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embeddings/oleObject1.bin" ContentType="application/vnd.openxmlformats-officedocument.oleObject"/>
  <Override PartName="/ppt/embeddings/oleObject2.bin" ContentType="application/vnd.openxmlformats-officedocument.oleObject"/>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embeddings/oleObject3.bin" ContentType="application/vnd.openxmlformats-officedocument.oleObject"/>
  <Override PartName="/ppt/notesSlides/notesSlide5.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6" r:id="rId2"/>
    <p:sldId id="257" r:id="rId3"/>
    <p:sldId id="269" r:id="rId4"/>
    <p:sldId id="258" r:id="rId5"/>
    <p:sldId id="270" r:id="rId6"/>
    <p:sldId id="287" r:id="rId7"/>
    <p:sldId id="271" r:id="rId8"/>
    <p:sldId id="272" r:id="rId9"/>
    <p:sldId id="273" r:id="rId10"/>
    <p:sldId id="274" r:id="rId11"/>
    <p:sldId id="260" r:id="rId12"/>
    <p:sldId id="275" r:id="rId13"/>
    <p:sldId id="262" r:id="rId14"/>
    <p:sldId id="302" r:id="rId15"/>
    <p:sldId id="291" r:id="rId16"/>
    <p:sldId id="292" r:id="rId17"/>
    <p:sldId id="293" r:id="rId18"/>
    <p:sldId id="294" r:id="rId19"/>
    <p:sldId id="295" r:id="rId20"/>
    <p:sldId id="296" r:id="rId21"/>
    <p:sldId id="303" r:id="rId22"/>
    <p:sldId id="297" r:id="rId23"/>
    <p:sldId id="298" r:id="rId24"/>
    <p:sldId id="299" r:id="rId25"/>
    <p:sldId id="304" r:id="rId26"/>
    <p:sldId id="305" r:id="rId27"/>
    <p:sldId id="300" r:id="rId28"/>
    <p:sldId id="301" r:id="rId29"/>
    <p:sldId id="266" r:id="rId30"/>
    <p:sldId id="268" r:id="rId31"/>
    <p:sldId id="277" r:id="rId32"/>
    <p:sldId id="278" r:id="rId33"/>
    <p:sldId id="279" r:id="rId34"/>
    <p:sldId id="280" r:id="rId35"/>
    <p:sldId id="281" r:id="rId36"/>
    <p:sldId id="282" r:id="rId37"/>
    <p:sldId id="283" r:id="rId38"/>
    <p:sldId id="284" r:id="rId39"/>
    <p:sldId id="285" r:id="rId40"/>
    <p:sldId id="286"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68" d="100"/>
          <a:sy n="168" d="100"/>
        </p:scale>
        <p:origin x="-96" y="-9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6.wmf"/><Relationship Id="rId4" Type="http://schemas.openxmlformats.org/officeDocument/2006/relationships/image" Target="../media/image37.wmf"/><Relationship Id="rId1" Type="http://schemas.openxmlformats.org/officeDocument/2006/relationships/image" Target="../media/image34.wmf"/><Relationship Id="rId2" Type="http://schemas.openxmlformats.org/officeDocument/2006/relationships/image" Target="../media/image3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580ADB-1B0D-974D-8B97-9A3C3AC1B76E}" type="datetimeFigureOut">
              <a:rPr lang="en-US" smtClean="0"/>
              <a:t>1/13/14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0514CD-BE92-B74C-9DB6-D5803EDEF0EE}" type="slidenum">
              <a:rPr lang="en-US" smtClean="0"/>
              <a:t>‹#›</a:t>
            </a:fld>
            <a:endParaRPr lang="en-US"/>
          </a:p>
        </p:txBody>
      </p:sp>
    </p:spTree>
    <p:extLst>
      <p:ext uri="{BB962C8B-B14F-4D97-AF65-F5344CB8AC3E}">
        <p14:creationId xmlns:p14="http://schemas.microsoft.com/office/powerpoint/2010/main" val="42400079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p:txBody>
          <a:bodyPr/>
          <a:lstStyle/>
          <a:p>
            <a:pPr>
              <a:defRPr/>
            </a:pPr>
            <a:fld id="{F10C91DA-4F3A-48AA-9859-D6C2800C2AA3}" type="slidenum">
              <a:rPr lang="en-US" smtClean="0"/>
              <a:pPr>
                <a:defRPr/>
              </a:pPr>
              <a:t>4</a:t>
            </a:fld>
            <a:endParaRPr lang="en-US" smtClean="0"/>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95BA4E-6689-48B5-B9CE-F28248056E7A}" type="slidenum">
              <a:rPr lang="en-US"/>
              <a:pPr/>
              <a:t>38</a:t>
            </a:fld>
            <a:endParaRPr lang="en-US"/>
          </a:p>
        </p:txBody>
      </p:sp>
      <p:sp>
        <p:nvSpPr>
          <p:cNvPr id="454658" name="Rectangle 2"/>
          <p:cNvSpPr>
            <a:spLocks noGrp="1" noRot="1" noChangeAspect="1" noChangeArrowheads="1" noTextEdit="1"/>
          </p:cNvSpPr>
          <p:nvPr>
            <p:ph type="sldImg"/>
          </p:nvPr>
        </p:nvSpPr>
        <p:spPr>
          <a:xfrm>
            <a:off x="1139825" y="682625"/>
            <a:ext cx="4552950" cy="3414713"/>
          </a:xfrm>
          <a:ln/>
        </p:spPr>
      </p:sp>
      <p:sp>
        <p:nvSpPr>
          <p:cNvPr id="454659" name="Rectangle 3"/>
          <p:cNvSpPr>
            <a:spLocks noGrp="1" noChangeArrowheads="1"/>
          </p:cNvSpPr>
          <p:nvPr>
            <p:ph type="body" idx="1"/>
          </p:nvPr>
        </p:nvSpPr>
        <p:spPr/>
        <p:txBody>
          <a:bodyPr/>
          <a:lstStyle/>
          <a:p>
            <a:r>
              <a:rPr lang="en-US"/>
              <a:t>Sketch this parameterization on the board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95BA4E-6689-48B5-B9CE-F28248056E7A}" type="slidenum">
              <a:rPr lang="en-US"/>
              <a:pPr/>
              <a:t>39</a:t>
            </a:fld>
            <a:endParaRPr lang="en-US"/>
          </a:p>
        </p:txBody>
      </p:sp>
      <p:sp>
        <p:nvSpPr>
          <p:cNvPr id="454658" name="Rectangle 2"/>
          <p:cNvSpPr>
            <a:spLocks noGrp="1" noRot="1" noChangeAspect="1" noChangeArrowheads="1" noTextEdit="1"/>
          </p:cNvSpPr>
          <p:nvPr>
            <p:ph type="sldImg"/>
          </p:nvPr>
        </p:nvSpPr>
        <p:spPr>
          <a:xfrm>
            <a:off x="1139825" y="682625"/>
            <a:ext cx="4552950" cy="3414713"/>
          </a:xfrm>
          <a:ln/>
        </p:spPr>
      </p:sp>
      <p:sp>
        <p:nvSpPr>
          <p:cNvPr id="454659" name="Rectangle 3"/>
          <p:cNvSpPr>
            <a:spLocks noGrp="1" noChangeArrowheads="1"/>
          </p:cNvSpPr>
          <p:nvPr>
            <p:ph type="body" idx="1"/>
          </p:nvPr>
        </p:nvSpPr>
        <p:spPr/>
        <p:txBody>
          <a:bodyPr/>
          <a:lstStyle/>
          <a:p>
            <a:r>
              <a:rPr lang="en-US"/>
              <a:t>Sketch this parameterization on the board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01512D-00CC-4A50-AD5E-36C678704C27}" type="slidenum">
              <a:rPr lang="en-US"/>
              <a:pPr/>
              <a:t>40</a:t>
            </a:fld>
            <a:endParaRPr lang="en-US"/>
          </a:p>
        </p:txBody>
      </p:sp>
      <p:sp>
        <p:nvSpPr>
          <p:cNvPr id="455682" name="Rectangle 2"/>
          <p:cNvSpPr>
            <a:spLocks noGrp="1" noRot="1" noChangeAspect="1" noChangeArrowheads="1" noTextEdit="1"/>
          </p:cNvSpPr>
          <p:nvPr>
            <p:ph type="sldImg"/>
          </p:nvPr>
        </p:nvSpPr>
        <p:spPr>
          <a:xfrm>
            <a:off x="1139825" y="682625"/>
            <a:ext cx="4552950" cy="3414713"/>
          </a:xfrm>
          <a:ln/>
        </p:spPr>
      </p:sp>
      <p:sp>
        <p:nvSpPr>
          <p:cNvPr id="455683" name="Rectangle 3"/>
          <p:cNvSpPr>
            <a:spLocks noGrp="1" noChangeArrowheads="1"/>
          </p:cNvSpPr>
          <p:nvPr>
            <p:ph type="body" idx="1"/>
          </p:nvPr>
        </p:nvSpPr>
        <p:spPr/>
        <p:txBody>
          <a:bodyPr/>
          <a:lstStyle/>
          <a:p>
            <a:r>
              <a:rPr lang="en-US" dirty="0"/>
              <a:t>Ask:  what are the axes for a circle Hough space?  What does a point in the image map to in the Hough space?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Rectangle 7"/>
          <p:cNvSpPr>
            <a:spLocks noGrp="1" noChangeArrowheads="1"/>
          </p:cNvSpPr>
          <p:nvPr>
            <p:ph type="sldNum" sz="quarter" idx="5"/>
          </p:nvPr>
        </p:nvSpPr>
        <p:spPr/>
        <p:txBody>
          <a:bodyPr/>
          <a:lstStyle/>
          <a:p>
            <a:fld id="{C654EAAC-B9EF-4584-9853-917EC4D204F9}" type="slidenum">
              <a:rPr lang="en-US" smtClean="0"/>
              <a:pPr/>
              <a:t>8</a:t>
            </a:fld>
            <a:endParaRPr lang="en-US"/>
          </a:p>
        </p:txBody>
      </p:sp>
      <p:sp>
        <p:nvSpPr>
          <p:cNvPr id="11" name="Slide Image Placeholder 10"/>
          <p:cNvSpPr>
            <a:spLocks noGrp="1" noRot="1" noChangeAspect="1"/>
          </p:cNvSpPr>
          <p:nvPr>
            <p:ph type="sldImg"/>
          </p:nvPr>
        </p:nvSpPr>
        <p:spPr/>
      </p:sp>
      <p:sp>
        <p:nvSpPr>
          <p:cNvPr id="12" name="Notes Placeholder 11"/>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Rectangle 7"/>
          <p:cNvSpPr>
            <a:spLocks noGrp="1" noChangeArrowheads="1"/>
          </p:cNvSpPr>
          <p:nvPr>
            <p:ph type="sldNum" sz="quarter" idx="5"/>
          </p:nvPr>
        </p:nvSpPr>
        <p:spPr/>
        <p:txBody>
          <a:bodyPr/>
          <a:lstStyle/>
          <a:p>
            <a:fld id="{C654EAAC-B9EF-4584-9853-917EC4D204F9}" type="slidenum">
              <a:rPr lang="en-US" smtClean="0"/>
              <a:pPr/>
              <a:t>9</a:t>
            </a:fld>
            <a:endParaRPr lang="en-US"/>
          </a:p>
        </p:txBody>
      </p:sp>
      <p:sp>
        <p:nvSpPr>
          <p:cNvPr id="11" name="Slide Image Placeholder 10"/>
          <p:cNvSpPr>
            <a:spLocks noGrp="1" noRot="1" noChangeAspect="1"/>
          </p:cNvSpPr>
          <p:nvPr>
            <p:ph type="sldImg"/>
          </p:nvPr>
        </p:nvSpPr>
        <p:spPr/>
      </p:sp>
      <p:sp>
        <p:nvSpPr>
          <p:cNvPr id="12" name="Notes Placeholder 11"/>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p>
            <a:pPr>
              <a:defRPr/>
            </a:pPr>
            <a:fld id="{30027770-D31A-4687-80C0-0EE04A7AEB45}" type="slidenum">
              <a:rPr lang="en-US" smtClean="0"/>
              <a:pPr>
                <a:defRPr/>
              </a:pPr>
              <a:t>11</a:t>
            </a:fld>
            <a:endParaRPr lang="en-US" smtClean="0"/>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2"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p:txBody>
          <a:bodyPr/>
          <a:lstStyle/>
          <a:p>
            <a:pPr>
              <a:defRPr/>
            </a:pPr>
            <a:fld id="{61D96D2C-47DF-4CBA-804E-E3933AF0B9C0}" type="slidenum">
              <a:rPr lang="en-US" smtClean="0"/>
              <a:pPr>
                <a:defRPr/>
              </a:pPr>
              <a:t>13</a:t>
            </a:fld>
            <a:endParaRPr lang="en-US" smtClean="0"/>
          </a:p>
        </p:txBody>
      </p:sp>
      <p:sp>
        <p:nvSpPr>
          <p:cNvPr id="65539" name="Rectangle 2"/>
          <p:cNvSpPr>
            <a:spLocks noGrp="1" noRot="1" noChangeAspect="1" noChangeArrowheads="1" noTextEdit="1"/>
          </p:cNvSpPr>
          <p:nvPr>
            <p:ph type="sldImg"/>
          </p:nvPr>
        </p:nvSpPr>
        <p:spPr bwMode="auto">
          <a:xfrm>
            <a:off x="1139825" y="682625"/>
            <a:ext cx="4552950" cy="3414713"/>
          </a:xfrm>
          <a:noFill/>
          <a:ln>
            <a:solidFill>
              <a:srgbClr val="000000"/>
            </a:solidFill>
            <a:miter lim="800000"/>
            <a:headEnd/>
            <a:tailEnd/>
          </a:ln>
        </p:spPr>
      </p:sp>
      <p:sp>
        <p:nvSpPr>
          <p:cNvPr id="65540" name="Rectangle 3"/>
          <p:cNvSpPr>
            <a:spLocks noGrp="1" noChangeArrowheads="1"/>
          </p:cNvSpPr>
          <p:nvPr>
            <p:ph type="body" idx="1"/>
          </p:nvPr>
        </p:nvSpPr>
        <p:spPr bwMode="auto">
          <a:xfrm>
            <a:off x="890588" y="4324350"/>
            <a:ext cx="5048250" cy="4170363"/>
          </a:xfrm>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p>
            <a:pPr>
              <a:defRPr/>
            </a:pPr>
            <a:fld id="{9734924B-AA27-47BB-86D4-7742672275BE}" type="slidenum">
              <a:rPr lang="en-US" smtClean="0"/>
              <a:pPr>
                <a:defRPr/>
              </a:pPr>
              <a:t>14</a:t>
            </a:fld>
            <a:endParaRPr lang="en-US" smtClean="0"/>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530"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marL="44450">
              <a:spcBef>
                <a:spcPts val="450"/>
              </a:spcBef>
            </a:pPr>
            <a:r>
              <a:rPr lang="en-US">
                <a:solidFill>
                  <a:srgbClr val="000000"/>
                </a:solidFill>
                <a:cs typeface="Times New Roman" charset="0"/>
                <a:sym typeface="Times New Roman" charset="0"/>
              </a:rPr>
              <a:t>How many 2</a:t>
            </a:r>
            <a:r>
              <a:rPr lang="en-US" baseline="30000">
                <a:solidFill>
                  <a:srgbClr val="000000"/>
                </a:solidFill>
                <a:cs typeface="Times New Roman" charset="0"/>
                <a:sym typeface="Times New Roman" charset="0"/>
              </a:rPr>
              <a:t>nd</a:t>
            </a:r>
            <a:r>
              <a:rPr lang="en-US">
                <a:solidFill>
                  <a:srgbClr val="000000"/>
                </a:solidFill>
                <a:cs typeface="Times New Roman" charset="0"/>
                <a:sym typeface="Times New Roman" charset="0"/>
              </a:rPr>
              <a:t> derivative filters are there?  There are four 2</a:t>
            </a:r>
            <a:r>
              <a:rPr lang="en-US" baseline="30000">
                <a:solidFill>
                  <a:srgbClr val="000000"/>
                </a:solidFill>
                <a:cs typeface="Times New Roman" charset="0"/>
                <a:sym typeface="Times New Roman" charset="0"/>
              </a:rPr>
              <a:t>nd</a:t>
            </a:r>
            <a:r>
              <a:rPr lang="en-US">
                <a:solidFill>
                  <a:srgbClr val="000000"/>
                </a:solidFill>
                <a:cs typeface="Times New Roman" charset="0"/>
                <a:sym typeface="Times New Roman" charset="0"/>
              </a:rPr>
              <a:t> partial derivative filters.</a:t>
            </a:r>
          </a:p>
          <a:p>
            <a:pPr marL="44450">
              <a:spcBef>
                <a:spcPts val="450"/>
              </a:spcBef>
            </a:pPr>
            <a:r>
              <a:rPr lang="en-US">
                <a:solidFill>
                  <a:srgbClr val="000000"/>
                </a:solidFill>
                <a:cs typeface="Times New Roman" charset="0"/>
                <a:sym typeface="Times New Roman" charset="0"/>
              </a:rPr>
              <a:t>In practice, it</a:t>
            </a:r>
            <a:r>
              <a:rPr lang="ja-JP" altLang="en-US">
                <a:solidFill>
                  <a:srgbClr val="000000"/>
                </a:solidFill>
                <a:latin typeface="Arial"/>
                <a:cs typeface="Times New Roman" charset="0"/>
                <a:sym typeface="Times New Roman" charset="0"/>
              </a:rPr>
              <a:t>’</a:t>
            </a:r>
            <a:r>
              <a:rPr lang="en-US">
                <a:solidFill>
                  <a:srgbClr val="000000"/>
                </a:solidFill>
                <a:cs typeface="Times New Roman" charset="0"/>
                <a:sym typeface="Times New Roman" charset="0"/>
              </a:rPr>
              <a:t>s handy to define a single 2</a:t>
            </a:r>
            <a:r>
              <a:rPr lang="en-US" baseline="30000">
                <a:solidFill>
                  <a:srgbClr val="000000"/>
                </a:solidFill>
                <a:cs typeface="Times New Roman" charset="0"/>
                <a:sym typeface="Times New Roman" charset="0"/>
              </a:rPr>
              <a:t>nd</a:t>
            </a:r>
            <a:r>
              <a:rPr lang="en-US">
                <a:solidFill>
                  <a:srgbClr val="000000"/>
                </a:solidFill>
                <a:cs typeface="Times New Roman" charset="0"/>
                <a:sym typeface="Times New Roman" charset="0"/>
              </a:rPr>
              <a:t> derivative filter—the Laplacian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p:txBody>
          <a:bodyPr/>
          <a:lstStyle/>
          <a:p>
            <a:pPr>
              <a:defRPr/>
            </a:pPr>
            <a:fld id="{6B32AA58-BB10-4140-94B7-2596A5F648BF}" type="slidenum">
              <a:rPr lang="en-US" smtClean="0"/>
              <a:pPr>
                <a:defRPr/>
              </a:pPr>
              <a:t>21</a:t>
            </a:fld>
            <a:endParaRPr lang="en-US" smtClean="0"/>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gy</a:t>
            </a:r>
            <a:r>
              <a:rPr lang="en-US" baseline="0" dirty="0" smtClean="0"/>
              <a:t> because y=2 is below y=1, and we typically want 90 degrees to point up</a:t>
            </a:r>
            <a:endParaRPr lang="en-US" dirty="0"/>
          </a:p>
        </p:txBody>
      </p:sp>
      <p:sp>
        <p:nvSpPr>
          <p:cNvPr id="4" name="Slide Number Placeholder 3"/>
          <p:cNvSpPr>
            <a:spLocks noGrp="1"/>
          </p:cNvSpPr>
          <p:nvPr>
            <p:ph type="sldNum" sz="quarter" idx="10"/>
          </p:nvPr>
        </p:nvSpPr>
        <p:spPr/>
        <p:txBody>
          <a:bodyPr/>
          <a:lstStyle/>
          <a:p>
            <a:pPr>
              <a:defRPr/>
            </a:pPr>
            <a:fld id="{413C2D44-F121-47D6-A190-82ED0ED0502B}" type="slidenum">
              <a:rPr lang="en-US" smtClean="0"/>
              <a:pPr>
                <a:defRPr/>
              </a:pPr>
              <a:t>25</a:t>
            </a:fld>
            <a:endParaRPr lang="en-US"/>
          </a:p>
        </p:txBody>
      </p:sp>
    </p:spTree>
    <p:extLst>
      <p:ext uri="{BB962C8B-B14F-4D97-AF65-F5344CB8AC3E}">
        <p14:creationId xmlns:p14="http://schemas.microsoft.com/office/powerpoint/2010/main" val="1837934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7D2B36-EC21-2543-A818-8EEEE6691FA9}" type="datetimeFigureOut">
              <a:rPr lang="en-US" smtClean="0"/>
              <a:t>1/13/14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1572097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7D2B36-EC21-2543-A818-8EEEE6691FA9}" type="datetimeFigureOut">
              <a:rPr lang="en-US" smtClean="0"/>
              <a:t>1/13/14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1547439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7D2B36-EC21-2543-A818-8EEEE6691FA9}" type="datetimeFigureOut">
              <a:rPr lang="en-US" smtClean="0"/>
              <a:t>1/13/14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3903649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1414198"/>
            <a:ext cx="8380412" cy="750205"/>
          </a:xfrm>
        </p:spPr>
        <p:txBody>
          <a:bodyPr>
            <a:normAutofit/>
          </a:bodyPr>
          <a:lstStyle>
            <a:lvl1pPr algn="l" rtl="0" fontAlgn="base">
              <a:lnSpc>
                <a:spcPct val="90000"/>
              </a:lnSpc>
              <a:spcBef>
                <a:spcPct val="0"/>
              </a:spcBef>
              <a:spcAft>
                <a:spcPct val="0"/>
              </a:spcAft>
              <a:defRPr lang="en-US" sz="3600" spc="-300" dirty="0">
                <a:ln w="3175">
                  <a:noFill/>
                </a:ln>
                <a:solidFill>
                  <a:schemeClr val="tx1"/>
                </a:solidFill>
                <a:effectLst/>
                <a:latin typeface="Kalinga" pitchFamily="34" charset="0"/>
                <a:ea typeface="+mn-ea"/>
                <a:cs typeface="Kalinga"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2600062"/>
            <a:ext cx="8380412" cy="2076450"/>
          </a:xfrm>
        </p:spPr>
        <p:txBody>
          <a:bodyPr/>
          <a:lstStyle>
            <a:lvl1pPr>
              <a:buFontTx/>
              <a:buBlip>
                <a:blip r:embed="rId2"/>
              </a:buBlip>
              <a:defRPr/>
            </a:lvl1pPr>
            <a:lvl2pPr>
              <a:buFontTx/>
              <a:buBlip>
                <a:blip r:embed="rId3"/>
              </a:buBlip>
              <a:defRPr/>
            </a:lvl2pPr>
            <a:lvl3pPr>
              <a:buFontTx/>
              <a:buBlip>
                <a:blip r:embed="rId3"/>
              </a:buBlip>
              <a:defRPr/>
            </a:lvl3pPr>
            <a:lvl4pPr>
              <a:buFontTx/>
              <a:buBlip>
                <a:blip r:embed="rId3"/>
              </a:buBlip>
              <a:defRPr/>
            </a:lvl4pPr>
            <a:lvl5pPr>
              <a:buFontTx/>
              <a:buBlip>
                <a:blip r:embed="rId3"/>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44816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7D2B36-EC21-2543-A818-8EEEE6691FA9}" type="datetimeFigureOut">
              <a:rPr lang="en-US" smtClean="0"/>
              <a:t>1/13/14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4223323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7D2B36-EC21-2543-A818-8EEEE6691FA9}" type="datetimeFigureOut">
              <a:rPr lang="en-US" smtClean="0"/>
              <a:t>1/13/14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2592089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7D2B36-EC21-2543-A818-8EEEE6691FA9}" type="datetimeFigureOut">
              <a:rPr lang="en-US" smtClean="0"/>
              <a:t>1/13/14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790502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7D2B36-EC21-2543-A818-8EEEE6691FA9}" type="datetimeFigureOut">
              <a:rPr lang="en-US" smtClean="0"/>
              <a:t>1/13/14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233791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7D2B36-EC21-2543-A818-8EEEE6691FA9}" type="datetimeFigureOut">
              <a:rPr lang="en-US" smtClean="0"/>
              <a:t>1/13/14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3665929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7D2B36-EC21-2543-A818-8EEEE6691FA9}" type="datetimeFigureOut">
              <a:rPr lang="en-US" smtClean="0"/>
              <a:t>1/13/14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4114102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7D2B36-EC21-2543-A818-8EEEE6691FA9}" type="datetimeFigureOut">
              <a:rPr lang="en-US" smtClean="0"/>
              <a:t>1/13/14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389463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7D2B36-EC21-2543-A818-8EEEE6691FA9}" type="datetimeFigureOut">
              <a:rPr lang="en-US" smtClean="0"/>
              <a:t>1/13/14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1D11F-BC38-B14D-812C-5420C814BEF5}" type="slidenum">
              <a:rPr lang="en-US" smtClean="0"/>
              <a:t>‹#›</a:t>
            </a:fld>
            <a:endParaRPr lang="en-US"/>
          </a:p>
        </p:txBody>
      </p:sp>
    </p:spTree>
    <p:extLst>
      <p:ext uri="{BB962C8B-B14F-4D97-AF65-F5344CB8AC3E}">
        <p14:creationId xmlns:p14="http://schemas.microsoft.com/office/powerpoint/2010/main" val="41158697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7D2B36-EC21-2543-A818-8EEEE6691FA9}" type="datetimeFigureOut">
              <a:rPr lang="en-US" smtClean="0"/>
              <a:t>1/13/14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F1D11F-BC38-B14D-812C-5420C814BEF5}" type="slidenum">
              <a:rPr lang="en-US" smtClean="0"/>
              <a:t>‹#›</a:t>
            </a:fld>
            <a:endParaRPr lang="en-US"/>
          </a:p>
        </p:txBody>
      </p:sp>
    </p:spTree>
    <p:extLst>
      <p:ext uri="{BB962C8B-B14F-4D97-AF65-F5344CB8AC3E}">
        <p14:creationId xmlns:p14="http://schemas.microsoft.com/office/powerpoint/2010/main" val="1209514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11.xml"/><Relationship Id="rId4" Type="http://schemas.openxmlformats.org/officeDocument/2006/relationships/slideLayout" Target="../slideLayouts/slideLayout2.xml"/><Relationship Id="rId5" Type="http://schemas.openxmlformats.org/officeDocument/2006/relationships/oleObject" Target="../embeddings/oleObject1.bin"/><Relationship Id="rId6" Type="http://schemas.openxmlformats.org/officeDocument/2006/relationships/image" Target="../media/image25.png"/><Relationship Id="rId7" Type="http://schemas.openxmlformats.org/officeDocument/2006/relationships/oleObject" Target="../embeddings/oleObject2.bin"/><Relationship Id="rId8" Type="http://schemas.openxmlformats.org/officeDocument/2006/relationships/image" Target="../media/image26.png"/><Relationship Id="rId9" Type="http://schemas.openxmlformats.org/officeDocument/2006/relationships/image" Target="../media/image27.png"/><Relationship Id="rId10" Type="http://schemas.openxmlformats.org/officeDocument/2006/relationships/image" Target="../media/image28.png"/><Relationship Id="rId1" Type="http://schemas.openxmlformats.org/officeDocument/2006/relationships/vmlDrawing" Target="../drawings/vmlDrawing1.vml"/><Relationship Id="rId2" Type="http://schemas.openxmlformats.org/officeDocument/2006/relationships/tags" Target="../tags/tag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1" Type="http://schemas.openxmlformats.org/officeDocument/2006/relationships/image" Target="../media/image31.png"/><Relationship Id="rId12" Type="http://schemas.openxmlformats.org/officeDocument/2006/relationships/image" Target="../media/image32.png"/><Relationship Id="rId13" Type="http://schemas.openxmlformats.org/officeDocument/2006/relationships/image" Target="../media/image33.png"/><Relationship Id="rId1" Type="http://schemas.openxmlformats.org/officeDocument/2006/relationships/vmlDrawing" Target="../drawings/vmlDrawing2.vml"/><Relationship Id="rId2" Type="http://schemas.openxmlformats.org/officeDocument/2006/relationships/tags" Target="../tags/tag12.xml"/><Relationship Id="rId3" Type="http://schemas.openxmlformats.org/officeDocument/2006/relationships/tags" Target="../tags/tag13.xml"/><Relationship Id="rId4" Type="http://schemas.openxmlformats.org/officeDocument/2006/relationships/tags" Target="../tags/tag14.xml"/><Relationship Id="rId5" Type="http://schemas.openxmlformats.org/officeDocument/2006/relationships/tags" Target="../tags/tag15.xml"/><Relationship Id="rId6" Type="http://schemas.openxmlformats.org/officeDocument/2006/relationships/tags" Target="../tags/tag16.xml"/><Relationship Id="rId7" Type="http://schemas.openxmlformats.org/officeDocument/2006/relationships/slideLayout" Target="../slideLayouts/slideLayout2.xml"/><Relationship Id="rId8" Type="http://schemas.openxmlformats.org/officeDocument/2006/relationships/oleObject" Target="../embeddings/oleObject3.bin"/><Relationship Id="rId9" Type="http://schemas.openxmlformats.org/officeDocument/2006/relationships/image" Target="../media/image29.png"/><Relationship Id="rId10"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4.bin"/><Relationship Id="rId5" Type="http://schemas.openxmlformats.org/officeDocument/2006/relationships/image" Target="../media/image34.wmf"/><Relationship Id="rId6" Type="http://schemas.openxmlformats.org/officeDocument/2006/relationships/oleObject" Target="../embeddings/oleObject5.bin"/><Relationship Id="rId7" Type="http://schemas.openxmlformats.org/officeDocument/2006/relationships/image" Target="../media/image35.png"/><Relationship Id="rId8" Type="http://schemas.openxmlformats.org/officeDocument/2006/relationships/oleObject" Target="../embeddings/oleObject6.bin"/><Relationship Id="rId9" Type="http://schemas.openxmlformats.org/officeDocument/2006/relationships/image" Target="../media/image36.wmf"/><Relationship Id="rId10" Type="http://schemas.openxmlformats.org/officeDocument/2006/relationships/oleObject" Target="../embeddings/oleObject7.bin"/><Relationship Id="rId11" Type="http://schemas.openxmlformats.org/officeDocument/2006/relationships/image" Target="../media/image37.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8.png"/><Relationship Id="rId5" Type="http://schemas.openxmlformats.org/officeDocument/2006/relationships/image" Target="../media/image59.png"/><Relationship Id="rId1" Type="http://schemas.openxmlformats.org/officeDocument/2006/relationships/slideLayout" Target="../slideLayouts/slideLayout2.xml"/><Relationship Id="rId2" Type="http://schemas.openxmlformats.org/officeDocument/2006/relationships/image" Target="../media/image4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ieeexplore.ieee.org/xpls/abs_all.jsp?isnumber=4767846&amp;arnumber=4767851&amp;count=16&amp;index=4"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4.png"/></Relationships>
</file>

<file path=ppt/slides/_rels/slide28.x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image" Target="../media/image67.emf"/><Relationship Id="rId1" Type="http://schemas.openxmlformats.org/officeDocument/2006/relationships/slideLayout" Target="../slideLayouts/slideLayout2.xml"/><Relationship Id="rId2" Type="http://schemas.openxmlformats.org/officeDocument/2006/relationships/image" Target="../media/image65.png"/></Relationships>
</file>

<file path=ppt/slides/_rels/slide29.xml.rels><?xml version="1.0" encoding="UTF-8" standalone="yes"?>
<Relationships xmlns="http://schemas.openxmlformats.org/package/2006/relationships"><Relationship Id="rId3" Type="http://schemas.openxmlformats.org/officeDocument/2006/relationships/image" Target="../media/image69.png"/><Relationship Id="rId4" Type="http://schemas.openxmlformats.org/officeDocument/2006/relationships/image" Target="../media/image70.png"/><Relationship Id="rId1" Type="http://schemas.openxmlformats.org/officeDocument/2006/relationships/slideLayout" Target="../slideLayouts/slideLayout2.xml"/><Relationship Id="rId2" Type="http://schemas.openxmlformats.org/officeDocument/2006/relationships/image" Target="../media/image6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0.png"/><Relationship Id="rId3" Type="http://schemas.openxmlformats.org/officeDocument/2006/relationships/image" Target="../media/image71.png"/></Relationships>
</file>

<file path=ppt/slides/_rels/slide31.xml.rels><?xml version="1.0" encoding="UTF-8" standalone="yes"?>
<Relationships xmlns="http://schemas.openxmlformats.org/package/2006/relationships"><Relationship Id="rId11" Type="http://schemas.openxmlformats.org/officeDocument/2006/relationships/image" Target="../media/image76.png"/><Relationship Id="rId12" Type="http://schemas.openxmlformats.org/officeDocument/2006/relationships/image" Target="../media/image77.png"/><Relationship Id="rId1" Type="http://schemas.openxmlformats.org/officeDocument/2006/relationships/tags" Target="../tags/tag17.xml"/><Relationship Id="rId2" Type="http://schemas.openxmlformats.org/officeDocument/2006/relationships/tags" Target="../tags/tag18.xml"/><Relationship Id="rId3" Type="http://schemas.openxmlformats.org/officeDocument/2006/relationships/tags" Target="../tags/tag19.xml"/><Relationship Id="rId4" Type="http://schemas.openxmlformats.org/officeDocument/2006/relationships/tags" Target="../tags/tag20.xml"/><Relationship Id="rId5" Type="http://schemas.openxmlformats.org/officeDocument/2006/relationships/tags" Target="../tags/tag21.xml"/><Relationship Id="rId6" Type="http://schemas.openxmlformats.org/officeDocument/2006/relationships/slideLayout" Target="../slideLayouts/slideLayout6.xml"/><Relationship Id="rId7" Type="http://schemas.openxmlformats.org/officeDocument/2006/relationships/image" Target="../media/image72.png"/><Relationship Id="rId8" Type="http://schemas.openxmlformats.org/officeDocument/2006/relationships/image" Target="../media/image73.png"/><Relationship Id="rId9" Type="http://schemas.openxmlformats.org/officeDocument/2006/relationships/image" Target="../media/image74.png"/><Relationship Id="rId10" Type="http://schemas.openxmlformats.org/officeDocument/2006/relationships/image" Target="../media/image7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2.png"/><Relationship Id="rId3" Type="http://schemas.openxmlformats.org/officeDocument/2006/relationships/image" Target="../media/image7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tags" Target="../tags/tag22.xml"/><Relationship Id="rId2" Type="http://schemas.openxmlformats.org/officeDocument/2006/relationships/slideLayout" Target="../slideLayouts/slideLayout2.xml"/><Relationship Id="rId3" Type="http://schemas.openxmlformats.org/officeDocument/2006/relationships/image" Target="../media/image78.png"/></Relationships>
</file>

<file path=ppt/slides/_rels/slide35.xml.rels><?xml version="1.0" encoding="UTF-8" standalone="yes"?>
<Relationships xmlns="http://schemas.openxmlformats.org/package/2006/relationships"><Relationship Id="rId1" Type="http://schemas.openxmlformats.org/officeDocument/2006/relationships/tags" Target="../tags/tag23.xml"/><Relationship Id="rId2" Type="http://schemas.openxmlformats.org/officeDocument/2006/relationships/slideLayout" Target="../slideLayouts/slideLayout2.xml"/><Relationship Id="rId3" Type="http://schemas.openxmlformats.org/officeDocument/2006/relationships/image" Target="../media/image79.png"/></Relationships>
</file>

<file path=ppt/slides/_rels/slide36.xml.rels><?xml version="1.0" encoding="UTF-8" standalone="yes"?>
<Relationships xmlns="http://schemas.openxmlformats.org/package/2006/relationships"><Relationship Id="rId1" Type="http://schemas.openxmlformats.org/officeDocument/2006/relationships/tags" Target="../tags/tag24.xml"/><Relationship Id="rId2" Type="http://schemas.openxmlformats.org/officeDocument/2006/relationships/slideLayout" Target="../slideLayouts/slideLayout2.xml"/><Relationship Id="rId3" Type="http://schemas.openxmlformats.org/officeDocument/2006/relationships/image" Target="../media/image80.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80.png"/><Relationship Id="rId1" Type="http://schemas.openxmlformats.org/officeDocument/2006/relationships/tags" Target="../tags/tag25.xml"/><Relationship Id="rId2" Type="http://schemas.openxmlformats.org/officeDocument/2006/relationships/tags" Target="../tags/tag26.xml"/></Relationships>
</file>

<file path=ppt/slides/_rels/slide38.xml.rels><?xml version="1.0" encoding="UTF-8" standalone="yes"?>
<Relationships xmlns="http://schemas.openxmlformats.org/package/2006/relationships"><Relationship Id="rId3" Type="http://schemas.openxmlformats.org/officeDocument/2006/relationships/image" Target="../media/image81.png"/><Relationship Id="rId4" Type="http://schemas.openxmlformats.org/officeDocument/2006/relationships/image" Target="../media/image82.png"/><Relationship Id="rId5" Type="http://schemas.openxmlformats.org/officeDocument/2006/relationships/image" Target="../media/image83.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9.xml.rels><?xml version="1.0" encoding="UTF-8" standalone="yes"?>
<Relationships xmlns="http://schemas.openxmlformats.org/package/2006/relationships"><Relationship Id="rId3" Type="http://schemas.openxmlformats.org/officeDocument/2006/relationships/image" Target="../media/image84.png"/><Relationship Id="rId4" Type="http://schemas.openxmlformats.org/officeDocument/2006/relationships/image" Target="../media/image85.png"/><Relationship Id="rId5" Type="http://schemas.openxmlformats.org/officeDocument/2006/relationships/image" Target="../media/image86.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5.xml.rels><?xml version="1.0" encoding="UTF-8" standalone="yes"?>
<Relationships xmlns="http://schemas.openxmlformats.org/package/2006/relationships"><Relationship Id="rId11" Type="http://schemas.openxmlformats.org/officeDocument/2006/relationships/image" Target="../media/image10.png"/><Relationship Id="rId12" Type="http://schemas.openxmlformats.org/officeDocument/2006/relationships/image" Target="../media/image11.jpeg"/><Relationship Id="rId13" Type="http://schemas.openxmlformats.org/officeDocument/2006/relationships/image" Target="../media/image12.png"/><Relationship Id="rId14" Type="http://schemas.openxmlformats.org/officeDocument/2006/relationships/image" Target="../media/image13.png"/><Relationship Id="rId1" Type="http://schemas.openxmlformats.org/officeDocument/2006/relationships/tags" Target="../tags/tag1.xml"/><Relationship Id="rId2" Type="http://schemas.openxmlformats.org/officeDocument/2006/relationships/tags" Target="../tags/tag2.xml"/><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tags" Target="../tags/tag5.xml"/><Relationship Id="rId6" Type="http://schemas.openxmlformats.org/officeDocument/2006/relationships/slideLayout" Target="../slideLayouts/slideLayout2.xml"/><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tags" Target="../tags/tag8.xml"/><Relationship Id="rId4" Type="http://schemas.openxmlformats.org/officeDocument/2006/relationships/tags" Target="../tags/tag9.xml"/><Relationship Id="rId5" Type="http://schemas.openxmlformats.org/officeDocument/2006/relationships/slideLayout" Target="../slideLayouts/slideLayout2.xml"/><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10.png"/><Relationship Id="rId10" Type="http://schemas.openxmlformats.org/officeDocument/2006/relationships/image" Target="../media/image13.png"/><Relationship Id="rId1" Type="http://schemas.openxmlformats.org/officeDocument/2006/relationships/tags" Target="../tags/tag6.xml"/><Relationship Id="rId2"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Edge Detection</a:t>
            </a:r>
            <a:endParaRPr lang="en-US" dirty="0"/>
          </a:p>
        </p:txBody>
      </p:sp>
      <p:sp>
        <p:nvSpPr>
          <p:cNvPr id="3" name="Subtitle 2"/>
          <p:cNvSpPr>
            <a:spLocks noGrp="1"/>
          </p:cNvSpPr>
          <p:nvPr>
            <p:ph type="subTitle" idx="1"/>
          </p:nvPr>
        </p:nvSpPr>
        <p:spPr/>
        <p:txBody>
          <a:bodyPr/>
          <a:lstStyle/>
          <a:p>
            <a:r>
              <a:rPr lang="en-US" dirty="0" smtClean="0"/>
              <a:t>CSE </a:t>
            </a:r>
            <a:r>
              <a:rPr lang="en-US" dirty="0" smtClean="0"/>
              <a:t>576</a:t>
            </a:r>
            <a:endParaRPr lang="en-US" dirty="0" smtClean="0"/>
          </a:p>
          <a:p>
            <a:r>
              <a:rPr lang="en-US" dirty="0" smtClean="0"/>
              <a:t>Ali Farhadi</a:t>
            </a:r>
            <a:endParaRPr lang="en-US" dirty="0"/>
          </a:p>
        </p:txBody>
      </p:sp>
      <p:sp>
        <p:nvSpPr>
          <p:cNvPr id="4" name="TextBox 3"/>
          <p:cNvSpPr txBox="1"/>
          <p:nvPr/>
        </p:nvSpPr>
        <p:spPr>
          <a:xfrm>
            <a:off x="310444" y="6479443"/>
            <a:ext cx="8537223" cy="338554"/>
          </a:xfrm>
          <a:prstGeom prst="rect">
            <a:avLst/>
          </a:prstGeom>
          <a:noFill/>
        </p:spPr>
        <p:txBody>
          <a:bodyPr wrap="square" rtlCol="0">
            <a:spAutoFit/>
          </a:bodyPr>
          <a:lstStyle/>
          <a:p>
            <a:pPr algn="ctr"/>
            <a:r>
              <a:rPr lang="en-US" sz="1600" dirty="0" smtClean="0">
                <a:solidFill>
                  <a:schemeClr val="bg1">
                    <a:lumMod val="50000"/>
                  </a:schemeClr>
                </a:solidFill>
              </a:rPr>
              <a:t>Many slides from Steve Seitz and Larry </a:t>
            </a:r>
            <a:r>
              <a:rPr lang="en-US" sz="1600" dirty="0" err="1" smtClean="0">
                <a:solidFill>
                  <a:schemeClr val="bg1">
                    <a:lumMod val="50000"/>
                  </a:schemeClr>
                </a:solidFill>
              </a:rPr>
              <a:t>Zitnick</a:t>
            </a:r>
            <a:endParaRPr lang="en-US" sz="1600" dirty="0">
              <a:solidFill>
                <a:schemeClr val="bg1">
                  <a:lumMod val="50000"/>
                </a:schemeClr>
              </a:solidFill>
            </a:endParaRPr>
          </a:p>
        </p:txBody>
      </p:sp>
    </p:spTree>
    <p:extLst>
      <p:ext uri="{BB962C8B-B14F-4D97-AF65-F5344CB8AC3E}">
        <p14:creationId xmlns:p14="http://schemas.microsoft.com/office/powerpoint/2010/main" val="243482285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a:xfrm>
            <a:off x="457200" y="0"/>
            <a:ext cx="8229600" cy="1143000"/>
          </a:xfrm>
        </p:spPr>
        <p:txBody>
          <a:bodyPr>
            <a:normAutofit/>
          </a:bodyPr>
          <a:lstStyle/>
          <a:p>
            <a:pPr algn="l"/>
            <a:r>
              <a:rPr lang="en-US" sz="3600" spc="-200" dirty="0">
                <a:latin typeface="Kalinga" pitchFamily="34" charset="0"/>
                <a:cs typeface="Kalinga" pitchFamily="34" charset="0"/>
              </a:rPr>
              <a:t>Effects of noise</a:t>
            </a:r>
          </a:p>
        </p:txBody>
      </p:sp>
      <p:sp>
        <p:nvSpPr>
          <p:cNvPr id="410627" name="Rectangle 3"/>
          <p:cNvSpPr>
            <a:spLocks noGrp="1" noChangeArrowheads="1"/>
          </p:cNvSpPr>
          <p:nvPr>
            <p:ph type="body" idx="1"/>
          </p:nvPr>
        </p:nvSpPr>
        <p:spPr>
          <a:xfrm>
            <a:off x="685800" y="914400"/>
            <a:ext cx="7772400" cy="914400"/>
          </a:xfrm>
        </p:spPr>
        <p:txBody>
          <a:bodyPr>
            <a:normAutofit fontScale="85000" lnSpcReduction="10000"/>
          </a:bodyPr>
          <a:lstStyle/>
          <a:p>
            <a:r>
              <a:rPr lang="en-US"/>
              <a:t>Consider a single row or column of the image</a:t>
            </a:r>
          </a:p>
          <a:p>
            <a:pPr lvl="1"/>
            <a:r>
              <a:rPr lang="en-US"/>
              <a:t>Plotting intensity as a function of position gives a signal</a:t>
            </a:r>
          </a:p>
        </p:txBody>
      </p:sp>
      <p:graphicFrame>
        <p:nvGraphicFramePr>
          <p:cNvPr id="410629" name="Object 5"/>
          <p:cNvGraphicFramePr>
            <a:graphicFrameLocks noChangeAspect="1"/>
          </p:cNvGraphicFramePr>
          <p:nvPr/>
        </p:nvGraphicFramePr>
        <p:xfrm>
          <a:off x="1839913" y="1917700"/>
          <a:ext cx="5018087" cy="1892300"/>
        </p:xfrm>
        <a:graphic>
          <a:graphicData uri="http://schemas.openxmlformats.org/presentationml/2006/ole">
            <mc:AlternateContent xmlns:mc="http://schemas.openxmlformats.org/markup-compatibility/2006">
              <mc:Choice xmlns:v="urn:schemas-microsoft-com:vml" Requires="v">
                <p:oleObj spid="_x0000_s4168" name="Photo Editor Photo" r:id="rId5" imgW="5885714" imgH="2219635" progId="MSPhotoEd.3">
                  <p:embed/>
                </p:oleObj>
              </mc:Choice>
              <mc:Fallback>
                <p:oleObj name="Photo Editor Photo" r:id="rId5" imgW="5885714" imgH="2219635" progId="MSPhotoEd.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9913" y="1917700"/>
                        <a:ext cx="5018087" cy="189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630" name="Object 6"/>
          <p:cNvGraphicFramePr>
            <a:graphicFrameLocks noChangeAspect="1"/>
          </p:cNvGraphicFramePr>
          <p:nvPr/>
        </p:nvGraphicFramePr>
        <p:xfrm>
          <a:off x="1744663" y="4038600"/>
          <a:ext cx="5037137" cy="1727200"/>
        </p:xfrm>
        <a:graphic>
          <a:graphicData uri="http://schemas.openxmlformats.org/presentationml/2006/ole">
            <mc:AlternateContent xmlns:mc="http://schemas.openxmlformats.org/markup-compatibility/2006">
              <mc:Choice xmlns:v="urn:schemas-microsoft-com:vml" Requires="v">
                <p:oleObj spid="_x0000_s4169" name="Photo Editor Photo" r:id="rId7" imgW="5915851" imgH="2029108" progId="MSPhotoEd.3">
                  <p:embed/>
                </p:oleObj>
              </mc:Choice>
              <mc:Fallback>
                <p:oleObj name="Photo Editor Photo" r:id="rId7" imgW="5915851" imgH="2029108" progId="MSPhotoEd.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44663" y="4038600"/>
                        <a:ext cx="5037137" cy="17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0632" name="Picture 8"/>
          <p:cNvPicPr>
            <a:picLocks noChangeAspect="1" noChangeArrowheads="1"/>
          </p:cNvPicPr>
          <p:nvPr>
            <p:custDataLst>
              <p:tags r:id="rId2"/>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1101725" y="2520950"/>
            <a:ext cx="650875"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34" name="Picture 10"/>
          <p:cNvPicPr>
            <a:picLocks noChangeAspect="1" noChangeArrowheads="1"/>
          </p:cNvPicPr>
          <p:nvPr>
            <p:custDataLst>
              <p:tags r:id="rId3"/>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762000" y="4584700"/>
            <a:ext cx="987425"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636" name="Rectangle 12"/>
          <p:cNvSpPr>
            <a:spLocks noChangeArrowheads="1"/>
          </p:cNvSpPr>
          <p:nvPr/>
        </p:nvSpPr>
        <p:spPr bwMode="auto">
          <a:xfrm>
            <a:off x="685800" y="6096000"/>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dirty="0">
                <a:latin typeface="Arial" charset="0"/>
              </a:rPr>
              <a:t>Where is the edge?</a:t>
            </a:r>
            <a:endParaRPr lang="en-US" i="1" dirty="0">
              <a:latin typeface="Arial" charset="0"/>
            </a:endParaRPr>
          </a:p>
        </p:txBody>
      </p:sp>
    </p:spTree>
    <p:extLst>
      <p:ext uri="{BB962C8B-B14F-4D97-AF65-F5344CB8AC3E}">
        <p14:creationId xmlns:p14="http://schemas.microsoft.com/office/powerpoint/2010/main" val="1911935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6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6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06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6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Effects of noise</a:t>
            </a:r>
          </a:p>
        </p:txBody>
      </p:sp>
      <p:sp>
        <p:nvSpPr>
          <p:cNvPr id="976899" name="Rectangle 3"/>
          <p:cNvSpPr>
            <a:spLocks noGrp="1" noChangeArrowheads="1"/>
          </p:cNvSpPr>
          <p:nvPr>
            <p:ph type="body" idx="1"/>
          </p:nvPr>
        </p:nvSpPr>
        <p:spPr/>
        <p:txBody>
          <a:bodyPr/>
          <a:lstStyle/>
          <a:p>
            <a:pPr>
              <a:buFontTx/>
              <a:buChar char="•"/>
            </a:pPr>
            <a:r>
              <a:rPr lang="en-US" smtClean="0"/>
              <a:t>Difference filters respond strongly to noise</a:t>
            </a:r>
          </a:p>
          <a:p>
            <a:pPr lvl="1"/>
            <a:r>
              <a:rPr lang="en-US" smtClean="0"/>
              <a:t>Image noise results in pixels that look very different from their neighbors</a:t>
            </a:r>
          </a:p>
          <a:p>
            <a:pPr lvl="1"/>
            <a:r>
              <a:rPr lang="en-US" smtClean="0"/>
              <a:t>Generally, the larger the noise the stronger the response</a:t>
            </a:r>
          </a:p>
          <a:p>
            <a:pPr>
              <a:buFontTx/>
              <a:buChar char="•"/>
            </a:pPr>
            <a:r>
              <a:rPr lang="en-US" smtClean="0"/>
              <a:t>What can we do about it?</a:t>
            </a:r>
          </a:p>
        </p:txBody>
      </p:sp>
      <p:sp>
        <p:nvSpPr>
          <p:cNvPr id="19460" name="Text Box 6"/>
          <p:cNvSpPr txBox="1">
            <a:spLocks noChangeArrowheads="1"/>
          </p:cNvSpPr>
          <p:nvPr/>
        </p:nvSpPr>
        <p:spPr bwMode="auto">
          <a:xfrm>
            <a:off x="7339013" y="6477000"/>
            <a:ext cx="1662112" cy="304800"/>
          </a:xfrm>
          <a:prstGeom prst="rect">
            <a:avLst/>
          </a:prstGeom>
          <a:noFill/>
          <a:ln w="9525">
            <a:noFill/>
            <a:miter lim="800000"/>
            <a:headEnd/>
            <a:tailEnd/>
          </a:ln>
        </p:spPr>
        <p:txBody>
          <a:bodyPr wrap="none">
            <a:spAutoFit/>
          </a:bodyPr>
          <a:lstStyle/>
          <a:p>
            <a:pPr algn="ctr"/>
            <a:r>
              <a:rPr lang="en-US" sz="1400"/>
              <a:t>Source: D. Forsyth</a:t>
            </a:r>
          </a:p>
        </p:txBody>
      </p:sp>
    </p:spTree>
    <p:extLst>
      <p:ext uri="{BB962C8B-B14F-4D97-AF65-F5344CB8AC3E}">
        <p14:creationId xmlns:p14="http://schemas.microsoft.com/office/powerpoint/2010/main" val="25799732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68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689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40" name="Rectangle 20"/>
          <p:cNvSpPr>
            <a:spLocks noChangeArrowheads="1"/>
          </p:cNvSpPr>
          <p:nvPr/>
        </p:nvSpPr>
        <p:spPr bwMode="auto">
          <a:xfrm>
            <a:off x="685800" y="61722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dirty="0">
                <a:latin typeface="Arial" charset="0"/>
              </a:rPr>
              <a:t>Where is the edge?  </a:t>
            </a:r>
            <a:endParaRPr lang="en-US" i="1" dirty="0">
              <a:latin typeface="Arial" charset="0"/>
            </a:endParaRPr>
          </a:p>
        </p:txBody>
      </p:sp>
      <p:sp>
        <p:nvSpPr>
          <p:cNvPr id="414722" name="Rectangle 2"/>
          <p:cNvSpPr>
            <a:spLocks noGrp="1" noChangeArrowheads="1"/>
          </p:cNvSpPr>
          <p:nvPr>
            <p:ph type="title"/>
          </p:nvPr>
        </p:nvSpPr>
        <p:spPr>
          <a:xfrm>
            <a:off x="457200" y="0"/>
            <a:ext cx="8229600" cy="1143000"/>
          </a:xfrm>
        </p:spPr>
        <p:txBody>
          <a:bodyPr/>
          <a:lstStyle/>
          <a:p>
            <a:pPr algn="l"/>
            <a:r>
              <a:rPr lang="en-US" spc="-200" dirty="0">
                <a:latin typeface="Kalinga" pitchFamily="34" charset="0"/>
                <a:cs typeface="Kalinga" pitchFamily="34" charset="0"/>
              </a:rPr>
              <a:t>Solution:  smooth first</a:t>
            </a:r>
          </a:p>
        </p:txBody>
      </p:sp>
      <p:graphicFrame>
        <p:nvGraphicFramePr>
          <p:cNvPr id="414729" name="Object 9"/>
          <p:cNvGraphicFramePr>
            <a:graphicFrameLocks noChangeAspect="1"/>
          </p:cNvGraphicFramePr>
          <p:nvPr/>
        </p:nvGraphicFramePr>
        <p:xfrm>
          <a:off x="2192338" y="914400"/>
          <a:ext cx="6418262" cy="5286375"/>
        </p:xfrm>
        <a:graphic>
          <a:graphicData uri="http://schemas.openxmlformats.org/presentationml/2006/ole">
            <mc:AlternateContent xmlns:mc="http://schemas.openxmlformats.org/markup-compatibility/2006">
              <mc:Choice xmlns:v="urn:schemas-microsoft-com:vml" Requires="v">
                <p:oleObj spid="_x0000_s5160" name="Photo Editor Photo" r:id="rId8" imgW="6419048" imgH="5285714" progId="MSPhotoEd.3">
                  <p:embed/>
                </p:oleObj>
              </mc:Choice>
              <mc:Fallback>
                <p:oleObj name="Photo Editor Photo" r:id="rId8" imgW="6419048" imgH="5285714" progId="MSPhotoEd.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2338" y="914400"/>
                        <a:ext cx="6418262" cy="528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14735" name="Picture 15"/>
          <p:cNvPicPr>
            <a:picLocks noChangeAspect="1" noChangeArrowheads="1"/>
          </p:cNvPicPr>
          <p:nvPr>
            <p:custDataLst>
              <p:tags r:id="rId2"/>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066800" y="4027488"/>
            <a:ext cx="685800"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4737" name="Picture 17"/>
          <p:cNvPicPr>
            <a:picLocks noChangeAspect="1" noChangeArrowheads="1"/>
          </p:cNvPicPr>
          <p:nvPr>
            <p:custDataLst>
              <p:tags r:id="rId3"/>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739775" y="5180013"/>
            <a:ext cx="13414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4738" name="Picture 18"/>
          <p:cNvPicPr>
            <a:picLocks noChangeAspect="1" noChangeArrowheads="1"/>
          </p:cNvPicPr>
          <p:nvPr>
            <p:custDataLst>
              <p:tags r:id="rId4"/>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333500" y="1601788"/>
            <a:ext cx="173038"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4739" name="Picture 19"/>
          <p:cNvPicPr>
            <a:picLocks noChangeAspect="1" noChangeArrowheads="1"/>
          </p:cNvPicPr>
          <p:nvPr>
            <p:custDataLst>
              <p:tags r:id="rId5"/>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1328738" y="2840038"/>
            <a:ext cx="173037"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14743" name="Group 23"/>
          <p:cNvGrpSpPr>
            <a:grpSpLocks/>
          </p:cNvGrpSpPr>
          <p:nvPr/>
        </p:nvGrpSpPr>
        <p:grpSpPr bwMode="auto">
          <a:xfrm>
            <a:off x="3581400" y="6172200"/>
            <a:ext cx="3856038" cy="460375"/>
            <a:chOff x="2256" y="3982"/>
            <a:chExt cx="2429" cy="290"/>
          </a:xfrm>
        </p:grpSpPr>
        <p:pic>
          <p:nvPicPr>
            <p:cNvPr id="414741" name="Picture 21"/>
            <p:cNvPicPr>
              <a:picLocks noChangeAspect="1" noChangeArrowheads="1"/>
            </p:cNvPicPr>
            <p:nvPr>
              <p:custDataLst>
                <p:tags r:id="rId6"/>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3840" y="3982"/>
              <a:ext cx="845" cy="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4742" name="Rectangle 22"/>
            <p:cNvSpPr>
              <a:spLocks noChangeArrowheads="1"/>
            </p:cNvSpPr>
            <p:nvPr/>
          </p:nvSpPr>
          <p:spPr bwMode="auto">
            <a:xfrm>
              <a:off x="2256" y="3984"/>
              <a:ext cx="17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latin typeface="Arial" charset="0"/>
                </a:rPr>
                <a:t>Look for peaks in </a:t>
              </a:r>
              <a:endParaRPr lang="en-US" i="1">
                <a:latin typeface="Arial" charset="0"/>
              </a:endParaRPr>
            </a:p>
          </p:txBody>
        </p:sp>
      </p:grpSp>
    </p:spTree>
    <p:extLst>
      <p:ext uri="{BB962C8B-B14F-4D97-AF65-F5344CB8AC3E}">
        <p14:creationId xmlns:p14="http://schemas.microsoft.com/office/powerpoint/2010/main" val="1367556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147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4"/>
          <p:cNvSpPr>
            <a:spLocks noGrp="1" noChangeArrowheads="1"/>
          </p:cNvSpPr>
          <p:nvPr>
            <p:ph type="body" idx="1"/>
          </p:nvPr>
        </p:nvSpPr>
        <p:spPr>
          <a:xfrm>
            <a:off x="457200" y="813866"/>
            <a:ext cx="8229600" cy="4525963"/>
          </a:xfrm>
        </p:spPr>
        <p:txBody>
          <a:bodyPr/>
          <a:lstStyle/>
          <a:p>
            <a:pPr>
              <a:buFontTx/>
              <a:buChar char="•"/>
            </a:pPr>
            <a:r>
              <a:rPr lang="en-US" sz="2800" dirty="0" smtClean="0"/>
              <a:t>Differentiation is convolution, and convolution is associative:</a:t>
            </a:r>
            <a:br>
              <a:rPr lang="en-US" sz="2800" dirty="0" smtClean="0"/>
            </a:br>
            <a:endParaRPr lang="en-US" sz="2800" dirty="0" smtClean="0"/>
          </a:p>
          <a:p>
            <a:pPr>
              <a:buFontTx/>
              <a:buChar char="•"/>
            </a:pPr>
            <a:r>
              <a:rPr lang="en-US" sz="2800" dirty="0" smtClean="0"/>
              <a:t>This saves us one operation:</a:t>
            </a:r>
            <a:endParaRPr lang="en-US" sz="2800" i="1" dirty="0" smtClean="0"/>
          </a:p>
        </p:txBody>
      </p:sp>
      <p:graphicFrame>
        <p:nvGraphicFramePr>
          <p:cNvPr id="7170" name="Object 2"/>
          <p:cNvGraphicFramePr>
            <a:graphicFrameLocks noChangeAspect="1"/>
          </p:cNvGraphicFramePr>
          <p:nvPr>
            <p:extLst>
              <p:ext uri="{D42A27DB-BD31-4B8C-83A1-F6EECF244321}">
                <p14:modId xmlns:p14="http://schemas.microsoft.com/office/powerpoint/2010/main" val="717481756"/>
              </p:ext>
            </p:extLst>
          </p:nvPr>
        </p:nvGraphicFramePr>
        <p:xfrm>
          <a:off x="3073386" y="1212470"/>
          <a:ext cx="2667000" cy="944563"/>
        </p:xfrm>
        <a:graphic>
          <a:graphicData uri="http://schemas.openxmlformats.org/presentationml/2006/ole">
            <mc:AlternateContent xmlns:mc="http://schemas.openxmlformats.org/markup-compatibility/2006">
              <mc:Choice xmlns:v="urn:schemas-microsoft-com:vml" Requires="v">
                <p:oleObj spid="_x0000_s3208" name="Equation" r:id="rId4" imgW="7315200" imgH="2184400" progId="Equation.3">
                  <p:embed/>
                </p:oleObj>
              </mc:Choice>
              <mc:Fallback>
                <p:oleObj name="Equation" r:id="rId4" imgW="7315200" imgH="2184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3386" y="1212470"/>
                        <a:ext cx="2667000" cy="944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5" name="Rectangle 3"/>
          <p:cNvSpPr>
            <a:spLocks noGrp="1" noChangeArrowheads="1"/>
          </p:cNvSpPr>
          <p:nvPr>
            <p:ph type="title"/>
          </p:nvPr>
        </p:nvSpPr>
        <p:spPr>
          <a:xfrm>
            <a:off x="457200" y="-3682"/>
            <a:ext cx="8229600" cy="1143000"/>
          </a:xfrm>
        </p:spPr>
        <p:txBody>
          <a:bodyPr/>
          <a:lstStyle/>
          <a:p>
            <a:r>
              <a:rPr lang="en-US" smtClean="0"/>
              <a:t>Derivative theorem of convolution</a:t>
            </a:r>
          </a:p>
        </p:txBody>
      </p:sp>
      <p:grpSp>
        <p:nvGrpSpPr>
          <p:cNvPr id="7176" name="Group 7"/>
          <p:cNvGrpSpPr>
            <a:grpSpLocks/>
          </p:cNvGrpSpPr>
          <p:nvPr/>
        </p:nvGrpSpPr>
        <p:grpSpPr bwMode="auto">
          <a:xfrm>
            <a:off x="1295400" y="2617280"/>
            <a:ext cx="6096000" cy="3810000"/>
            <a:chOff x="720" y="1317"/>
            <a:chExt cx="4474" cy="2907"/>
          </a:xfrm>
        </p:grpSpPr>
        <p:graphicFrame>
          <p:nvGraphicFramePr>
            <p:cNvPr id="7171" name="Object 8"/>
            <p:cNvGraphicFramePr>
              <a:graphicFrameLocks noChangeAspect="1"/>
            </p:cNvGraphicFramePr>
            <p:nvPr/>
          </p:nvGraphicFramePr>
          <p:xfrm>
            <a:off x="1595" y="1317"/>
            <a:ext cx="3599" cy="2907"/>
          </p:xfrm>
          <a:graphic>
            <a:graphicData uri="http://schemas.openxmlformats.org/presentationml/2006/ole">
              <mc:AlternateContent xmlns:mc="http://schemas.openxmlformats.org/markup-compatibility/2006">
                <mc:Choice xmlns:v="urn:schemas-microsoft-com:vml" Requires="v">
                  <p:oleObj spid="_x0000_s3209" name="Photo Editor Photo" r:id="rId6" imgW="6001588" imgH="4847619" progId="">
                    <p:embed/>
                  </p:oleObj>
                </mc:Choice>
                <mc:Fallback>
                  <p:oleObj name="Photo Editor Photo" r:id="rId6" imgW="6001588" imgH="4847619"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5" y="1317"/>
                          <a:ext cx="3599" cy="2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graphicFrame>
          <p:nvGraphicFramePr>
            <p:cNvPr id="7172" name="Object 9"/>
            <p:cNvGraphicFramePr>
              <a:graphicFrameLocks noChangeAspect="1"/>
            </p:cNvGraphicFramePr>
            <p:nvPr/>
          </p:nvGraphicFramePr>
          <p:xfrm>
            <a:off x="720" y="3408"/>
            <a:ext cx="720" cy="507"/>
          </p:xfrm>
          <a:graphic>
            <a:graphicData uri="http://schemas.openxmlformats.org/presentationml/2006/ole">
              <mc:AlternateContent xmlns:mc="http://schemas.openxmlformats.org/markup-compatibility/2006">
                <mc:Choice xmlns:v="urn:schemas-microsoft-com:vml" Requires="v">
                  <p:oleObj spid="_x0000_s3210" name="Equation" r:id="rId8" imgW="7315200" imgH="5156200" progId="Equation.3">
                    <p:embed/>
                  </p:oleObj>
                </mc:Choice>
                <mc:Fallback>
                  <p:oleObj name="Equation" r:id="rId8" imgW="7315200" imgH="5156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0" y="3408"/>
                          <a:ext cx="720" cy="5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8" name="Text Box 10"/>
            <p:cNvSpPr txBox="1">
              <a:spLocks noChangeArrowheads="1"/>
            </p:cNvSpPr>
            <p:nvPr/>
          </p:nvSpPr>
          <p:spPr bwMode="auto">
            <a:xfrm>
              <a:off x="1079" y="1680"/>
              <a:ext cx="197" cy="349"/>
            </a:xfrm>
            <a:prstGeom prst="rect">
              <a:avLst/>
            </a:prstGeom>
            <a:noFill/>
            <a:ln w="9525">
              <a:noFill/>
              <a:miter lim="800000"/>
              <a:headEnd/>
              <a:tailEnd/>
            </a:ln>
          </p:spPr>
          <p:txBody>
            <a:bodyPr wrap="none">
              <a:spAutoFit/>
            </a:bodyPr>
            <a:lstStyle/>
            <a:p>
              <a:r>
                <a:rPr lang="en-US" i="1">
                  <a:latin typeface="Times New Roman" pitchFamily="18" charset="0"/>
                </a:rPr>
                <a:t>f</a:t>
              </a:r>
            </a:p>
          </p:txBody>
        </p:sp>
        <p:graphicFrame>
          <p:nvGraphicFramePr>
            <p:cNvPr id="7173" name="Object 11"/>
            <p:cNvGraphicFramePr>
              <a:graphicFrameLocks noChangeAspect="1"/>
            </p:cNvGraphicFramePr>
            <p:nvPr/>
          </p:nvGraphicFramePr>
          <p:xfrm>
            <a:off x="997" y="2496"/>
            <a:ext cx="443" cy="528"/>
          </p:xfrm>
          <a:graphic>
            <a:graphicData uri="http://schemas.openxmlformats.org/presentationml/2006/ole">
              <mc:AlternateContent xmlns:mc="http://schemas.openxmlformats.org/markup-compatibility/2006">
                <mc:Choice xmlns:v="urn:schemas-microsoft-com:vml" Requires="v">
                  <p:oleObj spid="_x0000_s3211" name="Equation" r:id="rId10" imgW="7315200" imgH="8724900" progId="Equation.3">
                    <p:embed/>
                  </p:oleObj>
                </mc:Choice>
                <mc:Fallback>
                  <p:oleObj name="Equation" r:id="rId10" imgW="7315200" imgH="87249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97" y="2496"/>
                          <a:ext cx="443" cy="5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7177" name="Text Box 12"/>
          <p:cNvSpPr txBox="1">
            <a:spLocks noChangeArrowheads="1"/>
          </p:cNvSpPr>
          <p:nvPr/>
        </p:nvSpPr>
        <p:spPr bwMode="auto">
          <a:xfrm>
            <a:off x="7610475" y="6494395"/>
            <a:ext cx="1457325" cy="304800"/>
          </a:xfrm>
          <a:prstGeom prst="rect">
            <a:avLst/>
          </a:prstGeom>
          <a:noFill/>
          <a:ln w="9525">
            <a:noFill/>
            <a:miter lim="800000"/>
            <a:headEnd/>
            <a:tailEnd/>
          </a:ln>
        </p:spPr>
        <p:txBody>
          <a:bodyPr wrap="none">
            <a:spAutoFit/>
          </a:bodyPr>
          <a:lstStyle/>
          <a:p>
            <a:pPr algn="ctr"/>
            <a:r>
              <a:rPr lang="en-US" sz="1400" dirty="0"/>
              <a:t>Source: S. Seitz</a:t>
            </a:r>
          </a:p>
        </p:txBody>
      </p:sp>
      <p:sp>
        <p:nvSpPr>
          <p:cNvPr id="11" name="Rectangle 9"/>
          <p:cNvSpPr>
            <a:spLocks/>
          </p:cNvSpPr>
          <p:nvPr/>
        </p:nvSpPr>
        <p:spPr bwMode="auto">
          <a:xfrm>
            <a:off x="838200" y="6452985"/>
            <a:ext cx="77851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spcBef>
                <a:spcPts val="550"/>
              </a:spcBef>
            </a:pPr>
            <a:r>
              <a:rPr lang="en-US" dirty="0">
                <a:solidFill>
                  <a:schemeClr val="tx1"/>
                </a:solidFill>
                <a:latin typeface="Arial" charset="0"/>
                <a:ea typeface="ＭＳ Ｐゴシック" charset="0"/>
                <a:cs typeface="Arial" charset="0"/>
                <a:sym typeface="Arial" charset="0"/>
              </a:rPr>
              <a:t>How can we find (local) maxima of a function?</a:t>
            </a:r>
          </a:p>
        </p:txBody>
      </p:sp>
    </p:spTree>
    <p:extLst>
      <p:ext uri="{BB962C8B-B14F-4D97-AF65-F5344CB8AC3E}">
        <p14:creationId xmlns:p14="http://schemas.microsoft.com/office/powerpoint/2010/main" val="242940411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103156"/>
            <a:ext cx="8229600" cy="1143000"/>
          </a:xfrm>
        </p:spPr>
        <p:txBody>
          <a:bodyPr>
            <a:normAutofit fontScale="90000"/>
          </a:bodyPr>
          <a:lstStyle/>
          <a:p>
            <a:r>
              <a:rPr lang="en-US" dirty="0" smtClean="0"/>
              <a:t>Remember:</a:t>
            </a:r>
            <a:br>
              <a:rPr lang="en-US" dirty="0" smtClean="0"/>
            </a:br>
            <a:r>
              <a:rPr lang="en-US" dirty="0" smtClean="0"/>
              <a:t>Derivative of Gaussian filter</a:t>
            </a:r>
          </a:p>
        </p:txBody>
      </p:sp>
      <p:pic>
        <p:nvPicPr>
          <p:cNvPr id="26627" name="Picture 4"/>
          <p:cNvPicPr>
            <a:picLocks noChangeAspect="1" noChangeArrowheads="1"/>
          </p:cNvPicPr>
          <p:nvPr/>
        </p:nvPicPr>
        <p:blipFill>
          <a:blip r:embed="rId3" cstate="print"/>
          <a:srcRect/>
          <a:stretch>
            <a:fillRect/>
          </a:stretch>
        </p:blipFill>
        <p:spPr bwMode="auto">
          <a:xfrm>
            <a:off x="2057400" y="4410515"/>
            <a:ext cx="1752600" cy="1752600"/>
          </a:xfrm>
          <a:prstGeom prst="rect">
            <a:avLst/>
          </a:prstGeom>
          <a:noFill/>
          <a:ln w="9525">
            <a:noFill/>
            <a:miter lim="800000"/>
            <a:headEnd/>
            <a:tailEnd/>
          </a:ln>
        </p:spPr>
      </p:pic>
      <p:pic>
        <p:nvPicPr>
          <p:cNvPr id="26628" name="Picture 5"/>
          <p:cNvPicPr>
            <a:picLocks noChangeAspect="1" noChangeArrowheads="1"/>
          </p:cNvPicPr>
          <p:nvPr/>
        </p:nvPicPr>
        <p:blipFill>
          <a:blip r:embed="rId4" cstate="print"/>
          <a:srcRect/>
          <a:stretch>
            <a:fillRect/>
          </a:stretch>
        </p:blipFill>
        <p:spPr bwMode="auto">
          <a:xfrm>
            <a:off x="5486400" y="4410515"/>
            <a:ext cx="1752600" cy="1752600"/>
          </a:xfrm>
          <a:prstGeom prst="rect">
            <a:avLst/>
          </a:prstGeom>
          <a:noFill/>
          <a:ln w="9525">
            <a:noFill/>
            <a:miter lim="800000"/>
            <a:headEnd/>
            <a:tailEnd/>
          </a:ln>
        </p:spPr>
      </p:pic>
      <p:pic>
        <p:nvPicPr>
          <p:cNvPr id="26629" name="Picture 6"/>
          <p:cNvPicPr>
            <a:picLocks noChangeAspect="1" noChangeArrowheads="1"/>
          </p:cNvPicPr>
          <p:nvPr/>
        </p:nvPicPr>
        <p:blipFill>
          <a:blip r:embed="rId5" cstate="print"/>
          <a:srcRect/>
          <a:stretch>
            <a:fillRect/>
          </a:stretch>
        </p:blipFill>
        <p:spPr bwMode="auto">
          <a:xfrm>
            <a:off x="1219200" y="1302190"/>
            <a:ext cx="3429000" cy="2700338"/>
          </a:xfrm>
          <a:prstGeom prst="rect">
            <a:avLst/>
          </a:prstGeom>
          <a:noFill/>
          <a:ln w="9525">
            <a:noFill/>
            <a:miter lim="800000"/>
            <a:headEnd/>
            <a:tailEnd/>
          </a:ln>
        </p:spPr>
      </p:pic>
      <p:pic>
        <p:nvPicPr>
          <p:cNvPr id="26630" name="Picture 7"/>
          <p:cNvPicPr>
            <a:picLocks noChangeAspect="1" noChangeArrowheads="1"/>
          </p:cNvPicPr>
          <p:nvPr/>
        </p:nvPicPr>
        <p:blipFill>
          <a:blip r:embed="rId6" cstate="print"/>
          <a:srcRect/>
          <a:stretch>
            <a:fillRect/>
          </a:stretch>
        </p:blipFill>
        <p:spPr bwMode="auto">
          <a:xfrm>
            <a:off x="4572000" y="1286315"/>
            <a:ext cx="3363913" cy="2759075"/>
          </a:xfrm>
          <a:prstGeom prst="rect">
            <a:avLst/>
          </a:prstGeom>
          <a:noFill/>
          <a:ln w="9525">
            <a:noFill/>
            <a:miter lim="800000"/>
            <a:headEnd/>
            <a:tailEnd/>
          </a:ln>
        </p:spPr>
      </p:pic>
      <p:sp>
        <p:nvSpPr>
          <p:cNvPr id="26631" name="Text Box 8"/>
          <p:cNvSpPr txBox="1">
            <a:spLocks noChangeArrowheads="1"/>
          </p:cNvSpPr>
          <p:nvPr/>
        </p:nvSpPr>
        <p:spPr bwMode="auto">
          <a:xfrm>
            <a:off x="2117725" y="3840603"/>
            <a:ext cx="1592263" cy="457200"/>
          </a:xfrm>
          <a:prstGeom prst="rect">
            <a:avLst/>
          </a:prstGeom>
          <a:noFill/>
          <a:ln w="9525">
            <a:noFill/>
            <a:miter lim="800000"/>
            <a:headEnd/>
            <a:tailEnd/>
          </a:ln>
        </p:spPr>
        <p:txBody>
          <a:bodyPr wrap="none">
            <a:spAutoFit/>
          </a:bodyPr>
          <a:lstStyle/>
          <a:p>
            <a:r>
              <a:rPr lang="en-US" i="1" dirty="0" err="1"/>
              <a:t>x</a:t>
            </a:r>
            <a:r>
              <a:rPr lang="en-US" dirty="0"/>
              <a:t>-direction</a:t>
            </a:r>
          </a:p>
        </p:txBody>
      </p:sp>
      <p:sp>
        <p:nvSpPr>
          <p:cNvPr id="26632" name="Text Box 9"/>
          <p:cNvSpPr txBox="1">
            <a:spLocks noChangeArrowheads="1"/>
          </p:cNvSpPr>
          <p:nvPr/>
        </p:nvSpPr>
        <p:spPr bwMode="auto">
          <a:xfrm>
            <a:off x="5570538" y="3800915"/>
            <a:ext cx="1592262" cy="457200"/>
          </a:xfrm>
          <a:prstGeom prst="rect">
            <a:avLst/>
          </a:prstGeom>
          <a:noFill/>
          <a:ln w="9525">
            <a:noFill/>
            <a:miter lim="800000"/>
            <a:headEnd/>
            <a:tailEnd/>
          </a:ln>
        </p:spPr>
        <p:txBody>
          <a:bodyPr wrap="none">
            <a:spAutoFit/>
          </a:bodyPr>
          <a:lstStyle/>
          <a:p>
            <a:r>
              <a:rPr lang="en-US" i="1"/>
              <a:t>y</a:t>
            </a:r>
            <a:r>
              <a:rPr lang="en-US"/>
              <a:t>-direction</a:t>
            </a:r>
          </a:p>
        </p:txBody>
      </p:sp>
    </p:spTree>
    <p:extLst>
      <p:ext uri="{BB962C8B-B14F-4D97-AF65-F5344CB8AC3E}">
        <p14:creationId xmlns:p14="http://schemas.microsoft.com/office/powerpoint/2010/main" val="373811230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0"/>
            <a:ext cx="7772400" cy="990600"/>
          </a:xfrm>
          <a:ln/>
        </p:spPr>
        <p:txBody>
          <a:bodyPr rIns="132080"/>
          <a:lstStyle/>
          <a:p>
            <a:r>
              <a:rPr lang="en-US"/>
              <a:t>Laplacian of Gaussian</a:t>
            </a:r>
          </a:p>
        </p:txBody>
      </p:sp>
      <p:sp>
        <p:nvSpPr>
          <p:cNvPr id="20483" name="Rectangle 3"/>
          <p:cNvSpPr>
            <a:spLocks noGrp="1" noChangeArrowheads="1"/>
          </p:cNvSpPr>
          <p:nvPr>
            <p:ph type="body" idx="1"/>
          </p:nvPr>
        </p:nvSpPr>
        <p:spPr>
          <a:xfrm>
            <a:off x="685800" y="1066800"/>
            <a:ext cx="7772400" cy="5791200"/>
          </a:xfrm>
          <a:ln/>
        </p:spPr>
        <p:txBody>
          <a:bodyPr rIns="132080"/>
          <a:lstStyle/>
          <a:p>
            <a:pPr marL="382588" indent="-342900"/>
            <a:r>
              <a:rPr lang="en-US"/>
              <a:t>Consider  </a:t>
            </a:r>
          </a:p>
        </p:txBody>
      </p:sp>
      <p:pic>
        <p:nvPicPr>
          <p:cNvPr id="20484"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2063" y="1482590"/>
            <a:ext cx="5822950" cy="472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0485"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3525" y="1077430"/>
            <a:ext cx="14827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0486"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0" y="2181225"/>
            <a:ext cx="17303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0487" name="Picture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1563" y="3471863"/>
            <a:ext cx="687387"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0488" name="Picture 8"/>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688" y="5035550"/>
            <a:ext cx="14827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0489" name="Rectangle 9"/>
          <p:cNvSpPr>
            <a:spLocks/>
          </p:cNvSpPr>
          <p:nvPr/>
        </p:nvSpPr>
        <p:spPr bwMode="auto">
          <a:xfrm>
            <a:off x="4286250" y="3479800"/>
            <a:ext cx="2417763"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sz="1800">
                <a:solidFill>
                  <a:schemeClr val="tx1"/>
                </a:solidFill>
                <a:latin typeface="Arial" charset="0"/>
                <a:ea typeface="ＭＳ Ｐゴシック" charset="0"/>
                <a:cs typeface="Arial" charset="0"/>
                <a:sym typeface="Arial" charset="0"/>
              </a:rPr>
              <a:t>Laplacian of Gaussian</a:t>
            </a:r>
          </a:p>
          <a:p>
            <a:pPr marL="39688" algn="ctr"/>
            <a:r>
              <a:rPr lang="en-US" sz="1800">
                <a:solidFill>
                  <a:schemeClr val="tx1"/>
                </a:solidFill>
                <a:latin typeface="Arial" charset="0"/>
                <a:ea typeface="ＭＳ Ｐゴシック" charset="0"/>
                <a:cs typeface="Arial" charset="0"/>
                <a:sym typeface="Arial" charset="0"/>
              </a:rPr>
              <a:t>operator</a:t>
            </a:r>
          </a:p>
        </p:txBody>
      </p:sp>
      <p:sp>
        <p:nvSpPr>
          <p:cNvPr id="20490" name="Rectangle 10"/>
          <p:cNvSpPr>
            <a:spLocks/>
          </p:cNvSpPr>
          <p:nvPr/>
        </p:nvSpPr>
        <p:spPr bwMode="auto">
          <a:xfrm>
            <a:off x="685800" y="6324600"/>
            <a:ext cx="30988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spcBef>
                <a:spcPts val="550"/>
              </a:spcBef>
            </a:pPr>
            <a:r>
              <a:rPr lang="en-US">
                <a:solidFill>
                  <a:schemeClr val="tx1"/>
                </a:solidFill>
                <a:latin typeface="Arial" charset="0"/>
                <a:ea typeface="ＭＳ Ｐゴシック" charset="0"/>
                <a:cs typeface="Arial" charset="0"/>
                <a:sym typeface="Arial" charset="0"/>
              </a:rPr>
              <a:t>Where is the edge?  </a:t>
            </a:r>
          </a:p>
        </p:txBody>
      </p:sp>
      <p:sp>
        <p:nvSpPr>
          <p:cNvPr id="20491" name="Rectangle 11"/>
          <p:cNvSpPr>
            <a:spLocks/>
          </p:cNvSpPr>
          <p:nvPr/>
        </p:nvSpPr>
        <p:spPr bwMode="auto">
          <a:xfrm>
            <a:off x="3775075" y="6324600"/>
            <a:ext cx="45974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spcBef>
                <a:spcPts val="550"/>
              </a:spcBef>
            </a:pPr>
            <a:r>
              <a:rPr lang="en-US">
                <a:solidFill>
                  <a:schemeClr val="tx1"/>
                </a:solidFill>
                <a:latin typeface="Arial" charset="0"/>
                <a:ea typeface="ＭＳ Ｐゴシック" charset="0"/>
                <a:cs typeface="Arial" charset="0"/>
                <a:sym typeface="Arial" charset="0"/>
              </a:rPr>
              <a:t>Zero-crossings of bottom graph</a:t>
            </a:r>
          </a:p>
        </p:txBody>
      </p:sp>
    </p:spTree>
    <p:extLst>
      <p:ext uri="{BB962C8B-B14F-4D97-AF65-F5344CB8AC3E}">
        <p14:creationId xmlns:p14="http://schemas.microsoft.com/office/powerpoint/2010/main" val="28889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1"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8639"/>
            <a:ext cx="8229600" cy="1143000"/>
          </a:xfrm>
          <a:ln/>
        </p:spPr>
        <p:txBody>
          <a:bodyPr rIns="132080"/>
          <a:lstStyle/>
          <a:p>
            <a:r>
              <a:rPr lang="en-US" dirty="0"/>
              <a:t>2D edge detection filters</a:t>
            </a:r>
          </a:p>
        </p:txBody>
      </p:sp>
      <p:pic>
        <p:nvPicPr>
          <p:cNvPr id="21507"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273367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1508"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958975"/>
            <a:ext cx="3006725"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1509" name="Picture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913" y="3592513"/>
            <a:ext cx="2747962"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grpSp>
        <p:nvGrpSpPr>
          <p:cNvPr id="21513" name="Group 9"/>
          <p:cNvGrpSpPr>
            <a:grpSpLocks/>
          </p:cNvGrpSpPr>
          <p:nvPr/>
        </p:nvGrpSpPr>
        <p:grpSpPr bwMode="auto">
          <a:xfrm>
            <a:off x="569912" y="4921248"/>
            <a:ext cx="7900988" cy="1255715"/>
            <a:chOff x="-73" y="-20"/>
            <a:chExt cx="4977" cy="791"/>
          </a:xfrm>
        </p:grpSpPr>
        <p:sp>
          <p:nvSpPr>
            <p:cNvPr id="21510" name="Rectangle 6"/>
            <p:cNvSpPr>
              <a:spLocks/>
            </p:cNvSpPr>
            <p:nvPr/>
          </p:nvSpPr>
          <p:spPr bwMode="auto">
            <a:xfrm>
              <a:off x="0" y="0"/>
              <a:ext cx="4904"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spcBef>
                  <a:spcPts val="550"/>
                </a:spcBef>
              </a:pPr>
              <a:r>
                <a:rPr lang="en-US" dirty="0">
                  <a:solidFill>
                    <a:schemeClr val="tx1"/>
                  </a:solidFill>
                  <a:latin typeface="Arial" charset="0"/>
                  <a:ea typeface="ＭＳ Ｐゴシック" charset="0"/>
                  <a:cs typeface="Arial" charset="0"/>
                  <a:sym typeface="Arial" charset="0"/>
                </a:rPr>
                <a:t>      is the </a:t>
              </a:r>
              <a:r>
                <a:rPr lang="en-US" dirty="0" err="1">
                  <a:solidFill>
                    <a:schemeClr val="tx1"/>
                  </a:solidFill>
                  <a:latin typeface="Arial Bold" charset="0"/>
                  <a:ea typeface="ＭＳ Ｐゴシック" charset="0"/>
                  <a:cs typeface="Arial Bold" charset="0"/>
                  <a:sym typeface="Arial Bold" charset="0"/>
                </a:rPr>
                <a:t>Laplacian</a:t>
              </a:r>
              <a:r>
                <a:rPr lang="en-US" dirty="0">
                  <a:solidFill>
                    <a:schemeClr val="tx1"/>
                  </a:solidFill>
                  <a:latin typeface="Arial" charset="0"/>
                  <a:ea typeface="ＭＳ Ｐゴシック" charset="0"/>
                  <a:cs typeface="Arial" charset="0"/>
                  <a:sym typeface="Arial" charset="0"/>
                </a:rPr>
                <a:t> operator:</a:t>
              </a:r>
            </a:p>
          </p:txBody>
        </p:sp>
        <p:pic>
          <p:nvPicPr>
            <p:cNvPr id="21511" name="Picture 7"/>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 y="-20"/>
              <a:ext cx="271"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1512" name="Picture 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00" y="393"/>
              <a:ext cx="1624"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grpSp>
      <p:grpSp>
        <p:nvGrpSpPr>
          <p:cNvPr id="21517" name="Group 13"/>
          <p:cNvGrpSpPr>
            <a:grpSpLocks/>
          </p:cNvGrpSpPr>
          <p:nvPr/>
        </p:nvGrpSpPr>
        <p:grpSpPr bwMode="auto">
          <a:xfrm>
            <a:off x="6091238" y="1843088"/>
            <a:ext cx="2824162" cy="3033712"/>
            <a:chOff x="0" y="0"/>
            <a:chExt cx="1779" cy="1911"/>
          </a:xfrm>
        </p:grpSpPr>
        <p:pic>
          <p:nvPicPr>
            <p:cNvPr id="21514" name="Picture 10"/>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1" y="249"/>
              <a:ext cx="1638" cy="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1515" name="Picture 11"/>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201"/>
              <a:ext cx="763"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1516" name="Rectangle 12"/>
            <p:cNvSpPr>
              <a:spLocks/>
            </p:cNvSpPr>
            <p:nvPr/>
          </p:nvSpPr>
          <p:spPr bwMode="auto">
            <a:xfrm>
              <a:off x="203" y="0"/>
              <a:ext cx="1523"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sz="1800">
                  <a:solidFill>
                    <a:schemeClr val="tx1"/>
                  </a:solidFill>
                  <a:latin typeface="Arial" charset="0"/>
                  <a:ea typeface="ＭＳ Ｐゴシック" charset="0"/>
                  <a:cs typeface="Arial" charset="0"/>
                  <a:sym typeface="Arial" charset="0"/>
                </a:rPr>
                <a:t>Laplacian of Gaussian</a:t>
              </a:r>
            </a:p>
          </p:txBody>
        </p:sp>
      </p:grpSp>
      <p:sp>
        <p:nvSpPr>
          <p:cNvPr id="21518" name="Rectangle 14"/>
          <p:cNvSpPr>
            <a:spLocks/>
          </p:cNvSpPr>
          <p:nvPr/>
        </p:nvSpPr>
        <p:spPr bwMode="auto">
          <a:xfrm>
            <a:off x="1081088" y="3214688"/>
            <a:ext cx="11191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sz="1800">
                <a:solidFill>
                  <a:schemeClr val="tx1"/>
                </a:solidFill>
                <a:latin typeface="Arial" charset="0"/>
                <a:ea typeface="ＭＳ Ｐゴシック" charset="0"/>
                <a:cs typeface="Arial" charset="0"/>
                <a:sym typeface="Arial" charset="0"/>
              </a:rPr>
              <a:t>Gaussian</a:t>
            </a:r>
          </a:p>
        </p:txBody>
      </p:sp>
      <p:sp>
        <p:nvSpPr>
          <p:cNvPr id="21519" name="Rectangle 15"/>
          <p:cNvSpPr>
            <a:spLocks/>
          </p:cNvSpPr>
          <p:nvPr/>
        </p:nvSpPr>
        <p:spPr bwMode="auto">
          <a:xfrm>
            <a:off x="3403600" y="3214688"/>
            <a:ext cx="24177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sz="1800">
                <a:solidFill>
                  <a:schemeClr val="tx1"/>
                </a:solidFill>
                <a:latin typeface="Arial" charset="0"/>
                <a:ea typeface="ＭＳ Ｐゴシック" charset="0"/>
                <a:cs typeface="Arial" charset="0"/>
                <a:sym typeface="Arial" charset="0"/>
              </a:rPr>
              <a:t>derivative of Gaussian</a:t>
            </a:r>
          </a:p>
        </p:txBody>
      </p:sp>
      <p:pic>
        <p:nvPicPr>
          <p:cNvPr id="21520" name="Picture 16"/>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24338" y="3649663"/>
            <a:ext cx="118745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Tree>
    <p:extLst>
      <p:ext uri="{BB962C8B-B14F-4D97-AF65-F5344CB8AC3E}">
        <p14:creationId xmlns:p14="http://schemas.microsoft.com/office/powerpoint/2010/main" val="1883270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15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15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32771"/>
            <a:ext cx="8229600" cy="1143000"/>
          </a:xfrm>
          <a:ln/>
        </p:spPr>
        <p:txBody>
          <a:bodyPr rIns="132080"/>
          <a:lstStyle/>
          <a:p>
            <a:r>
              <a:rPr lang="en-US" dirty="0"/>
              <a:t>Edge detection by subtraction</a:t>
            </a:r>
          </a:p>
        </p:txBody>
      </p:sp>
      <p:pic>
        <p:nvPicPr>
          <p:cNvPr id="23555"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0750" y="1066800"/>
            <a:ext cx="497205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3556" name="Rectangle 4"/>
          <p:cNvSpPr>
            <a:spLocks/>
          </p:cNvSpPr>
          <p:nvPr/>
        </p:nvSpPr>
        <p:spPr bwMode="auto">
          <a:xfrm>
            <a:off x="4121150" y="6124575"/>
            <a:ext cx="11366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r>
              <a:rPr lang="en-US">
                <a:solidFill>
                  <a:schemeClr val="tx1"/>
                </a:solidFill>
                <a:latin typeface="Arial" charset="0"/>
                <a:ea typeface="ＭＳ Ｐゴシック" charset="0"/>
                <a:cs typeface="Arial" charset="0"/>
                <a:sym typeface="Arial" charset="0"/>
              </a:rPr>
              <a:t>original</a:t>
            </a:r>
          </a:p>
        </p:txBody>
      </p:sp>
    </p:spTree>
    <p:extLst>
      <p:ext uri="{BB962C8B-B14F-4D97-AF65-F5344CB8AC3E}">
        <p14:creationId xmlns:p14="http://schemas.microsoft.com/office/powerpoint/2010/main" val="4260000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688" y="1066800"/>
            <a:ext cx="497205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4579" name="Rectangle 3"/>
          <p:cNvSpPr>
            <a:spLocks noGrp="1" noChangeArrowheads="1"/>
          </p:cNvSpPr>
          <p:nvPr>
            <p:ph type="title"/>
          </p:nvPr>
        </p:nvSpPr>
        <p:spPr>
          <a:xfrm>
            <a:off x="457200" y="-76200"/>
            <a:ext cx="8229600" cy="1143000"/>
          </a:xfrm>
          <a:ln/>
        </p:spPr>
        <p:txBody>
          <a:bodyPr rIns="132080"/>
          <a:lstStyle/>
          <a:p>
            <a:r>
              <a:rPr lang="en-US" dirty="0"/>
              <a:t>Edge detection by subtraction</a:t>
            </a:r>
          </a:p>
        </p:txBody>
      </p:sp>
      <p:sp>
        <p:nvSpPr>
          <p:cNvPr id="24580" name="Rectangle 4"/>
          <p:cNvSpPr>
            <a:spLocks/>
          </p:cNvSpPr>
          <p:nvPr/>
        </p:nvSpPr>
        <p:spPr bwMode="auto">
          <a:xfrm>
            <a:off x="2916238" y="6124575"/>
            <a:ext cx="364648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a:solidFill>
                  <a:schemeClr val="tx1"/>
                </a:solidFill>
                <a:latin typeface="Arial" charset="0"/>
                <a:ea typeface="ＭＳ Ｐゴシック" charset="0"/>
                <a:cs typeface="Arial" charset="0"/>
                <a:sym typeface="Arial" charset="0"/>
              </a:rPr>
              <a:t>smoothed (5x5 Gaussian)</a:t>
            </a:r>
          </a:p>
        </p:txBody>
      </p:sp>
    </p:spTree>
    <p:extLst>
      <p:ext uri="{BB962C8B-B14F-4D97-AF65-F5344CB8AC3E}">
        <p14:creationId xmlns:p14="http://schemas.microsoft.com/office/powerpoint/2010/main" val="3406398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1863" y="1066800"/>
            <a:ext cx="497205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5603" name="Rectangle 3"/>
          <p:cNvSpPr>
            <a:spLocks noGrp="1" noChangeArrowheads="1"/>
          </p:cNvSpPr>
          <p:nvPr>
            <p:ph type="title"/>
          </p:nvPr>
        </p:nvSpPr>
        <p:spPr>
          <a:xfrm>
            <a:off x="457200" y="0"/>
            <a:ext cx="8229600" cy="1143000"/>
          </a:xfrm>
          <a:ln/>
        </p:spPr>
        <p:txBody>
          <a:bodyPr rIns="132080"/>
          <a:lstStyle/>
          <a:p>
            <a:r>
              <a:rPr lang="en-US" dirty="0"/>
              <a:t>Edge detection by subtraction</a:t>
            </a:r>
          </a:p>
        </p:txBody>
      </p:sp>
      <p:sp>
        <p:nvSpPr>
          <p:cNvPr id="25604" name="Rectangle 4"/>
          <p:cNvSpPr>
            <a:spLocks/>
          </p:cNvSpPr>
          <p:nvPr/>
        </p:nvSpPr>
        <p:spPr bwMode="auto">
          <a:xfrm>
            <a:off x="3327400" y="5972175"/>
            <a:ext cx="2814638"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a:solidFill>
                  <a:schemeClr val="tx1"/>
                </a:solidFill>
                <a:latin typeface="Arial" charset="0"/>
                <a:ea typeface="ＭＳ Ｐゴシック" charset="0"/>
                <a:cs typeface="Arial" charset="0"/>
                <a:sym typeface="Arial" charset="0"/>
              </a:rPr>
              <a:t>smoothed – original</a:t>
            </a:r>
          </a:p>
          <a:p>
            <a:pPr marL="39688" algn="ctr"/>
            <a:r>
              <a:rPr lang="en-US" sz="1400">
                <a:solidFill>
                  <a:schemeClr val="tx1"/>
                </a:solidFill>
                <a:latin typeface="Arial" charset="0"/>
                <a:ea typeface="ＭＳ Ｐゴシック" charset="0"/>
                <a:cs typeface="Arial" charset="0"/>
                <a:sym typeface="Arial" charset="0"/>
              </a:rPr>
              <a:t>(scaled by 4, offset +128)</a:t>
            </a:r>
          </a:p>
        </p:txBody>
      </p:sp>
      <p:sp>
        <p:nvSpPr>
          <p:cNvPr id="25605" name="Rectangle 5"/>
          <p:cNvSpPr>
            <a:spLocks/>
          </p:cNvSpPr>
          <p:nvPr/>
        </p:nvSpPr>
        <p:spPr bwMode="auto">
          <a:xfrm>
            <a:off x="7358063" y="3200400"/>
            <a:ext cx="15255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r>
              <a:rPr lang="en-US">
                <a:solidFill>
                  <a:schemeClr val="tx1"/>
                </a:solidFill>
                <a:latin typeface="Arial" charset="0"/>
                <a:ea typeface="ＭＳ Ｐゴシック" charset="0"/>
                <a:cs typeface="Arial" charset="0"/>
                <a:sym typeface="Arial" charset="0"/>
              </a:rPr>
              <a:t>Why does</a:t>
            </a:r>
          </a:p>
          <a:p>
            <a:pPr marL="39688"/>
            <a:r>
              <a:rPr lang="en-US">
                <a:solidFill>
                  <a:schemeClr val="tx1"/>
                </a:solidFill>
                <a:latin typeface="Arial" charset="0"/>
                <a:ea typeface="ＭＳ Ｐゴシック" charset="0"/>
                <a:cs typeface="Arial" charset="0"/>
                <a:sym typeface="Arial" charset="0"/>
              </a:rPr>
              <a:t>this work?</a:t>
            </a:r>
          </a:p>
        </p:txBody>
      </p:sp>
    </p:spTree>
    <p:extLst>
      <p:ext uri="{BB962C8B-B14F-4D97-AF65-F5344CB8AC3E}">
        <p14:creationId xmlns:p14="http://schemas.microsoft.com/office/powerpoint/2010/main" val="3896314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Edge</a:t>
            </a:r>
            <a:endParaRPr lang="en-US" dirty="0"/>
          </a:p>
        </p:txBody>
      </p:sp>
      <p:pic>
        <p:nvPicPr>
          <p:cNvPr id="4" name="Picture 3"/>
          <p:cNvPicPr>
            <a:picLocks noChangeAspect="1"/>
          </p:cNvPicPr>
          <p:nvPr/>
        </p:nvPicPr>
        <p:blipFill>
          <a:blip r:embed="rId2"/>
          <a:stretch>
            <a:fillRect/>
          </a:stretch>
        </p:blipFill>
        <p:spPr>
          <a:xfrm>
            <a:off x="1447800" y="1383336"/>
            <a:ext cx="6057900" cy="4330700"/>
          </a:xfrm>
          <a:prstGeom prst="rect">
            <a:avLst/>
          </a:prstGeom>
        </p:spPr>
      </p:pic>
      <p:sp>
        <p:nvSpPr>
          <p:cNvPr id="5" name="Rectangle 4"/>
          <p:cNvSpPr/>
          <p:nvPr/>
        </p:nvSpPr>
        <p:spPr>
          <a:xfrm>
            <a:off x="3200400" y="5943600"/>
            <a:ext cx="2422859" cy="369332"/>
          </a:xfrm>
          <a:prstGeom prst="rect">
            <a:avLst/>
          </a:prstGeom>
        </p:spPr>
        <p:txBody>
          <a:bodyPr wrap="none">
            <a:spAutoFit/>
          </a:bodyPr>
          <a:lstStyle/>
          <a:p>
            <a:r>
              <a:rPr lang="en-US" dirty="0" err="1" smtClean="0"/>
              <a:t>Attneave's</a:t>
            </a:r>
            <a:r>
              <a:rPr lang="en-US" dirty="0" smtClean="0"/>
              <a:t> Cat (1954) </a:t>
            </a:r>
            <a:endParaRPr lang="en-US" dirty="0"/>
          </a:p>
        </p:txBody>
      </p:sp>
    </p:spTree>
    <p:extLst>
      <p:ext uri="{BB962C8B-B14F-4D97-AF65-F5344CB8AC3E}">
        <p14:creationId xmlns:p14="http://schemas.microsoft.com/office/powerpoint/2010/main" val="176327509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69580"/>
            <a:ext cx="8229600" cy="1143000"/>
          </a:xfrm>
          <a:ln/>
        </p:spPr>
        <p:txBody>
          <a:bodyPr rIns="132080"/>
          <a:lstStyle/>
          <a:p>
            <a:r>
              <a:rPr lang="en-US" dirty="0"/>
              <a:t>Gaussian - image filter</a:t>
            </a:r>
          </a:p>
        </p:txBody>
      </p:sp>
      <p:pic>
        <p:nvPicPr>
          <p:cNvPr id="26627"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51125"/>
            <a:ext cx="273367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6628"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3675" y="3838575"/>
            <a:ext cx="2600325"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6629" name="Rectangle 5"/>
          <p:cNvSpPr>
            <a:spLocks/>
          </p:cNvSpPr>
          <p:nvPr/>
        </p:nvSpPr>
        <p:spPr bwMode="auto">
          <a:xfrm>
            <a:off x="6565900" y="6415088"/>
            <a:ext cx="24177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sz="1800">
                <a:solidFill>
                  <a:schemeClr val="tx1"/>
                </a:solidFill>
                <a:latin typeface="Arial" charset="0"/>
                <a:ea typeface="ＭＳ Ｐゴシック" charset="0"/>
                <a:cs typeface="Arial" charset="0"/>
                <a:sym typeface="Arial" charset="0"/>
              </a:rPr>
              <a:t>Laplacian of Gaussian</a:t>
            </a:r>
          </a:p>
        </p:txBody>
      </p:sp>
      <p:sp>
        <p:nvSpPr>
          <p:cNvPr id="26630" name="Rectangle 6"/>
          <p:cNvSpPr>
            <a:spLocks/>
          </p:cNvSpPr>
          <p:nvPr/>
        </p:nvSpPr>
        <p:spPr bwMode="auto">
          <a:xfrm>
            <a:off x="782638" y="4738688"/>
            <a:ext cx="111918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sz="1800">
                <a:solidFill>
                  <a:schemeClr val="tx1"/>
                </a:solidFill>
                <a:latin typeface="Arial" charset="0"/>
                <a:ea typeface="ＭＳ Ｐゴシック" charset="0"/>
                <a:cs typeface="Arial" charset="0"/>
                <a:sym typeface="Arial" charset="0"/>
              </a:rPr>
              <a:t>Gaussian</a:t>
            </a:r>
          </a:p>
        </p:txBody>
      </p:sp>
      <p:sp>
        <p:nvSpPr>
          <p:cNvPr id="26631" name="AutoShape 7"/>
          <p:cNvSpPr>
            <a:spLocks/>
          </p:cNvSpPr>
          <p:nvPr/>
        </p:nvSpPr>
        <p:spPr bwMode="auto">
          <a:xfrm>
            <a:off x="3276600" y="3657600"/>
            <a:ext cx="2895600" cy="1066800"/>
          </a:xfrm>
          <a:custGeom>
            <a:avLst/>
            <a:gdLst/>
            <a:ahLst/>
            <a:cxnLst/>
            <a:rect l="0" t="0" r="r" b="b"/>
            <a:pathLst>
              <a:path w="21600" h="21600">
                <a:moveTo>
                  <a:pt x="0" y="9257"/>
                </a:moveTo>
                <a:lnTo>
                  <a:pt x="9663" y="21600"/>
                </a:lnTo>
                <a:lnTo>
                  <a:pt x="21600" y="12343"/>
                </a:lnTo>
                <a:lnTo>
                  <a:pt x="11937" y="0"/>
                </a:lnTo>
                <a:lnTo>
                  <a:pt x="0" y="9257"/>
                </a:lnTo>
                <a:close/>
                <a:moveTo>
                  <a:pt x="0" y="9257"/>
                </a:moveTo>
              </a:path>
            </a:pathLst>
          </a:custGeom>
          <a:solidFill>
            <a:srgbClr val="EAEAEA"/>
          </a:solidFill>
          <a:ln w="9525" cap="flat">
            <a:solidFill>
              <a:schemeClr val="tx1"/>
            </a:solidFill>
            <a:prstDash val="solid"/>
            <a:round/>
            <a:headEnd type="none" w="med" len="med"/>
            <a:tailEnd type="none" w="med" len="med"/>
          </a:ln>
        </p:spPr>
        <p:txBody>
          <a:bodyPr lIns="0" tIns="0" rIns="0" bIns="0"/>
          <a:lstStyle/>
          <a:p>
            <a:endParaRPr lang="en-US"/>
          </a:p>
        </p:txBody>
      </p:sp>
      <p:sp>
        <p:nvSpPr>
          <p:cNvPr id="26632" name="AutoShape 8"/>
          <p:cNvSpPr>
            <a:spLocks/>
          </p:cNvSpPr>
          <p:nvPr/>
        </p:nvSpPr>
        <p:spPr bwMode="auto">
          <a:xfrm>
            <a:off x="4572000" y="914400"/>
            <a:ext cx="228600" cy="84138"/>
          </a:xfrm>
          <a:custGeom>
            <a:avLst/>
            <a:gdLst/>
            <a:ahLst/>
            <a:cxnLst/>
            <a:rect l="0" t="0" r="r" b="b"/>
            <a:pathLst>
              <a:path w="21600" h="21600">
                <a:moveTo>
                  <a:pt x="0" y="9257"/>
                </a:moveTo>
                <a:lnTo>
                  <a:pt x="9663" y="21600"/>
                </a:lnTo>
                <a:lnTo>
                  <a:pt x="21600" y="12343"/>
                </a:lnTo>
                <a:lnTo>
                  <a:pt x="11937" y="0"/>
                </a:lnTo>
                <a:lnTo>
                  <a:pt x="0" y="9257"/>
                </a:lnTo>
                <a:close/>
                <a:moveTo>
                  <a:pt x="0" y="9257"/>
                </a:moveTo>
              </a:path>
            </a:pathLst>
          </a:custGeom>
          <a:solidFill>
            <a:srgbClr val="EAEAEA"/>
          </a:solidFill>
          <a:ln w="9525" cap="flat">
            <a:solidFill>
              <a:schemeClr val="tx1"/>
            </a:solidFill>
            <a:prstDash val="solid"/>
            <a:round/>
            <a:headEnd type="none" w="med" len="med"/>
            <a:tailEnd type="none" w="med" len="med"/>
          </a:ln>
        </p:spPr>
        <p:txBody>
          <a:bodyPr lIns="0" tIns="0" rIns="0" bIns="0"/>
          <a:lstStyle/>
          <a:p>
            <a:endParaRPr lang="en-US"/>
          </a:p>
        </p:txBody>
      </p:sp>
      <p:sp>
        <p:nvSpPr>
          <p:cNvPr id="26633" name="Line 9"/>
          <p:cNvSpPr>
            <a:spLocks noChangeShapeType="1"/>
          </p:cNvSpPr>
          <p:nvPr/>
        </p:nvSpPr>
        <p:spPr bwMode="auto">
          <a:xfrm>
            <a:off x="4572000" y="962025"/>
            <a:ext cx="1588" cy="3214688"/>
          </a:xfrm>
          <a:prstGeom prst="line">
            <a:avLst/>
          </a:prstGeom>
          <a:noFill/>
          <a:ln w="9525"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6634" name="Line 10"/>
          <p:cNvSpPr>
            <a:spLocks noChangeShapeType="1"/>
          </p:cNvSpPr>
          <p:nvPr/>
        </p:nvSpPr>
        <p:spPr bwMode="auto">
          <a:xfrm>
            <a:off x="4800600" y="966788"/>
            <a:ext cx="1588" cy="3214687"/>
          </a:xfrm>
          <a:prstGeom prst="line">
            <a:avLst/>
          </a:prstGeom>
          <a:noFill/>
          <a:ln w="9525"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6635" name="Line 11"/>
          <p:cNvSpPr>
            <a:spLocks noChangeShapeType="1"/>
          </p:cNvSpPr>
          <p:nvPr/>
        </p:nvSpPr>
        <p:spPr bwMode="auto">
          <a:xfrm>
            <a:off x="4686300" y="1000125"/>
            <a:ext cx="1588" cy="3214688"/>
          </a:xfrm>
          <a:prstGeom prst="line">
            <a:avLst/>
          </a:prstGeom>
          <a:noFill/>
          <a:ln w="9525"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6636" name="AutoShape 12"/>
          <p:cNvSpPr>
            <a:spLocks/>
          </p:cNvSpPr>
          <p:nvPr/>
        </p:nvSpPr>
        <p:spPr bwMode="auto">
          <a:xfrm>
            <a:off x="4572000" y="946150"/>
            <a:ext cx="114300" cy="3270250"/>
          </a:xfrm>
          <a:custGeom>
            <a:avLst/>
            <a:gdLst/>
            <a:ahLst/>
            <a:cxnLst/>
            <a:rect l="0" t="0" r="r" b="b"/>
            <a:pathLst>
              <a:path w="21600" h="21600">
                <a:moveTo>
                  <a:pt x="0" y="21348"/>
                </a:moveTo>
                <a:lnTo>
                  <a:pt x="0" y="0"/>
                </a:lnTo>
                <a:lnTo>
                  <a:pt x="21600" y="377"/>
                </a:lnTo>
                <a:lnTo>
                  <a:pt x="21600" y="21600"/>
                </a:lnTo>
                <a:lnTo>
                  <a:pt x="0" y="21348"/>
                </a:lnTo>
                <a:close/>
                <a:moveTo>
                  <a:pt x="0" y="21348"/>
                </a:moveTo>
              </a:path>
            </a:pathLst>
          </a:custGeom>
          <a:solidFill>
            <a:srgbClr val="EAEAEA"/>
          </a:solidFill>
          <a:ln w="9525" cap="flat">
            <a:solidFill>
              <a:schemeClr val="tx1"/>
            </a:solidFill>
            <a:prstDash val="solid"/>
            <a:round/>
            <a:headEnd type="none" w="med" len="med"/>
            <a:tailEnd type="none" w="med" len="med"/>
          </a:ln>
        </p:spPr>
        <p:txBody>
          <a:bodyPr lIns="0" tIns="0" rIns="0" bIns="0"/>
          <a:lstStyle/>
          <a:p>
            <a:endParaRPr lang="en-US"/>
          </a:p>
        </p:txBody>
      </p:sp>
      <p:sp>
        <p:nvSpPr>
          <p:cNvPr id="26637" name="AutoShape 13"/>
          <p:cNvSpPr>
            <a:spLocks/>
          </p:cNvSpPr>
          <p:nvPr/>
        </p:nvSpPr>
        <p:spPr bwMode="auto">
          <a:xfrm>
            <a:off x="4686300" y="965200"/>
            <a:ext cx="114300" cy="3244850"/>
          </a:xfrm>
          <a:custGeom>
            <a:avLst/>
            <a:gdLst/>
            <a:ahLst/>
            <a:cxnLst/>
            <a:rect l="0" t="0" r="r" b="b"/>
            <a:pathLst>
              <a:path w="21600" h="21600">
                <a:moveTo>
                  <a:pt x="0" y="169"/>
                </a:moveTo>
                <a:lnTo>
                  <a:pt x="0" y="21600"/>
                </a:lnTo>
                <a:lnTo>
                  <a:pt x="21600" y="21304"/>
                </a:lnTo>
                <a:lnTo>
                  <a:pt x="21600" y="0"/>
                </a:lnTo>
                <a:lnTo>
                  <a:pt x="0" y="169"/>
                </a:lnTo>
                <a:close/>
                <a:moveTo>
                  <a:pt x="0" y="169"/>
                </a:moveTo>
              </a:path>
            </a:pathLst>
          </a:custGeom>
          <a:solidFill>
            <a:srgbClr val="EAEAEA"/>
          </a:solidFill>
          <a:ln w="9525" cap="flat">
            <a:solidFill>
              <a:schemeClr val="tx1"/>
            </a:solidFill>
            <a:prstDash val="solid"/>
            <a:round/>
            <a:headEnd type="none" w="med" len="med"/>
            <a:tailEnd type="none" w="med" len="med"/>
          </a:ln>
        </p:spPr>
        <p:txBody>
          <a:bodyPr lIns="0" tIns="0" rIns="0" bIns="0"/>
          <a:lstStyle/>
          <a:p>
            <a:endParaRPr lang="en-US"/>
          </a:p>
        </p:txBody>
      </p:sp>
      <p:sp>
        <p:nvSpPr>
          <p:cNvPr id="26638" name="Rectangle 14"/>
          <p:cNvSpPr>
            <a:spLocks/>
          </p:cNvSpPr>
          <p:nvPr/>
        </p:nvSpPr>
        <p:spPr bwMode="auto">
          <a:xfrm>
            <a:off x="3930650" y="4800600"/>
            <a:ext cx="1516063"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lgn="ctr"/>
            <a:r>
              <a:rPr lang="en-US" sz="1800">
                <a:solidFill>
                  <a:schemeClr val="tx1"/>
                </a:solidFill>
                <a:latin typeface="Arial" charset="0"/>
                <a:ea typeface="ＭＳ Ｐゴシック" charset="0"/>
                <a:cs typeface="Arial" charset="0"/>
                <a:sym typeface="Arial" charset="0"/>
              </a:rPr>
              <a:t>delta function</a:t>
            </a:r>
          </a:p>
        </p:txBody>
      </p:sp>
      <p:pic>
        <p:nvPicPr>
          <p:cNvPr id="26639" name="Picture 1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3527425"/>
            <a:ext cx="457200" cy="6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6640" name="Picture 1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5213" y="3406775"/>
            <a:ext cx="5365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Tree>
    <p:extLst>
      <p:ext uri="{BB962C8B-B14F-4D97-AF65-F5344CB8AC3E}">
        <p14:creationId xmlns:p14="http://schemas.microsoft.com/office/powerpoint/2010/main" val="2651993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Canny edge detector</a:t>
            </a:r>
          </a:p>
        </p:txBody>
      </p:sp>
      <p:sp>
        <p:nvSpPr>
          <p:cNvPr id="19459" name="Rectangle 3"/>
          <p:cNvSpPr>
            <a:spLocks noGrp="1" noChangeArrowheads="1"/>
          </p:cNvSpPr>
          <p:nvPr>
            <p:ph type="body" idx="1"/>
          </p:nvPr>
        </p:nvSpPr>
        <p:spPr>
          <a:xfrm>
            <a:off x="762000" y="1752600"/>
            <a:ext cx="7772400" cy="3886200"/>
          </a:xfrm>
        </p:spPr>
        <p:txBody>
          <a:bodyPr>
            <a:normAutofit/>
          </a:bodyPr>
          <a:lstStyle/>
          <a:p>
            <a:pPr>
              <a:buFontTx/>
              <a:buChar char="•"/>
              <a:defRPr/>
            </a:pPr>
            <a:r>
              <a:rPr lang="en-US" dirty="0" smtClean="0"/>
              <a:t>This is probably the most widely used edge detector in computer vision</a:t>
            </a:r>
          </a:p>
        </p:txBody>
      </p:sp>
      <p:sp>
        <p:nvSpPr>
          <p:cNvPr id="23556" name="Rectangle 4"/>
          <p:cNvSpPr>
            <a:spLocks noChangeArrowheads="1"/>
          </p:cNvSpPr>
          <p:nvPr/>
        </p:nvSpPr>
        <p:spPr bwMode="auto">
          <a:xfrm>
            <a:off x="457200" y="5532438"/>
            <a:ext cx="8229600" cy="701675"/>
          </a:xfrm>
          <a:prstGeom prst="rect">
            <a:avLst/>
          </a:prstGeom>
          <a:noFill/>
          <a:ln w="9525">
            <a:noFill/>
            <a:miter lim="800000"/>
            <a:headEnd/>
            <a:tailEnd/>
          </a:ln>
        </p:spPr>
        <p:txBody>
          <a:bodyPr anchor="ctr">
            <a:spAutoFit/>
          </a:bodyPr>
          <a:lstStyle/>
          <a:p>
            <a:r>
              <a:rPr lang="en-US" sz="2000"/>
              <a:t>J. Canny, </a:t>
            </a:r>
            <a:r>
              <a:rPr lang="en-US" sz="2000" b="1" i="1">
                <a:hlinkClick r:id="rId3"/>
              </a:rPr>
              <a:t>A Computational Approach To Edge Detection</a:t>
            </a:r>
            <a:r>
              <a:rPr lang="en-US" sz="2000"/>
              <a:t>, IEEE Trans. Pattern Analysis and Machine Intelligence, 8:679-714, 1986. </a:t>
            </a:r>
          </a:p>
        </p:txBody>
      </p:sp>
      <p:sp>
        <p:nvSpPr>
          <p:cNvPr id="23557" name="Text Box 5"/>
          <p:cNvSpPr txBox="1">
            <a:spLocks noChangeArrowheads="1"/>
          </p:cNvSpPr>
          <p:nvPr/>
        </p:nvSpPr>
        <p:spPr bwMode="auto">
          <a:xfrm>
            <a:off x="7519988" y="6553200"/>
            <a:ext cx="1592262" cy="304800"/>
          </a:xfrm>
          <a:prstGeom prst="rect">
            <a:avLst/>
          </a:prstGeom>
          <a:noFill/>
          <a:ln w="9525">
            <a:noFill/>
            <a:miter lim="800000"/>
            <a:headEnd/>
            <a:tailEnd/>
          </a:ln>
        </p:spPr>
        <p:txBody>
          <a:bodyPr wrap="none">
            <a:spAutoFit/>
          </a:bodyPr>
          <a:lstStyle/>
          <a:p>
            <a:pPr algn="ctr"/>
            <a:r>
              <a:rPr lang="en-US" sz="1400"/>
              <a:t>Source: L. Fei-Fei</a:t>
            </a:r>
          </a:p>
        </p:txBody>
      </p:sp>
    </p:spTree>
    <p:extLst>
      <p:ext uri="{BB962C8B-B14F-4D97-AF65-F5344CB8AC3E}">
        <p14:creationId xmlns:p14="http://schemas.microsoft.com/office/powerpoint/2010/main" val="83443142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Line 1"/>
          <p:cNvSpPr>
            <a:spLocks noChangeShapeType="1"/>
          </p:cNvSpPr>
          <p:nvPr/>
        </p:nvSpPr>
        <p:spPr bwMode="auto">
          <a:xfrm>
            <a:off x="685800" y="838200"/>
            <a:ext cx="7772400" cy="1588"/>
          </a:xfrm>
          <a:prstGeom prst="line">
            <a:avLst/>
          </a:prstGeom>
          <a:noFill/>
          <a:ln w="3810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27650" name="Rectangle 2"/>
          <p:cNvSpPr>
            <a:spLocks noGrp="1" noChangeArrowheads="1"/>
          </p:cNvSpPr>
          <p:nvPr>
            <p:ph type="title"/>
          </p:nvPr>
        </p:nvSpPr>
        <p:spPr>
          <a:xfrm>
            <a:off x="685800" y="0"/>
            <a:ext cx="7772400" cy="990600"/>
          </a:xfrm>
          <a:ln/>
        </p:spPr>
        <p:txBody>
          <a:bodyPr rIns="132080"/>
          <a:lstStyle/>
          <a:p>
            <a:r>
              <a:rPr lang="en-US" dirty="0"/>
              <a:t>The Canny edge detector</a:t>
            </a:r>
          </a:p>
        </p:txBody>
      </p:sp>
      <p:sp>
        <p:nvSpPr>
          <p:cNvPr id="27651" name="Rectangle 3"/>
          <p:cNvSpPr>
            <a:spLocks noGrp="1" noChangeArrowheads="1"/>
          </p:cNvSpPr>
          <p:nvPr>
            <p:ph type="body" idx="1"/>
          </p:nvPr>
        </p:nvSpPr>
        <p:spPr>
          <a:xfrm>
            <a:off x="685800" y="5791200"/>
            <a:ext cx="7772400" cy="1066800"/>
          </a:xfrm>
          <a:ln/>
        </p:spPr>
        <p:txBody>
          <a:bodyPr rIns="132080"/>
          <a:lstStyle/>
          <a:p>
            <a:pPr marL="382588" indent="-342900" algn="ctr"/>
            <a:r>
              <a:rPr lang="en-US"/>
              <a:t>original image (Lena)</a:t>
            </a:r>
          </a:p>
        </p:txBody>
      </p:sp>
      <p:pic>
        <p:nvPicPr>
          <p:cNvPr id="27652"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50950"/>
            <a:ext cx="4387850"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Tree>
    <p:extLst>
      <p:ext uri="{BB962C8B-B14F-4D97-AF65-F5344CB8AC3E}">
        <p14:creationId xmlns:p14="http://schemas.microsoft.com/office/powerpoint/2010/main" val="3125392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ln/>
        </p:spPr>
        <p:txBody>
          <a:bodyPr rIns="132080"/>
          <a:lstStyle/>
          <a:p>
            <a:r>
              <a:rPr lang="en-US"/>
              <a:t>The Canny edge detector</a:t>
            </a:r>
          </a:p>
        </p:txBody>
      </p:sp>
      <p:pic>
        <p:nvPicPr>
          <p:cNvPr id="28675"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19200"/>
            <a:ext cx="4387850"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8676" name="Rectangle 4"/>
          <p:cNvSpPr>
            <a:spLocks/>
          </p:cNvSpPr>
          <p:nvPr/>
        </p:nvSpPr>
        <p:spPr bwMode="auto">
          <a:xfrm>
            <a:off x="685800" y="5791200"/>
            <a:ext cx="77851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lgn="ctr">
              <a:spcBef>
                <a:spcPts val="550"/>
              </a:spcBef>
            </a:pPr>
            <a:r>
              <a:rPr lang="en-US">
                <a:solidFill>
                  <a:schemeClr val="tx1"/>
                </a:solidFill>
                <a:latin typeface="Arial" charset="0"/>
                <a:ea typeface="ＭＳ Ｐゴシック" charset="0"/>
                <a:cs typeface="Arial" charset="0"/>
                <a:sym typeface="Arial" charset="0"/>
              </a:rPr>
              <a:t>norm of the gradient</a:t>
            </a:r>
          </a:p>
        </p:txBody>
      </p:sp>
    </p:spTree>
    <p:extLst>
      <p:ext uri="{BB962C8B-B14F-4D97-AF65-F5344CB8AC3E}">
        <p14:creationId xmlns:p14="http://schemas.microsoft.com/office/powerpoint/2010/main" val="1046826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ln/>
        </p:spPr>
        <p:txBody>
          <a:bodyPr rIns="132080"/>
          <a:lstStyle/>
          <a:p>
            <a:r>
              <a:rPr lang="en-US"/>
              <a:t>The Canny edge detector</a:t>
            </a:r>
          </a:p>
        </p:txBody>
      </p:sp>
      <p:pic>
        <p:nvPicPr>
          <p:cNvPr id="29699"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19200"/>
            <a:ext cx="4360863" cy="436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29700" name="Rectangle 4"/>
          <p:cNvSpPr>
            <a:spLocks/>
          </p:cNvSpPr>
          <p:nvPr/>
        </p:nvSpPr>
        <p:spPr bwMode="auto">
          <a:xfrm>
            <a:off x="685800" y="5791200"/>
            <a:ext cx="77851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lgn="ctr">
              <a:spcBef>
                <a:spcPts val="550"/>
              </a:spcBef>
            </a:pPr>
            <a:r>
              <a:rPr lang="en-US">
                <a:solidFill>
                  <a:schemeClr val="tx1"/>
                </a:solidFill>
                <a:latin typeface="Arial" charset="0"/>
                <a:ea typeface="ＭＳ Ｐゴシック" charset="0"/>
                <a:cs typeface="Arial" charset="0"/>
                <a:sym typeface="Arial" charset="0"/>
              </a:rPr>
              <a:t>thresholding</a:t>
            </a:r>
          </a:p>
        </p:txBody>
      </p:sp>
    </p:spTree>
    <p:extLst>
      <p:ext uri="{BB962C8B-B14F-4D97-AF65-F5344CB8AC3E}">
        <p14:creationId xmlns:p14="http://schemas.microsoft.com/office/powerpoint/2010/main" val="492705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Get Orientation at Each Pixel</a:t>
            </a:r>
          </a:p>
        </p:txBody>
      </p:sp>
      <p:pic>
        <p:nvPicPr>
          <p:cNvPr id="28676" name="Picture 2" descr="C:\Documents and Settings\Derek Hoiem\My Documents\Classes\Spring10 - Computer Vision\figs\7\lena_edge_dir.png"/>
          <p:cNvPicPr>
            <a:picLocks noChangeAspect="1" noChangeArrowheads="1"/>
          </p:cNvPicPr>
          <p:nvPr/>
        </p:nvPicPr>
        <p:blipFill>
          <a:blip r:embed="rId3" cstate="print"/>
          <a:srcRect/>
          <a:stretch>
            <a:fillRect/>
          </a:stretch>
        </p:blipFill>
        <p:spPr bwMode="auto">
          <a:xfrm>
            <a:off x="533400" y="1598509"/>
            <a:ext cx="4876800" cy="4876800"/>
          </a:xfrm>
          <a:prstGeom prst="rect">
            <a:avLst/>
          </a:prstGeom>
          <a:noFill/>
          <a:ln w="9525">
            <a:noFill/>
            <a:miter lim="800000"/>
            <a:headEnd/>
            <a:tailEnd/>
          </a:ln>
        </p:spPr>
      </p:pic>
      <p:sp>
        <p:nvSpPr>
          <p:cNvPr id="28677" name="TextBox 8"/>
          <p:cNvSpPr txBox="1">
            <a:spLocks noChangeArrowheads="1"/>
          </p:cNvSpPr>
          <p:nvPr/>
        </p:nvSpPr>
        <p:spPr bwMode="auto">
          <a:xfrm>
            <a:off x="5791200" y="2057400"/>
            <a:ext cx="3095335" cy="461665"/>
          </a:xfrm>
          <a:prstGeom prst="rect">
            <a:avLst/>
          </a:prstGeom>
          <a:noFill/>
          <a:ln w="9525">
            <a:noFill/>
            <a:miter lim="800000"/>
            <a:headEnd/>
            <a:tailEnd/>
          </a:ln>
        </p:spPr>
        <p:txBody>
          <a:bodyPr wrap="none">
            <a:spAutoFit/>
          </a:bodyPr>
          <a:lstStyle/>
          <a:p>
            <a:r>
              <a:rPr lang="en-US" sz="2400" dirty="0"/>
              <a:t>theta = atan2</a:t>
            </a:r>
            <a:r>
              <a:rPr lang="en-US" sz="2400" dirty="0" smtClean="0"/>
              <a:t>(-</a:t>
            </a:r>
            <a:r>
              <a:rPr lang="en-US" sz="2400" dirty="0" err="1" smtClean="0"/>
              <a:t>gy</a:t>
            </a:r>
            <a:r>
              <a:rPr lang="en-US" sz="2400" dirty="0"/>
              <a:t>, </a:t>
            </a:r>
            <a:r>
              <a:rPr lang="en-US" sz="2400" dirty="0" err="1"/>
              <a:t>gx</a:t>
            </a:r>
            <a:r>
              <a:rPr lang="en-US" sz="2400" dirty="0"/>
              <a:t>)</a:t>
            </a:r>
          </a:p>
        </p:txBody>
      </p:sp>
    </p:spTree>
    <p:extLst>
      <p:ext uri="{BB962C8B-B14F-4D97-AF65-F5344CB8AC3E}">
        <p14:creationId xmlns:p14="http://schemas.microsoft.com/office/powerpoint/2010/main" val="185539053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ln/>
        </p:spPr>
        <p:txBody>
          <a:bodyPr rIns="132080"/>
          <a:lstStyle/>
          <a:p>
            <a:r>
              <a:rPr lang="en-US"/>
              <a:t>The Canny edge detector</a:t>
            </a:r>
          </a:p>
        </p:txBody>
      </p:sp>
      <p:pic>
        <p:nvPicPr>
          <p:cNvPr id="28675"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19200"/>
            <a:ext cx="4387850"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Tree>
    <p:extLst>
      <p:ext uri="{BB962C8B-B14F-4D97-AF65-F5344CB8AC3E}">
        <p14:creationId xmlns:p14="http://schemas.microsoft.com/office/powerpoint/2010/main" val="798155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19200"/>
            <a:ext cx="4397375"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30723" name="Rectangle 3"/>
          <p:cNvSpPr>
            <a:spLocks noGrp="1" noChangeArrowheads="1"/>
          </p:cNvSpPr>
          <p:nvPr>
            <p:ph type="title"/>
          </p:nvPr>
        </p:nvSpPr>
        <p:spPr>
          <a:ln/>
        </p:spPr>
        <p:txBody>
          <a:bodyPr rIns="132080"/>
          <a:lstStyle/>
          <a:p>
            <a:r>
              <a:rPr lang="en-US"/>
              <a:t>The Canny edge detector</a:t>
            </a:r>
          </a:p>
        </p:txBody>
      </p:sp>
      <p:sp>
        <p:nvSpPr>
          <p:cNvPr id="30724" name="Rectangle 4"/>
          <p:cNvSpPr>
            <a:spLocks/>
          </p:cNvSpPr>
          <p:nvPr/>
        </p:nvSpPr>
        <p:spPr bwMode="auto">
          <a:xfrm>
            <a:off x="685800" y="5791200"/>
            <a:ext cx="77851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82588" indent="-342900" algn="ctr">
              <a:spcBef>
                <a:spcPts val="550"/>
              </a:spcBef>
            </a:pPr>
            <a:r>
              <a:rPr lang="en-US">
                <a:solidFill>
                  <a:schemeClr val="tx1"/>
                </a:solidFill>
                <a:latin typeface="Arial" charset="0"/>
                <a:ea typeface="ＭＳ Ｐゴシック" charset="0"/>
                <a:cs typeface="Arial" charset="0"/>
                <a:sym typeface="Arial" charset="0"/>
              </a:rPr>
              <a:t>thinning</a:t>
            </a:r>
          </a:p>
          <a:p>
            <a:pPr marL="382588" indent="-342900" algn="ctr">
              <a:spcBef>
                <a:spcPts val="413"/>
              </a:spcBef>
            </a:pPr>
            <a:r>
              <a:rPr lang="en-US" sz="1800">
                <a:solidFill>
                  <a:schemeClr val="tx1"/>
                </a:solidFill>
                <a:latin typeface="Arial" charset="0"/>
                <a:ea typeface="ＭＳ Ｐゴシック" charset="0"/>
                <a:cs typeface="Arial" charset="0"/>
                <a:sym typeface="Arial" charset="0"/>
              </a:rPr>
              <a:t>(non-maximum suppression)</a:t>
            </a:r>
          </a:p>
        </p:txBody>
      </p:sp>
    </p:spTree>
    <p:extLst>
      <p:ext uri="{BB962C8B-B14F-4D97-AF65-F5344CB8AC3E}">
        <p14:creationId xmlns:p14="http://schemas.microsoft.com/office/powerpoint/2010/main" val="2159186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Line 1"/>
          <p:cNvSpPr>
            <a:spLocks noChangeShapeType="1"/>
          </p:cNvSpPr>
          <p:nvPr/>
        </p:nvSpPr>
        <p:spPr bwMode="auto">
          <a:xfrm>
            <a:off x="685800" y="838200"/>
            <a:ext cx="7772400" cy="1588"/>
          </a:xfrm>
          <a:prstGeom prst="line">
            <a:avLst/>
          </a:prstGeom>
          <a:noFill/>
          <a:ln w="3810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1746" name="Rectangle 2"/>
          <p:cNvSpPr>
            <a:spLocks noGrp="1" noChangeArrowheads="1"/>
          </p:cNvSpPr>
          <p:nvPr>
            <p:ph type="title"/>
          </p:nvPr>
        </p:nvSpPr>
        <p:spPr>
          <a:xfrm>
            <a:off x="685800" y="0"/>
            <a:ext cx="7772400" cy="990600"/>
          </a:xfrm>
          <a:ln/>
        </p:spPr>
        <p:txBody>
          <a:bodyPr rIns="132080"/>
          <a:lstStyle/>
          <a:p>
            <a:r>
              <a:rPr lang="en-US"/>
              <a:t>Non-maximum suppression</a:t>
            </a:r>
          </a:p>
        </p:txBody>
      </p:sp>
      <p:sp>
        <p:nvSpPr>
          <p:cNvPr id="31747" name="Rectangle 3"/>
          <p:cNvSpPr>
            <a:spLocks noGrp="1" noChangeArrowheads="1"/>
          </p:cNvSpPr>
          <p:nvPr>
            <p:ph type="body" idx="1"/>
          </p:nvPr>
        </p:nvSpPr>
        <p:spPr>
          <a:xfrm>
            <a:off x="685800" y="4812541"/>
            <a:ext cx="7772400" cy="1828800"/>
          </a:xfrm>
          <a:ln/>
        </p:spPr>
        <p:txBody>
          <a:bodyPr rIns="132080"/>
          <a:lstStyle/>
          <a:p>
            <a:pPr marL="382588" indent="-342900"/>
            <a:r>
              <a:rPr lang="en-US" dirty="0"/>
              <a:t>Check if pixel is local maximum along gradient </a:t>
            </a:r>
            <a:r>
              <a:rPr lang="en-US" dirty="0" smtClean="0"/>
              <a:t>direction</a:t>
            </a:r>
            <a:endParaRPr lang="en-US" dirty="0"/>
          </a:p>
        </p:txBody>
      </p:sp>
      <p:pic>
        <p:nvPicPr>
          <p:cNvPr id="31748"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95400"/>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31749"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295400"/>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2" name="Picture 1"/>
          <p:cNvPicPr>
            <a:picLocks noChangeAspect="1"/>
          </p:cNvPicPr>
          <p:nvPr/>
        </p:nvPicPr>
        <p:blipFill>
          <a:blip r:embed="rId4"/>
          <a:stretch>
            <a:fillRect/>
          </a:stretch>
        </p:blipFill>
        <p:spPr>
          <a:xfrm>
            <a:off x="2935941" y="1766794"/>
            <a:ext cx="3133165" cy="2610971"/>
          </a:xfrm>
          <a:prstGeom prst="rect">
            <a:avLst/>
          </a:prstGeom>
        </p:spPr>
      </p:pic>
      <p:sp>
        <p:nvSpPr>
          <p:cNvPr id="3" name="Rectangle 2"/>
          <p:cNvSpPr/>
          <p:nvPr/>
        </p:nvSpPr>
        <p:spPr>
          <a:xfrm>
            <a:off x="7259763" y="6511080"/>
            <a:ext cx="1800493" cy="276999"/>
          </a:xfrm>
          <a:prstGeom prst="rect">
            <a:avLst/>
          </a:prstGeom>
        </p:spPr>
        <p:txBody>
          <a:bodyPr wrap="none">
            <a:spAutoFit/>
          </a:bodyPr>
          <a:lstStyle/>
          <a:p>
            <a:r>
              <a:rPr lang="en-US" sz="1200" dirty="0" smtClean="0">
                <a:solidFill>
                  <a:schemeClr val="bg1">
                    <a:lumMod val="65000"/>
                  </a:schemeClr>
                </a:solidFill>
              </a:rPr>
              <a:t>Picture from </a:t>
            </a:r>
            <a:r>
              <a:rPr lang="en-US" sz="1200" dirty="0" err="1" smtClean="0">
                <a:solidFill>
                  <a:schemeClr val="bg1">
                    <a:lumMod val="65000"/>
                  </a:schemeClr>
                </a:solidFill>
              </a:rPr>
              <a:t>Prem</a:t>
            </a:r>
            <a:r>
              <a:rPr lang="en-US" sz="1200" dirty="0" smtClean="0">
                <a:solidFill>
                  <a:schemeClr val="bg1">
                    <a:lumMod val="65000"/>
                  </a:schemeClr>
                </a:solidFill>
              </a:rPr>
              <a:t> </a:t>
            </a:r>
            <a:r>
              <a:rPr lang="en-US" sz="1200" dirty="0">
                <a:solidFill>
                  <a:schemeClr val="bg1">
                    <a:lumMod val="65000"/>
                  </a:schemeClr>
                </a:solidFill>
              </a:rPr>
              <a:t>K </a:t>
            </a:r>
            <a:r>
              <a:rPr lang="en-US" sz="1200" dirty="0" err="1">
                <a:solidFill>
                  <a:schemeClr val="bg1">
                    <a:lumMod val="65000"/>
                  </a:schemeClr>
                </a:solidFill>
              </a:rPr>
              <a:t>Kalra</a:t>
            </a:r>
            <a:endParaRPr lang="en-US" sz="1200" dirty="0">
              <a:solidFill>
                <a:schemeClr val="bg1">
                  <a:lumMod val="65000"/>
                </a:schemeClr>
              </a:solidFill>
            </a:endParaRPr>
          </a:p>
        </p:txBody>
      </p:sp>
    </p:spTree>
    <p:extLst>
      <p:ext uri="{BB962C8B-B14F-4D97-AF65-F5344CB8AC3E}">
        <p14:creationId xmlns:p14="http://schemas.microsoft.com/office/powerpoint/2010/main" val="729836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31748"/>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1749"/>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Compute Gradients (DoG)</a:t>
            </a:r>
          </a:p>
        </p:txBody>
      </p:sp>
      <p:pic>
        <p:nvPicPr>
          <p:cNvPr id="27651" name="Picture 4" descr="C:\Documents and Settings\Derek Hoiem\My Documents\Classes\Spring10 - Computer Vision\figs\7\lena_gmag.png"/>
          <p:cNvPicPr>
            <a:picLocks noChangeAspect="1" noChangeArrowheads="1"/>
          </p:cNvPicPr>
          <p:nvPr/>
        </p:nvPicPr>
        <p:blipFill>
          <a:blip r:embed="rId2" cstate="print"/>
          <a:srcRect/>
          <a:stretch>
            <a:fillRect/>
          </a:stretch>
        </p:blipFill>
        <p:spPr bwMode="auto">
          <a:xfrm>
            <a:off x="6172200" y="1981200"/>
            <a:ext cx="2925763" cy="2925763"/>
          </a:xfrm>
          <a:prstGeom prst="rect">
            <a:avLst/>
          </a:prstGeom>
          <a:noFill/>
          <a:ln w="9525">
            <a:noFill/>
            <a:miter lim="800000"/>
            <a:headEnd/>
            <a:tailEnd/>
          </a:ln>
        </p:spPr>
      </p:pic>
      <p:pic>
        <p:nvPicPr>
          <p:cNvPr id="27652" name="Picture 5" descr="C:\Documents and Settings\Derek Hoiem\My Documents\Classes\Spring10 - Computer Vision\figs\7\lena_gmag_x.png"/>
          <p:cNvPicPr>
            <a:picLocks noChangeAspect="1" noChangeArrowheads="1"/>
          </p:cNvPicPr>
          <p:nvPr/>
        </p:nvPicPr>
        <p:blipFill>
          <a:blip r:embed="rId3" cstate="print"/>
          <a:srcRect/>
          <a:stretch>
            <a:fillRect/>
          </a:stretch>
        </p:blipFill>
        <p:spPr bwMode="auto">
          <a:xfrm>
            <a:off x="0" y="1981200"/>
            <a:ext cx="2925763" cy="2925763"/>
          </a:xfrm>
          <a:prstGeom prst="rect">
            <a:avLst/>
          </a:prstGeom>
          <a:noFill/>
          <a:ln w="9525">
            <a:noFill/>
            <a:miter lim="800000"/>
            <a:headEnd/>
            <a:tailEnd/>
          </a:ln>
        </p:spPr>
      </p:pic>
      <p:pic>
        <p:nvPicPr>
          <p:cNvPr id="27653" name="Picture 6" descr="C:\Documents and Settings\Derek Hoiem\My Documents\Classes\Spring10 - Computer Vision\figs\7\lena_gmag_y.png"/>
          <p:cNvPicPr>
            <a:picLocks noChangeAspect="1" noChangeArrowheads="1"/>
          </p:cNvPicPr>
          <p:nvPr/>
        </p:nvPicPr>
        <p:blipFill>
          <a:blip r:embed="rId4" cstate="print"/>
          <a:srcRect/>
          <a:stretch>
            <a:fillRect/>
          </a:stretch>
        </p:blipFill>
        <p:spPr bwMode="auto">
          <a:xfrm>
            <a:off x="3124200" y="1981200"/>
            <a:ext cx="2925763" cy="2925763"/>
          </a:xfrm>
          <a:prstGeom prst="rect">
            <a:avLst/>
          </a:prstGeom>
          <a:noFill/>
          <a:ln w="9525">
            <a:noFill/>
            <a:miter lim="800000"/>
            <a:headEnd/>
            <a:tailEnd/>
          </a:ln>
        </p:spPr>
      </p:pic>
      <p:sp>
        <p:nvSpPr>
          <p:cNvPr id="27654" name="TextBox 6"/>
          <p:cNvSpPr txBox="1">
            <a:spLocks noChangeArrowheads="1"/>
          </p:cNvSpPr>
          <p:nvPr/>
        </p:nvSpPr>
        <p:spPr bwMode="auto">
          <a:xfrm>
            <a:off x="0" y="4876800"/>
            <a:ext cx="3124200" cy="369888"/>
          </a:xfrm>
          <a:prstGeom prst="rect">
            <a:avLst/>
          </a:prstGeom>
          <a:noFill/>
          <a:ln w="9525">
            <a:noFill/>
            <a:miter lim="800000"/>
            <a:headEnd/>
            <a:tailEnd/>
          </a:ln>
        </p:spPr>
        <p:txBody>
          <a:bodyPr>
            <a:spAutoFit/>
          </a:bodyPr>
          <a:lstStyle/>
          <a:p>
            <a:pPr algn="ctr"/>
            <a:r>
              <a:rPr lang="en-US"/>
              <a:t>X-Derivative of Gaussian</a:t>
            </a:r>
          </a:p>
        </p:txBody>
      </p:sp>
      <p:sp>
        <p:nvSpPr>
          <p:cNvPr id="27655" name="TextBox 7"/>
          <p:cNvSpPr txBox="1">
            <a:spLocks noChangeArrowheads="1"/>
          </p:cNvSpPr>
          <p:nvPr/>
        </p:nvSpPr>
        <p:spPr bwMode="auto">
          <a:xfrm>
            <a:off x="2971800" y="4876800"/>
            <a:ext cx="3124200" cy="369888"/>
          </a:xfrm>
          <a:prstGeom prst="rect">
            <a:avLst/>
          </a:prstGeom>
          <a:noFill/>
          <a:ln w="9525">
            <a:noFill/>
            <a:miter lim="800000"/>
            <a:headEnd/>
            <a:tailEnd/>
          </a:ln>
        </p:spPr>
        <p:txBody>
          <a:bodyPr>
            <a:spAutoFit/>
          </a:bodyPr>
          <a:lstStyle/>
          <a:p>
            <a:pPr algn="ctr"/>
            <a:r>
              <a:rPr lang="en-US"/>
              <a:t>Y-Derivative of Gaussian</a:t>
            </a:r>
          </a:p>
        </p:txBody>
      </p:sp>
      <p:sp>
        <p:nvSpPr>
          <p:cNvPr id="27656" name="TextBox 8"/>
          <p:cNvSpPr txBox="1">
            <a:spLocks noChangeArrowheads="1"/>
          </p:cNvSpPr>
          <p:nvPr/>
        </p:nvSpPr>
        <p:spPr bwMode="auto">
          <a:xfrm>
            <a:off x="6096000" y="4876800"/>
            <a:ext cx="3124200" cy="369888"/>
          </a:xfrm>
          <a:prstGeom prst="rect">
            <a:avLst/>
          </a:prstGeom>
          <a:noFill/>
          <a:ln w="9525">
            <a:noFill/>
            <a:miter lim="800000"/>
            <a:headEnd/>
            <a:tailEnd/>
          </a:ln>
        </p:spPr>
        <p:txBody>
          <a:bodyPr>
            <a:spAutoFit/>
          </a:bodyPr>
          <a:lstStyle/>
          <a:p>
            <a:pPr algn="ctr"/>
            <a:r>
              <a:rPr lang="en-US"/>
              <a:t>Gradient Magnitude</a:t>
            </a:r>
          </a:p>
        </p:txBody>
      </p:sp>
    </p:spTree>
    <p:extLst>
      <p:ext uri="{BB962C8B-B14F-4D97-AF65-F5344CB8AC3E}">
        <p14:creationId xmlns:p14="http://schemas.microsoft.com/office/powerpoint/2010/main" val="22014650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nvSpPr>
        <p:spPr bwMode="auto">
          <a:xfrm>
            <a:off x="685800" y="5029200"/>
            <a:ext cx="7772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eaLnBrk="0" fontAlgn="base" hangingPunct="0">
              <a:spcBef>
                <a:spcPct val="20000"/>
              </a:spcBef>
              <a:spcAft>
                <a:spcPct val="0"/>
              </a:spcAft>
              <a:buChar char="»"/>
              <a:defRPr sz="1400">
                <a:solidFill>
                  <a:schemeClr val="tx1"/>
                </a:solidFill>
                <a:latin typeface="+mn-lt"/>
              </a:defRPr>
            </a:lvl6pPr>
            <a:lvl7pPr marL="2971800" indent="-228600" algn="l" rtl="0" eaLnBrk="0" fontAlgn="base" hangingPunct="0">
              <a:spcBef>
                <a:spcPct val="20000"/>
              </a:spcBef>
              <a:spcAft>
                <a:spcPct val="0"/>
              </a:spcAft>
              <a:buChar char="»"/>
              <a:defRPr sz="1400">
                <a:solidFill>
                  <a:schemeClr val="tx1"/>
                </a:solidFill>
                <a:latin typeface="+mn-lt"/>
              </a:defRPr>
            </a:lvl7pPr>
            <a:lvl8pPr marL="3429000" indent="-228600" algn="l" rtl="0" eaLnBrk="0" fontAlgn="base" hangingPunct="0">
              <a:spcBef>
                <a:spcPct val="20000"/>
              </a:spcBef>
              <a:spcAft>
                <a:spcPct val="0"/>
              </a:spcAft>
              <a:buChar char="»"/>
              <a:defRPr sz="1400">
                <a:solidFill>
                  <a:schemeClr val="tx1"/>
                </a:solidFill>
                <a:latin typeface="+mn-lt"/>
              </a:defRPr>
            </a:lvl8pPr>
            <a:lvl9pPr marL="3886200" indent="-228600" algn="l" rtl="0" eaLnBrk="0" fontAlgn="base" hangingPunct="0">
              <a:spcBef>
                <a:spcPct val="20000"/>
              </a:spcBef>
              <a:spcAft>
                <a:spcPct val="0"/>
              </a:spcAft>
              <a:buChar char="»"/>
              <a:defRPr sz="1400">
                <a:solidFill>
                  <a:schemeClr val="tx1"/>
                </a:solidFill>
                <a:latin typeface="+mn-lt"/>
              </a:defRPr>
            </a:lvl9pPr>
          </a:lstStyle>
          <a:p>
            <a:r>
              <a:rPr lang="en-US"/>
              <a:t>Edges are caused by a variety of factors</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676400"/>
            <a:ext cx="299085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9"/>
          <p:cNvSpPr txBox="1">
            <a:spLocks noChangeArrowheads="1"/>
          </p:cNvSpPr>
          <p:nvPr/>
        </p:nvSpPr>
        <p:spPr bwMode="auto">
          <a:xfrm>
            <a:off x="5638800" y="2559050"/>
            <a:ext cx="18653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600">
                <a:latin typeface="Arial" charset="0"/>
              </a:rPr>
              <a:t>depth discontinuity</a:t>
            </a:r>
          </a:p>
        </p:txBody>
      </p:sp>
      <p:sp>
        <p:nvSpPr>
          <p:cNvPr id="7" name="Text Box 10"/>
          <p:cNvSpPr txBox="1">
            <a:spLocks noChangeArrowheads="1"/>
          </p:cNvSpPr>
          <p:nvPr/>
        </p:nvSpPr>
        <p:spPr bwMode="auto">
          <a:xfrm>
            <a:off x="5638800" y="3200400"/>
            <a:ext cx="2520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600">
                <a:latin typeface="Arial" charset="0"/>
              </a:rPr>
              <a:t>surface color discontinuity</a:t>
            </a:r>
          </a:p>
        </p:txBody>
      </p:sp>
      <p:sp>
        <p:nvSpPr>
          <p:cNvPr id="8" name="Text Box 11"/>
          <p:cNvSpPr txBox="1">
            <a:spLocks noChangeArrowheads="1"/>
          </p:cNvSpPr>
          <p:nvPr/>
        </p:nvSpPr>
        <p:spPr bwMode="auto">
          <a:xfrm>
            <a:off x="5638800" y="3854450"/>
            <a:ext cx="23701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600">
                <a:latin typeface="Arial" charset="0"/>
              </a:rPr>
              <a:t>illumination discontinuity</a:t>
            </a:r>
          </a:p>
        </p:txBody>
      </p:sp>
      <p:sp>
        <p:nvSpPr>
          <p:cNvPr id="9" name="Text Box 12"/>
          <p:cNvSpPr txBox="1">
            <a:spLocks noChangeArrowheads="1"/>
          </p:cNvSpPr>
          <p:nvPr/>
        </p:nvSpPr>
        <p:spPr bwMode="auto">
          <a:xfrm>
            <a:off x="5638800" y="1905000"/>
            <a:ext cx="2701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sz="1600">
                <a:latin typeface="Arial" charset="0"/>
              </a:rPr>
              <a:t>surface normal discontinuity</a:t>
            </a:r>
          </a:p>
        </p:txBody>
      </p:sp>
      <p:sp>
        <p:nvSpPr>
          <p:cNvPr id="10" name="TextBox 9"/>
          <p:cNvSpPr txBox="1"/>
          <p:nvPr/>
        </p:nvSpPr>
        <p:spPr>
          <a:xfrm>
            <a:off x="381000" y="572869"/>
            <a:ext cx="6096000" cy="646331"/>
          </a:xfrm>
          <a:prstGeom prst="rect">
            <a:avLst/>
          </a:prstGeom>
          <a:noFill/>
        </p:spPr>
        <p:txBody>
          <a:bodyPr wrap="square" rtlCol="0">
            <a:spAutoFit/>
          </a:bodyPr>
          <a:lstStyle/>
          <a:p>
            <a:r>
              <a:rPr lang="en-US" sz="3600" spc="-200" dirty="0" smtClean="0">
                <a:latin typeface="Kalinga" pitchFamily="34" charset="0"/>
                <a:cs typeface="Kalinga" pitchFamily="34" charset="0"/>
              </a:rPr>
              <a:t>Origin of edges</a:t>
            </a:r>
            <a:endParaRPr lang="en-US" sz="3600" spc="-200" dirty="0">
              <a:latin typeface="Kalinga" pitchFamily="34" charset="0"/>
              <a:cs typeface="Kalinga" pitchFamily="34" charset="0"/>
            </a:endParaRPr>
          </a:p>
        </p:txBody>
      </p:sp>
    </p:spTree>
    <p:extLst>
      <p:ext uri="{BB962C8B-B14F-4D97-AF65-F5344CB8AC3E}">
        <p14:creationId xmlns:p14="http://schemas.microsoft.com/office/powerpoint/2010/main" val="2858819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z="3200" dirty="0" smtClean="0"/>
              <a:t>Canny Edges</a:t>
            </a:r>
          </a:p>
        </p:txBody>
      </p:sp>
      <p:pic>
        <p:nvPicPr>
          <p:cNvPr id="37891" name="Picture 4" descr="lena"/>
          <p:cNvPicPr>
            <a:picLocks noChangeAspect="1" noChangeArrowheads="1"/>
          </p:cNvPicPr>
          <p:nvPr/>
        </p:nvPicPr>
        <p:blipFill>
          <a:blip r:embed="rId2" cstate="print"/>
          <a:srcRect/>
          <a:stretch>
            <a:fillRect/>
          </a:stretch>
        </p:blipFill>
        <p:spPr bwMode="auto">
          <a:xfrm>
            <a:off x="0" y="1676400"/>
            <a:ext cx="4876800" cy="4876800"/>
          </a:xfrm>
          <a:prstGeom prst="rect">
            <a:avLst/>
          </a:prstGeom>
          <a:noFill/>
          <a:ln w="9525">
            <a:noFill/>
            <a:miter lim="800000"/>
            <a:headEnd/>
            <a:tailEnd/>
          </a:ln>
        </p:spPr>
      </p:pic>
      <p:pic>
        <p:nvPicPr>
          <p:cNvPr id="37892" name="Picture 2" descr="C:\Documents and Settings\Derek Hoiem\My Documents\Classes\Spring10 - Computer Vision\figs\7\lena_canny.png"/>
          <p:cNvPicPr>
            <a:picLocks noChangeAspect="1" noChangeArrowheads="1"/>
          </p:cNvPicPr>
          <p:nvPr/>
        </p:nvPicPr>
        <p:blipFill>
          <a:blip r:embed="rId3" cstate="print"/>
          <a:srcRect/>
          <a:stretch>
            <a:fillRect/>
          </a:stretch>
        </p:blipFill>
        <p:spPr bwMode="auto">
          <a:xfrm>
            <a:off x="4267200" y="1676400"/>
            <a:ext cx="4876800" cy="4876800"/>
          </a:xfrm>
          <a:prstGeom prst="rect">
            <a:avLst/>
          </a:prstGeom>
          <a:noFill/>
          <a:ln w="9525">
            <a:noFill/>
            <a:miter lim="800000"/>
            <a:headEnd/>
            <a:tailEnd/>
          </a:ln>
        </p:spPr>
      </p:pic>
    </p:spTree>
    <p:extLst>
      <p:ext uri="{BB962C8B-B14F-4D97-AF65-F5344CB8AC3E}">
        <p14:creationId xmlns:p14="http://schemas.microsoft.com/office/powerpoint/2010/main" val="96201367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a:xfrm>
            <a:off x="0" y="152400"/>
            <a:ext cx="8763000" cy="838200"/>
          </a:xfrm>
        </p:spPr>
        <p:txBody>
          <a:bodyPr>
            <a:normAutofit fontScale="90000"/>
          </a:bodyPr>
          <a:lstStyle/>
          <a:p>
            <a:r>
              <a:rPr lang="en-US" dirty="0"/>
              <a:t>Effect of </a:t>
            </a:r>
            <a:r>
              <a:rPr lang="en-US" dirty="0">
                <a:sym typeface="Symbol" pitchFamily="18" charset="2"/>
              </a:rPr>
              <a:t> (</a:t>
            </a:r>
            <a:r>
              <a:rPr lang="en-US" dirty="0"/>
              <a:t>Gaussian kernel spread/size)</a:t>
            </a:r>
          </a:p>
        </p:txBody>
      </p:sp>
      <p:grpSp>
        <p:nvGrpSpPr>
          <p:cNvPr id="423957" name="Group 21"/>
          <p:cNvGrpSpPr>
            <a:grpSpLocks/>
          </p:cNvGrpSpPr>
          <p:nvPr/>
        </p:nvGrpSpPr>
        <p:grpSpPr bwMode="auto">
          <a:xfrm>
            <a:off x="152400" y="1371600"/>
            <a:ext cx="8869363" cy="5029200"/>
            <a:chOff x="96" y="864"/>
            <a:chExt cx="5587" cy="3168"/>
          </a:xfrm>
        </p:grpSpPr>
        <p:pic>
          <p:nvPicPr>
            <p:cNvPr id="42394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0" y="873"/>
              <a:ext cx="1843" cy="1843"/>
            </a:xfrm>
            <a:prstGeom prst="rect">
              <a:avLst/>
            </a:prstGeom>
            <a:noFill/>
            <a:extLst>
              <a:ext uri="{909E8E84-426E-40dd-AFC4-6F175D3DCCD1}">
                <a14:hiddenFill xmlns:a14="http://schemas.microsoft.com/office/drawing/2010/main">
                  <a:solidFill>
                    <a:srgbClr val="FFFFFF"/>
                  </a:solidFill>
                </a14:hiddenFill>
              </a:ext>
            </a:extLst>
          </p:spPr>
        </p:pic>
        <p:pic>
          <p:nvPicPr>
            <p:cNvPr id="423942"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59" y="864"/>
              <a:ext cx="1843" cy="1843"/>
            </a:xfrm>
            <a:prstGeom prst="rect">
              <a:avLst/>
            </a:prstGeom>
            <a:noFill/>
            <a:extLst>
              <a:ext uri="{909E8E84-426E-40dd-AFC4-6F175D3DCCD1}">
                <a14:hiddenFill xmlns:a14="http://schemas.microsoft.com/office/drawing/2010/main">
                  <a:solidFill>
                    <a:srgbClr val="FFFFFF"/>
                  </a:solidFill>
                </a14:hiddenFill>
              </a:ext>
            </a:extLst>
          </p:spPr>
        </p:pic>
        <p:pic>
          <p:nvPicPr>
            <p:cNvPr id="423944"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 y="873"/>
              <a:ext cx="1843" cy="1843"/>
            </a:xfrm>
            <a:prstGeom prst="rect">
              <a:avLst/>
            </a:prstGeom>
            <a:noFill/>
            <a:extLst>
              <a:ext uri="{909E8E84-426E-40dd-AFC4-6F175D3DCCD1}">
                <a14:hiddenFill xmlns:a14="http://schemas.microsoft.com/office/drawing/2010/main">
                  <a:solidFill>
                    <a:srgbClr val="FFFFFF"/>
                  </a:solidFill>
                </a14:hiddenFill>
              </a:ext>
            </a:extLst>
          </p:spPr>
        </p:pic>
        <p:sp>
          <p:nvSpPr>
            <p:cNvPr id="423945" name="Text Box 9"/>
            <p:cNvSpPr txBox="1">
              <a:spLocks noChangeArrowheads="1"/>
            </p:cNvSpPr>
            <p:nvPr/>
          </p:nvSpPr>
          <p:spPr bwMode="auto">
            <a:xfrm>
              <a:off x="2160" y="2752"/>
              <a:ext cx="95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Canny with </a:t>
              </a:r>
            </a:p>
          </p:txBody>
        </p:sp>
        <p:pic>
          <p:nvPicPr>
            <p:cNvPr id="423947" name="Picture 11"/>
            <p:cNvPicPr>
              <a:picLocks noChangeAspect="1" noChangeArrowheads="1"/>
            </p:cNvPicPr>
            <p:nvPr>
              <p:custDataLst>
                <p:tags r:id="rId1"/>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3103" y="2793"/>
              <a:ext cx="545"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3948" name="Text Box 12"/>
            <p:cNvSpPr txBox="1">
              <a:spLocks noChangeArrowheads="1"/>
            </p:cNvSpPr>
            <p:nvPr/>
          </p:nvSpPr>
          <p:spPr bwMode="auto">
            <a:xfrm>
              <a:off x="4032" y="2745"/>
              <a:ext cx="95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Canny with </a:t>
              </a:r>
            </a:p>
          </p:txBody>
        </p:sp>
        <p:pic>
          <p:nvPicPr>
            <p:cNvPr id="423950" name="Picture 14"/>
            <p:cNvPicPr>
              <a:picLocks noChangeAspect="1" noChangeArrowheads="1"/>
            </p:cNvPicPr>
            <p:nvPr>
              <p:custDataLst>
                <p:tags r:id="rId2"/>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4970" y="2783"/>
              <a:ext cx="555" cy="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3951" name="Text Box 15"/>
            <p:cNvSpPr txBox="1">
              <a:spLocks noChangeArrowheads="1"/>
            </p:cNvSpPr>
            <p:nvPr/>
          </p:nvSpPr>
          <p:spPr bwMode="auto">
            <a:xfrm>
              <a:off x="528" y="2745"/>
              <a:ext cx="67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original </a:t>
              </a:r>
            </a:p>
          </p:txBody>
        </p:sp>
        <p:sp>
          <p:nvSpPr>
            <p:cNvPr id="423952" name="Rectangle 16"/>
            <p:cNvSpPr>
              <a:spLocks noChangeArrowheads="1"/>
            </p:cNvSpPr>
            <p:nvPr/>
          </p:nvSpPr>
          <p:spPr bwMode="auto">
            <a:xfrm>
              <a:off x="432" y="3312"/>
              <a:ext cx="518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latin typeface="Arial" charset="0"/>
                </a:rPr>
                <a:t>The choice of     depends on desired behavior</a:t>
              </a:r>
            </a:p>
            <a:p>
              <a:pPr marL="742950" lvl="1" indent="-285750">
                <a:spcBef>
                  <a:spcPct val="20000"/>
                </a:spcBef>
                <a:buFontTx/>
                <a:buChar char="•"/>
              </a:pPr>
              <a:r>
                <a:rPr lang="en-US" sz="2000">
                  <a:latin typeface="Arial" charset="0"/>
                </a:rPr>
                <a:t>large     detects large scale edges</a:t>
              </a:r>
            </a:p>
            <a:p>
              <a:pPr marL="742950" lvl="1" indent="-285750">
                <a:spcBef>
                  <a:spcPct val="20000"/>
                </a:spcBef>
                <a:buFontTx/>
                <a:buChar char="•"/>
              </a:pPr>
              <a:r>
                <a:rPr lang="en-US" sz="2000">
                  <a:latin typeface="Arial" charset="0"/>
                </a:rPr>
                <a:t>small     detects fine features</a:t>
              </a:r>
            </a:p>
          </p:txBody>
        </p:sp>
        <p:pic>
          <p:nvPicPr>
            <p:cNvPr id="423954" name="Picture 18"/>
            <p:cNvPicPr>
              <a:picLocks noChangeAspect="1" noChangeArrowheads="1"/>
            </p:cNvPicPr>
            <p:nvPr>
              <p:custDataLst>
                <p:tags r:id="rId3"/>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408" y="3402"/>
              <a:ext cx="121" cy="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3955" name="Picture 19"/>
            <p:cNvPicPr>
              <a:picLocks noChangeAspect="1" noChangeArrowheads="1"/>
            </p:cNvPicPr>
            <p:nvPr>
              <p:custDataLst>
                <p:tags r:id="rId4"/>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360" y="3623"/>
              <a:ext cx="121" cy="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3956" name="Picture 20"/>
            <p:cNvPicPr>
              <a:picLocks noChangeAspect="1" noChangeArrowheads="1"/>
            </p:cNvPicPr>
            <p:nvPr>
              <p:custDataLst>
                <p:tags r:id="rId5"/>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374" y="3853"/>
              <a:ext cx="121" cy="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549612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239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a:xfrm>
            <a:off x="457200" y="76200"/>
            <a:ext cx="8229600" cy="1143000"/>
          </a:xfrm>
        </p:spPr>
        <p:txBody>
          <a:bodyPr/>
          <a:lstStyle/>
          <a:p>
            <a:pPr algn="l"/>
            <a:r>
              <a:rPr lang="en-US" dirty="0"/>
              <a:t>An edge is not a line...</a:t>
            </a:r>
          </a:p>
        </p:txBody>
      </p:sp>
      <p:pic>
        <p:nvPicPr>
          <p:cNvPr id="4362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219200"/>
            <a:ext cx="36576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4362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196975"/>
            <a:ext cx="3687763" cy="3687763"/>
          </a:xfrm>
          <a:prstGeom prst="rect">
            <a:avLst/>
          </a:prstGeom>
          <a:noFill/>
          <a:extLst>
            <a:ext uri="{909E8E84-426E-40dd-AFC4-6F175D3DCCD1}">
              <a14:hiddenFill xmlns:a14="http://schemas.microsoft.com/office/drawing/2010/main">
                <a:solidFill>
                  <a:srgbClr val="FFFFFF"/>
                </a:solidFill>
              </a14:hiddenFill>
            </a:ext>
          </a:extLst>
        </p:spPr>
      </p:pic>
      <p:sp>
        <p:nvSpPr>
          <p:cNvPr id="436233" name="Oval 9"/>
          <p:cNvSpPr>
            <a:spLocks noChangeArrowheads="1"/>
          </p:cNvSpPr>
          <p:nvPr/>
        </p:nvSpPr>
        <p:spPr bwMode="auto">
          <a:xfrm>
            <a:off x="1751013" y="4397375"/>
            <a:ext cx="28194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34" name="Oval 10"/>
          <p:cNvSpPr>
            <a:spLocks noChangeArrowheads="1"/>
          </p:cNvSpPr>
          <p:nvPr/>
        </p:nvSpPr>
        <p:spPr bwMode="auto">
          <a:xfrm>
            <a:off x="5943600" y="4419600"/>
            <a:ext cx="2819400" cy="4572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6235" name="Rectangle 11"/>
          <p:cNvSpPr>
            <a:spLocks noChangeArrowheads="1"/>
          </p:cNvSpPr>
          <p:nvPr/>
        </p:nvSpPr>
        <p:spPr bwMode="auto">
          <a:xfrm>
            <a:off x="685800" y="5562600"/>
            <a:ext cx="822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a:latin typeface="Arial" charset="0"/>
              </a:rPr>
              <a:t>How can we detect </a:t>
            </a:r>
            <a:r>
              <a:rPr lang="en-US" b="1" i="1">
                <a:latin typeface="Arial" charset="0"/>
              </a:rPr>
              <a:t>lines </a:t>
            </a:r>
            <a:r>
              <a:rPr lang="en-US">
                <a:latin typeface="Arial" charset="0"/>
              </a:rPr>
              <a:t>?</a:t>
            </a:r>
          </a:p>
        </p:txBody>
      </p:sp>
    </p:spTree>
    <p:extLst>
      <p:ext uri="{BB962C8B-B14F-4D97-AF65-F5344CB8AC3E}">
        <p14:creationId xmlns:p14="http://schemas.microsoft.com/office/powerpoint/2010/main" val="3347143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62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235"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p:txBody>
          <a:bodyPr/>
          <a:lstStyle/>
          <a:p>
            <a:pPr algn="l"/>
            <a:r>
              <a:rPr lang="en-US" spc="-200" dirty="0">
                <a:latin typeface="Kalinga" pitchFamily="34" charset="0"/>
                <a:cs typeface="Kalinga" pitchFamily="34" charset="0"/>
              </a:rPr>
              <a:t>Finding lines in an image</a:t>
            </a:r>
          </a:p>
        </p:txBody>
      </p:sp>
      <p:sp>
        <p:nvSpPr>
          <p:cNvPr id="437251" name="Rectangle 3"/>
          <p:cNvSpPr>
            <a:spLocks noGrp="1" noChangeArrowheads="1"/>
          </p:cNvSpPr>
          <p:nvPr>
            <p:ph type="body" idx="1"/>
          </p:nvPr>
        </p:nvSpPr>
        <p:spPr/>
        <p:txBody>
          <a:bodyPr/>
          <a:lstStyle/>
          <a:p>
            <a:r>
              <a:rPr lang="en-US" dirty="0"/>
              <a:t>Option 1:</a:t>
            </a:r>
          </a:p>
          <a:p>
            <a:pPr lvl="1"/>
            <a:r>
              <a:rPr lang="en-US" dirty="0"/>
              <a:t>Search for the line at every possible position/orientation</a:t>
            </a:r>
          </a:p>
          <a:p>
            <a:pPr lvl="1"/>
            <a:r>
              <a:rPr lang="en-US" dirty="0"/>
              <a:t>What is the cost of this operation?</a:t>
            </a:r>
          </a:p>
          <a:p>
            <a:pPr lvl="1"/>
            <a:endParaRPr lang="en-US" dirty="0"/>
          </a:p>
          <a:p>
            <a:r>
              <a:rPr lang="en-US" dirty="0"/>
              <a:t>Option 2:</a:t>
            </a:r>
          </a:p>
          <a:p>
            <a:pPr lvl="1"/>
            <a:r>
              <a:rPr lang="en-US" dirty="0"/>
              <a:t>Use a voting scheme:  Hough transform </a:t>
            </a:r>
          </a:p>
        </p:txBody>
      </p:sp>
    </p:spTree>
    <p:extLst>
      <p:ext uri="{BB962C8B-B14F-4D97-AF65-F5344CB8AC3E}">
        <p14:creationId xmlns:p14="http://schemas.microsoft.com/office/powerpoint/2010/main" val="3770993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5" name="Rectangle 1027"/>
          <p:cNvSpPr>
            <a:spLocks noGrp="1" noChangeArrowheads="1"/>
          </p:cNvSpPr>
          <p:nvPr>
            <p:ph type="body" idx="1"/>
          </p:nvPr>
        </p:nvSpPr>
        <p:spPr>
          <a:xfrm>
            <a:off x="685800" y="4114800"/>
            <a:ext cx="8153400" cy="2362200"/>
          </a:xfrm>
        </p:spPr>
        <p:txBody>
          <a:bodyPr>
            <a:normAutofit fontScale="92500" lnSpcReduction="20000"/>
          </a:bodyPr>
          <a:lstStyle/>
          <a:p>
            <a:r>
              <a:rPr lang="en-US"/>
              <a:t>Connection between image (x,y) and Hough (m,b) spaces</a:t>
            </a:r>
          </a:p>
          <a:p>
            <a:pPr lvl="1"/>
            <a:r>
              <a:rPr lang="en-US"/>
              <a:t>A line in the image corresponds to a point in Hough space</a:t>
            </a:r>
          </a:p>
          <a:p>
            <a:pPr lvl="1"/>
            <a:r>
              <a:rPr lang="en-US"/>
              <a:t>To go from image space to Hough space:</a:t>
            </a:r>
          </a:p>
          <a:p>
            <a:pPr lvl="2"/>
            <a:r>
              <a:rPr lang="en-US"/>
              <a:t>given a set of points (x,y), find all (m,b) such that y = mx + b</a:t>
            </a:r>
          </a:p>
        </p:txBody>
      </p:sp>
      <p:sp>
        <p:nvSpPr>
          <p:cNvPr id="438276" name="Line 1028"/>
          <p:cNvSpPr>
            <a:spLocks noChangeShapeType="1"/>
          </p:cNvSpPr>
          <p:nvPr/>
        </p:nvSpPr>
        <p:spPr bwMode="auto">
          <a:xfrm flipV="1">
            <a:off x="1295400" y="1219200"/>
            <a:ext cx="0" cy="1828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8277" name="Line 1029"/>
          <p:cNvSpPr>
            <a:spLocks noChangeShapeType="1"/>
          </p:cNvSpPr>
          <p:nvPr/>
        </p:nvSpPr>
        <p:spPr bwMode="auto">
          <a:xfrm>
            <a:off x="1295400" y="3048000"/>
            <a:ext cx="20574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8278" name="Text Box 1030"/>
          <p:cNvSpPr txBox="1">
            <a:spLocks noChangeArrowheads="1"/>
          </p:cNvSpPr>
          <p:nvPr/>
        </p:nvSpPr>
        <p:spPr bwMode="auto">
          <a:xfrm>
            <a:off x="3124200" y="3048000"/>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x</a:t>
            </a:r>
          </a:p>
        </p:txBody>
      </p:sp>
      <p:sp>
        <p:nvSpPr>
          <p:cNvPr id="438279" name="Text Box 1031"/>
          <p:cNvSpPr txBox="1">
            <a:spLocks noChangeArrowheads="1"/>
          </p:cNvSpPr>
          <p:nvPr/>
        </p:nvSpPr>
        <p:spPr bwMode="auto">
          <a:xfrm>
            <a:off x="958850" y="1114425"/>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y</a:t>
            </a:r>
          </a:p>
        </p:txBody>
      </p:sp>
      <p:sp>
        <p:nvSpPr>
          <p:cNvPr id="438280" name="Line 1032"/>
          <p:cNvSpPr>
            <a:spLocks noChangeShapeType="1"/>
          </p:cNvSpPr>
          <p:nvPr/>
        </p:nvSpPr>
        <p:spPr bwMode="auto">
          <a:xfrm flipV="1">
            <a:off x="1676400" y="1981200"/>
            <a:ext cx="1447800" cy="5334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38281" name="Picture 1033"/>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1874838" y="1755775"/>
            <a:ext cx="1554162"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8282" name="Line 1034"/>
          <p:cNvSpPr>
            <a:spLocks noChangeShapeType="1"/>
          </p:cNvSpPr>
          <p:nvPr/>
        </p:nvSpPr>
        <p:spPr bwMode="auto">
          <a:xfrm flipV="1">
            <a:off x="5454650" y="1219200"/>
            <a:ext cx="0" cy="1828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8283" name="Line 1035"/>
          <p:cNvSpPr>
            <a:spLocks noChangeShapeType="1"/>
          </p:cNvSpPr>
          <p:nvPr/>
        </p:nvSpPr>
        <p:spPr bwMode="auto">
          <a:xfrm>
            <a:off x="5454650" y="3048000"/>
            <a:ext cx="20574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8284" name="Text Box 1036"/>
          <p:cNvSpPr txBox="1">
            <a:spLocks noChangeArrowheads="1"/>
          </p:cNvSpPr>
          <p:nvPr/>
        </p:nvSpPr>
        <p:spPr bwMode="auto">
          <a:xfrm>
            <a:off x="7283450" y="3048000"/>
            <a:ext cx="395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m</a:t>
            </a:r>
          </a:p>
        </p:txBody>
      </p:sp>
      <p:sp>
        <p:nvSpPr>
          <p:cNvPr id="438285" name="Text Box 1037"/>
          <p:cNvSpPr txBox="1">
            <a:spLocks noChangeArrowheads="1"/>
          </p:cNvSpPr>
          <p:nvPr/>
        </p:nvSpPr>
        <p:spPr bwMode="auto">
          <a:xfrm>
            <a:off x="5105400" y="1114425"/>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b</a:t>
            </a:r>
          </a:p>
        </p:txBody>
      </p:sp>
      <p:sp>
        <p:nvSpPr>
          <p:cNvPr id="438286" name="Oval 1038"/>
          <p:cNvSpPr>
            <a:spLocks noChangeArrowheads="1"/>
          </p:cNvSpPr>
          <p:nvPr/>
        </p:nvSpPr>
        <p:spPr bwMode="auto">
          <a:xfrm>
            <a:off x="5715000" y="25908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8287" name="Text Box 1039"/>
          <p:cNvSpPr txBox="1">
            <a:spLocks noChangeArrowheads="1"/>
          </p:cNvSpPr>
          <p:nvPr/>
        </p:nvSpPr>
        <p:spPr bwMode="auto">
          <a:xfrm>
            <a:off x="6096000" y="3032125"/>
            <a:ext cx="487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1">
                <a:latin typeface="Arial" charset="0"/>
              </a:rPr>
              <a:t>m</a:t>
            </a:r>
            <a:r>
              <a:rPr lang="en-US" sz="2000" i="1" baseline="-25000">
                <a:latin typeface="Arial" charset="0"/>
              </a:rPr>
              <a:t>0</a:t>
            </a:r>
          </a:p>
        </p:txBody>
      </p:sp>
      <p:sp>
        <p:nvSpPr>
          <p:cNvPr id="438288" name="Text Box 1040"/>
          <p:cNvSpPr txBox="1">
            <a:spLocks noChangeArrowheads="1"/>
          </p:cNvSpPr>
          <p:nvPr/>
        </p:nvSpPr>
        <p:spPr bwMode="auto">
          <a:xfrm>
            <a:off x="5019675" y="2409825"/>
            <a:ext cx="417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1">
                <a:latin typeface="Arial" charset="0"/>
              </a:rPr>
              <a:t>b</a:t>
            </a:r>
            <a:r>
              <a:rPr lang="en-US" sz="2000" i="1" baseline="-25000">
                <a:latin typeface="Arial" charset="0"/>
              </a:rPr>
              <a:t>0</a:t>
            </a:r>
          </a:p>
        </p:txBody>
      </p:sp>
      <p:sp>
        <p:nvSpPr>
          <p:cNvPr id="438289" name="Text Box 1041"/>
          <p:cNvSpPr txBox="1">
            <a:spLocks noChangeArrowheads="1"/>
          </p:cNvSpPr>
          <p:nvPr/>
        </p:nvSpPr>
        <p:spPr bwMode="auto">
          <a:xfrm>
            <a:off x="1447800" y="3352800"/>
            <a:ext cx="191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Arial" charset="0"/>
              </a:rPr>
              <a:t>image space</a:t>
            </a:r>
          </a:p>
        </p:txBody>
      </p:sp>
      <p:sp>
        <p:nvSpPr>
          <p:cNvPr id="438290" name="Text Box 1042"/>
          <p:cNvSpPr txBox="1">
            <a:spLocks noChangeArrowheads="1"/>
          </p:cNvSpPr>
          <p:nvPr/>
        </p:nvSpPr>
        <p:spPr bwMode="auto">
          <a:xfrm>
            <a:off x="5484813" y="3352800"/>
            <a:ext cx="19827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Arial" charset="0"/>
              </a:rPr>
              <a:t>Hough space</a:t>
            </a:r>
          </a:p>
        </p:txBody>
      </p:sp>
      <p:sp>
        <p:nvSpPr>
          <p:cNvPr id="438291" name="Line 1043"/>
          <p:cNvSpPr>
            <a:spLocks noChangeShapeType="1"/>
          </p:cNvSpPr>
          <p:nvPr/>
        </p:nvSpPr>
        <p:spPr bwMode="auto">
          <a:xfrm>
            <a:off x="3810000" y="2209800"/>
            <a:ext cx="914400" cy="0"/>
          </a:xfrm>
          <a:prstGeom prst="line">
            <a:avLst/>
          </a:prstGeom>
          <a:noFill/>
          <a:ln w="5715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Rectangle 2"/>
          <p:cNvSpPr>
            <a:spLocks noGrp="1" noChangeArrowheads="1"/>
          </p:cNvSpPr>
          <p:nvPr>
            <p:ph type="title"/>
          </p:nvPr>
        </p:nvSpPr>
        <p:spPr>
          <a:xfrm>
            <a:off x="457200" y="274638"/>
            <a:ext cx="8229600" cy="1143000"/>
          </a:xfrm>
        </p:spPr>
        <p:txBody>
          <a:bodyPr/>
          <a:lstStyle/>
          <a:p>
            <a:pPr algn="l"/>
            <a:r>
              <a:rPr lang="en-US" spc="-200" dirty="0">
                <a:latin typeface="Kalinga" pitchFamily="34" charset="0"/>
                <a:cs typeface="Kalinga" pitchFamily="34" charset="0"/>
              </a:rPr>
              <a:t>Finding lines in an image</a:t>
            </a:r>
          </a:p>
        </p:txBody>
      </p:sp>
    </p:spTree>
    <p:extLst>
      <p:ext uri="{BB962C8B-B14F-4D97-AF65-F5344CB8AC3E}">
        <p14:creationId xmlns:p14="http://schemas.microsoft.com/office/powerpoint/2010/main" val="1270869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9" name="Rectangle 1027"/>
          <p:cNvSpPr>
            <a:spLocks noGrp="1" noChangeArrowheads="1"/>
          </p:cNvSpPr>
          <p:nvPr>
            <p:ph type="body" idx="1"/>
          </p:nvPr>
        </p:nvSpPr>
        <p:spPr>
          <a:xfrm>
            <a:off x="685800" y="4114800"/>
            <a:ext cx="8153400" cy="1905000"/>
          </a:xfrm>
        </p:spPr>
        <p:txBody>
          <a:bodyPr>
            <a:normAutofit fontScale="77500" lnSpcReduction="20000"/>
          </a:bodyPr>
          <a:lstStyle/>
          <a:p>
            <a:r>
              <a:rPr lang="en-US"/>
              <a:t>Connection between image (x,y) and Hough (m,b) spaces</a:t>
            </a:r>
          </a:p>
          <a:p>
            <a:pPr lvl="1"/>
            <a:r>
              <a:rPr lang="en-US"/>
              <a:t>A line in the image corresponds to a point in Hough space</a:t>
            </a:r>
          </a:p>
          <a:p>
            <a:pPr lvl="1"/>
            <a:r>
              <a:rPr lang="en-US"/>
              <a:t>To go from image space to Hough space:</a:t>
            </a:r>
          </a:p>
          <a:p>
            <a:pPr lvl="2"/>
            <a:r>
              <a:rPr lang="en-US"/>
              <a:t>given a set of points (x,y), find all (m,b) such that y = mx + b</a:t>
            </a:r>
          </a:p>
          <a:p>
            <a:pPr lvl="1"/>
            <a:r>
              <a:rPr lang="en-US"/>
              <a:t>What does a point (x</a:t>
            </a:r>
            <a:r>
              <a:rPr lang="en-US" baseline="-25000"/>
              <a:t>0</a:t>
            </a:r>
            <a:r>
              <a:rPr lang="en-US"/>
              <a:t>, y</a:t>
            </a:r>
            <a:r>
              <a:rPr lang="en-US" baseline="-25000"/>
              <a:t>0</a:t>
            </a:r>
            <a:r>
              <a:rPr lang="en-US"/>
              <a:t>) in the image space map to?</a:t>
            </a:r>
          </a:p>
        </p:txBody>
      </p:sp>
      <p:sp>
        <p:nvSpPr>
          <p:cNvPr id="439300" name="Line 1028"/>
          <p:cNvSpPr>
            <a:spLocks noChangeShapeType="1"/>
          </p:cNvSpPr>
          <p:nvPr/>
        </p:nvSpPr>
        <p:spPr bwMode="auto">
          <a:xfrm flipV="1">
            <a:off x="1295400" y="1219200"/>
            <a:ext cx="0" cy="1828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9301" name="Line 1029"/>
          <p:cNvSpPr>
            <a:spLocks noChangeShapeType="1"/>
          </p:cNvSpPr>
          <p:nvPr/>
        </p:nvSpPr>
        <p:spPr bwMode="auto">
          <a:xfrm>
            <a:off x="1295400" y="3048000"/>
            <a:ext cx="20574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9302" name="Text Box 1030"/>
          <p:cNvSpPr txBox="1">
            <a:spLocks noChangeArrowheads="1"/>
          </p:cNvSpPr>
          <p:nvPr/>
        </p:nvSpPr>
        <p:spPr bwMode="auto">
          <a:xfrm>
            <a:off x="3124200" y="3048000"/>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x</a:t>
            </a:r>
          </a:p>
        </p:txBody>
      </p:sp>
      <p:sp>
        <p:nvSpPr>
          <p:cNvPr id="439303" name="Text Box 1031"/>
          <p:cNvSpPr txBox="1">
            <a:spLocks noChangeArrowheads="1"/>
          </p:cNvSpPr>
          <p:nvPr/>
        </p:nvSpPr>
        <p:spPr bwMode="auto">
          <a:xfrm>
            <a:off x="958850" y="1114425"/>
            <a:ext cx="311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y</a:t>
            </a:r>
          </a:p>
        </p:txBody>
      </p:sp>
      <p:sp>
        <p:nvSpPr>
          <p:cNvPr id="439304" name="Line 1032"/>
          <p:cNvSpPr>
            <a:spLocks noChangeShapeType="1"/>
          </p:cNvSpPr>
          <p:nvPr/>
        </p:nvSpPr>
        <p:spPr bwMode="auto">
          <a:xfrm flipV="1">
            <a:off x="5454650" y="1219200"/>
            <a:ext cx="0" cy="1828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9305" name="Line 1033"/>
          <p:cNvSpPr>
            <a:spLocks noChangeShapeType="1"/>
          </p:cNvSpPr>
          <p:nvPr/>
        </p:nvSpPr>
        <p:spPr bwMode="auto">
          <a:xfrm>
            <a:off x="5454650" y="3048000"/>
            <a:ext cx="20574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9306" name="Text Box 1034"/>
          <p:cNvSpPr txBox="1">
            <a:spLocks noChangeArrowheads="1"/>
          </p:cNvSpPr>
          <p:nvPr/>
        </p:nvSpPr>
        <p:spPr bwMode="auto">
          <a:xfrm>
            <a:off x="7283450" y="3048000"/>
            <a:ext cx="395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m</a:t>
            </a:r>
          </a:p>
        </p:txBody>
      </p:sp>
      <p:sp>
        <p:nvSpPr>
          <p:cNvPr id="439307" name="Text Box 1035"/>
          <p:cNvSpPr txBox="1">
            <a:spLocks noChangeArrowheads="1"/>
          </p:cNvSpPr>
          <p:nvPr/>
        </p:nvSpPr>
        <p:spPr bwMode="auto">
          <a:xfrm>
            <a:off x="5105400" y="1114425"/>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latin typeface="Arial" charset="0"/>
              </a:rPr>
              <a:t>b</a:t>
            </a:r>
          </a:p>
        </p:txBody>
      </p:sp>
      <p:sp>
        <p:nvSpPr>
          <p:cNvPr id="439308" name="Oval 1036"/>
          <p:cNvSpPr>
            <a:spLocks noChangeArrowheads="1"/>
          </p:cNvSpPr>
          <p:nvPr/>
        </p:nvSpPr>
        <p:spPr bwMode="auto">
          <a:xfrm>
            <a:off x="1828800" y="1828800"/>
            <a:ext cx="76200" cy="762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9309" name="Text Box 1037"/>
          <p:cNvSpPr txBox="1">
            <a:spLocks noChangeArrowheads="1"/>
          </p:cNvSpPr>
          <p:nvPr/>
        </p:nvSpPr>
        <p:spPr bwMode="auto">
          <a:xfrm>
            <a:off x="1447800" y="3352800"/>
            <a:ext cx="191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Arial" charset="0"/>
              </a:rPr>
              <a:t>image space</a:t>
            </a:r>
          </a:p>
        </p:txBody>
      </p:sp>
      <p:sp>
        <p:nvSpPr>
          <p:cNvPr id="439310" name="Text Box 1038"/>
          <p:cNvSpPr txBox="1">
            <a:spLocks noChangeArrowheads="1"/>
          </p:cNvSpPr>
          <p:nvPr/>
        </p:nvSpPr>
        <p:spPr bwMode="auto">
          <a:xfrm>
            <a:off x="5484813" y="3352800"/>
            <a:ext cx="19827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Arial" charset="0"/>
              </a:rPr>
              <a:t>Hough space</a:t>
            </a:r>
          </a:p>
        </p:txBody>
      </p:sp>
      <p:sp>
        <p:nvSpPr>
          <p:cNvPr id="439311" name="Line 1039"/>
          <p:cNvSpPr>
            <a:spLocks noChangeShapeType="1"/>
          </p:cNvSpPr>
          <p:nvPr/>
        </p:nvSpPr>
        <p:spPr bwMode="auto">
          <a:xfrm>
            <a:off x="3810000" y="2209800"/>
            <a:ext cx="914400" cy="0"/>
          </a:xfrm>
          <a:prstGeom prst="line">
            <a:avLst/>
          </a:prstGeom>
          <a:noFill/>
          <a:ln w="57150">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39312" name="Group 1040"/>
          <p:cNvGrpSpPr>
            <a:grpSpLocks/>
          </p:cNvGrpSpPr>
          <p:nvPr/>
        </p:nvGrpSpPr>
        <p:grpSpPr bwMode="auto">
          <a:xfrm>
            <a:off x="685800" y="1757363"/>
            <a:ext cx="8153400" cy="4948237"/>
            <a:chOff x="432" y="1107"/>
            <a:chExt cx="5136" cy="3117"/>
          </a:xfrm>
        </p:grpSpPr>
        <p:grpSp>
          <p:nvGrpSpPr>
            <p:cNvPr id="439313" name="Group 1041"/>
            <p:cNvGrpSpPr>
              <a:grpSpLocks/>
            </p:cNvGrpSpPr>
            <p:nvPr/>
          </p:nvGrpSpPr>
          <p:grpSpPr bwMode="auto">
            <a:xfrm>
              <a:off x="432" y="1248"/>
              <a:ext cx="5136" cy="2976"/>
              <a:chOff x="432" y="1248"/>
              <a:chExt cx="5136" cy="2976"/>
            </a:xfrm>
          </p:grpSpPr>
          <p:sp>
            <p:nvSpPr>
              <p:cNvPr id="439314" name="Line 1042"/>
              <p:cNvSpPr>
                <a:spLocks noChangeShapeType="1"/>
              </p:cNvSpPr>
              <p:nvPr/>
            </p:nvSpPr>
            <p:spPr bwMode="auto">
              <a:xfrm>
                <a:off x="3648" y="1248"/>
                <a:ext cx="912" cy="336"/>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9315" name="Rectangle 1043"/>
              <p:cNvSpPr>
                <a:spLocks noChangeArrowheads="1"/>
              </p:cNvSpPr>
              <p:nvPr/>
            </p:nvSpPr>
            <p:spPr bwMode="auto">
              <a:xfrm>
                <a:off x="432" y="3792"/>
                <a:ext cx="5136" cy="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143000" lvl="2" indent="-228600">
                  <a:spcBef>
                    <a:spcPct val="20000"/>
                  </a:spcBef>
                  <a:buFontTx/>
                  <a:buChar char="–"/>
                </a:pPr>
                <a:r>
                  <a:rPr lang="en-US" sz="1800">
                    <a:latin typeface="Arial" charset="0"/>
                  </a:rPr>
                  <a:t>A:  the solutions of b = -x</a:t>
                </a:r>
                <a:r>
                  <a:rPr lang="en-US" sz="1800" baseline="-25000">
                    <a:latin typeface="Arial" charset="0"/>
                  </a:rPr>
                  <a:t>0</a:t>
                </a:r>
                <a:r>
                  <a:rPr lang="en-US" sz="1800">
                    <a:latin typeface="Arial" charset="0"/>
                  </a:rPr>
                  <a:t>m + y</a:t>
                </a:r>
                <a:r>
                  <a:rPr lang="en-US" sz="1800" baseline="-25000">
                    <a:latin typeface="Arial" charset="0"/>
                  </a:rPr>
                  <a:t>0</a:t>
                </a:r>
              </a:p>
              <a:p>
                <a:pPr marL="1143000" lvl="2" indent="-228600">
                  <a:spcBef>
                    <a:spcPct val="20000"/>
                  </a:spcBef>
                  <a:buFontTx/>
                  <a:buChar char="–"/>
                </a:pPr>
                <a:r>
                  <a:rPr lang="en-US" sz="1800">
                    <a:latin typeface="Arial" charset="0"/>
                  </a:rPr>
                  <a:t>this is a line in Hough space</a:t>
                </a:r>
              </a:p>
            </p:txBody>
          </p:sp>
        </p:grpSp>
        <p:pic>
          <p:nvPicPr>
            <p:cNvPr id="439316" name="Picture 1044"/>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3715" y="1107"/>
              <a:ext cx="1092" cy="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39317" name="Text Box 1045"/>
          <p:cNvSpPr txBox="1">
            <a:spLocks noChangeArrowheads="1"/>
          </p:cNvSpPr>
          <p:nvPr/>
        </p:nvSpPr>
        <p:spPr bwMode="auto">
          <a:xfrm>
            <a:off x="1646238" y="3032125"/>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1">
                <a:latin typeface="Arial" charset="0"/>
              </a:rPr>
              <a:t>x</a:t>
            </a:r>
            <a:r>
              <a:rPr lang="en-US" sz="2000" i="1" baseline="-25000">
                <a:latin typeface="Arial" charset="0"/>
              </a:rPr>
              <a:t>0</a:t>
            </a:r>
          </a:p>
        </p:txBody>
      </p:sp>
      <p:sp>
        <p:nvSpPr>
          <p:cNvPr id="439318" name="Text Box 1046"/>
          <p:cNvSpPr txBox="1">
            <a:spLocks noChangeArrowheads="1"/>
          </p:cNvSpPr>
          <p:nvPr/>
        </p:nvSpPr>
        <p:spPr bwMode="auto">
          <a:xfrm>
            <a:off x="877888" y="2409825"/>
            <a:ext cx="403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1">
                <a:latin typeface="Arial" charset="0"/>
              </a:rPr>
              <a:t>y</a:t>
            </a:r>
            <a:r>
              <a:rPr lang="en-US" sz="2000" i="1" baseline="-25000">
                <a:latin typeface="Arial" charset="0"/>
              </a:rPr>
              <a:t>0</a:t>
            </a:r>
          </a:p>
        </p:txBody>
      </p:sp>
      <p:sp>
        <p:nvSpPr>
          <p:cNvPr id="25" name="Rectangle 2"/>
          <p:cNvSpPr>
            <a:spLocks noGrp="1" noChangeArrowheads="1"/>
          </p:cNvSpPr>
          <p:nvPr>
            <p:ph type="title"/>
          </p:nvPr>
        </p:nvSpPr>
        <p:spPr>
          <a:xfrm>
            <a:off x="457200" y="274638"/>
            <a:ext cx="8229600" cy="1143000"/>
          </a:xfrm>
        </p:spPr>
        <p:txBody>
          <a:bodyPr/>
          <a:lstStyle/>
          <a:p>
            <a:pPr algn="l"/>
            <a:r>
              <a:rPr lang="en-US" spc="-200" dirty="0">
                <a:latin typeface="Kalinga" pitchFamily="34" charset="0"/>
                <a:cs typeface="Kalinga" pitchFamily="34" charset="0"/>
              </a:rPr>
              <a:t>Finding lines in an image</a:t>
            </a:r>
          </a:p>
        </p:txBody>
      </p:sp>
    </p:spTree>
    <p:extLst>
      <p:ext uri="{BB962C8B-B14F-4D97-AF65-F5344CB8AC3E}">
        <p14:creationId xmlns:p14="http://schemas.microsoft.com/office/powerpoint/2010/main" val="3175565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393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a:xfrm>
            <a:off x="304800" y="-76200"/>
            <a:ext cx="8229600" cy="1143000"/>
          </a:xfrm>
        </p:spPr>
        <p:txBody>
          <a:bodyPr/>
          <a:lstStyle/>
          <a:p>
            <a:pPr algn="l"/>
            <a:r>
              <a:rPr lang="en-US" dirty="0"/>
              <a:t>Hough transform algorithm</a:t>
            </a:r>
          </a:p>
        </p:txBody>
      </p:sp>
      <p:sp>
        <p:nvSpPr>
          <p:cNvPr id="440323" name="Rectangle 3"/>
          <p:cNvSpPr>
            <a:spLocks noGrp="1" noChangeArrowheads="1"/>
          </p:cNvSpPr>
          <p:nvPr>
            <p:ph type="body" idx="1"/>
          </p:nvPr>
        </p:nvSpPr>
        <p:spPr>
          <a:xfrm>
            <a:off x="381000" y="914400"/>
            <a:ext cx="7772400" cy="5943600"/>
          </a:xfrm>
        </p:spPr>
        <p:txBody>
          <a:bodyPr>
            <a:normAutofit/>
          </a:bodyPr>
          <a:lstStyle/>
          <a:p>
            <a:pPr marL="457200" indent="-457200"/>
            <a:r>
              <a:rPr lang="en-US" dirty="0"/>
              <a:t>Typically use a different parameterization</a:t>
            </a:r>
          </a:p>
          <a:p>
            <a:pPr marL="457200" indent="-457200"/>
            <a:endParaRPr lang="en-US" dirty="0"/>
          </a:p>
          <a:p>
            <a:pPr marL="838200" lvl="1" indent="-381000"/>
            <a:r>
              <a:rPr lang="en-US" dirty="0"/>
              <a:t>d is the perpendicular distance from the line to the origin</a:t>
            </a:r>
          </a:p>
          <a:p>
            <a:pPr marL="838200" lvl="1" indent="-381000"/>
            <a:r>
              <a:rPr lang="en-US" dirty="0">
                <a:sym typeface="Symbol" pitchFamily="18" charset="2"/>
              </a:rPr>
              <a:t> </a:t>
            </a:r>
            <a:r>
              <a:rPr lang="en-US" dirty="0"/>
              <a:t>is the </a:t>
            </a:r>
            <a:r>
              <a:rPr lang="en-US" dirty="0" smtClean="0"/>
              <a:t>angle </a:t>
            </a:r>
          </a:p>
        </p:txBody>
      </p:sp>
      <p:pic>
        <p:nvPicPr>
          <p:cNvPr id="440324" name="Picture 4"/>
          <p:cNvPicPr>
            <a:picLocks noChangeAspect="1" noChangeArrowheads="1"/>
          </p:cNvPicPr>
          <p:nvPr>
            <p:custDataLst>
              <p:tags r:id="rId1"/>
            </p:custDataLst>
          </p:nvPr>
        </p:nvPicPr>
        <p:blipFill>
          <a:blip r:embed="rId3" cstate="print">
            <a:extLst>
              <a:ext uri="{28A0092B-C50C-407E-A947-70E740481C1C}">
                <a14:useLocalDpi xmlns:a14="http://schemas.microsoft.com/office/drawing/2010/main" val="0"/>
              </a:ext>
            </a:extLst>
          </a:blip>
          <a:srcRect/>
          <a:stretch>
            <a:fillRect/>
          </a:stretch>
        </p:blipFill>
        <p:spPr bwMode="auto">
          <a:xfrm>
            <a:off x="1808163" y="1447800"/>
            <a:ext cx="2687637" cy="29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7626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a:xfrm>
            <a:off x="304800" y="-76200"/>
            <a:ext cx="8229600" cy="1143000"/>
          </a:xfrm>
        </p:spPr>
        <p:txBody>
          <a:bodyPr/>
          <a:lstStyle/>
          <a:p>
            <a:pPr algn="l"/>
            <a:r>
              <a:rPr lang="en-US" dirty="0"/>
              <a:t>Hough transform algorithm</a:t>
            </a:r>
          </a:p>
        </p:txBody>
      </p:sp>
      <p:sp>
        <p:nvSpPr>
          <p:cNvPr id="440323" name="Rectangle 3"/>
          <p:cNvSpPr>
            <a:spLocks noGrp="1" noChangeArrowheads="1"/>
          </p:cNvSpPr>
          <p:nvPr>
            <p:ph type="body" idx="1"/>
          </p:nvPr>
        </p:nvSpPr>
        <p:spPr>
          <a:xfrm>
            <a:off x="381000" y="914400"/>
            <a:ext cx="7772400" cy="5943600"/>
          </a:xfrm>
        </p:spPr>
        <p:txBody>
          <a:bodyPr>
            <a:normAutofit/>
          </a:bodyPr>
          <a:lstStyle/>
          <a:p>
            <a:pPr marL="457200" indent="-457200"/>
            <a:r>
              <a:rPr lang="en-US" sz="2800" dirty="0" smtClean="0"/>
              <a:t>Basic </a:t>
            </a:r>
            <a:r>
              <a:rPr lang="en-US" sz="2800" dirty="0"/>
              <a:t>Hough transform algorithm</a:t>
            </a:r>
          </a:p>
          <a:p>
            <a:pPr marL="838200" lvl="1" indent="-381000">
              <a:buFontTx/>
              <a:buAutoNum type="arabicPeriod"/>
            </a:pPr>
            <a:r>
              <a:rPr lang="en-US" sz="2400" dirty="0"/>
              <a:t>Initialize H[d, </a:t>
            </a:r>
            <a:r>
              <a:rPr lang="en-US" sz="2400" dirty="0">
                <a:sym typeface="Symbol" pitchFamily="18" charset="2"/>
              </a:rPr>
              <a:t></a:t>
            </a:r>
            <a:r>
              <a:rPr lang="en-US" sz="2400" dirty="0"/>
              <a:t>]=0</a:t>
            </a:r>
          </a:p>
          <a:p>
            <a:pPr marL="838200" lvl="1" indent="-381000">
              <a:buFontTx/>
              <a:buAutoNum type="arabicPeriod"/>
            </a:pPr>
            <a:r>
              <a:rPr lang="en-US" sz="2400" dirty="0"/>
              <a:t>for each edge point I[</a:t>
            </a:r>
            <a:r>
              <a:rPr lang="en-US" sz="2400" dirty="0" err="1"/>
              <a:t>x,y</a:t>
            </a:r>
            <a:r>
              <a:rPr lang="en-US" sz="2400" dirty="0"/>
              <a:t>] in the image</a:t>
            </a:r>
          </a:p>
          <a:p>
            <a:pPr marL="1257300" lvl="2" indent="-342900">
              <a:buFontTx/>
              <a:buNone/>
            </a:pPr>
            <a:r>
              <a:rPr lang="en-US" sz="1800" dirty="0"/>
              <a:t>    for </a:t>
            </a:r>
            <a:r>
              <a:rPr lang="en-US" sz="1800" dirty="0">
                <a:sym typeface="Symbol" pitchFamily="18" charset="2"/>
              </a:rPr>
              <a:t></a:t>
            </a:r>
            <a:r>
              <a:rPr lang="en-US" sz="1800" dirty="0"/>
              <a:t> = 0 to 180 </a:t>
            </a:r>
          </a:p>
          <a:p>
            <a:pPr marL="1676400" lvl="3" indent="-304800"/>
            <a:endParaRPr lang="en-US" sz="1800" dirty="0"/>
          </a:p>
          <a:p>
            <a:pPr marL="1676400" lvl="3" indent="-304800">
              <a:buFontTx/>
              <a:buNone/>
            </a:pPr>
            <a:r>
              <a:rPr lang="en-US" sz="1800" dirty="0"/>
              <a:t>    H[d, </a:t>
            </a:r>
            <a:r>
              <a:rPr lang="en-US" sz="1600" dirty="0">
                <a:sym typeface="Symbol" pitchFamily="18" charset="2"/>
              </a:rPr>
              <a:t></a:t>
            </a:r>
            <a:r>
              <a:rPr lang="en-US" sz="1800" dirty="0"/>
              <a:t>] += 1</a:t>
            </a:r>
          </a:p>
          <a:p>
            <a:pPr marL="838200" lvl="1" indent="-381000">
              <a:buFontTx/>
              <a:buAutoNum type="arabicPeriod"/>
            </a:pPr>
            <a:r>
              <a:rPr lang="en-US" sz="2400" dirty="0"/>
              <a:t>Find the value(s) of (d, </a:t>
            </a:r>
            <a:r>
              <a:rPr lang="en-US" sz="2400" dirty="0">
                <a:sym typeface="Symbol" pitchFamily="18" charset="2"/>
              </a:rPr>
              <a:t>) where</a:t>
            </a:r>
            <a:r>
              <a:rPr lang="en-US" sz="2400" dirty="0"/>
              <a:t> H[d, </a:t>
            </a:r>
            <a:r>
              <a:rPr lang="en-US" sz="2400" dirty="0">
                <a:sym typeface="Symbol" pitchFamily="18" charset="2"/>
              </a:rPr>
              <a:t></a:t>
            </a:r>
            <a:r>
              <a:rPr lang="en-US" sz="2400" dirty="0"/>
              <a:t>] is maximum</a:t>
            </a:r>
          </a:p>
          <a:p>
            <a:pPr marL="838200" lvl="1" indent="-381000">
              <a:buFontTx/>
              <a:buAutoNum type="arabicPeriod"/>
            </a:pPr>
            <a:r>
              <a:rPr lang="en-US" sz="2400" dirty="0"/>
              <a:t>The detected line in the image is given by</a:t>
            </a:r>
          </a:p>
          <a:p>
            <a:pPr marL="457200" indent="-457200"/>
            <a:r>
              <a:rPr lang="en-US" sz="2800" dirty="0"/>
              <a:t>What’s the running time (measured in # votes)? </a:t>
            </a:r>
          </a:p>
        </p:txBody>
      </p:sp>
      <p:pic>
        <p:nvPicPr>
          <p:cNvPr id="440325" name="Picture 5"/>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2109849" y="2667000"/>
            <a:ext cx="2020887"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26" name="Picture 6"/>
          <p:cNvPicPr>
            <a:picLocks noChangeAspect="1" noChangeArrowheads="1"/>
          </p:cNvPicPr>
          <p:nvPr>
            <p:custDataLst>
              <p:tags r:id="rId2"/>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6553200" y="3886200"/>
            <a:ext cx="2020888" cy="22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1944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p:txBody>
          <a:bodyPr/>
          <a:lstStyle/>
          <a:p>
            <a:r>
              <a:rPr lang="en-US" dirty="0"/>
              <a:t>Hough transform algorithm</a:t>
            </a:r>
          </a:p>
        </p:txBody>
      </p:sp>
      <p:pic>
        <p:nvPicPr>
          <p:cNvPr id="10242" name="Picture 2" descr="http://www.cs.utah.edu/~vpegorar/courses/cs7966/Assignment4/Line/tShape_origin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28798"/>
            <a:ext cx="2895600" cy="289560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ww.cs.utah.edu/~vpegorar/courses/cs7966/Assignment4/Line/tShape_houghGau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1826819"/>
            <a:ext cx="2895600" cy="2895601"/>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www.cs.utah.edu/~vpegorar/courses/cs7966/Assignment4/Line/tShape_line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826820"/>
            <a:ext cx="2897579" cy="28975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733800" y="6219909"/>
            <a:ext cx="5136078" cy="369332"/>
          </a:xfrm>
          <a:prstGeom prst="rect">
            <a:avLst/>
          </a:prstGeom>
        </p:spPr>
        <p:txBody>
          <a:bodyPr wrap="square">
            <a:spAutoFit/>
          </a:bodyPr>
          <a:lstStyle/>
          <a:p>
            <a:r>
              <a:rPr lang="en-US" dirty="0">
                <a:solidFill>
                  <a:schemeClr val="bg1">
                    <a:lumMod val="50000"/>
                  </a:schemeClr>
                </a:solidFill>
              </a:rPr>
              <a:t>http://www.cs.utah.edu/~</a:t>
            </a:r>
            <a:r>
              <a:rPr lang="en-US" dirty="0" smtClean="0">
                <a:solidFill>
                  <a:schemeClr val="bg1">
                    <a:lumMod val="50000"/>
                  </a:schemeClr>
                </a:solidFill>
              </a:rPr>
              <a:t>vpegorar/courses/cs7966/</a:t>
            </a:r>
            <a:endParaRPr lang="en-US" dirty="0">
              <a:solidFill>
                <a:schemeClr val="bg1">
                  <a:lumMod val="50000"/>
                </a:schemeClr>
              </a:solidFill>
            </a:endParaRPr>
          </a:p>
        </p:txBody>
      </p:sp>
    </p:spTree>
    <p:extLst>
      <p:ext uri="{BB962C8B-B14F-4D97-AF65-F5344CB8AC3E}">
        <p14:creationId xmlns:p14="http://schemas.microsoft.com/office/powerpoint/2010/main" val="2766387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p:txBody>
          <a:bodyPr/>
          <a:lstStyle/>
          <a:p>
            <a:r>
              <a:rPr lang="en-US" dirty="0"/>
              <a:t>Hough transform algorithm</a:t>
            </a:r>
          </a:p>
        </p:txBody>
      </p:sp>
      <p:pic>
        <p:nvPicPr>
          <p:cNvPr id="10248" name="Picture 8" descr="http://www.cs.utah.edu/~vpegorar/courses/cs7966/Assignment4/Line/rtrt_origin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1828798"/>
            <a:ext cx="2895601" cy="28956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733800" y="6219909"/>
            <a:ext cx="5136078" cy="369332"/>
          </a:xfrm>
          <a:prstGeom prst="rect">
            <a:avLst/>
          </a:prstGeom>
        </p:spPr>
        <p:txBody>
          <a:bodyPr wrap="square">
            <a:spAutoFit/>
          </a:bodyPr>
          <a:lstStyle/>
          <a:p>
            <a:r>
              <a:rPr lang="en-US" dirty="0">
                <a:solidFill>
                  <a:schemeClr val="bg1">
                    <a:lumMod val="50000"/>
                  </a:schemeClr>
                </a:solidFill>
              </a:rPr>
              <a:t>http://www.cs.utah.edu/~</a:t>
            </a:r>
            <a:r>
              <a:rPr lang="en-US" dirty="0" smtClean="0">
                <a:solidFill>
                  <a:schemeClr val="bg1">
                    <a:lumMod val="50000"/>
                  </a:schemeClr>
                </a:solidFill>
              </a:rPr>
              <a:t>vpegorar/courses/cs7966/</a:t>
            </a:r>
            <a:endParaRPr lang="en-US" dirty="0">
              <a:solidFill>
                <a:schemeClr val="bg1">
                  <a:lumMod val="50000"/>
                </a:schemeClr>
              </a:solidFill>
            </a:endParaRPr>
          </a:p>
        </p:txBody>
      </p:sp>
      <p:pic>
        <p:nvPicPr>
          <p:cNvPr id="15362" name="Picture 2" descr="http://www.cs.utah.edu/~vpegorar/courses/cs7966/Assignment4/Line/rtrt_houghGaus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4200" y="1826820"/>
            <a:ext cx="2895600" cy="2895601"/>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www.cs.utah.edu/~vpegorar/courses/cs7966/Assignment4/Line/rtrt_line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815934"/>
            <a:ext cx="2895600" cy="2895601"/>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4359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Characterizing edges</a:t>
            </a:r>
          </a:p>
        </p:txBody>
      </p:sp>
      <p:sp>
        <p:nvSpPr>
          <p:cNvPr id="16387" name="Rectangle 26"/>
          <p:cNvSpPr>
            <a:spLocks noGrp="1" noChangeArrowheads="1"/>
          </p:cNvSpPr>
          <p:nvPr>
            <p:ph type="body" idx="1"/>
          </p:nvPr>
        </p:nvSpPr>
        <p:spPr>
          <a:xfrm>
            <a:off x="457200" y="1176855"/>
            <a:ext cx="8229600" cy="4525963"/>
          </a:xfrm>
        </p:spPr>
        <p:txBody>
          <a:bodyPr/>
          <a:lstStyle/>
          <a:p>
            <a:pPr>
              <a:buFontTx/>
              <a:buChar char="•"/>
            </a:pPr>
            <a:r>
              <a:rPr lang="en-US" dirty="0" smtClean="0"/>
              <a:t>An edge is a place of rapid change in the image intensity function</a:t>
            </a:r>
          </a:p>
        </p:txBody>
      </p:sp>
      <p:pic>
        <p:nvPicPr>
          <p:cNvPr id="16388" name="Picture 10" descr="step_edge2"/>
          <p:cNvPicPr>
            <a:picLocks noChangeAspect="1" noChangeArrowheads="1"/>
          </p:cNvPicPr>
          <p:nvPr/>
        </p:nvPicPr>
        <p:blipFill>
          <a:blip r:embed="rId3" cstate="print"/>
          <a:srcRect/>
          <a:stretch>
            <a:fillRect/>
          </a:stretch>
        </p:blipFill>
        <p:spPr bwMode="auto">
          <a:xfrm>
            <a:off x="228600" y="2895600"/>
            <a:ext cx="2743200" cy="2082800"/>
          </a:xfrm>
          <a:prstGeom prst="rect">
            <a:avLst/>
          </a:prstGeom>
          <a:noFill/>
          <a:ln w="9525">
            <a:solidFill>
              <a:schemeClr val="tx1"/>
            </a:solidFill>
            <a:miter lim="800000"/>
            <a:headEnd/>
            <a:tailEnd/>
          </a:ln>
        </p:spPr>
      </p:pic>
      <p:sp>
        <p:nvSpPr>
          <p:cNvPr id="16389" name="Line 21"/>
          <p:cNvSpPr>
            <a:spLocks noChangeShapeType="1"/>
          </p:cNvSpPr>
          <p:nvPr/>
        </p:nvSpPr>
        <p:spPr bwMode="auto">
          <a:xfrm>
            <a:off x="228600" y="3962400"/>
            <a:ext cx="2743200" cy="0"/>
          </a:xfrm>
          <a:prstGeom prst="line">
            <a:avLst/>
          </a:prstGeom>
          <a:noFill/>
          <a:ln w="38100">
            <a:solidFill>
              <a:srgbClr val="FF0000"/>
            </a:solidFill>
            <a:round/>
            <a:headEnd/>
            <a:tailEnd/>
          </a:ln>
        </p:spPr>
        <p:txBody>
          <a:bodyPr/>
          <a:lstStyle/>
          <a:p>
            <a:endParaRPr lang="en-US"/>
          </a:p>
        </p:txBody>
      </p:sp>
      <p:sp>
        <p:nvSpPr>
          <p:cNvPr id="16390" name="Text Box 22"/>
          <p:cNvSpPr txBox="1">
            <a:spLocks noChangeArrowheads="1"/>
          </p:cNvSpPr>
          <p:nvPr/>
        </p:nvSpPr>
        <p:spPr bwMode="auto">
          <a:xfrm>
            <a:off x="1174750" y="2514600"/>
            <a:ext cx="806450" cy="366713"/>
          </a:xfrm>
          <a:prstGeom prst="rect">
            <a:avLst/>
          </a:prstGeom>
          <a:noFill/>
          <a:ln w="9525">
            <a:noFill/>
            <a:miter lim="800000"/>
            <a:headEnd/>
            <a:tailEnd/>
          </a:ln>
        </p:spPr>
        <p:txBody>
          <a:bodyPr wrap="none">
            <a:spAutoFit/>
          </a:bodyPr>
          <a:lstStyle/>
          <a:p>
            <a:pPr algn="ctr"/>
            <a:r>
              <a:rPr lang="en-US"/>
              <a:t>image</a:t>
            </a:r>
          </a:p>
        </p:txBody>
      </p:sp>
      <p:grpSp>
        <p:nvGrpSpPr>
          <p:cNvPr id="2" name="Group 31"/>
          <p:cNvGrpSpPr>
            <a:grpSpLocks/>
          </p:cNvGrpSpPr>
          <p:nvPr/>
        </p:nvGrpSpPr>
        <p:grpSpPr bwMode="auto">
          <a:xfrm>
            <a:off x="3124200" y="2254250"/>
            <a:ext cx="2851150" cy="2725738"/>
            <a:chOff x="1968" y="1420"/>
            <a:chExt cx="1796" cy="1717"/>
          </a:xfrm>
        </p:grpSpPr>
        <p:sp>
          <p:nvSpPr>
            <p:cNvPr id="16402" name="Rectangle 11"/>
            <p:cNvSpPr>
              <a:spLocks noChangeArrowheads="1"/>
            </p:cNvSpPr>
            <p:nvPr/>
          </p:nvSpPr>
          <p:spPr bwMode="auto">
            <a:xfrm>
              <a:off x="2016" y="1824"/>
              <a:ext cx="1727" cy="1313"/>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6403" name="Freeform 12"/>
            <p:cNvSpPr>
              <a:spLocks/>
            </p:cNvSpPr>
            <p:nvPr/>
          </p:nvSpPr>
          <p:spPr bwMode="auto">
            <a:xfrm>
              <a:off x="2016" y="2016"/>
              <a:ext cx="912" cy="1015"/>
            </a:xfrm>
            <a:custGeom>
              <a:avLst/>
              <a:gdLst>
                <a:gd name="T0" fmla="*/ 0 w 912"/>
                <a:gd name="T1" fmla="*/ 0 h 1015"/>
                <a:gd name="T2" fmla="*/ 316 w 912"/>
                <a:gd name="T3" fmla="*/ 0 h 1015"/>
                <a:gd name="T4" fmla="*/ 435 w 912"/>
                <a:gd name="T5" fmla="*/ 129 h 1015"/>
                <a:gd name="T6" fmla="*/ 492 w 912"/>
                <a:gd name="T7" fmla="*/ 579 h 1015"/>
                <a:gd name="T8" fmla="*/ 549 w 912"/>
                <a:gd name="T9" fmla="*/ 927 h 1015"/>
                <a:gd name="T10" fmla="*/ 660 w 912"/>
                <a:gd name="T11" fmla="*/ 1008 h 1015"/>
                <a:gd name="T12" fmla="*/ 912 w 912"/>
                <a:gd name="T13" fmla="*/ 1014 h 1015"/>
                <a:gd name="T14" fmla="*/ 0 60000 65536"/>
                <a:gd name="T15" fmla="*/ 0 60000 65536"/>
                <a:gd name="T16" fmla="*/ 0 60000 65536"/>
                <a:gd name="T17" fmla="*/ 0 60000 65536"/>
                <a:gd name="T18" fmla="*/ 0 60000 65536"/>
                <a:gd name="T19" fmla="*/ 0 60000 65536"/>
                <a:gd name="T20" fmla="*/ 0 60000 65536"/>
                <a:gd name="T21" fmla="*/ 0 w 912"/>
                <a:gd name="T22" fmla="*/ 0 h 1015"/>
                <a:gd name="T23" fmla="*/ 912 w 912"/>
                <a:gd name="T24" fmla="*/ 1015 h 10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2" h="1015">
                  <a:moveTo>
                    <a:pt x="0" y="0"/>
                  </a:moveTo>
                  <a:cubicBezTo>
                    <a:pt x="0" y="0"/>
                    <a:pt x="252" y="0"/>
                    <a:pt x="316" y="0"/>
                  </a:cubicBezTo>
                  <a:cubicBezTo>
                    <a:pt x="380" y="0"/>
                    <a:pt x="405" y="28"/>
                    <a:pt x="435" y="129"/>
                  </a:cubicBezTo>
                  <a:cubicBezTo>
                    <a:pt x="465" y="230"/>
                    <a:pt x="480" y="444"/>
                    <a:pt x="492" y="579"/>
                  </a:cubicBezTo>
                  <a:cubicBezTo>
                    <a:pt x="504" y="714"/>
                    <a:pt x="521" y="856"/>
                    <a:pt x="549" y="927"/>
                  </a:cubicBezTo>
                  <a:cubicBezTo>
                    <a:pt x="577" y="998"/>
                    <a:pt x="602" y="1001"/>
                    <a:pt x="660" y="1008"/>
                  </a:cubicBezTo>
                  <a:cubicBezTo>
                    <a:pt x="718" y="1015"/>
                    <a:pt x="860" y="1013"/>
                    <a:pt x="912" y="1014"/>
                  </a:cubicBezTo>
                </a:path>
              </a:pathLst>
            </a:custGeom>
            <a:noFill/>
            <a:ln w="9525">
              <a:solidFill>
                <a:schemeClr val="tx1"/>
              </a:solidFill>
              <a:round/>
              <a:headEnd/>
              <a:tailEnd/>
            </a:ln>
          </p:spPr>
          <p:txBody>
            <a:bodyPr/>
            <a:lstStyle/>
            <a:p>
              <a:endParaRPr lang="en-US"/>
            </a:p>
          </p:txBody>
        </p:sp>
        <p:sp>
          <p:nvSpPr>
            <p:cNvPr id="16404" name="Freeform 15"/>
            <p:cNvSpPr>
              <a:spLocks/>
            </p:cNvSpPr>
            <p:nvPr/>
          </p:nvSpPr>
          <p:spPr bwMode="auto">
            <a:xfrm flipH="1">
              <a:off x="2832" y="2016"/>
              <a:ext cx="912" cy="1015"/>
            </a:xfrm>
            <a:custGeom>
              <a:avLst/>
              <a:gdLst>
                <a:gd name="T0" fmla="*/ 0 w 912"/>
                <a:gd name="T1" fmla="*/ 0 h 1015"/>
                <a:gd name="T2" fmla="*/ 316 w 912"/>
                <a:gd name="T3" fmla="*/ 0 h 1015"/>
                <a:gd name="T4" fmla="*/ 435 w 912"/>
                <a:gd name="T5" fmla="*/ 129 h 1015"/>
                <a:gd name="T6" fmla="*/ 492 w 912"/>
                <a:gd name="T7" fmla="*/ 579 h 1015"/>
                <a:gd name="T8" fmla="*/ 549 w 912"/>
                <a:gd name="T9" fmla="*/ 927 h 1015"/>
                <a:gd name="T10" fmla="*/ 660 w 912"/>
                <a:gd name="T11" fmla="*/ 1008 h 1015"/>
                <a:gd name="T12" fmla="*/ 912 w 912"/>
                <a:gd name="T13" fmla="*/ 1014 h 1015"/>
                <a:gd name="T14" fmla="*/ 0 60000 65536"/>
                <a:gd name="T15" fmla="*/ 0 60000 65536"/>
                <a:gd name="T16" fmla="*/ 0 60000 65536"/>
                <a:gd name="T17" fmla="*/ 0 60000 65536"/>
                <a:gd name="T18" fmla="*/ 0 60000 65536"/>
                <a:gd name="T19" fmla="*/ 0 60000 65536"/>
                <a:gd name="T20" fmla="*/ 0 60000 65536"/>
                <a:gd name="T21" fmla="*/ 0 w 912"/>
                <a:gd name="T22" fmla="*/ 0 h 1015"/>
                <a:gd name="T23" fmla="*/ 912 w 912"/>
                <a:gd name="T24" fmla="*/ 1015 h 10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12" h="1015">
                  <a:moveTo>
                    <a:pt x="0" y="0"/>
                  </a:moveTo>
                  <a:cubicBezTo>
                    <a:pt x="0" y="0"/>
                    <a:pt x="252" y="0"/>
                    <a:pt x="316" y="0"/>
                  </a:cubicBezTo>
                  <a:cubicBezTo>
                    <a:pt x="380" y="0"/>
                    <a:pt x="405" y="28"/>
                    <a:pt x="435" y="129"/>
                  </a:cubicBezTo>
                  <a:cubicBezTo>
                    <a:pt x="465" y="230"/>
                    <a:pt x="480" y="444"/>
                    <a:pt x="492" y="579"/>
                  </a:cubicBezTo>
                  <a:cubicBezTo>
                    <a:pt x="504" y="714"/>
                    <a:pt x="521" y="856"/>
                    <a:pt x="549" y="927"/>
                  </a:cubicBezTo>
                  <a:cubicBezTo>
                    <a:pt x="577" y="998"/>
                    <a:pt x="602" y="1001"/>
                    <a:pt x="660" y="1008"/>
                  </a:cubicBezTo>
                  <a:cubicBezTo>
                    <a:pt x="718" y="1015"/>
                    <a:pt x="860" y="1013"/>
                    <a:pt x="912" y="1014"/>
                  </a:cubicBezTo>
                </a:path>
              </a:pathLst>
            </a:custGeom>
            <a:noFill/>
            <a:ln w="9525">
              <a:solidFill>
                <a:schemeClr val="tx1"/>
              </a:solidFill>
              <a:round/>
              <a:headEnd/>
              <a:tailEnd/>
            </a:ln>
          </p:spPr>
          <p:txBody>
            <a:bodyPr/>
            <a:lstStyle/>
            <a:p>
              <a:endParaRPr lang="en-US"/>
            </a:p>
          </p:txBody>
        </p:sp>
        <p:sp>
          <p:nvSpPr>
            <p:cNvPr id="16405" name="Text Box 24"/>
            <p:cNvSpPr txBox="1">
              <a:spLocks noChangeArrowheads="1"/>
            </p:cNvSpPr>
            <p:nvPr/>
          </p:nvSpPr>
          <p:spPr bwMode="auto">
            <a:xfrm>
              <a:off x="1968" y="1420"/>
              <a:ext cx="1796" cy="404"/>
            </a:xfrm>
            <a:prstGeom prst="rect">
              <a:avLst/>
            </a:prstGeom>
            <a:noFill/>
            <a:ln w="9525">
              <a:noFill/>
              <a:miter lim="800000"/>
              <a:headEnd/>
              <a:tailEnd/>
            </a:ln>
          </p:spPr>
          <p:txBody>
            <a:bodyPr wrap="none">
              <a:spAutoFit/>
            </a:bodyPr>
            <a:lstStyle/>
            <a:p>
              <a:pPr algn="ctr"/>
              <a:r>
                <a:rPr lang="en-US"/>
                <a:t>intensity function</a:t>
              </a:r>
              <a:br>
                <a:rPr lang="en-US"/>
              </a:br>
              <a:r>
                <a:rPr lang="en-US"/>
                <a:t>(along horizontal scanline)</a:t>
              </a:r>
            </a:p>
          </p:txBody>
        </p:sp>
      </p:grpSp>
      <p:grpSp>
        <p:nvGrpSpPr>
          <p:cNvPr id="3" name="Group 32"/>
          <p:cNvGrpSpPr>
            <a:grpSpLocks/>
          </p:cNvGrpSpPr>
          <p:nvPr/>
        </p:nvGrpSpPr>
        <p:grpSpPr bwMode="auto">
          <a:xfrm>
            <a:off x="6172200" y="2528888"/>
            <a:ext cx="2743200" cy="2451100"/>
            <a:chOff x="3888" y="1593"/>
            <a:chExt cx="1728" cy="1544"/>
          </a:xfrm>
        </p:grpSpPr>
        <p:sp>
          <p:nvSpPr>
            <p:cNvPr id="16397" name="Rectangle 16"/>
            <p:cNvSpPr>
              <a:spLocks noChangeArrowheads="1"/>
            </p:cNvSpPr>
            <p:nvPr/>
          </p:nvSpPr>
          <p:spPr bwMode="auto">
            <a:xfrm>
              <a:off x="3888" y="1824"/>
              <a:ext cx="1727" cy="1313"/>
            </a:xfrm>
            <a:prstGeom prst="rect">
              <a:avLst/>
            </a:prstGeom>
            <a:solidFill>
              <a:schemeClr val="bg1"/>
            </a:solidFill>
            <a:ln w="9525">
              <a:solidFill>
                <a:schemeClr val="tx1"/>
              </a:solidFill>
              <a:miter lim="800000"/>
              <a:headEnd/>
              <a:tailEnd/>
            </a:ln>
          </p:spPr>
          <p:txBody>
            <a:bodyPr wrap="none" anchor="ctr"/>
            <a:lstStyle/>
            <a:p>
              <a:endParaRPr lang="en-US"/>
            </a:p>
          </p:txBody>
        </p:sp>
        <p:grpSp>
          <p:nvGrpSpPr>
            <p:cNvPr id="16398" name="Group 19"/>
            <p:cNvGrpSpPr>
              <a:grpSpLocks/>
            </p:cNvGrpSpPr>
            <p:nvPr/>
          </p:nvGrpSpPr>
          <p:grpSpPr bwMode="auto">
            <a:xfrm>
              <a:off x="3888" y="1854"/>
              <a:ext cx="1728" cy="1248"/>
              <a:chOff x="3888" y="2640"/>
              <a:chExt cx="1728" cy="1248"/>
            </a:xfrm>
          </p:grpSpPr>
          <p:sp>
            <p:nvSpPr>
              <p:cNvPr id="16400" name="Freeform 17"/>
              <p:cNvSpPr>
                <a:spLocks/>
              </p:cNvSpPr>
              <p:nvPr/>
            </p:nvSpPr>
            <p:spPr bwMode="auto">
              <a:xfrm>
                <a:off x="3888" y="3264"/>
                <a:ext cx="909" cy="624"/>
              </a:xfrm>
              <a:custGeom>
                <a:avLst/>
                <a:gdLst>
                  <a:gd name="T0" fmla="*/ 0 w 909"/>
                  <a:gd name="T1" fmla="*/ 0 h 630"/>
                  <a:gd name="T2" fmla="*/ 288 w 909"/>
                  <a:gd name="T3" fmla="*/ 6 h 630"/>
                  <a:gd name="T4" fmla="*/ 354 w 909"/>
                  <a:gd name="T5" fmla="*/ 80 h 630"/>
                  <a:gd name="T6" fmla="*/ 399 w 909"/>
                  <a:gd name="T7" fmla="*/ 413 h 630"/>
                  <a:gd name="T8" fmla="*/ 459 w 909"/>
                  <a:gd name="T9" fmla="*/ 606 h 630"/>
                  <a:gd name="T10" fmla="*/ 528 w 909"/>
                  <a:gd name="T11" fmla="*/ 416 h 630"/>
                  <a:gd name="T12" fmla="*/ 564 w 909"/>
                  <a:gd name="T13" fmla="*/ 92 h 630"/>
                  <a:gd name="T14" fmla="*/ 642 w 909"/>
                  <a:gd name="T15" fmla="*/ 15 h 630"/>
                  <a:gd name="T16" fmla="*/ 909 w 909"/>
                  <a:gd name="T17" fmla="*/ 3 h 6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9"/>
                  <a:gd name="T28" fmla="*/ 0 h 630"/>
                  <a:gd name="T29" fmla="*/ 909 w 909"/>
                  <a:gd name="T30" fmla="*/ 630 h 6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9" h="630">
                    <a:moveTo>
                      <a:pt x="0" y="0"/>
                    </a:moveTo>
                    <a:cubicBezTo>
                      <a:pt x="48" y="1"/>
                      <a:pt x="231" y="0"/>
                      <a:pt x="288" y="6"/>
                    </a:cubicBezTo>
                    <a:cubicBezTo>
                      <a:pt x="345" y="12"/>
                      <a:pt x="351" y="57"/>
                      <a:pt x="354" y="84"/>
                    </a:cubicBezTo>
                    <a:cubicBezTo>
                      <a:pt x="357" y="111"/>
                      <a:pt x="382" y="338"/>
                      <a:pt x="399" y="429"/>
                    </a:cubicBezTo>
                    <a:cubicBezTo>
                      <a:pt x="416" y="520"/>
                      <a:pt x="438" y="630"/>
                      <a:pt x="459" y="630"/>
                    </a:cubicBezTo>
                    <a:cubicBezTo>
                      <a:pt x="483" y="630"/>
                      <a:pt x="504" y="536"/>
                      <a:pt x="528" y="432"/>
                    </a:cubicBezTo>
                    <a:cubicBezTo>
                      <a:pt x="546" y="343"/>
                      <a:pt x="545" y="165"/>
                      <a:pt x="564" y="96"/>
                    </a:cubicBezTo>
                    <a:cubicBezTo>
                      <a:pt x="581" y="24"/>
                      <a:pt x="585" y="28"/>
                      <a:pt x="642" y="15"/>
                    </a:cubicBezTo>
                    <a:cubicBezTo>
                      <a:pt x="699" y="2"/>
                      <a:pt x="854" y="5"/>
                      <a:pt x="909" y="3"/>
                    </a:cubicBezTo>
                  </a:path>
                </a:pathLst>
              </a:custGeom>
              <a:noFill/>
              <a:ln w="9525">
                <a:solidFill>
                  <a:schemeClr val="tx1"/>
                </a:solidFill>
                <a:round/>
                <a:headEnd/>
                <a:tailEnd/>
              </a:ln>
            </p:spPr>
            <p:txBody>
              <a:bodyPr/>
              <a:lstStyle/>
              <a:p>
                <a:endParaRPr lang="en-US"/>
              </a:p>
            </p:txBody>
          </p:sp>
          <p:sp>
            <p:nvSpPr>
              <p:cNvPr id="16401" name="Freeform 18"/>
              <p:cNvSpPr>
                <a:spLocks/>
              </p:cNvSpPr>
              <p:nvPr/>
            </p:nvSpPr>
            <p:spPr bwMode="auto">
              <a:xfrm flipV="1">
                <a:off x="4707" y="2640"/>
                <a:ext cx="909" cy="624"/>
              </a:xfrm>
              <a:custGeom>
                <a:avLst/>
                <a:gdLst>
                  <a:gd name="T0" fmla="*/ 0 w 909"/>
                  <a:gd name="T1" fmla="*/ 0 h 630"/>
                  <a:gd name="T2" fmla="*/ 288 w 909"/>
                  <a:gd name="T3" fmla="*/ 6 h 630"/>
                  <a:gd name="T4" fmla="*/ 354 w 909"/>
                  <a:gd name="T5" fmla="*/ 80 h 630"/>
                  <a:gd name="T6" fmla="*/ 399 w 909"/>
                  <a:gd name="T7" fmla="*/ 413 h 630"/>
                  <a:gd name="T8" fmla="*/ 459 w 909"/>
                  <a:gd name="T9" fmla="*/ 606 h 630"/>
                  <a:gd name="T10" fmla="*/ 528 w 909"/>
                  <a:gd name="T11" fmla="*/ 416 h 630"/>
                  <a:gd name="T12" fmla="*/ 564 w 909"/>
                  <a:gd name="T13" fmla="*/ 92 h 630"/>
                  <a:gd name="T14" fmla="*/ 642 w 909"/>
                  <a:gd name="T15" fmla="*/ 15 h 630"/>
                  <a:gd name="T16" fmla="*/ 909 w 909"/>
                  <a:gd name="T17" fmla="*/ 3 h 6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9"/>
                  <a:gd name="T28" fmla="*/ 0 h 630"/>
                  <a:gd name="T29" fmla="*/ 909 w 909"/>
                  <a:gd name="T30" fmla="*/ 630 h 6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9" h="630">
                    <a:moveTo>
                      <a:pt x="0" y="0"/>
                    </a:moveTo>
                    <a:cubicBezTo>
                      <a:pt x="48" y="1"/>
                      <a:pt x="231" y="0"/>
                      <a:pt x="288" y="6"/>
                    </a:cubicBezTo>
                    <a:cubicBezTo>
                      <a:pt x="345" y="12"/>
                      <a:pt x="351" y="57"/>
                      <a:pt x="354" y="84"/>
                    </a:cubicBezTo>
                    <a:cubicBezTo>
                      <a:pt x="357" y="111"/>
                      <a:pt x="382" y="338"/>
                      <a:pt x="399" y="429"/>
                    </a:cubicBezTo>
                    <a:cubicBezTo>
                      <a:pt x="416" y="520"/>
                      <a:pt x="438" y="630"/>
                      <a:pt x="459" y="630"/>
                    </a:cubicBezTo>
                    <a:cubicBezTo>
                      <a:pt x="483" y="630"/>
                      <a:pt x="504" y="536"/>
                      <a:pt x="528" y="432"/>
                    </a:cubicBezTo>
                    <a:cubicBezTo>
                      <a:pt x="546" y="343"/>
                      <a:pt x="545" y="165"/>
                      <a:pt x="564" y="96"/>
                    </a:cubicBezTo>
                    <a:cubicBezTo>
                      <a:pt x="581" y="24"/>
                      <a:pt x="585" y="28"/>
                      <a:pt x="642" y="15"/>
                    </a:cubicBezTo>
                    <a:cubicBezTo>
                      <a:pt x="699" y="2"/>
                      <a:pt x="854" y="5"/>
                      <a:pt x="909" y="3"/>
                    </a:cubicBezTo>
                  </a:path>
                </a:pathLst>
              </a:custGeom>
              <a:noFill/>
              <a:ln w="9525">
                <a:solidFill>
                  <a:schemeClr val="tx1"/>
                </a:solidFill>
                <a:round/>
                <a:headEnd/>
                <a:tailEnd/>
              </a:ln>
            </p:spPr>
            <p:txBody>
              <a:bodyPr/>
              <a:lstStyle/>
              <a:p>
                <a:endParaRPr lang="en-US"/>
              </a:p>
            </p:txBody>
          </p:sp>
        </p:grpSp>
        <p:sp>
          <p:nvSpPr>
            <p:cNvPr id="16399" name="Text Box 25"/>
            <p:cNvSpPr txBox="1">
              <a:spLocks noChangeArrowheads="1"/>
            </p:cNvSpPr>
            <p:nvPr/>
          </p:nvSpPr>
          <p:spPr bwMode="auto">
            <a:xfrm>
              <a:off x="4216" y="1593"/>
              <a:ext cx="1004" cy="231"/>
            </a:xfrm>
            <a:prstGeom prst="rect">
              <a:avLst/>
            </a:prstGeom>
            <a:noFill/>
            <a:ln w="9525">
              <a:noFill/>
              <a:miter lim="800000"/>
              <a:headEnd/>
              <a:tailEnd/>
            </a:ln>
          </p:spPr>
          <p:txBody>
            <a:bodyPr wrap="none">
              <a:spAutoFit/>
            </a:bodyPr>
            <a:lstStyle/>
            <a:p>
              <a:pPr algn="ctr"/>
              <a:r>
                <a:rPr lang="en-US"/>
                <a:t>first derivative</a:t>
              </a:r>
            </a:p>
          </p:txBody>
        </p:sp>
      </p:grpSp>
      <p:grpSp>
        <p:nvGrpSpPr>
          <p:cNvPr id="5" name="Group 33"/>
          <p:cNvGrpSpPr>
            <a:grpSpLocks/>
          </p:cNvGrpSpPr>
          <p:nvPr/>
        </p:nvGrpSpPr>
        <p:grpSpPr bwMode="auto">
          <a:xfrm>
            <a:off x="6489700" y="3276600"/>
            <a:ext cx="2305050" cy="3200400"/>
            <a:chOff x="4088" y="2064"/>
            <a:chExt cx="1452" cy="2016"/>
          </a:xfrm>
        </p:grpSpPr>
        <p:sp>
          <p:nvSpPr>
            <p:cNvPr id="16394" name="Line 28"/>
            <p:cNvSpPr>
              <a:spLocks noChangeShapeType="1"/>
            </p:cNvSpPr>
            <p:nvPr/>
          </p:nvSpPr>
          <p:spPr bwMode="auto">
            <a:xfrm flipH="1" flipV="1">
              <a:off x="4368" y="3168"/>
              <a:ext cx="144" cy="528"/>
            </a:xfrm>
            <a:prstGeom prst="line">
              <a:avLst/>
            </a:prstGeom>
            <a:noFill/>
            <a:ln w="9525">
              <a:solidFill>
                <a:schemeClr val="tx1"/>
              </a:solidFill>
              <a:round/>
              <a:headEnd/>
              <a:tailEnd type="triangle" w="med" len="med"/>
            </a:ln>
          </p:spPr>
          <p:txBody>
            <a:bodyPr/>
            <a:lstStyle/>
            <a:p>
              <a:endParaRPr lang="en-US"/>
            </a:p>
          </p:txBody>
        </p:sp>
        <p:sp>
          <p:nvSpPr>
            <p:cNvPr id="16395" name="Line 29"/>
            <p:cNvSpPr>
              <a:spLocks noChangeShapeType="1"/>
            </p:cNvSpPr>
            <p:nvPr/>
          </p:nvSpPr>
          <p:spPr bwMode="auto">
            <a:xfrm flipV="1">
              <a:off x="5040" y="2064"/>
              <a:ext cx="144" cy="1632"/>
            </a:xfrm>
            <a:prstGeom prst="line">
              <a:avLst/>
            </a:prstGeom>
            <a:noFill/>
            <a:ln w="9525">
              <a:solidFill>
                <a:schemeClr val="tx1"/>
              </a:solidFill>
              <a:round/>
              <a:headEnd/>
              <a:tailEnd type="triangle" w="med" len="med"/>
            </a:ln>
          </p:spPr>
          <p:txBody>
            <a:bodyPr/>
            <a:lstStyle/>
            <a:p>
              <a:endParaRPr lang="en-US"/>
            </a:p>
          </p:txBody>
        </p:sp>
        <p:sp>
          <p:nvSpPr>
            <p:cNvPr id="16396" name="Text Box 30"/>
            <p:cNvSpPr txBox="1">
              <a:spLocks noChangeArrowheads="1"/>
            </p:cNvSpPr>
            <p:nvPr/>
          </p:nvSpPr>
          <p:spPr bwMode="auto">
            <a:xfrm>
              <a:off x="4088" y="3676"/>
              <a:ext cx="1452" cy="404"/>
            </a:xfrm>
            <a:prstGeom prst="rect">
              <a:avLst/>
            </a:prstGeom>
            <a:noFill/>
            <a:ln w="9525">
              <a:noFill/>
              <a:miter lim="800000"/>
              <a:headEnd/>
              <a:tailEnd/>
            </a:ln>
          </p:spPr>
          <p:txBody>
            <a:bodyPr wrap="none">
              <a:spAutoFit/>
            </a:bodyPr>
            <a:lstStyle/>
            <a:p>
              <a:pPr algn="ctr"/>
              <a:r>
                <a:rPr lang="en-US"/>
                <a:t>edges correspond to</a:t>
              </a:r>
              <a:br>
                <a:rPr lang="en-US"/>
              </a:br>
              <a:r>
                <a:rPr lang="en-US"/>
                <a:t>extrema of derivative</a:t>
              </a:r>
            </a:p>
          </p:txBody>
        </p:sp>
      </p:grpSp>
    </p:spTree>
    <p:extLst>
      <p:ext uri="{BB962C8B-B14F-4D97-AF65-F5344CB8AC3E}">
        <p14:creationId xmlns:p14="http://schemas.microsoft.com/office/powerpoint/2010/main" val="8530460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a:xfrm>
            <a:off x="457200" y="0"/>
            <a:ext cx="8229600" cy="1143000"/>
          </a:xfrm>
        </p:spPr>
        <p:txBody>
          <a:bodyPr/>
          <a:lstStyle/>
          <a:p>
            <a:pPr algn="l"/>
            <a:r>
              <a:rPr lang="en-US" dirty="0"/>
              <a:t>Extensions</a:t>
            </a:r>
          </a:p>
        </p:txBody>
      </p:sp>
      <p:sp>
        <p:nvSpPr>
          <p:cNvPr id="444419" name="Rectangle 3"/>
          <p:cNvSpPr>
            <a:spLocks noGrp="1" noChangeArrowheads="1"/>
          </p:cNvSpPr>
          <p:nvPr>
            <p:ph type="body" idx="1"/>
          </p:nvPr>
        </p:nvSpPr>
        <p:spPr>
          <a:xfrm>
            <a:off x="685800" y="914400"/>
            <a:ext cx="7772400" cy="5486400"/>
          </a:xfrm>
        </p:spPr>
        <p:txBody>
          <a:bodyPr>
            <a:normAutofit lnSpcReduction="10000"/>
          </a:bodyPr>
          <a:lstStyle/>
          <a:p>
            <a:pPr marL="457200" indent="-457200"/>
            <a:r>
              <a:rPr lang="en-US" sz="2000" dirty="0"/>
              <a:t>Extension 1:  Use the image gradient</a:t>
            </a:r>
          </a:p>
          <a:p>
            <a:pPr marL="838200" lvl="1" indent="-381000">
              <a:buFontTx/>
              <a:buAutoNum type="arabicPeriod"/>
            </a:pPr>
            <a:r>
              <a:rPr lang="en-US" sz="1800" dirty="0"/>
              <a:t>same</a:t>
            </a:r>
          </a:p>
          <a:p>
            <a:pPr marL="838200" lvl="1" indent="-381000">
              <a:buFontTx/>
              <a:buAutoNum type="arabicPeriod"/>
            </a:pPr>
            <a:r>
              <a:rPr lang="en-US" sz="1800" dirty="0"/>
              <a:t>for each edge point I[</a:t>
            </a:r>
            <a:r>
              <a:rPr lang="en-US" sz="1800" dirty="0" err="1"/>
              <a:t>x,y</a:t>
            </a:r>
            <a:r>
              <a:rPr lang="en-US" sz="1800" dirty="0"/>
              <a:t>] in the image</a:t>
            </a:r>
          </a:p>
          <a:p>
            <a:pPr marL="1257300" lvl="2" indent="-342900">
              <a:buFontTx/>
              <a:buNone/>
            </a:pPr>
            <a:r>
              <a:rPr lang="en-US" dirty="0"/>
              <a:t>    </a:t>
            </a:r>
            <a:r>
              <a:rPr lang="en-US" sz="1600" dirty="0"/>
              <a:t>compute unique (d, </a:t>
            </a:r>
            <a:r>
              <a:rPr lang="en-US" sz="1600" dirty="0">
                <a:sym typeface="Symbol" pitchFamily="18" charset="2"/>
              </a:rPr>
              <a:t>) based on image gradient at (</a:t>
            </a:r>
            <a:r>
              <a:rPr lang="en-US" sz="1600" dirty="0" err="1" smtClean="0">
                <a:sym typeface="Symbol" pitchFamily="18" charset="2"/>
              </a:rPr>
              <a:t>x,y</a:t>
            </a:r>
            <a:r>
              <a:rPr lang="en-US" sz="1600" dirty="0" smtClean="0">
                <a:sym typeface="Symbol" pitchFamily="18" charset="2"/>
              </a:rPr>
              <a:t>)</a:t>
            </a:r>
            <a:r>
              <a:rPr lang="en-US" dirty="0" smtClean="0"/>
              <a:t> </a:t>
            </a:r>
            <a:endParaRPr lang="en-US" sz="2000" dirty="0" smtClean="0"/>
          </a:p>
          <a:p>
            <a:pPr marL="1676400" lvl="3" indent="-304800">
              <a:buFontTx/>
              <a:buNone/>
            </a:pPr>
            <a:r>
              <a:rPr lang="en-US" sz="1600" dirty="0" smtClean="0"/>
              <a:t>   H[d, </a:t>
            </a:r>
            <a:r>
              <a:rPr lang="en-US" sz="1600" dirty="0" smtClean="0">
                <a:sym typeface="Symbol" pitchFamily="18" charset="2"/>
              </a:rPr>
              <a:t></a:t>
            </a:r>
            <a:r>
              <a:rPr lang="en-US" sz="1600" dirty="0" smtClean="0"/>
              <a:t>] += 1</a:t>
            </a:r>
          </a:p>
          <a:p>
            <a:pPr marL="838200" lvl="1" indent="-381000">
              <a:buFontTx/>
              <a:buAutoNum type="arabicPeriod"/>
            </a:pPr>
            <a:r>
              <a:rPr lang="en-US" sz="1800" dirty="0" smtClean="0"/>
              <a:t>same</a:t>
            </a:r>
            <a:endParaRPr lang="en-US" sz="1800" dirty="0"/>
          </a:p>
          <a:p>
            <a:pPr marL="838200" lvl="1" indent="-381000">
              <a:buFontTx/>
              <a:buAutoNum type="arabicPeriod"/>
            </a:pPr>
            <a:r>
              <a:rPr lang="en-US" sz="1800" dirty="0"/>
              <a:t>same</a:t>
            </a:r>
          </a:p>
          <a:p>
            <a:pPr marL="457200" indent="-457200"/>
            <a:r>
              <a:rPr lang="en-US" sz="2000" dirty="0"/>
              <a:t>What’s the running time measured in votes?</a:t>
            </a:r>
          </a:p>
          <a:p>
            <a:pPr marL="457200" indent="-457200"/>
            <a:endParaRPr lang="en-US" sz="2000" dirty="0"/>
          </a:p>
          <a:p>
            <a:pPr marL="457200" indent="-457200"/>
            <a:r>
              <a:rPr lang="en-US" sz="2000" dirty="0"/>
              <a:t>Extension 2</a:t>
            </a:r>
          </a:p>
          <a:p>
            <a:pPr marL="838200" lvl="1" indent="-381000"/>
            <a:r>
              <a:rPr lang="en-US" sz="1800" dirty="0"/>
              <a:t>give more votes for stronger edges</a:t>
            </a:r>
          </a:p>
          <a:p>
            <a:pPr marL="457200" indent="-457200"/>
            <a:r>
              <a:rPr lang="en-US" sz="2000" dirty="0"/>
              <a:t>Extension 3</a:t>
            </a:r>
          </a:p>
          <a:p>
            <a:pPr marL="838200" lvl="1" indent="-381000"/>
            <a:r>
              <a:rPr lang="en-US" sz="1800" dirty="0"/>
              <a:t>change the sampling of (d, </a:t>
            </a:r>
            <a:r>
              <a:rPr lang="en-US" sz="1800" dirty="0">
                <a:sym typeface="Symbol" pitchFamily="18" charset="2"/>
              </a:rPr>
              <a:t>) to give more/less resolution</a:t>
            </a:r>
            <a:endParaRPr lang="en-US" sz="1800" dirty="0"/>
          </a:p>
          <a:p>
            <a:pPr marL="457200" indent="-457200"/>
            <a:r>
              <a:rPr lang="en-US" sz="2000" dirty="0"/>
              <a:t>Extension 4</a:t>
            </a:r>
          </a:p>
          <a:p>
            <a:pPr marL="838200" lvl="1" indent="-381000"/>
            <a:r>
              <a:rPr lang="en-US" sz="1800" dirty="0"/>
              <a:t>The same procedure can be used with circles, squares, or any other </a:t>
            </a:r>
            <a:r>
              <a:rPr lang="en-US" sz="1800" dirty="0" smtClean="0"/>
              <a:t>shape, How?</a:t>
            </a:r>
            <a:endParaRPr lang="en-US" sz="1800" dirty="0"/>
          </a:p>
        </p:txBody>
      </p:sp>
    </p:spTree>
    <p:extLst>
      <p:ext uri="{BB962C8B-B14F-4D97-AF65-F5344CB8AC3E}">
        <p14:creationId xmlns:p14="http://schemas.microsoft.com/office/powerpoint/2010/main" val="4009155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1" name="Rectangle 3"/>
          <p:cNvSpPr>
            <a:spLocks noGrp="1" noChangeArrowheads="1"/>
          </p:cNvSpPr>
          <p:nvPr>
            <p:ph type="body" idx="1"/>
          </p:nvPr>
        </p:nvSpPr>
        <p:spPr>
          <a:xfrm>
            <a:off x="381000" y="2286000"/>
            <a:ext cx="8077200" cy="1600200"/>
          </a:xfrm>
        </p:spPr>
        <p:txBody>
          <a:bodyPr>
            <a:normAutofit lnSpcReduction="10000"/>
          </a:bodyPr>
          <a:lstStyle/>
          <a:p>
            <a:r>
              <a:rPr lang="en-US" sz="2000" dirty="0"/>
              <a:t>The gradient of an image: </a:t>
            </a:r>
          </a:p>
          <a:p>
            <a:endParaRPr lang="en-US" sz="2000" dirty="0"/>
          </a:p>
          <a:p>
            <a:endParaRPr lang="en-US" dirty="0"/>
          </a:p>
          <a:p>
            <a:r>
              <a:rPr lang="en-US" sz="2000" dirty="0"/>
              <a:t>The gradient points in the direction of most rapid change in intensity</a:t>
            </a:r>
          </a:p>
        </p:txBody>
      </p:sp>
      <p:pic>
        <p:nvPicPr>
          <p:cNvPr id="411656" name="Picture 8"/>
          <p:cNvPicPr>
            <a:picLocks noChangeAspect="1" noChangeArrowheads="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1600200" y="2743200"/>
            <a:ext cx="2468563"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1657" name="Rectangle 9"/>
          <p:cNvSpPr>
            <a:spLocks noChangeArrowheads="1"/>
          </p:cNvSpPr>
          <p:nvPr/>
        </p:nvSpPr>
        <p:spPr bwMode="auto">
          <a:xfrm>
            <a:off x="1048060" y="4473050"/>
            <a:ext cx="338328" cy="1137172"/>
          </a:xfrm>
          <a:prstGeom prst="rect">
            <a:avLst/>
          </a:prstGeom>
          <a:gradFill rotWithShape="0">
            <a:gsLst>
              <a:gs pos="0">
                <a:schemeClr val="tx1"/>
              </a:gs>
              <a:gs pos="100000">
                <a:schemeClr val="tx1">
                  <a:gamma/>
                  <a:tint val="0"/>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58" name="Line 10"/>
          <p:cNvSpPr>
            <a:spLocks noChangeShapeType="1"/>
          </p:cNvSpPr>
          <p:nvPr/>
        </p:nvSpPr>
        <p:spPr bwMode="auto">
          <a:xfrm>
            <a:off x="1217224" y="5085373"/>
            <a:ext cx="592074"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672" name="Oval 24"/>
          <p:cNvSpPr>
            <a:spLocks noChangeArrowheads="1"/>
          </p:cNvSpPr>
          <p:nvPr/>
        </p:nvSpPr>
        <p:spPr bwMode="auto">
          <a:xfrm>
            <a:off x="1153788" y="5041636"/>
            <a:ext cx="84582" cy="8747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11669" name="Picture 21"/>
          <p:cNvPicPr>
            <a:picLocks noChangeAspect="1" noChangeArrowheads="1"/>
          </p:cNvPicPr>
          <p:nvPr>
            <p:custDataLst>
              <p:tags r:id="rId2"/>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1027795" y="5733004"/>
            <a:ext cx="1563005" cy="439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663" name="Picture 15"/>
          <p:cNvPicPr>
            <a:picLocks noChangeAspect="1" noChangeArrowheads="1"/>
          </p:cNvPicPr>
          <p:nvPr>
            <p:custDataLst>
              <p:tags r:id="rId3"/>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3273530" y="5718424"/>
            <a:ext cx="1573578" cy="453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1664" name="Rectangle 16"/>
          <p:cNvSpPr>
            <a:spLocks noChangeArrowheads="1"/>
          </p:cNvSpPr>
          <p:nvPr/>
        </p:nvSpPr>
        <p:spPr bwMode="auto">
          <a:xfrm rot="5400000">
            <a:off x="3839553" y="4125688"/>
            <a:ext cx="349899" cy="1192959"/>
          </a:xfrm>
          <a:prstGeom prst="rect">
            <a:avLst/>
          </a:prstGeom>
          <a:gradFill rotWithShape="0">
            <a:gsLst>
              <a:gs pos="0">
                <a:schemeClr val="tx1"/>
              </a:gs>
              <a:gs pos="100000">
                <a:schemeClr val="tx1">
                  <a:gamma/>
                  <a:tint val="0"/>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65" name="Line 17"/>
          <p:cNvSpPr>
            <a:spLocks noChangeShapeType="1"/>
          </p:cNvSpPr>
          <p:nvPr/>
        </p:nvSpPr>
        <p:spPr bwMode="auto">
          <a:xfrm rot="5400000">
            <a:off x="3711865" y="5029239"/>
            <a:ext cx="612323"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676" name="Oval 28"/>
          <p:cNvSpPr>
            <a:spLocks noChangeArrowheads="1"/>
          </p:cNvSpPr>
          <p:nvPr/>
        </p:nvSpPr>
        <p:spPr bwMode="auto">
          <a:xfrm>
            <a:off x="3975737" y="4679340"/>
            <a:ext cx="84582" cy="8747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 name="Group 2"/>
          <p:cNvGrpSpPr/>
          <p:nvPr/>
        </p:nvGrpSpPr>
        <p:grpSpPr>
          <a:xfrm>
            <a:off x="5562600" y="4495800"/>
            <a:ext cx="1703975" cy="1671153"/>
            <a:chOff x="5562600" y="4495800"/>
            <a:chExt cx="1703975" cy="1671153"/>
          </a:xfrm>
        </p:grpSpPr>
        <p:grpSp>
          <p:nvGrpSpPr>
            <p:cNvPr id="411706" name="Group 58"/>
            <p:cNvGrpSpPr>
              <a:grpSpLocks/>
            </p:cNvGrpSpPr>
            <p:nvPr/>
          </p:nvGrpSpPr>
          <p:grpSpPr bwMode="auto">
            <a:xfrm>
              <a:off x="5834634" y="4495800"/>
              <a:ext cx="1099566" cy="1137172"/>
              <a:chOff x="3840" y="1776"/>
              <a:chExt cx="624" cy="624"/>
            </a:xfrm>
          </p:grpSpPr>
          <p:sp>
            <p:nvSpPr>
              <p:cNvPr id="411670" name="Rectangle 22"/>
              <p:cNvSpPr>
                <a:spLocks noChangeArrowheads="1"/>
              </p:cNvSpPr>
              <p:nvPr/>
            </p:nvSpPr>
            <p:spPr bwMode="auto">
              <a:xfrm>
                <a:off x="3840" y="1776"/>
                <a:ext cx="624" cy="624"/>
              </a:xfrm>
              <a:prstGeom prst="rect">
                <a:avLst/>
              </a:prstGeom>
              <a:gradFill rotWithShape="0">
                <a:gsLst>
                  <a:gs pos="0">
                    <a:schemeClr val="tx1"/>
                  </a:gs>
                  <a:gs pos="100000">
                    <a:schemeClr val="tx1">
                      <a:gamma/>
                      <a:tint val="0"/>
                      <a:invGamma/>
                    </a:scheme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71" name="Line 23"/>
              <p:cNvSpPr>
                <a:spLocks noChangeShapeType="1"/>
              </p:cNvSpPr>
              <p:nvPr/>
            </p:nvSpPr>
            <p:spPr bwMode="auto">
              <a:xfrm flipV="1">
                <a:off x="4161" y="1872"/>
                <a:ext cx="207" cy="207"/>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411678" name="Picture 30"/>
            <p:cNvPicPr>
              <a:picLocks noChangeAspect="1" noChangeArrowheads="1"/>
            </p:cNvPicPr>
            <p:nvPr>
              <p:custDataLst>
                <p:tags r:id="rId4"/>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5562600" y="5715000"/>
              <a:ext cx="1703975" cy="451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1677" name="Oval 29"/>
            <p:cNvSpPr>
              <a:spLocks noChangeArrowheads="1"/>
            </p:cNvSpPr>
            <p:nvPr/>
          </p:nvSpPr>
          <p:spPr bwMode="auto">
            <a:xfrm>
              <a:off x="6342126" y="5020649"/>
              <a:ext cx="84582" cy="8747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1708" name="Group 60"/>
            <p:cNvGrpSpPr>
              <a:grpSpLocks/>
            </p:cNvGrpSpPr>
            <p:nvPr/>
          </p:nvGrpSpPr>
          <p:grpSpPr bwMode="auto">
            <a:xfrm>
              <a:off x="6384417" y="4524960"/>
              <a:ext cx="539210" cy="584988"/>
              <a:chOff x="4152" y="1776"/>
              <a:chExt cx="306" cy="321"/>
            </a:xfrm>
          </p:grpSpPr>
          <p:sp>
            <p:nvSpPr>
              <p:cNvPr id="411680" name="Line 32"/>
              <p:cNvSpPr>
                <a:spLocks noChangeShapeType="1"/>
              </p:cNvSpPr>
              <p:nvPr/>
            </p:nvSpPr>
            <p:spPr bwMode="auto">
              <a:xfrm>
                <a:off x="4155" y="2088"/>
                <a:ext cx="30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682" name="Line 34"/>
              <p:cNvSpPr>
                <a:spLocks noChangeShapeType="1"/>
              </p:cNvSpPr>
              <p:nvPr/>
            </p:nvSpPr>
            <p:spPr bwMode="auto">
              <a:xfrm flipV="1">
                <a:off x="4152" y="1776"/>
                <a:ext cx="0" cy="32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685" name="Freeform 37"/>
              <p:cNvSpPr>
                <a:spLocks/>
              </p:cNvSpPr>
              <p:nvPr/>
            </p:nvSpPr>
            <p:spPr bwMode="auto">
              <a:xfrm flipV="1">
                <a:off x="4216" y="2032"/>
                <a:ext cx="27" cy="51"/>
              </a:xfrm>
              <a:custGeom>
                <a:avLst/>
                <a:gdLst>
                  <a:gd name="T0" fmla="*/ 18 w 27"/>
                  <a:gd name="T1" fmla="*/ 0 h 51"/>
                  <a:gd name="T2" fmla="*/ 24 w 27"/>
                  <a:gd name="T3" fmla="*/ 33 h 51"/>
                  <a:gd name="T4" fmla="*/ 0 w 27"/>
                  <a:gd name="T5" fmla="*/ 51 h 51"/>
                </a:gdLst>
                <a:ahLst/>
                <a:cxnLst>
                  <a:cxn ang="0">
                    <a:pos x="T0" y="T1"/>
                  </a:cxn>
                  <a:cxn ang="0">
                    <a:pos x="T2" y="T3"/>
                  </a:cxn>
                  <a:cxn ang="0">
                    <a:pos x="T4" y="T5"/>
                  </a:cxn>
                </a:cxnLst>
                <a:rect l="0" t="0" r="r" b="b"/>
                <a:pathLst>
                  <a:path w="27" h="51">
                    <a:moveTo>
                      <a:pt x="18" y="0"/>
                    </a:moveTo>
                    <a:cubicBezTo>
                      <a:pt x="22" y="12"/>
                      <a:pt x="27" y="25"/>
                      <a:pt x="24" y="33"/>
                    </a:cubicBezTo>
                    <a:cubicBezTo>
                      <a:pt x="21" y="41"/>
                      <a:pt x="10" y="46"/>
                      <a:pt x="0" y="51"/>
                    </a:cubicBez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11690" name="Picture 42"/>
              <p:cNvPicPr>
                <a:picLocks noChangeAspect="1" noChangeArrowheads="1"/>
              </p:cNvPicPr>
              <p:nvPr>
                <p:custDataLst>
                  <p:tags r:id="rId5"/>
                </p:custDataLst>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99" y="1968"/>
                <a:ext cx="69" cy="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32" name="TextBox 31"/>
          <p:cNvSpPr txBox="1"/>
          <p:nvPr/>
        </p:nvSpPr>
        <p:spPr>
          <a:xfrm>
            <a:off x="381000" y="381000"/>
            <a:ext cx="6096000" cy="646331"/>
          </a:xfrm>
          <a:prstGeom prst="rect">
            <a:avLst/>
          </a:prstGeom>
          <a:noFill/>
        </p:spPr>
        <p:txBody>
          <a:bodyPr wrap="square" rtlCol="0">
            <a:spAutoFit/>
          </a:bodyPr>
          <a:lstStyle/>
          <a:p>
            <a:r>
              <a:rPr lang="en-US" sz="3600" spc="-200" dirty="0" smtClean="0">
                <a:latin typeface="Kalinga" pitchFamily="34" charset="0"/>
                <a:cs typeface="Kalinga" pitchFamily="34" charset="0"/>
              </a:rPr>
              <a:t>Image gradient</a:t>
            </a:r>
            <a:endParaRPr lang="en-US" sz="3600" spc="-200" dirty="0">
              <a:latin typeface="Kalinga" pitchFamily="34" charset="0"/>
              <a:cs typeface="Kalinga" pitchFamily="34" charset="0"/>
            </a:endParaRPr>
          </a:p>
        </p:txBody>
      </p:sp>
      <p:pic>
        <p:nvPicPr>
          <p:cNvPr id="33" name="Picture 3" descr="C:\larryz\classes\UW576S11\data\35008.jpg"/>
          <p:cNvPicPr>
            <a:picLocks noChangeAspect="1" noChangeArrowheads="1"/>
          </p:cNvPicPr>
          <p:nvPr/>
        </p:nvPicPr>
        <p:blipFill rotWithShape="1">
          <a:blip r:embed="rId12">
            <a:extLst>
              <a:ext uri="{28A0092B-C50C-407E-A947-70E740481C1C}">
                <a14:useLocalDpi xmlns:a14="http://schemas.microsoft.com/office/drawing/2010/main" val="0"/>
              </a:ext>
            </a:extLst>
          </a:blip>
          <a:srcRect l="6794" t="17944" r="40444" b="4299"/>
          <a:stretch/>
        </p:blipFill>
        <p:spPr bwMode="auto">
          <a:xfrm>
            <a:off x="4020007" y="152400"/>
            <a:ext cx="2324303"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descr="C:\larryz\classes\UW576S11\data\lb1st.png"/>
          <p:cNvPicPr>
            <a:picLocks noChangeAspect="1" noChangeArrowheads="1"/>
          </p:cNvPicPr>
          <p:nvPr/>
        </p:nvPicPr>
        <p:blipFill rotWithShape="1">
          <a:blip r:embed="rId13">
            <a:extLst>
              <a:ext uri="{28A0092B-C50C-407E-A947-70E740481C1C}">
                <a14:useLocalDpi xmlns:a14="http://schemas.microsoft.com/office/drawing/2010/main" val="0"/>
              </a:ext>
            </a:extLst>
          </a:blip>
          <a:srcRect l="6587" t="17944" r="40651" b="4299"/>
          <a:stretch/>
        </p:blipFill>
        <p:spPr bwMode="auto">
          <a:xfrm>
            <a:off x="6426708" y="152400"/>
            <a:ext cx="2324302" cy="22860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85986"/>
          <a:stretch/>
        </p:blipFill>
        <p:spPr bwMode="auto">
          <a:xfrm>
            <a:off x="6510533" y="242153"/>
            <a:ext cx="316100" cy="46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2106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16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16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58" grpId="0" animBg="1"/>
      <p:bldP spid="4116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77632"/>
            <a:ext cx="8229600" cy="1143000"/>
          </a:xfrm>
          <a:ln/>
        </p:spPr>
        <p:txBody>
          <a:bodyPr rIns="132080"/>
          <a:lstStyle/>
          <a:p>
            <a:r>
              <a:rPr lang="en-US" dirty="0"/>
              <a:t>The discrete gradient</a:t>
            </a:r>
          </a:p>
        </p:txBody>
      </p:sp>
      <p:sp>
        <p:nvSpPr>
          <p:cNvPr id="13315" name="Rectangle 3"/>
          <p:cNvSpPr>
            <a:spLocks noGrp="1" noChangeArrowheads="1"/>
          </p:cNvSpPr>
          <p:nvPr>
            <p:ph type="body" idx="1"/>
          </p:nvPr>
        </p:nvSpPr>
        <p:spPr>
          <a:xfrm>
            <a:off x="685800" y="914400"/>
            <a:ext cx="7924800" cy="3086100"/>
          </a:xfrm>
          <a:ln/>
        </p:spPr>
        <p:txBody>
          <a:bodyPr rIns="132080"/>
          <a:lstStyle/>
          <a:p>
            <a:pPr marL="382588" indent="-342900"/>
            <a:r>
              <a:rPr lang="en-US" dirty="0"/>
              <a:t>How can we differentiate a </a:t>
            </a:r>
            <a:r>
              <a:rPr lang="en-US" dirty="0">
                <a:latin typeface="Arial Italic" charset="0"/>
                <a:cs typeface="Arial Italic" charset="0"/>
                <a:sym typeface="Arial Italic" charset="0"/>
              </a:rPr>
              <a:t>digital</a:t>
            </a:r>
            <a:r>
              <a:rPr lang="en-US" dirty="0"/>
              <a:t> image F[</a:t>
            </a:r>
            <a:r>
              <a:rPr lang="en-US" dirty="0" err="1"/>
              <a:t>x,y</a:t>
            </a:r>
            <a:r>
              <a:rPr lang="en-US" dirty="0"/>
              <a:t>]?</a:t>
            </a:r>
          </a:p>
          <a:p>
            <a:pPr marL="782638" lvl="1">
              <a:buClr>
                <a:srgbClr val="000000"/>
              </a:buClr>
            </a:pPr>
            <a:r>
              <a:rPr lang="en-US" dirty="0"/>
              <a:t>Option 1:  reconstruct a continuous image, then take gradient</a:t>
            </a:r>
          </a:p>
          <a:p>
            <a:pPr marL="782638" lvl="1">
              <a:buClr>
                <a:srgbClr val="000000"/>
              </a:buClr>
            </a:pPr>
            <a:r>
              <a:rPr lang="en-US" dirty="0"/>
              <a:t>Option 2:  take discrete derivative (</a:t>
            </a:r>
            <a:r>
              <a:rPr lang="ja-JP" altLang="en-US" dirty="0">
                <a:latin typeface="Arial"/>
              </a:rPr>
              <a:t>“</a:t>
            </a:r>
            <a:r>
              <a:rPr lang="en-US" dirty="0"/>
              <a:t>finite difference</a:t>
            </a:r>
            <a:r>
              <a:rPr lang="ja-JP" altLang="en-US" dirty="0">
                <a:latin typeface="Arial"/>
              </a:rPr>
              <a:t>”</a:t>
            </a:r>
            <a:r>
              <a:rPr lang="en-US" dirty="0"/>
              <a:t>)</a:t>
            </a:r>
          </a:p>
        </p:txBody>
      </p:sp>
      <p:pic>
        <p:nvPicPr>
          <p:cNvPr id="13353" name="Picture 4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9277" y="4220204"/>
            <a:ext cx="42306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Tree>
    <p:extLst>
      <p:ext uri="{BB962C8B-B14F-4D97-AF65-F5344CB8AC3E}">
        <p14:creationId xmlns:p14="http://schemas.microsoft.com/office/powerpoint/2010/main" val="2874108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1699" name="Group 51"/>
          <p:cNvGrpSpPr>
            <a:grpSpLocks/>
          </p:cNvGrpSpPr>
          <p:nvPr/>
        </p:nvGrpSpPr>
        <p:grpSpPr bwMode="auto">
          <a:xfrm>
            <a:off x="428956" y="3505202"/>
            <a:ext cx="8077200" cy="2954338"/>
            <a:chOff x="432" y="2592"/>
            <a:chExt cx="5088" cy="1861"/>
          </a:xfrm>
        </p:grpSpPr>
        <p:sp>
          <p:nvSpPr>
            <p:cNvPr id="411679" name="Rectangle 31"/>
            <p:cNvSpPr>
              <a:spLocks noChangeArrowheads="1"/>
            </p:cNvSpPr>
            <p:nvPr/>
          </p:nvSpPr>
          <p:spPr bwMode="auto">
            <a:xfrm>
              <a:off x="432" y="2592"/>
              <a:ext cx="5088" cy="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000" dirty="0">
                  <a:latin typeface="Arial" charset="0"/>
                </a:rPr>
                <a:t>The gradient direction is given by:</a:t>
              </a:r>
            </a:p>
            <a:p>
              <a:pPr marL="342900" indent="-342900">
                <a:spcBef>
                  <a:spcPct val="20000"/>
                </a:spcBef>
              </a:pPr>
              <a:endParaRPr lang="en-US" sz="2000" dirty="0">
                <a:latin typeface="Arial" charset="0"/>
              </a:endParaRPr>
            </a:p>
            <a:p>
              <a:pPr marL="342900" indent="-342900">
                <a:spcBef>
                  <a:spcPct val="20000"/>
                </a:spcBef>
              </a:pPr>
              <a:endParaRPr lang="en-US" sz="2000" dirty="0">
                <a:latin typeface="Arial" charset="0"/>
              </a:endParaRPr>
            </a:p>
            <a:p>
              <a:pPr lvl="1">
                <a:spcBef>
                  <a:spcPct val="20000"/>
                </a:spcBef>
              </a:pPr>
              <a:r>
                <a:rPr lang="en-US" dirty="0" smtClean="0">
                  <a:solidFill>
                    <a:schemeClr val="tx2"/>
                  </a:solidFill>
                  <a:latin typeface="Arial" charset="0"/>
                </a:rPr>
                <a:t> 	    H</a:t>
              </a:r>
              <a:r>
                <a:rPr lang="en-US" sz="1800" dirty="0" smtClean="0">
                  <a:solidFill>
                    <a:schemeClr val="tx2"/>
                  </a:solidFill>
                  <a:latin typeface="Arial" charset="0"/>
                </a:rPr>
                <a:t>ow </a:t>
              </a:r>
              <a:r>
                <a:rPr lang="en-US" sz="1800" dirty="0">
                  <a:solidFill>
                    <a:schemeClr val="tx2"/>
                  </a:solidFill>
                  <a:latin typeface="Arial" charset="0"/>
                </a:rPr>
                <a:t>does this relate to the direction of the edge?</a:t>
              </a:r>
            </a:p>
            <a:p>
              <a:pPr marL="342900" indent="-342900">
                <a:spcBef>
                  <a:spcPct val="20000"/>
                </a:spcBef>
              </a:pPr>
              <a:endParaRPr lang="en-US" sz="2000" dirty="0" smtClean="0">
                <a:latin typeface="Arial" charset="0"/>
              </a:endParaRPr>
            </a:p>
            <a:p>
              <a:pPr marL="342900" indent="-342900">
                <a:spcBef>
                  <a:spcPct val="20000"/>
                </a:spcBef>
              </a:pPr>
              <a:r>
                <a:rPr lang="en-US" sz="2000" dirty="0" smtClean="0">
                  <a:latin typeface="Arial" charset="0"/>
                </a:rPr>
                <a:t>The </a:t>
              </a:r>
              <a:r>
                <a:rPr lang="en-US" sz="2000" i="1" dirty="0">
                  <a:latin typeface="Arial" charset="0"/>
                </a:rPr>
                <a:t>edge strength</a:t>
              </a:r>
              <a:r>
                <a:rPr lang="en-US" sz="2000" dirty="0">
                  <a:latin typeface="Arial" charset="0"/>
                </a:rPr>
                <a:t> is given by the gradient magnitude</a:t>
              </a:r>
            </a:p>
          </p:txBody>
        </p:sp>
        <p:pic>
          <p:nvPicPr>
            <p:cNvPr id="411694" name="Picture 46"/>
            <p:cNvPicPr>
              <a:picLocks noChangeAspect="1" noChangeArrowheads="1"/>
            </p:cNvPicPr>
            <p:nvPr>
              <p:custDataLst>
                <p:tags r:id="rId3"/>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1269" y="2887"/>
              <a:ext cx="1762"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1698" name="Picture 50"/>
            <p:cNvPicPr>
              <a:picLocks noChangeAspect="1" noChangeArrowheads="1"/>
            </p:cNvPicPr>
            <p:nvPr>
              <p:custDataLst>
                <p:tags r:id="rId4"/>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1264" y="4032"/>
              <a:ext cx="2336" cy="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2" name="TextBox 31"/>
          <p:cNvSpPr txBox="1"/>
          <p:nvPr/>
        </p:nvSpPr>
        <p:spPr>
          <a:xfrm>
            <a:off x="381000" y="381000"/>
            <a:ext cx="6096000" cy="646331"/>
          </a:xfrm>
          <a:prstGeom prst="rect">
            <a:avLst/>
          </a:prstGeom>
          <a:noFill/>
        </p:spPr>
        <p:txBody>
          <a:bodyPr wrap="square" rtlCol="0">
            <a:spAutoFit/>
          </a:bodyPr>
          <a:lstStyle/>
          <a:p>
            <a:r>
              <a:rPr lang="en-US" sz="3600" spc="-200" dirty="0" smtClean="0">
                <a:latin typeface="Kalinga" pitchFamily="34" charset="0"/>
                <a:cs typeface="Kalinga" pitchFamily="34" charset="0"/>
              </a:rPr>
              <a:t>Image gradient</a:t>
            </a:r>
            <a:endParaRPr lang="en-US" sz="3600" spc="-200" dirty="0">
              <a:latin typeface="Kalinga" pitchFamily="34" charset="0"/>
              <a:cs typeface="Kalinga" pitchFamily="34" charset="0"/>
            </a:endParaRPr>
          </a:p>
        </p:txBody>
      </p:sp>
      <p:grpSp>
        <p:nvGrpSpPr>
          <p:cNvPr id="35" name="Group 34"/>
          <p:cNvGrpSpPr/>
          <p:nvPr/>
        </p:nvGrpSpPr>
        <p:grpSpPr>
          <a:xfrm>
            <a:off x="1034170" y="1293154"/>
            <a:ext cx="1905000" cy="1823553"/>
            <a:chOff x="5562600" y="4495800"/>
            <a:chExt cx="1703975" cy="1671153"/>
          </a:xfrm>
        </p:grpSpPr>
        <p:grpSp>
          <p:nvGrpSpPr>
            <p:cNvPr id="36" name="Group 58"/>
            <p:cNvGrpSpPr>
              <a:grpSpLocks/>
            </p:cNvGrpSpPr>
            <p:nvPr/>
          </p:nvGrpSpPr>
          <p:grpSpPr bwMode="auto">
            <a:xfrm>
              <a:off x="5834634" y="4495800"/>
              <a:ext cx="1099566" cy="1137172"/>
              <a:chOff x="3840" y="1776"/>
              <a:chExt cx="624" cy="624"/>
            </a:xfrm>
          </p:grpSpPr>
          <p:sp>
            <p:nvSpPr>
              <p:cNvPr id="44" name="Rectangle 22"/>
              <p:cNvSpPr>
                <a:spLocks noChangeArrowheads="1"/>
              </p:cNvSpPr>
              <p:nvPr/>
            </p:nvSpPr>
            <p:spPr bwMode="auto">
              <a:xfrm>
                <a:off x="3840" y="1776"/>
                <a:ext cx="624" cy="624"/>
              </a:xfrm>
              <a:prstGeom prst="rect">
                <a:avLst/>
              </a:prstGeom>
              <a:gradFill rotWithShape="0">
                <a:gsLst>
                  <a:gs pos="0">
                    <a:schemeClr val="tx1"/>
                  </a:gs>
                  <a:gs pos="100000">
                    <a:schemeClr val="tx1">
                      <a:gamma/>
                      <a:tint val="0"/>
                      <a:invGamma/>
                    </a:scheme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Line 23"/>
              <p:cNvSpPr>
                <a:spLocks noChangeShapeType="1"/>
              </p:cNvSpPr>
              <p:nvPr/>
            </p:nvSpPr>
            <p:spPr bwMode="auto">
              <a:xfrm flipV="1">
                <a:off x="4161" y="1872"/>
                <a:ext cx="207" cy="207"/>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7" name="Picture 30"/>
            <p:cNvPicPr>
              <a:picLocks noChangeAspect="1" noChangeArrowheads="1"/>
            </p:cNvPicPr>
            <p:nvPr>
              <p:custDataLst>
                <p:tags r:id="rId1"/>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5562600" y="5715000"/>
              <a:ext cx="1703975" cy="451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Oval 29"/>
            <p:cNvSpPr>
              <a:spLocks noChangeArrowheads="1"/>
            </p:cNvSpPr>
            <p:nvPr/>
          </p:nvSpPr>
          <p:spPr bwMode="auto">
            <a:xfrm>
              <a:off x="6342126" y="5020649"/>
              <a:ext cx="84582" cy="87475"/>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9" name="Group 60"/>
            <p:cNvGrpSpPr>
              <a:grpSpLocks/>
            </p:cNvGrpSpPr>
            <p:nvPr/>
          </p:nvGrpSpPr>
          <p:grpSpPr bwMode="auto">
            <a:xfrm>
              <a:off x="6384417" y="4524960"/>
              <a:ext cx="539210" cy="584988"/>
              <a:chOff x="4152" y="1776"/>
              <a:chExt cx="306" cy="321"/>
            </a:xfrm>
          </p:grpSpPr>
          <p:sp>
            <p:nvSpPr>
              <p:cNvPr id="40" name="Line 32"/>
              <p:cNvSpPr>
                <a:spLocks noChangeShapeType="1"/>
              </p:cNvSpPr>
              <p:nvPr/>
            </p:nvSpPr>
            <p:spPr bwMode="auto">
              <a:xfrm>
                <a:off x="4155" y="2088"/>
                <a:ext cx="30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 name="Line 34"/>
              <p:cNvSpPr>
                <a:spLocks noChangeShapeType="1"/>
              </p:cNvSpPr>
              <p:nvPr/>
            </p:nvSpPr>
            <p:spPr bwMode="auto">
              <a:xfrm flipV="1">
                <a:off x="4152" y="1776"/>
                <a:ext cx="0" cy="32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Freeform 37"/>
              <p:cNvSpPr>
                <a:spLocks/>
              </p:cNvSpPr>
              <p:nvPr/>
            </p:nvSpPr>
            <p:spPr bwMode="auto">
              <a:xfrm flipV="1">
                <a:off x="4216" y="2032"/>
                <a:ext cx="27" cy="51"/>
              </a:xfrm>
              <a:custGeom>
                <a:avLst/>
                <a:gdLst>
                  <a:gd name="T0" fmla="*/ 18 w 27"/>
                  <a:gd name="T1" fmla="*/ 0 h 51"/>
                  <a:gd name="T2" fmla="*/ 24 w 27"/>
                  <a:gd name="T3" fmla="*/ 33 h 51"/>
                  <a:gd name="T4" fmla="*/ 0 w 27"/>
                  <a:gd name="T5" fmla="*/ 51 h 51"/>
                </a:gdLst>
                <a:ahLst/>
                <a:cxnLst>
                  <a:cxn ang="0">
                    <a:pos x="T0" y="T1"/>
                  </a:cxn>
                  <a:cxn ang="0">
                    <a:pos x="T2" y="T3"/>
                  </a:cxn>
                  <a:cxn ang="0">
                    <a:pos x="T4" y="T5"/>
                  </a:cxn>
                </a:cxnLst>
                <a:rect l="0" t="0" r="r" b="b"/>
                <a:pathLst>
                  <a:path w="27" h="51">
                    <a:moveTo>
                      <a:pt x="18" y="0"/>
                    </a:moveTo>
                    <a:cubicBezTo>
                      <a:pt x="22" y="12"/>
                      <a:pt x="27" y="25"/>
                      <a:pt x="24" y="33"/>
                    </a:cubicBezTo>
                    <a:cubicBezTo>
                      <a:pt x="21" y="41"/>
                      <a:pt x="10" y="46"/>
                      <a:pt x="0" y="51"/>
                    </a:cubicBez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3" name="Picture 42"/>
              <p:cNvPicPr>
                <a:picLocks noChangeAspect="1" noChangeArrowheads="1"/>
              </p:cNvPicPr>
              <p:nvPr>
                <p:custDataLst>
                  <p:tags r:id="rId2"/>
                </p:custDataLst>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99" y="1968"/>
                <a:ext cx="69" cy="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8194"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91000" y="1567473"/>
            <a:ext cx="3729038" cy="7638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191000" y="2362200"/>
            <a:ext cx="4114800" cy="338554"/>
          </a:xfrm>
          <a:prstGeom prst="rect">
            <a:avLst/>
          </a:prstGeom>
          <a:noFill/>
        </p:spPr>
        <p:txBody>
          <a:bodyPr wrap="square" rtlCol="0">
            <a:spAutoFit/>
          </a:bodyPr>
          <a:lstStyle/>
          <a:p>
            <a:r>
              <a:rPr lang="en-US" sz="1600" dirty="0" smtClean="0">
                <a:solidFill>
                  <a:schemeClr val="tx2"/>
                </a:solidFill>
                <a:latin typeface="Arial" pitchFamily="34" charset="0"/>
                <a:cs typeface="Arial" pitchFamily="34" charset="0"/>
              </a:rPr>
              <a:t>How would you implement this as a filter?</a:t>
            </a:r>
            <a:endParaRPr lang="en-US" sz="1600"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2014300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5334000"/>
            <a:ext cx="2209800" cy="759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16626" y="304800"/>
            <a:ext cx="6096000" cy="646331"/>
          </a:xfrm>
          <a:prstGeom prst="rect">
            <a:avLst/>
          </a:prstGeom>
          <a:noFill/>
        </p:spPr>
        <p:txBody>
          <a:bodyPr wrap="square" rtlCol="0">
            <a:spAutoFit/>
          </a:bodyPr>
          <a:lstStyle/>
          <a:p>
            <a:r>
              <a:rPr lang="en-US" sz="3600" spc="-200" dirty="0" err="1" smtClean="0">
                <a:latin typeface="Kalinga" pitchFamily="34" charset="0"/>
                <a:cs typeface="Kalinga" pitchFamily="34" charset="0"/>
              </a:rPr>
              <a:t>Sobel</a:t>
            </a:r>
            <a:r>
              <a:rPr lang="en-US" sz="3600" spc="-200" dirty="0" smtClean="0">
                <a:latin typeface="Kalinga" pitchFamily="34" charset="0"/>
                <a:cs typeface="Kalinga" pitchFamily="34" charset="0"/>
              </a:rPr>
              <a:t> operator</a:t>
            </a:r>
            <a:endParaRPr lang="en-US" sz="3600" spc="-200" dirty="0">
              <a:latin typeface="Kalinga" pitchFamily="34" charset="0"/>
              <a:cs typeface="Kalinga"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897494990"/>
              </p:ext>
            </p:extLst>
          </p:nvPr>
        </p:nvGraphicFramePr>
        <p:xfrm>
          <a:off x="2743440" y="2324099"/>
          <a:ext cx="1136706" cy="1143000"/>
        </p:xfrm>
        <a:graphic>
          <a:graphicData uri="http://schemas.openxmlformats.org/drawingml/2006/table">
            <a:tbl>
              <a:tblPr bandRow="1">
                <a:effectLst/>
                <a:tableStyleId>{5C22544A-7EE6-4342-B048-85BDC9FD1C3A}</a:tableStyleId>
              </a:tblPr>
              <a:tblGrid>
                <a:gridCol w="378902"/>
                <a:gridCol w="378902"/>
                <a:gridCol w="378902"/>
              </a:tblGrid>
              <a:tr h="381000">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0</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1000">
                <a:tc>
                  <a:txBody>
                    <a:bodyPr/>
                    <a:lstStyle/>
                    <a:p>
                      <a:pPr algn="ctr"/>
                      <a:r>
                        <a:rPr lang="en-US" sz="1800" dirty="0" smtClean="0">
                          <a:solidFill>
                            <a:schemeClr val="tx1"/>
                          </a:solidFill>
                        </a:rPr>
                        <a:t>-2</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2</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1000">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0</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716322571"/>
              </p:ext>
            </p:extLst>
          </p:nvPr>
        </p:nvGraphicFramePr>
        <p:xfrm>
          <a:off x="6019800" y="2362200"/>
          <a:ext cx="1143000" cy="1143000"/>
        </p:xfrm>
        <a:graphic>
          <a:graphicData uri="http://schemas.openxmlformats.org/drawingml/2006/table">
            <a:tbl>
              <a:tblPr bandRow="1">
                <a:effectLst/>
                <a:tableStyleId>{5C22544A-7EE6-4342-B048-85BDC9FD1C3A}</a:tableStyleId>
              </a:tblPr>
              <a:tblGrid>
                <a:gridCol w="381000"/>
                <a:gridCol w="381000"/>
                <a:gridCol w="381000"/>
              </a:tblGrid>
              <a:tr h="381000">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-2</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1000">
                <a:tc>
                  <a:txBody>
                    <a:bodyPr/>
                    <a:lstStyle/>
                    <a:p>
                      <a:pPr algn="ctr"/>
                      <a:r>
                        <a:rPr lang="en-US" sz="1800" dirty="0" smtClean="0">
                          <a:solidFill>
                            <a:schemeClr val="tx1"/>
                          </a:solidFill>
                        </a:rPr>
                        <a:t>0</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0</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1000">
                <a:tc>
                  <a:txBody>
                    <a:bodyPr/>
                    <a:lstStyle/>
                    <a:p>
                      <a:pPr algn="ctr"/>
                      <a:r>
                        <a:rPr lang="en-US" sz="1800" dirty="0" smtClean="0">
                          <a:solidFill>
                            <a:schemeClr val="tx1"/>
                          </a:solidFill>
                        </a:rPr>
                        <a:t>1</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dirty="0" smtClean="0">
                          <a:solidFill>
                            <a:schemeClr val="tx1"/>
                          </a:solidFill>
                        </a:rPr>
                        <a:t>2</a:t>
                      </a:r>
                      <a:endParaRPr lang="en-US" sz="180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5450" y="2743200"/>
            <a:ext cx="895350" cy="403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819400"/>
            <a:ext cx="875154" cy="376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90575" y="3944332"/>
            <a:ext cx="2333625" cy="523220"/>
          </a:xfrm>
          <a:prstGeom prst="rect">
            <a:avLst/>
          </a:prstGeom>
          <a:noFill/>
        </p:spPr>
        <p:txBody>
          <a:bodyPr wrap="square" rtlCol="0">
            <a:spAutoFit/>
          </a:bodyPr>
          <a:lstStyle/>
          <a:p>
            <a:r>
              <a:rPr lang="en-US" sz="2800" dirty="0" smtClean="0">
                <a:solidFill>
                  <a:schemeClr val="tx2"/>
                </a:solidFill>
              </a:rPr>
              <a:t>Magnitude:</a:t>
            </a:r>
            <a:endParaRPr lang="en-US" sz="2800" dirty="0">
              <a:solidFill>
                <a:schemeClr val="tx2"/>
              </a:solidFill>
            </a:endParaRPr>
          </a:p>
        </p:txBody>
      </p:sp>
      <p:sp>
        <p:nvSpPr>
          <p:cNvPr id="21" name="TextBox 20"/>
          <p:cNvSpPr txBox="1"/>
          <p:nvPr/>
        </p:nvSpPr>
        <p:spPr>
          <a:xfrm>
            <a:off x="790574" y="5039380"/>
            <a:ext cx="2333625" cy="523220"/>
          </a:xfrm>
          <a:prstGeom prst="rect">
            <a:avLst/>
          </a:prstGeom>
          <a:noFill/>
        </p:spPr>
        <p:txBody>
          <a:bodyPr wrap="square" rtlCol="0">
            <a:spAutoFit/>
          </a:bodyPr>
          <a:lstStyle/>
          <a:p>
            <a:r>
              <a:rPr lang="en-US" sz="2800" dirty="0" smtClean="0">
                <a:solidFill>
                  <a:schemeClr val="tx2"/>
                </a:solidFill>
              </a:rPr>
              <a:t>Orientation:</a:t>
            </a:r>
            <a:endParaRPr lang="en-US" sz="2800" dirty="0">
              <a:solidFill>
                <a:schemeClr val="tx2"/>
              </a:solidFill>
            </a:endParaRPr>
          </a:p>
        </p:txBody>
      </p:sp>
      <p:pic>
        <p:nvPicPr>
          <p:cNvPr id="512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4213134"/>
            <a:ext cx="2266950" cy="739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762000" y="1295400"/>
            <a:ext cx="5142354" cy="523220"/>
          </a:xfrm>
          <a:prstGeom prst="rect">
            <a:avLst/>
          </a:prstGeom>
          <a:noFill/>
        </p:spPr>
        <p:txBody>
          <a:bodyPr wrap="square" rtlCol="0">
            <a:spAutoFit/>
          </a:bodyPr>
          <a:lstStyle/>
          <a:p>
            <a:r>
              <a:rPr lang="en-US" sz="2800" dirty="0" smtClean="0"/>
              <a:t>In practice, it is common to use:</a:t>
            </a:r>
            <a:endParaRPr lang="en-US" sz="2800" dirty="0"/>
          </a:p>
        </p:txBody>
      </p:sp>
    </p:spTree>
    <p:extLst>
      <p:ext uri="{BB962C8B-B14F-4D97-AF65-F5344CB8AC3E}">
        <p14:creationId xmlns:p14="http://schemas.microsoft.com/office/powerpoint/2010/main" val="3854608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6626" y="304800"/>
            <a:ext cx="6096000" cy="646331"/>
          </a:xfrm>
          <a:prstGeom prst="rect">
            <a:avLst/>
          </a:prstGeom>
          <a:noFill/>
        </p:spPr>
        <p:txBody>
          <a:bodyPr wrap="square" rtlCol="0">
            <a:spAutoFit/>
          </a:bodyPr>
          <a:lstStyle/>
          <a:p>
            <a:r>
              <a:rPr lang="en-US" sz="3600" spc="-200" dirty="0" err="1" smtClean="0">
                <a:latin typeface="Kalinga" pitchFamily="34" charset="0"/>
                <a:cs typeface="Kalinga" pitchFamily="34" charset="0"/>
              </a:rPr>
              <a:t>Sobel</a:t>
            </a:r>
            <a:r>
              <a:rPr lang="en-US" sz="3600" spc="-200" dirty="0" smtClean="0">
                <a:latin typeface="Kalinga" pitchFamily="34" charset="0"/>
                <a:cs typeface="Kalinga" pitchFamily="34" charset="0"/>
              </a:rPr>
              <a:t> operator</a:t>
            </a:r>
            <a:endParaRPr lang="en-US" sz="3600" spc="-200" dirty="0">
              <a:latin typeface="Kalinga" pitchFamily="34" charset="0"/>
              <a:cs typeface="Kalinga" pitchFamily="34" charset="0"/>
            </a:endParaRPr>
          </a:p>
        </p:txBody>
      </p:sp>
      <p:pic>
        <p:nvPicPr>
          <p:cNvPr id="9218" name="Picture 2" descr="C:\larryz\classes\UW576S11\data\1080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19200"/>
            <a:ext cx="2802312" cy="4199103"/>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larryz\classes\UW576S11\data\tsobelm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3313" y="1219201"/>
            <a:ext cx="2802312" cy="4199103"/>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C:\larryz\classes\UW576S11\data\tsobelorien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0558" y="1219202"/>
            <a:ext cx="2802312" cy="419910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90600" y="5428201"/>
            <a:ext cx="1371600" cy="461665"/>
          </a:xfrm>
          <a:prstGeom prst="rect">
            <a:avLst/>
          </a:prstGeom>
          <a:noFill/>
        </p:spPr>
        <p:txBody>
          <a:bodyPr wrap="square" rtlCol="0">
            <a:spAutoFit/>
          </a:bodyPr>
          <a:lstStyle/>
          <a:p>
            <a:pPr algn="ctr"/>
            <a:r>
              <a:rPr lang="en-US" sz="2400" dirty="0" smtClean="0"/>
              <a:t>Original</a:t>
            </a:r>
            <a:endParaRPr lang="en-US" sz="2400" dirty="0"/>
          </a:p>
        </p:txBody>
      </p:sp>
      <p:sp>
        <p:nvSpPr>
          <p:cNvPr id="16" name="TextBox 15"/>
          <p:cNvSpPr txBox="1"/>
          <p:nvPr/>
        </p:nvSpPr>
        <p:spPr>
          <a:xfrm>
            <a:off x="6611271" y="5413543"/>
            <a:ext cx="1840886" cy="461665"/>
          </a:xfrm>
          <a:prstGeom prst="rect">
            <a:avLst/>
          </a:prstGeom>
          <a:noFill/>
        </p:spPr>
        <p:txBody>
          <a:bodyPr wrap="square" rtlCol="0">
            <a:spAutoFit/>
          </a:bodyPr>
          <a:lstStyle/>
          <a:p>
            <a:pPr algn="ctr"/>
            <a:r>
              <a:rPr lang="en-US" sz="2400" dirty="0" smtClean="0"/>
              <a:t>Orientation</a:t>
            </a:r>
            <a:endParaRPr lang="en-US" sz="2400" dirty="0"/>
          </a:p>
        </p:txBody>
      </p:sp>
      <p:sp>
        <p:nvSpPr>
          <p:cNvPr id="17" name="TextBox 16"/>
          <p:cNvSpPr txBox="1"/>
          <p:nvPr/>
        </p:nvSpPr>
        <p:spPr>
          <a:xfrm>
            <a:off x="3657600" y="5413545"/>
            <a:ext cx="1892531" cy="461665"/>
          </a:xfrm>
          <a:prstGeom prst="rect">
            <a:avLst/>
          </a:prstGeom>
          <a:noFill/>
        </p:spPr>
        <p:txBody>
          <a:bodyPr wrap="square" rtlCol="0">
            <a:spAutoFit/>
          </a:bodyPr>
          <a:lstStyle/>
          <a:p>
            <a:pPr algn="ctr"/>
            <a:r>
              <a:rPr lang="en-US" sz="2400" dirty="0" smtClean="0"/>
              <a:t>Magnitude</a:t>
            </a:r>
            <a:endParaRPr lang="en-US" sz="2400" dirty="0"/>
          </a:p>
        </p:txBody>
      </p:sp>
    </p:spTree>
    <p:extLst>
      <p:ext uri="{BB962C8B-B14F-4D97-AF65-F5344CB8AC3E}">
        <p14:creationId xmlns:p14="http://schemas.microsoft.com/office/powerpoint/2010/main" val="3533114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left[\frac{\partial f}{\partial x},\frac{\partial f}{\partial y}\right]$&#10;\end{document}&#10;"/>
  <p:tag name="EXTERNALNAME" val="Edittex"/>
  <p:tag name="BLEND" val="False"/>
  <p:tag name="TRANSPARENT" val="False"/>
  <p:tag name="BITMAPFORMAT" val="bmpmono"/>
  <p:tag name="DEBUGINTERACTIVE" val="True"/>
  <p:tag name="ORIGWIDTH" val="479.75"/>
</p:tagLst>
</file>

<file path=ppt/tags/tag1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x)$&#10;\end{document}&#10;"/>
  <p:tag name="EXTERNALNAME" val="txp_fig"/>
  <p:tag name="BLEND" val="False"/>
  <p:tag name="TRANSPARENT" val="False"/>
  <p:tag name="KEEPFILES" val="False"/>
  <p:tag name="DEBUGPAUSE" val="False"/>
  <p:tag name="RESOLUTION" val="300"/>
  <p:tag name="BITMAPFORMAT" val="bmpmono"/>
  <p:tag name="DEBUGINTERACTIVE" val="True"/>
  <p:tag name="ORIGWIDTH" val="153"/>
  <p:tag name="PICTUREFILESIZE" val="2054"/>
</p:tagLst>
</file>

<file path=ppt/tags/tag1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rac{d}{dx}f(x)$&#10;\end{document}&#10;"/>
  <p:tag name="EXTERNALNAME" val="txp_fig"/>
  <p:tag name="BLEND" val="False"/>
  <p:tag name="TRANSPARENT" val="False"/>
  <p:tag name="KEEPFILES" val="False"/>
  <p:tag name="DEBUGPAUSE" val="False"/>
  <p:tag name="RESOLUTION" val="300"/>
  <p:tag name="BITMAPFORMAT" val="bmpmono"/>
  <p:tag name="DEBUGINTERACTIVE" val="True"/>
  <p:tag name="ORIGWIDTH" val="232.25"/>
  <p:tag name="PICTUREFILESIZE" val="4238"/>
</p:tagLst>
</file>

<file path=ppt/tags/tag1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h \star f$&#10;\end{document}&#10;"/>
  <p:tag name="EXTERNALNAME" val="Edittex"/>
  <p:tag name="BLEND" val="False"/>
  <p:tag name="TRANSPARENT" val="False"/>
  <p:tag name="BITMAPFORMAT" val="bmpmono"/>
  <p:tag name="DEBUGINTERACTIVE" val="True"/>
  <p:tag name="ORIGWIDTH" val="161.125"/>
</p:tagLst>
</file>

<file path=ppt/tags/tag1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rac{\partial}{\partial x} (h \star f)$&#10;\end{document}&#10;"/>
  <p:tag name="EXTERNALNAME" val="Edittex"/>
  <p:tag name="BLEND" val="False"/>
  <p:tag name="TRANSPARENT" val="False"/>
  <p:tag name="BITMAPFORMAT" val="bmpmono"/>
  <p:tag name="DEBUGINTERACTIVE" val="True"/>
  <p:tag name="ORIGWIDTH" val="315"/>
</p:tagLst>
</file>

<file path=ppt/tags/tag1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10;\end{document}&#10;"/>
  <p:tag name="EXTERNALNAME" val="Edittex"/>
  <p:tag name="BLEND" val="False"/>
  <p:tag name="TRANSPARENT" val="False"/>
  <p:tag name="BITMAPFORMAT" val="bmpmono"/>
  <p:tag name="DEBUGINTERACTIVE" val="True"/>
  <p:tag name="ORIGWIDTH" val="40.5"/>
</p:tagLst>
</file>

<file path=ppt/tags/tag1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h$&#10;\end{document}&#10;"/>
  <p:tag name="EXTERNALNAME" val="Edittex"/>
  <p:tag name="BLEND" val="False"/>
  <p:tag name="TRANSPARENT" val="False"/>
  <p:tag name="BITMAPFORMAT" val="bmpmono"/>
  <p:tag name="DEBUGINTERACTIVE" val="True"/>
  <p:tag name="ORIGWIDTH" val="40.5"/>
</p:tagLst>
</file>

<file path=ppt/tags/tag1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frac{\partial}{\partial x} (h \star f)$&#10;\end{document}&#10;"/>
  <p:tag name="EXTERNALNAME" val="Edittex"/>
  <p:tag name="BLEND" val="False"/>
  <p:tag name="TRANSPARENT" val="False"/>
  <p:tag name="BITMAPFORMAT" val="bmpmono"/>
  <p:tag name="DEBUGINTERACTIVE" val="True"/>
  <p:tag name="ORIGWIDTH" val="315"/>
</p:tagLst>
</file>

<file path=ppt/tags/tag1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 = 1$&#10;\end{document}&#10;"/>
  <p:tag name="EXTERNALNAME" val="Edittex"/>
  <p:tag name="BLEND" val="False"/>
  <p:tag name="TRANSPARENT" val="False"/>
  <p:tag name="BITMAPFORMAT" val="bmpmono"/>
  <p:tag name="DEBUGINTERACTIVE" val="True"/>
  <p:tag name="ORIGWIDTH" val="202.5"/>
</p:tagLst>
</file>

<file path=ppt/tags/tag1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 = 2$&#10;\end{document}&#10;"/>
  <p:tag name="EXTERNALNAME" val="Edittex"/>
  <p:tag name="BLEND" val="False"/>
  <p:tag name="TRANSPARENT" val="False"/>
  <p:tag name="BITMAPFORMAT" val="bmpmono"/>
  <p:tag name="DEBUGINTERACTIVE" val="True"/>
  <p:tag name="ORIGWIDTH" val="206.125"/>
</p:tagLst>
</file>

<file path=ppt/tags/tag1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10;\end{document}&#10;"/>
  <p:tag name="EXTERNALNAME" val="Edittex"/>
  <p:tag name="BLEND" val="False"/>
  <p:tag name="TRANSPARENT" val="False"/>
  <p:tag name="BITMAPFORMAT" val="bmpmono"/>
  <p:tag name="DEBUGINTERACTIVE" val="True"/>
  <p:tag name="ORIGWIDTH" val="45"/>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left[\frac{\partial f}{\partial x},0\right]$&#10;\end{document}&#10;"/>
  <p:tag name="EXTERNALNAME" val="Edittex"/>
  <p:tag name="BLEND" val="False"/>
  <p:tag name="TRANSPARENT" val="False"/>
  <p:tag name="BITMAPFORMAT" val="bmpmono"/>
  <p:tag name="DEBUGINTERACTIVE" val="True"/>
  <p:tag name="ORIGWIDTH" val="441.875"/>
</p:tagLst>
</file>

<file path=ppt/tags/tag2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10;\end{document}&#10;"/>
  <p:tag name="EXTERNALNAME" val="Edittex"/>
  <p:tag name="BLEND" val="False"/>
  <p:tag name="TRANSPARENT" val="False"/>
  <p:tag name="BITMAPFORMAT" val="bmpmono"/>
  <p:tag name="DEBUGINTERACTIVE" val="True"/>
  <p:tag name="ORIGWIDTH" val="45"/>
</p:tagLst>
</file>

<file path=ppt/tags/tag2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sigma$&#10;\end{document}&#10;"/>
  <p:tag name="EXTERNALNAME" val="Edittex"/>
  <p:tag name="BLEND" val="False"/>
  <p:tag name="TRANSPARENT" val="False"/>
  <p:tag name="BITMAPFORMAT" val="bmpmono"/>
  <p:tag name="DEBUGINTERACTIVE" val="True"/>
  <p:tag name="ORIGWIDTH" val="45"/>
</p:tagLst>
</file>

<file path=ppt/tags/tag2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y = m_0 x + b_0&#10;\]&#10;\end{document}&#10;"/>
  <p:tag name="EXTERNALNAME" val="Edittex"/>
  <p:tag name="BLEND" val="False"/>
  <p:tag name="TRANSPARENT" val="False"/>
  <p:tag name="BITMAPFORMAT" val="bmp256"/>
  <p:tag name="DEBUGINTERACTIVE" val="True"/>
  <p:tag name="ORIGWIDTH" val="490.5"/>
</p:tagLst>
</file>

<file path=ppt/tags/tag2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b = -x_0 m  +y_0&#10;\]&#10;\end{document}&#10;"/>
  <p:tag name="EXTERNALNAME" val="Edittex"/>
  <p:tag name="BLEND" val="False"/>
  <p:tag name="TRANSPARENT" val="False"/>
  <p:tag name="BITMAPFORMAT" val="bmp256"/>
  <p:tag name="DEBUGINTERACTIVE" val="True"/>
  <p:tag name="ORIGWIDTH" val="547.25"/>
</p:tagLst>
</file>

<file path=ppt/tags/tag2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d = x cos \theta + y sin \theta&#10;\]&#10;\end{document}&#10;"/>
  <p:tag name="EXTERNALNAME" val="Edittex"/>
  <p:tag name="BLEND" val="False"/>
  <p:tag name="TRANSPARENT" val="False"/>
  <p:tag name="BITMAPFORMAT" val="bmp256"/>
  <p:tag name="DEBUGINTERACTIVE" val="True"/>
  <p:tag name="ORIGWIDTH" val="644.375"/>
</p:tagLst>
</file>

<file path=ppt/tags/tag2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d = x cos \theta + y sin \theta&#10;\]&#10;\end{document}&#10;"/>
  <p:tag name="EXTERNALNAME" val="Edittex"/>
  <p:tag name="BLEND" val="False"/>
  <p:tag name="TRANSPARENT" val="False"/>
  <p:tag name="BITMAPFORMAT" val="bmp256"/>
  <p:tag name="DEBUGINTERACTIVE" val="True"/>
  <p:tag name="ORIGWIDTH" val="644.375"/>
</p:tagLst>
</file>

<file path=ppt/tags/tag2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d = x cos \theta + y sin \theta&#10;\]&#10;\end{document}&#10;"/>
  <p:tag name="EXTERNALNAME" val="Edittex"/>
  <p:tag name="BLEND" val="False"/>
  <p:tag name="TRANSPARENT" val="False"/>
  <p:tag name="BITMAPFORMAT" val="bmp256"/>
  <p:tag name="DEBUGINTERACTIVE" val="True"/>
  <p:tag name="ORIGWIDTH" val="644.375"/>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left[0,\frac{\partial f}{\partial y}\right]$&#10;\end{document}&#10;"/>
  <p:tag name="EXTERNALNAME" val="Edittex"/>
  <p:tag name="BLEND" val="False"/>
  <p:tag name="TRANSPARENT" val="False"/>
  <p:tag name="BITMAPFORMAT" val="bmpmono"/>
  <p:tag name="DEBUGINTERACTIVE" val="True"/>
  <p:tag name="ORIGWIDTH" val="441.875"/>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left[\frac{\partial f}{\partial x},\frac{\partial f}{\partial y}\right]$&#10;\end{document}&#10;"/>
  <p:tag name="EXTERNALNAME" val="Edittex"/>
  <p:tag name="BLEND" val="False"/>
  <p:tag name="TRANSPARENT" val="False"/>
  <p:tag name="BITMAPFORMAT" val="bmpmono"/>
  <p:tag name="DEBUGINTERACTIVE" val="True"/>
  <p:tag name="ORIGWIDTH" val="479.75"/>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heta$&#10;\end{document}&#10;"/>
  <p:tag name="EXTERNALNAME" val="Edittex"/>
  <p:tag name="BLEND" val="False"/>
  <p:tag name="TRANSPARENT" val="True"/>
  <p:tag name="BITMAPFORMAT" val="bmpmono"/>
  <p:tag name="DEBUGINTERACTIVE" val="True"/>
  <p:tag name="ORIGWIDTH" val="33.25"/>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left[\frac{\partial f}{\partial x},\frac{\partial f}{\partial y}\right]$&#10;\end{document}&#10;"/>
  <p:tag name="EXTERNALNAME" val="Edittex"/>
  <p:tag name="BLEND" val="False"/>
  <p:tag name="TRANSPARENT" val="False"/>
  <p:tag name="BITMAPFORMAT" val="bmpmono"/>
  <p:tag name="DEBUGINTERACTIVE" val="True"/>
  <p:tag name="ORIGWIDTH" val="479.75"/>
</p:tagLst>
</file>

<file path=ppt/tags/tag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heta$&#10;\end{document}&#10;"/>
  <p:tag name="EXTERNALNAME" val="Edittex"/>
  <p:tag name="BLEND" val="False"/>
  <p:tag name="TRANSPARENT" val="True"/>
  <p:tag name="BITMAPFORMAT" val="bmpmono"/>
  <p:tag name="DEBUGINTERACTIVE" val="True"/>
  <p:tag name="ORIGWIDTH" val="33.25"/>
</p:tagLst>
</file>

<file path=ppt/tags/tag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heta = \tan^{-1} \left(\frac{\partial f}{\partial y}/\frac{\partial f}{\partial x}\right)$&#10;\end{document}&#10;"/>
  <p:tag name="EXTERNALNAME" val="Edittex"/>
  <p:tag name="BLEND" val="False"/>
  <p:tag name="TRANSPARENT" val="False"/>
  <p:tag name="BITMAPFORMAT" val="bmpmono"/>
  <p:tag name="DEBUGINTERACTIVE" val="True"/>
  <p:tag name="ORIGWIDTH" val="659.75"/>
</p:tagLst>
</file>

<file path=ppt/tags/tag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nabla f\| = \sqrt{{(\frac{\partial f}{\partial x})}^2 + {(\frac{\partial f}{\partial y})}^2}$&#10;\end{document}&#10;"/>
  <p:tag name="EXTERNALNAME" val="Edittex"/>
  <p:tag name="BLEND" val="False"/>
  <p:tag name="TRANSPARENT" val="False"/>
  <p:tag name="BITMAPFORMAT" val="bmpmono"/>
  <p:tag name="DEBUGINTERACTIVE" val="True"/>
  <p:tag name="ORIGWIDTH" val="87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128</TotalTime>
  <Words>1354</Words>
  <Application>Microsoft Macintosh PowerPoint</Application>
  <PresentationFormat>On-screen Show (4:3)</PresentationFormat>
  <Paragraphs>232</Paragraphs>
  <Slides>40</Slides>
  <Notes>12</Notes>
  <HiddenSlides>1</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40</vt:i4>
      </vt:variant>
    </vt:vector>
  </HeadingPairs>
  <TitlesOfParts>
    <vt:vector size="43" baseType="lpstr">
      <vt:lpstr>Office Theme</vt:lpstr>
      <vt:lpstr>Photo Editor Photo</vt:lpstr>
      <vt:lpstr>Equation</vt:lpstr>
      <vt:lpstr>Edge Detection</vt:lpstr>
      <vt:lpstr>Edge</vt:lpstr>
      <vt:lpstr>PowerPoint Presentation</vt:lpstr>
      <vt:lpstr>Characterizing edges</vt:lpstr>
      <vt:lpstr>PowerPoint Presentation</vt:lpstr>
      <vt:lpstr>The discrete gradient</vt:lpstr>
      <vt:lpstr>PowerPoint Presentation</vt:lpstr>
      <vt:lpstr>PowerPoint Presentation</vt:lpstr>
      <vt:lpstr>PowerPoint Presentation</vt:lpstr>
      <vt:lpstr>Effects of noise</vt:lpstr>
      <vt:lpstr>Effects of noise</vt:lpstr>
      <vt:lpstr>Solution:  smooth first</vt:lpstr>
      <vt:lpstr>Derivative theorem of convolution</vt:lpstr>
      <vt:lpstr>Remember: Derivative of Gaussian filter</vt:lpstr>
      <vt:lpstr>Laplacian of Gaussian</vt:lpstr>
      <vt:lpstr>2D edge detection filters</vt:lpstr>
      <vt:lpstr>Edge detection by subtraction</vt:lpstr>
      <vt:lpstr>Edge detection by subtraction</vt:lpstr>
      <vt:lpstr>Edge detection by subtraction</vt:lpstr>
      <vt:lpstr>Gaussian - image filter</vt:lpstr>
      <vt:lpstr>Canny edge detector</vt:lpstr>
      <vt:lpstr>The Canny edge detector</vt:lpstr>
      <vt:lpstr>The Canny edge detector</vt:lpstr>
      <vt:lpstr>The Canny edge detector</vt:lpstr>
      <vt:lpstr>Get Orientation at Each Pixel</vt:lpstr>
      <vt:lpstr>The Canny edge detector</vt:lpstr>
      <vt:lpstr>The Canny edge detector</vt:lpstr>
      <vt:lpstr>Non-maximum suppression</vt:lpstr>
      <vt:lpstr>Compute Gradients (DoG)</vt:lpstr>
      <vt:lpstr>Canny Edges</vt:lpstr>
      <vt:lpstr>Effect of  (Gaussian kernel spread/size)</vt:lpstr>
      <vt:lpstr>An edge is not a line...</vt:lpstr>
      <vt:lpstr>Finding lines in an image</vt:lpstr>
      <vt:lpstr>Finding lines in an image</vt:lpstr>
      <vt:lpstr>Finding lines in an image</vt:lpstr>
      <vt:lpstr>Hough transform algorithm</vt:lpstr>
      <vt:lpstr>Hough transform algorithm</vt:lpstr>
      <vt:lpstr>Hough transform algorithm</vt:lpstr>
      <vt:lpstr>Hough transform algorithm</vt:lpstr>
      <vt:lpstr>Extensions</vt:lpstr>
    </vt:vector>
  </TitlesOfParts>
  <Company>University of Illinois Computer Science Dept.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Edge Detection</dc:title>
  <dc:creator>David Forsyth</dc:creator>
  <cp:lastModifiedBy>Ali Farhadi</cp:lastModifiedBy>
  <cp:revision>20</cp:revision>
  <dcterms:created xsi:type="dcterms:W3CDTF">2013-04-09T04:21:21Z</dcterms:created>
  <dcterms:modified xsi:type="dcterms:W3CDTF">2014-01-13T19:07:34Z</dcterms:modified>
</cp:coreProperties>
</file>