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4"/>
  </p:notesMasterIdLst>
  <p:sldIdLst>
    <p:sldId id="256" r:id="rId2"/>
    <p:sldId id="612" r:id="rId3"/>
    <p:sldId id="614" r:id="rId4"/>
    <p:sldId id="615" r:id="rId5"/>
    <p:sldId id="1702" r:id="rId6"/>
    <p:sldId id="1703" r:id="rId7"/>
    <p:sldId id="338" r:id="rId8"/>
    <p:sldId id="1705" r:id="rId9"/>
    <p:sldId id="356" r:id="rId10"/>
    <p:sldId id="353" r:id="rId11"/>
    <p:sldId id="354" r:id="rId12"/>
    <p:sldId id="355" r:id="rId13"/>
    <p:sldId id="357" r:id="rId14"/>
    <p:sldId id="587" r:id="rId15"/>
    <p:sldId id="363" r:id="rId16"/>
    <p:sldId id="359" r:id="rId17"/>
    <p:sldId id="364" r:id="rId18"/>
    <p:sldId id="365" r:id="rId19"/>
    <p:sldId id="366" r:id="rId20"/>
    <p:sldId id="367" r:id="rId21"/>
    <p:sldId id="368" r:id="rId22"/>
    <p:sldId id="369" r:id="rId23"/>
    <p:sldId id="362" r:id="rId24"/>
    <p:sldId id="370" r:id="rId25"/>
    <p:sldId id="371" r:id="rId26"/>
    <p:sldId id="1709" r:id="rId27"/>
    <p:sldId id="372" r:id="rId28"/>
    <p:sldId id="373" r:id="rId29"/>
    <p:sldId id="375" r:id="rId30"/>
    <p:sldId id="376" r:id="rId31"/>
    <p:sldId id="374" r:id="rId32"/>
    <p:sldId id="382" r:id="rId33"/>
    <p:sldId id="360" r:id="rId34"/>
    <p:sldId id="379" r:id="rId35"/>
    <p:sldId id="380" r:id="rId36"/>
    <p:sldId id="381" r:id="rId37"/>
    <p:sldId id="383" r:id="rId38"/>
    <p:sldId id="578" r:id="rId39"/>
    <p:sldId id="579" r:id="rId40"/>
    <p:sldId id="385" r:id="rId41"/>
    <p:sldId id="384" r:id="rId42"/>
    <p:sldId id="1706" r:id="rId43"/>
    <p:sldId id="386" r:id="rId44"/>
    <p:sldId id="519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527" r:id="rId53"/>
    <p:sldId id="528" r:id="rId54"/>
    <p:sldId id="529" r:id="rId55"/>
    <p:sldId id="530" r:id="rId56"/>
    <p:sldId id="361" r:id="rId57"/>
    <p:sldId id="581" r:id="rId58"/>
    <p:sldId id="580" r:id="rId59"/>
    <p:sldId id="592" r:id="rId60"/>
    <p:sldId id="594" r:id="rId61"/>
    <p:sldId id="595" r:id="rId62"/>
    <p:sldId id="1710" r:id="rId63"/>
    <p:sldId id="596" r:id="rId64"/>
    <p:sldId id="617" r:id="rId65"/>
    <p:sldId id="1486" r:id="rId66"/>
    <p:sldId id="302" r:id="rId67"/>
    <p:sldId id="1655" r:id="rId68"/>
    <p:sldId id="264" r:id="rId69"/>
    <p:sldId id="265" r:id="rId70"/>
    <p:sldId id="266" r:id="rId71"/>
    <p:sldId id="1667" r:id="rId72"/>
    <p:sldId id="1668" r:id="rId73"/>
    <p:sldId id="269" r:id="rId74"/>
    <p:sldId id="1686" r:id="rId75"/>
    <p:sldId id="1688" r:id="rId76"/>
    <p:sldId id="597" r:id="rId77"/>
    <p:sldId id="598" r:id="rId78"/>
    <p:sldId id="1689" r:id="rId79"/>
    <p:sldId id="1690" r:id="rId80"/>
    <p:sldId id="599" r:id="rId81"/>
    <p:sldId id="1687" r:id="rId82"/>
    <p:sldId id="605" r:id="rId83"/>
    <p:sldId id="600" r:id="rId84"/>
    <p:sldId id="601" r:id="rId85"/>
    <p:sldId id="602" r:id="rId86"/>
    <p:sldId id="603" r:id="rId87"/>
    <p:sldId id="1691" r:id="rId88"/>
    <p:sldId id="1693" r:id="rId89"/>
    <p:sldId id="1692" r:id="rId90"/>
    <p:sldId id="606" r:id="rId91"/>
    <p:sldId id="607" r:id="rId92"/>
    <p:sldId id="1707" r:id="rId93"/>
    <p:sldId id="608" r:id="rId94"/>
    <p:sldId id="1696" r:id="rId95"/>
    <p:sldId id="1697" r:id="rId96"/>
    <p:sldId id="609" r:id="rId97"/>
    <p:sldId id="1699" r:id="rId98"/>
    <p:sldId id="1700" r:id="rId99"/>
    <p:sldId id="1698" r:id="rId100"/>
    <p:sldId id="610" r:id="rId101"/>
    <p:sldId id="611" r:id="rId102"/>
    <p:sldId id="1708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Otero" initials="DO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7F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8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6" d="100"/>
        <a:sy n="116" d="100"/>
      </p:scale>
      <p:origin x="0" y="-33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0461-F42C-4657-89B6-F6C5CE3FC2F5}" type="datetimeFigureOut">
              <a:rPr lang="en-US" smtClean="0"/>
              <a:t>4/11/2020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D4ED9-1B63-4229-8F06-FCD43E3C5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for student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33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4f6a8cd2ed_2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9" name="Google Shape;759;g4f6a8cd2ed_2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  <p:sp>
        <p:nvSpPr>
          <p:cNvPr id="760" name="Google Shape;760;g4f6a8cd2ed_2_6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0" tIns="45550" rIns="91100" bIns="45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66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4293483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17e03db9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17e03db9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640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e9ba78f1c_1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e9ba78f1c_1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766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315a850e0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315a850e0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762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2326841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2326841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949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23268411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23268411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402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23268411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23268411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226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4232684113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4232684113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21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alternatives to L2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3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remember to send me comments and suggestions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45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are examples of discontinuities in visual processing?</a:t>
            </a:r>
          </a:p>
          <a:p>
            <a:r>
              <a:rPr lang="en-US" dirty="0"/>
              <a:t>How can we model discontinuities in our reconstructions?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40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think of this as a resistive grid, where the s and cs are </a:t>
            </a:r>
            <a:r>
              <a:rPr lang="en-US" dirty="0" err="1"/>
              <a:t>conductances</a:t>
            </a:r>
            <a:r>
              <a:rPr lang="en-US" dirty="0"/>
              <a:t> and ds  and fs are input and output voltages</a:t>
            </a:r>
          </a:p>
          <a:p>
            <a:r>
              <a:rPr lang="en-US" dirty="0"/>
              <a:t>What kind of a system is this?  How can we solve 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36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“spot” the difference between the original image (right) and the colorized grayscale (middle)?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3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(ungraded) exercise, will become important next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8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set was derived from a longer lecture that starts with the basics of image processing and covers all of Chapters 3 &amp; 4 in Szeliski 2</a:t>
            </a:r>
            <a:r>
              <a:rPr lang="en-US" baseline="30000" dirty="0"/>
              <a:t>nd</a:t>
            </a:r>
            <a:r>
              <a:rPr lang="en-US" dirty="0"/>
              <a:t> edition.</a:t>
            </a:r>
          </a:p>
          <a:p>
            <a:endParaRPr lang="en-US" dirty="0"/>
          </a:p>
          <a:p>
            <a:r>
              <a:rPr lang="en-US" dirty="0"/>
              <a:t>The slides not used in UW CSE 576 (since the material was already covered in Lectures 3-4 by Steve Seitz) are hidden.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09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else?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08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78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anyone know how many degrees of freedom each one has?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Does anyone know how many degrees of freedom each one has?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for student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0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3470-BF52-4DBC-86FE-F7EB78025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55EE2-0DF5-4EE1-B5DB-E8764985E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BDF1-2FB9-477A-874D-346EC2DC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09C67-34DB-45A7-9502-22566D9A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6764-D310-43D0-A858-E8869EBE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8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8FAB-62A8-4EAC-813F-844B71A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71E8F-3E87-4001-B66C-2DEE66767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A9AC-89DE-4D8C-A9F8-CECA542C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97520-4E43-4BDD-8A99-938D20F9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017EA-ED72-4DFB-9C41-D633D912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4B2686-4D85-4289-A550-DB486360B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ABDA2-BBB5-4429-80AA-CB6806F56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7E956-E68B-482E-B88E-77B3E4BF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C31B4-1A6A-4FF3-9E23-72FCFDD1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140B0-FBB1-48F7-9815-00AF3DA2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tx">
  <p:cSld name="1_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914400" y="914400"/>
            <a:ext cx="103632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819640" y="6248401"/>
            <a:ext cx="375921" cy="28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0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7F8E-1D34-4868-BF8B-4E9763C3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CF43-776A-4B65-8BAE-460550A0E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8C9FA-C981-4663-A128-3B487A1B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79C60-BAD1-4957-9DBB-13372B72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74F89-9777-40F1-8286-685DA751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3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78B69-FB78-4189-A4CD-669FBA14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3F167-C22A-4F2A-8601-50F62AD7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76C0-4778-4C54-AD06-C183C605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59327-F71B-4DEA-A63A-E7A99830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F08EB-9083-4822-9C6D-836E165E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D4A3-2DC9-48EF-B824-88675178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0D69-3812-4CF9-9AF6-8C50348C3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227FE-E1E1-47EA-9FBF-F7D53E882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4D25A-91F3-495A-BEDC-643E261E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A6405-1981-439C-8B73-510C0859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5C4BD-5BAE-4AE3-93B8-969B6C1F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8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067B-E91B-41F7-91D7-DE15F235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162EE-7F8B-4927-BFB0-DC85C7B04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501E7-E1DB-4662-B5B9-D654C774C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99CA7-C87D-4D86-951D-579C91E02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7AF3B-BBE6-4D5F-BB06-86F6D6C75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F6D22-C4B5-4612-AD5D-4E92ACE1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3E928-E5B8-4FCE-8E8A-79A842F8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DD1B47-24BD-4330-941B-A173803F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3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F341-12C2-4D7A-89DE-1FB169E3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49F61-B677-4397-9572-E22CD0CF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A06CE-CFD7-483B-A213-B373DFA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7520C-556D-46AA-9428-6D28FC22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B9F19-F8FD-4046-AF66-D9BDE723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7EF89-95A2-4B58-BD9D-1F6173B8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04BF0-8869-4CC8-A834-228DE161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7738-6A12-4FB5-9ED1-93EF67D3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80F27-0162-4715-962C-94C357A15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67F1-9A23-4AB4-82FB-B69D19441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51034-FE72-4A0A-B143-0E12D510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E314F-2EE8-421F-8DD7-43167DB0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5CCCA-3501-4FFF-B6A5-ABD181B5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454E-67BA-4977-A1F9-4E09C0D7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FC2FB-991B-4C5A-BFBB-97C5FF157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DB0D6-1649-4CAF-825B-4CFB099E9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05DD-9590-4FE5-BC2E-75490207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FED12-549C-4D68-BF5B-16E540CE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129FF-8BAE-4E95-94B8-9ED78DC2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1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2E124-DD79-4F40-9EC1-98852E67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0ACC-BBDF-4FDB-BD05-2A266ABCC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FE5E-97A8-4F23-AE26-054F979CD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E208F-400C-4E4E-9585-7D0E84026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1448B-BF43-48F8-ABF5-223187EF6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cs.washington.edu/education/courses/csep576/15sp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hyperlink" Target="about:blank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.cs.washington.edu/education/courses/cse576/20sp/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zeliski.org/Book/2ndEdition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-bcs.mit.edu/people/adelson/publications/abstracts/spline83.html" TargetMode="Externa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2AitTPI5U0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image" Target="../media/image82.png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28" Type="http://schemas.openxmlformats.org/officeDocument/2006/relationships/tags" Target="../tags/tag128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tags" Target="../tags/tag134.xml"/><Relationship Id="rId139" Type="http://schemas.openxmlformats.org/officeDocument/2006/relationships/image" Target="../media/image83.png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40" Type="http://schemas.openxmlformats.org/officeDocument/2006/relationships/image" Target="../media/image8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image" Target="../media/image85.emf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slideLayout" Target="../slideLayouts/slideLayout12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notesSlide" Target="../notesSlides/notesSlide1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6" Type="http://schemas.openxmlformats.org/officeDocument/2006/relationships/tags" Target="../tags/tag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048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csie.ntu.edu.tw/~cyy/projects/index.html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AAF9-585F-40C2-A2C8-25D7198F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051" y="1122363"/>
            <a:ext cx="962065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Interpolation &amp; Optimization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Computer Vision (UW EE/CSE 576)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9329E-03EA-47D9-A887-2BE4EF66C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7048"/>
            <a:ext cx="9144000" cy="1655762"/>
          </a:xfrm>
        </p:spPr>
        <p:txBody>
          <a:bodyPr/>
          <a:lstStyle/>
          <a:p>
            <a:r>
              <a:rPr lang="en-US" dirty="0"/>
              <a:t>Richard Szeliski</a:t>
            </a:r>
          </a:p>
          <a:p>
            <a:r>
              <a:rPr lang="en-US" dirty="0"/>
              <a:t>Facebook &amp; UW</a:t>
            </a:r>
          </a:p>
          <a:p>
            <a:r>
              <a:rPr lang="en-US" dirty="0"/>
              <a:t>Lecture 5 – Apr 14,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D2714-611A-4EF6-A0FA-D63C2E451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642" y="4230678"/>
            <a:ext cx="2482397" cy="19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1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008A-0D43-4D31-AEC2-A32CF32A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operations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4424E-9C72-43F9-BE6A-96A7F3DD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4DFEA-48F7-4C9B-8431-FDB3EE3D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81850-57C6-4292-9834-FBA22F71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0486B-C533-4931-9998-35F5032A85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092"/>
          <a:stretch/>
        </p:blipFill>
        <p:spPr>
          <a:xfrm>
            <a:off x="263115" y="1814185"/>
            <a:ext cx="5702557" cy="2390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CD9B46-0518-4C80-A100-412467E71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13"/>
          <a:stretch/>
        </p:blipFill>
        <p:spPr>
          <a:xfrm>
            <a:off x="6096000" y="792051"/>
            <a:ext cx="5635262" cy="49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20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1A31-41FC-4069-8A23-28849390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Random Fields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B215-7F12-44E0-A6B8-54BFBB66D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78248-C567-4E8A-A3A8-1846A93A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6C9E-E690-4932-A868-D82DB30E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100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B2ACB23-1A0E-4F0D-B7B6-168CEFE19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potentials depend on guide image</a:t>
            </a:r>
            <a:br>
              <a:rPr lang="en-US" dirty="0"/>
            </a:br>
            <a:r>
              <a:rPr lang="en-US" dirty="0"/>
              <a:t>(sound familiar?)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C9AEF1-A07C-44FB-A1FF-528076A4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377" y="866198"/>
            <a:ext cx="3472876" cy="240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4FE681-9907-44F5-A65A-48DD66A7F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55" y="2753591"/>
            <a:ext cx="7141244" cy="36575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0793AB-6116-44EB-A65F-3C1D959C18B6}"/>
              </a:ext>
            </a:extLst>
          </p:cNvPr>
          <p:cNvSpPr/>
          <p:nvPr/>
        </p:nvSpPr>
        <p:spPr>
          <a:xfrm>
            <a:off x="4038600" y="6113069"/>
            <a:ext cx="1499755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7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E060-F9D6-46F9-BA92-1254BBB7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CRF </a:t>
            </a:r>
            <a:r>
              <a:rPr lang="en-US" sz="3200" dirty="0"/>
              <a:t>[</a:t>
            </a:r>
            <a:r>
              <a:rPr lang="en-US" sz="3200" dirty="0" err="1"/>
              <a:t>Krähenbühl</a:t>
            </a:r>
            <a:r>
              <a:rPr lang="en-US" sz="3200" dirty="0"/>
              <a:t> and </a:t>
            </a:r>
            <a:r>
              <a:rPr lang="en-US" sz="3200" dirty="0" err="1"/>
              <a:t>Koltun</a:t>
            </a:r>
            <a:r>
              <a:rPr lang="en-US" sz="3200" dirty="0"/>
              <a:t> 2011]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917FD-AD21-4A76-9E73-80A7BA07F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wide color-based support region (like bilateral solver)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6A77A-8D54-4781-AD3B-CE027440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230CB-D019-449F-AFBF-356A618A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12C49-D6D7-42C0-8DF8-D26EA8D0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101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66418-5D82-4C26-ABA3-5DF7DFC5D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2373954"/>
            <a:ext cx="8153400" cy="39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148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</a:t>
            </a:r>
          </a:p>
          <a:p>
            <a:r>
              <a:rPr lang="en-US" dirty="0"/>
              <a:t>Pyramids</a:t>
            </a:r>
          </a:p>
          <a:p>
            <a:r>
              <a:rPr lang="en-US" dirty="0"/>
              <a:t>Blending</a:t>
            </a:r>
          </a:p>
          <a:p>
            <a:r>
              <a:rPr lang="en-US" dirty="0"/>
              <a:t>Resampling (rotations, etc.)</a:t>
            </a:r>
          </a:p>
          <a:p>
            <a:r>
              <a:rPr lang="en-US" dirty="0"/>
              <a:t>Data Fitting</a:t>
            </a:r>
          </a:p>
          <a:p>
            <a:r>
              <a:rPr lang="en-US" dirty="0"/>
              <a:t>Regularization and variational techniques</a:t>
            </a:r>
          </a:p>
          <a:p>
            <a:r>
              <a:rPr lang="en-US" dirty="0"/>
              <a:t>Markov Random Fields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998" y="1063002"/>
            <a:ext cx="2346834" cy="182304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102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4B88E-A263-42BD-994C-272938562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84" r="9494" b="35874"/>
          <a:stretch/>
        </p:blipFill>
        <p:spPr>
          <a:xfrm>
            <a:off x="6530675" y="2486054"/>
            <a:ext cx="2354323" cy="1885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CA06A-E27F-41A9-81E1-70CA6CEDB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998" y="4206008"/>
            <a:ext cx="2346833" cy="17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82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0008A-0D43-4D31-AEC2-A32CF32A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(point-wise) operations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4424E-9C72-43F9-BE6A-96A7F3DD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4DFEA-48F7-4C9B-8431-FDB3EE3D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81850-57C6-4292-9834-FBA22F71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BB8437-3BBA-4985-A5EC-B69E6DFF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640" y="649539"/>
            <a:ext cx="3972025" cy="5344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BAB93-23F2-406E-8150-4E4CB6F97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46" y="2289153"/>
            <a:ext cx="6363803" cy="27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77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6D1A-7124-4053-BD59-A6A5F23B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equalization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BC46E-1C4A-4E68-AE17-70ACBAA1C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35F1B-ADE2-4DCC-8C78-39E5C99C5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BF5D0-AB00-401A-A3AB-5C79278C6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341A01-6535-4658-9187-D243896FE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7633"/>
            <a:ext cx="6172599" cy="4222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5B9250-07EE-4BFE-83CC-013DF24BF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027" y="2267399"/>
            <a:ext cx="6055844" cy="214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F64E-4701-4635-BBD8-5734C19D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filtering (convolution)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17ED2-3162-4EBF-BCBB-8F646946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E36B9-4674-463A-9F38-C8DE04DE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E26A60-90A2-444B-A170-F9135D77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1F0BE-DEDA-4F05-8523-940BFB7F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33" y="1608708"/>
            <a:ext cx="6876393" cy="3194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CAED4A-DE09-4995-A734-7D4DEF4BC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033" y="4897959"/>
            <a:ext cx="6671441" cy="10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7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8FC8-5B45-424A-91E5-90919D46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vs. convolution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CA2A45-C236-4FEA-8E2A-64841044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9496D-EDF6-4B5D-A30C-16239F4E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F0AF0-585B-4C47-BDD4-73BD886A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0486F-5547-48A4-8EFE-59B9CF301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90"/>
          <a:stretch/>
        </p:blipFill>
        <p:spPr>
          <a:xfrm>
            <a:off x="1821471" y="1451295"/>
            <a:ext cx="7145956" cy="47355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408283-6214-47ED-A07D-AAB2642C5C2B}"/>
              </a:ext>
            </a:extLst>
          </p:cNvPr>
          <p:cNvSpPr/>
          <p:nvPr/>
        </p:nvSpPr>
        <p:spPr>
          <a:xfrm>
            <a:off x="2357306" y="2449585"/>
            <a:ext cx="914400" cy="268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40D7B7-1305-476A-AC29-EB4AF43ABB31}"/>
              </a:ext>
            </a:extLst>
          </p:cNvPr>
          <p:cNvSpPr/>
          <p:nvPr/>
        </p:nvSpPr>
        <p:spPr>
          <a:xfrm>
            <a:off x="7157207" y="4732789"/>
            <a:ext cx="914400" cy="268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B6E4A0-2B2F-4662-8D12-C3191DC20728}"/>
              </a:ext>
            </a:extLst>
          </p:cNvPr>
          <p:cNvSpPr/>
          <p:nvPr/>
        </p:nvSpPr>
        <p:spPr>
          <a:xfrm>
            <a:off x="6637089" y="4082337"/>
            <a:ext cx="1147894" cy="268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5AED6-811E-4CA7-B481-3A7F80511272}"/>
              </a:ext>
            </a:extLst>
          </p:cNvPr>
          <p:cNvSpPr/>
          <p:nvPr/>
        </p:nvSpPr>
        <p:spPr>
          <a:xfrm>
            <a:off x="3652006" y="5627310"/>
            <a:ext cx="1305887" cy="268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89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83227-D938-414A-BE71-237958DB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 padding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232A8-CAF1-44D1-B84D-86AF42D1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225DAE-55DB-4911-8DA8-BA47C0D7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78C2D-9FE5-4BA9-94C7-48F9EFEE5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81B84-088F-4812-A265-90B1482A7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991" y="1566920"/>
            <a:ext cx="6993006" cy="44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38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70DA-1BE7-4CF6-A288-B8C22BE5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examples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92E41-3F77-4B2A-8EE7-3233C7EB3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80682-A4A0-46C8-A97F-F93BFD61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46A0C-9BC1-41AD-919D-FF449DAA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9D1D4-D25C-4CFA-95B5-C12E7BC9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1" b="10281"/>
          <a:stretch/>
        </p:blipFill>
        <p:spPr>
          <a:xfrm>
            <a:off x="2503563" y="1967537"/>
            <a:ext cx="6429285" cy="3992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417A0-06C5-4FC8-A8B6-930433ED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295" y="1748438"/>
            <a:ext cx="4691819" cy="36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0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EE4C6-B8BD-417C-9283-A8D82904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Separable filters (more efficient)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EBCCE-BA1B-4D03-8AE8-1CF46B1BB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E4622-D2D4-4ACC-80AF-0EBE5B7F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0F2D1-1A09-4C2B-8D6F-ED1C3487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016C1A-ECA9-4769-97B1-BF028968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56" y="1606482"/>
            <a:ext cx="7768144" cy="470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D1F8-AD9B-46F4-8BAC-C3557B9DD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Steerable oriented filters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61F14-0C68-43C5-9927-80062B72E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C4266-4921-4E07-A6DB-9BAF5D1D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F2DC4-0FA4-4CFE-AB5C-C951DD09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5BCC13-0452-48D7-AD48-C809066C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49" y="1690688"/>
            <a:ext cx="8074047" cy="3550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6098E5-9E96-4D0D-89EA-33EF1F2F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730" y="2960648"/>
            <a:ext cx="7983659" cy="31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8690B-E8B5-4D78-85B0-F36BA1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denoising filters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9C4A9-AE94-4C19-86EB-8EB948C6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B7C2D-89EB-4301-95F6-553527EA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5D2F-F02E-41DF-A457-BBCCDDE3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0DAA3-03DC-4753-95D5-F448C178B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858" y="1431509"/>
            <a:ext cx="748976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50800" rIns="50800" bIns="50800" rtlCol="0" anchor="ctr" anchorCtr="0">
            <a:noAutofit/>
          </a:bodyPr>
          <a:lstStyle/>
          <a:p>
            <a:pPr indent="39687">
              <a:buSzPts val="3400"/>
            </a:pPr>
            <a:r>
              <a:rPr lang="en-US" sz="3400" dirty="0">
                <a:latin typeface="Arial"/>
                <a:ea typeface="Arial"/>
                <a:cs typeface="Arial"/>
                <a:sym typeface="Arial"/>
              </a:rPr>
              <a:t>Computer Vision </a:t>
            </a:r>
            <a:r>
              <a:rPr lang="en-US" sz="3200" dirty="0"/>
              <a:t>(EE/CSE 576)</a:t>
            </a:r>
            <a:endParaRPr dirty="0"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4294967295"/>
          </p:nvPr>
        </p:nvSpPr>
        <p:spPr>
          <a:xfrm>
            <a:off x="1344038" y="893864"/>
            <a:ext cx="81534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50800" tIns="50800" rIns="50800" bIns="50800" rtlCol="0" anchor="t" anchorCtr="0">
            <a:noAutofit/>
          </a:bodyPr>
          <a:lstStyle/>
          <a:p>
            <a:pPr marL="39689" indent="0">
              <a:spcBef>
                <a:spcPts val="0"/>
              </a:spcBef>
              <a:buSzPts val="2800"/>
              <a:buNone/>
            </a:pPr>
            <a:endParaRPr dirty="0"/>
          </a:p>
          <a:p>
            <a:pPr marL="39689" indent="0">
              <a:spcBef>
                <a:spcPts val="0"/>
              </a:spcBef>
              <a:buSzPts val="2800"/>
              <a:buNone/>
            </a:pPr>
            <a:endParaRPr lang="en-US" dirty="0"/>
          </a:p>
          <a:p>
            <a:pPr marL="39689" indent="0">
              <a:spcBef>
                <a:spcPts val="0"/>
              </a:spcBef>
              <a:buSzPts val="2800"/>
              <a:buNone/>
            </a:pPr>
            <a:endParaRPr dirty="0"/>
          </a:p>
          <a:p>
            <a:pPr marL="39689" indent="0">
              <a:spcBef>
                <a:spcPts val="0"/>
              </a:spcBef>
              <a:buSzPts val="2800"/>
              <a:buNone/>
            </a:pPr>
            <a:r>
              <a:rPr lang="en-US" dirty="0" err="1"/>
              <a:t>Instr.s</a:t>
            </a:r>
            <a:endParaRPr dirty="0"/>
          </a:p>
          <a:p>
            <a:pPr marL="39689" indent="0">
              <a:buSzPts val="2800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9689" indent="0">
              <a:buSzPts val="2800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9689" indent="0">
              <a:buSzPts val="2800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SzPts val="2800"/>
              <a:buNone/>
            </a:pPr>
            <a:r>
              <a:rPr lang="en-US" dirty="0"/>
              <a:t>TAs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9689" indent="0">
              <a:buSzPts val="2800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SzPts val="2800"/>
              <a:buNone/>
            </a:pPr>
            <a:endParaRPr lang="en-US" dirty="0"/>
          </a:p>
          <a:p>
            <a:pPr marL="39689" indent="0">
              <a:buSzPts val="2800"/>
              <a:buNone/>
            </a:pPr>
            <a:r>
              <a:rPr lang="en-US" dirty="0"/>
              <a:t>Slides are online here (calendar tab):</a:t>
            </a:r>
            <a:endParaRPr dirty="0"/>
          </a:p>
          <a:p>
            <a:pPr marL="496887" lvl="1" indent="0">
              <a:spcBef>
                <a:spcPts val="500"/>
              </a:spcBef>
              <a:buClr>
                <a:srgbClr val="0000FF"/>
              </a:buClr>
              <a:buNone/>
            </a:pPr>
            <a:r>
              <a:rPr lang="en-US" sz="1800" u="sng" dirty="0">
                <a:solidFill>
                  <a:srgbClr val="0000FF"/>
                </a:solidFill>
                <a:hlinkClick r:id="rId3"/>
              </a:rPr>
              <a:t>http://</a:t>
            </a:r>
            <a:r>
              <a:rPr lang="en-US" sz="1800" u="sng" dirty="0">
                <a:solidFill>
                  <a:srgbClr val="0000FF"/>
                </a:solidFill>
                <a:hlinkClick r:id="rId4"/>
              </a:rPr>
              <a:t>www.cs.washington.edu/education/courses/cse576/20sp/</a:t>
            </a:r>
            <a:endParaRPr sz="1800" dirty="0">
              <a:solidFill>
                <a:srgbClr val="0000FF"/>
              </a:solidFill>
            </a:endParaRPr>
          </a:p>
          <a:p>
            <a:pPr marL="39689" indent="0">
              <a:buSzPts val="2000"/>
              <a:buNone/>
            </a:pPr>
            <a:endParaRPr sz="2000" dirty="0"/>
          </a:p>
        </p:txBody>
      </p:sp>
      <p:sp>
        <p:nvSpPr>
          <p:cNvPr id="102" name="Google Shape;102;p23"/>
          <p:cNvSpPr txBox="1"/>
          <p:nvPr/>
        </p:nvSpPr>
        <p:spPr>
          <a:xfrm>
            <a:off x="3072883" y="3199107"/>
            <a:ext cx="1136652" cy="22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39687" algn="ctr">
              <a:buClr>
                <a:srgbClr val="000000"/>
              </a:buClr>
              <a:buSzPts val="1600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Steve Seitz</a:t>
            </a:r>
            <a:r>
              <a:rPr lang="en-US" sz="1600" u="sng">
                <a:solidFill>
                  <a:srgbClr val="00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endParaRPr/>
          </a:p>
        </p:txBody>
      </p:sp>
      <p:sp>
        <p:nvSpPr>
          <p:cNvPr id="103" name="Google Shape;103;p23"/>
          <p:cNvSpPr txBox="1"/>
          <p:nvPr/>
        </p:nvSpPr>
        <p:spPr>
          <a:xfrm>
            <a:off x="5149088" y="3199107"/>
            <a:ext cx="1192710" cy="22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39687" algn="ctr">
              <a:buClr>
                <a:srgbClr val="000000"/>
              </a:buClr>
              <a:buSzPts val="1600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Rick Szeliski</a:t>
            </a:r>
            <a:endParaRPr/>
          </a:p>
        </p:txBody>
      </p:sp>
      <p:pic>
        <p:nvPicPr>
          <p:cNvPr id="104" name="Google Shape;104;p23" descr="Picture 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4785" y="1497306"/>
            <a:ext cx="1208088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3"/>
          <p:cNvSpPr txBox="1"/>
          <p:nvPr/>
        </p:nvSpPr>
        <p:spPr>
          <a:xfrm>
            <a:off x="7129644" y="3199107"/>
            <a:ext cx="1735337" cy="22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39687" algn="ctr">
              <a:buClr>
                <a:srgbClr val="000000"/>
              </a:buClr>
              <a:buSzPts val="1600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Harpreet Sawhney</a:t>
            </a:r>
            <a:endParaRPr/>
          </a:p>
        </p:txBody>
      </p:sp>
      <p:pic>
        <p:nvPicPr>
          <p:cNvPr id="106" name="Google Shape;106;p23" descr="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49535" y="1567690"/>
            <a:ext cx="1208089" cy="161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3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09911" y="1567690"/>
            <a:ext cx="1610785" cy="161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3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97834" y="3665040"/>
            <a:ext cx="1501990" cy="150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3" descr="Image"/>
          <p:cNvPicPr preferRelativeResize="0"/>
          <p:nvPr/>
        </p:nvPicPr>
        <p:blipFill rotWithShape="1">
          <a:blip r:embed="rId10">
            <a:alphaModFix/>
          </a:blip>
          <a:srcRect l="27101" t="15103" r="32939" b="30294"/>
          <a:stretch/>
        </p:blipFill>
        <p:spPr>
          <a:xfrm>
            <a:off x="7458751" y="3665040"/>
            <a:ext cx="1099318" cy="150215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3"/>
          <p:cNvSpPr txBox="1"/>
          <p:nvPr/>
        </p:nvSpPr>
        <p:spPr>
          <a:xfrm>
            <a:off x="2694562" y="5231107"/>
            <a:ext cx="1893294" cy="22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39687" algn="ctr">
              <a:buClr>
                <a:srgbClr val="000000"/>
              </a:buClr>
              <a:buSzPts val="1600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Aleksander Holynski</a:t>
            </a:r>
            <a:endParaRPr/>
          </a:p>
        </p:txBody>
      </p:sp>
      <p:sp>
        <p:nvSpPr>
          <p:cNvPr id="111" name="Google Shape;111;p23"/>
          <p:cNvSpPr txBox="1"/>
          <p:nvPr/>
        </p:nvSpPr>
        <p:spPr>
          <a:xfrm>
            <a:off x="5073580" y="5231107"/>
            <a:ext cx="1453258" cy="22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39687" algn="ctr">
              <a:buClr>
                <a:srgbClr val="000000"/>
              </a:buClr>
              <a:buSzPts val="1600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Keunhong Park</a:t>
            </a:r>
            <a:endParaRPr/>
          </a:p>
        </p:txBody>
      </p:sp>
      <p:sp>
        <p:nvSpPr>
          <p:cNvPr id="112" name="Google Shape;112;p23"/>
          <p:cNvSpPr txBox="1"/>
          <p:nvPr/>
        </p:nvSpPr>
        <p:spPr>
          <a:xfrm>
            <a:off x="7472739" y="5231107"/>
            <a:ext cx="1023740" cy="22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39687" algn="ctr">
              <a:buClr>
                <a:srgbClr val="000000"/>
              </a:buClr>
              <a:buSzPts val="1600"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Svet Kolev</a:t>
            </a:r>
            <a:endParaRPr/>
          </a:p>
        </p:txBody>
      </p:sp>
      <p:pic>
        <p:nvPicPr>
          <p:cNvPr id="113" name="Google Shape;113;p23"/>
          <p:cNvPicPr preferRelativeResize="0"/>
          <p:nvPr/>
        </p:nvPicPr>
        <p:blipFill rotWithShape="1">
          <a:blip r:embed="rId11">
            <a:alphaModFix/>
          </a:blip>
          <a:srcRect l="11621" t="7461" r="11621" b="7461"/>
          <a:stretch/>
        </p:blipFill>
        <p:spPr>
          <a:xfrm>
            <a:off x="5073586" y="3596894"/>
            <a:ext cx="1453249" cy="1610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F8923-60AC-464D-B25B-BEDFDCB4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F7BFF-3933-4609-9EBA-96D8B00A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43C10-0C81-49EC-BA1E-220CBA5D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8690B-E8B5-4D78-85B0-F36BA1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denoising filters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9C4A9-AE94-4C19-86EB-8EB948C6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B7C2D-89EB-4301-95F6-553527EA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5D2F-F02E-41DF-A457-BBCCDDE3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0D9E5D-46D0-4294-A6CB-1BCAF2693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45" y="2189863"/>
            <a:ext cx="7611592" cy="280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8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8690B-E8B5-4D78-85B0-F36BA1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Bilateral filter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9C4A9-AE94-4C19-86EB-8EB948C6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B7C2D-89EB-4301-95F6-553527EA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5D2F-F02E-41DF-A457-BBCCDDE3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2F81A9-05FC-4058-AAF1-DC38D63E6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883" y="1627000"/>
            <a:ext cx="7577469" cy="44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8690B-E8B5-4D78-85B0-F36BA1F1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Bilateral filter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9C4A9-AE94-4C19-86EB-8EB948C6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B7C2D-89EB-4301-95F6-553527EA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5D2F-F02E-41DF-A457-BBCCDDE3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F2DD5-AA08-4B38-9AD2-FD743FF3B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84" y="1532408"/>
            <a:ext cx="6709975" cy="48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8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70DA-1BE7-4CF6-A288-B8C22BE5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Other neighborhood operations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92E41-3F77-4B2A-8EE7-3233C7EB3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80682-A4A0-46C8-A97F-F93BFD610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46A0C-9BC1-41AD-919D-FF449DAA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9D1D4-D25C-4CFA-95B5-C12E7BC9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1"/>
          <a:stretch/>
        </p:blipFill>
        <p:spPr>
          <a:xfrm>
            <a:off x="2503563" y="1967537"/>
            <a:ext cx="6429285" cy="449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84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E548-AA6E-43C4-961D-5A5260C8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Fourier transforms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A715E0-FAAE-4D72-A84D-E3708A86E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Q: what’s their main</a:t>
            </a:r>
            <a:br>
              <a:rPr lang="en-US" i="1" dirty="0"/>
            </a:br>
            <a:r>
              <a:rPr lang="en-US" i="1" dirty="0"/>
              <a:t>      advantage?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00B5A-9191-4A08-B7E4-C4E713FD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1245A-0928-45F4-A7DD-FF479947F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4BA42-E009-44A7-A21D-069B05A2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022E0-E044-42A9-85B9-42F51189F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07"/>
          <a:stretch/>
        </p:blipFill>
        <p:spPr>
          <a:xfrm>
            <a:off x="693683" y="1508775"/>
            <a:ext cx="5839197" cy="3119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DB652-C711-48C8-A4A7-14D7DAD1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391" y="1140198"/>
            <a:ext cx="5644581" cy="480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FFA061-E84C-4A57-8856-084A2C30C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341"/>
          <a:stretch/>
        </p:blipFill>
        <p:spPr>
          <a:xfrm>
            <a:off x="6096000" y="1944511"/>
            <a:ext cx="5862532" cy="2968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B3929-1EA5-41AD-A35A-FC445123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Pyramids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and wavelets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BF190-7C47-4DF1-9BBD-12CDC0067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Interpolation: scaling up</a:t>
            </a:r>
          </a:p>
          <a:p>
            <a:r>
              <a:rPr lang="en-US" dirty="0"/>
              <a:t>Decimation: scaling down</a:t>
            </a:r>
          </a:p>
          <a:p>
            <a:r>
              <a:rPr lang="en-US" dirty="0"/>
              <a:t>Image pyramids</a:t>
            </a:r>
          </a:p>
          <a:p>
            <a:r>
              <a:rPr lang="en-US" dirty="0"/>
              <a:t>(Invertible) difference pyramids</a:t>
            </a:r>
          </a:p>
          <a:p>
            <a:r>
              <a:rPr lang="en-US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Wavelets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4192C-7966-4DC9-A75A-AEA90A88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1DC7B-4850-488C-8604-D1BD269C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F1EB8-4A83-48D6-9F4F-2A2F8DED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46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AF80D-79FE-4D94-A064-5FF4D9BB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from previous lecture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C15F8-349E-4A7B-9C47-33A38E0FA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07052-B04E-4715-89BA-CC59DB4D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B3D62-A21C-4F48-8540-3D297505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65631-EF30-4535-AEC4-F0E9EACC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22" y="1557963"/>
            <a:ext cx="7084756" cy="457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65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F2CD-D3DB-46EE-94B0-A459CF57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D92FE-F818-444C-9C54-2F3293A7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5F7BB-D774-4F7D-9FC4-AB044BEC8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3BE46-BB4C-4245-85A4-14E0DDB8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3D9263-6D30-4393-A902-1E76EBE0258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30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F6745-BB97-4220-9701-1F9EAEAF2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– bicubic, windowed </a:t>
            </a:r>
            <a:r>
              <a:rPr lang="en-US" dirty="0" err="1"/>
              <a:t>sinc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4CE79-35A0-400A-B3A9-DFA9340A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CAD08-1192-4A64-8BCA-AE4879D3F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5425F-80F9-46B9-88B3-0C9B5F9D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31DD1B-8429-4F98-AFA3-FD3A555BC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3" y="1540303"/>
            <a:ext cx="5091139" cy="4086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843AE1-E297-4939-9484-DFEDF389B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91067"/>
            <a:ext cx="5591638" cy="3070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92779-E444-45A0-BF45-229B08DFE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466"/>
          <a:stretch/>
        </p:blipFill>
        <p:spPr>
          <a:xfrm>
            <a:off x="6052751" y="4529206"/>
            <a:ext cx="5541231" cy="1829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1E7602-C9DF-4E94-935E-55DB538D15FB}"/>
              </a:ext>
            </a:extLst>
          </p:cNvPr>
          <p:cNvSpPr txBox="1"/>
          <p:nvPr/>
        </p:nvSpPr>
        <p:spPr>
          <a:xfrm>
            <a:off x="1287074" y="5739904"/>
            <a:ext cx="4475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More advanced topic: </a:t>
            </a:r>
            <a:r>
              <a:rPr lang="en-US" i="1" dirty="0">
                <a:solidFill>
                  <a:srgbClr val="C00000"/>
                </a:solidFill>
              </a:rPr>
              <a:t>super-resolution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(Computational Photography lecture)</a:t>
            </a:r>
          </a:p>
        </p:txBody>
      </p:sp>
    </p:spTree>
    <p:extLst>
      <p:ext uri="{BB962C8B-B14F-4D97-AF65-F5344CB8AC3E}">
        <p14:creationId xmlns:p14="http://schemas.microsoft.com/office/powerpoint/2010/main" val="17463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B3950-9484-450D-8C71-AF4D742E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10959-74F6-49F6-8991-FD1E9C04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942F8-74F6-4019-840E-542273458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9BBFB-5F08-4101-82D9-744BA6DE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3763F-1BDE-459C-B08A-CF877981A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50" y="1776069"/>
            <a:ext cx="9693499" cy="42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3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0C06-7855-4AD6-9D87-E05C04A8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Rick’s book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E4089B-C80A-41F2-81E6-75F67C75A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sz="2000" dirty="0">
              <a:hlinkClick r:id="rId3"/>
            </a:endParaRPr>
          </a:p>
          <a:p>
            <a:pPr marL="0" indent="0" algn="ctr">
              <a:buNone/>
            </a:pPr>
            <a:r>
              <a:rPr lang="en-US" sz="2000" dirty="0">
                <a:hlinkClick r:id="rId3"/>
              </a:rPr>
              <a:t>http://szeliski.org/Book/2ndEdition.htm</a:t>
            </a: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10743-07FD-4F30-A6E3-075E8F45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200CF-065B-4E34-9D9A-2992EC7C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3E49C-3BFC-4BD7-9692-2593872E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D1D2E-7545-443C-B07D-D36BFA347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441" y="1555537"/>
            <a:ext cx="8183117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85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8DC6-25A2-4D97-BB9D-A85749AA4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7BD66A-CB39-4541-869B-09D2EE5A5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12F15-0727-4620-87E1-C36EDA04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1E828-9BCB-4766-A677-9ACBB418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4FF00-EAC5-4903-981F-C72E7BED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694" y="1331535"/>
            <a:ext cx="9753293" cy="47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7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DEF540-25B4-40C8-BDE0-74C1B4012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960" y="2920249"/>
            <a:ext cx="5976161" cy="31746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C0BAC-7C2D-4C58-A162-874CDBA7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06789C-2726-4CF4-9BAF-3E832990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FC0CC-DA8B-4C21-AAE4-E5872E5D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81CDB7-57CC-43EA-B442-CC1EDCB09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79" y="2038180"/>
            <a:ext cx="5922589" cy="2324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8506C-6E49-4109-928C-70445060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Decimation (downsampling)</a:t>
            </a:r>
          </a:p>
        </p:txBody>
      </p:sp>
    </p:spTree>
    <p:extLst>
      <p:ext uri="{BB962C8B-B14F-4D97-AF65-F5344CB8AC3E}">
        <p14:creationId xmlns:p14="http://schemas.microsoft.com/office/powerpoint/2010/main" val="418459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4B09-03ED-42BF-9C02-8C651D31F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Multi-resolution image pyramids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EDBF7-0BD0-4789-8110-84285ED8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A6DDC-66A3-4FEF-8ADB-DD951833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13CBC-3C1F-4C72-8C16-F4CAB0D3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90CE2-6D30-4822-A01D-FF0219F1F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167" y="1777285"/>
            <a:ext cx="7190799" cy="42513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A6D4-5247-42CE-9AF1-52BE566E2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93338"/>
          </a:xfrm>
        </p:spPr>
        <p:txBody>
          <a:bodyPr/>
          <a:lstStyle/>
          <a:p>
            <a:r>
              <a:rPr lang="en-US" dirty="0"/>
              <a:t>Commonly used in coarse-to-fine</a:t>
            </a:r>
            <a:br>
              <a:rPr lang="en-US" dirty="0"/>
            </a:br>
            <a:r>
              <a:rPr lang="en-US" dirty="0"/>
              <a:t>matching, optical flow,</a:t>
            </a:r>
            <a:br>
              <a:rPr lang="en-US" dirty="0"/>
            </a:br>
            <a:r>
              <a:rPr lang="en-US" dirty="0"/>
              <a:t>stereo, blending, …</a:t>
            </a:r>
          </a:p>
          <a:p>
            <a:r>
              <a:rPr lang="en-US" dirty="0">
                <a:solidFill>
                  <a:srgbClr val="C00000"/>
                </a:solidFill>
              </a:rPr>
              <a:t>… deep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1692-2EC5-4BAD-8386-CEEA4519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“Gaussian” pyramid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CFB605-4536-4821-9DE8-996130D2A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“binomial” (not real Gaussian) downsampling kernel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56CF8F-18B1-4E0B-9D16-0F6307BD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89747-EE33-429C-B312-E236028E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76865-EE81-43BE-9294-6B4BA718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10EDB-85DA-469D-AC5F-5786AC70D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8" r="37250" b="23865"/>
          <a:stretch/>
        </p:blipFill>
        <p:spPr>
          <a:xfrm>
            <a:off x="5084495" y="2516650"/>
            <a:ext cx="2023009" cy="358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5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4984-B7F8-4243-8755-8DB9AA68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“Laplacian”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7EB5B-011A-4928-A794-A1252BDAA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68674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Burt &amp; Adelson’s</a:t>
            </a:r>
            <a:br>
              <a:rPr lang="en-US" dirty="0"/>
            </a:br>
            <a:r>
              <a:rPr lang="en-US" dirty="0"/>
              <a:t>“Laplacian” is a</a:t>
            </a:r>
            <a:br>
              <a:rPr lang="en-US" dirty="0"/>
            </a:br>
            <a:r>
              <a:rPr lang="en-US" dirty="0"/>
              <a:t>difference of</a:t>
            </a:r>
            <a:br>
              <a:rPr lang="en-US" dirty="0"/>
            </a:br>
            <a:r>
              <a:rPr lang="en-US" dirty="0"/>
              <a:t>(interpolated)</a:t>
            </a:r>
            <a:br>
              <a:rPr lang="en-US" dirty="0"/>
            </a:br>
            <a:r>
              <a:rPr lang="en-US" dirty="0"/>
              <a:t>“Gaussians”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FD4F4-3EDD-4054-917B-5955CE98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76763-36FD-4820-8E46-5348CDAC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A8-BE7F-4E81-AA8A-3FBE1898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34</a:t>
            </a:fld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58D962A-2868-4182-8788-5A35B7CC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074" y="1796792"/>
            <a:ext cx="5925165" cy="169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3" descr="level0R">
            <a:extLst>
              <a:ext uri="{FF2B5EF4-FFF2-40B4-BE49-F238E27FC236}">
                <a16:creationId xmlns:a16="http://schemas.microsoft.com/office/drawing/2014/main" id="{70CE28D0-324D-4D1E-8802-5EC79A22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61" y="4597283"/>
            <a:ext cx="5528978" cy="152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2EA2205F-382F-4D1F-9822-A25E44682079}"/>
              </a:ext>
            </a:extLst>
          </p:cNvPr>
          <p:cNvGrpSpPr>
            <a:grpSpLocks/>
          </p:cNvGrpSpPr>
          <p:nvPr/>
        </p:nvGrpSpPr>
        <p:grpSpPr bwMode="auto">
          <a:xfrm>
            <a:off x="4144067" y="1366580"/>
            <a:ext cx="6309596" cy="1531843"/>
            <a:chOff x="152" y="161"/>
            <a:chExt cx="5367" cy="1303"/>
          </a:xfrm>
        </p:grpSpPr>
        <p:pic>
          <p:nvPicPr>
            <p:cNvPr id="11" name="Picture 5" descr="level4R">
              <a:extLst>
                <a:ext uri="{FF2B5EF4-FFF2-40B4-BE49-F238E27FC236}">
                  <a16:creationId xmlns:a16="http://schemas.microsoft.com/office/drawing/2014/main" id="{8DBA7BD7-7721-4D72-BE4B-FC263268C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214D2847-3F26-49D4-9E59-4A14F7F2AB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" y="432"/>
              <a:ext cx="652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200" dirty="0"/>
                <a:t>Laplacian</a:t>
              </a:r>
            </a:p>
            <a:p>
              <a:pPr algn="ctr" eaLnBrk="0" hangingPunct="0"/>
              <a:r>
                <a:rPr lang="en-US" altLang="en-US" sz="1200" dirty="0"/>
                <a:t>level</a:t>
              </a:r>
            </a:p>
            <a:p>
              <a:pPr algn="ctr" eaLnBrk="0" hangingPunct="0"/>
              <a:r>
                <a:rPr lang="en-US" altLang="en-US" sz="1200" dirty="0"/>
                <a:t>4</a:t>
              </a:r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A4F2AD25-38D2-48EB-A148-529BA05A2FC0}"/>
              </a:ext>
            </a:extLst>
          </p:cNvPr>
          <p:cNvGrpSpPr>
            <a:grpSpLocks/>
          </p:cNvGrpSpPr>
          <p:nvPr/>
        </p:nvGrpSpPr>
        <p:grpSpPr bwMode="auto">
          <a:xfrm>
            <a:off x="4144068" y="2996593"/>
            <a:ext cx="6310772" cy="1527141"/>
            <a:chOff x="152" y="1452"/>
            <a:chExt cx="5368" cy="1299"/>
          </a:xfrm>
        </p:grpSpPr>
        <p:pic>
          <p:nvPicPr>
            <p:cNvPr id="14" name="Picture 8" descr="level2R">
              <a:extLst>
                <a:ext uri="{FF2B5EF4-FFF2-40B4-BE49-F238E27FC236}">
                  <a16:creationId xmlns:a16="http://schemas.microsoft.com/office/drawing/2014/main" id="{E97F3128-64B3-4E67-AD2F-658C24D680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A4A092EB-224D-40D9-991B-E33653760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" y="1728"/>
              <a:ext cx="652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200" dirty="0"/>
                <a:t>Laplacian</a:t>
              </a:r>
            </a:p>
            <a:p>
              <a:pPr algn="ctr" eaLnBrk="0" hangingPunct="0"/>
              <a:r>
                <a:rPr lang="en-US" altLang="en-US" sz="1200" dirty="0"/>
                <a:t>level</a:t>
              </a:r>
            </a:p>
            <a:p>
              <a:pPr algn="ctr" eaLnBrk="0" hangingPunct="0"/>
              <a:r>
                <a:rPr lang="en-US" altLang="en-US" sz="1200" dirty="0"/>
                <a:t>2</a:t>
              </a:r>
            </a:p>
          </p:txBody>
        </p:sp>
      </p:grpSp>
      <p:sp>
        <p:nvSpPr>
          <p:cNvPr id="16" name="Text Box 10">
            <a:extLst>
              <a:ext uri="{FF2B5EF4-FFF2-40B4-BE49-F238E27FC236}">
                <a16:creationId xmlns:a16="http://schemas.microsoft.com/office/drawing/2014/main" id="{F53C8C53-8167-43B1-A364-317F7ED5E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2552" y="5013207"/>
            <a:ext cx="786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200" dirty="0"/>
              <a:t>Laplacian</a:t>
            </a:r>
          </a:p>
          <a:p>
            <a:pPr algn="ctr" eaLnBrk="0" hangingPunct="0"/>
            <a:r>
              <a:rPr lang="en-US" altLang="en-US" sz="1200" dirty="0"/>
              <a:t>level</a:t>
            </a:r>
          </a:p>
          <a:p>
            <a:pPr algn="ctr" eaLnBrk="0" hangingPunct="0"/>
            <a:r>
              <a:rPr lang="en-US" altLang="en-US" sz="1200" dirty="0"/>
              <a:t>0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BA765140-9F0F-4762-BB92-6EAFF2907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45" y="6196797"/>
            <a:ext cx="9784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200" dirty="0"/>
              <a:t>left pyramid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6F21DF93-D144-4666-8949-32B44DEE9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245" y="6196796"/>
            <a:ext cx="10710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200" dirty="0"/>
              <a:t>right pyramid</a:t>
            </a: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0099F5DA-9BD6-4BCD-8E62-E260C286A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338" y="6192027"/>
            <a:ext cx="13171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200" dirty="0"/>
              <a:t>blended pyramid</a:t>
            </a:r>
          </a:p>
        </p:txBody>
      </p:sp>
    </p:spTree>
    <p:extLst>
      <p:ext uri="{BB962C8B-B14F-4D97-AF65-F5344CB8AC3E}">
        <p14:creationId xmlns:p14="http://schemas.microsoft.com/office/powerpoint/2010/main" val="704966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CA00-D639-4C72-BB6A-E065BFE1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pyramid coding (compression)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9B247-DC53-4BEF-9A13-39E54DF8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1151-125B-4FE3-840D-2CB25F4C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52EC2-1274-4D1D-8C8F-33FFB077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18741-A832-4688-88AD-C3CEF405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27" y="1690688"/>
            <a:ext cx="7298545" cy="45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12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5C65-00F0-436E-8F01-427E0E72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pyramid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B0114-C3B0-49C8-9383-CE0984C5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87140-D46B-40A9-B703-ED5DA1BB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72019-44F6-4D50-AC90-019DB992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C0B323-3346-423E-BE54-7A7EE3FB5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519925"/>
            <a:ext cx="6191272" cy="48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65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080ED-96CC-40D7-B52A-62B28A35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pyramid blending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92470-3569-421D-BFF0-DCE2163B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986CB-27CF-46E7-86C6-CC128FA4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9C17F-8336-4AEF-8F32-2292EC6C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F1175E-C5F5-434B-A9EE-8FE5B321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379" y="1626499"/>
            <a:ext cx="5801242" cy="46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72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146BD0-7262-4A4E-BD5E-5A575E8B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BDB7D3-20AA-4D45-A1D7-033EF1D44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76EE9-683B-413A-8CEA-55AF075B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053A9-6ABE-4DB2-8B9F-3A048180CE51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474114" name="Rectangle 2">
            <a:extLst>
              <a:ext uri="{FF2B5EF4-FFF2-40B4-BE49-F238E27FC236}">
                <a16:creationId xmlns:a16="http://schemas.microsoft.com/office/drawing/2014/main" id="{3FF18428-8B4A-451E-9074-25F33D24B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Pyramid Blending</a:t>
            </a:r>
          </a:p>
        </p:txBody>
      </p:sp>
      <p:pic>
        <p:nvPicPr>
          <p:cNvPr id="474115" name="Picture 3" descr="apple">
            <a:extLst>
              <a:ext uri="{FF2B5EF4-FFF2-40B4-BE49-F238E27FC236}">
                <a16:creationId xmlns:a16="http://schemas.microsoft.com/office/drawing/2014/main" id="{151D3F3B-0D4E-45EA-ACC0-03B5B600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457471"/>
            <a:ext cx="2824163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6" name="Picture 4" descr="orange">
            <a:extLst>
              <a:ext uri="{FF2B5EF4-FFF2-40B4-BE49-F238E27FC236}">
                <a16:creationId xmlns:a16="http://schemas.microsoft.com/office/drawing/2014/main" id="{F447743A-D64F-4247-8BC6-DB2C6ED2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7470"/>
            <a:ext cx="272415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117" name="Picture 5" descr="contribR">
            <a:extLst>
              <a:ext uri="{FF2B5EF4-FFF2-40B4-BE49-F238E27FC236}">
                <a16:creationId xmlns:a16="http://schemas.microsoft.com/office/drawing/2014/main" id="{A6B4F3BB-FA23-46B4-8CDB-99B2034B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14870"/>
            <a:ext cx="87630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8" name="Rectangle 6">
            <a:extLst>
              <a:ext uri="{FF2B5EF4-FFF2-40B4-BE49-F238E27FC236}">
                <a16:creationId xmlns:a16="http://schemas.microsoft.com/office/drawing/2014/main" id="{3D9A48C5-8E3D-4487-B61F-E391FBA39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883505"/>
            <a:ext cx="8001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Burt, P. J. and Adelson, E. H., </a:t>
            </a:r>
            <a:r>
              <a:rPr lang="en-US" altLang="en-US" sz="1400" dirty="0">
                <a:hlinkClick r:id="rId5"/>
              </a:rPr>
              <a:t>A multiresolution spline with applications to image mosaics</a:t>
            </a:r>
            <a:r>
              <a:rPr lang="en-US" altLang="en-US" sz="1400" dirty="0"/>
              <a:t>, ACM Transactions on Graphics, 42(4), October 1983, 217-236. </a:t>
            </a:r>
          </a:p>
        </p:txBody>
      </p:sp>
    </p:spTree>
    <p:extLst>
      <p:ext uri="{BB962C8B-B14F-4D97-AF65-F5344CB8AC3E}">
        <p14:creationId xmlns:p14="http://schemas.microsoft.com/office/powerpoint/2010/main" val="37188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1D15F2D-134B-453B-A562-618173BF0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F02379A-B9DB-4ECA-963C-5A6CCC72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227ADD5-F984-4AC3-9153-B49E0647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6A97E-04DC-42B4-A099-80E6EB3DFBF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475138" name="Rectangle 2">
            <a:extLst>
              <a:ext uri="{FF2B5EF4-FFF2-40B4-BE49-F238E27FC236}">
                <a16:creationId xmlns:a16="http://schemas.microsoft.com/office/drawing/2014/main" id="{3DF363AE-B648-42AD-8488-995458B41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800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5139" name="Picture 3" descr="level0R">
            <a:extLst>
              <a:ext uri="{FF2B5EF4-FFF2-40B4-BE49-F238E27FC236}">
                <a16:creationId xmlns:a16="http://schemas.microsoft.com/office/drawing/2014/main" id="{63DD451F-E8EE-427D-9AB4-795602D8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4340226"/>
            <a:ext cx="7466012" cy="2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5140" name="Group 4">
            <a:extLst>
              <a:ext uri="{FF2B5EF4-FFF2-40B4-BE49-F238E27FC236}">
                <a16:creationId xmlns:a16="http://schemas.microsoft.com/office/drawing/2014/main" id="{AFBABA46-F1EB-410C-9B6D-CD748E20DF71}"/>
              </a:ext>
            </a:extLst>
          </p:cNvPr>
          <p:cNvGrpSpPr>
            <a:grpSpLocks/>
          </p:cNvGrpSpPr>
          <p:nvPr/>
        </p:nvGrpSpPr>
        <p:grpSpPr bwMode="auto">
          <a:xfrm>
            <a:off x="1751012" y="255588"/>
            <a:ext cx="8534400" cy="2068512"/>
            <a:chOff x="143" y="161"/>
            <a:chExt cx="5376" cy="1303"/>
          </a:xfrm>
        </p:grpSpPr>
        <p:pic>
          <p:nvPicPr>
            <p:cNvPr id="475141" name="Picture 5" descr="level4R">
              <a:extLst>
                <a:ext uri="{FF2B5EF4-FFF2-40B4-BE49-F238E27FC236}">
                  <a16:creationId xmlns:a16="http://schemas.microsoft.com/office/drawing/2014/main" id="{BB2D433A-44F8-4AAE-AB98-63EF525A0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5142" name="Text Box 6">
              <a:extLst>
                <a:ext uri="{FF2B5EF4-FFF2-40B4-BE49-F238E27FC236}">
                  <a16:creationId xmlns:a16="http://schemas.microsoft.com/office/drawing/2014/main" id="{9F60F0A7-4987-4B90-85B0-031B0A067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" y="432"/>
              <a:ext cx="669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/>
                <a:t>Laplacian</a:t>
              </a:r>
            </a:p>
            <a:p>
              <a:pPr algn="ctr" eaLnBrk="0" hangingPunct="0"/>
              <a:r>
                <a:rPr lang="en-US" altLang="en-US"/>
                <a:t>level</a:t>
              </a:r>
            </a:p>
            <a:p>
              <a:pPr algn="ctr" eaLnBrk="0" hangingPunct="0"/>
              <a:r>
                <a:rPr lang="en-US" altLang="en-US"/>
                <a:t>4</a:t>
              </a:r>
            </a:p>
          </p:txBody>
        </p:sp>
      </p:grpSp>
      <p:grpSp>
        <p:nvGrpSpPr>
          <p:cNvPr id="475143" name="Group 7">
            <a:extLst>
              <a:ext uri="{FF2B5EF4-FFF2-40B4-BE49-F238E27FC236}">
                <a16:creationId xmlns:a16="http://schemas.microsoft.com/office/drawing/2014/main" id="{F9A4F22C-C7BD-4C1C-8383-D67C2EED6CB0}"/>
              </a:ext>
            </a:extLst>
          </p:cNvPr>
          <p:cNvGrpSpPr>
            <a:grpSpLocks/>
          </p:cNvGrpSpPr>
          <p:nvPr/>
        </p:nvGrpSpPr>
        <p:grpSpPr bwMode="auto">
          <a:xfrm>
            <a:off x="1751013" y="2305051"/>
            <a:ext cx="8535988" cy="2062163"/>
            <a:chOff x="143" y="1452"/>
            <a:chExt cx="5377" cy="1299"/>
          </a:xfrm>
        </p:grpSpPr>
        <p:pic>
          <p:nvPicPr>
            <p:cNvPr id="475144" name="Picture 8" descr="level2R">
              <a:extLst>
                <a:ext uri="{FF2B5EF4-FFF2-40B4-BE49-F238E27FC236}">
                  <a16:creationId xmlns:a16="http://schemas.microsoft.com/office/drawing/2014/main" id="{3C766299-9AAF-48E5-B950-32BD58973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5145" name="Text Box 9">
              <a:extLst>
                <a:ext uri="{FF2B5EF4-FFF2-40B4-BE49-F238E27FC236}">
                  <a16:creationId xmlns:a16="http://schemas.microsoft.com/office/drawing/2014/main" id="{64B9C7D2-7CD2-4278-8002-BCB98555B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" y="1728"/>
              <a:ext cx="669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/>
                <a:t>Laplacian</a:t>
              </a:r>
            </a:p>
            <a:p>
              <a:pPr algn="ctr" eaLnBrk="0" hangingPunct="0"/>
              <a:r>
                <a:rPr lang="en-US" altLang="en-US"/>
                <a:t>level</a:t>
              </a:r>
            </a:p>
            <a:p>
              <a:pPr algn="ctr" eaLnBrk="0" hangingPunct="0"/>
              <a:r>
                <a:rPr lang="en-US" altLang="en-US"/>
                <a:t>2</a:t>
              </a:r>
            </a:p>
          </p:txBody>
        </p:sp>
      </p:grpSp>
      <p:sp>
        <p:nvSpPr>
          <p:cNvPr id="475146" name="Text Box 10">
            <a:extLst>
              <a:ext uri="{FF2B5EF4-FFF2-40B4-BE49-F238E27FC236}">
                <a16:creationId xmlns:a16="http://schemas.microsoft.com/office/drawing/2014/main" id="{53273FDF-D1EF-481F-BA03-3B7DA6CD5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278" y="4756150"/>
            <a:ext cx="10615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/>
              <a:t>Laplacian</a:t>
            </a:r>
          </a:p>
          <a:p>
            <a:pPr algn="ctr" eaLnBrk="0" hangingPunct="0"/>
            <a:r>
              <a:rPr lang="en-US" altLang="en-US"/>
              <a:t>level</a:t>
            </a:r>
          </a:p>
          <a:p>
            <a:pPr algn="ctr" eaLnBrk="0" hangingPunct="0"/>
            <a:r>
              <a:rPr lang="en-US" altLang="en-US"/>
              <a:t>0</a:t>
            </a:r>
          </a:p>
        </p:txBody>
      </p:sp>
      <p:sp>
        <p:nvSpPr>
          <p:cNvPr id="475147" name="Text Box 11">
            <a:extLst>
              <a:ext uri="{FF2B5EF4-FFF2-40B4-BE49-F238E27FC236}">
                <a16:creationId xmlns:a16="http://schemas.microsoft.com/office/drawing/2014/main" id="{54689E7D-58B3-4866-B84B-5E40E727E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109" y="6324600"/>
            <a:ext cx="13212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/>
              <a:t>left pyramid</a:t>
            </a:r>
          </a:p>
        </p:txBody>
      </p:sp>
      <p:sp>
        <p:nvSpPr>
          <p:cNvPr id="475148" name="Text Box 12">
            <a:extLst>
              <a:ext uri="{FF2B5EF4-FFF2-40B4-BE49-F238E27FC236}">
                <a16:creationId xmlns:a16="http://schemas.microsoft.com/office/drawing/2014/main" id="{BA92C60D-77FB-4226-A110-2B8D5C267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893" y="6324600"/>
            <a:ext cx="14462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/>
              <a:t>right pyramid</a:t>
            </a:r>
          </a:p>
        </p:txBody>
      </p:sp>
      <p:sp>
        <p:nvSpPr>
          <p:cNvPr id="475149" name="Text Box 13">
            <a:extLst>
              <a:ext uri="{FF2B5EF4-FFF2-40B4-BE49-F238E27FC236}">
                <a16:creationId xmlns:a16="http://schemas.microsoft.com/office/drawing/2014/main" id="{33DC6CC6-E3D6-4A83-BE04-488050412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4718" y="6324600"/>
            <a:ext cx="17785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/>
              <a:t>blended pyramid</a:t>
            </a:r>
          </a:p>
        </p:txBody>
      </p:sp>
    </p:spTree>
    <p:extLst>
      <p:ext uri="{BB962C8B-B14F-4D97-AF65-F5344CB8AC3E}">
        <p14:creationId xmlns:p14="http://schemas.microsoft.com/office/powerpoint/2010/main" val="40044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62CCD8-76CA-4FC8-9660-CD1A2516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43" y="1690688"/>
            <a:ext cx="9297698" cy="4525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A3E62-1051-4D2E-822A-93F004991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calendar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47A60-6F5D-4207-A985-F3906922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EA4D8-5DE5-4E57-B8DA-BC125C27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546D4-495E-409F-9A53-57C4CA5C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626D58-4323-4E7A-A880-7134AF739DD8}"/>
              </a:ext>
            </a:extLst>
          </p:cNvPr>
          <p:cNvSpPr/>
          <p:nvPr/>
        </p:nvSpPr>
        <p:spPr>
          <a:xfrm>
            <a:off x="2052536" y="4931923"/>
            <a:ext cx="1838528" cy="5350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73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1083-D9EC-4CAC-BDD3-7E0068E5E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pyramid blending algorithm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1B259-9112-4D47-B26C-D7F55D0F7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Construct a Laplacian pyramid (base is Gaussian) for each input color (or grayscale) image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Construct a </a:t>
            </a:r>
            <a:r>
              <a:rPr lang="en-US" i="1" dirty="0"/>
              <a:t>Gaussian</a:t>
            </a:r>
            <a:r>
              <a:rPr lang="en-US" dirty="0"/>
              <a:t> pyramid for corresponding image masks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Multiply each Laplacian by its corresponding mask Gaussian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 up the weighted Laplacians and normalize (divide) by summed Gaussian weights at each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Reconstruct the final image from the blended Laplacian pyramid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E0F21-1A34-415B-A929-144AB6BB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FEE4F-F0B6-4BFB-B4B8-F2FA4B60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20EAB-70F8-4B97-81A1-A58B8769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5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51E1-C389-42F6-AEF6-3A67A9B2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pyramid blending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0E953-BB8C-4CA1-A81E-8A6D34527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4F2CC-FFF5-47EE-B890-DF06C519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D7E09-8B21-4BF1-94B6-2F4C535D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CF14E-B0F4-4719-9AFE-5CBDB367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967" y="1424254"/>
            <a:ext cx="4171696" cy="4932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3C285F-9CB0-4860-B499-554FC1F4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958" y="1612240"/>
            <a:ext cx="4171696" cy="29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449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and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Interpolation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Pyramids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Blending</a:t>
            </a:r>
          </a:p>
          <a:p>
            <a:r>
              <a:rPr lang="en-US" dirty="0"/>
              <a:t>Resampling (rotations, etc.)</a:t>
            </a:r>
          </a:p>
          <a:p>
            <a:r>
              <a:rPr lang="en-US" dirty="0"/>
              <a:t>Data Fitting</a:t>
            </a:r>
          </a:p>
          <a:p>
            <a:r>
              <a:rPr lang="en-US" dirty="0"/>
              <a:t>Regularization and variational techniques</a:t>
            </a:r>
          </a:p>
          <a:p>
            <a:r>
              <a:rPr lang="en-US" dirty="0"/>
              <a:t>Markov Random Fields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998" y="1063002"/>
            <a:ext cx="2346834" cy="182304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4B88E-A263-42BD-994C-272938562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84" r="9494" b="35874"/>
          <a:stretch/>
        </p:blipFill>
        <p:spPr>
          <a:xfrm>
            <a:off x="6530675" y="2486054"/>
            <a:ext cx="2354323" cy="1885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CA06A-E27F-41A9-81E1-70CA6CEDB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998" y="4206008"/>
            <a:ext cx="2346833" cy="17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82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366F93-2B7D-495F-8A37-59B5F983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warping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F97EC7-AC0E-4117-AAE6-2EF817073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Geometric Transforms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24252-7922-41F2-8273-B7CE5ABC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F28B7-C8F9-4708-A656-59FE310B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86A8-D88F-4A47-B0B5-7D7F93AC2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28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0653FA50-2F0C-482A-9965-388EB106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A5F20DD1-6728-483C-9178-208D0945D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E0B22ED8-F718-45A0-8561-EAC6D2DA4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AD6B-3BE0-445A-9865-0FD74AC861B1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398338" name="Rectangle 2">
            <a:extLst>
              <a:ext uri="{FF2B5EF4-FFF2-40B4-BE49-F238E27FC236}">
                <a16:creationId xmlns:a16="http://schemas.microsoft.com/office/drawing/2014/main" id="{C877A6FD-67B9-43FC-8886-A8ADCC4DC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</a:t>
            </a:r>
          </a:p>
        </p:txBody>
      </p:sp>
      <p:sp>
        <p:nvSpPr>
          <p:cNvPr id="398339" name="Rectangle 3">
            <a:extLst>
              <a:ext uri="{FF2B5EF4-FFF2-40B4-BE49-F238E27FC236}">
                <a16:creationId xmlns:a16="http://schemas.microsoft.com/office/drawing/2014/main" id="{C64045D1-DBF6-42DD-8EE3-D03B71A19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filtering: change </a:t>
            </a:r>
            <a:r>
              <a:rPr lang="en-US" altLang="en-US" i="1"/>
              <a:t>range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h(f(x))</a:t>
            </a:r>
          </a:p>
          <a:p>
            <a:pPr algn="ctr">
              <a:lnSpc>
                <a:spcPct val="90000"/>
              </a:lnSpc>
            </a:pPr>
            <a:endParaRPr lang="en-US" altLang="en-US" i="1"/>
          </a:p>
          <a:p>
            <a:pPr algn="ctr">
              <a:lnSpc>
                <a:spcPct val="90000"/>
              </a:lnSpc>
            </a:pPr>
            <a:endParaRPr lang="en-US" altLang="en-US" i="1"/>
          </a:p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f(h(x))</a:t>
            </a:r>
          </a:p>
          <a:p>
            <a:pPr>
              <a:lnSpc>
                <a:spcPct val="90000"/>
              </a:lnSpc>
            </a:pPr>
            <a:endParaRPr lang="en-US" altLang="en-US"/>
          </a:p>
        </p:txBody>
      </p:sp>
      <p:grpSp>
        <p:nvGrpSpPr>
          <p:cNvPr id="398340" name="Group 4">
            <a:extLst>
              <a:ext uri="{FF2B5EF4-FFF2-40B4-BE49-F238E27FC236}">
                <a16:creationId xmlns:a16="http://schemas.microsoft.com/office/drawing/2014/main" id="{25EA7B3D-FEAC-4D7F-A3B9-0976BEC49347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667000"/>
            <a:ext cx="1981200" cy="1219200"/>
            <a:chOff x="960" y="1872"/>
            <a:chExt cx="1248" cy="768"/>
          </a:xfrm>
        </p:grpSpPr>
        <p:sp>
          <p:nvSpPr>
            <p:cNvPr id="398341" name="Line 5">
              <a:extLst>
                <a:ext uri="{FF2B5EF4-FFF2-40B4-BE49-F238E27FC236}">
                  <a16:creationId xmlns:a16="http://schemas.microsoft.com/office/drawing/2014/main" id="{FD6C9041-A49A-4C2F-B6FA-A894E7104A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42" name="Line 6">
              <a:extLst>
                <a:ext uri="{FF2B5EF4-FFF2-40B4-BE49-F238E27FC236}">
                  <a16:creationId xmlns:a16="http://schemas.microsoft.com/office/drawing/2014/main" id="{F76C862A-31AA-4667-89CB-7A2E40C9BD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43" name="Freeform 7">
              <a:extLst>
                <a:ext uri="{FF2B5EF4-FFF2-40B4-BE49-F238E27FC236}">
                  <a16:creationId xmlns:a16="http://schemas.microsoft.com/office/drawing/2014/main" id="{0DC3F8F0-6272-4CFA-828D-BB503E9A8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44" name="Text Box 8">
              <a:extLst>
                <a:ext uri="{FF2B5EF4-FFF2-40B4-BE49-F238E27FC236}">
                  <a16:creationId xmlns:a16="http://schemas.microsoft.com/office/drawing/2014/main" id="{06E711E9-D957-406C-B0B4-AADFE8520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i="1"/>
                <a:t>f</a:t>
              </a:r>
            </a:p>
          </p:txBody>
        </p:sp>
        <p:sp>
          <p:nvSpPr>
            <p:cNvPr id="398345" name="Text Box 9">
              <a:extLst>
                <a:ext uri="{FF2B5EF4-FFF2-40B4-BE49-F238E27FC236}">
                  <a16:creationId xmlns:a16="http://schemas.microsoft.com/office/drawing/2014/main" id="{C739D9B7-D038-45A5-85F7-02745EAEA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i="1"/>
                <a:t>x</a:t>
              </a:r>
            </a:p>
          </p:txBody>
        </p:sp>
      </p:grpSp>
      <p:grpSp>
        <p:nvGrpSpPr>
          <p:cNvPr id="398346" name="Group 10">
            <a:extLst>
              <a:ext uri="{FF2B5EF4-FFF2-40B4-BE49-F238E27FC236}">
                <a16:creationId xmlns:a16="http://schemas.microsoft.com/office/drawing/2014/main" id="{6CAA6815-77BC-4C6C-8CC6-2C1D71E1643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971804"/>
            <a:ext cx="1600200" cy="369888"/>
            <a:chOff x="2256" y="2064"/>
            <a:chExt cx="1008" cy="233"/>
          </a:xfrm>
        </p:grpSpPr>
        <p:sp>
          <p:nvSpPr>
            <p:cNvPr id="398347" name="Text Box 11">
              <a:extLst>
                <a:ext uri="{FF2B5EF4-FFF2-40B4-BE49-F238E27FC236}">
                  <a16:creationId xmlns:a16="http://schemas.microsoft.com/office/drawing/2014/main" id="{12C8B592-EEDB-4F53-86EE-6F2086FA5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/>
                <a:t>h</a:t>
              </a:r>
            </a:p>
          </p:txBody>
        </p:sp>
        <p:sp>
          <p:nvSpPr>
            <p:cNvPr id="398348" name="Line 12">
              <a:extLst>
                <a:ext uri="{FF2B5EF4-FFF2-40B4-BE49-F238E27FC236}">
                  <a16:creationId xmlns:a16="http://schemas.microsoft.com/office/drawing/2014/main" id="{40C8AA2E-F2FF-4845-977A-4518843AA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49" name="Line 13">
              <a:extLst>
                <a:ext uri="{FF2B5EF4-FFF2-40B4-BE49-F238E27FC236}">
                  <a16:creationId xmlns:a16="http://schemas.microsoft.com/office/drawing/2014/main" id="{44CD7ED8-B138-48D6-8476-27F70764E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8350" name="Group 14">
            <a:extLst>
              <a:ext uri="{FF2B5EF4-FFF2-40B4-BE49-F238E27FC236}">
                <a16:creationId xmlns:a16="http://schemas.microsoft.com/office/drawing/2014/main" id="{3F50413E-CCC6-433C-8192-474EA8EA5963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2667000"/>
            <a:ext cx="1981200" cy="1219200"/>
            <a:chOff x="3552" y="1872"/>
            <a:chExt cx="1248" cy="768"/>
          </a:xfrm>
        </p:grpSpPr>
        <p:sp>
          <p:nvSpPr>
            <p:cNvPr id="398351" name="Line 15">
              <a:extLst>
                <a:ext uri="{FF2B5EF4-FFF2-40B4-BE49-F238E27FC236}">
                  <a16:creationId xmlns:a16="http://schemas.microsoft.com/office/drawing/2014/main" id="{1282FDB2-633D-405D-9595-724EF95774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2" name="Line 16">
              <a:extLst>
                <a:ext uri="{FF2B5EF4-FFF2-40B4-BE49-F238E27FC236}">
                  <a16:creationId xmlns:a16="http://schemas.microsoft.com/office/drawing/2014/main" id="{618059FD-C3A1-4E52-8590-B3216A3061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3" name="Freeform 17">
              <a:extLst>
                <a:ext uri="{FF2B5EF4-FFF2-40B4-BE49-F238E27FC236}">
                  <a16:creationId xmlns:a16="http://schemas.microsoft.com/office/drawing/2014/main" id="{4D487CBD-62E3-41CF-88AC-6D14C0F58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4" name="Text Box 18">
              <a:extLst>
                <a:ext uri="{FF2B5EF4-FFF2-40B4-BE49-F238E27FC236}">
                  <a16:creationId xmlns:a16="http://schemas.microsoft.com/office/drawing/2014/main" id="{1ABA929A-EA42-4F3B-AD0E-F73ABD4C8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i="1"/>
                <a:t>f</a:t>
              </a:r>
            </a:p>
          </p:txBody>
        </p:sp>
        <p:sp>
          <p:nvSpPr>
            <p:cNvPr id="398355" name="Text Box 19">
              <a:extLst>
                <a:ext uri="{FF2B5EF4-FFF2-40B4-BE49-F238E27FC236}">
                  <a16:creationId xmlns:a16="http://schemas.microsoft.com/office/drawing/2014/main" id="{56274D91-FEEA-4637-AAE0-6B9BA24411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i="1"/>
                <a:t>x</a:t>
              </a:r>
            </a:p>
          </p:txBody>
        </p:sp>
      </p:grpSp>
      <p:grpSp>
        <p:nvGrpSpPr>
          <p:cNvPr id="398356" name="Group 20">
            <a:extLst>
              <a:ext uri="{FF2B5EF4-FFF2-40B4-BE49-F238E27FC236}">
                <a16:creationId xmlns:a16="http://schemas.microsoft.com/office/drawing/2014/main" id="{BD5CFFE1-4B67-4338-A701-BB3F810C7AE9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5029200"/>
            <a:ext cx="1981200" cy="1219200"/>
            <a:chOff x="960" y="1872"/>
            <a:chExt cx="1248" cy="768"/>
          </a:xfrm>
        </p:grpSpPr>
        <p:sp>
          <p:nvSpPr>
            <p:cNvPr id="398357" name="Line 21">
              <a:extLst>
                <a:ext uri="{FF2B5EF4-FFF2-40B4-BE49-F238E27FC236}">
                  <a16:creationId xmlns:a16="http://schemas.microsoft.com/office/drawing/2014/main" id="{C53AD3E4-D32E-4263-8F79-E7E1BCFA6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8" name="Line 22">
              <a:extLst>
                <a:ext uri="{FF2B5EF4-FFF2-40B4-BE49-F238E27FC236}">
                  <a16:creationId xmlns:a16="http://schemas.microsoft.com/office/drawing/2014/main" id="{3C41FBCA-429F-4687-8F2F-DDF5918D7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59" name="Freeform 23">
              <a:extLst>
                <a:ext uri="{FF2B5EF4-FFF2-40B4-BE49-F238E27FC236}">
                  <a16:creationId xmlns:a16="http://schemas.microsoft.com/office/drawing/2014/main" id="{4E6DF0A4-E914-405F-8192-5BF4111B4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60" name="Text Box 24">
              <a:extLst>
                <a:ext uri="{FF2B5EF4-FFF2-40B4-BE49-F238E27FC236}">
                  <a16:creationId xmlns:a16="http://schemas.microsoft.com/office/drawing/2014/main" id="{B9BF9C5C-F527-4F3C-B236-3B4EA82E4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i="1"/>
                <a:t>f</a:t>
              </a:r>
            </a:p>
          </p:txBody>
        </p:sp>
        <p:sp>
          <p:nvSpPr>
            <p:cNvPr id="398361" name="Text Box 25">
              <a:extLst>
                <a:ext uri="{FF2B5EF4-FFF2-40B4-BE49-F238E27FC236}">
                  <a16:creationId xmlns:a16="http://schemas.microsoft.com/office/drawing/2014/main" id="{4F87D4AE-A587-428F-8E98-F657DF8DE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i="1"/>
                <a:t>x</a:t>
              </a:r>
            </a:p>
          </p:txBody>
        </p:sp>
      </p:grpSp>
      <p:grpSp>
        <p:nvGrpSpPr>
          <p:cNvPr id="398362" name="Group 26">
            <a:extLst>
              <a:ext uri="{FF2B5EF4-FFF2-40B4-BE49-F238E27FC236}">
                <a16:creationId xmlns:a16="http://schemas.microsoft.com/office/drawing/2014/main" id="{9825CE6C-E14C-437F-871F-D9F2A7CDC2E2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5314954"/>
            <a:ext cx="1600200" cy="369888"/>
            <a:chOff x="2256" y="2064"/>
            <a:chExt cx="1008" cy="233"/>
          </a:xfrm>
        </p:grpSpPr>
        <p:sp>
          <p:nvSpPr>
            <p:cNvPr id="398363" name="Text Box 27">
              <a:extLst>
                <a:ext uri="{FF2B5EF4-FFF2-40B4-BE49-F238E27FC236}">
                  <a16:creationId xmlns:a16="http://schemas.microsoft.com/office/drawing/2014/main" id="{FDB98D8A-ACBD-44E9-8156-2823CE25F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/>
                <a:t>h</a:t>
              </a:r>
            </a:p>
          </p:txBody>
        </p:sp>
        <p:sp>
          <p:nvSpPr>
            <p:cNvPr id="398364" name="Line 28">
              <a:extLst>
                <a:ext uri="{FF2B5EF4-FFF2-40B4-BE49-F238E27FC236}">
                  <a16:creationId xmlns:a16="http://schemas.microsoft.com/office/drawing/2014/main" id="{A130ED33-9007-408C-A836-930C3B91C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65" name="Line 29">
              <a:extLst>
                <a:ext uri="{FF2B5EF4-FFF2-40B4-BE49-F238E27FC236}">
                  <a16:creationId xmlns:a16="http://schemas.microsoft.com/office/drawing/2014/main" id="{F03B2B84-8C28-4F1B-82C3-ED2CD97061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8366" name="Group 30">
            <a:extLst>
              <a:ext uri="{FF2B5EF4-FFF2-40B4-BE49-F238E27FC236}">
                <a16:creationId xmlns:a16="http://schemas.microsoft.com/office/drawing/2014/main" id="{E47FD3C7-0DF4-4665-8874-DF23FFCF8E85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5029200"/>
            <a:ext cx="1981200" cy="1219200"/>
            <a:chOff x="3552" y="3168"/>
            <a:chExt cx="1248" cy="768"/>
          </a:xfrm>
        </p:grpSpPr>
        <p:sp>
          <p:nvSpPr>
            <p:cNvPr id="398367" name="Line 31">
              <a:extLst>
                <a:ext uri="{FF2B5EF4-FFF2-40B4-BE49-F238E27FC236}">
                  <a16:creationId xmlns:a16="http://schemas.microsoft.com/office/drawing/2014/main" id="{2BB3D888-55AD-4FD5-B9F7-C26F4D5728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68" name="Line 32">
              <a:extLst>
                <a:ext uri="{FF2B5EF4-FFF2-40B4-BE49-F238E27FC236}">
                  <a16:creationId xmlns:a16="http://schemas.microsoft.com/office/drawing/2014/main" id="{0885301A-553F-47EE-B581-15E1532E5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69" name="Freeform 33">
              <a:extLst>
                <a:ext uri="{FF2B5EF4-FFF2-40B4-BE49-F238E27FC236}">
                  <a16:creationId xmlns:a16="http://schemas.microsoft.com/office/drawing/2014/main" id="{2B55B6FE-A5EC-4808-8677-0B532807B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370" name="Text Box 34">
              <a:extLst>
                <a:ext uri="{FF2B5EF4-FFF2-40B4-BE49-F238E27FC236}">
                  <a16:creationId xmlns:a16="http://schemas.microsoft.com/office/drawing/2014/main" id="{183DB6DD-5E76-4909-AA8A-ECE4D9C44F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i="1"/>
                <a:t>f</a:t>
              </a:r>
            </a:p>
          </p:txBody>
        </p:sp>
        <p:sp>
          <p:nvSpPr>
            <p:cNvPr id="398371" name="Text Box 35">
              <a:extLst>
                <a:ext uri="{FF2B5EF4-FFF2-40B4-BE49-F238E27FC236}">
                  <a16:creationId xmlns:a16="http://schemas.microsoft.com/office/drawing/2014/main" id="{8CD994B8-42A2-4A96-B2E7-9E01707B3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705"/>
              <a:ext cx="2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i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9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72D34A6-78B3-40D5-9FDE-B2CB3C78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4C05F878-2FB1-4316-9C9C-6E6C0AFA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A4F6606-1FF3-4229-93D0-593617DC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86884-E925-4F82-8693-F8EE90D28809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99362" name="Rectangle 2">
            <a:extLst>
              <a:ext uri="{FF2B5EF4-FFF2-40B4-BE49-F238E27FC236}">
                <a16:creationId xmlns:a16="http://schemas.microsoft.com/office/drawing/2014/main" id="{E8B09CC2-96D4-453F-B204-37A1012B8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</a:t>
            </a:r>
          </a:p>
        </p:txBody>
      </p:sp>
      <p:sp>
        <p:nvSpPr>
          <p:cNvPr id="399363" name="Rectangle 3">
            <a:extLst>
              <a:ext uri="{FF2B5EF4-FFF2-40B4-BE49-F238E27FC236}">
                <a16:creationId xmlns:a16="http://schemas.microsoft.com/office/drawing/2014/main" id="{7D7F05A1-2F75-42E9-921B-27D299129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filtering: change </a:t>
            </a:r>
            <a:r>
              <a:rPr lang="en-US" altLang="en-US" i="1"/>
              <a:t>range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h(f(x))</a:t>
            </a:r>
          </a:p>
          <a:p>
            <a:pPr algn="ctr">
              <a:lnSpc>
                <a:spcPct val="90000"/>
              </a:lnSpc>
            </a:pPr>
            <a:endParaRPr lang="en-US" altLang="en-US" i="1"/>
          </a:p>
          <a:p>
            <a:pPr algn="ctr">
              <a:lnSpc>
                <a:spcPct val="90000"/>
              </a:lnSpc>
            </a:pPr>
            <a:endParaRPr lang="en-US" altLang="en-US" i="1"/>
          </a:p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f(h(x))</a:t>
            </a:r>
          </a:p>
          <a:p>
            <a:pPr>
              <a:lnSpc>
                <a:spcPct val="90000"/>
              </a:lnSpc>
            </a:pPr>
            <a:endParaRPr lang="en-US" altLang="en-US"/>
          </a:p>
        </p:txBody>
      </p:sp>
      <p:grpSp>
        <p:nvGrpSpPr>
          <p:cNvPr id="399364" name="Group 4">
            <a:extLst>
              <a:ext uri="{FF2B5EF4-FFF2-40B4-BE49-F238E27FC236}">
                <a16:creationId xmlns:a16="http://schemas.microsoft.com/office/drawing/2014/main" id="{0DA06B73-B5BF-4848-AB54-5FD4C4B0E8EE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924179"/>
            <a:ext cx="1600200" cy="369888"/>
            <a:chOff x="2256" y="2064"/>
            <a:chExt cx="1008" cy="233"/>
          </a:xfrm>
        </p:grpSpPr>
        <p:sp>
          <p:nvSpPr>
            <p:cNvPr id="399365" name="Text Box 5">
              <a:extLst>
                <a:ext uri="{FF2B5EF4-FFF2-40B4-BE49-F238E27FC236}">
                  <a16:creationId xmlns:a16="http://schemas.microsoft.com/office/drawing/2014/main" id="{845A61E6-178D-4238-9EF1-8EF4544F7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/>
                <a:t>h</a:t>
              </a:r>
            </a:p>
          </p:txBody>
        </p:sp>
        <p:sp>
          <p:nvSpPr>
            <p:cNvPr id="399366" name="Line 6">
              <a:extLst>
                <a:ext uri="{FF2B5EF4-FFF2-40B4-BE49-F238E27FC236}">
                  <a16:creationId xmlns:a16="http://schemas.microsoft.com/office/drawing/2014/main" id="{8DAB0B8B-9A88-4AE0-B183-302DC8756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367" name="Line 7">
              <a:extLst>
                <a:ext uri="{FF2B5EF4-FFF2-40B4-BE49-F238E27FC236}">
                  <a16:creationId xmlns:a16="http://schemas.microsoft.com/office/drawing/2014/main" id="{FC21C706-5E3E-40B5-B848-645D9ED12A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9368" name="Group 8">
            <a:extLst>
              <a:ext uri="{FF2B5EF4-FFF2-40B4-BE49-F238E27FC236}">
                <a16:creationId xmlns:a16="http://schemas.microsoft.com/office/drawing/2014/main" id="{024AD7EE-AAB1-4F55-8352-53E43531439A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5314954"/>
            <a:ext cx="1600200" cy="369888"/>
            <a:chOff x="2256" y="2064"/>
            <a:chExt cx="1008" cy="233"/>
          </a:xfrm>
        </p:grpSpPr>
        <p:sp>
          <p:nvSpPr>
            <p:cNvPr id="399369" name="Text Box 9">
              <a:extLst>
                <a:ext uri="{FF2B5EF4-FFF2-40B4-BE49-F238E27FC236}">
                  <a16:creationId xmlns:a16="http://schemas.microsoft.com/office/drawing/2014/main" id="{8A313CC8-099E-4C55-8F04-68BE78F845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23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i="1"/>
                <a:t>h</a:t>
              </a:r>
            </a:p>
          </p:txBody>
        </p:sp>
        <p:sp>
          <p:nvSpPr>
            <p:cNvPr id="399370" name="Line 10">
              <a:extLst>
                <a:ext uri="{FF2B5EF4-FFF2-40B4-BE49-F238E27FC236}">
                  <a16:creationId xmlns:a16="http://schemas.microsoft.com/office/drawing/2014/main" id="{70EEB33E-EAAB-4BE8-8DF9-58E409A3A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371" name="Line 11">
              <a:extLst>
                <a:ext uri="{FF2B5EF4-FFF2-40B4-BE49-F238E27FC236}">
                  <a16:creationId xmlns:a16="http://schemas.microsoft.com/office/drawing/2014/main" id="{1F3C89B7-570B-402E-99A0-8F363C4523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99372" name="Picture 12" descr="HHHIMG_1166">
            <a:extLst>
              <a:ext uri="{FF2B5EF4-FFF2-40B4-BE49-F238E27FC236}">
                <a16:creationId xmlns:a16="http://schemas.microsoft.com/office/drawing/2014/main" id="{CD0B6E69-FEB5-40AB-994F-2CB445DDA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1"/>
            <a:ext cx="14620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73" name="Picture 13" descr="HHHIMG_1166">
            <a:extLst>
              <a:ext uri="{FF2B5EF4-FFF2-40B4-BE49-F238E27FC236}">
                <a16:creationId xmlns:a16="http://schemas.microsoft.com/office/drawing/2014/main" id="{14EA9CC9-493C-4593-ADBE-55505261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590801"/>
            <a:ext cx="14620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74" name="Picture 14" descr="HHHIMG_1166">
            <a:extLst>
              <a:ext uri="{FF2B5EF4-FFF2-40B4-BE49-F238E27FC236}">
                <a16:creationId xmlns:a16="http://schemas.microsoft.com/office/drawing/2014/main" id="{C0E07EC6-7F7D-4518-92E0-CAD431902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00626"/>
            <a:ext cx="14620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75" name="Picture 15" descr="HHHIMG_1166">
            <a:extLst>
              <a:ext uri="{FF2B5EF4-FFF2-40B4-BE49-F238E27FC236}">
                <a16:creationId xmlns:a16="http://schemas.microsoft.com/office/drawing/2014/main" id="{9C1436FC-4AE2-48EB-A76F-DC734FB8F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4" y="5105400"/>
            <a:ext cx="18430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76" name="Text Box 16">
            <a:extLst>
              <a:ext uri="{FF2B5EF4-FFF2-40B4-BE49-F238E27FC236}">
                <a16:creationId xmlns:a16="http://schemas.microsoft.com/office/drawing/2014/main" id="{6A3982FD-039B-4942-B267-2B779992D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619376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/>
              <a:t>f</a:t>
            </a:r>
          </a:p>
        </p:txBody>
      </p:sp>
      <p:sp>
        <p:nvSpPr>
          <p:cNvPr id="399377" name="Text Box 17">
            <a:extLst>
              <a:ext uri="{FF2B5EF4-FFF2-40B4-BE49-F238E27FC236}">
                <a16:creationId xmlns:a16="http://schemas.microsoft.com/office/drawing/2014/main" id="{C9C3CD04-7646-4064-BAEC-15360E97C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434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/>
              <a:t>f</a:t>
            </a:r>
          </a:p>
        </p:txBody>
      </p:sp>
      <p:sp>
        <p:nvSpPr>
          <p:cNvPr id="399378" name="Text Box 18">
            <a:extLst>
              <a:ext uri="{FF2B5EF4-FFF2-40B4-BE49-F238E27FC236}">
                <a16:creationId xmlns:a16="http://schemas.microsoft.com/office/drawing/2014/main" id="{57144925-535E-40C5-8F1C-447C96F61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119688"/>
            <a:ext cx="304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/>
              <a:t>g</a:t>
            </a:r>
          </a:p>
        </p:txBody>
      </p:sp>
      <p:sp>
        <p:nvSpPr>
          <p:cNvPr id="399379" name="Text Box 19">
            <a:extLst>
              <a:ext uri="{FF2B5EF4-FFF2-40B4-BE49-F238E27FC236}">
                <a16:creationId xmlns:a16="http://schemas.microsoft.com/office/drawing/2014/main" id="{33F2CECB-FE75-44D0-BDC1-25BA5397F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619376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6341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DCF28BB-9601-4A4C-B821-E09A1FD5A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60F7740-84A2-44DC-81E6-D49ACD03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569C5C7-D0D9-402B-86F9-FB189418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776B8-9C9C-4286-898B-74411309D225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400386" name="Rectangle 2">
            <a:extLst>
              <a:ext uri="{FF2B5EF4-FFF2-40B4-BE49-F238E27FC236}">
                <a16:creationId xmlns:a16="http://schemas.microsoft.com/office/drawing/2014/main" id="{2A26A4A4-A83A-4B14-BE86-E5E4AE56F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Parametric (global) warping</a:t>
            </a:r>
          </a:p>
        </p:txBody>
      </p:sp>
      <p:sp>
        <p:nvSpPr>
          <p:cNvPr id="400387" name="Rectangle 3">
            <a:extLst>
              <a:ext uri="{FF2B5EF4-FFF2-40B4-BE49-F238E27FC236}">
                <a16:creationId xmlns:a16="http://schemas.microsoft.com/office/drawing/2014/main" id="{E8B16C0D-8E7E-4ADB-9430-B4A0D5882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Examples of parametric warps:</a:t>
            </a:r>
          </a:p>
        </p:txBody>
      </p:sp>
      <p:pic>
        <p:nvPicPr>
          <p:cNvPr id="400388" name="Picture 4" descr="HHHIMG_1166">
            <a:extLst>
              <a:ext uri="{FF2B5EF4-FFF2-40B4-BE49-F238E27FC236}">
                <a16:creationId xmlns:a16="http://schemas.microsoft.com/office/drawing/2014/main" id="{2504D129-E8A0-4BF2-BA15-498A3C3A7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4" y="2805114"/>
            <a:ext cx="1462087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9" name="Text Box 5">
            <a:extLst>
              <a:ext uri="{FF2B5EF4-FFF2-40B4-BE49-F238E27FC236}">
                <a16:creationId xmlns:a16="http://schemas.microsoft.com/office/drawing/2014/main" id="{0268A858-7F17-40F6-A7C9-BAC420B1B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900488"/>
            <a:ext cx="121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translation</a:t>
            </a:r>
          </a:p>
        </p:txBody>
      </p:sp>
      <p:pic>
        <p:nvPicPr>
          <p:cNvPr id="400390" name="Picture 6" descr="HHHIMG_1166">
            <a:extLst>
              <a:ext uri="{FF2B5EF4-FFF2-40B4-BE49-F238E27FC236}">
                <a16:creationId xmlns:a16="http://schemas.microsoft.com/office/drawing/2014/main" id="{7F14CA46-4298-4F5B-9EEC-00DE9C4F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819400"/>
            <a:ext cx="14620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391" name="Picture 7" descr="rotated">
            <a:extLst>
              <a:ext uri="{FF2B5EF4-FFF2-40B4-BE49-F238E27FC236}">
                <a16:creationId xmlns:a16="http://schemas.microsoft.com/office/drawing/2014/main" id="{CD7A009A-1B8E-4991-878B-34B14779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590800"/>
            <a:ext cx="1755775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2" name="Text Box 8">
            <a:extLst>
              <a:ext uri="{FF2B5EF4-FFF2-40B4-BE49-F238E27FC236}">
                <a16:creationId xmlns:a16="http://schemas.microsoft.com/office/drawing/2014/main" id="{D701CCC4-42EA-47B2-8156-5D64DEA63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975" y="38862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rotation</a:t>
            </a:r>
          </a:p>
        </p:txBody>
      </p:sp>
      <p:sp>
        <p:nvSpPr>
          <p:cNvPr id="400393" name="Text Box 9">
            <a:extLst>
              <a:ext uri="{FF2B5EF4-FFF2-40B4-BE49-F238E27FC236}">
                <a16:creationId xmlns:a16="http://schemas.microsoft.com/office/drawing/2014/main" id="{A2B5DEA5-FBD1-4662-B143-60766C385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8100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aspect</a:t>
            </a:r>
          </a:p>
        </p:txBody>
      </p:sp>
      <p:pic>
        <p:nvPicPr>
          <p:cNvPr id="400394" name="Picture 10" descr="affine">
            <a:extLst>
              <a:ext uri="{FF2B5EF4-FFF2-40B4-BE49-F238E27FC236}">
                <a16:creationId xmlns:a16="http://schemas.microsoft.com/office/drawing/2014/main" id="{A1105C0C-A597-48F9-BA79-CADB752FA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95801"/>
            <a:ext cx="1746250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5" name="Text Box 11">
            <a:extLst>
              <a:ext uri="{FF2B5EF4-FFF2-40B4-BE49-F238E27FC236}">
                <a16:creationId xmlns:a16="http://schemas.microsoft.com/office/drawing/2014/main" id="{8746E2CF-3F5B-4824-BF03-C79129E00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9436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affine</a:t>
            </a:r>
          </a:p>
        </p:txBody>
      </p:sp>
      <p:pic>
        <p:nvPicPr>
          <p:cNvPr id="400396" name="Picture 12" descr="perspective">
            <a:extLst>
              <a:ext uri="{FF2B5EF4-FFF2-40B4-BE49-F238E27FC236}">
                <a16:creationId xmlns:a16="http://schemas.microsoft.com/office/drawing/2014/main" id="{058BEE0F-052F-4338-AABF-601431F9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1"/>
            <a:ext cx="1563688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7" name="Text Box 13">
            <a:extLst>
              <a:ext uri="{FF2B5EF4-FFF2-40B4-BE49-F238E27FC236}">
                <a16:creationId xmlns:a16="http://schemas.microsoft.com/office/drawing/2014/main" id="{CF1D46DA-1C15-4AFD-B5B2-40C72ADFD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088" y="57404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perspective</a:t>
            </a:r>
          </a:p>
        </p:txBody>
      </p:sp>
      <p:pic>
        <p:nvPicPr>
          <p:cNvPr id="400398" name="Picture 14" descr="cylindrical">
            <a:extLst>
              <a:ext uri="{FF2B5EF4-FFF2-40B4-BE49-F238E27FC236}">
                <a16:creationId xmlns:a16="http://schemas.microsoft.com/office/drawing/2014/main" id="{418F887D-198F-4F0D-8979-42027C21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4" y="4543426"/>
            <a:ext cx="1563687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9" name="Text Box 15">
            <a:extLst>
              <a:ext uri="{FF2B5EF4-FFF2-40B4-BE49-F238E27FC236}">
                <a16:creationId xmlns:a16="http://schemas.microsoft.com/office/drawing/2014/main" id="{0BAA201A-D24B-4F7A-B5C5-903FD8D60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58928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20616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479D-7799-442A-8132-C9820CD4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B79EE-E08D-49C2-82EC-B936B2C3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EA766-2F42-466F-9506-C0E3B25B2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EA20-C8B0-4040-AE55-E944002FDAAE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401410" name="Rectangle 2">
            <a:extLst>
              <a:ext uri="{FF2B5EF4-FFF2-40B4-BE49-F238E27FC236}">
                <a16:creationId xmlns:a16="http://schemas.microsoft.com/office/drawing/2014/main" id="{BC211FF3-DC25-48DC-9414-7FDC94A09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2D coordinate transformations</a:t>
            </a:r>
          </a:p>
        </p:txBody>
      </p:sp>
      <p:sp>
        <p:nvSpPr>
          <p:cNvPr id="401411" name="Rectangle 3">
            <a:extLst>
              <a:ext uri="{FF2B5EF4-FFF2-40B4-BE49-F238E27FC236}">
                <a16:creationId xmlns:a16="http://schemas.microsoft.com/office/drawing/2014/main" id="{FFA63814-D93C-4BDB-B069-92FEC2D6AC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translation:	</a:t>
            </a:r>
            <a:r>
              <a:rPr lang="en-US" altLang="en-US" b="1" i="1" dirty="0"/>
              <a:t>x’ </a:t>
            </a:r>
            <a:r>
              <a:rPr lang="en-US" altLang="en-US" b="1" dirty="0"/>
              <a:t>=</a:t>
            </a:r>
            <a:r>
              <a:rPr lang="en-US" altLang="en-US" b="1" i="1" dirty="0"/>
              <a:t> x + t		 x = </a:t>
            </a:r>
            <a:r>
              <a:rPr lang="en-US" altLang="en-US" dirty="0"/>
              <a:t>(</a:t>
            </a:r>
            <a:r>
              <a:rPr lang="en-US" altLang="en-US" i="1" dirty="0" err="1"/>
              <a:t>x</a:t>
            </a:r>
            <a:r>
              <a:rPr lang="en-US" altLang="en-US" dirty="0" err="1"/>
              <a:t>,</a:t>
            </a:r>
            <a:r>
              <a:rPr lang="en-US" altLang="en-US" i="1" dirty="0" err="1"/>
              <a:t>y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rotation:		</a:t>
            </a:r>
            <a:r>
              <a:rPr lang="en-US" altLang="en-US" b="1" i="1" dirty="0"/>
              <a:t>x’ </a:t>
            </a:r>
            <a:r>
              <a:rPr lang="en-US" altLang="en-US" b="1" dirty="0"/>
              <a:t>=</a:t>
            </a:r>
            <a:r>
              <a:rPr lang="en-US" altLang="en-US" b="1" i="1" dirty="0"/>
              <a:t> R x + t</a:t>
            </a:r>
            <a:endParaRPr lang="en-US" altLang="en-US" dirty="0"/>
          </a:p>
          <a:p>
            <a:r>
              <a:rPr lang="en-US" altLang="en-US" dirty="0"/>
              <a:t>similarity:		</a:t>
            </a:r>
            <a:r>
              <a:rPr lang="en-US" altLang="en-US" b="1" i="1" dirty="0"/>
              <a:t>x’ </a:t>
            </a:r>
            <a:r>
              <a:rPr lang="en-US" altLang="en-US" b="1" dirty="0"/>
              <a:t>=</a:t>
            </a:r>
            <a:r>
              <a:rPr lang="en-US" altLang="en-US" b="1" i="1" dirty="0"/>
              <a:t> </a:t>
            </a:r>
            <a:r>
              <a:rPr lang="en-US" altLang="en-US" i="1" dirty="0"/>
              <a:t>s</a:t>
            </a:r>
            <a:r>
              <a:rPr lang="en-US" altLang="en-US" b="1" i="1" dirty="0"/>
              <a:t> R x + t</a:t>
            </a:r>
            <a:endParaRPr lang="en-US" altLang="en-US" dirty="0"/>
          </a:p>
          <a:p>
            <a:r>
              <a:rPr lang="en-US" altLang="en-US" dirty="0"/>
              <a:t>affine:		</a:t>
            </a:r>
            <a:r>
              <a:rPr lang="en-US" altLang="en-US" b="1" i="1" dirty="0"/>
              <a:t>x’ </a:t>
            </a:r>
            <a:r>
              <a:rPr lang="en-US" altLang="en-US" b="1" dirty="0"/>
              <a:t>=</a:t>
            </a:r>
            <a:r>
              <a:rPr lang="en-US" altLang="en-US" b="1" i="1" dirty="0"/>
              <a:t> A x + t</a:t>
            </a:r>
            <a:endParaRPr lang="en-US" altLang="en-US" dirty="0"/>
          </a:p>
          <a:p>
            <a:r>
              <a:rPr lang="en-US" altLang="en-US" dirty="0"/>
              <a:t>perspective:	</a:t>
            </a:r>
            <a:r>
              <a:rPr lang="en-US" altLang="en-US" b="1" i="1" u="sng" dirty="0"/>
              <a:t>x</a:t>
            </a:r>
            <a:r>
              <a:rPr lang="en-US" altLang="en-US" b="1" i="1" dirty="0"/>
              <a:t>’ </a:t>
            </a:r>
            <a:r>
              <a:rPr lang="en-US" altLang="en-US" b="1" dirty="0">
                <a:sym typeface="Symbol" panose="05050102010706020507" pitchFamily="18" charset="2"/>
              </a:rPr>
              <a:t></a:t>
            </a:r>
            <a:r>
              <a:rPr lang="en-US" altLang="en-US" b="1" i="1" dirty="0"/>
              <a:t> H </a:t>
            </a:r>
            <a:r>
              <a:rPr lang="en-US" altLang="en-US" b="1" i="1" u="sng" dirty="0"/>
              <a:t>x</a:t>
            </a:r>
            <a:r>
              <a:rPr lang="en-US" altLang="en-US" b="1" i="1" dirty="0"/>
              <a:t>		 </a:t>
            </a:r>
            <a:r>
              <a:rPr lang="en-US" altLang="en-US" b="1" i="1" u="sng" dirty="0"/>
              <a:t>x</a:t>
            </a:r>
            <a:r>
              <a:rPr lang="en-US" altLang="en-US" b="1" i="1" dirty="0"/>
              <a:t> = </a:t>
            </a:r>
            <a:r>
              <a:rPr lang="en-US" altLang="en-US" dirty="0"/>
              <a:t>(</a:t>
            </a:r>
            <a:r>
              <a:rPr lang="en-US" altLang="en-US" i="1" dirty="0"/>
              <a:t>x</a:t>
            </a:r>
            <a:r>
              <a:rPr lang="en-US" altLang="en-US" dirty="0"/>
              <a:t>,</a:t>
            </a:r>
            <a:r>
              <a:rPr lang="en-US" altLang="en-US" i="1" dirty="0"/>
              <a:t>y</a:t>
            </a:r>
            <a:r>
              <a:rPr lang="en-US" altLang="en-US" dirty="0"/>
              <a:t>,1)</a:t>
            </a:r>
            <a:br>
              <a:rPr lang="en-US" altLang="en-US" dirty="0"/>
            </a:br>
            <a:r>
              <a:rPr lang="en-US" altLang="en-US" dirty="0"/>
              <a:t>	(</a:t>
            </a:r>
            <a:r>
              <a:rPr lang="en-US" altLang="en-US" b="1" i="1" u="sng" dirty="0"/>
              <a:t>x</a:t>
            </a:r>
            <a:r>
              <a:rPr lang="en-US" altLang="en-US" dirty="0"/>
              <a:t> is a </a:t>
            </a:r>
            <a:r>
              <a:rPr lang="en-US" altLang="en-US" i="1" dirty="0"/>
              <a:t>homogeneous</a:t>
            </a:r>
            <a:r>
              <a:rPr lang="en-US" altLang="en-US" dirty="0"/>
              <a:t> coordinate)</a:t>
            </a:r>
          </a:p>
          <a:p>
            <a:pPr>
              <a:lnSpc>
                <a:spcPct val="130000"/>
              </a:lnSpc>
            </a:pPr>
            <a:r>
              <a:rPr lang="en-US" altLang="en-US" dirty="0"/>
              <a:t>These all form a nested </a:t>
            </a:r>
            <a:r>
              <a:rPr lang="en-US" altLang="en-US" i="1" dirty="0"/>
              <a:t>group</a:t>
            </a:r>
            <a:r>
              <a:rPr lang="en-US" altLang="en-US" dirty="0"/>
              <a:t> (closed w.r.t. inversion)</a:t>
            </a:r>
          </a:p>
          <a:p>
            <a:pPr>
              <a:lnSpc>
                <a:spcPct val="130000"/>
              </a:lnSpc>
            </a:pPr>
            <a:r>
              <a:rPr lang="en-US" altLang="en-US" i="1" dirty="0"/>
              <a:t>How many parameters for each one?</a:t>
            </a:r>
          </a:p>
        </p:txBody>
      </p:sp>
    </p:spTree>
    <p:extLst>
      <p:ext uri="{BB962C8B-B14F-4D97-AF65-F5344CB8AC3E}">
        <p14:creationId xmlns:p14="http://schemas.microsoft.com/office/powerpoint/2010/main" val="6286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B4B7768C-7238-48F1-8C86-248A5C31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ED72C7E4-4542-4538-9668-4BCCB207C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13AA8A2-A0ED-47AE-A6AE-2A850968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1F51D-BB67-4C52-9952-34E10E84C05D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402434" name="Rectangle 2">
            <a:extLst>
              <a:ext uri="{FF2B5EF4-FFF2-40B4-BE49-F238E27FC236}">
                <a16:creationId xmlns:a16="http://schemas.microsoft.com/office/drawing/2014/main" id="{1E573D9A-1567-4016-9BD2-C9461A2E5B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</a:t>
            </a:r>
          </a:p>
        </p:txBody>
      </p:sp>
      <p:sp>
        <p:nvSpPr>
          <p:cNvPr id="402435" name="Rectangle 3">
            <a:extLst>
              <a:ext uri="{FF2B5EF4-FFF2-40B4-BE49-F238E27FC236}">
                <a16:creationId xmlns:a16="http://schemas.microsoft.com/office/drawing/2014/main" id="{4D0DCADC-B649-4AAB-8D96-A67CF87A5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Given a coordinate transform </a:t>
            </a:r>
            <a:r>
              <a:rPr lang="en-US" altLang="en-US" b="1" i="1"/>
              <a:t>x’ </a:t>
            </a:r>
            <a:r>
              <a:rPr lang="en-US" altLang="en-US"/>
              <a:t>=</a:t>
            </a:r>
            <a:r>
              <a:rPr lang="en-US" altLang="en-US" b="1" i="1"/>
              <a:t> 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 and a source image </a:t>
            </a: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), how do we compute a transformed image </a:t>
            </a: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))?</a:t>
            </a:r>
          </a:p>
        </p:txBody>
      </p:sp>
      <p:pic>
        <p:nvPicPr>
          <p:cNvPr id="402436" name="Picture 4" descr="HHHIMG_1166">
            <a:extLst>
              <a:ext uri="{FF2B5EF4-FFF2-40B4-BE49-F238E27FC236}">
                <a16:creationId xmlns:a16="http://schemas.microsoft.com/office/drawing/2014/main" id="{8E1C5878-B0FC-4C0B-9C0F-FE181C4E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886201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37" name="Picture 5" descr="rotated">
            <a:extLst>
              <a:ext uri="{FF2B5EF4-FFF2-40B4-BE49-F238E27FC236}">
                <a16:creationId xmlns:a16="http://schemas.microsoft.com/office/drawing/2014/main" id="{F716FAEE-FE6B-4A7B-B09D-C1C25965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38" name="Text Box 6">
            <a:extLst>
              <a:ext uri="{FF2B5EF4-FFF2-40B4-BE49-F238E27FC236}">
                <a16:creationId xmlns:a16="http://schemas.microsoft.com/office/drawing/2014/main" id="{CE6766C9-04CB-4F5F-9DE3-9FA840174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2439" name="Text Box 7">
            <a:extLst>
              <a:ext uri="{FF2B5EF4-FFF2-40B4-BE49-F238E27FC236}">
                <a16:creationId xmlns:a16="http://schemas.microsoft.com/office/drawing/2014/main" id="{6C4532F3-B6E2-40ED-AAE8-3133ECCA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715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</a:t>
            </a:r>
          </a:p>
        </p:txBody>
      </p:sp>
      <p:grpSp>
        <p:nvGrpSpPr>
          <p:cNvPr id="402440" name="Group 8">
            <a:extLst>
              <a:ext uri="{FF2B5EF4-FFF2-40B4-BE49-F238E27FC236}">
                <a16:creationId xmlns:a16="http://schemas.microsoft.com/office/drawing/2014/main" id="{97A9D28A-CF85-4FA6-915F-6EFF60058989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257800"/>
            <a:ext cx="381000" cy="381000"/>
            <a:chOff x="1104" y="3312"/>
            <a:chExt cx="240" cy="240"/>
          </a:xfrm>
        </p:grpSpPr>
        <p:sp>
          <p:nvSpPr>
            <p:cNvPr id="402441" name="Line 9">
              <a:extLst>
                <a:ext uri="{FF2B5EF4-FFF2-40B4-BE49-F238E27FC236}">
                  <a16:creationId xmlns:a16="http://schemas.microsoft.com/office/drawing/2014/main" id="{0C34D4AE-41CA-4EE0-80ED-6CD70FFD9D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2" name="Line 10">
              <a:extLst>
                <a:ext uri="{FF2B5EF4-FFF2-40B4-BE49-F238E27FC236}">
                  <a16:creationId xmlns:a16="http://schemas.microsoft.com/office/drawing/2014/main" id="{66077AA5-8286-413D-9BD4-0223835D5E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2443" name="Group 11">
            <a:extLst>
              <a:ext uri="{FF2B5EF4-FFF2-40B4-BE49-F238E27FC236}">
                <a16:creationId xmlns:a16="http://schemas.microsoft.com/office/drawing/2014/main" id="{F10357BF-D71F-4CD7-B8C5-401C48BE7B26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5257800"/>
            <a:ext cx="381000" cy="381000"/>
            <a:chOff x="1104" y="3312"/>
            <a:chExt cx="240" cy="240"/>
          </a:xfrm>
        </p:grpSpPr>
        <p:sp>
          <p:nvSpPr>
            <p:cNvPr id="402444" name="Line 12">
              <a:extLst>
                <a:ext uri="{FF2B5EF4-FFF2-40B4-BE49-F238E27FC236}">
                  <a16:creationId xmlns:a16="http://schemas.microsoft.com/office/drawing/2014/main" id="{A222B5DC-D66B-47EB-86C8-1233B2C3C6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5" name="Line 13">
              <a:extLst>
                <a:ext uri="{FF2B5EF4-FFF2-40B4-BE49-F238E27FC236}">
                  <a16:creationId xmlns:a16="http://schemas.microsoft.com/office/drawing/2014/main" id="{4786FAA0-C39C-4B84-B8C7-5F7B3B6217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446" name="Text Box 14">
            <a:extLst>
              <a:ext uri="{FF2B5EF4-FFF2-40B4-BE49-F238E27FC236}">
                <a16:creationId xmlns:a16="http://schemas.microsoft.com/office/drawing/2014/main" id="{50D5A077-4A85-46A9-B9C6-BE0106508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</a:t>
            </a:r>
            <a:endParaRPr lang="en-US" altLang="en-US"/>
          </a:p>
        </p:txBody>
      </p:sp>
      <p:sp>
        <p:nvSpPr>
          <p:cNvPr id="402447" name="Text Box 15">
            <a:extLst>
              <a:ext uri="{FF2B5EF4-FFF2-40B4-BE49-F238E27FC236}">
                <a16:creationId xmlns:a16="http://schemas.microsoft.com/office/drawing/2014/main" id="{B3F5D8FF-0869-44E1-BD05-1062EA86D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x’</a:t>
            </a:r>
            <a:endParaRPr lang="en-US" altLang="en-US"/>
          </a:p>
        </p:txBody>
      </p:sp>
      <p:sp>
        <p:nvSpPr>
          <p:cNvPr id="402448" name="Rectangle 16">
            <a:extLst>
              <a:ext uri="{FF2B5EF4-FFF2-40B4-BE49-F238E27FC236}">
                <a16:creationId xmlns:a16="http://schemas.microsoft.com/office/drawing/2014/main" id="{4D4B6593-36A8-4CCA-B151-1CF8AA347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5105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49" name="Rectangle 17">
            <a:extLst>
              <a:ext uri="{FF2B5EF4-FFF2-40B4-BE49-F238E27FC236}">
                <a16:creationId xmlns:a16="http://schemas.microsoft.com/office/drawing/2014/main" id="{0506243E-1A62-44C4-85DA-BB06E4D92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5121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50" name="Freeform 18">
            <a:extLst>
              <a:ext uri="{FF2B5EF4-FFF2-40B4-BE49-F238E27FC236}">
                <a16:creationId xmlns:a16="http://schemas.microsoft.com/office/drawing/2014/main" id="{62DC08C3-2D17-47B0-9351-53C36695F47E}"/>
              </a:ext>
            </a:extLst>
          </p:cNvPr>
          <p:cNvSpPr>
            <a:spLocks/>
          </p:cNvSpPr>
          <p:nvPr/>
        </p:nvSpPr>
        <p:spPr bwMode="auto">
          <a:xfrm>
            <a:off x="3946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451" name="Text Box 19">
            <a:extLst>
              <a:ext uri="{FF2B5EF4-FFF2-40B4-BE49-F238E27FC236}">
                <a16:creationId xmlns:a16="http://schemas.microsoft.com/office/drawing/2014/main" id="{4DD68F9F-85A7-4F2D-A106-FE42E837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8006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9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EB40BCD9-34AD-493C-A01C-AB525DE7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975E450-99EA-45AE-90A9-33405CAF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8BA3B44-9EA5-4AE8-8D43-B7F6A541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40FE-1F3C-496E-AC09-AA325E97EA83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403458" name="Rectangle 2">
            <a:extLst>
              <a:ext uri="{FF2B5EF4-FFF2-40B4-BE49-F238E27FC236}">
                <a16:creationId xmlns:a16="http://schemas.microsoft.com/office/drawing/2014/main" id="{63DF3724-1EAC-4407-A90F-F9A174D32A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403459" name="Rectangle 3">
            <a:extLst>
              <a:ext uri="{FF2B5EF4-FFF2-40B4-BE49-F238E27FC236}">
                <a16:creationId xmlns:a16="http://schemas.microsoft.com/office/drawing/2014/main" id="{B77781B0-4224-4A82-80C3-A5F9AF4B5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 to its corresponding location </a:t>
            </a:r>
            <a:r>
              <a:rPr lang="en-US" altLang="en-US" b="1" i="1"/>
              <a:t>x’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 in </a:t>
            </a: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</a:t>
            </a:r>
          </a:p>
        </p:txBody>
      </p:sp>
      <p:pic>
        <p:nvPicPr>
          <p:cNvPr id="403460" name="Picture 4" descr="HHHIMG_1166">
            <a:extLst>
              <a:ext uri="{FF2B5EF4-FFF2-40B4-BE49-F238E27FC236}">
                <a16:creationId xmlns:a16="http://schemas.microsoft.com/office/drawing/2014/main" id="{D400E83E-15B2-427F-B686-5137A2944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886201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461" name="Picture 5" descr="rotated">
            <a:extLst>
              <a:ext uri="{FF2B5EF4-FFF2-40B4-BE49-F238E27FC236}">
                <a16:creationId xmlns:a16="http://schemas.microsoft.com/office/drawing/2014/main" id="{695EE9E2-C7E8-4F2D-B105-D0FD40809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462" name="Text Box 6">
            <a:extLst>
              <a:ext uri="{FF2B5EF4-FFF2-40B4-BE49-F238E27FC236}">
                <a16:creationId xmlns:a16="http://schemas.microsoft.com/office/drawing/2014/main" id="{56971A20-3EF4-4249-884B-48C832472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3463" name="Text Box 7">
            <a:extLst>
              <a:ext uri="{FF2B5EF4-FFF2-40B4-BE49-F238E27FC236}">
                <a16:creationId xmlns:a16="http://schemas.microsoft.com/office/drawing/2014/main" id="{A895DBD0-20DC-48B9-BB67-B18202A7A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715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</a:t>
            </a:r>
          </a:p>
        </p:txBody>
      </p:sp>
      <p:grpSp>
        <p:nvGrpSpPr>
          <p:cNvPr id="403464" name="Group 8">
            <a:extLst>
              <a:ext uri="{FF2B5EF4-FFF2-40B4-BE49-F238E27FC236}">
                <a16:creationId xmlns:a16="http://schemas.microsoft.com/office/drawing/2014/main" id="{D0687682-EB03-45FE-ABB9-312668D7E040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257800"/>
            <a:ext cx="381000" cy="381000"/>
            <a:chOff x="1104" y="3312"/>
            <a:chExt cx="240" cy="240"/>
          </a:xfrm>
        </p:grpSpPr>
        <p:sp>
          <p:nvSpPr>
            <p:cNvPr id="403465" name="Line 9">
              <a:extLst>
                <a:ext uri="{FF2B5EF4-FFF2-40B4-BE49-F238E27FC236}">
                  <a16:creationId xmlns:a16="http://schemas.microsoft.com/office/drawing/2014/main" id="{D0544A9E-24D5-409E-B1C4-0AAE12F58D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466" name="Line 10">
              <a:extLst>
                <a:ext uri="{FF2B5EF4-FFF2-40B4-BE49-F238E27FC236}">
                  <a16:creationId xmlns:a16="http://schemas.microsoft.com/office/drawing/2014/main" id="{97DD7E5C-12E7-46A6-839A-0C5A74E2A2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3467" name="Group 11">
            <a:extLst>
              <a:ext uri="{FF2B5EF4-FFF2-40B4-BE49-F238E27FC236}">
                <a16:creationId xmlns:a16="http://schemas.microsoft.com/office/drawing/2014/main" id="{BE133F99-A409-481E-B92B-7276D87B99E1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5257800"/>
            <a:ext cx="381000" cy="381000"/>
            <a:chOff x="1104" y="3312"/>
            <a:chExt cx="240" cy="240"/>
          </a:xfrm>
        </p:grpSpPr>
        <p:sp>
          <p:nvSpPr>
            <p:cNvPr id="403468" name="Line 12">
              <a:extLst>
                <a:ext uri="{FF2B5EF4-FFF2-40B4-BE49-F238E27FC236}">
                  <a16:creationId xmlns:a16="http://schemas.microsoft.com/office/drawing/2014/main" id="{773EF9B7-1C44-4104-8295-B8088140D5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469" name="Line 13">
              <a:extLst>
                <a:ext uri="{FF2B5EF4-FFF2-40B4-BE49-F238E27FC236}">
                  <a16:creationId xmlns:a16="http://schemas.microsoft.com/office/drawing/2014/main" id="{4EBD39BD-75EF-4A3F-8853-2B4071BCC9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3470" name="Text Box 14">
            <a:extLst>
              <a:ext uri="{FF2B5EF4-FFF2-40B4-BE49-F238E27FC236}">
                <a16:creationId xmlns:a16="http://schemas.microsoft.com/office/drawing/2014/main" id="{70FBC3F9-875A-4B45-8349-9C9AB6C6C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</a:t>
            </a:r>
            <a:endParaRPr lang="en-US" altLang="en-US"/>
          </a:p>
        </p:txBody>
      </p:sp>
      <p:sp>
        <p:nvSpPr>
          <p:cNvPr id="403471" name="Text Box 15">
            <a:extLst>
              <a:ext uri="{FF2B5EF4-FFF2-40B4-BE49-F238E27FC236}">
                <a16:creationId xmlns:a16="http://schemas.microsoft.com/office/drawing/2014/main" id="{395E2943-76A8-4D61-A92F-5FD5BAD61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x’</a:t>
            </a:r>
            <a:endParaRPr lang="en-US" altLang="en-US"/>
          </a:p>
        </p:txBody>
      </p:sp>
      <p:sp>
        <p:nvSpPr>
          <p:cNvPr id="403472" name="Rectangle 16">
            <a:extLst>
              <a:ext uri="{FF2B5EF4-FFF2-40B4-BE49-F238E27FC236}">
                <a16:creationId xmlns:a16="http://schemas.microsoft.com/office/drawing/2014/main" id="{A541C5ED-21AB-4456-B545-35A0734C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5105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473" name="Rectangle 17">
            <a:extLst>
              <a:ext uri="{FF2B5EF4-FFF2-40B4-BE49-F238E27FC236}">
                <a16:creationId xmlns:a16="http://schemas.microsoft.com/office/drawing/2014/main" id="{474DD595-5927-4936-8CFF-D4504614F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5121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474" name="Freeform 18">
            <a:extLst>
              <a:ext uri="{FF2B5EF4-FFF2-40B4-BE49-F238E27FC236}">
                <a16:creationId xmlns:a16="http://schemas.microsoft.com/office/drawing/2014/main" id="{4AFA01A3-F7D8-46C3-8D0C-28408F834ECF}"/>
              </a:ext>
            </a:extLst>
          </p:cNvPr>
          <p:cNvSpPr>
            <a:spLocks/>
          </p:cNvSpPr>
          <p:nvPr/>
        </p:nvSpPr>
        <p:spPr bwMode="auto">
          <a:xfrm>
            <a:off x="3946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475" name="Text Box 19">
            <a:extLst>
              <a:ext uri="{FF2B5EF4-FFF2-40B4-BE49-F238E27FC236}">
                <a16:creationId xmlns:a16="http://schemas.microsoft.com/office/drawing/2014/main" id="{8D297549-2E1B-468C-A160-75D1E7B3B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8006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3476" name="Rectangle 20">
            <a:extLst>
              <a:ext uri="{FF2B5EF4-FFF2-40B4-BE49-F238E27FC236}">
                <a16:creationId xmlns:a16="http://schemas.microsoft.com/office/drawing/2014/main" id="{DB08FA9B-D8DE-4CEA-8446-1D69523B8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67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What if pixel lands “between” two pixels?</a:t>
            </a:r>
          </a:p>
        </p:txBody>
      </p:sp>
    </p:spTree>
    <p:extLst>
      <p:ext uri="{BB962C8B-B14F-4D97-AF65-F5344CB8AC3E}">
        <p14:creationId xmlns:p14="http://schemas.microsoft.com/office/powerpoint/2010/main" val="33091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7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Filtering, resampling, pyramids, blending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and separable filtering</a:t>
            </a:r>
          </a:p>
          <a:p>
            <a:r>
              <a:rPr lang="en-US" dirty="0"/>
              <a:t>Non-linear filtering</a:t>
            </a:r>
          </a:p>
          <a:p>
            <a:r>
              <a:rPr lang="en-US" dirty="0"/>
              <a:t>De-noising and tone adjustment</a:t>
            </a:r>
          </a:p>
          <a:p>
            <a:r>
              <a:rPr lang="en-US" dirty="0"/>
              <a:t>Pyramids</a:t>
            </a:r>
          </a:p>
          <a:p>
            <a:r>
              <a:rPr lang="en-US" dirty="0"/>
              <a:t>Blending</a:t>
            </a:r>
          </a:p>
          <a:p>
            <a:r>
              <a:rPr lang="en-US" dirty="0"/>
              <a:t>Resampling (rotations, etc.)</a:t>
            </a:r>
          </a:p>
          <a:p>
            <a:r>
              <a:rPr lang="en-US" dirty="0"/>
              <a:t>Regularization and Markov Random Fields</a:t>
            </a:r>
          </a:p>
          <a:p>
            <a:endParaRPr lang="en-US" dirty="0"/>
          </a:p>
          <a:p>
            <a:r>
              <a:rPr lang="en-US" i="1" dirty="0"/>
              <a:t>Assignments:  Laplacian pyramid blending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312" y="1910468"/>
            <a:ext cx="3337568" cy="259266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</p:spTree>
    <p:extLst>
      <p:ext uri="{BB962C8B-B14F-4D97-AF65-F5344CB8AC3E}">
        <p14:creationId xmlns:p14="http://schemas.microsoft.com/office/powerpoint/2010/main" val="783552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4AFB44EC-B30E-48CD-A509-80783C4E5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B12E941B-287F-46DB-9267-CF81751B4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6CE0F653-7F7F-47E9-8017-DD06DEAA5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27A30-173A-4153-B845-3A2C379E0393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404482" name="Rectangle 2">
            <a:extLst>
              <a:ext uri="{FF2B5EF4-FFF2-40B4-BE49-F238E27FC236}">
                <a16:creationId xmlns:a16="http://schemas.microsoft.com/office/drawing/2014/main" id="{652D4734-656A-4992-B64B-42DF17318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404483" name="Rectangle 3">
            <a:extLst>
              <a:ext uri="{FF2B5EF4-FFF2-40B4-BE49-F238E27FC236}">
                <a16:creationId xmlns:a16="http://schemas.microsoft.com/office/drawing/2014/main" id="{D6762A5C-2C17-496C-A4F7-B467C10EE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 to its corresponding location </a:t>
            </a:r>
            <a:r>
              <a:rPr lang="en-US" altLang="en-US" b="1" i="1"/>
              <a:t>x’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 in </a:t>
            </a: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</a:t>
            </a:r>
          </a:p>
        </p:txBody>
      </p:sp>
      <p:sp>
        <p:nvSpPr>
          <p:cNvPr id="404484" name="Text Box 4">
            <a:extLst>
              <a:ext uri="{FF2B5EF4-FFF2-40B4-BE49-F238E27FC236}">
                <a16:creationId xmlns:a16="http://schemas.microsoft.com/office/drawing/2014/main" id="{43EAC1B6-7EEA-43C3-83A8-EEEDFFB41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4485" name="Text Box 5">
            <a:extLst>
              <a:ext uri="{FF2B5EF4-FFF2-40B4-BE49-F238E27FC236}">
                <a16:creationId xmlns:a16="http://schemas.microsoft.com/office/drawing/2014/main" id="{45ACF831-CBAA-49AE-9D3E-DE9F85C68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715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</a:t>
            </a:r>
          </a:p>
        </p:txBody>
      </p:sp>
      <p:grpSp>
        <p:nvGrpSpPr>
          <p:cNvPr id="404486" name="Group 6">
            <a:extLst>
              <a:ext uri="{FF2B5EF4-FFF2-40B4-BE49-F238E27FC236}">
                <a16:creationId xmlns:a16="http://schemas.microsoft.com/office/drawing/2014/main" id="{9EDD0D9D-EE15-4624-B4F4-043AD19A7343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257800"/>
            <a:ext cx="381000" cy="381000"/>
            <a:chOff x="1104" y="3312"/>
            <a:chExt cx="240" cy="240"/>
          </a:xfrm>
        </p:grpSpPr>
        <p:sp>
          <p:nvSpPr>
            <p:cNvPr id="404487" name="Line 7">
              <a:extLst>
                <a:ext uri="{FF2B5EF4-FFF2-40B4-BE49-F238E27FC236}">
                  <a16:creationId xmlns:a16="http://schemas.microsoft.com/office/drawing/2014/main" id="{AAA9A65C-D804-4E53-AD88-FAC3A7D66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488" name="Line 8">
              <a:extLst>
                <a:ext uri="{FF2B5EF4-FFF2-40B4-BE49-F238E27FC236}">
                  <a16:creationId xmlns:a16="http://schemas.microsoft.com/office/drawing/2014/main" id="{4A44E443-5551-4FB5-9B9A-A78DA5C3D4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4489" name="Group 9">
            <a:extLst>
              <a:ext uri="{FF2B5EF4-FFF2-40B4-BE49-F238E27FC236}">
                <a16:creationId xmlns:a16="http://schemas.microsoft.com/office/drawing/2014/main" id="{4B166A60-347C-46D2-8067-3E6D51074B12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5257800"/>
            <a:ext cx="381000" cy="381000"/>
            <a:chOff x="1104" y="3312"/>
            <a:chExt cx="240" cy="240"/>
          </a:xfrm>
        </p:grpSpPr>
        <p:sp>
          <p:nvSpPr>
            <p:cNvPr id="404490" name="Line 10">
              <a:extLst>
                <a:ext uri="{FF2B5EF4-FFF2-40B4-BE49-F238E27FC236}">
                  <a16:creationId xmlns:a16="http://schemas.microsoft.com/office/drawing/2014/main" id="{42EB98AE-3F50-47A5-B274-44D7A7E6C4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491" name="Line 11">
              <a:extLst>
                <a:ext uri="{FF2B5EF4-FFF2-40B4-BE49-F238E27FC236}">
                  <a16:creationId xmlns:a16="http://schemas.microsoft.com/office/drawing/2014/main" id="{48A8A5C9-A9E1-4AB2-931C-F1E793EEE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4492" name="Text Box 12">
            <a:extLst>
              <a:ext uri="{FF2B5EF4-FFF2-40B4-BE49-F238E27FC236}">
                <a16:creationId xmlns:a16="http://schemas.microsoft.com/office/drawing/2014/main" id="{6D5D5B3F-8EAC-4135-B38E-EE8C007A0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</a:t>
            </a:r>
            <a:endParaRPr lang="en-US" altLang="en-US"/>
          </a:p>
        </p:txBody>
      </p:sp>
      <p:sp>
        <p:nvSpPr>
          <p:cNvPr id="404493" name="Text Box 13">
            <a:extLst>
              <a:ext uri="{FF2B5EF4-FFF2-40B4-BE49-F238E27FC236}">
                <a16:creationId xmlns:a16="http://schemas.microsoft.com/office/drawing/2014/main" id="{ADA76FDD-F655-495F-A0CB-BC09DF066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x’</a:t>
            </a:r>
            <a:endParaRPr lang="en-US" altLang="en-US"/>
          </a:p>
        </p:txBody>
      </p:sp>
      <p:sp>
        <p:nvSpPr>
          <p:cNvPr id="404494" name="Rectangle 14">
            <a:extLst>
              <a:ext uri="{FF2B5EF4-FFF2-40B4-BE49-F238E27FC236}">
                <a16:creationId xmlns:a16="http://schemas.microsoft.com/office/drawing/2014/main" id="{195BCF9D-7B29-4B39-B9B0-6488DBF43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5105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495" name="Rectangle 15">
            <a:extLst>
              <a:ext uri="{FF2B5EF4-FFF2-40B4-BE49-F238E27FC236}">
                <a16:creationId xmlns:a16="http://schemas.microsoft.com/office/drawing/2014/main" id="{323147EE-743C-40C8-B4F6-9698313C5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5121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496" name="Freeform 16">
            <a:extLst>
              <a:ext uri="{FF2B5EF4-FFF2-40B4-BE49-F238E27FC236}">
                <a16:creationId xmlns:a16="http://schemas.microsoft.com/office/drawing/2014/main" id="{2A813CD9-450C-4380-AFE6-4AAF85740D9C}"/>
              </a:ext>
            </a:extLst>
          </p:cNvPr>
          <p:cNvSpPr>
            <a:spLocks/>
          </p:cNvSpPr>
          <p:nvPr/>
        </p:nvSpPr>
        <p:spPr bwMode="auto">
          <a:xfrm>
            <a:off x="3946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4497" name="Text Box 17">
            <a:extLst>
              <a:ext uri="{FF2B5EF4-FFF2-40B4-BE49-F238E27FC236}">
                <a16:creationId xmlns:a16="http://schemas.microsoft.com/office/drawing/2014/main" id="{8B020E94-302E-4B74-BB86-F5E018FF2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8006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4498" name="Rectangle 18">
            <a:extLst>
              <a:ext uri="{FF2B5EF4-FFF2-40B4-BE49-F238E27FC236}">
                <a16:creationId xmlns:a16="http://schemas.microsoft.com/office/drawing/2014/main" id="{5FE6AD43-4E77-48E2-BD59-94E2D8FC3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670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What if pixel lands “between” two pixels?</a:t>
            </a:r>
          </a:p>
        </p:txBody>
      </p:sp>
      <p:sp>
        <p:nvSpPr>
          <p:cNvPr id="404499" name="Rectangle 19">
            <a:extLst>
              <a:ext uri="{FF2B5EF4-FFF2-40B4-BE49-F238E27FC236}">
                <a16:creationId xmlns:a16="http://schemas.microsoft.com/office/drawing/2014/main" id="{A8AB7E75-C043-4CAD-8220-11EB63284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124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Answer: add “contribution” to several pixels, normalize later (</a:t>
            </a:r>
            <a:r>
              <a:rPr lang="en-US" altLang="en-US" sz="2800" i="1">
                <a:latin typeface="Arial" panose="020B0604020202020204" pitchFamily="34" charset="0"/>
              </a:rPr>
              <a:t>splatting</a:t>
            </a:r>
            <a:r>
              <a:rPr lang="en-US" altLang="en-US" sz="280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404500" name="Group 20">
            <a:extLst>
              <a:ext uri="{FF2B5EF4-FFF2-40B4-BE49-F238E27FC236}">
                <a16:creationId xmlns:a16="http://schemas.microsoft.com/office/drawing/2014/main" id="{103D7658-C53C-4D7F-922D-D4C8906F3815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876800"/>
            <a:ext cx="609600" cy="609600"/>
            <a:chOff x="1248" y="3072"/>
            <a:chExt cx="384" cy="384"/>
          </a:xfrm>
        </p:grpSpPr>
        <p:sp>
          <p:nvSpPr>
            <p:cNvPr id="404501" name="Line 21">
              <a:extLst>
                <a:ext uri="{FF2B5EF4-FFF2-40B4-BE49-F238E27FC236}">
                  <a16:creationId xmlns:a16="http://schemas.microsoft.com/office/drawing/2014/main" id="{C4B648A7-FFA9-4085-9AC2-EFC573693A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2" name="Line 22">
              <a:extLst>
                <a:ext uri="{FF2B5EF4-FFF2-40B4-BE49-F238E27FC236}">
                  <a16:creationId xmlns:a16="http://schemas.microsoft.com/office/drawing/2014/main" id="{085CEC3F-895C-424E-AF15-930B28416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3" name="Line 23">
              <a:extLst>
                <a:ext uri="{FF2B5EF4-FFF2-40B4-BE49-F238E27FC236}">
                  <a16:creationId xmlns:a16="http://schemas.microsoft.com/office/drawing/2014/main" id="{08AA3AE9-F751-445F-9571-059CD4FAAD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4" name="Line 24">
              <a:extLst>
                <a:ext uri="{FF2B5EF4-FFF2-40B4-BE49-F238E27FC236}">
                  <a16:creationId xmlns:a16="http://schemas.microsoft.com/office/drawing/2014/main" id="{6742780C-B076-4B9B-B9A6-A5CAE232C5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4505" name="Group 25">
            <a:extLst>
              <a:ext uri="{FF2B5EF4-FFF2-40B4-BE49-F238E27FC236}">
                <a16:creationId xmlns:a16="http://schemas.microsoft.com/office/drawing/2014/main" id="{757B1D17-AF60-47F1-9BFB-EAEE015DD40B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4800600"/>
            <a:ext cx="609600" cy="609600"/>
            <a:chOff x="1248" y="3072"/>
            <a:chExt cx="384" cy="384"/>
          </a:xfrm>
        </p:grpSpPr>
        <p:sp>
          <p:nvSpPr>
            <p:cNvPr id="404506" name="Line 26">
              <a:extLst>
                <a:ext uri="{FF2B5EF4-FFF2-40B4-BE49-F238E27FC236}">
                  <a16:creationId xmlns:a16="http://schemas.microsoft.com/office/drawing/2014/main" id="{D7C189EF-68B3-455A-8A46-495716E9C0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7" name="Line 27">
              <a:extLst>
                <a:ext uri="{FF2B5EF4-FFF2-40B4-BE49-F238E27FC236}">
                  <a16:creationId xmlns:a16="http://schemas.microsoft.com/office/drawing/2014/main" id="{BE632E75-98C8-4137-BAB4-119524DDA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8" name="Line 28">
              <a:extLst>
                <a:ext uri="{FF2B5EF4-FFF2-40B4-BE49-F238E27FC236}">
                  <a16:creationId xmlns:a16="http://schemas.microsoft.com/office/drawing/2014/main" id="{261C7455-224D-4A27-9D56-7D34BA6B2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509" name="Line 29">
              <a:extLst>
                <a:ext uri="{FF2B5EF4-FFF2-40B4-BE49-F238E27FC236}">
                  <a16:creationId xmlns:a16="http://schemas.microsoft.com/office/drawing/2014/main" id="{39573BAF-FA02-49C9-A3B0-A10D249476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31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99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2491F38-690B-457B-B6A0-E7A9963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8D1D6057-0CCF-469A-BAF2-3BC054675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A72E12A-46B7-4447-B388-7BF7E561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6601C-F043-4C18-AAA3-AF1FC43077CB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405506" name="Rectangle 2">
            <a:extLst>
              <a:ext uri="{FF2B5EF4-FFF2-40B4-BE49-F238E27FC236}">
                <a16:creationId xmlns:a16="http://schemas.microsoft.com/office/drawing/2014/main" id="{0F081713-B586-484C-BA96-BC38E314C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405507" name="Rectangle 3">
            <a:extLst>
              <a:ext uri="{FF2B5EF4-FFF2-40B4-BE49-F238E27FC236}">
                <a16:creationId xmlns:a16="http://schemas.microsoft.com/office/drawing/2014/main" id="{D90C1190-E4BC-479C-A847-B234B7570B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 from its corresponding location </a:t>
            </a:r>
            <a:r>
              <a:rPr lang="en-US" altLang="en-US" b="1" i="1"/>
              <a:t>x’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 in </a:t>
            </a: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pic>
        <p:nvPicPr>
          <p:cNvPr id="405508" name="Picture 4" descr="HHHIMG_1166">
            <a:extLst>
              <a:ext uri="{FF2B5EF4-FFF2-40B4-BE49-F238E27FC236}">
                <a16:creationId xmlns:a16="http://schemas.microsoft.com/office/drawing/2014/main" id="{81BACA3A-3269-4188-8669-7E39FCE9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886201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509" name="Picture 5" descr="rotated">
            <a:extLst>
              <a:ext uri="{FF2B5EF4-FFF2-40B4-BE49-F238E27FC236}">
                <a16:creationId xmlns:a16="http://schemas.microsoft.com/office/drawing/2014/main" id="{5AFA87CF-40AE-4B6D-9EEF-CA8942DA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6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510" name="Text Box 6">
            <a:extLst>
              <a:ext uri="{FF2B5EF4-FFF2-40B4-BE49-F238E27FC236}">
                <a16:creationId xmlns:a16="http://schemas.microsoft.com/office/drawing/2014/main" id="{D7852BD1-8B6C-4EBC-A9D7-F52BC560E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5511" name="Text Box 7">
            <a:extLst>
              <a:ext uri="{FF2B5EF4-FFF2-40B4-BE49-F238E27FC236}">
                <a16:creationId xmlns:a16="http://schemas.microsoft.com/office/drawing/2014/main" id="{D7FD6580-8186-4208-BA44-52BCEB90D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715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</a:t>
            </a:r>
          </a:p>
        </p:txBody>
      </p:sp>
      <p:grpSp>
        <p:nvGrpSpPr>
          <p:cNvPr id="405512" name="Group 8">
            <a:extLst>
              <a:ext uri="{FF2B5EF4-FFF2-40B4-BE49-F238E27FC236}">
                <a16:creationId xmlns:a16="http://schemas.microsoft.com/office/drawing/2014/main" id="{BC0EA4C6-F20F-427B-A013-0B95EB6A092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257800"/>
            <a:ext cx="381000" cy="381000"/>
            <a:chOff x="1104" y="3312"/>
            <a:chExt cx="240" cy="240"/>
          </a:xfrm>
        </p:grpSpPr>
        <p:sp>
          <p:nvSpPr>
            <p:cNvPr id="405513" name="Line 9">
              <a:extLst>
                <a:ext uri="{FF2B5EF4-FFF2-40B4-BE49-F238E27FC236}">
                  <a16:creationId xmlns:a16="http://schemas.microsoft.com/office/drawing/2014/main" id="{11157316-BCDD-48D5-9FC0-4B0D04FB5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4" name="Line 10">
              <a:extLst>
                <a:ext uri="{FF2B5EF4-FFF2-40B4-BE49-F238E27FC236}">
                  <a16:creationId xmlns:a16="http://schemas.microsoft.com/office/drawing/2014/main" id="{D851BC2C-B0A2-413A-BB1F-8A85BA8CFE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5515" name="Group 11">
            <a:extLst>
              <a:ext uri="{FF2B5EF4-FFF2-40B4-BE49-F238E27FC236}">
                <a16:creationId xmlns:a16="http://schemas.microsoft.com/office/drawing/2014/main" id="{DBEA9730-D0EF-4674-81B9-5F32823009C1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5257800"/>
            <a:ext cx="381000" cy="381000"/>
            <a:chOff x="1104" y="3312"/>
            <a:chExt cx="240" cy="240"/>
          </a:xfrm>
        </p:grpSpPr>
        <p:sp>
          <p:nvSpPr>
            <p:cNvPr id="405516" name="Line 12">
              <a:extLst>
                <a:ext uri="{FF2B5EF4-FFF2-40B4-BE49-F238E27FC236}">
                  <a16:creationId xmlns:a16="http://schemas.microsoft.com/office/drawing/2014/main" id="{0A3489A1-DF94-4A54-9129-C3A4C50A42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7" name="Line 13">
              <a:extLst>
                <a:ext uri="{FF2B5EF4-FFF2-40B4-BE49-F238E27FC236}">
                  <a16:creationId xmlns:a16="http://schemas.microsoft.com/office/drawing/2014/main" id="{10DBA898-C3D0-412E-B1FA-CE2C64CF0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5518" name="Text Box 14">
            <a:extLst>
              <a:ext uri="{FF2B5EF4-FFF2-40B4-BE49-F238E27FC236}">
                <a16:creationId xmlns:a16="http://schemas.microsoft.com/office/drawing/2014/main" id="{2821A635-E87B-422F-80F9-C764D2D5C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</a:t>
            </a:r>
            <a:endParaRPr lang="en-US" altLang="en-US"/>
          </a:p>
        </p:txBody>
      </p:sp>
      <p:sp>
        <p:nvSpPr>
          <p:cNvPr id="405519" name="Text Box 15">
            <a:extLst>
              <a:ext uri="{FF2B5EF4-FFF2-40B4-BE49-F238E27FC236}">
                <a16:creationId xmlns:a16="http://schemas.microsoft.com/office/drawing/2014/main" id="{DB990FE9-64F0-4AFC-B848-CBB18F499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x’</a:t>
            </a:r>
            <a:endParaRPr lang="en-US" altLang="en-US"/>
          </a:p>
        </p:txBody>
      </p:sp>
      <p:sp>
        <p:nvSpPr>
          <p:cNvPr id="405520" name="Rectangle 16">
            <a:extLst>
              <a:ext uri="{FF2B5EF4-FFF2-40B4-BE49-F238E27FC236}">
                <a16:creationId xmlns:a16="http://schemas.microsoft.com/office/drawing/2014/main" id="{9F084726-BA27-469C-908D-6F0290BA6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5105401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1" name="Rectangle 17">
            <a:extLst>
              <a:ext uri="{FF2B5EF4-FFF2-40B4-BE49-F238E27FC236}">
                <a16:creationId xmlns:a16="http://schemas.microsoft.com/office/drawing/2014/main" id="{F6EB9467-23CE-4EFA-AD04-DD5AFBB1D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5121276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2" name="Freeform 18">
            <a:extLst>
              <a:ext uri="{FF2B5EF4-FFF2-40B4-BE49-F238E27FC236}">
                <a16:creationId xmlns:a16="http://schemas.microsoft.com/office/drawing/2014/main" id="{4778F2EA-AA4D-4380-926E-9B963D887158}"/>
              </a:ext>
            </a:extLst>
          </p:cNvPr>
          <p:cNvSpPr>
            <a:spLocks/>
          </p:cNvSpPr>
          <p:nvPr/>
        </p:nvSpPr>
        <p:spPr bwMode="auto">
          <a:xfrm>
            <a:off x="3946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523" name="Text Box 19">
            <a:extLst>
              <a:ext uri="{FF2B5EF4-FFF2-40B4-BE49-F238E27FC236}">
                <a16:creationId xmlns:a16="http://schemas.microsoft.com/office/drawing/2014/main" id="{E3B68EDC-EC3F-4E49-A1A2-8981A6E03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8006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5524" name="Rectangle 20">
            <a:extLst>
              <a:ext uri="{FF2B5EF4-FFF2-40B4-BE49-F238E27FC236}">
                <a16:creationId xmlns:a16="http://schemas.microsoft.com/office/drawing/2014/main" id="{4794F7FE-D788-4A67-91B0-C08DECEB6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What if pixel comes from “between” two pixels?</a:t>
            </a:r>
          </a:p>
        </p:txBody>
      </p:sp>
    </p:spTree>
    <p:extLst>
      <p:ext uri="{BB962C8B-B14F-4D97-AF65-F5344CB8AC3E}">
        <p14:creationId xmlns:p14="http://schemas.microsoft.com/office/powerpoint/2010/main" val="232430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2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B44870C3-9DF1-419A-A4C2-F6210CEF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881583DB-AF61-4A8A-A77F-6065DB6D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2C5D3917-5E66-4D61-B2EA-6AE5C0B1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AC05-85E7-4C1B-8154-4FAD8F7D9C7D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406530" name="Rectangle 2">
            <a:extLst>
              <a:ext uri="{FF2B5EF4-FFF2-40B4-BE49-F238E27FC236}">
                <a16:creationId xmlns:a16="http://schemas.microsoft.com/office/drawing/2014/main" id="{C46D7EC9-575F-412A-97F3-9973E01DDC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406531" name="Rectangle 3">
            <a:extLst>
              <a:ext uri="{FF2B5EF4-FFF2-40B4-BE49-F238E27FC236}">
                <a16:creationId xmlns:a16="http://schemas.microsoft.com/office/drawing/2014/main" id="{B9A80727-1C3F-4A33-9E78-73E19EFB8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 from its corresponding location </a:t>
            </a:r>
            <a:r>
              <a:rPr lang="en-US" altLang="en-US" b="1" i="1"/>
              <a:t>x’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b="1" i="1"/>
              <a:t>h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 in </a:t>
            </a: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6532" name="Rectangle 4">
            <a:extLst>
              <a:ext uri="{FF2B5EF4-FFF2-40B4-BE49-F238E27FC236}">
                <a16:creationId xmlns:a16="http://schemas.microsoft.com/office/drawing/2014/main" id="{B9D67830-2FC5-41D3-8C00-C27117ADF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What if pixel comes from “between” two pixels?</a:t>
            </a:r>
          </a:p>
        </p:txBody>
      </p:sp>
      <p:sp>
        <p:nvSpPr>
          <p:cNvPr id="406533" name="Rectangle 5">
            <a:extLst>
              <a:ext uri="{FF2B5EF4-FFF2-40B4-BE49-F238E27FC236}">
                <a16:creationId xmlns:a16="http://schemas.microsoft.com/office/drawing/2014/main" id="{D3EBEE8E-B913-44DD-9512-C100F1F1A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124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latin typeface="Arial" panose="020B0604020202020204" pitchFamily="34" charset="0"/>
              </a:rPr>
              <a:t>Answer: </a:t>
            </a:r>
            <a:r>
              <a:rPr lang="en-US" altLang="en-US" sz="2800" i="1">
                <a:latin typeface="Arial" panose="020B0604020202020204" pitchFamily="34" charset="0"/>
              </a:rPr>
              <a:t>resample</a:t>
            </a:r>
            <a:r>
              <a:rPr lang="en-US" altLang="en-US" sz="2800">
                <a:latin typeface="Arial" panose="020B0604020202020204" pitchFamily="34" charset="0"/>
              </a:rPr>
              <a:t> color value from </a:t>
            </a:r>
            <a:r>
              <a:rPr lang="en-US" altLang="en-US" sz="2800" i="1">
                <a:latin typeface="Arial" panose="020B0604020202020204" pitchFamily="34" charset="0"/>
              </a:rPr>
              <a:t>interpolated</a:t>
            </a:r>
            <a:r>
              <a:rPr lang="en-US" altLang="en-US" sz="2800">
                <a:latin typeface="Arial" panose="020B0604020202020204" pitchFamily="34" charset="0"/>
              </a:rPr>
              <a:t> (</a:t>
            </a:r>
            <a:r>
              <a:rPr lang="en-US" altLang="en-US" sz="2800" i="1">
                <a:latin typeface="Arial" panose="020B0604020202020204" pitchFamily="34" charset="0"/>
              </a:rPr>
              <a:t>prefiltered</a:t>
            </a:r>
            <a:r>
              <a:rPr lang="en-US" altLang="en-US" sz="2800">
                <a:latin typeface="Arial" panose="020B0604020202020204" pitchFamily="34" charset="0"/>
              </a:rPr>
              <a:t>) source image</a:t>
            </a:r>
          </a:p>
        </p:txBody>
      </p:sp>
      <p:sp>
        <p:nvSpPr>
          <p:cNvPr id="406534" name="Text Box 6">
            <a:extLst>
              <a:ext uri="{FF2B5EF4-FFF2-40B4-BE49-F238E27FC236}">
                <a16:creationId xmlns:a16="http://schemas.microsoft.com/office/drawing/2014/main" id="{34312582-7048-41D8-877E-3B51191B9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f</a:t>
            </a:r>
            <a:r>
              <a:rPr lang="en-US" altLang="en-US"/>
              <a:t>(</a:t>
            </a:r>
            <a:r>
              <a:rPr lang="en-US" altLang="en-US" b="1" i="1"/>
              <a:t>x</a:t>
            </a:r>
            <a:r>
              <a:rPr lang="en-US" altLang="en-US"/>
              <a:t>)</a:t>
            </a:r>
          </a:p>
        </p:txBody>
      </p:sp>
      <p:sp>
        <p:nvSpPr>
          <p:cNvPr id="406535" name="Text Box 7">
            <a:extLst>
              <a:ext uri="{FF2B5EF4-FFF2-40B4-BE49-F238E27FC236}">
                <a16:creationId xmlns:a16="http://schemas.microsoft.com/office/drawing/2014/main" id="{54681F17-AFC9-4CE9-BCBF-BEB45DFB2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7150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g</a:t>
            </a:r>
            <a:r>
              <a:rPr lang="en-US" altLang="en-US"/>
              <a:t>(</a:t>
            </a:r>
            <a:r>
              <a:rPr lang="en-US" altLang="en-US" b="1" i="1"/>
              <a:t>x’</a:t>
            </a:r>
            <a:r>
              <a:rPr lang="en-US" altLang="en-US"/>
              <a:t>)</a:t>
            </a:r>
          </a:p>
        </p:txBody>
      </p:sp>
      <p:grpSp>
        <p:nvGrpSpPr>
          <p:cNvPr id="406536" name="Group 8">
            <a:extLst>
              <a:ext uri="{FF2B5EF4-FFF2-40B4-BE49-F238E27FC236}">
                <a16:creationId xmlns:a16="http://schemas.microsoft.com/office/drawing/2014/main" id="{33A07F2D-7221-4B96-AB6E-A49ECFD02B84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5257800"/>
            <a:ext cx="381000" cy="381000"/>
            <a:chOff x="1104" y="3312"/>
            <a:chExt cx="240" cy="240"/>
          </a:xfrm>
        </p:grpSpPr>
        <p:sp>
          <p:nvSpPr>
            <p:cNvPr id="406537" name="Line 9">
              <a:extLst>
                <a:ext uri="{FF2B5EF4-FFF2-40B4-BE49-F238E27FC236}">
                  <a16:creationId xmlns:a16="http://schemas.microsoft.com/office/drawing/2014/main" id="{2D542367-5825-4802-AF74-DC96768D4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38" name="Line 10">
              <a:extLst>
                <a:ext uri="{FF2B5EF4-FFF2-40B4-BE49-F238E27FC236}">
                  <a16:creationId xmlns:a16="http://schemas.microsoft.com/office/drawing/2014/main" id="{5BCE5567-DB1C-4C6D-909C-C3398E7BE7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39" name="Group 11">
            <a:extLst>
              <a:ext uri="{FF2B5EF4-FFF2-40B4-BE49-F238E27FC236}">
                <a16:creationId xmlns:a16="http://schemas.microsoft.com/office/drawing/2014/main" id="{3B4EA085-0504-42A0-8422-D1CD067D4581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5257800"/>
            <a:ext cx="381000" cy="381000"/>
            <a:chOff x="1104" y="3312"/>
            <a:chExt cx="240" cy="240"/>
          </a:xfrm>
        </p:grpSpPr>
        <p:sp>
          <p:nvSpPr>
            <p:cNvPr id="406540" name="Line 12">
              <a:extLst>
                <a:ext uri="{FF2B5EF4-FFF2-40B4-BE49-F238E27FC236}">
                  <a16:creationId xmlns:a16="http://schemas.microsoft.com/office/drawing/2014/main" id="{67A461D7-2986-49EE-9227-98D4A6B2E2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1" name="Line 13">
              <a:extLst>
                <a:ext uri="{FF2B5EF4-FFF2-40B4-BE49-F238E27FC236}">
                  <a16:creationId xmlns:a16="http://schemas.microsoft.com/office/drawing/2014/main" id="{BEA8E244-4498-4568-AD40-3C0A0E4AA3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6542" name="Text Box 14">
            <a:extLst>
              <a:ext uri="{FF2B5EF4-FFF2-40B4-BE49-F238E27FC236}">
                <a16:creationId xmlns:a16="http://schemas.microsoft.com/office/drawing/2014/main" id="{0E5DB810-8ECC-4B45-94C5-45D639938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</a:t>
            </a:r>
            <a:endParaRPr lang="en-US" altLang="en-US"/>
          </a:p>
        </p:txBody>
      </p:sp>
      <p:sp>
        <p:nvSpPr>
          <p:cNvPr id="406543" name="Text Box 15">
            <a:extLst>
              <a:ext uri="{FF2B5EF4-FFF2-40B4-BE49-F238E27FC236}">
                <a16:creationId xmlns:a16="http://schemas.microsoft.com/office/drawing/2014/main" id="{CF7485A2-D60B-4559-A645-38CEC53DB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562600"/>
            <a:ext cx="68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i="1"/>
              <a:t>x’</a:t>
            </a:r>
            <a:endParaRPr lang="en-US" altLang="en-US"/>
          </a:p>
        </p:txBody>
      </p:sp>
      <p:sp>
        <p:nvSpPr>
          <p:cNvPr id="406544" name="Rectangle 16">
            <a:extLst>
              <a:ext uri="{FF2B5EF4-FFF2-40B4-BE49-F238E27FC236}">
                <a16:creationId xmlns:a16="http://schemas.microsoft.com/office/drawing/2014/main" id="{964CD602-B5E3-4B4F-88B5-CAE8BDE8A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6" y="5105401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5" name="Rectangle 17">
            <a:extLst>
              <a:ext uri="{FF2B5EF4-FFF2-40B4-BE49-F238E27FC236}">
                <a16:creationId xmlns:a16="http://schemas.microsoft.com/office/drawing/2014/main" id="{6DBE5471-F7AF-40E7-8B4F-2AB71AF88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5364" y="5137151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6" name="Freeform 18">
            <a:extLst>
              <a:ext uri="{FF2B5EF4-FFF2-40B4-BE49-F238E27FC236}">
                <a16:creationId xmlns:a16="http://schemas.microsoft.com/office/drawing/2014/main" id="{BD2AE6BA-0575-4245-B204-37928B2D06BE}"/>
              </a:ext>
            </a:extLst>
          </p:cNvPr>
          <p:cNvSpPr>
            <a:spLocks/>
          </p:cNvSpPr>
          <p:nvPr/>
        </p:nvSpPr>
        <p:spPr bwMode="auto">
          <a:xfrm>
            <a:off x="3946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6547" name="Group 19">
            <a:extLst>
              <a:ext uri="{FF2B5EF4-FFF2-40B4-BE49-F238E27FC236}">
                <a16:creationId xmlns:a16="http://schemas.microsoft.com/office/drawing/2014/main" id="{926DAC5E-3BF7-4D14-8D94-78994919E430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876800"/>
            <a:ext cx="609600" cy="609600"/>
            <a:chOff x="1248" y="3072"/>
            <a:chExt cx="384" cy="384"/>
          </a:xfrm>
        </p:grpSpPr>
        <p:sp>
          <p:nvSpPr>
            <p:cNvPr id="406548" name="Line 20">
              <a:extLst>
                <a:ext uri="{FF2B5EF4-FFF2-40B4-BE49-F238E27FC236}">
                  <a16:creationId xmlns:a16="http://schemas.microsoft.com/office/drawing/2014/main" id="{B1A59384-A7F6-4EBD-BCBC-122E39D957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9" name="Line 21">
              <a:extLst>
                <a:ext uri="{FF2B5EF4-FFF2-40B4-BE49-F238E27FC236}">
                  <a16:creationId xmlns:a16="http://schemas.microsoft.com/office/drawing/2014/main" id="{D6718897-91DD-4FBC-ABB4-FEF92FCD07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0" name="Line 22">
              <a:extLst>
                <a:ext uri="{FF2B5EF4-FFF2-40B4-BE49-F238E27FC236}">
                  <a16:creationId xmlns:a16="http://schemas.microsoft.com/office/drawing/2014/main" id="{5C7891C8-532B-4F33-9898-6EB231DED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1" name="Line 23">
              <a:extLst>
                <a:ext uri="{FF2B5EF4-FFF2-40B4-BE49-F238E27FC236}">
                  <a16:creationId xmlns:a16="http://schemas.microsoft.com/office/drawing/2014/main" id="{0AE954D5-6EC5-4C9D-B931-B9BC96252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52" name="Group 24">
            <a:extLst>
              <a:ext uri="{FF2B5EF4-FFF2-40B4-BE49-F238E27FC236}">
                <a16:creationId xmlns:a16="http://schemas.microsoft.com/office/drawing/2014/main" id="{53F3193A-3076-4C0A-AF9F-C18291913F52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4800600"/>
            <a:ext cx="609600" cy="609600"/>
            <a:chOff x="1248" y="3072"/>
            <a:chExt cx="384" cy="384"/>
          </a:xfrm>
        </p:grpSpPr>
        <p:sp>
          <p:nvSpPr>
            <p:cNvPr id="406553" name="Line 25">
              <a:extLst>
                <a:ext uri="{FF2B5EF4-FFF2-40B4-BE49-F238E27FC236}">
                  <a16:creationId xmlns:a16="http://schemas.microsoft.com/office/drawing/2014/main" id="{13215629-90F1-4DB5-A015-79789A294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4" name="Line 26">
              <a:extLst>
                <a:ext uri="{FF2B5EF4-FFF2-40B4-BE49-F238E27FC236}">
                  <a16:creationId xmlns:a16="http://schemas.microsoft.com/office/drawing/2014/main" id="{702D2631-D61A-45A8-8494-06B0B8EE8D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5" name="Line 27">
              <a:extLst>
                <a:ext uri="{FF2B5EF4-FFF2-40B4-BE49-F238E27FC236}">
                  <a16:creationId xmlns:a16="http://schemas.microsoft.com/office/drawing/2014/main" id="{22AB2ECA-BF5D-41BC-AB7E-4F1E9DD844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6" name="Line 28">
              <a:extLst>
                <a:ext uri="{FF2B5EF4-FFF2-40B4-BE49-F238E27FC236}">
                  <a16:creationId xmlns:a16="http://schemas.microsoft.com/office/drawing/2014/main" id="{1DDB006A-929B-4F7A-84E5-6DDA520A69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32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3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AC8351-4E15-4200-B689-4FFBBA1D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934" y="583925"/>
            <a:ext cx="4993095" cy="322252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50E73-E951-4B97-9163-667E59A5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172A2-1811-45E7-999B-FF8DC692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53BDF-0792-46EC-929B-FEFE708D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0F25C-2978-455D-A169-FA345145FF9E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407554" name="Rectangle 2">
            <a:extLst>
              <a:ext uri="{FF2B5EF4-FFF2-40B4-BE49-F238E27FC236}">
                <a16:creationId xmlns:a16="http://schemas.microsoft.com/office/drawing/2014/main" id="{96541BC5-C8CA-4AAF-8EEE-4E89D340C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Interpolation</a:t>
            </a:r>
          </a:p>
        </p:txBody>
      </p:sp>
      <p:sp>
        <p:nvSpPr>
          <p:cNvPr id="407555" name="Rectangle 3">
            <a:extLst>
              <a:ext uri="{FF2B5EF4-FFF2-40B4-BE49-F238E27FC236}">
                <a16:creationId xmlns:a16="http://schemas.microsoft.com/office/drawing/2014/main" id="{A84FFFB8-4406-4CEC-B55B-CAD27642C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Possible interpolation filters:</a:t>
            </a:r>
          </a:p>
          <a:p>
            <a:pPr lvl="1"/>
            <a:r>
              <a:rPr lang="en-US" altLang="en-US" dirty="0"/>
              <a:t>nearest neighbor</a:t>
            </a:r>
          </a:p>
          <a:p>
            <a:pPr lvl="1"/>
            <a:r>
              <a:rPr lang="en-US" altLang="en-US" dirty="0"/>
              <a:t>bilinear</a:t>
            </a:r>
          </a:p>
          <a:p>
            <a:pPr lvl="1"/>
            <a:r>
              <a:rPr lang="en-US" altLang="en-US" dirty="0"/>
              <a:t>bicubic (interpolating)</a:t>
            </a:r>
          </a:p>
          <a:p>
            <a:pPr lvl="1"/>
            <a:r>
              <a:rPr lang="en-US" altLang="en-US" dirty="0" err="1"/>
              <a:t>sinc</a:t>
            </a:r>
            <a:r>
              <a:rPr lang="en-US" altLang="en-US" dirty="0"/>
              <a:t> / FIR (finite impulse resp.)</a:t>
            </a:r>
          </a:p>
          <a:p>
            <a:r>
              <a:rPr lang="en-US" altLang="en-US" dirty="0"/>
              <a:t>Needed to prevent “jaggies”</a:t>
            </a:r>
            <a:br>
              <a:rPr lang="en-US" altLang="en-US" dirty="0"/>
            </a:br>
            <a:r>
              <a:rPr lang="en-US" altLang="en-US" dirty="0"/>
              <a:t> and “texture crawl”</a:t>
            </a:r>
          </a:p>
        </p:txBody>
      </p:sp>
      <p:pic>
        <p:nvPicPr>
          <p:cNvPr id="407556" name="Picture 4" descr="rotatedNN">
            <a:extLst>
              <a:ext uri="{FF2B5EF4-FFF2-40B4-BE49-F238E27FC236}">
                <a16:creationId xmlns:a16="http://schemas.microsoft.com/office/drawing/2014/main" id="{550F8800-5844-46CD-801E-E4031D17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107" y="3336925"/>
            <a:ext cx="3449638" cy="28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uiExpand="1" build="p" bldLvl="2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6B42A25-7730-4F17-BFA3-7FFC93D9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60BE306-E66F-4D52-A891-AC770D682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358DE0-4A2C-462C-A30F-242C70CB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08303-BD81-4C27-ABFA-E5AC175374BA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408578" name="Rectangle 2">
            <a:extLst>
              <a:ext uri="{FF2B5EF4-FFF2-40B4-BE49-F238E27FC236}">
                <a16:creationId xmlns:a16="http://schemas.microsoft.com/office/drawing/2014/main" id="{4FE148FB-732F-49F4-9D86-6F6A2F946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Prefiltering</a:t>
            </a:r>
          </a:p>
        </p:txBody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id="{56D344AD-5B01-42B8-A085-7554F7D5C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/>
              <a:t>Essential for </a:t>
            </a:r>
            <a:r>
              <a:rPr lang="en-US" altLang="en-US" i="1"/>
              <a:t>downsampling</a:t>
            </a:r>
            <a:r>
              <a:rPr lang="en-US" altLang="en-US"/>
              <a:t> (</a:t>
            </a:r>
            <a:r>
              <a:rPr lang="en-US" altLang="en-US" i="1"/>
              <a:t>decimation</a:t>
            </a:r>
            <a:r>
              <a:rPr lang="en-US" altLang="en-US"/>
              <a:t>) to prevent </a:t>
            </a:r>
            <a:r>
              <a:rPr lang="en-US" altLang="en-US" i="1"/>
              <a:t>aliasing</a:t>
            </a:r>
            <a:endParaRPr lang="en-US" altLang="en-US"/>
          </a:p>
          <a:p>
            <a:pPr marL="533400" indent="-533400"/>
            <a:r>
              <a:rPr lang="en-US" altLang="en-US"/>
              <a:t>MIP-mapping [Williams’83]:</a:t>
            </a:r>
          </a:p>
          <a:p>
            <a:pPr marL="914400" lvl="1" indent="-457200">
              <a:buFontTx/>
              <a:buAutoNum type="arabicPeriod"/>
            </a:pPr>
            <a:r>
              <a:rPr lang="en-US" altLang="en-US"/>
              <a:t>build pyramid (but what decimation filter?):</a:t>
            </a:r>
          </a:p>
          <a:p>
            <a:pPr marL="1295400" lvl="2" indent="-381000"/>
            <a:r>
              <a:rPr lang="en-US" altLang="en-US"/>
              <a:t>block averaging</a:t>
            </a:r>
          </a:p>
          <a:p>
            <a:pPr marL="1295400" lvl="2" indent="-381000"/>
            <a:r>
              <a:rPr lang="en-US" altLang="en-US"/>
              <a:t>Burt &amp; Adelson (5-tap binomial)</a:t>
            </a:r>
          </a:p>
          <a:p>
            <a:pPr marL="1295400" lvl="2" indent="-381000"/>
            <a:r>
              <a:rPr lang="en-US" altLang="en-US"/>
              <a:t>7-tap wavelet-based filter (better)</a:t>
            </a:r>
            <a:endParaRPr lang="en-US" altLang="en-US" i="1"/>
          </a:p>
          <a:p>
            <a:pPr marL="914400" lvl="1" indent="-457200">
              <a:buFontTx/>
              <a:buAutoNum type="arabicPeriod"/>
            </a:pPr>
            <a:r>
              <a:rPr lang="en-US" altLang="en-US"/>
              <a:t> </a:t>
            </a:r>
            <a:r>
              <a:rPr lang="en-US" altLang="en-US" i="1"/>
              <a:t>trilinear</a:t>
            </a:r>
            <a:r>
              <a:rPr lang="en-US" altLang="en-US"/>
              <a:t> interpolation</a:t>
            </a:r>
          </a:p>
          <a:p>
            <a:pPr marL="1295400" lvl="2" indent="-381000"/>
            <a:r>
              <a:rPr lang="en-US" altLang="en-US"/>
              <a:t>bilinear within each 2 adjacent levels</a:t>
            </a:r>
          </a:p>
          <a:p>
            <a:pPr marL="1295400" lvl="2" indent="-381000"/>
            <a:r>
              <a:rPr lang="en-US" altLang="en-US"/>
              <a:t>linear blend </a:t>
            </a:r>
            <a:r>
              <a:rPr lang="en-US" altLang="en-US" i="1"/>
              <a:t>between</a:t>
            </a:r>
            <a:r>
              <a:rPr lang="en-US" altLang="en-US"/>
              <a:t> levels (determined by pixel size)</a:t>
            </a:r>
          </a:p>
        </p:txBody>
      </p:sp>
      <p:graphicFrame>
        <p:nvGraphicFramePr>
          <p:cNvPr id="408580" name="Object 4">
            <a:extLst>
              <a:ext uri="{FF2B5EF4-FFF2-40B4-BE49-F238E27FC236}">
                <a16:creationId xmlns:a16="http://schemas.microsoft.com/office/drawing/2014/main" id="{07F261BB-ACD5-4390-9DB1-D4CD04328D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48601" y="3657600"/>
          <a:ext cx="2568575" cy="162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408580" name="Object 4">
                        <a:extLst>
                          <a:ext uri="{FF2B5EF4-FFF2-40B4-BE49-F238E27FC236}">
                            <a16:creationId xmlns:a16="http://schemas.microsoft.com/office/drawing/2014/main" id="{07F261BB-ACD5-4390-9DB1-D4CD04328D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6844" r="30440" b="20053"/>
                      <a:stretch>
                        <a:fillRect/>
                      </a:stretch>
                    </p:blipFill>
                    <p:spPr bwMode="auto">
                      <a:xfrm>
                        <a:off x="7848601" y="3657600"/>
                        <a:ext cx="2568575" cy="162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8581" name="Line 5">
            <a:extLst>
              <a:ext uri="{FF2B5EF4-FFF2-40B4-BE49-F238E27FC236}">
                <a16:creationId xmlns:a16="http://schemas.microsoft.com/office/drawing/2014/main" id="{A11E9E33-5159-48FA-8188-FB3B870591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55088" y="4191000"/>
            <a:ext cx="188912" cy="585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8582" name="Oval 6">
            <a:extLst>
              <a:ext uri="{FF2B5EF4-FFF2-40B4-BE49-F238E27FC236}">
                <a16:creationId xmlns:a16="http://schemas.microsoft.com/office/drawing/2014/main" id="{E777AE45-2E7C-4BC1-90E4-7626754B1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83" name="Oval 7">
            <a:extLst>
              <a:ext uri="{FF2B5EF4-FFF2-40B4-BE49-F238E27FC236}">
                <a16:creationId xmlns:a16="http://schemas.microsoft.com/office/drawing/2014/main" id="{455F5BF4-7DF3-45E0-93B3-8B19A142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84" name="Oval 8">
            <a:extLst>
              <a:ext uri="{FF2B5EF4-FFF2-40B4-BE49-F238E27FC236}">
                <a16:creationId xmlns:a16="http://schemas.microsoft.com/office/drawing/2014/main" id="{B1354A58-054D-43AD-AC7B-D74CD070D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4495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4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FBA0C-E43E-46DA-9769-429B457B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5DEFA-2F8D-47CF-BC8F-A9C1F678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F0A7A-FCE2-4605-A66E-E306F7EA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FC99-E3A0-4826-9E7A-F27F5BA60D3F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409602" name="Rectangle 2">
            <a:extLst>
              <a:ext uri="{FF2B5EF4-FFF2-40B4-BE49-F238E27FC236}">
                <a16:creationId xmlns:a16="http://schemas.microsoft.com/office/drawing/2014/main" id="{496E632C-2E45-4DB4-ADEC-114D56E51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Prefiltering</a:t>
            </a:r>
          </a:p>
        </p:txBody>
      </p:sp>
      <p:sp>
        <p:nvSpPr>
          <p:cNvPr id="409603" name="Rectangle 3">
            <a:extLst>
              <a:ext uri="{FF2B5EF4-FFF2-40B4-BE49-F238E27FC236}">
                <a16:creationId xmlns:a16="http://schemas.microsoft.com/office/drawing/2014/main" id="{662BF8CC-B4F1-4458-B549-0B5C19C53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Essential for </a:t>
            </a:r>
            <a:r>
              <a:rPr lang="en-US" altLang="en-US" i="1" dirty="0"/>
              <a:t>downsampling</a:t>
            </a:r>
            <a:r>
              <a:rPr lang="en-US" altLang="en-US" dirty="0"/>
              <a:t> (</a:t>
            </a:r>
            <a:r>
              <a:rPr lang="en-US" altLang="en-US" i="1" dirty="0"/>
              <a:t>decimation</a:t>
            </a:r>
            <a:r>
              <a:rPr lang="en-US" altLang="en-US" dirty="0"/>
              <a:t>) to prevent </a:t>
            </a:r>
            <a:r>
              <a:rPr lang="en-US" altLang="en-US" i="1" dirty="0"/>
              <a:t>aliasing</a:t>
            </a:r>
            <a:endParaRPr lang="en-US" altLang="en-US" dirty="0"/>
          </a:p>
          <a:p>
            <a:r>
              <a:rPr lang="en-US" altLang="en-US" dirty="0"/>
              <a:t>Other possibilities:</a:t>
            </a:r>
          </a:p>
          <a:p>
            <a:pPr lvl="1"/>
            <a:r>
              <a:rPr lang="en-US" altLang="en-US" dirty="0"/>
              <a:t>summed area tables</a:t>
            </a:r>
          </a:p>
          <a:p>
            <a:pPr lvl="1"/>
            <a:r>
              <a:rPr lang="en-US" altLang="en-US" dirty="0"/>
              <a:t>elliptically weighted</a:t>
            </a:r>
            <a:br>
              <a:rPr lang="en-US" altLang="en-US" dirty="0"/>
            </a:br>
            <a:r>
              <a:rPr lang="en-US" altLang="en-US" dirty="0"/>
              <a:t>Gaussians (EWA) </a:t>
            </a:r>
            <a:br>
              <a:rPr lang="en-US" altLang="en-US" dirty="0"/>
            </a:br>
            <a:r>
              <a:rPr lang="en-US" altLang="en-US" dirty="0"/>
              <a:t>[Heckbert’86]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1C439-5C81-4ED3-865F-86C4DF86D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749" y="2822993"/>
            <a:ext cx="6745527" cy="31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9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1692-2EC5-4BAD-8386-CEEA4519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mesh warping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56CF8F-18B1-4E0B-9D16-0F6307BD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89747-EE33-429C-B312-E236028E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76865-EE81-43BE-9294-6B4BA718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3197D-544B-46FF-A2CC-2FCB9BFA2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27" y="1451278"/>
            <a:ext cx="7321340" cy="47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20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8324-EE3D-49A8-B001-414F5567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morphing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50896-18FE-42FE-8C11-FD6DF7F05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C8D8C-6F99-40B5-9988-517B39A3A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DDE29-5634-4FB1-8B25-A481FA3E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70A12-3EBE-4A3B-A6AC-53FFC3B1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68" y="1612059"/>
            <a:ext cx="6946863" cy="464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913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59E6-A5B0-49E9-B789-5772F142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morphing – </a:t>
            </a:r>
            <a:r>
              <a:rPr lang="en-US" i="1" dirty="0"/>
              <a:t>Black or White</a:t>
            </a:r>
            <a:r>
              <a:rPr lang="en-US" dirty="0"/>
              <a:t> video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EA341-A527-495A-89D9-9E43D98EB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1ECE4-AB9B-4BDA-9D48-04C26BC2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F53E2-1FA7-492D-829A-D4B70CEF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675DB-9A3B-44A0-8888-1947702D5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00" y="1521738"/>
            <a:ext cx="6400800" cy="3946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2BCC5D-365B-4863-BFD0-B302F0EFD58F}"/>
              </a:ext>
            </a:extLst>
          </p:cNvPr>
          <p:cNvSpPr txBox="1"/>
          <p:nvPr/>
        </p:nvSpPr>
        <p:spPr>
          <a:xfrm>
            <a:off x="1912521" y="5795493"/>
            <a:ext cx="527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https://www.youtube.com/watch?v=F2AitTPI5U0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F7F4CF-5DEF-4CD5-BCCD-502BF586A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170" y="1815040"/>
            <a:ext cx="5082860" cy="19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18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Filtering, resampling, pyramids, blending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Linear and separable filtering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Non-linear filtering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Pyramids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Blending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Resampling (rotations, etc.)</a:t>
            </a:r>
          </a:p>
          <a:p>
            <a:r>
              <a:rPr lang="en-US" dirty="0"/>
              <a:t>Data Fitting</a:t>
            </a:r>
          </a:p>
          <a:p>
            <a:r>
              <a:rPr lang="en-US" dirty="0"/>
              <a:t>Regularization and variational techniques</a:t>
            </a:r>
          </a:p>
          <a:p>
            <a:r>
              <a:rPr lang="en-US" dirty="0"/>
              <a:t>Markov Random Fields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12" y="1910468"/>
            <a:ext cx="3337568" cy="259266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</p:spTree>
    <p:extLst>
      <p:ext uri="{BB962C8B-B14F-4D97-AF65-F5344CB8AC3E}">
        <p14:creationId xmlns:p14="http://schemas.microsoft.com/office/powerpoint/2010/main" val="191721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4D3C6-C82F-4C6A-95FA-4D4E9606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A4F5C-951B-4B61-B5BF-837E1B43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474"/>
          <a:stretch/>
        </p:blipFill>
        <p:spPr>
          <a:xfrm>
            <a:off x="944192" y="1232997"/>
            <a:ext cx="5274415" cy="4601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C04187-1B99-4C86-896E-8C4CE0FD0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98"/>
          <a:stretch/>
        </p:blipFill>
        <p:spPr>
          <a:xfrm>
            <a:off x="7130642" y="3891864"/>
            <a:ext cx="4785310" cy="2167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F4368-CE51-4C84-B2E0-3CDAA564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24"/>
          <a:stretch/>
        </p:blipFill>
        <p:spPr>
          <a:xfrm>
            <a:off x="6534689" y="1750889"/>
            <a:ext cx="5412667" cy="18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98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9B06F6-392D-4A0D-B43C-A379610C8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fitting and optimization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AD335C-9E7F-4E8F-AC8D-D412E61E9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0FCD9-D71E-4823-8068-DD211224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7B68B-4EFD-4783-88C4-3BF66791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F5BE6-1B92-4AAE-BE8C-AEB5E476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883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75D3A-C513-4532-8EFC-901BDBF0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F529E-3A81-4A11-BE0B-1F846C42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6EB3-2B6C-43E5-9623-B03129B1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E3A726-3651-4692-9F72-C956EA912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6913"/>
            <a:ext cx="4849449" cy="3694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F0682-B0B3-49EA-87FA-268222842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642" y="1090569"/>
            <a:ext cx="4866812" cy="4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656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38570-D78D-40C6-AF49-35D09CF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Scattered data interpolation / approximation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183962-99A0-402D-AB98-49A5311EB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: original (clean) curve</a:t>
            </a:r>
          </a:p>
          <a:p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: noisy samples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: fitted curve</a:t>
            </a:r>
          </a:p>
          <a:p>
            <a:pPr lvl="1"/>
            <a:r>
              <a:rPr lang="en-US" dirty="0"/>
              <a:t>Interpolation or approximation?</a:t>
            </a:r>
          </a:p>
          <a:p>
            <a:pPr lvl="1"/>
            <a:r>
              <a:rPr lang="en-US" dirty="0"/>
              <a:t>Underfitting or overfitting?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B80F3-EEC9-47CD-AA02-636EDC5D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F37EA-F255-44C2-9CC7-D4C42EE6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BD80A-D31F-4943-A0C7-D5A5C807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44C81-1596-4314-96B0-B858B28A8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50" b="68309"/>
          <a:stretch/>
        </p:blipFill>
        <p:spPr>
          <a:xfrm>
            <a:off x="8108980" y="2381435"/>
            <a:ext cx="3604452" cy="22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9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E6B16E-2CB1-4467-88C2-F2AC0F8F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56" y="1641593"/>
            <a:ext cx="6556395" cy="436707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38570-D78D-40C6-AF49-35D09CF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formally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B80F3-EEC9-47CD-AA02-636EDC5D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F37EA-F255-44C2-9CC7-D4C42EE6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BD80A-D31F-4943-A0C7-D5A5C807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485CA-0428-4E9E-9BEE-57BE414A511E}"/>
              </a:ext>
            </a:extLst>
          </p:cNvPr>
          <p:cNvSpPr/>
          <p:nvPr/>
        </p:nvSpPr>
        <p:spPr>
          <a:xfrm>
            <a:off x="4246590" y="3196560"/>
            <a:ext cx="1057013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8F42D8-9DDD-42ED-B72A-7958DEAC21F1}"/>
              </a:ext>
            </a:extLst>
          </p:cNvPr>
          <p:cNvSpPr/>
          <p:nvPr/>
        </p:nvSpPr>
        <p:spPr>
          <a:xfrm>
            <a:off x="5790164" y="5069843"/>
            <a:ext cx="806742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40D22F-CAC6-4E2B-B0EA-3C042E3224FA}"/>
              </a:ext>
            </a:extLst>
          </p:cNvPr>
          <p:cNvSpPr/>
          <p:nvPr/>
        </p:nvSpPr>
        <p:spPr>
          <a:xfrm>
            <a:off x="3157419" y="5300637"/>
            <a:ext cx="485164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92EA18-2B4E-45DF-A9A8-E1C9228A392A}"/>
              </a:ext>
            </a:extLst>
          </p:cNvPr>
          <p:cNvSpPr/>
          <p:nvPr/>
        </p:nvSpPr>
        <p:spPr>
          <a:xfrm>
            <a:off x="6036240" y="5321706"/>
            <a:ext cx="560665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5FBF7-B09D-4144-B845-D55089CE72B4}"/>
              </a:ext>
            </a:extLst>
          </p:cNvPr>
          <p:cNvSpPr/>
          <p:nvPr/>
        </p:nvSpPr>
        <p:spPr>
          <a:xfrm>
            <a:off x="4591937" y="4819168"/>
            <a:ext cx="1273728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44C81-1596-4314-96B0-B858B28A8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50" b="68309"/>
          <a:stretch/>
        </p:blipFill>
        <p:spPr>
          <a:xfrm>
            <a:off x="8108980" y="2381435"/>
            <a:ext cx="3604452" cy="22495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4E74AC-68C3-451C-809B-3695CA3DD626}"/>
              </a:ext>
            </a:extLst>
          </p:cNvPr>
          <p:cNvSpPr/>
          <p:nvPr/>
        </p:nvSpPr>
        <p:spPr>
          <a:xfrm>
            <a:off x="3510093" y="2168125"/>
            <a:ext cx="944461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AB7466-87AD-4F77-B12F-63463B31A090}"/>
              </a:ext>
            </a:extLst>
          </p:cNvPr>
          <p:cNvSpPr/>
          <p:nvPr/>
        </p:nvSpPr>
        <p:spPr>
          <a:xfrm>
            <a:off x="3333589" y="2412804"/>
            <a:ext cx="575682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BBF6D5-3EB2-4F53-89C7-FDF31EE6B830}"/>
              </a:ext>
            </a:extLst>
          </p:cNvPr>
          <p:cNvSpPr/>
          <p:nvPr/>
        </p:nvSpPr>
        <p:spPr>
          <a:xfrm>
            <a:off x="7664859" y="3214189"/>
            <a:ext cx="362125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38570-D78D-40C6-AF49-35D09CF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Scattered data interpolation / approximation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183962-99A0-402D-AB98-49A5311EB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: original (clean) curve</a:t>
            </a:r>
          </a:p>
          <a:p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: noisy samples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: fitted curve</a:t>
            </a:r>
          </a:p>
          <a:p>
            <a:pPr lvl="1"/>
            <a:r>
              <a:rPr lang="en-US" dirty="0"/>
              <a:t>Underfitting or overfitting?</a:t>
            </a:r>
          </a:p>
          <a:p>
            <a:pPr lvl="1"/>
            <a:endParaRPr lang="en-US" dirty="0"/>
          </a:p>
          <a:p>
            <a:r>
              <a:rPr lang="en-US" dirty="0"/>
              <a:t>What is it good for?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B80F3-EEC9-47CD-AA02-636EDC5D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F37EA-F255-44C2-9CC7-D4C42EE6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BD80A-D31F-4943-A0C7-D5A5C807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44C81-1596-4314-96B0-B858B28A8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50" b="68309"/>
          <a:stretch/>
        </p:blipFill>
        <p:spPr>
          <a:xfrm>
            <a:off x="8108980" y="2381435"/>
            <a:ext cx="3604452" cy="224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67F4-5479-4192-88FA-94CC5C82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CVPR’19 NTIRE workshop 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8C21F-0D1C-48CF-AD6C-723E35D74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38232-47CB-4B16-B36B-52F7FCF74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018DD-C687-4262-8439-B96E9435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BAB9D7-158E-459C-BACD-A23958611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507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endParaRPr lang="en-US" sz="1800" dirty="0">
              <a:hlinkClick r:id=""/>
            </a:endParaRPr>
          </a:p>
          <a:p>
            <a:pPr marL="0" indent="0">
              <a:buNone/>
            </a:pPr>
            <a:r>
              <a:rPr lang="en-US" sz="1800" dirty="0">
                <a:hlinkClick r:id=""/>
              </a:rPr>
              <a:t>https://data.vision.ee.ethz.ch/cvl/ntire19/speakers/PeymanMilanfar_Computation_and_Photography.pdf</a:t>
            </a:r>
            <a:endParaRPr lang="en-US" sz="1800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4F04A73-E29E-49A8-9374-B7B51ACD4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69" y="1605668"/>
            <a:ext cx="77405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007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1"/>
          <p:cNvSpPr txBox="1">
            <a:spLocks noGrp="1"/>
          </p:cNvSpPr>
          <p:nvPr>
            <p:ph type="title"/>
          </p:nvPr>
        </p:nvSpPr>
        <p:spPr>
          <a:xfrm>
            <a:off x="571820" y="342899"/>
            <a:ext cx="1127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Modern Mobile Imaging: </a:t>
            </a:r>
            <a:br>
              <a:rPr lang="en" dirty="0"/>
            </a:br>
            <a:r>
              <a:rPr lang="en" dirty="0"/>
              <a:t>Burst Photography</a:t>
            </a:r>
            <a:endParaRPr dirty="0"/>
          </a:p>
        </p:txBody>
      </p:sp>
      <p:pic>
        <p:nvPicPr>
          <p:cNvPr id="763" name="Google Shape;763;p71"/>
          <p:cNvPicPr preferRelativeResize="0"/>
          <p:nvPr/>
        </p:nvPicPr>
        <p:blipFill rotWithShape="1">
          <a:blip r:embed="rId3">
            <a:alphaModFix/>
          </a:blip>
          <a:srcRect l="33035" t="41630" r="38162" b="22227"/>
          <a:stretch/>
        </p:blipFill>
        <p:spPr>
          <a:xfrm>
            <a:off x="10227666" y="2463224"/>
            <a:ext cx="1566333" cy="1181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4" name="Google Shape;764;p71"/>
          <p:cNvGrpSpPr/>
          <p:nvPr/>
        </p:nvGrpSpPr>
        <p:grpSpPr>
          <a:xfrm>
            <a:off x="4644287" y="2390084"/>
            <a:ext cx="1684867" cy="1274232"/>
            <a:chOff x="3886200" y="2078215"/>
            <a:chExt cx="1263650" cy="955674"/>
          </a:xfrm>
        </p:grpSpPr>
        <p:pic>
          <p:nvPicPr>
            <p:cNvPr id="765" name="Google Shape;765;p71"/>
            <p:cNvPicPr preferRelativeResize="0"/>
            <p:nvPr/>
          </p:nvPicPr>
          <p:blipFill rotWithShape="1">
            <a:blip r:embed="rId4">
              <a:alphaModFix amt="85000"/>
            </a:blip>
            <a:srcRect l="33035" t="41630" r="38162" b="22227"/>
            <a:stretch/>
          </p:blipFill>
          <p:spPr>
            <a:xfrm>
              <a:off x="3930650" y="2078215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p71"/>
            <p:cNvPicPr preferRelativeResize="0"/>
            <p:nvPr/>
          </p:nvPicPr>
          <p:blipFill rotWithShape="1">
            <a:blip r:embed="rId4">
              <a:alphaModFix amt="85000"/>
            </a:blip>
            <a:srcRect l="33035" t="41630" r="38162" b="22227"/>
            <a:stretch/>
          </p:blipFill>
          <p:spPr>
            <a:xfrm>
              <a:off x="3886200" y="2104321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7" name="Google Shape;767;p71"/>
            <p:cNvPicPr preferRelativeResize="0"/>
            <p:nvPr/>
          </p:nvPicPr>
          <p:blipFill rotWithShape="1">
            <a:blip r:embed="rId4">
              <a:alphaModFix amt="85000"/>
            </a:blip>
            <a:srcRect l="33035" t="41630" r="38162" b="22227"/>
            <a:stretch/>
          </p:blipFill>
          <p:spPr>
            <a:xfrm>
              <a:off x="3975100" y="2147711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8" name="Google Shape;768;p71"/>
          <p:cNvGrpSpPr/>
          <p:nvPr/>
        </p:nvGrpSpPr>
        <p:grpSpPr>
          <a:xfrm>
            <a:off x="716813" y="1923475"/>
            <a:ext cx="2798233" cy="1980259"/>
            <a:chOff x="3927475" y="3560940"/>
            <a:chExt cx="2098675" cy="1485194"/>
          </a:xfrm>
        </p:grpSpPr>
        <p:pic>
          <p:nvPicPr>
            <p:cNvPr id="769" name="Google Shape;769;p71"/>
            <p:cNvPicPr preferRelativeResize="0"/>
            <p:nvPr/>
          </p:nvPicPr>
          <p:blipFill rotWithShape="1">
            <a:blip r:embed="rId4">
              <a:alphaModFix/>
            </a:blip>
            <a:srcRect l="33035" t="41630" r="38162" b="22227"/>
            <a:stretch/>
          </p:blipFill>
          <p:spPr>
            <a:xfrm>
              <a:off x="3927475" y="3560940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0" name="Google Shape;770;p71"/>
            <p:cNvPicPr preferRelativeResize="0"/>
            <p:nvPr/>
          </p:nvPicPr>
          <p:blipFill rotWithShape="1">
            <a:blip r:embed="rId4">
              <a:alphaModFix/>
            </a:blip>
            <a:srcRect l="33035" t="41630" r="38162" b="22227"/>
            <a:stretch/>
          </p:blipFill>
          <p:spPr>
            <a:xfrm>
              <a:off x="4079875" y="3690056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1" name="Google Shape;771;p71"/>
            <p:cNvPicPr preferRelativeResize="0"/>
            <p:nvPr/>
          </p:nvPicPr>
          <p:blipFill rotWithShape="1">
            <a:blip r:embed="rId4">
              <a:alphaModFix/>
            </a:blip>
            <a:srcRect l="33035" t="41630" r="38162" b="22227"/>
            <a:stretch/>
          </p:blipFill>
          <p:spPr>
            <a:xfrm>
              <a:off x="4241800" y="3785306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71"/>
            <p:cNvPicPr preferRelativeResize="0"/>
            <p:nvPr/>
          </p:nvPicPr>
          <p:blipFill rotWithShape="1">
            <a:blip r:embed="rId4">
              <a:alphaModFix/>
            </a:blip>
            <a:srcRect l="33035" t="41630" r="38162" b="22227"/>
            <a:stretch/>
          </p:blipFill>
          <p:spPr>
            <a:xfrm>
              <a:off x="4394200" y="3886906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3" name="Google Shape;773;p71"/>
            <p:cNvPicPr preferRelativeResize="0"/>
            <p:nvPr/>
          </p:nvPicPr>
          <p:blipFill rotWithShape="1">
            <a:blip r:embed="rId4">
              <a:alphaModFix/>
            </a:blip>
            <a:srcRect l="33035" t="41630" r="38162" b="22227"/>
            <a:stretch/>
          </p:blipFill>
          <p:spPr>
            <a:xfrm>
              <a:off x="4546600" y="3982156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71"/>
            <p:cNvPicPr preferRelativeResize="0"/>
            <p:nvPr/>
          </p:nvPicPr>
          <p:blipFill rotWithShape="1">
            <a:blip r:embed="rId4">
              <a:alphaModFix/>
            </a:blip>
            <a:srcRect l="33035" t="41630" r="38162" b="22227"/>
            <a:stretch/>
          </p:blipFill>
          <p:spPr>
            <a:xfrm>
              <a:off x="4699000" y="4071056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5" name="Google Shape;775;p71"/>
            <p:cNvPicPr preferRelativeResize="0"/>
            <p:nvPr/>
          </p:nvPicPr>
          <p:blipFill rotWithShape="1">
            <a:blip r:embed="rId4">
              <a:alphaModFix/>
            </a:blip>
            <a:srcRect l="33035" t="41630" r="38162" b="22227"/>
            <a:stretch/>
          </p:blipFill>
          <p:spPr>
            <a:xfrm>
              <a:off x="4851400" y="4159956"/>
              <a:ext cx="1174750" cy="8861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76" name="Google Shape;776;p71"/>
          <p:cNvPicPr preferRelativeResize="0"/>
          <p:nvPr/>
        </p:nvPicPr>
        <p:blipFill rotWithShape="1">
          <a:blip r:embed="rId5">
            <a:alphaModFix amt="85000"/>
          </a:blip>
          <a:srcRect l="33035" t="41630" r="38162" b="22227"/>
          <a:stretch/>
        </p:blipFill>
        <p:spPr>
          <a:xfrm>
            <a:off x="7458395" y="2463224"/>
            <a:ext cx="1566333" cy="1181571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71"/>
          <p:cNvSpPr/>
          <p:nvPr/>
        </p:nvSpPr>
        <p:spPr>
          <a:xfrm>
            <a:off x="3818787" y="2913604"/>
            <a:ext cx="542925" cy="280811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71"/>
          <p:cNvSpPr/>
          <p:nvPr/>
        </p:nvSpPr>
        <p:spPr>
          <a:xfrm>
            <a:off x="6661999" y="2875272"/>
            <a:ext cx="542925" cy="280811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71"/>
          <p:cNvSpPr txBox="1"/>
          <p:nvPr/>
        </p:nvSpPr>
        <p:spPr>
          <a:xfrm>
            <a:off x="3633580" y="2354805"/>
            <a:ext cx="89169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</a:t>
            </a:r>
            <a:endParaRPr sz="2400"/>
          </a:p>
        </p:txBody>
      </p:sp>
      <p:sp>
        <p:nvSpPr>
          <p:cNvPr id="780" name="Google Shape;780;p71"/>
          <p:cNvSpPr txBox="1"/>
          <p:nvPr/>
        </p:nvSpPr>
        <p:spPr>
          <a:xfrm>
            <a:off x="6388435" y="2320967"/>
            <a:ext cx="1142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Merge</a:t>
            </a:r>
            <a:endParaRPr sz="2400"/>
          </a:p>
        </p:txBody>
      </p:sp>
      <p:sp>
        <p:nvSpPr>
          <p:cNvPr id="781" name="Google Shape;781;p71"/>
          <p:cNvSpPr/>
          <p:nvPr/>
        </p:nvSpPr>
        <p:spPr>
          <a:xfrm>
            <a:off x="9299142" y="2909105"/>
            <a:ext cx="542925" cy="280811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71"/>
          <p:cNvSpPr txBox="1"/>
          <p:nvPr/>
        </p:nvSpPr>
        <p:spPr>
          <a:xfrm>
            <a:off x="8941998" y="2354805"/>
            <a:ext cx="134108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</a:t>
            </a:r>
            <a:endParaRPr sz="2400" dirty="0"/>
          </a:p>
        </p:txBody>
      </p:sp>
      <p:sp>
        <p:nvSpPr>
          <p:cNvPr id="783" name="Google Shape;783;p71"/>
          <p:cNvSpPr txBox="1"/>
          <p:nvPr/>
        </p:nvSpPr>
        <p:spPr>
          <a:xfrm>
            <a:off x="666809" y="4399771"/>
            <a:ext cx="8655015" cy="51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	Reliable Optical Flow – Scene is never stationary</a:t>
            </a:r>
            <a:endParaRPr sz="2400" dirty="0"/>
          </a:p>
        </p:txBody>
      </p:sp>
      <p:sp>
        <p:nvSpPr>
          <p:cNvPr id="784" name="Google Shape;784;p71"/>
          <p:cNvSpPr txBox="1"/>
          <p:nvPr/>
        </p:nvSpPr>
        <p:spPr>
          <a:xfrm>
            <a:off x="385692" y="1347993"/>
            <a:ext cx="234996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 control</a:t>
            </a:r>
            <a:endParaRPr sz="2400" dirty="0"/>
          </a:p>
        </p:txBody>
      </p:sp>
      <p:sp>
        <p:nvSpPr>
          <p:cNvPr id="26" name="Google Shape;783;p71">
            <a:extLst>
              <a:ext uri="{FF2B5EF4-FFF2-40B4-BE49-F238E27FC236}">
                <a16:creationId xmlns:a16="http://schemas.microsoft.com/office/drawing/2014/main" id="{8158A650-8F99-5C46-A39E-8E0D4865C40F}"/>
              </a:ext>
            </a:extLst>
          </p:cNvPr>
          <p:cNvSpPr txBox="1"/>
          <p:nvPr/>
        </p:nvSpPr>
        <p:spPr>
          <a:xfrm>
            <a:off x="648363" y="5108693"/>
            <a:ext cx="10482281" cy="47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Merge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	Artifact-free Fusion – Alignment failures, occlusion, ... </a:t>
            </a:r>
            <a:endParaRPr sz="2400" dirty="0"/>
          </a:p>
        </p:txBody>
      </p:sp>
      <p:sp>
        <p:nvSpPr>
          <p:cNvPr id="27" name="Google Shape;783;p71">
            <a:extLst>
              <a:ext uri="{FF2B5EF4-FFF2-40B4-BE49-F238E27FC236}">
                <a16:creationId xmlns:a16="http://schemas.microsoft.com/office/drawing/2014/main" id="{BA298CC1-91A2-5245-A4C7-CCB2704E3D9D}"/>
              </a:ext>
            </a:extLst>
          </p:cNvPr>
          <p:cNvSpPr txBox="1"/>
          <p:nvPr/>
        </p:nvSpPr>
        <p:spPr>
          <a:xfrm>
            <a:off x="652649" y="5782104"/>
            <a:ext cx="8655015" cy="567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Enhance</a:t>
            </a: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	Denoise, Sharpen,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Contrast, Dynamic Range </a:t>
            </a:r>
            <a:endParaRPr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C8976B-0E2C-4398-B923-4ED66CEB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0C5EF-1538-4A34-981F-DAA0ED730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D6A39-E5B2-47AE-83C3-67EF1D7D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53" y="304800"/>
            <a:ext cx="9398524" cy="6460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47854" y="6629400"/>
            <a:ext cx="816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800" dirty="0">
                <a:solidFill>
                  <a:srgbClr val="000000"/>
                </a:solidFill>
                <a:latin typeface="Calibri"/>
              </a:rPr>
              <a:t>Michael Brown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543" y="1479544"/>
            <a:ext cx="1727200" cy="106395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205031" y="28667"/>
            <a:ext cx="957646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1219170">
              <a:defRPr/>
            </a:pPr>
            <a:r>
              <a:rPr lang="en-US" sz="4800" dirty="0">
                <a:solidFill>
                  <a:prstClr val="black"/>
                </a:solidFill>
                <a:latin typeface="Calibri"/>
              </a:rPr>
              <a:t>Classic Camera Image Processing Pipeline</a:t>
            </a:r>
            <a:endParaRPr lang="en-US" sz="48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Google Shape;3411;p290">
            <a:extLst>
              <a:ext uri="{FF2B5EF4-FFF2-40B4-BE49-F238E27FC236}">
                <a16:creationId xmlns:a16="http://schemas.microsoft.com/office/drawing/2014/main" id="{65F8F941-EF49-124C-BE3A-164AFDC8A8E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8730" r="25358"/>
          <a:stretch/>
        </p:blipFill>
        <p:spPr>
          <a:xfrm>
            <a:off x="3756578" y="4850338"/>
            <a:ext cx="4151085" cy="1924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169D86-6F08-BB49-AD62-5880CBAB50B0}"/>
              </a:ext>
            </a:extLst>
          </p:cNvPr>
          <p:cNvSpPr/>
          <p:nvPr/>
        </p:nvSpPr>
        <p:spPr bwMode="auto">
          <a:xfrm>
            <a:off x="8996234" y="3483428"/>
            <a:ext cx="1785257" cy="126274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1DB704-FFAB-684E-9B18-B1C16F120EE0}"/>
              </a:ext>
            </a:extLst>
          </p:cNvPr>
          <p:cNvSpPr/>
          <p:nvPr/>
        </p:nvSpPr>
        <p:spPr bwMode="auto">
          <a:xfrm>
            <a:off x="9049011" y="3578431"/>
            <a:ext cx="1684976" cy="10925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 err="1">
                <a:solidFill>
                  <a:srgbClr val="000000"/>
                </a:solidFill>
                <a:latin typeface="Calibri" pitchFamily="34" charset="0"/>
              </a:rPr>
              <a:t>Demosaic</a:t>
            </a:r>
            <a:endParaRPr lang="en-US" sz="2133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86EBF-5EF0-4D42-BFF0-1EF2F4C7C000}"/>
              </a:ext>
            </a:extLst>
          </p:cNvPr>
          <p:cNvSpPr/>
          <p:nvPr/>
        </p:nvSpPr>
        <p:spPr bwMode="auto">
          <a:xfrm>
            <a:off x="6206852" y="2543499"/>
            <a:ext cx="2145475" cy="4965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2A24FF-5791-9049-916E-2C3B72ED45F9}"/>
              </a:ext>
            </a:extLst>
          </p:cNvPr>
          <p:cNvSpPr/>
          <p:nvPr/>
        </p:nvSpPr>
        <p:spPr bwMode="auto">
          <a:xfrm>
            <a:off x="1555817" y="3515097"/>
            <a:ext cx="6883595" cy="1250867"/>
          </a:xfrm>
          <a:prstGeom prst="rect">
            <a:avLst/>
          </a:prstGeom>
          <a:noFill/>
          <a:ln w="9525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201512-F2C4-F642-A7AF-6323AACCBA6A}"/>
              </a:ext>
            </a:extLst>
          </p:cNvPr>
          <p:cNvSpPr txBox="1"/>
          <p:nvPr/>
        </p:nvSpPr>
        <p:spPr>
          <a:xfrm>
            <a:off x="10733987" y="3373512"/>
            <a:ext cx="1256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Merge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ED93EC-EF83-E040-9DB1-322BFB865BA8}"/>
              </a:ext>
            </a:extLst>
          </p:cNvPr>
          <p:cNvSpPr txBox="1"/>
          <p:nvPr/>
        </p:nvSpPr>
        <p:spPr>
          <a:xfrm>
            <a:off x="38904" y="3400044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“</a:t>
            </a:r>
            <a:r>
              <a:rPr lang="en-US" sz="2400" dirty="0">
                <a:solidFill>
                  <a:srgbClr val="0080FF"/>
                </a:solidFill>
                <a:latin typeface="Calibri"/>
              </a:rPr>
              <a:t>Enhance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”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36CF4B4-DF65-4FD4-BABE-F57ACE1C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381E429-8F48-4128-979F-17CF0229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5A153-7629-4DBD-A85B-1F5DDFFD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0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241200" y="117972"/>
            <a:ext cx="11709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267" dirty="0" err="1">
                <a:solidFill>
                  <a:srgbClr val="002060"/>
                </a:solidFill>
              </a:rPr>
              <a:t>Demosaicing</a:t>
            </a:r>
            <a:endParaRPr sz="4267" dirty="0">
              <a:solidFill>
                <a:srgbClr val="002060"/>
              </a:solidFill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3">
            <a:alphaModFix/>
          </a:blip>
          <a:srcRect r="66643"/>
          <a:stretch/>
        </p:blipFill>
        <p:spPr>
          <a:xfrm>
            <a:off x="8194901" y="1097634"/>
            <a:ext cx="2416631" cy="535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300" y="1097634"/>
            <a:ext cx="7138616" cy="535396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/>
          <p:nvPr/>
        </p:nvSpPr>
        <p:spPr>
          <a:xfrm>
            <a:off x="5731033" y="4185033"/>
            <a:ext cx="141600" cy="300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AF700B-0E0E-489F-A15D-55B9BCB837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84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833" y="1174134"/>
            <a:ext cx="7425635" cy="548756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>
            <a:spLocks noGrp="1"/>
          </p:cNvSpPr>
          <p:nvPr>
            <p:ph type="sldNum" idx="12"/>
          </p:nvPr>
        </p:nvSpPr>
        <p:spPr>
          <a:xfrm>
            <a:off x="11271167" y="6395067"/>
            <a:ext cx="731600" cy="3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pPr defTabSz="1219170">
                <a:buClr>
                  <a:srgbClr val="000000"/>
                </a:buClr>
                <a:defRPr/>
              </a:pPr>
              <a:t>69</a:t>
            </a:fld>
            <a:endParaRPr kern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30"/>
          <p:cNvSpPr/>
          <p:nvPr/>
        </p:nvSpPr>
        <p:spPr>
          <a:xfrm>
            <a:off x="7032200" y="634300"/>
            <a:ext cx="2683600" cy="612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1" y="140617"/>
            <a:ext cx="1219199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733" dirty="0" err="1">
                <a:solidFill>
                  <a:schemeClr val="bg2">
                    <a:lumMod val="50000"/>
                  </a:schemeClr>
                </a:solidFill>
              </a:rPr>
              <a:t>Demosaicing</a:t>
            </a:r>
            <a:r>
              <a:rPr lang="en" sz="3733" dirty="0">
                <a:solidFill>
                  <a:schemeClr val="bg2">
                    <a:lumMod val="50000"/>
                  </a:schemeClr>
                </a:solidFill>
              </a:rPr>
              <a:t> …. Kills Details and Produces Artifacts</a:t>
            </a:r>
            <a:endParaRPr sz="3733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4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4D3C6-C82F-4C6A-95FA-4D4E9606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A4F5C-951B-4B61-B5BF-837E1B43C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306"/>
          <a:stretch/>
        </p:blipFill>
        <p:spPr>
          <a:xfrm>
            <a:off x="821585" y="1690688"/>
            <a:ext cx="5274415" cy="1073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F4368-CE51-4C84-B2E0-3CDAA564F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24"/>
          <a:stretch/>
        </p:blipFill>
        <p:spPr>
          <a:xfrm>
            <a:off x="683333" y="3153566"/>
            <a:ext cx="5412667" cy="1873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7CF01-DBB4-49F5-B0B4-2BDD7DBE8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15" y="1493056"/>
            <a:ext cx="5104509" cy="39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65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293167" y="195137"/>
            <a:ext cx="11709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733" dirty="0">
                <a:solidFill>
                  <a:schemeClr val="bg2">
                    <a:lumMod val="50000"/>
                  </a:schemeClr>
                </a:solidFill>
              </a:rPr>
              <a:t>Instead ….. R</a:t>
            </a:r>
            <a:r>
              <a:rPr lang="en-US" sz="3733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" sz="3733" dirty="0">
                <a:solidFill>
                  <a:schemeClr val="bg2">
                    <a:lumMod val="50000"/>
                  </a:schemeClr>
                </a:solidFill>
              </a:rPr>
              <a:t>place </a:t>
            </a:r>
            <a:r>
              <a:rPr lang="en" sz="3733" dirty="0" err="1">
                <a:solidFill>
                  <a:schemeClr val="bg2">
                    <a:lumMod val="50000"/>
                  </a:schemeClr>
                </a:solidFill>
              </a:rPr>
              <a:t>demosaicing</a:t>
            </a:r>
            <a:r>
              <a:rPr lang="en" sz="3733" dirty="0">
                <a:solidFill>
                  <a:schemeClr val="bg2">
                    <a:lumMod val="50000"/>
                  </a:schemeClr>
                </a:solidFill>
              </a:rPr>
              <a:t> with multiple frames</a:t>
            </a:r>
            <a:endParaRPr sz="3733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8833" y="1174134"/>
            <a:ext cx="7425635" cy="548756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1"/>
          <p:cNvSpPr txBox="1">
            <a:spLocks noGrp="1"/>
          </p:cNvSpPr>
          <p:nvPr>
            <p:ph type="sldNum" idx="12"/>
          </p:nvPr>
        </p:nvSpPr>
        <p:spPr>
          <a:xfrm>
            <a:off x="11271167" y="6395067"/>
            <a:ext cx="731600" cy="3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pPr defTabSz="1219170">
                <a:buClr>
                  <a:srgbClr val="000000"/>
                </a:buClr>
                <a:defRPr/>
              </a:pPr>
              <a:t>70</a:t>
            </a:fld>
            <a:endParaRPr kern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14257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" name="Google Shape;254;p32"/>
          <p:cNvGraphicFramePr/>
          <p:nvPr/>
        </p:nvGraphicFramePr>
        <p:xfrm>
          <a:off x="6948234" y="2018417"/>
          <a:ext cx="4083736" cy="48764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6" name="Google Shape;256;p32"/>
          <p:cNvSpPr/>
          <p:nvPr/>
        </p:nvSpPr>
        <p:spPr>
          <a:xfrm>
            <a:off x="5688600" y="3019533"/>
            <a:ext cx="942000" cy="222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32"/>
          <p:cNvSpPr txBox="1">
            <a:spLocks noGrp="1"/>
          </p:cNvSpPr>
          <p:nvPr>
            <p:ph type="sldNum" idx="12"/>
          </p:nvPr>
        </p:nvSpPr>
        <p:spPr>
          <a:xfrm>
            <a:off x="11271167" y="6395067"/>
            <a:ext cx="731600" cy="3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pPr defTabSz="1219170">
                <a:buClr>
                  <a:srgbClr val="000000"/>
                </a:buClr>
                <a:defRPr/>
              </a:pPr>
              <a:t>71</a:t>
            </a:fld>
            <a:endParaRPr kern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58" name="Google Shape;258;p32"/>
          <p:cNvGraphicFramePr/>
          <p:nvPr/>
        </p:nvGraphicFramePr>
        <p:xfrm>
          <a:off x="767633" y="1514284"/>
          <a:ext cx="2133600" cy="2438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Google Shape;247;p31">
            <a:extLst>
              <a:ext uri="{FF2B5EF4-FFF2-40B4-BE49-F238E27FC236}">
                <a16:creationId xmlns:a16="http://schemas.microsoft.com/office/drawing/2014/main" id="{30E54B23-2997-5244-A3A3-3D1C3A4E6B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885" y="273008"/>
            <a:ext cx="1125847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Pixel shifting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" name="Google Shape;263;p33"/>
          <p:cNvGraphicFramePr/>
          <p:nvPr/>
        </p:nvGraphicFramePr>
        <p:xfrm>
          <a:off x="6948234" y="2018433"/>
          <a:ext cx="4083736" cy="48764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5" name="Google Shape;265;p33"/>
          <p:cNvSpPr/>
          <p:nvPr/>
        </p:nvSpPr>
        <p:spPr>
          <a:xfrm>
            <a:off x="5688600" y="3019533"/>
            <a:ext cx="942000" cy="222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33"/>
          <p:cNvSpPr txBox="1">
            <a:spLocks noGrp="1"/>
          </p:cNvSpPr>
          <p:nvPr>
            <p:ph type="sldNum" idx="12"/>
          </p:nvPr>
        </p:nvSpPr>
        <p:spPr>
          <a:xfrm>
            <a:off x="11271167" y="6395067"/>
            <a:ext cx="731600" cy="3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pPr defTabSz="1219170">
                <a:buClr>
                  <a:srgbClr val="000000"/>
                </a:buClr>
                <a:defRPr/>
              </a:pPr>
              <a:t>72</a:t>
            </a:fld>
            <a:endParaRPr kern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67" name="Google Shape;267;p33"/>
          <p:cNvGraphicFramePr/>
          <p:nvPr/>
        </p:nvGraphicFramePr>
        <p:xfrm>
          <a:off x="767633" y="1514284"/>
          <a:ext cx="2133600" cy="2438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68" name="Google Shape;268;p33"/>
          <p:cNvGraphicFramePr/>
          <p:nvPr/>
        </p:nvGraphicFramePr>
        <p:xfrm>
          <a:off x="1072433" y="1819084"/>
          <a:ext cx="2133600" cy="2438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24A9DFB-AA20-3E48-A721-1C2886B1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312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/>
          <p:nvPr/>
        </p:nvSpPr>
        <p:spPr>
          <a:xfrm>
            <a:off x="5688600" y="3019533"/>
            <a:ext cx="942000" cy="222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75" name="Google Shape;275;p34"/>
          <p:cNvGraphicFramePr/>
          <p:nvPr/>
        </p:nvGraphicFramePr>
        <p:xfrm>
          <a:off x="6948234" y="2018433"/>
          <a:ext cx="4083736" cy="48764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4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2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2</a:t>
                      </a:r>
                      <a:endParaRPr sz="2400" dirty="0"/>
                    </a:p>
                  </a:txBody>
                  <a:tcPr marL="121900" marR="121900" marT="121900" marB="121900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76" name="Google Shape;276;p34"/>
          <p:cNvSpPr txBox="1">
            <a:spLocks noGrp="1"/>
          </p:cNvSpPr>
          <p:nvPr>
            <p:ph type="sldNum" idx="12"/>
          </p:nvPr>
        </p:nvSpPr>
        <p:spPr>
          <a:xfrm>
            <a:off x="11271167" y="6395067"/>
            <a:ext cx="731600" cy="3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pPr defTabSz="1219170">
                <a:buClr>
                  <a:srgbClr val="000000"/>
                </a:buClr>
                <a:defRPr/>
              </a:pPr>
              <a:t>73</a:t>
            </a:fld>
            <a:endParaRPr kern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77" name="Google Shape;277;p34"/>
          <p:cNvGraphicFramePr/>
          <p:nvPr/>
        </p:nvGraphicFramePr>
        <p:xfrm>
          <a:off x="767633" y="1514284"/>
          <a:ext cx="2133600" cy="2438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1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8" name="Google Shape;278;p34"/>
          <p:cNvGraphicFramePr/>
          <p:nvPr/>
        </p:nvGraphicFramePr>
        <p:xfrm>
          <a:off x="1072433" y="1819084"/>
          <a:ext cx="2133600" cy="2438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2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9" name="Google Shape;279;p34"/>
          <p:cNvGraphicFramePr/>
          <p:nvPr/>
        </p:nvGraphicFramePr>
        <p:xfrm>
          <a:off x="1377233" y="2123884"/>
          <a:ext cx="2133600" cy="2438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3</a:t>
                      </a:r>
                      <a:endParaRPr sz="2400"/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9B98DE2-20B1-4935-BAF0-4D0A6D4DCC3C}"/>
              </a:ext>
            </a:extLst>
          </p:cNvPr>
          <p:cNvSpPr txBox="1"/>
          <p:nvPr/>
        </p:nvSpPr>
        <p:spPr>
          <a:xfrm>
            <a:off x="852055" y="4904509"/>
            <a:ext cx="43917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How do you merge these samples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and fill in the missing data?</a:t>
            </a:r>
          </a:p>
        </p:txBody>
      </p:sp>
    </p:spTree>
    <p:extLst>
      <p:ext uri="{BB962C8B-B14F-4D97-AF65-F5344CB8AC3E}">
        <p14:creationId xmlns:p14="http://schemas.microsoft.com/office/powerpoint/2010/main" val="41178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59"/>
          <p:cNvPicPr preferRelativeResize="0"/>
          <p:nvPr/>
        </p:nvPicPr>
        <p:blipFill>
          <a:blip r:embed="rId138">
            <a:alphaModFix/>
          </a:blip>
          <a:stretch>
            <a:fillRect/>
          </a:stretch>
        </p:blipFill>
        <p:spPr>
          <a:xfrm>
            <a:off x="-70603" y="1340834"/>
            <a:ext cx="8085004" cy="5124567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9"/>
          <p:cNvSpPr txBox="1">
            <a:spLocks noGrp="1"/>
          </p:cNvSpPr>
          <p:nvPr>
            <p:ph type="title"/>
          </p:nvPr>
        </p:nvSpPr>
        <p:spPr>
          <a:xfrm>
            <a:off x="125696" y="80284"/>
            <a:ext cx="12066304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5333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Merge: Nonlinear Kernel Regression</a:t>
            </a:r>
            <a:endParaRPr sz="5333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4" name="Google Shape;714;p59"/>
          <p:cNvSpPr txBox="1"/>
          <p:nvPr/>
        </p:nvSpPr>
        <p:spPr>
          <a:xfrm>
            <a:off x="1134896" y="2884833"/>
            <a:ext cx="1890800" cy="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Measurements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5" name="Google Shape;715;p59"/>
          <p:cNvSpPr txBox="1"/>
          <p:nvPr/>
        </p:nvSpPr>
        <p:spPr>
          <a:xfrm>
            <a:off x="5912000" y="2601384"/>
            <a:ext cx="2102400" cy="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Kernel functions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6" name="Google Shape;716;p59"/>
          <p:cNvSpPr txBox="1"/>
          <p:nvPr/>
        </p:nvSpPr>
        <p:spPr>
          <a:xfrm>
            <a:off x="1878963" y="1863484"/>
            <a:ext cx="2946000" cy="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Continuous interpolation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7" name="Google Shape;717;p59"/>
          <p:cNvSpPr txBox="1">
            <a:spLocks noGrp="1"/>
          </p:cNvSpPr>
          <p:nvPr>
            <p:ph type="sldNum" idx="12"/>
          </p:nvPr>
        </p:nvSpPr>
        <p:spPr>
          <a:xfrm>
            <a:off x="11271167" y="6395067"/>
            <a:ext cx="731600" cy="3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pPr defTabSz="1219170">
                <a:buClr>
                  <a:srgbClr val="000000"/>
                </a:buClr>
                <a:defRPr/>
              </a:pPr>
              <a:t>74</a:t>
            </a:fld>
            <a:endParaRPr kern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18" name="Google Shape;718;p59"/>
          <p:cNvCxnSpPr/>
          <p:nvPr/>
        </p:nvCxnSpPr>
        <p:spPr>
          <a:xfrm flipH="1">
            <a:off x="6007963" y="3141000"/>
            <a:ext cx="1250400" cy="994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9" name="Google Shape;719;p59"/>
          <p:cNvCxnSpPr/>
          <p:nvPr/>
        </p:nvCxnSpPr>
        <p:spPr>
          <a:xfrm flipH="1">
            <a:off x="4934729" y="3098333"/>
            <a:ext cx="1829600" cy="8356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0" name="Google Shape;720;p59"/>
          <p:cNvCxnSpPr/>
          <p:nvPr/>
        </p:nvCxnSpPr>
        <p:spPr>
          <a:xfrm>
            <a:off x="3239063" y="2366433"/>
            <a:ext cx="768400" cy="1781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72" name="Group 11">
            <a:extLst>
              <a:ext uri="{FF2B5EF4-FFF2-40B4-BE49-F238E27FC236}">
                <a16:creationId xmlns:a16="http://schemas.microsoft.com/office/drawing/2014/main" id="{B532A4AF-4E8A-204D-83FE-F0261C5F7DF1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534400" y="1121942"/>
            <a:ext cx="1807632" cy="1690871"/>
            <a:chOff x="2315" y="1024"/>
            <a:chExt cx="3008" cy="2854"/>
          </a:xfrm>
        </p:grpSpPr>
        <p:sp>
          <p:nvSpPr>
            <p:cNvPr id="173" name="Rectangle 12">
              <a:extLst>
                <a:ext uri="{FF2B5EF4-FFF2-40B4-BE49-F238E27FC236}">
                  <a16:creationId xmlns:a16="http://schemas.microsoft.com/office/drawing/2014/main" id="{6A60D15B-AEB1-B24E-B829-36AA65E7F41B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417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4" name="Rectangle 13">
              <a:extLst>
                <a:ext uri="{FF2B5EF4-FFF2-40B4-BE49-F238E27FC236}">
                  <a16:creationId xmlns:a16="http://schemas.microsoft.com/office/drawing/2014/main" id="{9221B3F1-8547-E544-9810-E7AA0D87FF68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707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5" name="Rectangle 14">
              <a:extLst>
                <a:ext uri="{FF2B5EF4-FFF2-40B4-BE49-F238E27FC236}">
                  <a16:creationId xmlns:a16="http://schemas.microsoft.com/office/drawing/2014/main" id="{B6A73BDB-8200-AA44-9E52-4E76F284EEE3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93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6" name="Rectangle 15">
              <a:extLst>
                <a:ext uri="{FF2B5EF4-FFF2-40B4-BE49-F238E27FC236}">
                  <a16:creationId xmlns:a16="http://schemas.microsoft.com/office/drawing/2014/main" id="{F5460454-85A8-EC40-A379-2B53FDB1CE16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569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7" name="Rectangle 16">
              <a:extLst>
                <a:ext uri="{FF2B5EF4-FFF2-40B4-BE49-F238E27FC236}">
                  <a16:creationId xmlns:a16="http://schemas.microsoft.com/office/drawing/2014/main" id="{39B2EB46-02BC-F84F-9110-94B18D21A4D6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81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8" name="Rectangle 17">
              <a:extLst>
                <a:ext uri="{FF2B5EF4-FFF2-40B4-BE49-F238E27FC236}">
                  <a16:creationId xmlns:a16="http://schemas.microsoft.com/office/drawing/2014/main" id="{9405CB0A-0544-C749-A35D-B5F240AC21AE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857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9" name="Rectangle 18">
              <a:extLst>
                <a:ext uri="{FF2B5EF4-FFF2-40B4-BE49-F238E27FC236}">
                  <a16:creationId xmlns:a16="http://schemas.microsoft.com/office/drawing/2014/main" id="{1446C366-C4EF-8842-A772-A5BC50F37433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145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0" name="Rectangle 19">
              <a:extLst>
                <a:ext uri="{FF2B5EF4-FFF2-40B4-BE49-F238E27FC236}">
                  <a16:creationId xmlns:a16="http://schemas.microsoft.com/office/drawing/2014/main" id="{99939D00-26BE-8740-BC89-FC6CFF4CC55D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433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1" name="Rectangle 20">
              <a:extLst>
                <a:ext uri="{FF2B5EF4-FFF2-40B4-BE49-F238E27FC236}">
                  <a16:creationId xmlns:a16="http://schemas.microsoft.com/office/drawing/2014/main" id="{F9C48F89-B8A0-6A40-9933-FC336A3A8824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848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2" name="Rectangle 21">
              <a:extLst>
                <a:ext uri="{FF2B5EF4-FFF2-40B4-BE49-F238E27FC236}">
                  <a16:creationId xmlns:a16="http://schemas.microsoft.com/office/drawing/2014/main" id="{BE7DC63A-FEC4-5B47-BAEC-C8E776C1B3B3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721" y="1092"/>
              <a:ext cx="288" cy="2698"/>
            </a:xfrm>
            <a:prstGeom prst="rect">
              <a:avLst/>
            </a:prstGeom>
            <a:noFill/>
            <a:ln w="1905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5799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/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183" name="Group 22">
              <a:extLst>
                <a:ext uri="{FF2B5EF4-FFF2-40B4-BE49-F238E27FC236}">
                  <a16:creationId xmlns:a16="http://schemas.microsoft.com/office/drawing/2014/main" id="{49CBB5F4-6DA5-9342-8160-765749CB9F5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510" y="1000"/>
              <a:ext cx="2698" cy="2880"/>
              <a:chOff x="2212" y="1210"/>
              <a:chExt cx="2880" cy="2736"/>
            </a:xfrm>
          </p:grpSpPr>
          <p:sp>
            <p:nvSpPr>
              <p:cNvPr id="299" name="Rectangle 23">
                <a:extLst>
                  <a:ext uri="{FF2B5EF4-FFF2-40B4-BE49-F238E27FC236}">
                    <a16:creationId xmlns:a16="http://schemas.microsoft.com/office/drawing/2014/main" id="{236C1351-55B1-F24B-9900-0C85AE9D042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2212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0" name="Rectangle 24">
                <a:extLst>
                  <a:ext uri="{FF2B5EF4-FFF2-40B4-BE49-F238E27FC236}">
                    <a16:creationId xmlns:a16="http://schemas.microsoft.com/office/drawing/2014/main" id="{D22DE4A6-67C0-D941-8706-3DC38F39DE7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2500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1" name="Rectangle 25">
                <a:extLst>
                  <a:ext uri="{FF2B5EF4-FFF2-40B4-BE49-F238E27FC236}">
                    <a16:creationId xmlns:a16="http://schemas.microsoft.com/office/drawing/2014/main" id="{41FCEC0C-E343-B64E-85EC-F335F7EC2E0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2788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2" name="Rectangle 26">
                <a:extLst>
                  <a:ext uri="{FF2B5EF4-FFF2-40B4-BE49-F238E27FC236}">
                    <a16:creationId xmlns:a16="http://schemas.microsoft.com/office/drawing/2014/main" id="{D5258194-876C-5240-87D6-14D4B325ED5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3364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3" name="Rectangle 27">
                <a:extLst>
                  <a:ext uri="{FF2B5EF4-FFF2-40B4-BE49-F238E27FC236}">
                    <a16:creationId xmlns:a16="http://schemas.microsoft.com/office/drawing/2014/main" id="{9FDEC2A8-A4C0-F442-A5EF-3C37B6E2E2B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3076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4" name="Rectangle 28">
                <a:extLst>
                  <a:ext uri="{FF2B5EF4-FFF2-40B4-BE49-F238E27FC236}">
                    <a16:creationId xmlns:a16="http://schemas.microsoft.com/office/drawing/2014/main" id="{F16CCC3C-3387-4C44-989B-22D84CDFD59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3652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5" name="Rectangle 29">
                <a:extLst>
                  <a:ext uri="{FF2B5EF4-FFF2-40B4-BE49-F238E27FC236}">
                    <a16:creationId xmlns:a16="http://schemas.microsoft.com/office/drawing/2014/main" id="{21A2F939-6EAF-4147-A5B6-A489966DCF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2"/>
                </p:custDataLst>
              </p:nvPr>
            </p:nvSpPr>
            <p:spPr bwMode="auto">
              <a:xfrm>
                <a:off x="3940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6" name="Rectangle 30">
                <a:extLst>
                  <a:ext uri="{FF2B5EF4-FFF2-40B4-BE49-F238E27FC236}">
                    <a16:creationId xmlns:a16="http://schemas.microsoft.com/office/drawing/2014/main" id="{487A54BE-7757-3E4A-8438-C7995813FD4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4228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7" name="Rectangle 31">
                <a:extLst>
                  <a:ext uri="{FF2B5EF4-FFF2-40B4-BE49-F238E27FC236}">
                    <a16:creationId xmlns:a16="http://schemas.microsoft.com/office/drawing/2014/main" id="{D7DA92BD-CF99-D74F-9388-C9169D83BFF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4804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8" name="Rectangle 32">
                <a:extLst>
                  <a:ext uri="{FF2B5EF4-FFF2-40B4-BE49-F238E27FC236}">
                    <a16:creationId xmlns:a16="http://schemas.microsoft.com/office/drawing/2014/main" id="{03FE1422-BE13-554C-AD44-04EEA03B916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4516" y="1210"/>
                <a:ext cx="288" cy="2736"/>
              </a:xfrm>
              <a:prstGeom prst="rect">
                <a:avLst/>
              </a:prstGeom>
              <a:noFill/>
              <a:ln w="19050">
                <a:solidFill>
                  <a:srgbClr val="FFFF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5799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84" name="Group 33">
              <a:extLst>
                <a:ext uri="{FF2B5EF4-FFF2-40B4-BE49-F238E27FC236}">
                  <a16:creationId xmlns:a16="http://schemas.microsoft.com/office/drawing/2014/main" id="{BAD85D16-5DDD-F445-A98C-545FDE3D1B3C}"/>
                </a:ext>
              </a:extLst>
            </p:cNvPr>
            <p:cNvGrpSpPr>
              <a:grpSpLocks/>
            </p:cNvGrpSpPr>
            <p:nvPr/>
          </p:nvGrpSpPr>
          <p:grpSpPr bwMode="auto">
            <a:xfrm rot="-133306">
              <a:off x="2794" y="1429"/>
              <a:ext cx="2121" cy="2163"/>
              <a:chOff x="2478" y="1143"/>
              <a:chExt cx="2435" cy="2312"/>
            </a:xfrm>
          </p:grpSpPr>
          <p:sp>
            <p:nvSpPr>
              <p:cNvPr id="274" name="Oval 34">
                <a:extLst>
                  <a:ext uri="{FF2B5EF4-FFF2-40B4-BE49-F238E27FC236}">
                    <a16:creationId xmlns:a16="http://schemas.microsoft.com/office/drawing/2014/main" id="{842243BD-6E40-2A40-9DA8-CDD946B3665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2478" y="1143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5" name="Oval 35">
                <a:extLst>
                  <a:ext uri="{FF2B5EF4-FFF2-40B4-BE49-F238E27FC236}">
                    <a16:creationId xmlns:a16="http://schemas.microsoft.com/office/drawing/2014/main" id="{3F2ADBDA-13BD-924B-8EFB-27E88B81A2D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2478" y="1685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6" name="Oval 36">
                <a:extLst>
                  <a:ext uri="{FF2B5EF4-FFF2-40B4-BE49-F238E27FC236}">
                    <a16:creationId xmlns:a16="http://schemas.microsoft.com/office/drawing/2014/main" id="{2BFEB227-84F0-C047-9E68-6DBA9E5236E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2478" y="2227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7" name="Oval 37">
                <a:extLst>
                  <a:ext uri="{FF2B5EF4-FFF2-40B4-BE49-F238E27FC236}">
                    <a16:creationId xmlns:a16="http://schemas.microsoft.com/office/drawing/2014/main" id="{E90B30D5-B022-A340-A20D-7AD9C75B236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2478" y="2769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8" name="Oval 38">
                <a:extLst>
                  <a:ext uri="{FF2B5EF4-FFF2-40B4-BE49-F238E27FC236}">
                    <a16:creationId xmlns:a16="http://schemas.microsoft.com/office/drawing/2014/main" id="{4A45638A-2452-A742-8738-46030DADE14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2478" y="3311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9" name="Oval 39">
                <a:extLst>
                  <a:ext uri="{FF2B5EF4-FFF2-40B4-BE49-F238E27FC236}">
                    <a16:creationId xmlns:a16="http://schemas.microsoft.com/office/drawing/2014/main" id="{B91B2234-86AB-9F4F-A758-0A4C166A7AE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3051" y="1143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0" name="Oval 40">
                <a:extLst>
                  <a:ext uri="{FF2B5EF4-FFF2-40B4-BE49-F238E27FC236}">
                    <a16:creationId xmlns:a16="http://schemas.microsoft.com/office/drawing/2014/main" id="{C065619F-C19E-5847-B464-5F7967ADF85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3051" y="1685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1" name="Oval 41">
                <a:extLst>
                  <a:ext uri="{FF2B5EF4-FFF2-40B4-BE49-F238E27FC236}">
                    <a16:creationId xmlns:a16="http://schemas.microsoft.com/office/drawing/2014/main" id="{12A54DB3-220C-FA45-BA19-5388AC22DE8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3051" y="2227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2" name="Oval 42">
                <a:extLst>
                  <a:ext uri="{FF2B5EF4-FFF2-40B4-BE49-F238E27FC236}">
                    <a16:creationId xmlns:a16="http://schemas.microsoft.com/office/drawing/2014/main" id="{33A99DB4-7578-0B49-AE3F-25773A6C465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3051" y="2769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3" name="Oval 43">
                <a:extLst>
                  <a:ext uri="{FF2B5EF4-FFF2-40B4-BE49-F238E27FC236}">
                    <a16:creationId xmlns:a16="http://schemas.microsoft.com/office/drawing/2014/main" id="{9929F965-8F70-CA43-814A-F8A332A0A2F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3051" y="3311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4" name="Oval 44">
                <a:extLst>
                  <a:ext uri="{FF2B5EF4-FFF2-40B4-BE49-F238E27FC236}">
                    <a16:creationId xmlns:a16="http://schemas.microsoft.com/office/drawing/2014/main" id="{8D581A1C-A3CD-B142-8D6C-BD7D8B20240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3624" y="1143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5" name="Oval 45">
                <a:extLst>
                  <a:ext uri="{FF2B5EF4-FFF2-40B4-BE49-F238E27FC236}">
                    <a16:creationId xmlns:a16="http://schemas.microsoft.com/office/drawing/2014/main" id="{8CA87A53-44FF-E948-85F5-222F0A0A892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3624" y="1685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6" name="Oval 46">
                <a:extLst>
                  <a:ext uri="{FF2B5EF4-FFF2-40B4-BE49-F238E27FC236}">
                    <a16:creationId xmlns:a16="http://schemas.microsoft.com/office/drawing/2014/main" id="{331B79FE-C348-4E4C-A1E5-D3F5CD32C82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3624" y="2227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7" name="Oval 47">
                <a:extLst>
                  <a:ext uri="{FF2B5EF4-FFF2-40B4-BE49-F238E27FC236}">
                    <a16:creationId xmlns:a16="http://schemas.microsoft.com/office/drawing/2014/main" id="{9F041720-DD5E-C74B-8298-2700A000CBE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3624" y="2769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8" name="Oval 48">
                <a:extLst>
                  <a:ext uri="{FF2B5EF4-FFF2-40B4-BE49-F238E27FC236}">
                    <a16:creationId xmlns:a16="http://schemas.microsoft.com/office/drawing/2014/main" id="{DE1FCB9A-553C-EF4D-B508-B7504513F26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3624" y="3311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9" name="Oval 49">
                <a:extLst>
                  <a:ext uri="{FF2B5EF4-FFF2-40B4-BE49-F238E27FC236}">
                    <a16:creationId xmlns:a16="http://schemas.microsoft.com/office/drawing/2014/main" id="{1A089B57-F0EA-3149-889D-80B8B6F521A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4196" y="1143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0" name="Oval 50">
                <a:extLst>
                  <a:ext uri="{FF2B5EF4-FFF2-40B4-BE49-F238E27FC236}">
                    <a16:creationId xmlns:a16="http://schemas.microsoft.com/office/drawing/2014/main" id="{804C2CC7-CA4C-9F4B-A022-8EF6471B417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4196" y="1685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1" name="Oval 51">
                <a:extLst>
                  <a:ext uri="{FF2B5EF4-FFF2-40B4-BE49-F238E27FC236}">
                    <a16:creationId xmlns:a16="http://schemas.microsoft.com/office/drawing/2014/main" id="{E3B85201-63D4-AF4F-929A-5BD7279727B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4196" y="2227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2" name="Oval 52">
                <a:extLst>
                  <a:ext uri="{FF2B5EF4-FFF2-40B4-BE49-F238E27FC236}">
                    <a16:creationId xmlns:a16="http://schemas.microsoft.com/office/drawing/2014/main" id="{C97FEF5F-1F3F-3449-A075-529D3819F2C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4196" y="2769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3" name="Oval 53">
                <a:extLst>
                  <a:ext uri="{FF2B5EF4-FFF2-40B4-BE49-F238E27FC236}">
                    <a16:creationId xmlns:a16="http://schemas.microsoft.com/office/drawing/2014/main" id="{EE9F2A7C-C88F-8145-B13D-BEF3EAA3087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0"/>
                </p:custDataLst>
              </p:nvPr>
            </p:nvSpPr>
            <p:spPr bwMode="auto">
              <a:xfrm>
                <a:off x="4196" y="3311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4" name="Oval 54">
                <a:extLst>
                  <a:ext uri="{FF2B5EF4-FFF2-40B4-BE49-F238E27FC236}">
                    <a16:creationId xmlns:a16="http://schemas.microsoft.com/office/drawing/2014/main" id="{A84F811C-D019-894D-83A6-2072EDA8A7D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4769" y="1143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5" name="Oval 55">
                <a:extLst>
                  <a:ext uri="{FF2B5EF4-FFF2-40B4-BE49-F238E27FC236}">
                    <a16:creationId xmlns:a16="http://schemas.microsoft.com/office/drawing/2014/main" id="{FC19C3E1-3944-074B-A04D-B1C49AA2C98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4769" y="1685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6" name="Oval 56">
                <a:extLst>
                  <a:ext uri="{FF2B5EF4-FFF2-40B4-BE49-F238E27FC236}">
                    <a16:creationId xmlns:a16="http://schemas.microsoft.com/office/drawing/2014/main" id="{4676F3C9-6498-BD48-9E25-5089E048E69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4769" y="2227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7" name="Oval 57">
                <a:extLst>
                  <a:ext uri="{FF2B5EF4-FFF2-40B4-BE49-F238E27FC236}">
                    <a16:creationId xmlns:a16="http://schemas.microsoft.com/office/drawing/2014/main" id="{B4B85F43-09EF-114D-8605-1902B76B5BF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4769" y="2769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8" name="Oval 58">
                <a:extLst>
                  <a:ext uri="{FF2B5EF4-FFF2-40B4-BE49-F238E27FC236}">
                    <a16:creationId xmlns:a16="http://schemas.microsoft.com/office/drawing/2014/main" id="{9366F7CD-2925-D146-978B-0F51087B1E9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4769" y="3311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85" name="Group 59">
              <a:extLst>
                <a:ext uri="{FF2B5EF4-FFF2-40B4-BE49-F238E27FC236}">
                  <a16:creationId xmlns:a16="http://schemas.microsoft.com/office/drawing/2014/main" id="{D01C5AB0-6100-CA40-A63F-C241C32EE1E7}"/>
                </a:ext>
              </a:extLst>
            </p:cNvPr>
            <p:cNvGrpSpPr>
              <a:grpSpLocks/>
            </p:cNvGrpSpPr>
            <p:nvPr/>
          </p:nvGrpSpPr>
          <p:grpSpPr bwMode="auto">
            <a:xfrm rot="330156">
              <a:off x="2651" y="1263"/>
              <a:ext cx="2435" cy="2312"/>
              <a:chOff x="2280" y="1239"/>
              <a:chExt cx="2435" cy="2312"/>
            </a:xfrm>
          </p:grpSpPr>
          <p:sp>
            <p:nvSpPr>
              <p:cNvPr id="249" name="Oval 60">
                <a:extLst>
                  <a:ext uri="{FF2B5EF4-FFF2-40B4-BE49-F238E27FC236}">
                    <a16:creationId xmlns:a16="http://schemas.microsoft.com/office/drawing/2014/main" id="{33257F82-EDCB-9449-BEE5-EF2C7D7E810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2280" y="1239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0" name="Oval 61">
                <a:extLst>
                  <a:ext uri="{FF2B5EF4-FFF2-40B4-BE49-F238E27FC236}">
                    <a16:creationId xmlns:a16="http://schemas.microsoft.com/office/drawing/2014/main" id="{D184144C-5755-914A-937B-51641BA320D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2280" y="1781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1" name="Oval 62">
                <a:extLst>
                  <a:ext uri="{FF2B5EF4-FFF2-40B4-BE49-F238E27FC236}">
                    <a16:creationId xmlns:a16="http://schemas.microsoft.com/office/drawing/2014/main" id="{02A1449B-2C5F-F741-B1BE-ACBCBC3B7FA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2280" y="2323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2" name="Oval 63">
                <a:extLst>
                  <a:ext uri="{FF2B5EF4-FFF2-40B4-BE49-F238E27FC236}">
                    <a16:creationId xmlns:a16="http://schemas.microsoft.com/office/drawing/2014/main" id="{5A02C26A-2E17-1147-A6A6-54C4B4076A7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2280" y="2865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3" name="Oval 64">
                <a:extLst>
                  <a:ext uri="{FF2B5EF4-FFF2-40B4-BE49-F238E27FC236}">
                    <a16:creationId xmlns:a16="http://schemas.microsoft.com/office/drawing/2014/main" id="{4B85B1D4-BC08-BD4E-AC3B-2ADE8F4714F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2280" y="3407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4" name="Oval 65">
                <a:extLst>
                  <a:ext uri="{FF2B5EF4-FFF2-40B4-BE49-F238E27FC236}">
                    <a16:creationId xmlns:a16="http://schemas.microsoft.com/office/drawing/2014/main" id="{0A0705F7-BCA7-964E-85E8-68F4745CE41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2852" y="1239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5" name="Oval 66">
                <a:extLst>
                  <a:ext uri="{FF2B5EF4-FFF2-40B4-BE49-F238E27FC236}">
                    <a16:creationId xmlns:a16="http://schemas.microsoft.com/office/drawing/2014/main" id="{FFF05EF1-B614-2649-84E7-E2325FBB6F5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2852" y="1781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6" name="Oval 67">
                <a:extLst>
                  <a:ext uri="{FF2B5EF4-FFF2-40B4-BE49-F238E27FC236}">
                    <a16:creationId xmlns:a16="http://schemas.microsoft.com/office/drawing/2014/main" id="{02B4206E-3AD5-9146-AC9C-E6BECE0157F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2852" y="2323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7" name="Oval 68">
                <a:extLst>
                  <a:ext uri="{FF2B5EF4-FFF2-40B4-BE49-F238E27FC236}">
                    <a16:creationId xmlns:a16="http://schemas.microsoft.com/office/drawing/2014/main" id="{F9188158-072F-2B46-84C4-BACCB6CDCAE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2852" y="2865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8" name="Oval 69">
                <a:extLst>
                  <a:ext uri="{FF2B5EF4-FFF2-40B4-BE49-F238E27FC236}">
                    <a16:creationId xmlns:a16="http://schemas.microsoft.com/office/drawing/2014/main" id="{28C590BE-5307-E843-8A8D-CB69C866021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2852" y="3407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9" name="Oval 70">
                <a:extLst>
                  <a:ext uri="{FF2B5EF4-FFF2-40B4-BE49-F238E27FC236}">
                    <a16:creationId xmlns:a16="http://schemas.microsoft.com/office/drawing/2014/main" id="{17356E0F-9A73-394D-BC03-67F3D02A001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3425" y="1239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0" name="Oval 71">
                <a:extLst>
                  <a:ext uri="{FF2B5EF4-FFF2-40B4-BE49-F238E27FC236}">
                    <a16:creationId xmlns:a16="http://schemas.microsoft.com/office/drawing/2014/main" id="{97D526E3-B7B2-CD48-B0EF-F59904372B4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3425" y="1781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1" name="Oval 72">
                <a:extLst>
                  <a:ext uri="{FF2B5EF4-FFF2-40B4-BE49-F238E27FC236}">
                    <a16:creationId xmlns:a16="http://schemas.microsoft.com/office/drawing/2014/main" id="{D3F8EBA0-6AB4-4D4D-AA3E-633AA7920FC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3425" y="2323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2" name="Oval 73">
                <a:extLst>
                  <a:ext uri="{FF2B5EF4-FFF2-40B4-BE49-F238E27FC236}">
                    <a16:creationId xmlns:a16="http://schemas.microsoft.com/office/drawing/2014/main" id="{6103EB9D-3D42-0D41-8B45-40177C0BA95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3425" y="2865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3" name="Oval 74">
                <a:extLst>
                  <a:ext uri="{FF2B5EF4-FFF2-40B4-BE49-F238E27FC236}">
                    <a16:creationId xmlns:a16="http://schemas.microsoft.com/office/drawing/2014/main" id="{A62A1952-5069-0645-AA4A-D1F7F6D54A9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3425" y="3407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4" name="Oval 75">
                <a:extLst>
                  <a:ext uri="{FF2B5EF4-FFF2-40B4-BE49-F238E27FC236}">
                    <a16:creationId xmlns:a16="http://schemas.microsoft.com/office/drawing/2014/main" id="{EAB2BD65-923E-9D43-A3FC-AFD9E20D042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3998" y="1239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5" name="Oval 76">
                <a:extLst>
                  <a:ext uri="{FF2B5EF4-FFF2-40B4-BE49-F238E27FC236}">
                    <a16:creationId xmlns:a16="http://schemas.microsoft.com/office/drawing/2014/main" id="{D80FA4FC-42E8-4B4C-8DC7-2C180582970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3998" y="1781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6" name="Oval 77">
                <a:extLst>
                  <a:ext uri="{FF2B5EF4-FFF2-40B4-BE49-F238E27FC236}">
                    <a16:creationId xmlns:a16="http://schemas.microsoft.com/office/drawing/2014/main" id="{605B4222-42ED-5743-91B5-19CB2B19BD5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3998" y="2323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7" name="Oval 78">
                <a:extLst>
                  <a:ext uri="{FF2B5EF4-FFF2-40B4-BE49-F238E27FC236}">
                    <a16:creationId xmlns:a16="http://schemas.microsoft.com/office/drawing/2014/main" id="{4C473029-B292-6440-B9E5-024721B886C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3998" y="2865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8" name="Oval 79">
                <a:extLst>
                  <a:ext uri="{FF2B5EF4-FFF2-40B4-BE49-F238E27FC236}">
                    <a16:creationId xmlns:a16="http://schemas.microsoft.com/office/drawing/2014/main" id="{7FF628F6-9B02-7044-9942-22F965C480F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3998" y="3407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9" name="Oval 80">
                <a:extLst>
                  <a:ext uri="{FF2B5EF4-FFF2-40B4-BE49-F238E27FC236}">
                    <a16:creationId xmlns:a16="http://schemas.microsoft.com/office/drawing/2014/main" id="{6F283CF3-A044-D648-A584-F76577DAF0D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4571" y="1239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0" name="Oval 81">
                <a:extLst>
                  <a:ext uri="{FF2B5EF4-FFF2-40B4-BE49-F238E27FC236}">
                    <a16:creationId xmlns:a16="http://schemas.microsoft.com/office/drawing/2014/main" id="{645BF369-1A02-F945-9999-AA720E4019E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4571" y="1781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1" name="Oval 82">
                <a:extLst>
                  <a:ext uri="{FF2B5EF4-FFF2-40B4-BE49-F238E27FC236}">
                    <a16:creationId xmlns:a16="http://schemas.microsoft.com/office/drawing/2014/main" id="{E6AD1DA9-CCAF-0E4A-B44A-A271F5B9CA3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4571" y="2323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2" name="Oval 83">
                <a:extLst>
                  <a:ext uri="{FF2B5EF4-FFF2-40B4-BE49-F238E27FC236}">
                    <a16:creationId xmlns:a16="http://schemas.microsoft.com/office/drawing/2014/main" id="{6CE12299-B5FE-A848-A31E-023A759C0E7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4571" y="2865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3" name="Oval 84">
                <a:extLst>
                  <a:ext uri="{FF2B5EF4-FFF2-40B4-BE49-F238E27FC236}">
                    <a16:creationId xmlns:a16="http://schemas.microsoft.com/office/drawing/2014/main" id="{DAEAE6C5-5D1A-B242-BEB7-735FFAE999F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4571" y="3407"/>
                <a:ext cx="144" cy="144"/>
              </a:xfrm>
              <a:prstGeom prst="ellipse">
                <a:avLst/>
              </a:prstGeom>
              <a:solidFill>
                <a:srgbClr val="0099FF"/>
              </a:solidFill>
              <a:ln w="9525">
                <a:solidFill>
                  <a:srgbClr val="0099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86" name="Group 85">
              <a:extLst>
                <a:ext uri="{FF2B5EF4-FFF2-40B4-BE49-F238E27FC236}">
                  <a16:creationId xmlns:a16="http://schemas.microsoft.com/office/drawing/2014/main" id="{B18DEDF9-59CA-824E-B7A0-31F3CEFA5975}"/>
                </a:ext>
              </a:extLst>
            </p:cNvPr>
            <p:cNvGrpSpPr>
              <a:grpSpLocks/>
            </p:cNvGrpSpPr>
            <p:nvPr/>
          </p:nvGrpSpPr>
          <p:grpSpPr bwMode="auto">
            <a:xfrm rot="-247837">
              <a:off x="2609" y="1240"/>
              <a:ext cx="2435" cy="2312"/>
              <a:chOff x="2358" y="960"/>
              <a:chExt cx="2435" cy="2312"/>
            </a:xfrm>
          </p:grpSpPr>
          <p:sp>
            <p:nvSpPr>
              <p:cNvPr id="224" name="Oval 86">
                <a:extLst>
                  <a:ext uri="{FF2B5EF4-FFF2-40B4-BE49-F238E27FC236}">
                    <a16:creationId xmlns:a16="http://schemas.microsoft.com/office/drawing/2014/main" id="{AE0653DD-C2C7-6F46-A69E-107E10D78B9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2358" y="960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5" name="Oval 87">
                <a:extLst>
                  <a:ext uri="{FF2B5EF4-FFF2-40B4-BE49-F238E27FC236}">
                    <a16:creationId xmlns:a16="http://schemas.microsoft.com/office/drawing/2014/main" id="{D8ECB416-CF4B-4441-9996-2DE31717D75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2358" y="1502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6" name="Oval 88">
                <a:extLst>
                  <a:ext uri="{FF2B5EF4-FFF2-40B4-BE49-F238E27FC236}">
                    <a16:creationId xmlns:a16="http://schemas.microsoft.com/office/drawing/2014/main" id="{0F92FD73-DD91-B640-87D6-1CDC1ADAE83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2358" y="2044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7" name="Oval 89">
                <a:extLst>
                  <a:ext uri="{FF2B5EF4-FFF2-40B4-BE49-F238E27FC236}">
                    <a16:creationId xmlns:a16="http://schemas.microsoft.com/office/drawing/2014/main" id="{52DFFA0C-636B-004F-B5C7-7797B5BFCE2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2358" y="2586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8" name="Oval 90">
                <a:extLst>
                  <a:ext uri="{FF2B5EF4-FFF2-40B4-BE49-F238E27FC236}">
                    <a16:creationId xmlns:a16="http://schemas.microsoft.com/office/drawing/2014/main" id="{B4E1A3B0-23C9-4A4F-AB45-277ED17D18D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2358" y="3128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9" name="Oval 91">
                <a:extLst>
                  <a:ext uri="{FF2B5EF4-FFF2-40B4-BE49-F238E27FC236}">
                    <a16:creationId xmlns:a16="http://schemas.microsoft.com/office/drawing/2014/main" id="{B73BC6BE-FD4E-4E41-A848-546754CD828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2931" y="960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0" name="Oval 92">
                <a:extLst>
                  <a:ext uri="{FF2B5EF4-FFF2-40B4-BE49-F238E27FC236}">
                    <a16:creationId xmlns:a16="http://schemas.microsoft.com/office/drawing/2014/main" id="{3EFD8C4D-FFDA-3F49-8AFE-A5D39A32ED2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2931" y="1502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1" name="Oval 93">
                <a:extLst>
                  <a:ext uri="{FF2B5EF4-FFF2-40B4-BE49-F238E27FC236}">
                    <a16:creationId xmlns:a16="http://schemas.microsoft.com/office/drawing/2014/main" id="{ADF0347C-750F-0B49-A2EF-619353CB0BE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2931" y="2044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2" name="Oval 94">
                <a:extLst>
                  <a:ext uri="{FF2B5EF4-FFF2-40B4-BE49-F238E27FC236}">
                    <a16:creationId xmlns:a16="http://schemas.microsoft.com/office/drawing/2014/main" id="{EF0A8D00-FE64-284A-8E3F-BE9E11B51DC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2931" y="2586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3" name="Oval 95">
                <a:extLst>
                  <a:ext uri="{FF2B5EF4-FFF2-40B4-BE49-F238E27FC236}">
                    <a16:creationId xmlns:a16="http://schemas.microsoft.com/office/drawing/2014/main" id="{CEC01414-E441-8041-A725-04C0607F768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2931" y="3128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4" name="Oval 96">
                <a:extLst>
                  <a:ext uri="{FF2B5EF4-FFF2-40B4-BE49-F238E27FC236}">
                    <a16:creationId xmlns:a16="http://schemas.microsoft.com/office/drawing/2014/main" id="{E1D6CD9B-7EED-5F49-B1B1-7001809902F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3504" y="960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5" name="Oval 97">
                <a:extLst>
                  <a:ext uri="{FF2B5EF4-FFF2-40B4-BE49-F238E27FC236}">
                    <a16:creationId xmlns:a16="http://schemas.microsoft.com/office/drawing/2014/main" id="{ADDF5CA0-909C-8041-B623-F76AB91AFF9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3504" y="1502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6" name="Oval 98">
                <a:extLst>
                  <a:ext uri="{FF2B5EF4-FFF2-40B4-BE49-F238E27FC236}">
                    <a16:creationId xmlns:a16="http://schemas.microsoft.com/office/drawing/2014/main" id="{058BFF23-6AF0-3B4F-AEB1-E1F77240417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3504" y="2044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7" name="Oval 99">
                <a:extLst>
                  <a:ext uri="{FF2B5EF4-FFF2-40B4-BE49-F238E27FC236}">
                    <a16:creationId xmlns:a16="http://schemas.microsoft.com/office/drawing/2014/main" id="{B499FC95-F6C4-C04B-93E9-95F23F8F5AD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3504" y="2586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8" name="Oval 100">
                <a:extLst>
                  <a:ext uri="{FF2B5EF4-FFF2-40B4-BE49-F238E27FC236}">
                    <a16:creationId xmlns:a16="http://schemas.microsoft.com/office/drawing/2014/main" id="{CBDB083B-A6D9-B349-8401-4A578A07C9B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3504" y="3128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9" name="Oval 101">
                <a:extLst>
                  <a:ext uri="{FF2B5EF4-FFF2-40B4-BE49-F238E27FC236}">
                    <a16:creationId xmlns:a16="http://schemas.microsoft.com/office/drawing/2014/main" id="{C441C350-F600-7A4E-AAC1-82746A9E52C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4076" y="960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0" name="Oval 102">
                <a:extLst>
                  <a:ext uri="{FF2B5EF4-FFF2-40B4-BE49-F238E27FC236}">
                    <a16:creationId xmlns:a16="http://schemas.microsoft.com/office/drawing/2014/main" id="{EDC0C8C0-BAE8-CE46-BC59-9F97A8E136D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4076" y="1502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1" name="Oval 103">
                <a:extLst>
                  <a:ext uri="{FF2B5EF4-FFF2-40B4-BE49-F238E27FC236}">
                    <a16:creationId xmlns:a16="http://schemas.microsoft.com/office/drawing/2014/main" id="{11E4BD26-B69C-C14F-AEFF-D4AC49DD955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4076" y="2044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2" name="Oval 104">
                <a:extLst>
                  <a:ext uri="{FF2B5EF4-FFF2-40B4-BE49-F238E27FC236}">
                    <a16:creationId xmlns:a16="http://schemas.microsoft.com/office/drawing/2014/main" id="{17DF4DA9-A61A-6C44-9936-A8B08802894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4076" y="2586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3" name="Oval 105">
                <a:extLst>
                  <a:ext uri="{FF2B5EF4-FFF2-40B4-BE49-F238E27FC236}">
                    <a16:creationId xmlns:a16="http://schemas.microsoft.com/office/drawing/2014/main" id="{183919B1-D364-314E-B6C2-111A143A0A3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4076" y="3128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4" name="Oval 106">
                <a:extLst>
                  <a:ext uri="{FF2B5EF4-FFF2-40B4-BE49-F238E27FC236}">
                    <a16:creationId xmlns:a16="http://schemas.microsoft.com/office/drawing/2014/main" id="{FBE8E7E0-7B96-8847-B350-0BD3E713BC7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4649" y="960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5" name="Oval 107">
                <a:extLst>
                  <a:ext uri="{FF2B5EF4-FFF2-40B4-BE49-F238E27FC236}">
                    <a16:creationId xmlns:a16="http://schemas.microsoft.com/office/drawing/2014/main" id="{2844CB85-1462-4D4F-8F3F-FBC4901A8D9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4649" y="1502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6" name="Oval 108">
                <a:extLst>
                  <a:ext uri="{FF2B5EF4-FFF2-40B4-BE49-F238E27FC236}">
                    <a16:creationId xmlns:a16="http://schemas.microsoft.com/office/drawing/2014/main" id="{42CE5D7A-4FD8-4642-9E29-E376DA12708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4649" y="2044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7" name="Oval 109">
                <a:extLst>
                  <a:ext uri="{FF2B5EF4-FFF2-40B4-BE49-F238E27FC236}">
                    <a16:creationId xmlns:a16="http://schemas.microsoft.com/office/drawing/2014/main" id="{B6A908B3-EBDA-F04C-89D7-9E8D9BE5FA4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4649" y="2586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8" name="Oval 110">
                <a:extLst>
                  <a:ext uri="{FF2B5EF4-FFF2-40B4-BE49-F238E27FC236}">
                    <a16:creationId xmlns:a16="http://schemas.microsoft.com/office/drawing/2014/main" id="{65DF01E6-A498-AB4C-ACE0-6FDE0BCC1FF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4649" y="3128"/>
                <a:ext cx="144" cy="144"/>
              </a:xfrm>
              <a:prstGeom prst="ellipse">
                <a:avLst/>
              </a:prstGeom>
              <a:solidFill>
                <a:srgbClr val="99FF33"/>
              </a:solidFill>
              <a:ln w="9525">
                <a:solidFill>
                  <a:srgbClr val="99FF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187" name="Group 111">
              <a:extLst>
                <a:ext uri="{FF2B5EF4-FFF2-40B4-BE49-F238E27FC236}">
                  <a16:creationId xmlns:a16="http://schemas.microsoft.com/office/drawing/2014/main" id="{D368E57A-BDC9-9946-9FF6-BC18C9061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5" y="1024"/>
              <a:ext cx="3008" cy="2854"/>
              <a:chOff x="2192" y="872"/>
              <a:chExt cx="3008" cy="2854"/>
            </a:xfrm>
          </p:grpSpPr>
          <p:sp>
            <p:nvSpPr>
              <p:cNvPr id="188" name="Oval 112">
                <a:extLst>
                  <a:ext uri="{FF2B5EF4-FFF2-40B4-BE49-F238E27FC236}">
                    <a16:creationId xmlns:a16="http://schemas.microsoft.com/office/drawing/2014/main" id="{C138A01B-4C33-FA4E-8005-08F33DD0988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192" y="87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9" name="Oval 113">
                <a:extLst>
                  <a:ext uri="{FF2B5EF4-FFF2-40B4-BE49-F238E27FC236}">
                    <a16:creationId xmlns:a16="http://schemas.microsoft.com/office/drawing/2014/main" id="{CA8AD347-5961-5C45-8123-D3A3497EF18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192" y="1414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0" name="Oval 114">
                <a:extLst>
                  <a:ext uri="{FF2B5EF4-FFF2-40B4-BE49-F238E27FC236}">
                    <a16:creationId xmlns:a16="http://schemas.microsoft.com/office/drawing/2014/main" id="{324F2546-9475-E44E-AF53-7CABC8940EF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192" y="1956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1" name="Oval 115">
                <a:extLst>
                  <a:ext uri="{FF2B5EF4-FFF2-40B4-BE49-F238E27FC236}">
                    <a16:creationId xmlns:a16="http://schemas.microsoft.com/office/drawing/2014/main" id="{D9DFE2BA-2DCF-DE4F-BA4B-4CD463C7BB1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192" y="2498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2" name="Oval 116">
                <a:extLst>
                  <a:ext uri="{FF2B5EF4-FFF2-40B4-BE49-F238E27FC236}">
                    <a16:creationId xmlns:a16="http://schemas.microsoft.com/office/drawing/2014/main" id="{FC4BBB6C-1FE4-7040-AACB-D9096F543C2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192" y="3040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3" name="Oval 117">
                <a:extLst>
                  <a:ext uri="{FF2B5EF4-FFF2-40B4-BE49-F238E27FC236}">
                    <a16:creationId xmlns:a16="http://schemas.microsoft.com/office/drawing/2014/main" id="{5C10CF41-769C-5944-AC32-63088CDE4BF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192" y="358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4" name="Oval 118">
                <a:extLst>
                  <a:ext uri="{FF2B5EF4-FFF2-40B4-BE49-F238E27FC236}">
                    <a16:creationId xmlns:a16="http://schemas.microsoft.com/office/drawing/2014/main" id="{4471A570-748E-034C-B98A-C34FD67BEAB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764" y="87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5" name="Oval 119">
                <a:extLst>
                  <a:ext uri="{FF2B5EF4-FFF2-40B4-BE49-F238E27FC236}">
                    <a16:creationId xmlns:a16="http://schemas.microsoft.com/office/drawing/2014/main" id="{BBFBABEB-4B74-1E40-A29A-81450AF998BB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764" y="1414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6" name="Oval 120">
                <a:extLst>
                  <a:ext uri="{FF2B5EF4-FFF2-40B4-BE49-F238E27FC236}">
                    <a16:creationId xmlns:a16="http://schemas.microsoft.com/office/drawing/2014/main" id="{41D3D123-F95A-2D4B-868E-4B56EEA26EE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764" y="1956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7" name="Oval 121">
                <a:extLst>
                  <a:ext uri="{FF2B5EF4-FFF2-40B4-BE49-F238E27FC236}">
                    <a16:creationId xmlns:a16="http://schemas.microsoft.com/office/drawing/2014/main" id="{AA08DFA4-AA75-CA4E-ACE1-3CB87816A80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764" y="2498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8" name="Oval 122">
                <a:extLst>
                  <a:ext uri="{FF2B5EF4-FFF2-40B4-BE49-F238E27FC236}">
                    <a16:creationId xmlns:a16="http://schemas.microsoft.com/office/drawing/2014/main" id="{AB3DB120-8377-7249-8A7F-91D11238592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764" y="3040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9" name="Oval 123">
                <a:extLst>
                  <a:ext uri="{FF2B5EF4-FFF2-40B4-BE49-F238E27FC236}">
                    <a16:creationId xmlns:a16="http://schemas.microsoft.com/office/drawing/2014/main" id="{550A5494-779D-9E43-BE09-D3804EE2A74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764" y="358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0" name="Oval 124">
                <a:extLst>
                  <a:ext uri="{FF2B5EF4-FFF2-40B4-BE49-F238E27FC236}">
                    <a16:creationId xmlns:a16="http://schemas.microsoft.com/office/drawing/2014/main" id="{872784DF-6AC6-6341-9550-99BE36DB74E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337" y="87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1" name="Oval 125">
                <a:extLst>
                  <a:ext uri="{FF2B5EF4-FFF2-40B4-BE49-F238E27FC236}">
                    <a16:creationId xmlns:a16="http://schemas.microsoft.com/office/drawing/2014/main" id="{D5E05F72-CAF5-C849-AF2E-F9F1A661342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337" y="1414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2" name="Oval 126">
                <a:extLst>
                  <a:ext uri="{FF2B5EF4-FFF2-40B4-BE49-F238E27FC236}">
                    <a16:creationId xmlns:a16="http://schemas.microsoft.com/office/drawing/2014/main" id="{ACD5FE42-BFA6-5E45-A1A4-68288F5152B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337" y="1956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3" name="Oval 127">
                <a:extLst>
                  <a:ext uri="{FF2B5EF4-FFF2-40B4-BE49-F238E27FC236}">
                    <a16:creationId xmlns:a16="http://schemas.microsoft.com/office/drawing/2014/main" id="{15D90949-0BF9-3C4B-B704-016FBC26F47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37" y="2498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4" name="Oval 128">
                <a:extLst>
                  <a:ext uri="{FF2B5EF4-FFF2-40B4-BE49-F238E27FC236}">
                    <a16:creationId xmlns:a16="http://schemas.microsoft.com/office/drawing/2014/main" id="{A8EB28DB-5B2E-F845-9E79-5AEF28056C0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337" y="3040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5" name="Oval 129">
                <a:extLst>
                  <a:ext uri="{FF2B5EF4-FFF2-40B4-BE49-F238E27FC236}">
                    <a16:creationId xmlns:a16="http://schemas.microsoft.com/office/drawing/2014/main" id="{AEA9649A-6D16-C94A-A027-042A5164E2D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337" y="358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6" name="Oval 130">
                <a:extLst>
                  <a:ext uri="{FF2B5EF4-FFF2-40B4-BE49-F238E27FC236}">
                    <a16:creationId xmlns:a16="http://schemas.microsoft.com/office/drawing/2014/main" id="{B21E2E8E-5DD6-2941-8179-98AB7300C44E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910" y="87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7" name="Oval 131">
                <a:extLst>
                  <a:ext uri="{FF2B5EF4-FFF2-40B4-BE49-F238E27FC236}">
                    <a16:creationId xmlns:a16="http://schemas.microsoft.com/office/drawing/2014/main" id="{90E9CC7D-C32E-584F-B879-1877B24D42FA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910" y="1414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8" name="Oval 132">
                <a:extLst>
                  <a:ext uri="{FF2B5EF4-FFF2-40B4-BE49-F238E27FC236}">
                    <a16:creationId xmlns:a16="http://schemas.microsoft.com/office/drawing/2014/main" id="{BF10DAD3-4032-DF4F-BEEC-816502A16228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910" y="1956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9" name="Oval 133">
                <a:extLst>
                  <a:ext uri="{FF2B5EF4-FFF2-40B4-BE49-F238E27FC236}">
                    <a16:creationId xmlns:a16="http://schemas.microsoft.com/office/drawing/2014/main" id="{C785C3E1-C476-CB4D-9B6A-B252C521F1A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910" y="2498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0" name="Oval 134">
                <a:extLst>
                  <a:ext uri="{FF2B5EF4-FFF2-40B4-BE49-F238E27FC236}">
                    <a16:creationId xmlns:a16="http://schemas.microsoft.com/office/drawing/2014/main" id="{C63CA89C-51F8-BD4D-A674-16CF901DF5C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910" y="3040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1" name="Oval 135">
                <a:extLst>
                  <a:ext uri="{FF2B5EF4-FFF2-40B4-BE49-F238E27FC236}">
                    <a16:creationId xmlns:a16="http://schemas.microsoft.com/office/drawing/2014/main" id="{33E6CC30-F167-B046-B3A1-E6CE925FC4B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10" y="358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2" name="Oval 136">
                <a:extLst>
                  <a:ext uri="{FF2B5EF4-FFF2-40B4-BE49-F238E27FC236}">
                    <a16:creationId xmlns:a16="http://schemas.microsoft.com/office/drawing/2014/main" id="{267FD06C-1D1F-0C4E-8DD4-E164E7D46E6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83" y="87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3" name="Oval 137">
                <a:extLst>
                  <a:ext uri="{FF2B5EF4-FFF2-40B4-BE49-F238E27FC236}">
                    <a16:creationId xmlns:a16="http://schemas.microsoft.com/office/drawing/2014/main" id="{35E1D8FD-6076-4142-B0E7-DEA7D011635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4483" y="1414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4" name="Oval 138">
                <a:extLst>
                  <a:ext uri="{FF2B5EF4-FFF2-40B4-BE49-F238E27FC236}">
                    <a16:creationId xmlns:a16="http://schemas.microsoft.com/office/drawing/2014/main" id="{4641C193-55F9-5945-9A2E-FA9DE788305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4483" y="1956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5" name="Oval 139">
                <a:extLst>
                  <a:ext uri="{FF2B5EF4-FFF2-40B4-BE49-F238E27FC236}">
                    <a16:creationId xmlns:a16="http://schemas.microsoft.com/office/drawing/2014/main" id="{79577AD6-FB1A-574D-B45C-D0DDD1EDDB8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483" y="2498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6" name="Oval 140">
                <a:extLst>
                  <a:ext uri="{FF2B5EF4-FFF2-40B4-BE49-F238E27FC236}">
                    <a16:creationId xmlns:a16="http://schemas.microsoft.com/office/drawing/2014/main" id="{ADD053CE-E6D8-CA4A-8E8E-A54404F8CD2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483" y="3040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7" name="Oval 141">
                <a:extLst>
                  <a:ext uri="{FF2B5EF4-FFF2-40B4-BE49-F238E27FC236}">
                    <a16:creationId xmlns:a16="http://schemas.microsoft.com/office/drawing/2014/main" id="{34D379AA-6B60-8748-BE0D-8F46F647BFA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4483" y="358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8" name="Oval 142">
                <a:extLst>
                  <a:ext uri="{FF2B5EF4-FFF2-40B4-BE49-F238E27FC236}">
                    <a16:creationId xmlns:a16="http://schemas.microsoft.com/office/drawing/2014/main" id="{F057F7F2-5167-8D45-B9DE-A130498247D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5056" y="87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19" name="Oval 143">
                <a:extLst>
                  <a:ext uri="{FF2B5EF4-FFF2-40B4-BE49-F238E27FC236}">
                    <a16:creationId xmlns:a16="http://schemas.microsoft.com/office/drawing/2014/main" id="{2EEAE3AD-F157-AD45-B420-2DA0F727707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5056" y="1414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0" name="Oval 144">
                <a:extLst>
                  <a:ext uri="{FF2B5EF4-FFF2-40B4-BE49-F238E27FC236}">
                    <a16:creationId xmlns:a16="http://schemas.microsoft.com/office/drawing/2014/main" id="{9B9351D5-5A89-B74E-8817-8ADAD43656B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5056" y="1956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1" name="Oval 145">
                <a:extLst>
                  <a:ext uri="{FF2B5EF4-FFF2-40B4-BE49-F238E27FC236}">
                    <a16:creationId xmlns:a16="http://schemas.microsoft.com/office/drawing/2014/main" id="{14B6E593-7D22-CE4A-A542-A3DFB310561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5056" y="2498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2" name="Oval 146">
                <a:extLst>
                  <a:ext uri="{FF2B5EF4-FFF2-40B4-BE49-F238E27FC236}">
                    <a16:creationId xmlns:a16="http://schemas.microsoft.com/office/drawing/2014/main" id="{CBE2EAB0-209A-1F43-AA76-AFE2470DB90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5056" y="3040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23" name="Oval 147">
                <a:extLst>
                  <a:ext uri="{FF2B5EF4-FFF2-40B4-BE49-F238E27FC236}">
                    <a16:creationId xmlns:a16="http://schemas.microsoft.com/office/drawing/2014/main" id="{F503BB62-2B5D-3B43-89F2-F1A38831B38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5056" y="3582"/>
                <a:ext cx="144" cy="144"/>
              </a:xfrm>
              <a:prstGeom prst="ellipse">
                <a:avLst/>
              </a:prstGeom>
              <a:solidFill>
                <a:srgbClr val="005799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77"/>
                <a:endParaRPr lang="en-US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2FC1DF50-353A-5C40-8DE7-E6ED915270C3}"/>
              </a:ext>
            </a:extLst>
          </p:cNvPr>
          <p:cNvCxnSpPr/>
          <p:nvPr/>
        </p:nvCxnSpPr>
        <p:spPr bwMode="auto">
          <a:xfrm flipH="1">
            <a:off x="8776865" y="2455633"/>
            <a:ext cx="345847" cy="1532459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0" name="Straight Arrow Connector 309">
            <a:extLst>
              <a:ext uri="{FF2B5EF4-FFF2-40B4-BE49-F238E27FC236}">
                <a16:creationId xmlns:a16="http://schemas.microsoft.com/office/drawing/2014/main" id="{A515C485-E97B-6B47-AF72-36AF111ED95E}"/>
              </a:ext>
            </a:extLst>
          </p:cNvPr>
          <p:cNvCxnSpPr>
            <a:cxnSpLocks/>
            <a:endCxn id="317" idx="0"/>
          </p:cNvCxnSpPr>
          <p:nvPr/>
        </p:nvCxnSpPr>
        <p:spPr bwMode="auto">
          <a:xfrm>
            <a:off x="9798205" y="2446981"/>
            <a:ext cx="793595" cy="1515419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BD1E12C4-382D-D04D-AFAA-2270FE3A85DE}"/>
              </a:ext>
            </a:extLst>
          </p:cNvPr>
          <p:cNvGrpSpPr/>
          <p:nvPr/>
        </p:nvGrpSpPr>
        <p:grpSpPr>
          <a:xfrm>
            <a:off x="8428037" y="3810000"/>
            <a:ext cx="2239963" cy="2438400"/>
            <a:chOff x="6904038" y="3810000"/>
            <a:chExt cx="2239962" cy="2438400"/>
          </a:xfrm>
        </p:grpSpPr>
        <p:sp>
          <p:nvSpPr>
            <p:cNvPr id="312" name="Line 49">
              <a:extLst>
                <a:ext uri="{FF2B5EF4-FFF2-40B4-BE49-F238E27FC236}">
                  <a16:creationId xmlns:a16="http://schemas.microsoft.com/office/drawing/2014/main" id="{3F5DE277-B8ED-7246-852F-7613E1304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00" y="3962400"/>
              <a:ext cx="0" cy="19812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3" name="Line 50">
              <a:extLst>
                <a:ext uri="{FF2B5EF4-FFF2-40B4-BE49-F238E27FC236}">
                  <a16:creationId xmlns:a16="http://schemas.microsoft.com/office/drawing/2014/main" id="{2EC31EE0-9FAE-DB40-A6D8-E37283087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200" y="3962400"/>
              <a:ext cx="0" cy="19812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4" name="Line 51">
              <a:extLst>
                <a:ext uri="{FF2B5EF4-FFF2-40B4-BE49-F238E27FC236}">
                  <a16:creationId xmlns:a16="http://schemas.microsoft.com/office/drawing/2014/main" id="{7B9BDD2F-27F6-F54E-AAA4-FE155FE645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3400" y="3962400"/>
              <a:ext cx="0" cy="19812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5" name="Line 52">
              <a:extLst>
                <a:ext uri="{FF2B5EF4-FFF2-40B4-BE49-F238E27FC236}">
                  <a16:creationId xmlns:a16="http://schemas.microsoft.com/office/drawing/2014/main" id="{8CF6727E-0C66-E14C-A992-108C47B3D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0600" y="3962400"/>
              <a:ext cx="0" cy="19812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6" name="Line 53">
              <a:extLst>
                <a:ext uri="{FF2B5EF4-FFF2-40B4-BE49-F238E27FC236}">
                  <a16:creationId xmlns:a16="http://schemas.microsoft.com/office/drawing/2014/main" id="{BAE84284-327D-6446-9FC6-57E8A2303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0" y="4038600"/>
              <a:ext cx="198120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7" name="Line 54">
              <a:extLst>
                <a:ext uri="{FF2B5EF4-FFF2-40B4-BE49-F238E27FC236}">
                  <a16:creationId xmlns:a16="http://schemas.microsoft.com/office/drawing/2014/main" id="{BC2ED5BB-14EF-E244-B8DC-D5F88DD75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67800" y="3962400"/>
              <a:ext cx="0" cy="19812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8" name="Line 55">
              <a:extLst>
                <a:ext uri="{FF2B5EF4-FFF2-40B4-BE49-F238E27FC236}">
                  <a16:creationId xmlns:a16="http://schemas.microsoft.com/office/drawing/2014/main" id="{A312EC7A-43B9-1444-88FB-4E844E8459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0" y="4495800"/>
              <a:ext cx="198120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9" name="Line 56">
              <a:extLst>
                <a:ext uri="{FF2B5EF4-FFF2-40B4-BE49-F238E27FC236}">
                  <a16:creationId xmlns:a16="http://schemas.microsoft.com/office/drawing/2014/main" id="{ABC49B97-55D1-3E40-9AA9-D68458AEB9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0" y="4953000"/>
              <a:ext cx="198120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0" name="Line 57">
              <a:extLst>
                <a:ext uri="{FF2B5EF4-FFF2-40B4-BE49-F238E27FC236}">
                  <a16:creationId xmlns:a16="http://schemas.microsoft.com/office/drawing/2014/main" id="{5F785679-9921-9D47-8074-685A177F6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0" y="5410200"/>
              <a:ext cx="198120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1" name="Line 58">
              <a:extLst>
                <a:ext uri="{FF2B5EF4-FFF2-40B4-BE49-F238E27FC236}">
                  <a16:creationId xmlns:a16="http://schemas.microsoft.com/office/drawing/2014/main" id="{565D257E-ED05-5040-AE01-3D90A393C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0" y="5867400"/>
              <a:ext cx="198120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2" name="Oval 59">
              <a:extLst>
                <a:ext uri="{FF2B5EF4-FFF2-40B4-BE49-F238E27FC236}">
                  <a16:creationId xmlns:a16="http://schemas.microsoft.com/office/drawing/2014/main" id="{24C34ED8-4BC7-3740-AB9A-2F9D2240A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2163" y="4572000"/>
              <a:ext cx="76200" cy="76200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23" name="Picture 61" descr="TP_tmp">
              <a:extLst>
                <a:ext uri="{FF2B5EF4-FFF2-40B4-BE49-F238E27FC236}">
                  <a16:creationId xmlns:a16="http://schemas.microsoft.com/office/drawing/2014/main" id="{666F8240-055F-6D4F-B2B0-B4E9357417D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3810000"/>
              <a:ext cx="2746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4" name="Picture 62" descr="TP_tmp">
              <a:extLst>
                <a:ext uri="{FF2B5EF4-FFF2-40B4-BE49-F238E27FC236}">
                  <a16:creationId xmlns:a16="http://schemas.microsoft.com/office/drawing/2014/main" id="{92921D9A-1934-ED45-B6E9-67B7B4BD290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038" y="5105400"/>
              <a:ext cx="258762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5" name="Rectangle 65">
              <a:extLst>
                <a:ext uri="{FF2B5EF4-FFF2-40B4-BE49-F238E27FC236}">
                  <a16:creationId xmlns:a16="http://schemas.microsoft.com/office/drawing/2014/main" id="{D2C2D445-69B2-D345-A8BF-1B0C01127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3400" y="4953000"/>
              <a:ext cx="457200" cy="45720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6" name="Line 66">
              <a:extLst>
                <a:ext uri="{FF2B5EF4-FFF2-40B4-BE49-F238E27FC236}">
                  <a16:creationId xmlns:a16="http://schemas.microsoft.com/office/drawing/2014/main" id="{36CB8178-1411-3445-A31B-3B7E2CB805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4800" y="5181600"/>
              <a:ext cx="457200" cy="4572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7" name="Line 67">
              <a:extLst>
                <a:ext uri="{FF2B5EF4-FFF2-40B4-BE49-F238E27FC236}">
                  <a16:creationId xmlns:a16="http://schemas.microsoft.com/office/drawing/2014/main" id="{17B81A1A-9E3A-7C43-A505-01E98A0347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82000" y="4648200"/>
              <a:ext cx="76200" cy="5334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8" name="Oval 73">
              <a:extLst>
                <a:ext uri="{FF2B5EF4-FFF2-40B4-BE49-F238E27FC236}">
                  <a16:creationId xmlns:a16="http://schemas.microsoft.com/office/drawing/2014/main" id="{1E7294FA-3CA7-104D-A0D8-042509D55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9000" y="5029200"/>
              <a:ext cx="1295400" cy="1219200"/>
            </a:xfrm>
            <a:prstGeom prst="ellips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9" name="Oval 74">
              <a:extLst>
                <a:ext uri="{FF2B5EF4-FFF2-40B4-BE49-F238E27FC236}">
                  <a16:creationId xmlns:a16="http://schemas.microsoft.com/office/drawing/2014/main" id="{50669CC9-0590-3A41-A4F9-4B663E96A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600" y="4038600"/>
              <a:ext cx="1219200" cy="1143000"/>
            </a:xfrm>
            <a:prstGeom prst="ellipse">
              <a:avLst/>
            </a:prstGeom>
            <a:noFill/>
            <a:ln w="28575">
              <a:solidFill>
                <a:srgbClr val="0099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30" name="Oval 98">
              <a:extLst>
                <a:ext uri="{FF2B5EF4-FFF2-40B4-BE49-F238E27FC236}">
                  <a16:creationId xmlns:a16="http://schemas.microsoft.com/office/drawing/2014/main" id="{0FFD1CFB-AB3D-4A4C-BCEA-69A416F3AA9B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21352163">
              <a:off x="7851561" y="5626680"/>
              <a:ext cx="86536" cy="85314"/>
            </a:xfrm>
            <a:prstGeom prst="ellipse">
              <a:avLst/>
            </a:prstGeom>
            <a:solidFill>
              <a:srgbClr val="99FF3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77">
                <a:defRPr/>
              </a:pPr>
              <a:endParaRPr lang="en-US" kern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31" name="Rectangle 330">
            <a:extLst>
              <a:ext uri="{FF2B5EF4-FFF2-40B4-BE49-F238E27FC236}">
                <a16:creationId xmlns:a16="http://schemas.microsoft.com/office/drawing/2014/main" id="{F886B147-0B06-F24E-AD85-06C12609DFB1}"/>
              </a:ext>
            </a:extLst>
          </p:cNvPr>
          <p:cNvSpPr/>
          <p:nvPr/>
        </p:nvSpPr>
        <p:spPr bwMode="auto">
          <a:xfrm>
            <a:off x="9122712" y="1807605"/>
            <a:ext cx="686291" cy="63937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32" name="Picture 331">
            <a:extLst>
              <a:ext uri="{FF2B5EF4-FFF2-40B4-BE49-F238E27FC236}">
                <a16:creationId xmlns:a16="http://schemas.microsoft.com/office/drawing/2014/main" id="{E8E7713D-3724-064B-B181-D4C65A559FFF}"/>
              </a:ext>
            </a:extLst>
          </p:cNvPr>
          <p:cNvPicPr>
            <a:picLocks noChangeAspect="1"/>
          </p:cNvPicPr>
          <p:nvPr/>
        </p:nvPicPr>
        <p:blipFill rotWithShape="1">
          <a:blip r:embed="rId141">
            <a:alphaModFix amt="85000"/>
          </a:blip>
          <a:srcRect l="24741" t="19166" r="23769" b="25936"/>
          <a:stretch/>
        </p:blipFill>
        <p:spPr>
          <a:xfrm>
            <a:off x="9144001" y="4174617"/>
            <a:ext cx="1498801" cy="19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D310-2746-437D-9AD0-8D5A60FD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interpolate scattered data?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D5255-A29A-4D32-9719-849AB341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3EC7DC-92EF-419F-86B5-A72E0BAE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F386B-AEAE-45B4-A025-1BB7109A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523AF-3B88-419B-9EB0-15F4EA2A1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48" y="2055415"/>
            <a:ext cx="8374104" cy="37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035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E46B-9648-4E03-8595-C521BB6B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0009" cy="1325563"/>
          </a:xfrm>
        </p:spPr>
        <p:txBody>
          <a:bodyPr/>
          <a:lstStyle/>
          <a:p>
            <a:r>
              <a:rPr lang="en-US" dirty="0"/>
              <a:t>Triangulations and pyramids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00A5D-98A2-4E17-BDFA-9E78B189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715DA-0E2F-47FE-81E1-3807D4976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54188-03D4-40B1-8D9F-1B1F42FA8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C2098-854F-4872-9E89-24A0FCE66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99" y="1854499"/>
            <a:ext cx="8249801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795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2477A-7FE1-4274-A7F1-C6391DCF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CF925-DDA6-4C64-83AC-6BAF9F73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74A5F-9501-4CB1-A330-BE5C6FD6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CD83C-5251-4112-B922-BC20FB41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896ED-F442-47D9-AA20-33B6417F9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920" y="1506999"/>
            <a:ext cx="6028160" cy="48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13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2477A-7FE1-4274-A7F1-C6391DCF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CF925-DDA6-4C64-83AC-6BAF9F73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74A5F-9501-4CB1-A330-BE5C6FD6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CD83C-5251-4112-B922-BC20FB41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20A92-47BE-4F7C-9AC1-28D882D11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913" y="1993832"/>
            <a:ext cx="7072173" cy="37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746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2477A-7FE1-4274-A7F1-C6391DCF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/ variance tradeoff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CF925-DDA6-4C64-83AC-6BAF9F73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74A5F-9501-4CB1-A330-BE5C6FD6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CD83C-5251-4112-B922-BC20FB41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E70FF-5E81-4CC1-994A-3289762C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009" y="1477325"/>
            <a:ext cx="6027982" cy="46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45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and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Interpolation</a:t>
            </a:r>
          </a:p>
          <a:p>
            <a:r>
              <a:rPr lang="en-US" dirty="0"/>
              <a:t>Pyramids</a:t>
            </a:r>
          </a:p>
          <a:p>
            <a:r>
              <a:rPr lang="en-US" dirty="0"/>
              <a:t>Blending</a:t>
            </a:r>
          </a:p>
          <a:p>
            <a:r>
              <a:rPr lang="en-US" dirty="0"/>
              <a:t>Resampling (rotations, etc.)</a:t>
            </a:r>
          </a:p>
          <a:p>
            <a:r>
              <a:rPr lang="en-US" dirty="0"/>
              <a:t>Data Fitting</a:t>
            </a:r>
          </a:p>
          <a:p>
            <a:r>
              <a:rPr lang="en-US" dirty="0"/>
              <a:t>Regularization and variational techniques</a:t>
            </a:r>
          </a:p>
          <a:p>
            <a:r>
              <a:rPr lang="en-US" dirty="0"/>
              <a:t>Markov Random Fields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998" y="1063002"/>
            <a:ext cx="2346834" cy="182304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4B88E-A263-42BD-994C-272938562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84" r="9494" b="35874"/>
          <a:stretch/>
        </p:blipFill>
        <p:spPr>
          <a:xfrm>
            <a:off x="6530675" y="2486054"/>
            <a:ext cx="2354323" cy="1885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CA06A-E27F-41A9-81E1-70CA6CEDB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998" y="4206008"/>
            <a:ext cx="2346833" cy="17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885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7855-7BAC-477C-AB06-886191B2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Curve fitting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A492-2D8B-4542-AA81-5F04AC57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915ED-718A-4177-94A7-6223BDBBA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57C43-D8E2-4684-9157-40CF399D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80</a:t>
            </a:fld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DE5B40A6-4235-4563-9F09-2E84679B7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48" y="412750"/>
            <a:ext cx="3744952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C2B9F2-DCE8-4998-9240-937E1870DC77}"/>
              </a:ext>
            </a:extLst>
          </p:cNvPr>
          <p:cNvSpPr txBox="1"/>
          <p:nvPr/>
        </p:nvSpPr>
        <p:spPr>
          <a:xfrm>
            <a:off x="1072444" y="4786488"/>
            <a:ext cx="250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https://xkcd.com/2048/</a:t>
            </a:r>
            <a:r>
              <a:rPr lang="en-US" dirty="0"/>
              <a:t>  © 2018 Randall Munroe</a:t>
            </a:r>
          </a:p>
        </p:txBody>
      </p:sp>
    </p:spTree>
    <p:extLst>
      <p:ext uri="{BB962C8B-B14F-4D97-AF65-F5344CB8AC3E}">
        <p14:creationId xmlns:p14="http://schemas.microsoft.com/office/powerpoint/2010/main" val="9299680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E25591-CD8E-4153-BFF2-6CAA55736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56" y="1680505"/>
            <a:ext cx="6556395" cy="436707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9538570-D78D-40C6-AF49-35D09CF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interpolation / approximation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B80F3-EEC9-47CD-AA02-636EDC5D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F37EA-F255-44C2-9CC7-D4C42EE6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BD80A-D31F-4943-A0C7-D5A5C807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D485CA-0428-4E9E-9BEE-57BE414A511E}"/>
              </a:ext>
            </a:extLst>
          </p:cNvPr>
          <p:cNvSpPr/>
          <p:nvPr/>
        </p:nvSpPr>
        <p:spPr>
          <a:xfrm>
            <a:off x="3439050" y="3708596"/>
            <a:ext cx="1164123" cy="2961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644C81-1596-4314-96B0-B858B28A8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50" b="68309"/>
          <a:stretch/>
        </p:blipFill>
        <p:spPr>
          <a:xfrm>
            <a:off x="8108980" y="2381435"/>
            <a:ext cx="3604452" cy="22495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4E74AC-68C3-451C-809B-3695CA3DD626}"/>
              </a:ext>
            </a:extLst>
          </p:cNvPr>
          <p:cNvSpPr/>
          <p:nvPr/>
        </p:nvSpPr>
        <p:spPr>
          <a:xfrm>
            <a:off x="3832698" y="4073295"/>
            <a:ext cx="1877438" cy="4500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428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EE6E1-8D87-49B6-8381-9FFE52B7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fitting – dealing with outliers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585219-78AC-4066-88BB-155D54E4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C6B642-B07A-4E8B-AA8D-E1009C2E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BE8A8-6403-4D99-9934-DC5A5AE9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4A294-8C8B-4600-A8E7-2C6E02FFF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66" y="1480179"/>
            <a:ext cx="6501468" cy="3207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2F00B-5037-4AD3-B1C5-8DB89FDD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414" y="3786680"/>
            <a:ext cx="4114800" cy="22997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BA2FAF-9117-4F45-97D6-67ECAC4A6CB1}"/>
              </a:ext>
            </a:extLst>
          </p:cNvPr>
          <p:cNvSpPr/>
          <p:nvPr/>
        </p:nvSpPr>
        <p:spPr>
          <a:xfrm>
            <a:off x="2509735" y="2063583"/>
            <a:ext cx="3005847" cy="4500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24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D310-2746-437D-9AD0-8D5A60FD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continuity surface fitting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D5255-A29A-4D32-9719-849AB341D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3EC7DC-92EF-419F-86B5-A72E0BAE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F386B-AEAE-45B4-A025-1BB7109A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523AF-3B88-419B-9EB0-15F4EA2A1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948" y="2055415"/>
            <a:ext cx="8374104" cy="37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80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EB6DF-CCBA-4D35-A23A-67469C20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methods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6043FD-E54B-4412-B590-03E0A09E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6EA89-628F-4C57-B8DC-4997599F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BEA4A-B978-464F-AB02-E865C7BAA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8FC27-29DA-4417-ADFF-280B9FE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363" y="1477455"/>
            <a:ext cx="7895273" cy="4801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234EB-56B7-4932-81D7-248E0795DCAD}"/>
              </a:ext>
            </a:extLst>
          </p:cNvPr>
          <p:cNvSpPr/>
          <p:nvPr/>
        </p:nvSpPr>
        <p:spPr>
          <a:xfrm>
            <a:off x="2209800" y="2111927"/>
            <a:ext cx="1707573" cy="2883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D8E663-AC69-467C-9E44-A2F244F2A140}"/>
              </a:ext>
            </a:extLst>
          </p:cNvPr>
          <p:cNvSpPr/>
          <p:nvPr/>
        </p:nvSpPr>
        <p:spPr>
          <a:xfrm>
            <a:off x="4867425" y="5766034"/>
            <a:ext cx="857965" cy="2295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998FC-D783-459B-B5DB-C6BC44A9F404}"/>
              </a:ext>
            </a:extLst>
          </p:cNvPr>
          <p:cNvSpPr/>
          <p:nvPr/>
        </p:nvSpPr>
        <p:spPr>
          <a:xfrm>
            <a:off x="6203371" y="4912687"/>
            <a:ext cx="900863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3C86F5-B9EF-4E19-9495-D05A530FF87E}"/>
              </a:ext>
            </a:extLst>
          </p:cNvPr>
          <p:cNvSpPr/>
          <p:nvPr/>
        </p:nvSpPr>
        <p:spPr>
          <a:xfrm>
            <a:off x="4374762" y="3255405"/>
            <a:ext cx="114111" cy="121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62A109-5540-4C11-8322-DF81388498AA}"/>
              </a:ext>
            </a:extLst>
          </p:cNvPr>
          <p:cNvSpPr/>
          <p:nvPr/>
        </p:nvSpPr>
        <p:spPr>
          <a:xfrm>
            <a:off x="5306798" y="3259167"/>
            <a:ext cx="114111" cy="1216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E3E523-D08C-4574-80C9-68892F25D2FC}"/>
              </a:ext>
            </a:extLst>
          </p:cNvPr>
          <p:cNvSpPr/>
          <p:nvPr/>
        </p:nvSpPr>
        <p:spPr>
          <a:xfrm>
            <a:off x="4763516" y="4025484"/>
            <a:ext cx="182556" cy="1412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DB46C8-0055-4DD7-A151-17CA16B356B2}"/>
              </a:ext>
            </a:extLst>
          </p:cNvPr>
          <p:cNvSpPr/>
          <p:nvPr/>
        </p:nvSpPr>
        <p:spPr>
          <a:xfrm>
            <a:off x="5871879" y="4025483"/>
            <a:ext cx="182556" cy="1412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55FF33-59E1-4798-9912-B3BAE2766251}"/>
              </a:ext>
            </a:extLst>
          </p:cNvPr>
          <p:cNvSpPr/>
          <p:nvPr/>
        </p:nvSpPr>
        <p:spPr>
          <a:xfrm>
            <a:off x="6880114" y="4025483"/>
            <a:ext cx="182556" cy="1412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527FE-BF07-485E-A0AC-A3C337EE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continuity splines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427F3-3A66-4D1A-B99A-775D0BC7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6D3C6-1313-4F93-BD6A-AADEDED2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99ECC-23B6-4349-904F-C6B95900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C537B6-3399-4235-8267-1AC30B5C4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95" y="3037455"/>
            <a:ext cx="7712610" cy="22644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020F14-7D11-4DC8-A625-CBC2011D9AD8}"/>
              </a:ext>
            </a:extLst>
          </p:cNvPr>
          <p:cNvSpPr/>
          <p:nvPr/>
        </p:nvSpPr>
        <p:spPr>
          <a:xfrm>
            <a:off x="2753591" y="5051590"/>
            <a:ext cx="673224" cy="2399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6FCCA1-45D8-430B-80E9-FE788E8223E8}"/>
              </a:ext>
            </a:extLst>
          </p:cNvPr>
          <p:cNvSpPr/>
          <p:nvPr/>
        </p:nvSpPr>
        <p:spPr>
          <a:xfrm>
            <a:off x="5141312" y="4755385"/>
            <a:ext cx="900863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CE0955-BD68-4910-9531-D795026ED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84" r="9494" b="35874"/>
          <a:stretch/>
        </p:blipFill>
        <p:spPr>
          <a:xfrm>
            <a:off x="8439842" y="365125"/>
            <a:ext cx="3024925" cy="2423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B24F0F-293E-4C6C-9BE6-9DAD7ACE22C2}"/>
              </a:ext>
            </a:extLst>
          </p:cNvPr>
          <p:cNvSpPr/>
          <p:nvPr/>
        </p:nvSpPr>
        <p:spPr>
          <a:xfrm>
            <a:off x="3693385" y="3880199"/>
            <a:ext cx="618972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48C11B-04EA-421A-A62E-95F1D09D4F2F}"/>
              </a:ext>
            </a:extLst>
          </p:cNvPr>
          <p:cNvSpPr/>
          <p:nvPr/>
        </p:nvSpPr>
        <p:spPr>
          <a:xfrm>
            <a:off x="4573148" y="4313681"/>
            <a:ext cx="618972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E8794E-2E1B-4E46-A1A3-770E24A6B7C1}"/>
              </a:ext>
            </a:extLst>
          </p:cNvPr>
          <p:cNvSpPr/>
          <p:nvPr/>
        </p:nvSpPr>
        <p:spPr>
          <a:xfrm>
            <a:off x="4787894" y="3863405"/>
            <a:ext cx="618972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E334-01DC-41EF-976D-4888F77C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energy minimization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4A704-CB42-4151-914F-B224DBC7C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5DA87-3753-4703-88EB-73611AE0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74B9-39E5-4FA4-85A9-5AE68E95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350B8-7453-48C7-9D03-68CD15F66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80196"/>
            <a:ext cx="7024225" cy="1886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1556F0-4B6B-4820-B1A2-A5FE6C4AD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377" y="866198"/>
            <a:ext cx="3472876" cy="2363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9F850-DFC7-458E-A330-436C04F93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60" y="4966842"/>
            <a:ext cx="6997704" cy="10206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235F94-3913-4934-894F-475F053F2D46}"/>
              </a:ext>
            </a:extLst>
          </p:cNvPr>
          <p:cNvSpPr/>
          <p:nvPr/>
        </p:nvSpPr>
        <p:spPr>
          <a:xfrm>
            <a:off x="5494477" y="4072508"/>
            <a:ext cx="618972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EB65D0-5486-4364-92DA-BE2157C2EA7D}"/>
              </a:ext>
            </a:extLst>
          </p:cNvPr>
          <p:cNvSpPr/>
          <p:nvPr/>
        </p:nvSpPr>
        <p:spPr>
          <a:xfrm>
            <a:off x="5366320" y="4588593"/>
            <a:ext cx="618972" cy="2286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35DE8B-980C-4856-A45B-FC165DA6164F}"/>
              </a:ext>
            </a:extLst>
          </p:cNvPr>
          <p:cNvSpPr/>
          <p:nvPr/>
        </p:nvSpPr>
        <p:spPr>
          <a:xfrm>
            <a:off x="4335365" y="4949508"/>
            <a:ext cx="1545889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EEDE4-2312-4C14-BFB0-C90232CF1407}"/>
              </a:ext>
            </a:extLst>
          </p:cNvPr>
          <p:cNvSpPr/>
          <p:nvPr/>
        </p:nvSpPr>
        <p:spPr>
          <a:xfrm>
            <a:off x="3126529" y="4072508"/>
            <a:ext cx="618972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8CB337-7CCA-4D50-B368-FDC3FD61D3CF}"/>
              </a:ext>
            </a:extLst>
          </p:cNvPr>
          <p:cNvSpPr/>
          <p:nvPr/>
        </p:nvSpPr>
        <p:spPr>
          <a:xfrm>
            <a:off x="3006554" y="4596459"/>
            <a:ext cx="618972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65C11F-BFDD-4975-962B-FB5AA6AF25D0}"/>
              </a:ext>
            </a:extLst>
          </p:cNvPr>
          <p:cNvSpPr/>
          <p:nvPr/>
        </p:nvSpPr>
        <p:spPr>
          <a:xfrm>
            <a:off x="8930429" y="2395969"/>
            <a:ext cx="618972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ED969A-3338-4E7D-86A3-8129C03C47F8}"/>
              </a:ext>
            </a:extLst>
          </p:cNvPr>
          <p:cNvSpPr/>
          <p:nvPr/>
        </p:nvSpPr>
        <p:spPr>
          <a:xfrm>
            <a:off x="9095529" y="2892266"/>
            <a:ext cx="618972" cy="2411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39B43-15FA-4DC2-AAE1-4112E5F3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edge-preserving colorization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62A57-17A0-4C26-97A9-4AC0F72D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FAC6A-D135-46D3-965E-6C02E362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280E0-9FFA-4AFA-BFC8-BC5809C5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F41EB-098A-4E46-89E8-95648A615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440" y="1550300"/>
            <a:ext cx="8609119" cy="43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58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AAE83-00CF-44BF-A753-A99D62AA3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Speeding up the solver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F8A45-E07E-4B25-A005-DA978791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65758-42FE-448F-8538-69791D3F0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57620-7067-4509-8017-A5324AA02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34471-55DC-42E5-83EB-A69DD3DEC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515" y="2097979"/>
            <a:ext cx="8740969" cy="37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205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7852-9783-4DC2-83AF-728F4862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basis preconditioning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4253A-472C-4509-B4E6-3C3513EC2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3E808-E2E4-4CB6-8A79-8357E006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B6C2D-CB45-4417-93A4-FAABCF44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58063-587D-4975-87A1-D916909B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956" y="1690688"/>
            <a:ext cx="6526088" cy="421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24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8187-2E98-4B24-8084-6988A471A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images?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D0FF30-0637-4338-A862-42AE94FC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F1F04-8B63-48B2-9A24-8462E669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Introduction to Computer Vision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47824-6F34-4E81-B2DF-4A3E0273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90EB9-59ED-456C-A67F-D5204DF51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5873"/>
            <a:ext cx="8160765" cy="316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CAE84-FF89-4B01-985F-FA5BC895A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20" y="4490277"/>
            <a:ext cx="4679391" cy="9714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94BD65-3C54-4E09-831A-4ADBFDDAA291}"/>
              </a:ext>
            </a:extLst>
          </p:cNvPr>
          <p:cNvSpPr txBox="1"/>
          <p:nvPr/>
        </p:nvSpPr>
        <p:spPr>
          <a:xfrm>
            <a:off x="5930718" y="5138673"/>
            <a:ext cx="5138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Snoop is awesome! </a:t>
            </a:r>
            <a:r>
              <a:rPr lang="en-US" sz="1600" dirty="0">
                <a:hlinkClick r:id="rId4"/>
              </a:rPr>
              <a:t>https://www.csie.ntu.edu.tw/~cyy/projects/index.html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860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4D5A4-8291-48AB-A9C4-B3EF84E3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regularization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12FA7-8A99-4DE1-AED4-A7E93262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E8713-6FC0-475E-8F1A-58EBA50D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DE27F-848A-4555-9760-29B050A4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3A58C5-1CF5-48E7-9985-A0627B31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7" y="2772827"/>
            <a:ext cx="7154677" cy="2612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25091-FC88-4EA2-8592-8D70443F0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77" y="866198"/>
            <a:ext cx="3472876" cy="2363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EB7828-712D-41A9-9C6C-636D8686F78A}"/>
              </a:ext>
            </a:extLst>
          </p:cNvPr>
          <p:cNvSpPr/>
          <p:nvPr/>
        </p:nvSpPr>
        <p:spPr>
          <a:xfrm>
            <a:off x="4137017" y="4453301"/>
            <a:ext cx="132980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76C356-2F6F-4726-B321-D13035D5C47C}"/>
              </a:ext>
            </a:extLst>
          </p:cNvPr>
          <p:cNvSpPr/>
          <p:nvPr/>
        </p:nvSpPr>
        <p:spPr>
          <a:xfrm>
            <a:off x="4004191" y="4983206"/>
            <a:ext cx="132980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8B5B79-5014-4F2D-962D-F86CD70572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963"/>
          <a:stretch/>
        </p:blipFill>
        <p:spPr>
          <a:xfrm>
            <a:off x="9058923" y="3643158"/>
            <a:ext cx="2017786" cy="22997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3AD79B-F7F7-4A5E-86E8-6935B2C3BF6E}"/>
              </a:ext>
            </a:extLst>
          </p:cNvPr>
          <p:cNvSpPr/>
          <p:nvPr/>
        </p:nvSpPr>
        <p:spPr>
          <a:xfrm>
            <a:off x="9258300" y="2760127"/>
            <a:ext cx="182880" cy="1828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C2438E-AF8D-49F8-B2ED-48C64EE6CA0A}"/>
              </a:ext>
            </a:extLst>
          </p:cNvPr>
          <p:cNvSpPr/>
          <p:nvPr/>
        </p:nvSpPr>
        <p:spPr>
          <a:xfrm>
            <a:off x="9004300" y="2238601"/>
            <a:ext cx="182880" cy="1828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2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0B7F40C-7F79-46C7-B935-B7A22B588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083" y="613586"/>
            <a:ext cx="3407434" cy="2472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7ADBD-0787-4937-9859-3D223876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09" y="2671008"/>
            <a:ext cx="7133285" cy="3563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C832BD-4A5F-4FBF-8F17-0A1AA821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Bilateral solver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5C728-22A7-4441-86FB-EBAF832C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2B9DC-5DE6-4E00-A5DF-6FAA75C1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5E12F-B143-49AA-BA49-17543A91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B8F356-6B4E-4F85-8860-DFD7779ABF65}"/>
              </a:ext>
            </a:extLst>
          </p:cNvPr>
          <p:cNvSpPr/>
          <p:nvPr/>
        </p:nvSpPr>
        <p:spPr>
          <a:xfrm>
            <a:off x="771709" y="3185719"/>
            <a:ext cx="6551879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76B2CB-1F90-4D6B-AF43-20F174D6AC0F}"/>
              </a:ext>
            </a:extLst>
          </p:cNvPr>
          <p:cNvSpPr/>
          <p:nvPr/>
        </p:nvSpPr>
        <p:spPr>
          <a:xfrm>
            <a:off x="3448420" y="4502586"/>
            <a:ext cx="259514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CF6D51-8327-4007-A6F7-4DB25F7D4B63}"/>
              </a:ext>
            </a:extLst>
          </p:cNvPr>
          <p:cNvSpPr/>
          <p:nvPr/>
        </p:nvSpPr>
        <p:spPr>
          <a:xfrm>
            <a:off x="3707933" y="4256506"/>
            <a:ext cx="889233" cy="24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ECA57-D5D9-413F-A3BE-75F8302896D9}"/>
              </a:ext>
            </a:extLst>
          </p:cNvPr>
          <p:cNvSpPr/>
          <p:nvPr/>
        </p:nvSpPr>
        <p:spPr>
          <a:xfrm>
            <a:off x="5340927" y="3428999"/>
            <a:ext cx="1870364" cy="243281"/>
          </a:xfrm>
          <a:prstGeom prst="rect">
            <a:avLst/>
          </a:prstGeom>
          <a:solidFill>
            <a:srgbClr val="F7F216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52CE0-B56F-4596-A429-919DB6B38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089" y="3252858"/>
            <a:ext cx="3802896" cy="2853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5A997D-619A-495D-9366-92CC2B40E2F1}"/>
              </a:ext>
            </a:extLst>
          </p:cNvPr>
          <p:cNvSpPr txBox="1"/>
          <p:nvPr/>
        </p:nvSpPr>
        <p:spPr>
          <a:xfrm>
            <a:off x="9035050" y="6075137"/>
            <a:ext cx="1736426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(future lecture)?</a:t>
            </a:r>
          </a:p>
        </p:txBody>
      </p:sp>
    </p:spTree>
    <p:extLst>
      <p:ext uri="{BB962C8B-B14F-4D97-AF65-F5344CB8AC3E}">
        <p14:creationId xmlns:p14="http://schemas.microsoft.com/office/powerpoint/2010/main" val="29580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and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Interpolation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Pyramids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Blending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Resampling (rotations, etc.)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Data Fitting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Regularization and variational techniques</a:t>
            </a:r>
          </a:p>
          <a:p>
            <a:r>
              <a:rPr lang="en-US" dirty="0"/>
              <a:t>Markov Random Fields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998" y="1063002"/>
            <a:ext cx="2346834" cy="182304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4B88E-A263-42BD-994C-2729385620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84" r="9494" b="35874"/>
          <a:stretch/>
        </p:blipFill>
        <p:spPr>
          <a:xfrm>
            <a:off x="6530675" y="2486054"/>
            <a:ext cx="2354323" cy="1885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3CA06A-E27F-41A9-81E1-70CA6CEDB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998" y="4206008"/>
            <a:ext cx="2346833" cy="17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33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8AAC45-CA88-490C-B508-9ABB5310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8" y="1396949"/>
            <a:ext cx="7138990" cy="5036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4D5A4-8291-48AB-A9C4-B3EF84E3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Random Fields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12FA7-8A99-4DE1-AED4-A7E93262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E8713-6FC0-475E-8F1A-58EBA50D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DE27F-848A-4555-9760-29B050A4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25091-FC88-4EA2-8592-8D70443F0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77" y="866198"/>
            <a:ext cx="3472876" cy="23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58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09C2-CCCC-4024-92F0-424A493D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Bayesian (probabilistic) modeling?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78E24-CAD2-4E7D-8FF7-327CA9F6F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Merge uncertain measurement</a:t>
            </a:r>
            <a:br>
              <a:rPr lang="en-US" dirty="0"/>
            </a:br>
            <a:r>
              <a:rPr lang="en-US" dirty="0"/>
              <a:t>in an optimal way</a:t>
            </a:r>
          </a:p>
          <a:p>
            <a:r>
              <a:rPr lang="en-US" dirty="0"/>
              <a:t>Estimate the uncertainty in</a:t>
            </a:r>
            <a:br>
              <a:rPr lang="en-US" dirty="0"/>
            </a:br>
            <a:r>
              <a:rPr lang="en-US" dirty="0"/>
              <a:t>the final answer</a:t>
            </a:r>
          </a:p>
          <a:p>
            <a:r>
              <a:rPr lang="en-US" dirty="0"/>
              <a:t>Build in (quantitative)</a:t>
            </a:r>
            <a:br>
              <a:rPr lang="en-US" dirty="0"/>
            </a:br>
            <a:r>
              <a:rPr lang="en-US" dirty="0"/>
              <a:t>prior assumptions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9A785-E5A8-4E31-B1A5-03CFEECC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3B57D-B639-4EFE-A77F-92E89B66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5D13B-2D2B-49AF-ABAF-6CB7E2DF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7AD55E-CDD0-4018-8337-63257401C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1870075"/>
            <a:ext cx="5041900" cy="39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4BF3F-EA75-41A0-AEB0-79F9487A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merge GPS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805E9-85FB-4A42-93CB-F19F73FE3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Measurement 1</a:t>
            </a:r>
            <a:r>
              <a:rPr lang="en-US" dirty="0"/>
              <a:t>: 10.1 ± 0.1667 (1/6) Gaussian noise</a:t>
            </a:r>
          </a:p>
          <a:p>
            <a:r>
              <a:rPr lang="en-US" i="1" dirty="0"/>
              <a:t>Measurement 2</a:t>
            </a:r>
            <a:r>
              <a:rPr lang="en-US" dirty="0"/>
              <a:t>: 10.2 ± 0.1250 (1/8) Gaussian noise</a:t>
            </a:r>
          </a:p>
          <a:p>
            <a:r>
              <a:rPr lang="en-US" dirty="0"/>
              <a:t>What is the optimal combined measurement?</a:t>
            </a:r>
          </a:p>
          <a:p>
            <a:endParaRPr lang="en-US" dirty="0"/>
          </a:p>
          <a:p>
            <a:pPr marL="0" indent="0" algn="r">
              <a:buNone/>
            </a:pPr>
            <a:r>
              <a:rPr lang="en-US" dirty="0"/>
              <a:t>Exercise for next lecture</a:t>
            </a:r>
          </a:p>
          <a:p>
            <a:pPr marL="0" indent="0" algn="r">
              <a:buNone/>
            </a:pPr>
            <a:r>
              <a:rPr lang="en-US" dirty="0"/>
              <a:t>(send me your answer on Slack)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01393-9987-49E1-97D4-82A5859D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7234C-55D4-47AA-8DC2-1828F5E1F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83A7-FAB5-4D9D-B536-6676B35F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95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34F83-256B-4EB8-A80E-425A3E397546}"/>
              </a:ext>
            </a:extLst>
          </p:cNvPr>
          <p:cNvSpPr/>
          <p:nvPr/>
        </p:nvSpPr>
        <p:spPr>
          <a:xfrm>
            <a:off x="2894076" y="3872707"/>
            <a:ext cx="1527048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11D15C-956A-4D34-A845-57CC94EFCEA9}"/>
              </a:ext>
            </a:extLst>
          </p:cNvPr>
          <p:cNvSpPr/>
          <p:nvPr/>
        </p:nvSpPr>
        <p:spPr>
          <a:xfrm>
            <a:off x="4000500" y="3629030"/>
            <a:ext cx="11430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B4CA5-A3AB-4677-924D-2F291394E9B9}"/>
              </a:ext>
            </a:extLst>
          </p:cNvPr>
          <p:cNvSpPr/>
          <p:nvPr/>
        </p:nvSpPr>
        <p:spPr>
          <a:xfrm>
            <a:off x="3657600" y="548640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90177-06A0-4AC7-A0B4-609F2D7BC811}"/>
              </a:ext>
            </a:extLst>
          </p:cNvPr>
          <p:cNvSpPr/>
          <p:nvPr/>
        </p:nvSpPr>
        <p:spPr>
          <a:xfrm>
            <a:off x="4572000" y="548693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DF8C02-8F9A-427C-A5BC-952788163BAB}"/>
              </a:ext>
            </a:extLst>
          </p:cNvPr>
          <p:cNvSpPr/>
          <p:nvPr/>
        </p:nvSpPr>
        <p:spPr>
          <a:xfrm>
            <a:off x="5486400" y="548640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74441-2E34-4126-8B74-C900A7826060}"/>
              </a:ext>
            </a:extLst>
          </p:cNvPr>
          <p:cNvSpPr/>
          <p:nvPr/>
        </p:nvSpPr>
        <p:spPr>
          <a:xfrm>
            <a:off x="2743200" y="5487987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7B5FBC-32BB-436A-B301-3C46CB895A33}"/>
              </a:ext>
            </a:extLst>
          </p:cNvPr>
          <p:cNvSpPr txBox="1"/>
          <p:nvPr/>
        </p:nvSpPr>
        <p:spPr>
          <a:xfrm>
            <a:off x="2417234" y="5779268"/>
            <a:ext cx="440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10.0	10.1	10.2	10.3	10.4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147A65-5008-455F-ABC4-1D4433B9932A}"/>
              </a:ext>
            </a:extLst>
          </p:cNvPr>
          <p:cNvSpPr/>
          <p:nvPr/>
        </p:nvSpPr>
        <p:spPr>
          <a:xfrm>
            <a:off x="3792474" y="389807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 descr="A picture containing clock&#10;&#10;Description automatically generated">
            <a:extLst>
              <a:ext uri="{FF2B5EF4-FFF2-40B4-BE49-F238E27FC236}">
                <a16:creationId xmlns:a16="http://schemas.microsoft.com/office/drawing/2014/main" id="{A2FBB1FF-1126-4ABB-AA25-9B048E5B0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61" y="1289448"/>
            <a:ext cx="5084141" cy="500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6FCDDF-850D-4A37-84D6-A848F430E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Bayesian formulation?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A11BE-9F04-41CC-BA59-56D89F3FD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Wider range of probability distributions</a:t>
            </a:r>
          </a:p>
          <a:p>
            <a:r>
              <a:rPr lang="en-US" dirty="0"/>
              <a:t>Learn distributions from data</a:t>
            </a:r>
          </a:p>
          <a:p>
            <a:r>
              <a:rPr lang="en-US" dirty="0"/>
              <a:t>Wider range of inference algorithms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Kappes</a:t>
            </a:r>
            <a:r>
              <a:rPr lang="en-US" dirty="0"/>
              <a:t>, Andres, </a:t>
            </a:r>
            <a:r>
              <a:rPr lang="en-US" i="1" dirty="0"/>
              <a:t>et al.</a:t>
            </a:r>
            <a:r>
              <a:rPr lang="en-US" dirty="0"/>
              <a:t>, IJCV 2015]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5A75F-77EE-40AA-829B-3DE70DAC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B244-94AE-4DE4-89BE-8CE4DE05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29821-F934-46F9-B6E5-E4C1A6BF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CC7E7-C3E5-4F03-A56B-E2CF1314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68" y="3921129"/>
            <a:ext cx="3472876" cy="23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5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B5DE-3D1F-4035-AF7F-38D54648F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minimization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2E442-1E67-4131-8EEA-5BEFA840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D063D-40BB-4FA7-8008-7109BA78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4223A-4E07-43D7-BC40-ECBA7DEA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802411-1F29-464B-A01C-AEBE5AAC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67" y="1821278"/>
            <a:ext cx="9003465" cy="41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495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AAF50-D258-4FE6-A21D-201A9EDF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Photomontage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99487-BA20-4A03-B916-0607F0DA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E3DF8-0A70-4C08-9256-DD30AEC1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CC030-C496-4DBA-AF2A-C733CCC5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FE155-5363-4928-B078-85F70F41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5" y="1904256"/>
            <a:ext cx="9251950" cy="404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80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8AAC45-CA88-490C-B508-9ABB5310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8" y="1396949"/>
            <a:ext cx="7138990" cy="5036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4D5A4-8291-48AB-A9C4-B3EF84E3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Random Fields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12FA7-8A99-4DE1-AED4-A7E93262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E8713-6FC0-475E-8F1A-58EBA50D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CSE 576 - Interpolation and Optimization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DE27F-848A-4555-9760-29B050A4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25091-FC88-4EA2-8592-8D70443F0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77" y="866198"/>
            <a:ext cx="3472876" cy="2363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A314EE-58B9-4A9F-AA79-7CF6C3B7C239}"/>
              </a:ext>
            </a:extLst>
          </p:cNvPr>
          <p:cNvSpPr/>
          <p:nvPr/>
        </p:nvSpPr>
        <p:spPr>
          <a:xfrm>
            <a:off x="2545773" y="3468752"/>
            <a:ext cx="3636818" cy="2823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BF755E-8288-413C-BFBA-0CADA15F5773}"/>
              </a:ext>
            </a:extLst>
          </p:cNvPr>
          <p:cNvSpPr/>
          <p:nvPr/>
        </p:nvSpPr>
        <p:spPr>
          <a:xfrm>
            <a:off x="3044535" y="4951206"/>
            <a:ext cx="2576947" cy="2823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159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x_{{}^{{\!}^2}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8"/>
  <p:tag name="PICTUREFILESIZE" val="137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usepackage[usenames]{color}&#10;\pagestyle{empty}&#10;\begin{document}&#10;&#10;\color[rgb]{0,0,0}&#10;$x_{{}^{{\!}^1}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7"/>
  <p:tag name="PICTUREFILESIZE" val="101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11178</TotalTime>
  <Words>2896</Words>
  <Application>Microsoft Office PowerPoint</Application>
  <PresentationFormat>Widescreen</PresentationFormat>
  <Paragraphs>879</Paragraphs>
  <Slides>102</Slides>
  <Notes>25</Notes>
  <HiddenSlides>22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9" baseType="lpstr">
      <vt:lpstr>Arial</vt:lpstr>
      <vt:lpstr>Calibri</vt:lpstr>
      <vt:lpstr>Calibri Light</vt:lpstr>
      <vt:lpstr>Roboto</vt:lpstr>
      <vt:lpstr>Times New Roman</vt:lpstr>
      <vt:lpstr>Office Theme</vt:lpstr>
      <vt:lpstr>Photo Editor Photo</vt:lpstr>
      <vt:lpstr>Interpolation &amp; Optimization  Computer Vision (UW EE/CSE 576)</vt:lpstr>
      <vt:lpstr>Computer Vision (EE/CSE 576)</vt:lpstr>
      <vt:lpstr>Rick’s book</vt:lpstr>
      <vt:lpstr>Class calendar</vt:lpstr>
      <vt:lpstr>Filtering, resampling, pyramids, blending</vt:lpstr>
      <vt:lpstr>References</vt:lpstr>
      <vt:lpstr>Readings</vt:lpstr>
      <vt:lpstr>Interpolation and optimization</vt:lpstr>
      <vt:lpstr>What are images?</vt:lpstr>
      <vt:lpstr>Common operations</vt:lpstr>
      <vt:lpstr>Local (point-wise) operations</vt:lpstr>
      <vt:lpstr>Histogram equalization</vt:lpstr>
      <vt:lpstr>Linear filtering (convolution)</vt:lpstr>
      <vt:lpstr>Correlation vs. convolution</vt:lpstr>
      <vt:lpstr>Border padding</vt:lpstr>
      <vt:lpstr>Filtering examples</vt:lpstr>
      <vt:lpstr>Separable filters (more efficient)</vt:lpstr>
      <vt:lpstr>Steerable oriented filters</vt:lpstr>
      <vt:lpstr>Non-linear denoising filters</vt:lpstr>
      <vt:lpstr>Non-linear denoising filters</vt:lpstr>
      <vt:lpstr>Bilateral filter</vt:lpstr>
      <vt:lpstr>Bilateral filter</vt:lpstr>
      <vt:lpstr>Other neighborhood operations</vt:lpstr>
      <vt:lpstr>Fourier transforms</vt:lpstr>
      <vt:lpstr>Pyramids and wavelets</vt:lpstr>
      <vt:lpstr>Recall from previous lecture</vt:lpstr>
      <vt:lpstr>Interpolation</vt:lpstr>
      <vt:lpstr>Interpolation – bicubic, windowed sinc</vt:lpstr>
      <vt:lpstr>Aliasing</vt:lpstr>
      <vt:lpstr>Aliasing</vt:lpstr>
      <vt:lpstr>Decimation (downsampling)</vt:lpstr>
      <vt:lpstr>Multi-resolution image pyramids</vt:lpstr>
      <vt:lpstr>“Gaussian” pyramid</vt:lpstr>
      <vt:lpstr>“Laplacian” pyramid</vt:lpstr>
      <vt:lpstr>Laplacian pyramid coding (compression) </vt:lpstr>
      <vt:lpstr>Laplacian pyramid</vt:lpstr>
      <vt:lpstr>Laplacian pyramid blending</vt:lpstr>
      <vt:lpstr>Pyramid Blending</vt:lpstr>
      <vt:lpstr>PowerPoint Presentation</vt:lpstr>
      <vt:lpstr>Laplacian pyramid blending algorithm</vt:lpstr>
      <vt:lpstr>Laplacian pyramid blending</vt:lpstr>
      <vt:lpstr>Interpolation and optimization</vt:lpstr>
      <vt:lpstr>Image warping</vt:lpstr>
      <vt:lpstr>Image Warping</vt:lpstr>
      <vt:lpstr>Image Warping</vt:lpstr>
      <vt:lpstr>Parametric (global) warping</vt:lpstr>
      <vt:lpstr>2D coordinate transformations</vt:lpstr>
      <vt:lpstr>Image Warping</vt:lpstr>
      <vt:lpstr>Forward Warping</vt:lpstr>
      <vt:lpstr>Forward Warping</vt:lpstr>
      <vt:lpstr>Inverse Warping</vt:lpstr>
      <vt:lpstr>Inverse Warping</vt:lpstr>
      <vt:lpstr>Interpolation</vt:lpstr>
      <vt:lpstr>Prefiltering</vt:lpstr>
      <vt:lpstr>Prefiltering</vt:lpstr>
      <vt:lpstr>General mesh warping</vt:lpstr>
      <vt:lpstr>Image morphing</vt:lpstr>
      <vt:lpstr>Image morphing – Black or White video</vt:lpstr>
      <vt:lpstr>Filtering, resampling, pyramids, blending</vt:lpstr>
      <vt:lpstr>Data fitting and optimization</vt:lpstr>
      <vt:lpstr>PowerPoint Presentation</vt:lpstr>
      <vt:lpstr>Scattered data interpolation / approximation</vt:lpstr>
      <vt:lpstr>More formally</vt:lpstr>
      <vt:lpstr>Scattered data interpolation / approximation</vt:lpstr>
      <vt:lpstr>CVPR’19 NTIRE workshop talk</vt:lpstr>
      <vt:lpstr>Modern Mobile Imaging:  Burst Photography</vt:lpstr>
      <vt:lpstr>PowerPoint Presentation</vt:lpstr>
      <vt:lpstr>Demosaicing</vt:lpstr>
      <vt:lpstr>Demosaicing …. Kills Details and Produces Artifacts</vt:lpstr>
      <vt:lpstr>Instead ….. Replace demosaicing with multiple frames</vt:lpstr>
      <vt:lpstr>Pixel shifting</vt:lpstr>
      <vt:lpstr>PowerPoint Presentation</vt:lpstr>
      <vt:lpstr>PowerPoint Presentation</vt:lpstr>
      <vt:lpstr>Merge: Nonlinear Kernel Regression</vt:lpstr>
      <vt:lpstr>How can we interpolate scattered data?</vt:lpstr>
      <vt:lpstr>Triangulations and pyramids</vt:lpstr>
      <vt:lpstr>Underfitting and overfitting</vt:lpstr>
      <vt:lpstr>Underfitting and overfitting</vt:lpstr>
      <vt:lpstr>Bias / variance tradeoff</vt:lpstr>
      <vt:lpstr>Curve fitting</vt:lpstr>
      <vt:lpstr>L2 interpolation / approximation</vt:lpstr>
      <vt:lpstr>Robust fitting – dealing with outliers</vt:lpstr>
      <vt:lpstr>Controlled continuity surface fitting</vt:lpstr>
      <vt:lpstr>Variational methods</vt:lpstr>
      <vt:lpstr>Controlled continuity splines</vt:lpstr>
      <vt:lpstr>Discrete energy minimization</vt:lpstr>
      <vt:lpstr>Interactive edge-preserving colorization</vt:lpstr>
      <vt:lpstr>Speeding up the solver</vt:lpstr>
      <vt:lpstr>Hierarchical basis preconditioning</vt:lpstr>
      <vt:lpstr>Robust regularization</vt:lpstr>
      <vt:lpstr>Bilateral solver</vt:lpstr>
      <vt:lpstr>Interpolation and optimization</vt:lpstr>
      <vt:lpstr>Markov Random Fields</vt:lpstr>
      <vt:lpstr>Why Bayesian (probabilistic) modeling?</vt:lpstr>
      <vt:lpstr>Example: merge GPS readings</vt:lpstr>
      <vt:lpstr>Why a Bayesian formulation?</vt:lpstr>
      <vt:lpstr>Energy minimization</vt:lpstr>
      <vt:lpstr>Digital Photomontage</vt:lpstr>
      <vt:lpstr>Markov Random Fields</vt:lpstr>
      <vt:lpstr>Conditional Random Fields</vt:lpstr>
      <vt:lpstr>Dense CRF [Krähenbühl and Koltun 2011]</vt:lpstr>
      <vt:lpstr>Wrapping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Rick Szeliski</dc:creator>
  <cp:lastModifiedBy>Rick Szeliski</cp:lastModifiedBy>
  <cp:revision>154</cp:revision>
  <dcterms:created xsi:type="dcterms:W3CDTF">2018-03-27T22:07:28Z</dcterms:created>
  <dcterms:modified xsi:type="dcterms:W3CDTF">2020-04-14T15:32:47Z</dcterms:modified>
</cp:coreProperties>
</file>