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254"/>
  </p:notesMasterIdLst>
  <p:sldIdLst>
    <p:sldId id="256" r:id="rId4"/>
    <p:sldId id="1796" r:id="rId5"/>
    <p:sldId id="1707" r:id="rId6"/>
    <p:sldId id="338" r:id="rId7"/>
    <p:sldId id="1705" r:id="rId8"/>
    <p:sldId id="1797" r:id="rId9"/>
    <p:sldId id="1716" r:id="rId10"/>
    <p:sldId id="1708" r:id="rId11"/>
    <p:sldId id="1775" r:id="rId12"/>
    <p:sldId id="1791" r:id="rId13"/>
    <p:sldId id="1706" r:id="rId14"/>
    <p:sldId id="1718" r:id="rId15"/>
    <p:sldId id="1723" r:id="rId16"/>
    <p:sldId id="1735" r:id="rId17"/>
    <p:sldId id="1736" r:id="rId18"/>
    <p:sldId id="1737" r:id="rId19"/>
    <p:sldId id="1738" r:id="rId20"/>
    <p:sldId id="1739" r:id="rId21"/>
    <p:sldId id="1740" r:id="rId22"/>
    <p:sldId id="1741" r:id="rId23"/>
    <p:sldId id="1742" r:id="rId24"/>
    <p:sldId id="312" r:id="rId25"/>
    <p:sldId id="314" r:id="rId26"/>
    <p:sldId id="317" r:id="rId27"/>
    <p:sldId id="324" r:id="rId28"/>
    <p:sldId id="334" r:id="rId29"/>
    <p:sldId id="327" r:id="rId30"/>
    <p:sldId id="1766" r:id="rId31"/>
    <p:sldId id="339" r:id="rId32"/>
    <p:sldId id="347" r:id="rId33"/>
    <p:sldId id="1769" r:id="rId34"/>
    <p:sldId id="1770" r:id="rId35"/>
    <p:sldId id="1776" r:id="rId36"/>
    <p:sldId id="1779" r:id="rId37"/>
    <p:sldId id="1794" r:id="rId38"/>
    <p:sldId id="1795" r:id="rId39"/>
    <p:sldId id="1793" r:id="rId40"/>
    <p:sldId id="1780" r:id="rId41"/>
    <p:sldId id="1782" r:id="rId42"/>
    <p:sldId id="1781" r:id="rId43"/>
    <p:sldId id="1801" r:id="rId44"/>
    <p:sldId id="258" r:id="rId45"/>
    <p:sldId id="261" r:id="rId46"/>
    <p:sldId id="262" r:id="rId47"/>
    <p:sldId id="266" r:id="rId48"/>
    <p:sldId id="264" r:id="rId49"/>
    <p:sldId id="263" r:id="rId50"/>
    <p:sldId id="267" r:id="rId51"/>
    <p:sldId id="268" r:id="rId52"/>
    <p:sldId id="270" r:id="rId53"/>
    <p:sldId id="271" r:id="rId54"/>
    <p:sldId id="272" r:id="rId55"/>
    <p:sldId id="273" r:id="rId56"/>
    <p:sldId id="274" r:id="rId57"/>
    <p:sldId id="275" r:id="rId58"/>
    <p:sldId id="276" r:id="rId59"/>
    <p:sldId id="277" r:id="rId60"/>
    <p:sldId id="278" r:id="rId61"/>
    <p:sldId id="279" r:id="rId62"/>
    <p:sldId id="280" r:id="rId63"/>
    <p:sldId id="281" r:id="rId64"/>
    <p:sldId id="286" r:id="rId65"/>
    <p:sldId id="287" r:id="rId66"/>
    <p:sldId id="283" r:id="rId67"/>
    <p:sldId id="284" r:id="rId68"/>
    <p:sldId id="285" r:id="rId69"/>
    <p:sldId id="359" r:id="rId70"/>
    <p:sldId id="288" r:id="rId71"/>
    <p:sldId id="289" r:id="rId72"/>
    <p:sldId id="291" r:id="rId73"/>
    <p:sldId id="290" r:id="rId74"/>
    <p:sldId id="292" r:id="rId75"/>
    <p:sldId id="293" r:id="rId76"/>
    <p:sldId id="295" r:id="rId77"/>
    <p:sldId id="304" r:id="rId78"/>
    <p:sldId id="302" r:id="rId79"/>
    <p:sldId id="299" r:id="rId80"/>
    <p:sldId id="300" r:id="rId81"/>
    <p:sldId id="360" r:id="rId82"/>
    <p:sldId id="361" r:id="rId83"/>
    <p:sldId id="1802" r:id="rId84"/>
    <p:sldId id="257" r:id="rId85"/>
    <p:sldId id="1803" r:id="rId86"/>
    <p:sldId id="259" r:id="rId87"/>
    <p:sldId id="260" r:id="rId88"/>
    <p:sldId id="1804" r:id="rId89"/>
    <p:sldId id="1805" r:id="rId90"/>
    <p:sldId id="1806" r:id="rId91"/>
    <p:sldId id="269" r:id="rId92"/>
    <p:sldId id="1807" r:id="rId93"/>
    <p:sldId id="1808" r:id="rId94"/>
    <p:sldId id="1809" r:id="rId95"/>
    <p:sldId id="282" r:id="rId96"/>
    <p:sldId id="1810" r:id="rId97"/>
    <p:sldId id="1811" r:id="rId98"/>
    <p:sldId id="1812" r:id="rId99"/>
    <p:sldId id="1813" r:id="rId100"/>
    <p:sldId id="1814" r:id="rId101"/>
    <p:sldId id="1815" r:id="rId102"/>
    <p:sldId id="1816" r:id="rId103"/>
    <p:sldId id="1817" r:id="rId104"/>
    <p:sldId id="1818" r:id="rId105"/>
    <p:sldId id="1819" r:id="rId106"/>
    <p:sldId id="1820" r:id="rId107"/>
    <p:sldId id="1821" r:id="rId108"/>
    <p:sldId id="1822" r:id="rId109"/>
    <p:sldId id="1823" r:id="rId110"/>
    <p:sldId id="294" r:id="rId111"/>
    <p:sldId id="296" r:id="rId112"/>
    <p:sldId id="297" r:id="rId113"/>
    <p:sldId id="298" r:id="rId114"/>
    <p:sldId id="1824" r:id="rId115"/>
    <p:sldId id="1825" r:id="rId116"/>
    <p:sldId id="301" r:id="rId117"/>
    <p:sldId id="1826" r:id="rId118"/>
    <p:sldId id="303" r:id="rId119"/>
    <p:sldId id="1827" r:id="rId120"/>
    <p:sldId id="306" r:id="rId121"/>
    <p:sldId id="307" r:id="rId122"/>
    <p:sldId id="305" r:id="rId123"/>
    <p:sldId id="1840" r:id="rId124"/>
    <p:sldId id="1843" r:id="rId125"/>
    <p:sldId id="1845" r:id="rId126"/>
    <p:sldId id="1846" r:id="rId127"/>
    <p:sldId id="308" r:id="rId128"/>
    <p:sldId id="311" r:id="rId129"/>
    <p:sldId id="310" r:id="rId130"/>
    <p:sldId id="309" r:id="rId131"/>
    <p:sldId id="1828" r:id="rId132"/>
    <p:sldId id="313" r:id="rId133"/>
    <p:sldId id="1829" r:id="rId134"/>
    <p:sldId id="315" r:id="rId135"/>
    <p:sldId id="316" r:id="rId136"/>
    <p:sldId id="1830" r:id="rId137"/>
    <p:sldId id="318" r:id="rId138"/>
    <p:sldId id="319" r:id="rId139"/>
    <p:sldId id="320" r:id="rId140"/>
    <p:sldId id="321" r:id="rId141"/>
    <p:sldId id="322" r:id="rId142"/>
    <p:sldId id="323" r:id="rId143"/>
    <p:sldId id="1831" r:id="rId144"/>
    <p:sldId id="325" r:id="rId145"/>
    <p:sldId id="328" r:id="rId146"/>
    <p:sldId id="1832" r:id="rId147"/>
    <p:sldId id="326" r:id="rId148"/>
    <p:sldId id="329" r:id="rId149"/>
    <p:sldId id="330" r:id="rId150"/>
    <p:sldId id="332" r:id="rId151"/>
    <p:sldId id="331" r:id="rId152"/>
    <p:sldId id="333" r:id="rId153"/>
    <p:sldId id="336" r:id="rId154"/>
    <p:sldId id="335" r:id="rId155"/>
    <p:sldId id="1833" r:id="rId156"/>
    <p:sldId id="337" r:id="rId157"/>
    <p:sldId id="343" r:id="rId158"/>
    <p:sldId id="342" r:id="rId159"/>
    <p:sldId id="341" r:id="rId160"/>
    <p:sldId id="1834" r:id="rId161"/>
    <p:sldId id="340" r:id="rId162"/>
    <p:sldId id="1835" r:id="rId163"/>
    <p:sldId id="344" r:id="rId164"/>
    <p:sldId id="348" r:id="rId165"/>
    <p:sldId id="1836" r:id="rId166"/>
    <p:sldId id="346" r:id="rId167"/>
    <p:sldId id="345" r:id="rId168"/>
    <p:sldId id="349" r:id="rId169"/>
    <p:sldId id="351" r:id="rId170"/>
    <p:sldId id="353" r:id="rId171"/>
    <p:sldId id="352" r:id="rId172"/>
    <p:sldId id="356" r:id="rId173"/>
    <p:sldId id="358" r:id="rId174"/>
    <p:sldId id="1837" r:id="rId175"/>
    <p:sldId id="1838" r:id="rId176"/>
    <p:sldId id="1839" r:id="rId177"/>
    <p:sldId id="362" r:id="rId178"/>
    <p:sldId id="364" r:id="rId179"/>
    <p:sldId id="365" r:id="rId180"/>
    <p:sldId id="366" r:id="rId181"/>
    <p:sldId id="367" r:id="rId182"/>
    <p:sldId id="368" r:id="rId183"/>
    <p:sldId id="369" r:id="rId184"/>
    <p:sldId id="370" r:id="rId185"/>
    <p:sldId id="371" r:id="rId186"/>
    <p:sldId id="372" r:id="rId187"/>
    <p:sldId id="373" r:id="rId188"/>
    <p:sldId id="374" r:id="rId189"/>
    <p:sldId id="379" r:id="rId190"/>
    <p:sldId id="380" r:id="rId191"/>
    <p:sldId id="375" r:id="rId192"/>
    <p:sldId id="381" r:id="rId193"/>
    <p:sldId id="388" r:id="rId194"/>
    <p:sldId id="391" r:id="rId195"/>
    <p:sldId id="390" r:id="rId196"/>
    <p:sldId id="389" r:id="rId197"/>
    <p:sldId id="387" r:id="rId198"/>
    <p:sldId id="392" r:id="rId199"/>
    <p:sldId id="393" r:id="rId200"/>
    <p:sldId id="394" r:id="rId201"/>
    <p:sldId id="395" r:id="rId202"/>
    <p:sldId id="1842" r:id="rId203"/>
    <p:sldId id="1847" r:id="rId204"/>
    <p:sldId id="1848" r:id="rId205"/>
    <p:sldId id="265" r:id="rId206"/>
    <p:sldId id="1849" r:id="rId207"/>
    <p:sldId id="1850" r:id="rId208"/>
    <p:sldId id="1851" r:id="rId209"/>
    <p:sldId id="1852" r:id="rId210"/>
    <p:sldId id="1853" r:id="rId211"/>
    <p:sldId id="1854" r:id="rId212"/>
    <p:sldId id="1855" r:id="rId213"/>
    <p:sldId id="1856" r:id="rId214"/>
    <p:sldId id="1857" r:id="rId215"/>
    <p:sldId id="1858" r:id="rId216"/>
    <p:sldId id="1859" r:id="rId217"/>
    <p:sldId id="1860" r:id="rId218"/>
    <p:sldId id="1902" r:id="rId219"/>
    <p:sldId id="1903" r:id="rId220"/>
    <p:sldId id="1861" r:id="rId221"/>
    <p:sldId id="1862" r:id="rId222"/>
    <p:sldId id="1863" r:id="rId223"/>
    <p:sldId id="1864" r:id="rId224"/>
    <p:sldId id="1865" r:id="rId225"/>
    <p:sldId id="1866" r:id="rId226"/>
    <p:sldId id="1867" r:id="rId227"/>
    <p:sldId id="357" r:id="rId228"/>
    <p:sldId id="1868" r:id="rId229"/>
    <p:sldId id="1869" r:id="rId230"/>
    <p:sldId id="1870" r:id="rId231"/>
    <p:sldId id="1871" r:id="rId232"/>
    <p:sldId id="1872" r:id="rId233"/>
    <p:sldId id="1873" r:id="rId234"/>
    <p:sldId id="1874" r:id="rId235"/>
    <p:sldId id="1875" r:id="rId236"/>
    <p:sldId id="1876" r:id="rId237"/>
    <p:sldId id="1877" r:id="rId238"/>
    <p:sldId id="1878" r:id="rId239"/>
    <p:sldId id="1879" r:id="rId240"/>
    <p:sldId id="1880" r:id="rId241"/>
    <p:sldId id="1881" r:id="rId242"/>
    <p:sldId id="1882" r:id="rId243"/>
    <p:sldId id="1883" r:id="rId244"/>
    <p:sldId id="1884" r:id="rId245"/>
    <p:sldId id="1885" r:id="rId246"/>
    <p:sldId id="1886" r:id="rId247"/>
    <p:sldId id="1887" r:id="rId248"/>
    <p:sldId id="1888" r:id="rId249"/>
    <p:sldId id="1889" r:id="rId250"/>
    <p:sldId id="1890" r:id="rId251"/>
    <p:sldId id="1900" r:id="rId252"/>
    <p:sldId id="1901" r:id="rId2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Otero" initials="DO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B05"/>
    <a:srgbClr val="FFFF00"/>
    <a:srgbClr val="F7F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13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37" Type="http://schemas.openxmlformats.org/officeDocument/2006/relationships/slide" Target="slides/slide234.xml"/><Relationship Id="rId258" Type="http://schemas.openxmlformats.org/officeDocument/2006/relationships/theme" Target="theme/theme1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59" Type="http://schemas.openxmlformats.org/officeDocument/2006/relationships/tableStyles" Target="tableStyles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50" Type="http://schemas.openxmlformats.org/officeDocument/2006/relationships/slide" Target="slides/slide247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240" Type="http://schemas.openxmlformats.org/officeDocument/2006/relationships/slide" Target="slides/slide237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1" Type="http://schemas.openxmlformats.org/officeDocument/2006/relationships/slide" Target="slides/slide248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78" Type="http://schemas.openxmlformats.org/officeDocument/2006/relationships/slide" Target="slides/slide75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64" Type="http://schemas.openxmlformats.org/officeDocument/2006/relationships/slide" Target="slides/slide161.xml"/><Relationship Id="rId185" Type="http://schemas.openxmlformats.org/officeDocument/2006/relationships/slide" Target="slides/slide182.xml"/><Relationship Id="rId9" Type="http://schemas.openxmlformats.org/officeDocument/2006/relationships/slide" Target="slides/slide6.xml"/><Relationship Id="rId210" Type="http://schemas.openxmlformats.org/officeDocument/2006/relationships/slide" Target="slides/slide207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openxmlformats.org/officeDocument/2006/relationships/commentAuthors" Target="commentAuthors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slide" Target="slides/slide242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256" Type="http://schemas.openxmlformats.org/officeDocument/2006/relationships/presProps" Target="presProps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slide" Target="slides/slide243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180" Type="http://schemas.openxmlformats.org/officeDocument/2006/relationships/slide" Target="slides/slide17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B0461-F42C-4657-89B6-F6C5CE3FC2F5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D4ED9-1B63-4229-8F06-FCD43E3C5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24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8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51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red, green, and blue regions?</a:t>
            </a:r>
          </a:p>
          <a:p>
            <a:r>
              <a:rPr lang="en-US" dirty="0"/>
              <a:t>To obtain the *posterior* of a class given an input (feature), you have to multiply by the class priors and normalize (divide) by the sum of all likelihoods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7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29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0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2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44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2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3470-BF52-4DBC-86FE-F7EB78025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55EE2-0DF5-4EE1-B5DB-E8764985E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4BDF1-2FB9-477A-874D-346EC2DC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09C67-34DB-45A7-9502-22566D9A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26764-D310-43D0-A858-E8869EBE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8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8FAB-62A8-4EAC-813F-844B71A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71E8F-3E87-4001-B66C-2DEE66767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BA9AC-89DE-4D8C-A9F8-CECA542C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97520-4E43-4BDD-8A99-938D20F9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017EA-ED72-4DFB-9C41-D633D912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4B2686-4D85-4289-A550-DB486360B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ABDA2-BBB5-4429-80AA-CB6806F56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7E956-E68B-482E-B88E-77B3E4BF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C31B4-1A6A-4FF3-9E23-72FCFDD1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140B0-FBB1-48F7-9815-00AF3DA2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6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2F23-04BC-174D-975B-EA52EAFD2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F4B8-8373-BC4A-8421-8BD78F92E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60A5D-2670-46FB-9F71-125129B3C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171876-96D7-40D9-B5A9-E47ED4ADD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16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EFD5-305F-3C4E-B5C5-B78BD3A7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F126-98FF-6B4D-94F9-975ED7B51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D4EA1D-3BB7-425E-A2D4-396EA92A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5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771B-1A74-4C45-B6AF-47D374D9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48F0-52BC-7748-9157-69DC4A77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10DCD-E7F0-45F1-889B-9273A2954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9234-F65F-489C-8BF6-2D58A516B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05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7107-386C-1641-9CD9-0EC991B1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DF79-BAF5-EB47-8AC9-CDF09BA2B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49E3-C1F5-CC4A-AC46-C057EFD00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1EEE-07E2-4433-89F0-A485480FA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39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362D-E980-D946-9FCF-611BCF4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56468-B094-734F-B799-EBFFA6535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A95BD-C379-1647-A664-F00FED3C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7818D-C5DD-3949-AF73-EA9BC14A7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3B6B6-0AE2-F441-A704-ED8394DD9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DCD080-62AD-41B4-98C7-11051E6701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64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863E-F1DC-634D-8382-33C14251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696A53-1420-4DC0-802A-0E01355F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28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DF79AB-86D9-428D-B986-520040056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70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1AFD-80A6-6549-AD56-7A92D9BC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F5DC-D4BA-BD47-ACE3-F8A98BC7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DE935-FB9D-544B-BC4D-29D041A70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D744-9BE6-4760-9BB6-4D3999EE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0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7F8E-1D34-4868-BF8B-4E9763C3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DCF43-776A-4B65-8BAE-460550A0E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8C9FA-C981-4663-A128-3B487A1B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79C60-BAD1-4957-9DBB-13372B728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74F89-9777-40F1-8286-685DA751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0B2D1479-DF4D-48DC-965E-2EAAECBF71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33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D920-4F51-D640-B8F1-07E31B2B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4BEF5-1B11-FA44-96F2-FA7B0DC11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CBEFB-77FD-AB47-8634-5B508E791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03F69-4475-457D-8C25-BE3EFFAAD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22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6919-1AE4-084C-916B-607FA50E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6BDEF-CA8F-6C48-8CFE-1DDCD148B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C19E0A-E39D-4563-8C0A-EBB531534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96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05CC2-D948-264B-A9D4-D4CF09ADC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F8B9-534E-594B-AA27-53CF50564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D03756-7836-4D15-AC3E-416BEA07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80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2F23-04BC-174D-975B-EA52EAFD2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F4B8-8373-BC4A-8421-8BD78F92E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60A5D-2670-46FB-9F71-125129B3C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171876-96D7-40D9-B5A9-E47ED4ADD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44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EFD5-305F-3C4E-B5C5-B78BD3A7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F126-98FF-6B4D-94F9-975ED7B51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D4EA1D-3BB7-425E-A2D4-396EA92A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71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771B-1A74-4C45-B6AF-47D374D9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48F0-52BC-7748-9157-69DC4A77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10DCD-E7F0-45F1-889B-9273A2954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9234-F65F-489C-8BF6-2D58A516B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81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7107-386C-1641-9CD9-0EC991B1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DF79-BAF5-EB47-8AC9-CDF09BA2B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49E3-C1F5-CC4A-AC46-C057EFD00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1EEE-07E2-4433-89F0-A485480FA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75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362D-E980-D946-9FCF-611BCF4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56468-B094-734F-B799-EBFFA6535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A95BD-C379-1647-A664-F00FED3C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7818D-C5DD-3949-AF73-EA9BC14A7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3B6B6-0AE2-F441-A704-ED8394DD9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DCD080-62AD-41B4-98C7-11051E6701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50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863E-F1DC-634D-8382-33C14251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696A53-1420-4DC0-802A-0E01355F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91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DF79AB-86D9-428D-B986-520040056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3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78B69-FB78-4189-A4CD-669FBA14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3F167-C22A-4F2A-8601-50F62AD7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76C0-4778-4C54-AD06-C183C605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59327-F71B-4DEA-A63A-E7A99830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F08EB-9083-4822-9C6D-836E165E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27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1AFD-80A6-6549-AD56-7A92D9BC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F5DC-D4BA-BD47-ACE3-F8A98BC7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DE935-FB9D-544B-BC4D-29D041A70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D744-9BE6-4760-9BB6-4D3999EE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02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D920-4F51-D640-B8F1-07E31B2B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4BEF5-1B11-FA44-96F2-FA7B0DC11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CBEFB-77FD-AB47-8634-5B508E791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03F69-4475-457D-8C25-BE3EFFAAD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89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6919-1AE4-084C-916B-607FA50E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6BDEF-CA8F-6C48-8CFE-1DDCD148B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C19E0A-E39D-4563-8C0A-EBB531534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97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05CC2-D948-264B-A9D4-D4CF09ADC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F8B9-534E-594B-AA27-53CF50564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D03756-7836-4D15-AC3E-416BEA07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05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D4A3-2DC9-48EF-B824-88675178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0D69-3812-4CF9-9AF6-8C50348C3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227FE-E1E1-47EA-9FBF-F7D53E882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4D25A-91F3-495A-BEDC-643E261E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A6405-1981-439C-8B73-510C0859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5C4BD-5BAE-4AE3-93B8-969B6C1F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8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067B-E91B-41F7-91D7-DE15F235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162EE-7F8B-4927-BFB0-DC85C7B04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501E7-E1DB-4662-B5B9-D654C774C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99CA7-C87D-4D86-951D-579C91E02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7AF3B-BBE6-4D5F-BB06-86F6D6C75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F6D22-C4B5-4612-AD5D-4E92ACE1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3E928-E5B8-4FCE-8E8A-79A842F8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DD1B47-24BD-4330-941B-A173803F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3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F341-12C2-4D7A-89DE-1FB169E3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49F61-B677-4397-9572-E22CD0CF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A06CE-CFD7-483B-A213-B373DFA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7520C-556D-46AA-9428-6D28FC22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9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B9F19-F8FD-4046-AF66-D9BDE723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7EF89-95A2-4B58-BD9D-1F6173B8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04BF0-8869-4CC8-A834-228DE161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7738-6A12-4FB5-9ED1-93EF67D3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80F27-0162-4715-962C-94C357A15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67F1-9A23-4AB4-82FB-B69D19441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51034-FE72-4A0A-B143-0E12D510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E314F-2EE8-421F-8DD7-43167DB0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5CCCA-3501-4FFF-B6A5-ABD181B5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454E-67BA-4977-A1F9-4E09C0D7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FC2FB-991B-4C5A-BFBB-97C5FF157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DB0D6-1649-4CAF-825B-4CFB099E9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805DD-9590-4FE5-BC2E-75490207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FED12-549C-4D68-BF5B-16E540CE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129FF-8BAE-4E95-94B8-9ED78DC2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1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52E124-DD79-4F40-9EC1-98852E67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40ACC-BBDF-4FDB-BD05-2A266ABCC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FE5E-97A8-4F23-AE26-054F979CD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E208F-400C-4E4E-9585-7D0E84026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1448B-BF43-48F8-ABF5-223187EF6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1479-DF4D-48DC-965E-2EAAECBF71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2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112F1-0439-894A-84D1-2EC63A59143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972C9-ACB3-E341-B4E5-2D6626D2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D0A5B-105D-DE45-A0A8-CB0E7B30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936"/>
            <a:ext cx="10515600" cy="512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4AAF8-7122-C84B-B6BE-14153B0B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2x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87CA8-D8A2-484C-BCF7-8D63AD7E53F8}"/>
              </a:ext>
            </a:extLst>
          </p:cNvPr>
          <p:cNvSpPr txBox="1"/>
          <p:nvPr userDrawn="1"/>
        </p:nvSpPr>
        <p:spPr>
          <a:xfrm>
            <a:off x="838200" y="6429345"/>
            <a:ext cx="175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B05"/>
                </a:solidFill>
              </a:rPr>
              <a:t>Justin Johnson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82331-011A-BB4A-90CA-EBA3BA780B6B}"/>
              </a:ext>
            </a:extLst>
          </p:cNvPr>
          <p:cNvSpPr txBox="1"/>
          <p:nvPr userDrawn="1"/>
        </p:nvSpPr>
        <p:spPr>
          <a:xfrm>
            <a:off x="8934275" y="6429345"/>
            <a:ext cx="24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i="0" u="none" kern="1200" dirty="0">
                <a:solidFill>
                  <a:srgbClr val="FFCB05"/>
                </a:solidFill>
                <a:effectLst/>
                <a:latin typeface="+mn-lt"/>
                <a:ea typeface="+mn-ea"/>
                <a:cs typeface="+mn-cs"/>
              </a:rPr>
              <a:t>Fall 2019</a:t>
            </a:r>
            <a:endParaRPr lang="en-US" sz="2000" u="none" dirty="0">
              <a:solidFill>
                <a:srgbClr val="FFC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5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112F1-0439-894A-84D1-2EC63A59143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972C9-ACB3-E341-B4E5-2D6626D2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D0A5B-105D-DE45-A0A8-CB0E7B30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936"/>
            <a:ext cx="10515600" cy="512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4AAF8-7122-C84B-B6BE-14153B0B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87CA8-D8A2-484C-BCF7-8D63AD7E53F8}"/>
              </a:ext>
            </a:extLst>
          </p:cNvPr>
          <p:cNvSpPr txBox="1"/>
          <p:nvPr userDrawn="1"/>
        </p:nvSpPr>
        <p:spPr>
          <a:xfrm>
            <a:off x="838200" y="6429345"/>
            <a:ext cx="175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B05"/>
                </a:solidFill>
              </a:rPr>
              <a:t>Justin Johnson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82331-011A-BB4A-90CA-EBA3BA780B6B}"/>
              </a:ext>
            </a:extLst>
          </p:cNvPr>
          <p:cNvSpPr txBox="1"/>
          <p:nvPr userDrawn="1"/>
        </p:nvSpPr>
        <p:spPr>
          <a:xfrm>
            <a:off x="8934275" y="6429345"/>
            <a:ext cx="24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i="0" u="none" kern="1200" dirty="0">
                <a:solidFill>
                  <a:srgbClr val="FFCB05"/>
                </a:solidFill>
                <a:effectLst/>
                <a:latin typeface="+mn-lt"/>
                <a:ea typeface="+mn-ea"/>
                <a:cs typeface="+mn-cs"/>
              </a:rPr>
              <a:t>Fall 2019</a:t>
            </a:r>
            <a:endParaRPr lang="en-US" sz="2000" u="none" dirty="0">
              <a:solidFill>
                <a:srgbClr val="FFC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0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03.gif"/><Relationship Id="rId7" Type="http://schemas.openxmlformats.org/officeDocument/2006/relationships/image" Target="../media/image112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gif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03.gif"/><Relationship Id="rId7" Type="http://schemas.openxmlformats.org/officeDocument/2006/relationships/image" Target="../media/image112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gif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7" Type="http://schemas.openxmlformats.org/officeDocument/2006/relationships/image" Target="../media/image119.gif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7" Type="http://schemas.openxmlformats.org/officeDocument/2006/relationships/image" Target="../media/image119.gif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gi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gi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9.gif"/><Relationship Id="rId4" Type="http://schemas.openxmlformats.org/officeDocument/2006/relationships/image" Target="../media/image121.gi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9.gif"/><Relationship Id="rId5" Type="http://schemas.openxmlformats.org/officeDocument/2006/relationships/image" Target="../media/image121.gif"/><Relationship Id="rId4" Type="http://schemas.openxmlformats.org/officeDocument/2006/relationships/image" Target="../media/image13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9.gif"/><Relationship Id="rId5" Type="http://schemas.openxmlformats.org/officeDocument/2006/relationships/image" Target="../media/image121.gif"/><Relationship Id="rId4" Type="http://schemas.openxmlformats.org/officeDocument/2006/relationships/image" Target="../media/image130.gi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7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ctivation-functions-neural-networks-1cbd9f8d91d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gi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eli.thegreenplace.net/2016/the-softmax-function-and-its-derivativ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axpixel.freegreatpicture.com/Play-Wooden-Blocks-Tower-Kindergarten-Child-Toys-186471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publicdomain/zero/1.0/deed.en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gi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gi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gi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gi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gi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gi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gi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pytorch/blob/517c7c98610402e2746586c78987c64c28e024aa/aten/src/THNN/generic/Sigmoid.c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pytorch/blob/517c7c98610402e2746586c78987c64c28e024aa/aten/src/THNN/generic/Sigmoid.c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0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pytorch/blob/517c7c98610402e2746586c78987c64c28e024aa/aten/src/THNN/generic/Sigmoid.c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github.com/pytorch/pytorch/blob/82b570528db0a43fc04bb90f5d4538c01e4a5582/aten/src/ATen/native/cpu/UnaryOpsKernel.cpp" TargetMode="External"/><Relationship Id="rId5" Type="http://schemas.openxmlformats.org/officeDocument/2006/relationships/image" Target="../media/image145.png"/><Relationship Id="rId4" Type="http://schemas.openxmlformats.org/officeDocument/2006/relationships/image" Target="../media/image14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pytorch/blob/517c7c98610402e2746586c78987c64c28e024aa/aten/src/THNN/generic/Sigmoid.c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6.png"/><Relationship Id="rId4" Type="http://schemas.openxmlformats.org/officeDocument/2006/relationships/image" Target="../media/image140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2.0/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www.flickr.com/photos/malfe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lickr.com/photos/malfet/1428198050" TargetMode="External"/><Relationship Id="rId11" Type="http://schemas.openxmlformats.org/officeDocument/2006/relationships/hyperlink" Target="https://en.wikipedia.org/wiki/File:Red_eyed_tree_frog_edit2.jpg" TargetMode="External"/><Relationship Id="rId5" Type="http://schemas.openxmlformats.org/officeDocument/2006/relationships/image" Target="../media/image27.png"/><Relationship Id="rId10" Type="http://schemas.openxmlformats.org/officeDocument/2006/relationships/hyperlink" Target="https://creativecommons.org/publicdomain/zero/1.0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ww.pexels.com/photo/audi-cabriolet-car-red-2568/" TargetMode="Externa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62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7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61.png"/><Relationship Id="rId7" Type="http://schemas.openxmlformats.org/officeDocument/2006/relationships/image" Target="../media/image158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1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1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1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1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1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1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1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1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1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1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1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576/20sp/calendar/lecture6_machinelearning_v5.pptx" TargetMode="External"/><Relationship Id="rId3" Type="http://schemas.openxmlformats.org/officeDocument/2006/relationships/hyperlink" Target="http://szeliski.org/Book/2ndEdition.htm" TargetMode="External"/><Relationship Id="rId7" Type="http://schemas.openxmlformats.org/officeDocument/2006/relationships/hyperlink" Target="https://courses.cs.washington.edu/courses/cse576/20sp/calendar/lecture6_machinelearning_v5.pdf" TargetMode="External"/><Relationship Id="rId2" Type="http://schemas.openxmlformats.org/officeDocument/2006/relationships/hyperlink" Target="https://docs.google.com/presentation/d/1Yp0UiqlAUxsnGCyeEwfmYXMunxSNdqqMWtMSfyI8UU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urses.cs.washington.edu/courses/cse576/20sp/calendar/lecture5-interpolationandoptimization.pptx" TargetMode="External"/><Relationship Id="rId5" Type="http://schemas.openxmlformats.org/officeDocument/2006/relationships/hyperlink" Target="https://courses.cs.washington.edu/courses/cse576/20sp/calendar/lecture5-interpolationandoptimization.pdf" TargetMode="External"/><Relationship Id="rId4" Type="http://schemas.openxmlformats.org/officeDocument/2006/relationships/hyperlink" Target="https://github.com/holynski/cse576_sp20_hw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7.xml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45.png"/><Relationship Id="rId7" Type="http://schemas.openxmlformats.org/officeDocument/2006/relationships/hyperlink" Target="https://en.wikipedia.org/wiki/Isaac_Newton#/media/File:GodfreyKneller-IsaacNewton-1689.jp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Relationship Id="rId9" Type="http://schemas.openxmlformats.org/officeDocument/2006/relationships/hyperlink" Target="https://en.wikipedia.org/wiki/Gottfried_Wilhelm_Leibniz#/media/File:Gottfried_Wilhelm_Leibniz,_Bernhard_Christoph_Francke.jpg" TargetMode="Externa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0.png"/><Relationship Id="rId4" Type="http://schemas.openxmlformats.org/officeDocument/2006/relationships/image" Target="../media/image182.pn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gif"/><Relationship Id="rId1" Type="http://schemas.openxmlformats.org/officeDocument/2006/relationships/slideLayout" Target="../slideLayouts/slideLayout1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8.gif"/><Relationship Id="rId4" Type="http://schemas.openxmlformats.org/officeDocument/2006/relationships/image" Target="../media/image187.gif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1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teaching/cs231n-demos/linear-classify/" TargetMode="Externa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91.gif"/><Relationship Id="rId1" Type="http://schemas.openxmlformats.org/officeDocument/2006/relationships/slideLayout" Target="../slideLayouts/slideLayout1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5.png"/><Relationship Id="rId4" Type="http://schemas.openxmlformats.org/officeDocument/2006/relationships/image" Target="../media/image193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7.png"/><Relationship Id="rId4" Type="http://schemas.openxmlformats.org/officeDocument/2006/relationships/image" Target="../media/image195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gif"/><Relationship Id="rId1" Type="http://schemas.openxmlformats.org/officeDocument/2006/relationships/slideLayout" Target="../slideLayouts/slideLayout1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3.png"/><Relationship Id="rId5" Type="http://schemas.openxmlformats.org/officeDocument/2006/relationships/image" Target="../media/image200.png"/><Relationship Id="rId4" Type="http://schemas.openxmlformats.org/officeDocument/2006/relationships/image" Target="../media/image202.png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gif"/><Relationship Id="rId1" Type="http://schemas.openxmlformats.org/officeDocument/2006/relationships/slideLayout" Target="../slideLayouts/slideLayout18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8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8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8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8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8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gif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gif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7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hyperlink" Target="https://d2l.ai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en.wikipedia.org/wiki/File:Red_eyed_tree_frog_edit2.jpg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hyperlink" Target="https://creativecommons.org/publicdomain/zero/1.0/" TargetMode="External"/><Relationship Id="rId4" Type="http://schemas.openxmlformats.org/officeDocument/2006/relationships/hyperlink" Target="https://www.pexels.com/photo/audi-cabriolet-car-red-2568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7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7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0.png"/><Relationship Id="rId5" Type="http://schemas.openxmlformats.org/officeDocument/2006/relationships/hyperlink" Target="https://creativecommons.org/licenses/by/3.0/us/" TargetMode="External"/><Relationship Id="rId4" Type="http://schemas.openxmlformats.org/officeDocument/2006/relationships/hyperlink" Target="https://thenounproject.com/term/neuron/214105/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cs.stanford.edu/people/karpathy/convnetjs/demo/classify2d.html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6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gif"/><Relationship Id="rId5" Type="http://schemas.openxmlformats.org/officeDocument/2006/relationships/image" Target="../media/image103.gif"/><Relationship Id="rId4" Type="http://schemas.openxmlformats.org/officeDocument/2006/relationships/image" Target="../media/image10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7" Type="http://schemas.openxmlformats.org/officeDocument/2006/relationships/image" Target="../media/image106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7.gif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7" Type="http://schemas.openxmlformats.org/officeDocument/2006/relationships/image" Target="../media/image106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7" Type="http://schemas.openxmlformats.org/officeDocument/2006/relationships/image" Target="../media/image106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7" Type="http://schemas.openxmlformats.org/officeDocument/2006/relationships/image" Target="../media/image106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7" Type="http://schemas.openxmlformats.org/officeDocument/2006/relationships/image" Target="../media/image106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7" Type="http://schemas.openxmlformats.org/officeDocument/2006/relationships/image" Target="../media/image106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7" Type="http://schemas.openxmlformats.org/officeDocument/2006/relationships/image" Target="../media/image106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7" Type="http://schemas.openxmlformats.org/officeDocument/2006/relationships/image" Target="../media/image106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3" Type="http://schemas.openxmlformats.org/officeDocument/2006/relationships/image" Target="../media/image110.gif"/><Relationship Id="rId7" Type="http://schemas.openxmlformats.org/officeDocument/2006/relationships/image" Target="../media/image106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3" Type="http://schemas.openxmlformats.org/officeDocument/2006/relationships/image" Target="../media/image110.gif"/><Relationship Id="rId7" Type="http://schemas.openxmlformats.org/officeDocument/2006/relationships/image" Target="../media/image106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gif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AAF9-585F-40C2-A2C8-25D7198F0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051" y="1122363"/>
            <a:ext cx="962065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Deep Neural Networks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Computer Vision (UW EE/CSE 576)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9329E-03EA-47D9-A887-2BE4EF66C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7048"/>
            <a:ext cx="9144000" cy="1655762"/>
          </a:xfrm>
        </p:spPr>
        <p:txBody>
          <a:bodyPr/>
          <a:lstStyle/>
          <a:p>
            <a:r>
              <a:rPr lang="en-US" dirty="0"/>
              <a:t>Richard Szeliski</a:t>
            </a:r>
          </a:p>
          <a:p>
            <a:r>
              <a:rPr lang="en-US" dirty="0"/>
              <a:t>Facebook &amp; UW</a:t>
            </a:r>
          </a:p>
          <a:p>
            <a:r>
              <a:rPr lang="en-US" dirty="0"/>
              <a:t>Lecture 7 – Apr 21, 2020</a:t>
            </a:r>
          </a:p>
        </p:txBody>
      </p:sp>
      <p:pic>
        <p:nvPicPr>
          <p:cNvPr id="6" name="Picture 5" descr="A picture containing clock, hanging&#10;&#10;Description automatically generated">
            <a:extLst>
              <a:ext uri="{FF2B5EF4-FFF2-40B4-BE49-F238E27FC236}">
                <a16:creationId xmlns:a16="http://schemas.microsoft.com/office/drawing/2014/main" id="{F42B3AFB-BC1D-4779-B855-B7ED6979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1" y="4053250"/>
            <a:ext cx="3467510" cy="1751597"/>
          </a:xfrm>
          <a:prstGeom prst="rect">
            <a:avLst/>
          </a:prstGeom>
        </p:spPr>
      </p:pic>
      <p:pic>
        <p:nvPicPr>
          <p:cNvPr id="8" name="Picture 7" descr="A picture containing star, clock&#10;&#10;Description automatically generated">
            <a:extLst>
              <a:ext uri="{FF2B5EF4-FFF2-40B4-BE49-F238E27FC236}">
                <a16:creationId xmlns:a16="http://schemas.microsoft.com/office/drawing/2014/main" id="{1FB94165-BE9A-4388-9E2C-D026D2902C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8"/>
          <a:stretch/>
        </p:blipFill>
        <p:spPr>
          <a:xfrm>
            <a:off x="8359897" y="3984040"/>
            <a:ext cx="2720808" cy="17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1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37F2-FEA6-4644-8E44-F3843034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467EC-0FCA-417B-8925-5C5C7178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B1670-D671-475D-A983-D582970C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CE2F8-A5BD-4074-9299-8EC40630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A35043-25AB-4920-8B5C-4D5E69C47345}"/>
              </a:ext>
            </a:extLst>
          </p:cNvPr>
          <p:cNvGrpSpPr/>
          <p:nvPr/>
        </p:nvGrpSpPr>
        <p:grpSpPr>
          <a:xfrm>
            <a:off x="3340789" y="1224684"/>
            <a:ext cx="7748379" cy="2983172"/>
            <a:chOff x="2209800" y="1589809"/>
            <a:chExt cx="7748379" cy="29831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CD6C87-ED66-4985-8BB2-BBE32A4A2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557" t="25981" b="67728"/>
            <a:stretch/>
          </p:blipFill>
          <p:spPr>
            <a:xfrm>
              <a:off x="4748645" y="1589809"/>
              <a:ext cx="5209534" cy="3859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0F8D48-DAAA-440C-B40D-664D4D188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076"/>
            <a:stretch/>
          </p:blipFill>
          <p:spPr>
            <a:xfrm>
              <a:off x="2209800" y="2123758"/>
              <a:ext cx="7724359" cy="2449223"/>
            </a:xfrm>
            <a:prstGeom prst="rect">
              <a:avLst/>
            </a:prstGeom>
          </p:spPr>
        </p:pic>
      </p:grp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19FFC560-7D07-4B87-973D-EA67B3421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6"/>
          <a:stretch/>
        </p:blipFill>
        <p:spPr>
          <a:xfrm>
            <a:off x="966355" y="4339105"/>
            <a:ext cx="5448300" cy="20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27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3" name="Google Shape;768;p83"/>
          <p:cNvCxnSpPr/>
          <p:nvPr/>
        </p:nvCxnSpPr>
        <p:spPr>
          <a:xfrm flipH="1" flipV="1">
            <a:off x="6189785" y="1336431"/>
            <a:ext cx="826701" cy="249373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7657181" y="339896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Chain Rule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9567" y="5445852"/>
            <a:ext cx="1300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Local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38918" y="5445852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Upstream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51777" y="5448541"/>
            <a:ext cx="1828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Downstream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cxnSp>
        <p:nvCxnSpPr>
          <p:cNvPr id="29" name="Google Shape;768;p83"/>
          <p:cNvCxnSpPr/>
          <p:nvPr/>
        </p:nvCxnSpPr>
        <p:spPr>
          <a:xfrm flipV="1">
            <a:off x="7162878" y="5120640"/>
            <a:ext cx="231453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" name="Google Shape;768;p83"/>
          <p:cNvCxnSpPr/>
          <p:nvPr/>
        </p:nvCxnSpPr>
        <p:spPr>
          <a:xfrm flipV="1">
            <a:off x="8502850" y="5120640"/>
            <a:ext cx="0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" name="Google Shape;768;p83"/>
          <p:cNvCxnSpPr/>
          <p:nvPr/>
        </p:nvCxnSpPr>
        <p:spPr>
          <a:xfrm flipH="1" flipV="1">
            <a:off x="9373848" y="5120640"/>
            <a:ext cx="209767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Rectangle 24"/>
          <p:cNvSpPr/>
          <p:nvPr/>
        </p:nvSpPr>
        <p:spPr>
          <a:xfrm>
            <a:off x="7016261" y="3824653"/>
            <a:ext cx="2567354" cy="119575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192727" y="3824653"/>
            <a:ext cx="1575819" cy="1195755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838" y="3613638"/>
            <a:ext cx="2770359" cy="87293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86" y="3949978"/>
            <a:ext cx="2288713" cy="1005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693" y="3919610"/>
            <a:ext cx="1351886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139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3" name="Google Shape;768;p83"/>
          <p:cNvCxnSpPr/>
          <p:nvPr/>
        </p:nvCxnSpPr>
        <p:spPr>
          <a:xfrm flipH="1" flipV="1">
            <a:off x="6189785" y="1336431"/>
            <a:ext cx="826701" cy="249373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7657181" y="339896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Chain Rule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9567" y="5445852"/>
            <a:ext cx="1300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Local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38918" y="5445852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Upstream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51777" y="5448541"/>
            <a:ext cx="1828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Downstream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cxnSp>
        <p:nvCxnSpPr>
          <p:cNvPr id="29" name="Google Shape;768;p83"/>
          <p:cNvCxnSpPr/>
          <p:nvPr/>
        </p:nvCxnSpPr>
        <p:spPr>
          <a:xfrm flipV="1">
            <a:off x="7162878" y="5120640"/>
            <a:ext cx="231453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" name="Google Shape;768;p83"/>
          <p:cNvCxnSpPr/>
          <p:nvPr/>
        </p:nvCxnSpPr>
        <p:spPr>
          <a:xfrm flipV="1">
            <a:off x="8502850" y="5120640"/>
            <a:ext cx="0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" name="Google Shape;768;p83"/>
          <p:cNvCxnSpPr/>
          <p:nvPr/>
        </p:nvCxnSpPr>
        <p:spPr>
          <a:xfrm flipH="1" flipV="1">
            <a:off x="9373848" y="5120640"/>
            <a:ext cx="209767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Rectangle 24"/>
          <p:cNvSpPr/>
          <p:nvPr/>
        </p:nvSpPr>
        <p:spPr>
          <a:xfrm>
            <a:off x="7016261" y="3824653"/>
            <a:ext cx="2567354" cy="119575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192727" y="3824653"/>
            <a:ext cx="1575819" cy="1195755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838" y="3613638"/>
            <a:ext cx="2770359" cy="87293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86" y="3949978"/>
            <a:ext cx="2288713" cy="1005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693" y="3919610"/>
            <a:ext cx="1351886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35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4" name="Google Shape;1209;p104"/>
          <p:cNvSpPr/>
          <p:nvPr/>
        </p:nvSpPr>
        <p:spPr>
          <a:xfrm>
            <a:off x="3967233" y="660388"/>
            <a:ext cx="4658387" cy="4658387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6398"/>
              <a:t>f</a:t>
            </a:r>
            <a:endParaRPr sz="6398"/>
          </a:p>
        </p:txBody>
      </p:sp>
      <p:cxnSp>
        <p:nvCxnSpPr>
          <p:cNvPr id="5" name="Google Shape;1210;p104"/>
          <p:cNvCxnSpPr/>
          <p:nvPr/>
        </p:nvCxnSpPr>
        <p:spPr>
          <a:xfrm rot="10800000" flipH="1">
            <a:off x="935989" y="3968093"/>
            <a:ext cx="3212363" cy="1084917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1211;p104"/>
          <p:cNvCxnSpPr/>
          <p:nvPr/>
        </p:nvCxnSpPr>
        <p:spPr>
          <a:xfrm>
            <a:off x="1318889" y="628429"/>
            <a:ext cx="2924838" cy="1244476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1212;p104"/>
          <p:cNvCxnSpPr/>
          <p:nvPr/>
        </p:nvCxnSpPr>
        <p:spPr>
          <a:xfrm>
            <a:off x="8625619" y="2989581"/>
            <a:ext cx="3031610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6" b="25783"/>
          <a:stretch/>
        </p:blipFill>
        <p:spPr>
          <a:xfrm rot="1357009">
            <a:off x="1619519" y="262157"/>
            <a:ext cx="507444" cy="457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t="-1" r="34391" b="-3838"/>
          <a:stretch/>
        </p:blipFill>
        <p:spPr>
          <a:xfrm rot="20428583">
            <a:off x="1637660" y="4068313"/>
            <a:ext cx="471161" cy="5431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0" r="-1772" b="-3838"/>
          <a:stretch/>
        </p:blipFill>
        <p:spPr>
          <a:xfrm>
            <a:off x="9602450" y="2318805"/>
            <a:ext cx="386862" cy="543127"/>
          </a:xfrm>
          <a:prstGeom prst="rect">
            <a:avLst/>
          </a:prstGeom>
        </p:spPr>
      </p:pic>
      <p:sp>
        <p:nvSpPr>
          <p:cNvPr id="38" name="Google Shape;1222;p104"/>
          <p:cNvSpPr/>
          <p:nvPr/>
        </p:nvSpPr>
        <p:spPr>
          <a:xfrm>
            <a:off x="9401011" y="2132967"/>
            <a:ext cx="786910" cy="728965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22;p104"/>
          <p:cNvSpPr/>
          <p:nvPr/>
        </p:nvSpPr>
        <p:spPr>
          <a:xfrm rot="1351013">
            <a:off x="1549663" y="182330"/>
            <a:ext cx="701820" cy="601746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22;p104"/>
          <p:cNvSpPr/>
          <p:nvPr/>
        </p:nvSpPr>
        <p:spPr>
          <a:xfrm rot="20460419">
            <a:off x="1559079" y="4023755"/>
            <a:ext cx="594723" cy="601746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20381975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4" name="Google Shape;1209;p104"/>
          <p:cNvSpPr/>
          <p:nvPr/>
        </p:nvSpPr>
        <p:spPr>
          <a:xfrm>
            <a:off x="3967233" y="660388"/>
            <a:ext cx="4658387" cy="4658387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6398"/>
              <a:t>f</a:t>
            </a:r>
            <a:endParaRPr sz="6398"/>
          </a:p>
        </p:txBody>
      </p:sp>
      <p:cxnSp>
        <p:nvCxnSpPr>
          <p:cNvPr id="5" name="Google Shape;1210;p104"/>
          <p:cNvCxnSpPr/>
          <p:nvPr/>
        </p:nvCxnSpPr>
        <p:spPr>
          <a:xfrm rot="10800000" flipH="1">
            <a:off x="935989" y="3968093"/>
            <a:ext cx="3212363" cy="1084917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1211;p104"/>
          <p:cNvCxnSpPr/>
          <p:nvPr/>
        </p:nvCxnSpPr>
        <p:spPr>
          <a:xfrm>
            <a:off x="1318889" y="628429"/>
            <a:ext cx="2924838" cy="1244476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1212;p104"/>
          <p:cNvCxnSpPr/>
          <p:nvPr/>
        </p:nvCxnSpPr>
        <p:spPr>
          <a:xfrm>
            <a:off x="8625619" y="2989581"/>
            <a:ext cx="3031610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216;p104"/>
          <p:cNvCxnSpPr/>
          <p:nvPr/>
        </p:nvCxnSpPr>
        <p:spPr>
          <a:xfrm rot="10800000">
            <a:off x="8625903" y="3244881"/>
            <a:ext cx="2967227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" name="Google Shape;1229;p104"/>
          <p:cNvSpPr txBox="1"/>
          <p:nvPr/>
        </p:nvSpPr>
        <p:spPr>
          <a:xfrm>
            <a:off x="8561987" y="4639850"/>
            <a:ext cx="2464958" cy="1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Upstream gradient</a:t>
            </a:r>
            <a:endParaRPr sz="3200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6" b="25783"/>
          <a:stretch/>
        </p:blipFill>
        <p:spPr>
          <a:xfrm rot="1357009">
            <a:off x="1619519" y="262157"/>
            <a:ext cx="507444" cy="457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t="-1" r="34391" b="-3838"/>
          <a:stretch/>
        </p:blipFill>
        <p:spPr>
          <a:xfrm rot="20428583">
            <a:off x="1637660" y="4068313"/>
            <a:ext cx="471161" cy="5431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0" r="-1772" b="-3838"/>
          <a:stretch/>
        </p:blipFill>
        <p:spPr>
          <a:xfrm>
            <a:off x="9602450" y="2318805"/>
            <a:ext cx="386862" cy="5431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40" y="3418701"/>
            <a:ext cx="644274" cy="1097280"/>
          </a:xfrm>
          <a:prstGeom prst="rect">
            <a:avLst/>
          </a:prstGeom>
        </p:spPr>
      </p:pic>
      <p:sp>
        <p:nvSpPr>
          <p:cNvPr id="36" name="Google Shape;1222;p104"/>
          <p:cNvSpPr/>
          <p:nvPr/>
        </p:nvSpPr>
        <p:spPr>
          <a:xfrm>
            <a:off x="9401011" y="3344672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222;p104"/>
          <p:cNvSpPr/>
          <p:nvPr/>
        </p:nvSpPr>
        <p:spPr>
          <a:xfrm>
            <a:off x="9401011" y="2132967"/>
            <a:ext cx="786910" cy="728965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22;p104"/>
          <p:cNvSpPr/>
          <p:nvPr/>
        </p:nvSpPr>
        <p:spPr>
          <a:xfrm rot="1351013">
            <a:off x="1549663" y="182330"/>
            <a:ext cx="701820" cy="601746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22;p104"/>
          <p:cNvSpPr/>
          <p:nvPr/>
        </p:nvSpPr>
        <p:spPr>
          <a:xfrm rot="20460419">
            <a:off x="1559079" y="4023755"/>
            <a:ext cx="594723" cy="601746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2265065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4" name="Google Shape;1209;p104"/>
          <p:cNvSpPr/>
          <p:nvPr/>
        </p:nvSpPr>
        <p:spPr>
          <a:xfrm>
            <a:off x="3967233" y="660388"/>
            <a:ext cx="4658387" cy="4658387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6398"/>
              <a:t>f</a:t>
            </a:r>
            <a:endParaRPr sz="6398"/>
          </a:p>
        </p:txBody>
      </p:sp>
      <p:cxnSp>
        <p:nvCxnSpPr>
          <p:cNvPr id="5" name="Google Shape;1210;p104"/>
          <p:cNvCxnSpPr/>
          <p:nvPr/>
        </p:nvCxnSpPr>
        <p:spPr>
          <a:xfrm rot="10800000" flipH="1">
            <a:off x="935989" y="3968093"/>
            <a:ext cx="3212363" cy="1084917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1211;p104"/>
          <p:cNvCxnSpPr/>
          <p:nvPr/>
        </p:nvCxnSpPr>
        <p:spPr>
          <a:xfrm>
            <a:off x="1318889" y="628429"/>
            <a:ext cx="2924838" cy="1244476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1212;p104"/>
          <p:cNvCxnSpPr/>
          <p:nvPr/>
        </p:nvCxnSpPr>
        <p:spPr>
          <a:xfrm>
            <a:off x="8625619" y="2989581"/>
            <a:ext cx="3031610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216;p104"/>
          <p:cNvCxnSpPr/>
          <p:nvPr/>
        </p:nvCxnSpPr>
        <p:spPr>
          <a:xfrm rot="10800000">
            <a:off x="8625903" y="3244881"/>
            <a:ext cx="2967227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1220;p104"/>
          <p:cNvSpPr txBox="1"/>
          <p:nvPr/>
        </p:nvSpPr>
        <p:spPr>
          <a:xfrm>
            <a:off x="5347005" y="3344672"/>
            <a:ext cx="1909570" cy="117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Local gradients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24" name="Google Shape;1229;p104"/>
          <p:cNvSpPr txBox="1"/>
          <p:nvPr/>
        </p:nvSpPr>
        <p:spPr>
          <a:xfrm>
            <a:off x="8561987" y="4639850"/>
            <a:ext cx="2464958" cy="1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Upstream gradient</a:t>
            </a:r>
            <a:endParaRPr sz="3200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6" b="25783"/>
          <a:stretch/>
        </p:blipFill>
        <p:spPr>
          <a:xfrm rot="1357009">
            <a:off x="1619519" y="262157"/>
            <a:ext cx="507444" cy="457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t="-1" r="34391" b="-3838"/>
          <a:stretch/>
        </p:blipFill>
        <p:spPr>
          <a:xfrm rot="20428583">
            <a:off x="1637660" y="4068313"/>
            <a:ext cx="471161" cy="5431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0" r="-1772" b="-3838"/>
          <a:stretch/>
        </p:blipFill>
        <p:spPr>
          <a:xfrm>
            <a:off x="9602450" y="2318805"/>
            <a:ext cx="386862" cy="5431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40" y="3418701"/>
            <a:ext cx="644274" cy="10972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44" y="1704726"/>
            <a:ext cx="588907" cy="10972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59" y="3228036"/>
            <a:ext cx="523176" cy="1097280"/>
          </a:xfrm>
          <a:prstGeom prst="rect">
            <a:avLst/>
          </a:prstGeom>
          <a:noFill/>
        </p:spPr>
      </p:pic>
      <p:sp>
        <p:nvSpPr>
          <p:cNvPr id="34" name="Google Shape;1222;p104"/>
          <p:cNvSpPr/>
          <p:nvPr/>
        </p:nvSpPr>
        <p:spPr>
          <a:xfrm>
            <a:off x="4500034" y="1635064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22;p104"/>
          <p:cNvSpPr/>
          <p:nvPr/>
        </p:nvSpPr>
        <p:spPr>
          <a:xfrm>
            <a:off x="4500765" y="3130726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22;p104"/>
          <p:cNvSpPr/>
          <p:nvPr/>
        </p:nvSpPr>
        <p:spPr>
          <a:xfrm>
            <a:off x="9401011" y="3344672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222;p104"/>
          <p:cNvSpPr/>
          <p:nvPr/>
        </p:nvSpPr>
        <p:spPr>
          <a:xfrm>
            <a:off x="9401011" y="2132967"/>
            <a:ext cx="786910" cy="728965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22;p104"/>
          <p:cNvSpPr/>
          <p:nvPr/>
        </p:nvSpPr>
        <p:spPr>
          <a:xfrm rot="1351013">
            <a:off x="1549663" y="182330"/>
            <a:ext cx="701820" cy="601746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22;p104"/>
          <p:cNvSpPr/>
          <p:nvPr/>
        </p:nvSpPr>
        <p:spPr>
          <a:xfrm rot="20460419">
            <a:off x="1559079" y="4023755"/>
            <a:ext cx="594723" cy="601746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20195808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" name="Google Shape;1209;p104"/>
          <p:cNvSpPr/>
          <p:nvPr/>
        </p:nvSpPr>
        <p:spPr>
          <a:xfrm>
            <a:off x="3967233" y="660388"/>
            <a:ext cx="4658387" cy="4658387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6398"/>
              <a:t>f</a:t>
            </a:r>
            <a:endParaRPr sz="6398"/>
          </a:p>
        </p:txBody>
      </p:sp>
      <p:cxnSp>
        <p:nvCxnSpPr>
          <p:cNvPr id="5" name="Google Shape;1210;p104"/>
          <p:cNvCxnSpPr/>
          <p:nvPr/>
        </p:nvCxnSpPr>
        <p:spPr>
          <a:xfrm rot="10800000" flipH="1">
            <a:off x="935989" y="3968093"/>
            <a:ext cx="3212363" cy="1084917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1211;p104"/>
          <p:cNvCxnSpPr/>
          <p:nvPr/>
        </p:nvCxnSpPr>
        <p:spPr>
          <a:xfrm>
            <a:off x="1318889" y="628429"/>
            <a:ext cx="2924838" cy="1244476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1212;p104"/>
          <p:cNvCxnSpPr/>
          <p:nvPr/>
        </p:nvCxnSpPr>
        <p:spPr>
          <a:xfrm>
            <a:off x="8625619" y="2989581"/>
            <a:ext cx="3031610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216;p104"/>
          <p:cNvCxnSpPr/>
          <p:nvPr/>
        </p:nvCxnSpPr>
        <p:spPr>
          <a:xfrm rot="10800000">
            <a:off x="8625903" y="3244881"/>
            <a:ext cx="2967227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1220;p104"/>
          <p:cNvSpPr txBox="1"/>
          <p:nvPr/>
        </p:nvSpPr>
        <p:spPr>
          <a:xfrm>
            <a:off x="5347005" y="3344672"/>
            <a:ext cx="1909570" cy="117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Local gradients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19" name="Google Shape;1224;p104"/>
          <p:cNvSpPr/>
          <p:nvPr/>
        </p:nvSpPr>
        <p:spPr>
          <a:xfrm rot="-1146435">
            <a:off x="1701934" y="5010476"/>
            <a:ext cx="786751" cy="126087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2" name="Google Shape;1227;p104"/>
          <p:cNvCxnSpPr/>
          <p:nvPr/>
        </p:nvCxnSpPr>
        <p:spPr>
          <a:xfrm rot="10800000">
            <a:off x="1264870" y="811949"/>
            <a:ext cx="2872452" cy="1242076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1228;p104"/>
          <p:cNvCxnSpPr/>
          <p:nvPr/>
        </p:nvCxnSpPr>
        <p:spPr>
          <a:xfrm flipH="1">
            <a:off x="989575" y="4139948"/>
            <a:ext cx="3222761" cy="111051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" name="Google Shape;1229;p104"/>
          <p:cNvSpPr txBox="1"/>
          <p:nvPr/>
        </p:nvSpPr>
        <p:spPr>
          <a:xfrm>
            <a:off x="8561987" y="4639850"/>
            <a:ext cx="2464958" cy="1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Upstream gradient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25" name="Google Shape;1230;p104"/>
          <p:cNvSpPr txBox="1"/>
          <p:nvPr/>
        </p:nvSpPr>
        <p:spPr>
          <a:xfrm>
            <a:off x="31904" y="2590446"/>
            <a:ext cx="2671704" cy="1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3199" dirty="0">
                <a:solidFill>
                  <a:srgbClr val="FF0000"/>
                </a:solidFill>
              </a:rPr>
              <a:t>Downstream</a:t>
            </a:r>
            <a:endParaRPr sz="3199" dirty="0">
              <a:solidFill>
                <a:srgbClr val="FF0000"/>
              </a:solidFill>
            </a:endParaRPr>
          </a:p>
          <a:p>
            <a:pPr algn="ctr"/>
            <a:r>
              <a:rPr lang="en" sz="3199" dirty="0">
                <a:solidFill>
                  <a:srgbClr val="FF0000"/>
                </a:solidFill>
              </a:rPr>
              <a:t>gradients</a:t>
            </a:r>
            <a:endParaRPr sz="3199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6" b="25783"/>
          <a:stretch/>
        </p:blipFill>
        <p:spPr>
          <a:xfrm rot="1357009">
            <a:off x="1619519" y="262157"/>
            <a:ext cx="507444" cy="457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t="-1" r="34391" b="-3838"/>
          <a:stretch/>
        </p:blipFill>
        <p:spPr>
          <a:xfrm rot="20428583">
            <a:off x="1637660" y="4068313"/>
            <a:ext cx="471161" cy="5431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0" r="-1772" b="-3838"/>
          <a:stretch/>
        </p:blipFill>
        <p:spPr>
          <a:xfrm>
            <a:off x="9602450" y="2318805"/>
            <a:ext cx="386862" cy="5431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40" y="3418701"/>
            <a:ext cx="644274" cy="10972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44" y="1704726"/>
            <a:ext cx="588907" cy="10972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59" y="3228036"/>
            <a:ext cx="523176" cy="1097280"/>
          </a:xfrm>
          <a:prstGeom prst="rect">
            <a:avLst/>
          </a:prstGeom>
          <a:noFill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299">
            <a:off x="1742606" y="4755195"/>
            <a:ext cx="2618535" cy="113246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160">
            <a:off x="972417" y="1513853"/>
            <a:ext cx="2785894" cy="1098237"/>
          </a:xfrm>
          <a:prstGeom prst="rect">
            <a:avLst/>
          </a:prstGeom>
        </p:spPr>
      </p:pic>
      <p:sp>
        <p:nvSpPr>
          <p:cNvPr id="17" name="Google Shape;1222;p104"/>
          <p:cNvSpPr/>
          <p:nvPr/>
        </p:nvSpPr>
        <p:spPr>
          <a:xfrm rot="1454931">
            <a:off x="974301" y="1002252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4" name="Google Shape;1222;p104"/>
          <p:cNvSpPr/>
          <p:nvPr/>
        </p:nvSpPr>
        <p:spPr>
          <a:xfrm>
            <a:off x="4500034" y="1635064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22;p104"/>
          <p:cNvSpPr/>
          <p:nvPr/>
        </p:nvSpPr>
        <p:spPr>
          <a:xfrm>
            <a:off x="4500765" y="3130726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22;p104"/>
          <p:cNvSpPr/>
          <p:nvPr/>
        </p:nvSpPr>
        <p:spPr>
          <a:xfrm>
            <a:off x="9401011" y="3344672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222;p104"/>
          <p:cNvSpPr/>
          <p:nvPr/>
        </p:nvSpPr>
        <p:spPr>
          <a:xfrm>
            <a:off x="9401011" y="2132967"/>
            <a:ext cx="786910" cy="728965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22;p104"/>
          <p:cNvSpPr/>
          <p:nvPr/>
        </p:nvSpPr>
        <p:spPr>
          <a:xfrm rot="1351013">
            <a:off x="1549663" y="182330"/>
            <a:ext cx="701820" cy="601746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22;p104"/>
          <p:cNvSpPr/>
          <p:nvPr/>
        </p:nvSpPr>
        <p:spPr>
          <a:xfrm rot="20460419">
            <a:off x="1559079" y="4023755"/>
            <a:ext cx="594723" cy="601746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9148341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4" name="Google Shape;1209;p104"/>
          <p:cNvSpPr/>
          <p:nvPr/>
        </p:nvSpPr>
        <p:spPr>
          <a:xfrm>
            <a:off x="3967233" y="660388"/>
            <a:ext cx="4658387" cy="4658387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6398"/>
              <a:t>f</a:t>
            </a:r>
            <a:endParaRPr sz="6398"/>
          </a:p>
        </p:txBody>
      </p:sp>
      <p:cxnSp>
        <p:nvCxnSpPr>
          <p:cNvPr id="5" name="Google Shape;1210;p104"/>
          <p:cNvCxnSpPr/>
          <p:nvPr/>
        </p:nvCxnSpPr>
        <p:spPr>
          <a:xfrm rot="10800000" flipH="1">
            <a:off x="935989" y="3968093"/>
            <a:ext cx="3212363" cy="1084917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1211;p104"/>
          <p:cNvCxnSpPr/>
          <p:nvPr/>
        </p:nvCxnSpPr>
        <p:spPr>
          <a:xfrm>
            <a:off x="1318889" y="628429"/>
            <a:ext cx="2924838" cy="1244476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1212;p104"/>
          <p:cNvCxnSpPr/>
          <p:nvPr/>
        </p:nvCxnSpPr>
        <p:spPr>
          <a:xfrm>
            <a:off x="8625619" y="2989581"/>
            <a:ext cx="3031610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216;p104"/>
          <p:cNvCxnSpPr/>
          <p:nvPr/>
        </p:nvCxnSpPr>
        <p:spPr>
          <a:xfrm rot="10800000">
            <a:off x="8625903" y="3244881"/>
            <a:ext cx="2967227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1220;p104"/>
          <p:cNvSpPr txBox="1"/>
          <p:nvPr/>
        </p:nvSpPr>
        <p:spPr>
          <a:xfrm>
            <a:off x="5347005" y="3344672"/>
            <a:ext cx="1909570" cy="117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Local gradients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19" name="Google Shape;1224;p104"/>
          <p:cNvSpPr/>
          <p:nvPr/>
        </p:nvSpPr>
        <p:spPr>
          <a:xfrm rot="-1146435">
            <a:off x="1701934" y="5010476"/>
            <a:ext cx="786751" cy="126087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1225;p104"/>
          <p:cNvSpPr/>
          <p:nvPr/>
        </p:nvSpPr>
        <p:spPr>
          <a:xfrm>
            <a:off x="-3055471" y="-3041581"/>
            <a:ext cx="4658387" cy="4658387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6398"/>
          </a:p>
        </p:txBody>
      </p:sp>
      <p:sp>
        <p:nvSpPr>
          <p:cNvPr id="21" name="Google Shape;1226;p104"/>
          <p:cNvSpPr/>
          <p:nvPr/>
        </p:nvSpPr>
        <p:spPr>
          <a:xfrm>
            <a:off x="-3722398" y="3501714"/>
            <a:ext cx="4658387" cy="4658387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6398"/>
          </a:p>
        </p:txBody>
      </p:sp>
      <p:cxnSp>
        <p:nvCxnSpPr>
          <p:cNvPr id="22" name="Google Shape;1227;p104"/>
          <p:cNvCxnSpPr/>
          <p:nvPr/>
        </p:nvCxnSpPr>
        <p:spPr>
          <a:xfrm rot="10800000">
            <a:off x="1264870" y="811949"/>
            <a:ext cx="2872452" cy="1242076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1228;p104"/>
          <p:cNvCxnSpPr/>
          <p:nvPr/>
        </p:nvCxnSpPr>
        <p:spPr>
          <a:xfrm flipH="1">
            <a:off x="989575" y="4139948"/>
            <a:ext cx="3222761" cy="111051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" name="Google Shape;1229;p104"/>
          <p:cNvSpPr txBox="1"/>
          <p:nvPr/>
        </p:nvSpPr>
        <p:spPr>
          <a:xfrm>
            <a:off x="8561987" y="4639850"/>
            <a:ext cx="2464958" cy="1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Upstream gradient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25" name="Google Shape;1230;p104"/>
          <p:cNvSpPr txBox="1"/>
          <p:nvPr/>
        </p:nvSpPr>
        <p:spPr>
          <a:xfrm>
            <a:off x="31904" y="2590446"/>
            <a:ext cx="2671704" cy="124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3199" dirty="0">
                <a:solidFill>
                  <a:srgbClr val="FF0000"/>
                </a:solidFill>
              </a:rPr>
              <a:t>Downstream</a:t>
            </a:r>
            <a:endParaRPr sz="3199" dirty="0">
              <a:solidFill>
                <a:srgbClr val="FF0000"/>
              </a:solidFill>
            </a:endParaRPr>
          </a:p>
          <a:p>
            <a:pPr algn="ctr"/>
            <a:r>
              <a:rPr lang="en" sz="3199" dirty="0">
                <a:solidFill>
                  <a:srgbClr val="FF0000"/>
                </a:solidFill>
              </a:rPr>
              <a:t>gradients</a:t>
            </a:r>
            <a:endParaRPr sz="3199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6" b="25783"/>
          <a:stretch/>
        </p:blipFill>
        <p:spPr>
          <a:xfrm rot="1357009">
            <a:off x="1619519" y="262157"/>
            <a:ext cx="507444" cy="457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t="-1" r="34391" b="-3838"/>
          <a:stretch/>
        </p:blipFill>
        <p:spPr>
          <a:xfrm rot="20428583">
            <a:off x="1637660" y="4068313"/>
            <a:ext cx="471161" cy="5431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0" r="-1772" b="-3838"/>
          <a:stretch/>
        </p:blipFill>
        <p:spPr>
          <a:xfrm>
            <a:off x="9602450" y="2318805"/>
            <a:ext cx="386862" cy="5431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440" y="3418701"/>
            <a:ext cx="644274" cy="10972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44" y="1704726"/>
            <a:ext cx="588907" cy="10972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59" y="3228036"/>
            <a:ext cx="523176" cy="1097280"/>
          </a:xfrm>
          <a:prstGeom prst="rect">
            <a:avLst/>
          </a:prstGeom>
          <a:noFill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299">
            <a:off x="1742606" y="4755195"/>
            <a:ext cx="2618535" cy="113246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160">
            <a:off x="972417" y="1513853"/>
            <a:ext cx="2785894" cy="1098237"/>
          </a:xfrm>
          <a:prstGeom prst="rect">
            <a:avLst/>
          </a:prstGeom>
        </p:spPr>
      </p:pic>
      <p:sp>
        <p:nvSpPr>
          <p:cNvPr id="17" name="Google Shape;1222;p104"/>
          <p:cNvSpPr/>
          <p:nvPr/>
        </p:nvSpPr>
        <p:spPr>
          <a:xfrm rot="1454931">
            <a:off x="974301" y="1002252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4" name="Google Shape;1222;p104"/>
          <p:cNvSpPr/>
          <p:nvPr/>
        </p:nvSpPr>
        <p:spPr>
          <a:xfrm>
            <a:off x="4500034" y="1635064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22;p104"/>
          <p:cNvSpPr/>
          <p:nvPr/>
        </p:nvSpPr>
        <p:spPr>
          <a:xfrm>
            <a:off x="4500765" y="3130726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22;p104"/>
          <p:cNvSpPr/>
          <p:nvPr/>
        </p:nvSpPr>
        <p:spPr>
          <a:xfrm>
            <a:off x="9401011" y="3344672"/>
            <a:ext cx="786910" cy="12583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222;p104"/>
          <p:cNvSpPr/>
          <p:nvPr/>
        </p:nvSpPr>
        <p:spPr>
          <a:xfrm>
            <a:off x="9401011" y="2132967"/>
            <a:ext cx="786910" cy="728965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22;p104"/>
          <p:cNvSpPr/>
          <p:nvPr/>
        </p:nvSpPr>
        <p:spPr>
          <a:xfrm rot="1351013">
            <a:off x="1549663" y="182330"/>
            <a:ext cx="701820" cy="601746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22;p104"/>
          <p:cNvSpPr/>
          <p:nvPr/>
        </p:nvSpPr>
        <p:spPr>
          <a:xfrm rot="20460419">
            <a:off x="1559079" y="4023755"/>
            <a:ext cx="594723" cy="601746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2314227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107</a:t>
            </a:fld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629998" y="1221529"/>
            <a:ext cx="10932003" cy="4089026"/>
            <a:chOff x="1787167" y="1039822"/>
            <a:chExt cx="8781313" cy="3284578"/>
          </a:xfrm>
        </p:grpSpPr>
        <p:pic>
          <p:nvPicPr>
            <p:cNvPr id="33" name="Google Shape;1238;p10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787167" y="1145162"/>
              <a:ext cx="8781313" cy="3158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1239;p105"/>
            <p:cNvSpPr/>
            <p:nvPr/>
          </p:nvSpPr>
          <p:spPr>
            <a:xfrm>
              <a:off x="2120580" y="1438952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5" name="Google Shape;1240;p105"/>
            <p:cNvSpPr/>
            <p:nvPr/>
          </p:nvSpPr>
          <p:spPr>
            <a:xfrm>
              <a:off x="2102552" y="2098313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6" name="Google Shape;1241;p105"/>
            <p:cNvSpPr/>
            <p:nvPr/>
          </p:nvSpPr>
          <p:spPr>
            <a:xfrm>
              <a:off x="2120614" y="2775737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7" name="Google Shape;1242;p105"/>
            <p:cNvSpPr/>
            <p:nvPr/>
          </p:nvSpPr>
          <p:spPr>
            <a:xfrm>
              <a:off x="2147007" y="3436871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8" name="Google Shape;1243;p105"/>
            <p:cNvSpPr/>
            <p:nvPr/>
          </p:nvSpPr>
          <p:spPr>
            <a:xfrm>
              <a:off x="2147007" y="4116054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9" name="Google Shape;1244;p105"/>
            <p:cNvSpPr/>
            <p:nvPr/>
          </p:nvSpPr>
          <p:spPr>
            <a:xfrm>
              <a:off x="3247554" y="3089422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0" name="Google Shape;1245;p105"/>
            <p:cNvSpPr/>
            <p:nvPr/>
          </p:nvSpPr>
          <p:spPr>
            <a:xfrm>
              <a:off x="3247554" y="1791873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1" name="Google Shape;1246;p105"/>
            <p:cNvSpPr/>
            <p:nvPr/>
          </p:nvSpPr>
          <p:spPr>
            <a:xfrm>
              <a:off x="4387757" y="2454354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2" name="Google Shape;1247;p105"/>
            <p:cNvSpPr/>
            <p:nvPr/>
          </p:nvSpPr>
          <p:spPr>
            <a:xfrm>
              <a:off x="5582645" y="3277933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3" name="Google Shape;1248;p105"/>
            <p:cNvSpPr/>
            <p:nvPr/>
          </p:nvSpPr>
          <p:spPr>
            <a:xfrm>
              <a:off x="6737911" y="3277939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4" name="Google Shape;1249;p105"/>
            <p:cNvSpPr/>
            <p:nvPr/>
          </p:nvSpPr>
          <p:spPr>
            <a:xfrm>
              <a:off x="7893177" y="3277939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5" name="Google Shape;1250;p105"/>
            <p:cNvSpPr/>
            <p:nvPr/>
          </p:nvSpPr>
          <p:spPr>
            <a:xfrm>
              <a:off x="9048443" y="3277939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6" name="Google Shape;1251;p105"/>
            <p:cNvSpPr/>
            <p:nvPr/>
          </p:nvSpPr>
          <p:spPr>
            <a:xfrm>
              <a:off x="10142191" y="3277939"/>
              <a:ext cx="426289" cy="2083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7" name="Google Shape;1252;p105"/>
            <p:cNvSpPr/>
            <p:nvPr/>
          </p:nvSpPr>
          <p:spPr>
            <a:xfrm>
              <a:off x="2147007" y="1039822"/>
              <a:ext cx="499870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8" name="Google Shape;1253;p105"/>
            <p:cNvSpPr/>
            <p:nvPr/>
          </p:nvSpPr>
          <p:spPr>
            <a:xfrm>
              <a:off x="2128945" y="1697251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9" name="Google Shape;1254;p105"/>
            <p:cNvSpPr/>
            <p:nvPr/>
          </p:nvSpPr>
          <p:spPr>
            <a:xfrm>
              <a:off x="2147007" y="2356612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0" name="Google Shape;1255;p105"/>
            <p:cNvSpPr/>
            <p:nvPr/>
          </p:nvSpPr>
          <p:spPr>
            <a:xfrm>
              <a:off x="2116848" y="3035802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1" name="Google Shape;1256;p105"/>
            <p:cNvSpPr/>
            <p:nvPr/>
          </p:nvSpPr>
          <p:spPr>
            <a:xfrm>
              <a:off x="2147007" y="3705079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2" name="Google Shape;1257;p105"/>
            <p:cNvSpPr/>
            <p:nvPr/>
          </p:nvSpPr>
          <p:spPr>
            <a:xfrm>
              <a:off x="3247554" y="2704355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3" name="Google Shape;1258;p105"/>
            <p:cNvSpPr/>
            <p:nvPr/>
          </p:nvSpPr>
          <p:spPr>
            <a:xfrm>
              <a:off x="3307205" y="1367570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4" name="Google Shape;1259;p105"/>
            <p:cNvSpPr/>
            <p:nvPr/>
          </p:nvSpPr>
          <p:spPr>
            <a:xfrm>
              <a:off x="4387757" y="2026932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5" name="Google Shape;1260;p105"/>
            <p:cNvSpPr/>
            <p:nvPr/>
          </p:nvSpPr>
          <p:spPr>
            <a:xfrm>
              <a:off x="5582645" y="2857449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6" name="Google Shape;1261;p105"/>
            <p:cNvSpPr/>
            <p:nvPr/>
          </p:nvSpPr>
          <p:spPr>
            <a:xfrm>
              <a:off x="6737911" y="2857449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7" name="Google Shape;1262;p105"/>
            <p:cNvSpPr/>
            <p:nvPr/>
          </p:nvSpPr>
          <p:spPr>
            <a:xfrm>
              <a:off x="7801667" y="2857449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8" name="Google Shape;1263;p105"/>
            <p:cNvSpPr/>
            <p:nvPr/>
          </p:nvSpPr>
          <p:spPr>
            <a:xfrm>
              <a:off x="8959366" y="2857449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59" name="Google Shape;1264;p105"/>
            <p:cNvSpPr/>
            <p:nvPr/>
          </p:nvSpPr>
          <p:spPr>
            <a:xfrm>
              <a:off x="10117064" y="2857449"/>
              <a:ext cx="426289" cy="351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269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239;p105"/>
          <p:cNvSpPr/>
          <p:nvPr/>
        </p:nvSpPr>
        <p:spPr>
          <a:xfrm>
            <a:off x="1045069" y="1718413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40;p105"/>
          <p:cNvSpPr/>
          <p:nvPr/>
        </p:nvSpPr>
        <p:spPr>
          <a:xfrm>
            <a:off x="1022626" y="253926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41;p105"/>
          <p:cNvSpPr/>
          <p:nvPr/>
        </p:nvSpPr>
        <p:spPr>
          <a:xfrm>
            <a:off x="1045112" y="3382599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1242;p105"/>
          <p:cNvSpPr/>
          <p:nvPr/>
        </p:nvSpPr>
        <p:spPr>
          <a:xfrm>
            <a:off x="1077969" y="4205655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243;p105"/>
          <p:cNvSpPr/>
          <p:nvPr/>
        </p:nvSpPr>
        <p:spPr>
          <a:xfrm>
            <a:off x="1077969" y="505118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44;p105"/>
          <p:cNvSpPr/>
          <p:nvPr/>
        </p:nvSpPr>
        <p:spPr>
          <a:xfrm>
            <a:off x="2448058" y="377311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45;p105"/>
          <p:cNvSpPr/>
          <p:nvPr/>
        </p:nvSpPr>
        <p:spPr>
          <a:xfrm>
            <a:off x="2448058" y="215777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1" name="Google Shape;1246;p105"/>
          <p:cNvSpPr/>
          <p:nvPr/>
        </p:nvSpPr>
        <p:spPr>
          <a:xfrm>
            <a:off x="3867516" y="2982504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2" name="Google Shape;1247;p105"/>
          <p:cNvSpPr/>
          <p:nvPr/>
        </p:nvSpPr>
        <p:spPr>
          <a:xfrm>
            <a:off x="5355052" y="4007791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3" name="Google Shape;1248;p105"/>
          <p:cNvSpPr/>
          <p:nvPr/>
        </p:nvSpPr>
        <p:spPr>
          <a:xfrm>
            <a:off x="6793262" y="4007798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4" name="Google Shape;1249;p105"/>
          <p:cNvSpPr/>
          <p:nvPr/>
        </p:nvSpPr>
        <p:spPr>
          <a:xfrm>
            <a:off x="8231472" y="4007798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5" name="Google Shape;1250;p105"/>
          <p:cNvSpPr/>
          <p:nvPr/>
        </p:nvSpPr>
        <p:spPr>
          <a:xfrm>
            <a:off x="9669682" y="4007798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6" name="Google Shape;1251;p105"/>
          <p:cNvSpPr/>
          <p:nvPr/>
        </p:nvSpPr>
        <p:spPr>
          <a:xfrm>
            <a:off x="11031307" y="4007798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3" name="TextBox 62"/>
          <p:cNvSpPr txBox="1"/>
          <p:nvPr/>
        </p:nvSpPr>
        <p:spPr>
          <a:xfrm>
            <a:off x="5780896" y="1029302"/>
            <a:ext cx="4901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Forward pass</a:t>
            </a:r>
            <a:r>
              <a:rPr lang="en-US" sz="2800"/>
              <a:t>: Compute outputs</a:t>
            </a:r>
            <a:endParaRPr lang="en-US" sz="2800" b="1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421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109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239;p105"/>
          <p:cNvSpPr/>
          <p:nvPr/>
        </p:nvSpPr>
        <p:spPr>
          <a:xfrm>
            <a:off x="1045069" y="1718413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40;p105"/>
          <p:cNvSpPr/>
          <p:nvPr/>
        </p:nvSpPr>
        <p:spPr>
          <a:xfrm>
            <a:off x="1022626" y="253926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41;p105"/>
          <p:cNvSpPr/>
          <p:nvPr/>
        </p:nvSpPr>
        <p:spPr>
          <a:xfrm>
            <a:off x="1045112" y="3382599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1242;p105"/>
          <p:cNvSpPr/>
          <p:nvPr/>
        </p:nvSpPr>
        <p:spPr>
          <a:xfrm>
            <a:off x="1077969" y="4205655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243;p105"/>
          <p:cNvSpPr/>
          <p:nvPr/>
        </p:nvSpPr>
        <p:spPr>
          <a:xfrm>
            <a:off x="1077969" y="505118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44;p105"/>
          <p:cNvSpPr/>
          <p:nvPr/>
        </p:nvSpPr>
        <p:spPr>
          <a:xfrm>
            <a:off x="2448058" y="377311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45;p105"/>
          <p:cNvSpPr/>
          <p:nvPr/>
        </p:nvSpPr>
        <p:spPr>
          <a:xfrm>
            <a:off x="2448058" y="215777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1" name="Google Shape;1246;p105"/>
          <p:cNvSpPr/>
          <p:nvPr/>
        </p:nvSpPr>
        <p:spPr>
          <a:xfrm>
            <a:off x="3867516" y="2982504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2" name="Google Shape;1247;p105"/>
          <p:cNvSpPr/>
          <p:nvPr/>
        </p:nvSpPr>
        <p:spPr>
          <a:xfrm>
            <a:off x="5355052" y="4007791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3" name="Google Shape;1248;p105"/>
          <p:cNvSpPr/>
          <p:nvPr/>
        </p:nvSpPr>
        <p:spPr>
          <a:xfrm>
            <a:off x="6793262" y="4007798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4" name="Google Shape;1249;p105"/>
          <p:cNvSpPr/>
          <p:nvPr/>
        </p:nvSpPr>
        <p:spPr>
          <a:xfrm>
            <a:off x="8231472" y="4007798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5" name="Google Shape;1250;p105"/>
          <p:cNvSpPr/>
          <p:nvPr/>
        </p:nvSpPr>
        <p:spPr>
          <a:xfrm>
            <a:off x="9669682" y="4007798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2" name="Google Shape;768;p83"/>
          <p:cNvCxnSpPr/>
          <p:nvPr/>
        </p:nvCxnSpPr>
        <p:spPr>
          <a:xfrm flipV="1">
            <a:off x="11288136" y="4355173"/>
            <a:ext cx="3508" cy="951189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Rectangle 22"/>
          <p:cNvSpPr/>
          <p:nvPr/>
        </p:nvSpPr>
        <p:spPr>
          <a:xfrm>
            <a:off x="10704208" y="5284877"/>
            <a:ext cx="1128981" cy="47265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Base Case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75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7C50-EC4E-4523-830E-D2C288F1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before, I’m borrowing slides from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9071-A87F-416E-AE8B-01F5EA37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A2C87-3316-466C-B6FC-41DFD86D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F0B75-F608-4471-B7C3-7C75BCCE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4A76A-4C7A-45F9-89E9-0B5AAC49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07" y="1690688"/>
            <a:ext cx="5419986" cy="4297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39844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110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239;p105"/>
          <p:cNvSpPr/>
          <p:nvPr/>
        </p:nvSpPr>
        <p:spPr>
          <a:xfrm>
            <a:off x="1045069" y="1718413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40;p105"/>
          <p:cNvSpPr/>
          <p:nvPr/>
        </p:nvSpPr>
        <p:spPr>
          <a:xfrm>
            <a:off x="1022626" y="253926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41;p105"/>
          <p:cNvSpPr/>
          <p:nvPr/>
        </p:nvSpPr>
        <p:spPr>
          <a:xfrm>
            <a:off x="1045112" y="3382599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1242;p105"/>
          <p:cNvSpPr/>
          <p:nvPr/>
        </p:nvSpPr>
        <p:spPr>
          <a:xfrm>
            <a:off x="1077969" y="4205655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243;p105"/>
          <p:cNvSpPr/>
          <p:nvPr/>
        </p:nvSpPr>
        <p:spPr>
          <a:xfrm>
            <a:off x="1077969" y="505118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44;p105"/>
          <p:cNvSpPr/>
          <p:nvPr/>
        </p:nvSpPr>
        <p:spPr>
          <a:xfrm>
            <a:off x="2448058" y="377311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45;p105"/>
          <p:cNvSpPr/>
          <p:nvPr/>
        </p:nvSpPr>
        <p:spPr>
          <a:xfrm>
            <a:off x="2448058" y="215777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1" name="Google Shape;1246;p105"/>
          <p:cNvSpPr/>
          <p:nvPr/>
        </p:nvSpPr>
        <p:spPr>
          <a:xfrm>
            <a:off x="3867516" y="2982504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2" name="Google Shape;1247;p105"/>
          <p:cNvSpPr/>
          <p:nvPr/>
        </p:nvSpPr>
        <p:spPr>
          <a:xfrm>
            <a:off x="5355052" y="4007791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3" name="Google Shape;1248;p105"/>
          <p:cNvSpPr/>
          <p:nvPr/>
        </p:nvSpPr>
        <p:spPr>
          <a:xfrm>
            <a:off x="6793262" y="4007798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4" name="Google Shape;1249;p105"/>
          <p:cNvSpPr/>
          <p:nvPr/>
        </p:nvSpPr>
        <p:spPr>
          <a:xfrm>
            <a:off x="8231472" y="4007798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cxnSp>
        <p:nvCxnSpPr>
          <p:cNvPr id="22" name="Google Shape;768;p83"/>
          <p:cNvCxnSpPr/>
          <p:nvPr/>
        </p:nvCxnSpPr>
        <p:spPr>
          <a:xfrm flipV="1">
            <a:off x="11300437" y="4399135"/>
            <a:ext cx="0" cy="43100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Rectangle 22"/>
          <p:cNvSpPr/>
          <p:nvPr/>
        </p:nvSpPr>
        <p:spPr>
          <a:xfrm>
            <a:off x="10997510" y="4839711"/>
            <a:ext cx="1128981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Upstream Gradient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34688" y="3523231"/>
            <a:ext cx="2162366" cy="8663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83" y="2318469"/>
            <a:ext cx="2119969" cy="8119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319922" y="1755607"/>
            <a:ext cx="2411692" cy="1458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Gradient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Google Shape;768;p83"/>
          <p:cNvCxnSpPr/>
          <p:nvPr/>
        </p:nvCxnSpPr>
        <p:spPr>
          <a:xfrm flipV="1">
            <a:off x="9808675" y="4384481"/>
            <a:ext cx="0" cy="43100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768;p83"/>
          <p:cNvCxnSpPr/>
          <p:nvPr/>
        </p:nvCxnSpPr>
        <p:spPr>
          <a:xfrm>
            <a:off x="10568317" y="3244362"/>
            <a:ext cx="0" cy="27961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/>
          <p:cNvSpPr/>
          <p:nvPr/>
        </p:nvSpPr>
        <p:spPr>
          <a:xfrm>
            <a:off x="9105191" y="4839711"/>
            <a:ext cx="1486000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Downstream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Gradient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995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111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239;p105"/>
          <p:cNvSpPr/>
          <p:nvPr/>
        </p:nvSpPr>
        <p:spPr>
          <a:xfrm>
            <a:off x="1045069" y="1718413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40;p105"/>
          <p:cNvSpPr/>
          <p:nvPr/>
        </p:nvSpPr>
        <p:spPr>
          <a:xfrm>
            <a:off x="1022626" y="253926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41;p105"/>
          <p:cNvSpPr/>
          <p:nvPr/>
        </p:nvSpPr>
        <p:spPr>
          <a:xfrm>
            <a:off x="1045112" y="3382599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1242;p105"/>
          <p:cNvSpPr/>
          <p:nvPr/>
        </p:nvSpPr>
        <p:spPr>
          <a:xfrm>
            <a:off x="1077969" y="4205655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243;p105"/>
          <p:cNvSpPr/>
          <p:nvPr/>
        </p:nvSpPr>
        <p:spPr>
          <a:xfrm>
            <a:off x="1077969" y="505118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44;p105"/>
          <p:cNvSpPr/>
          <p:nvPr/>
        </p:nvSpPr>
        <p:spPr>
          <a:xfrm>
            <a:off x="2448058" y="377311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45;p105"/>
          <p:cNvSpPr/>
          <p:nvPr/>
        </p:nvSpPr>
        <p:spPr>
          <a:xfrm>
            <a:off x="2448058" y="215777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1" name="Google Shape;1246;p105"/>
          <p:cNvSpPr/>
          <p:nvPr/>
        </p:nvSpPr>
        <p:spPr>
          <a:xfrm>
            <a:off x="3867516" y="2982504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2" name="Google Shape;1247;p105"/>
          <p:cNvSpPr/>
          <p:nvPr/>
        </p:nvSpPr>
        <p:spPr>
          <a:xfrm>
            <a:off x="5355052" y="4007791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3" name="Google Shape;1248;p105"/>
          <p:cNvSpPr/>
          <p:nvPr/>
        </p:nvSpPr>
        <p:spPr>
          <a:xfrm>
            <a:off x="6793262" y="4007798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cxnSp>
        <p:nvCxnSpPr>
          <p:cNvPr id="22" name="Google Shape;768;p83"/>
          <p:cNvCxnSpPr/>
          <p:nvPr/>
        </p:nvCxnSpPr>
        <p:spPr>
          <a:xfrm flipV="1">
            <a:off x="9928837" y="4399135"/>
            <a:ext cx="0" cy="43100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Rectangle 22"/>
          <p:cNvSpPr/>
          <p:nvPr/>
        </p:nvSpPr>
        <p:spPr>
          <a:xfrm>
            <a:off x="9625910" y="4839711"/>
            <a:ext cx="1128981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Upstream Gradient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63088" y="3523231"/>
            <a:ext cx="2162366" cy="8663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42737" y="1755607"/>
            <a:ext cx="2637693" cy="1458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Gradient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Google Shape;768;p83"/>
          <p:cNvCxnSpPr/>
          <p:nvPr/>
        </p:nvCxnSpPr>
        <p:spPr>
          <a:xfrm flipV="1">
            <a:off x="8437075" y="4384481"/>
            <a:ext cx="0" cy="43100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768;p83"/>
          <p:cNvCxnSpPr/>
          <p:nvPr/>
        </p:nvCxnSpPr>
        <p:spPr>
          <a:xfrm>
            <a:off x="9196717" y="3244362"/>
            <a:ext cx="0" cy="27961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/>
          <p:cNvSpPr/>
          <p:nvPr/>
        </p:nvSpPr>
        <p:spPr>
          <a:xfrm>
            <a:off x="7733591" y="4839711"/>
            <a:ext cx="1486000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Downstream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Gradient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51" y="2245258"/>
            <a:ext cx="2397033" cy="822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500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112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239;p105"/>
          <p:cNvSpPr/>
          <p:nvPr/>
        </p:nvSpPr>
        <p:spPr>
          <a:xfrm>
            <a:off x="1045069" y="1718413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40;p105"/>
          <p:cNvSpPr/>
          <p:nvPr/>
        </p:nvSpPr>
        <p:spPr>
          <a:xfrm>
            <a:off x="1022626" y="253926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41;p105"/>
          <p:cNvSpPr/>
          <p:nvPr/>
        </p:nvSpPr>
        <p:spPr>
          <a:xfrm>
            <a:off x="1045112" y="3382599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1242;p105"/>
          <p:cNvSpPr/>
          <p:nvPr/>
        </p:nvSpPr>
        <p:spPr>
          <a:xfrm>
            <a:off x="1077969" y="4205655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243;p105"/>
          <p:cNvSpPr/>
          <p:nvPr/>
        </p:nvSpPr>
        <p:spPr>
          <a:xfrm>
            <a:off x="1077969" y="505118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44;p105"/>
          <p:cNvSpPr/>
          <p:nvPr/>
        </p:nvSpPr>
        <p:spPr>
          <a:xfrm>
            <a:off x="2448058" y="377311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45;p105"/>
          <p:cNvSpPr/>
          <p:nvPr/>
        </p:nvSpPr>
        <p:spPr>
          <a:xfrm>
            <a:off x="2448058" y="215777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1" name="Google Shape;1246;p105"/>
          <p:cNvSpPr/>
          <p:nvPr/>
        </p:nvSpPr>
        <p:spPr>
          <a:xfrm>
            <a:off x="3867516" y="2982504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2" name="Google Shape;1247;p105"/>
          <p:cNvSpPr/>
          <p:nvPr/>
        </p:nvSpPr>
        <p:spPr>
          <a:xfrm>
            <a:off x="5355052" y="4007791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cxnSp>
        <p:nvCxnSpPr>
          <p:cNvPr id="22" name="Google Shape;768;p83"/>
          <p:cNvCxnSpPr/>
          <p:nvPr/>
        </p:nvCxnSpPr>
        <p:spPr>
          <a:xfrm flipV="1">
            <a:off x="8557235" y="4399135"/>
            <a:ext cx="0" cy="43100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Rectangle 22"/>
          <p:cNvSpPr/>
          <p:nvPr/>
        </p:nvSpPr>
        <p:spPr>
          <a:xfrm>
            <a:off x="8254308" y="4839711"/>
            <a:ext cx="1128981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Upstream Gradient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91486" y="3523231"/>
            <a:ext cx="2162366" cy="8663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71135" y="1755607"/>
            <a:ext cx="2637693" cy="1458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Gradient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Google Shape;768;p83"/>
          <p:cNvCxnSpPr/>
          <p:nvPr/>
        </p:nvCxnSpPr>
        <p:spPr>
          <a:xfrm flipV="1">
            <a:off x="7065473" y="4384481"/>
            <a:ext cx="0" cy="43100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768;p83"/>
          <p:cNvCxnSpPr/>
          <p:nvPr/>
        </p:nvCxnSpPr>
        <p:spPr>
          <a:xfrm>
            <a:off x="7825115" y="3244362"/>
            <a:ext cx="0" cy="27961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/>
          <p:cNvSpPr/>
          <p:nvPr/>
        </p:nvSpPr>
        <p:spPr>
          <a:xfrm>
            <a:off x="6361989" y="4839711"/>
            <a:ext cx="1486000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Downstream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Gradient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297" y="2236251"/>
            <a:ext cx="2024743" cy="822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740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113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239;p105"/>
          <p:cNvSpPr/>
          <p:nvPr/>
        </p:nvSpPr>
        <p:spPr>
          <a:xfrm>
            <a:off x="1045069" y="1718413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40;p105"/>
          <p:cNvSpPr/>
          <p:nvPr/>
        </p:nvSpPr>
        <p:spPr>
          <a:xfrm>
            <a:off x="1022626" y="253926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41;p105"/>
          <p:cNvSpPr/>
          <p:nvPr/>
        </p:nvSpPr>
        <p:spPr>
          <a:xfrm>
            <a:off x="1045112" y="3382599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1242;p105"/>
          <p:cNvSpPr/>
          <p:nvPr/>
        </p:nvSpPr>
        <p:spPr>
          <a:xfrm>
            <a:off x="1077969" y="4205655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243;p105"/>
          <p:cNvSpPr/>
          <p:nvPr/>
        </p:nvSpPr>
        <p:spPr>
          <a:xfrm>
            <a:off x="1077969" y="505118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44;p105"/>
          <p:cNvSpPr/>
          <p:nvPr/>
        </p:nvSpPr>
        <p:spPr>
          <a:xfrm>
            <a:off x="2448058" y="377311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45;p105"/>
          <p:cNvSpPr/>
          <p:nvPr/>
        </p:nvSpPr>
        <p:spPr>
          <a:xfrm>
            <a:off x="2448058" y="215777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1" name="Google Shape;1246;p105"/>
          <p:cNvSpPr/>
          <p:nvPr/>
        </p:nvSpPr>
        <p:spPr>
          <a:xfrm>
            <a:off x="3867516" y="2982504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cxnSp>
        <p:nvCxnSpPr>
          <p:cNvPr id="22" name="Google Shape;768;p83"/>
          <p:cNvCxnSpPr/>
          <p:nvPr/>
        </p:nvCxnSpPr>
        <p:spPr>
          <a:xfrm flipV="1">
            <a:off x="7115299" y="4399135"/>
            <a:ext cx="0" cy="43100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Rectangle 22"/>
          <p:cNvSpPr/>
          <p:nvPr/>
        </p:nvSpPr>
        <p:spPr>
          <a:xfrm>
            <a:off x="6812372" y="4839711"/>
            <a:ext cx="1128981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Upstream Gradient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49550" y="3523231"/>
            <a:ext cx="2162366" cy="8663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29199" y="1755607"/>
            <a:ext cx="2743201" cy="1458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Gradient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Google Shape;768;p83"/>
          <p:cNvCxnSpPr/>
          <p:nvPr/>
        </p:nvCxnSpPr>
        <p:spPr>
          <a:xfrm flipV="1">
            <a:off x="5623537" y="4384481"/>
            <a:ext cx="0" cy="43100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768;p83"/>
          <p:cNvCxnSpPr/>
          <p:nvPr/>
        </p:nvCxnSpPr>
        <p:spPr>
          <a:xfrm>
            <a:off x="6383179" y="3244362"/>
            <a:ext cx="0" cy="27961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/>
          <p:cNvSpPr/>
          <p:nvPr/>
        </p:nvSpPr>
        <p:spPr>
          <a:xfrm>
            <a:off x="4920053" y="4839711"/>
            <a:ext cx="1486000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Downstream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Gradient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28" y="2236251"/>
            <a:ext cx="2514600" cy="822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45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114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239;p105"/>
          <p:cNvSpPr/>
          <p:nvPr/>
        </p:nvSpPr>
        <p:spPr>
          <a:xfrm>
            <a:off x="1045069" y="1718413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40;p105"/>
          <p:cNvSpPr/>
          <p:nvPr/>
        </p:nvSpPr>
        <p:spPr>
          <a:xfrm>
            <a:off x="1022626" y="253926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41;p105"/>
          <p:cNvSpPr/>
          <p:nvPr/>
        </p:nvSpPr>
        <p:spPr>
          <a:xfrm>
            <a:off x="1045112" y="3382599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1242;p105"/>
          <p:cNvSpPr/>
          <p:nvPr/>
        </p:nvSpPr>
        <p:spPr>
          <a:xfrm>
            <a:off x="1077969" y="4205655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244;p105"/>
          <p:cNvSpPr/>
          <p:nvPr/>
        </p:nvSpPr>
        <p:spPr>
          <a:xfrm>
            <a:off x="2448058" y="377311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245;p105"/>
          <p:cNvSpPr/>
          <p:nvPr/>
        </p:nvSpPr>
        <p:spPr>
          <a:xfrm>
            <a:off x="2448058" y="2157770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sp>
        <p:nvSpPr>
          <p:cNvPr id="24" name="Rectangle 23"/>
          <p:cNvSpPr/>
          <p:nvPr/>
        </p:nvSpPr>
        <p:spPr>
          <a:xfrm>
            <a:off x="5020409" y="1792211"/>
            <a:ext cx="5029200" cy="1458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Gradient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Google Shape;768;p83"/>
          <p:cNvCxnSpPr/>
          <p:nvPr/>
        </p:nvCxnSpPr>
        <p:spPr>
          <a:xfrm flipH="1" flipV="1">
            <a:off x="1477108" y="5508950"/>
            <a:ext cx="970950" cy="661837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768;p83"/>
          <p:cNvCxnSpPr/>
          <p:nvPr/>
        </p:nvCxnSpPr>
        <p:spPr>
          <a:xfrm flipH="1">
            <a:off x="4932485" y="3242794"/>
            <a:ext cx="87887" cy="24775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/>
          <p:cNvSpPr/>
          <p:nvPr/>
        </p:nvSpPr>
        <p:spPr>
          <a:xfrm>
            <a:off x="2448058" y="5728919"/>
            <a:ext cx="1486000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Downstream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Gradient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107831" y="2532185"/>
            <a:ext cx="4765431" cy="2901461"/>
          </a:xfrm>
          <a:custGeom>
            <a:avLst/>
            <a:gdLst>
              <a:gd name="connsiteX0" fmla="*/ 0 w 4765431"/>
              <a:gd name="connsiteY0" fmla="*/ 2039815 h 2901461"/>
              <a:gd name="connsiteX1" fmla="*/ 0 w 4765431"/>
              <a:gd name="connsiteY1" fmla="*/ 2901461 h 2901461"/>
              <a:gd name="connsiteX2" fmla="*/ 870438 w 4765431"/>
              <a:gd name="connsiteY2" fmla="*/ 2901461 h 2901461"/>
              <a:gd name="connsiteX3" fmla="*/ 3411415 w 4765431"/>
              <a:gd name="connsiteY3" fmla="*/ 1890346 h 2901461"/>
              <a:gd name="connsiteX4" fmla="*/ 4765431 w 4765431"/>
              <a:gd name="connsiteY4" fmla="*/ 1890346 h 2901461"/>
              <a:gd name="connsiteX5" fmla="*/ 4765431 w 4765431"/>
              <a:gd name="connsiteY5" fmla="*/ 984738 h 2901461"/>
              <a:gd name="connsiteX6" fmla="*/ 3666392 w 4765431"/>
              <a:gd name="connsiteY6" fmla="*/ 984738 h 2901461"/>
              <a:gd name="connsiteX7" fmla="*/ 3472961 w 4765431"/>
              <a:gd name="connsiteY7" fmla="*/ 0 h 2901461"/>
              <a:gd name="connsiteX8" fmla="*/ 2655277 w 4765431"/>
              <a:gd name="connsiteY8" fmla="*/ 0 h 2901461"/>
              <a:gd name="connsiteX9" fmla="*/ 2655277 w 4765431"/>
              <a:gd name="connsiteY9" fmla="*/ 1327638 h 2901461"/>
              <a:gd name="connsiteX10" fmla="*/ 404446 w 4765431"/>
              <a:gd name="connsiteY10" fmla="*/ 2039815 h 2901461"/>
              <a:gd name="connsiteX11" fmla="*/ 0 w 4765431"/>
              <a:gd name="connsiteY11" fmla="*/ 2039815 h 290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65431" h="2901461">
                <a:moveTo>
                  <a:pt x="0" y="2039815"/>
                </a:moveTo>
                <a:lnTo>
                  <a:pt x="0" y="2901461"/>
                </a:lnTo>
                <a:lnTo>
                  <a:pt x="870438" y="2901461"/>
                </a:lnTo>
                <a:lnTo>
                  <a:pt x="3411415" y="1890346"/>
                </a:lnTo>
                <a:lnTo>
                  <a:pt x="4765431" y="1890346"/>
                </a:lnTo>
                <a:lnTo>
                  <a:pt x="4765431" y="984738"/>
                </a:lnTo>
                <a:lnTo>
                  <a:pt x="3666392" y="984738"/>
                </a:lnTo>
                <a:lnTo>
                  <a:pt x="3472961" y="0"/>
                </a:lnTo>
                <a:lnTo>
                  <a:pt x="2655277" y="0"/>
                </a:lnTo>
                <a:lnTo>
                  <a:pt x="2655277" y="1327638"/>
                </a:lnTo>
                <a:lnTo>
                  <a:pt x="404446" y="2039815"/>
                </a:lnTo>
                <a:lnTo>
                  <a:pt x="0" y="2039815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Google Shape;768;p83"/>
          <p:cNvCxnSpPr/>
          <p:nvPr/>
        </p:nvCxnSpPr>
        <p:spPr>
          <a:xfrm flipV="1">
            <a:off x="5594229" y="4399135"/>
            <a:ext cx="0" cy="43100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Rectangle 28"/>
          <p:cNvSpPr/>
          <p:nvPr/>
        </p:nvSpPr>
        <p:spPr>
          <a:xfrm>
            <a:off x="5291302" y="4839711"/>
            <a:ext cx="1128981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Upstream Gradient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50" y="2308112"/>
            <a:ext cx="4762276" cy="822960"/>
          </a:xfrm>
          <a:prstGeom prst="rect">
            <a:avLst/>
          </a:prstGeom>
        </p:spPr>
      </p:pic>
      <p:cxnSp>
        <p:nvCxnSpPr>
          <p:cNvPr id="42" name="Google Shape;768;p83"/>
          <p:cNvCxnSpPr/>
          <p:nvPr/>
        </p:nvCxnSpPr>
        <p:spPr>
          <a:xfrm flipV="1">
            <a:off x="3928751" y="3318773"/>
            <a:ext cx="203634" cy="2438443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789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6 - </a:t>
            </a:r>
            <a:fld id="{AC1089D3-84F4-7045-A571-C61BEF9B13BC}" type="slidenum">
              <a:rPr lang="en-US" smtClean="0"/>
              <a:pPr/>
              <a:t>115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239;p105"/>
          <p:cNvSpPr/>
          <p:nvPr/>
        </p:nvSpPr>
        <p:spPr>
          <a:xfrm>
            <a:off x="1045069" y="1718413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240;p105"/>
          <p:cNvSpPr/>
          <p:nvPr/>
        </p:nvSpPr>
        <p:spPr>
          <a:xfrm>
            <a:off x="1022626" y="2539262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241;p105"/>
          <p:cNvSpPr/>
          <p:nvPr/>
        </p:nvSpPr>
        <p:spPr>
          <a:xfrm>
            <a:off x="1045112" y="3382599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1242;p105"/>
          <p:cNvSpPr/>
          <p:nvPr/>
        </p:nvSpPr>
        <p:spPr>
          <a:xfrm>
            <a:off x="1077969" y="4205655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sp>
        <p:nvSpPr>
          <p:cNvPr id="24" name="Rectangle 23"/>
          <p:cNvSpPr/>
          <p:nvPr/>
        </p:nvSpPr>
        <p:spPr>
          <a:xfrm>
            <a:off x="5020409" y="1792211"/>
            <a:ext cx="5029200" cy="1458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Gradient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Google Shape;768;p83"/>
          <p:cNvCxnSpPr/>
          <p:nvPr/>
        </p:nvCxnSpPr>
        <p:spPr>
          <a:xfrm flipH="1" flipV="1">
            <a:off x="2714155" y="4156772"/>
            <a:ext cx="11460" cy="64382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768;p83"/>
          <p:cNvCxnSpPr/>
          <p:nvPr/>
        </p:nvCxnSpPr>
        <p:spPr>
          <a:xfrm flipH="1">
            <a:off x="3702562" y="2180492"/>
            <a:ext cx="1296006" cy="488456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/>
          <p:cNvSpPr/>
          <p:nvPr/>
        </p:nvSpPr>
        <p:spPr>
          <a:xfrm>
            <a:off x="2209833" y="4796586"/>
            <a:ext cx="1486000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Downstream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Gradient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oogle Shape;768;p83"/>
          <p:cNvCxnSpPr/>
          <p:nvPr/>
        </p:nvCxnSpPr>
        <p:spPr>
          <a:xfrm flipH="1" flipV="1">
            <a:off x="4153034" y="3250931"/>
            <a:ext cx="322251" cy="1557576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Rectangle 28"/>
          <p:cNvSpPr/>
          <p:nvPr/>
        </p:nvSpPr>
        <p:spPr>
          <a:xfrm>
            <a:off x="4403279" y="4839711"/>
            <a:ext cx="1128981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Upstream Gradient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50" y="2308112"/>
            <a:ext cx="4762276" cy="822960"/>
          </a:xfrm>
          <a:prstGeom prst="rect">
            <a:avLst/>
          </a:prstGeom>
        </p:spPr>
      </p:pic>
      <p:cxnSp>
        <p:nvCxnSpPr>
          <p:cNvPr id="42" name="Google Shape;768;p83"/>
          <p:cNvCxnSpPr/>
          <p:nvPr/>
        </p:nvCxnSpPr>
        <p:spPr>
          <a:xfrm flipV="1">
            <a:off x="2226761" y="2424720"/>
            <a:ext cx="487394" cy="2391364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Rectangle 22"/>
          <p:cNvSpPr/>
          <p:nvPr/>
        </p:nvSpPr>
        <p:spPr>
          <a:xfrm>
            <a:off x="2375863" y="1718413"/>
            <a:ext cx="2099422" cy="239638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95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6 - </a:t>
            </a:r>
            <a:fld id="{AC1089D3-84F4-7045-A571-C61BEF9B13BC}" type="slidenum">
              <a:rPr lang="en-US" smtClean="0"/>
              <a:pPr/>
              <a:t>116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241;p105"/>
          <p:cNvSpPr/>
          <p:nvPr/>
        </p:nvSpPr>
        <p:spPr>
          <a:xfrm>
            <a:off x="1045112" y="3382599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1242;p105"/>
          <p:cNvSpPr/>
          <p:nvPr/>
        </p:nvSpPr>
        <p:spPr>
          <a:xfrm>
            <a:off x="1077969" y="4205655"/>
            <a:ext cx="530694" cy="2593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sp>
        <p:nvSpPr>
          <p:cNvPr id="24" name="Rectangle 23"/>
          <p:cNvSpPr/>
          <p:nvPr/>
        </p:nvSpPr>
        <p:spPr>
          <a:xfrm>
            <a:off x="4998568" y="1874277"/>
            <a:ext cx="5029200" cy="1458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Gradient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Google Shape;768;p83"/>
          <p:cNvCxnSpPr>
            <a:stCxn id="27" idx="2"/>
          </p:cNvCxnSpPr>
          <p:nvPr/>
        </p:nvCxnSpPr>
        <p:spPr>
          <a:xfrm flipH="1">
            <a:off x="1644162" y="1184633"/>
            <a:ext cx="45548" cy="538659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/>
          <p:cNvSpPr/>
          <p:nvPr/>
        </p:nvSpPr>
        <p:spPr>
          <a:xfrm>
            <a:off x="302112" y="924544"/>
            <a:ext cx="2775196" cy="26008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Downstream Gradient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305421" y="943172"/>
            <a:ext cx="1128981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Upstream Gradient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01090" y="1382959"/>
            <a:ext cx="1976218" cy="153608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Elbow Connector 10"/>
          <p:cNvCxnSpPr/>
          <p:nvPr/>
        </p:nvCxnSpPr>
        <p:spPr>
          <a:xfrm rot="16200000" flipH="1">
            <a:off x="-29512" y="1644967"/>
            <a:ext cx="1534959" cy="614289"/>
          </a:xfrm>
          <a:prstGeom prst="bentConnector3">
            <a:avLst>
              <a:gd name="adj1" fmla="val 99834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5400000">
            <a:off x="2895044" y="1772412"/>
            <a:ext cx="726833" cy="252080"/>
          </a:xfrm>
          <a:prstGeom prst="bentConnector3">
            <a:avLst>
              <a:gd name="adj1" fmla="val 100806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19" y="2343935"/>
            <a:ext cx="3933265" cy="822960"/>
          </a:xfrm>
          <a:prstGeom prst="rect">
            <a:avLst/>
          </a:prstGeom>
        </p:spPr>
      </p:pic>
      <p:cxnSp>
        <p:nvCxnSpPr>
          <p:cNvPr id="38" name="Elbow Connector 37"/>
          <p:cNvCxnSpPr>
            <a:stCxn id="24" idx="1"/>
          </p:cNvCxnSpPr>
          <p:nvPr/>
        </p:nvCxnSpPr>
        <p:spPr>
          <a:xfrm rot="10800000">
            <a:off x="2092570" y="2444235"/>
            <a:ext cx="2905999" cy="159402"/>
          </a:xfrm>
          <a:prstGeom prst="bentConnector3">
            <a:avLst>
              <a:gd name="adj1" fmla="val 100225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9922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6 - </a:t>
            </a:r>
            <a:fld id="{AC1089D3-84F4-7045-A571-C61BEF9B13BC}" type="slidenum">
              <a:rPr lang="en-US" smtClean="0"/>
              <a:pPr/>
              <a:t>117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sp>
        <p:nvSpPr>
          <p:cNvPr id="24" name="Rectangle 23"/>
          <p:cNvSpPr/>
          <p:nvPr/>
        </p:nvSpPr>
        <p:spPr>
          <a:xfrm>
            <a:off x="4998568" y="1874277"/>
            <a:ext cx="5029200" cy="14587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Gradient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2112" y="924544"/>
            <a:ext cx="2775196" cy="26008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Downstream Gradient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305421" y="943172"/>
            <a:ext cx="1128981" cy="5918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Upstream Gradient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01090" y="2956781"/>
            <a:ext cx="1976218" cy="153608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Elbow Connector 10"/>
          <p:cNvCxnSpPr/>
          <p:nvPr/>
        </p:nvCxnSpPr>
        <p:spPr>
          <a:xfrm rot="16200000" flipH="1">
            <a:off x="-905186" y="2391930"/>
            <a:ext cx="3097221" cy="682625"/>
          </a:xfrm>
          <a:prstGeom prst="bentConnector3">
            <a:avLst>
              <a:gd name="adj1" fmla="val 99962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5400000">
            <a:off x="2245818" y="2432899"/>
            <a:ext cx="2458151" cy="654305"/>
          </a:xfrm>
          <a:prstGeom prst="bentConnector3">
            <a:avLst>
              <a:gd name="adj1" fmla="val 99718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19" y="2343935"/>
            <a:ext cx="3933265" cy="822960"/>
          </a:xfrm>
          <a:prstGeom prst="rect">
            <a:avLst/>
          </a:prstGeom>
        </p:spPr>
      </p:pic>
      <p:cxnSp>
        <p:nvCxnSpPr>
          <p:cNvPr id="38" name="Elbow Connector 37"/>
          <p:cNvCxnSpPr>
            <a:stCxn id="24" idx="1"/>
          </p:cNvCxnSpPr>
          <p:nvPr/>
        </p:nvCxnSpPr>
        <p:spPr>
          <a:xfrm rot="10800000" flipV="1">
            <a:off x="2101362" y="2603636"/>
            <a:ext cx="2897206" cy="816571"/>
          </a:xfrm>
          <a:prstGeom prst="bentConnector3">
            <a:avLst>
              <a:gd name="adj1" fmla="val 100073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6200000" flipH="1">
            <a:off x="-443546" y="2071055"/>
            <a:ext cx="2314708" cy="541858"/>
          </a:xfrm>
          <a:prstGeom prst="bentConnector3">
            <a:avLst>
              <a:gd name="adj1" fmla="val 9976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251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862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6 - </a:t>
            </a:r>
            <a:fld id="{AC1089D3-84F4-7045-A571-C61BEF9B13BC}" type="slidenum">
              <a:rPr lang="en-US" smtClean="0"/>
              <a:pPr/>
              <a:t>118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908432" y="3237084"/>
            <a:ext cx="4991688" cy="14587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79194" y="293166"/>
            <a:ext cx="2333720" cy="50257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9" y="3215880"/>
            <a:ext cx="118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Sigmoid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718" y="1916840"/>
            <a:ext cx="2893151" cy="951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8720" y="1930748"/>
            <a:ext cx="365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Computational graph is </a:t>
            </a:r>
            <a:r>
              <a:rPr lang="en-US" sz="2000"/>
              <a:t>not unique: </a:t>
            </a:r>
            <a:r>
              <a:rPr lang="en-US" sz="2000" dirty="0"/>
              <a:t>we can use primitives that have simple local gradients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04" y="415618"/>
            <a:ext cx="2456144" cy="2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74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6 - </a:t>
            </a:r>
            <a:fld id="{AC1089D3-84F4-7045-A571-C61BEF9B13BC}" type="slidenum">
              <a:rPr lang="en-US" smtClean="0"/>
              <a:pPr/>
              <a:t>119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908432" y="3237084"/>
            <a:ext cx="4991688" cy="14587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9" y="3215880"/>
            <a:ext cx="118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Sigmoid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718" y="1916840"/>
            <a:ext cx="2893151" cy="951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8720" y="1930748"/>
            <a:ext cx="365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Computational graph is </a:t>
            </a:r>
            <a:r>
              <a:rPr lang="en-US" sz="2000"/>
              <a:t>not unique: </a:t>
            </a:r>
            <a:r>
              <a:rPr lang="en-US" sz="2000" dirty="0"/>
              <a:t>we can use primitives that have simple local gradients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42" y="5570787"/>
            <a:ext cx="8440713" cy="672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67" y="5552904"/>
            <a:ext cx="1630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Sigmoid local gradient: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194" y="293166"/>
            <a:ext cx="2333720" cy="50257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04" y="415618"/>
            <a:ext cx="2456144" cy="2550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E51B22-A803-4345-BA32-6E0449CB7620}"/>
              </a:ext>
            </a:extLst>
          </p:cNvPr>
          <p:cNvSpPr/>
          <p:nvPr/>
        </p:nvSpPr>
        <p:spPr>
          <a:xfrm>
            <a:off x="8554720" y="5505330"/>
            <a:ext cx="1838960" cy="780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CBBF6-E767-4EBF-9C84-C89B966FFC67}"/>
              </a:ext>
            </a:extLst>
          </p:cNvPr>
          <p:cNvSpPr/>
          <p:nvPr/>
        </p:nvSpPr>
        <p:spPr>
          <a:xfrm>
            <a:off x="1811350" y="5440338"/>
            <a:ext cx="1226490" cy="780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3:</a:t>
            </a:r>
            <a:br>
              <a:rPr lang="en-US" dirty="0"/>
            </a:br>
            <a:r>
              <a:rPr lang="en-US" dirty="0"/>
              <a:t>Linear Classifiers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3A05A-AD14-4DFD-BE57-54B9F5BB6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Google Shape;881;p75">
            <a:extLst>
              <a:ext uri="{FF2B5EF4-FFF2-40B4-BE49-F238E27FC236}">
                <a16:creationId xmlns:a16="http://schemas.microsoft.com/office/drawing/2014/main" id="{800B2B43-8EF1-4D76-B6C0-BB546841B18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1310" y="1828434"/>
            <a:ext cx="4435285" cy="3071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5848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6 - </a:t>
            </a:r>
            <a:fld id="{AC1089D3-84F4-7045-A571-C61BEF9B13BC}" type="slidenum">
              <a:rPr lang="en-US" smtClean="0"/>
              <a:pPr/>
              <a:t>120</a:t>
            </a:fld>
            <a:endParaRPr lang="en-US" dirty="0"/>
          </a:p>
        </p:txBody>
      </p:sp>
      <p:pic>
        <p:nvPicPr>
          <p:cNvPr id="33" name="Google Shape;1238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998" y="1352669"/>
            <a:ext cx="10932003" cy="393220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59"/>
          <p:cNvSpPr txBox="1"/>
          <p:nvPr/>
        </p:nvSpPr>
        <p:spPr>
          <a:xfrm>
            <a:off x="5562824" y="1039078"/>
            <a:ext cx="5337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Backward pass</a:t>
            </a:r>
            <a:r>
              <a:rPr lang="en-US" sz="2800" dirty="0"/>
              <a:t>: Compute gradients</a:t>
            </a:r>
            <a:endParaRPr lang="en-US" sz="2800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73967" y="1575003"/>
            <a:ext cx="51150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908432" y="3237084"/>
            <a:ext cx="4991688" cy="14587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9" y="3215880"/>
            <a:ext cx="118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Sigmoid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718" y="1916840"/>
            <a:ext cx="2893151" cy="951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8720" y="1930748"/>
            <a:ext cx="365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Computational graph is </a:t>
            </a:r>
            <a:r>
              <a:rPr lang="en-US" sz="2000"/>
              <a:t>not unique: </a:t>
            </a:r>
            <a:r>
              <a:rPr lang="en-US" sz="2000" dirty="0"/>
              <a:t>we can use primitives that have simple local gradients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42" y="5570787"/>
            <a:ext cx="8440713" cy="672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11628" y="4648755"/>
            <a:ext cx="5639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[Downstream] </a:t>
            </a:r>
            <a:r>
              <a:rPr lang="en-US" sz="2400" dirty="0"/>
              <a:t>= [Local] * </a:t>
            </a:r>
            <a:r>
              <a:rPr lang="en-US" sz="2400" dirty="0">
                <a:solidFill>
                  <a:srgbClr val="7030A0"/>
                </a:solidFill>
              </a:rPr>
              <a:t>[Upstream]</a:t>
            </a:r>
          </a:p>
          <a:p>
            <a:r>
              <a:rPr lang="en-US" sz="2400" dirty="0"/>
              <a:t>                           = (1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0.73</a:t>
            </a:r>
            <a:r>
              <a:rPr lang="en-US" sz="2400" dirty="0"/>
              <a:t>) * </a:t>
            </a:r>
            <a:r>
              <a:rPr lang="en-US" sz="2400" dirty="0">
                <a:solidFill>
                  <a:schemeClr val="accent2"/>
                </a:solidFill>
              </a:rPr>
              <a:t>0.73</a:t>
            </a:r>
            <a:r>
              <a:rPr lang="en-US" sz="2400" dirty="0"/>
              <a:t> * </a:t>
            </a:r>
            <a:r>
              <a:rPr lang="en-US" sz="2400" dirty="0">
                <a:solidFill>
                  <a:srgbClr val="7030A0"/>
                </a:solidFill>
              </a:rPr>
              <a:t>1.0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C00000"/>
                </a:solidFill>
              </a:rPr>
              <a:t>0.2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067068" y="3949831"/>
            <a:ext cx="522028" cy="33199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077511" y="3602729"/>
            <a:ext cx="522028" cy="33199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28732" y="3962519"/>
            <a:ext cx="522028" cy="33199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267" y="5552904"/>
            <a:ext cx="1630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Sigmoid local gradient: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779194" y="293166"/>
            <a:ext cx="2333720" cy="50257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5" y="153820"/>
            <a:ext cx="4840448" cy="819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04" y="415618"/>
            <a:ext cx="2456144" cy="2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1449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Gradients of other Activation Functions?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22" name="Google Shape;508;p65"/>
          <p:cNvSpPr txBox="1"/>
          <p:nvPr/>
        </p:nvSpPr>
        <p:spPr>
          <a:xfrm>
            <a:off x="450549" y="1306229"/>
            <a:ext cx="2015475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Sigmoid</a:t>
            </a:r>
            <a:endParaRPr sz="3199" b="1"/>
          </a:p>
        </p:txBody>
      </p:sp>
      <p:sp>
        <p:nvSpPr>
          <p:cNvPr id="23" name="Google Shape;509;p65"/>
          <p:cNvSpPr txBox="1"/>
          <p:nvPr/>
        </p:nvSpPr>
        <p:spPr>
          <a:xfrm>
            <a:off x="450549" y="2926440"/>
            <a:ext cx="3951371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tanh</a:t>
            </a:r>
            <a:endParaRPr sz="3199"/>
          </a:p>
        </p:txBody>
      </p:sp>
      <p:sp>
        <p:nvSpPr>
          <p:cNvPr id="24" name="Google Shape;510;p65"/>
          <p:cNvSpPr txBox="1"/>
          <p:nvPr/>
        </p:nvSpPr>
        <p:spPr>
          <a:xfrm>
            <a:off x="450549" y="4646092"/>
            <a:ext cx="4169314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ReLU</a:t>
            </a:r>
            <a:endParaRPr sz="3199"/>
          </a:p>
        </p:txBody>
      </p:sp>
      <p:sp>
        <p:nvSpPr>
          <p:cNvPr id="25" name="Google Shape;511;p65"/>
          <p:cNvSpPr txBox="1"/>
          <p:nvPr/>
        </p:nvSpPr>
        <p:spPr>
          <a:xfrm>
            <a:off x="6323186" y="1223550"/>
            <a:ext cx="3046806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Leaky </a:t>
            </a:r>
            <a:r>
              <a:rPr lang="en" sz="3199" b="1" dirty="0" err="1"/>
              <a:t>ReLU</a:t>
            </a:r>
            <a:endParaRPr sz="3199" dirty="0"/>
          </a:p>
        </p:txBody>
      </p:sp>
      <p:sp>
        <p:nvSpPr>
          <p:cNvPr id="26" name="Google Shape;512;p65"/>
          <p:cNvSpPr txBox="1"/>
          <p:nvPr/>
        </p:nvSpPr>
        <p:spPr>
          <a:xfrm>
            <a:off x="6424726" y="3098162"/>
            <a:ext cx="3046806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Maxout</a:t>
            </a:r>
            <a:endParaRPr sz="3199" b="1"/>
          </a:p>
        </p:txBody>
      </p:sp>
      <p:sp>
        <p:nvSpPr>
          <p:cNvPr id="27" name="Google Shape;513;p65"/>
          <p:cNvSpPr txBox="1"/>
          <p:nvPr/>
        </p:nvSpPr>
        <p:spPr>
          <a:xfrm>
            <a:off x="6484777" y="4544818"/>
            <a:ext cx="3046806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ELU</a:t>
            </a:r>
            <a:endParaRPr sz="3199" b="1"/>
          </a:p>
        </p:txBody>
      </p:sp>
      <p:pic>
        <p:nvPicPr>
          <p:cNvPr id="28" name="Google Shape;515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5448" y="2003414"/>
            <a:ext cx="2199527" cy="51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51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47" y="3581451"/>
            <a:ext cx="1436367" cy="46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51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448" y="5301089"/>
            <a:ext cx="1780172" cy="46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1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4776" y="1838057"/>
            <a:ext cx="2199527" cy="43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19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0907" y="5148261"/>
            <a:ext cx="2529574" cy="94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2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0885" y="3667513"/>
            <a:ext cx="3951371" cy="40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21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92122" y="1289947"/>
            <a:ext cx="1935842" cy="152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22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92135" y="2991957"/>
            <a:ext cx="1935829" cy="147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23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7984" y="4574277"/>
            <a:ext cx="1846666" cy="152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24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457003" y="1289948"/>
            <a:ext cx="1935829" cy="152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25;p6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457007" y="4574287"/>
            <a:ext cx="1935829" cy="1523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945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Gradients of activation functions?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A533A17-A9FA-4F44-BDB8-22280413D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https://towardsdatascience.com/activation-functions-neural-networks-1cbd9f8d91d6</a:t>
            </a: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122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D8CB34-669F-49AC-AD34-8EE319773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75" y="1791267"/>
            <a:ext cx="8440713" cy="672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8CE0AE-C26D-4F47-AD8F-F9ED8A646E01}"/>
              </a:ext>
            </a:extLst>
          </p:cNvPr>
          <p:cNvSpPr txBox="1"/>
          <p:nvPr/>
        </p:nvSpPr>
        <p:spPr>
          <a:xfrm>
            <a:off x="838200" y="1773384"/>
            <a:ext cx="1630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Sigmoid local gradient: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87DE35-0163-4CAC-8EB3-B4F3C9C19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78"/>
          <a:stretch/>
        </p:blipFill>
        <p:spPr bwMode="auto">
          <a:xfrm>
            <a:off x="1622992" y="2625988"/>
            <a:ext cx="9451138" cy="7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38B9CF4-C107-4607-8BB7-770710CB3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8" b="51880"/>
          <a:stretch/>
        </p:blipFill>
        <p:spPr bwMode="auto">
          <a:xfrm>
            <a:off x="1625600" y="3416544"/>
            <a:ext cx="9451138" cy="67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D415151-951F-45B0-AC68-5D08017EC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4" b="19298"/>
          <a:stretch/>
        </p:blipFill>
        <p:spPr bwMode="auto">
          <a:xfrm>
            <a:off x="1622992" y="3972560"/>
            <a:ext cx="9451138" cy="177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6A9570-0C4F-41A7-A5AE-F6AFAF73FB2C}"/>
              </a:ext>
            </a:extLst>
          </p:cNvPr>
          <p:cNvSpPr/>
          <p:nvPr/>
        </p:nvSpPr>
        <p:spPr>
          <a:xfrm>
            <a:off x="7842026" y="4054306"/>
            <a:ext cx="2391186" cy="1627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0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123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3354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0.13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3354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354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018;p58"/>
          <p:cNvSpPr/>
          <p:nvPr/>
        </p:nvSpPr>
        <p:spPr>
          <a:xfrm>
            <a:off x="6269915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22;p58"/>
          <p:cNvCxnSpPr/>
          <p:nvPr/>
        </p:nvCxnSpPr>
        <p:spPr>
          <a:xfrm>
            <a:off x="5333591" y="4333898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5" name="Google Shape;1028;p58"/>
          <p:cNvSpPr txBox="1"/>
          <p:nvPr/>
        </p:nvSpPr>
        <p:spPr>
          <a:xfrm>
            <a:off x="5738502" y="2319740"/>
            <a:ext cx="2069415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38761D"/>
                </a:solidFill>
              </a:rPr>
              <a:t>Probabilities must sum to 1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exp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173294" y="3862507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</a:t>
            </a:r>
            <a:endParaRPr lang="en-US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41" name="Google Shape;1105;p60"/>
          <p:cNvPicPr preferRelativeResize="0"/>
          <p:nvPr/>
        </p:nvPicPr>
        <p:blipFill rotWithShape="1">
          <a:blip r:embed="rId5">
            <a:alphaModFix/>
          </a:blip>
          <a:srcRect t="10" b="-10"/>
          <a:stretch/>
        </p:blipFill>
        <p:spPr>
          <a:xfrm>
            <a:off x="7730754" y="2556650"/>
            <a:ext cx="4358517" cy="507016"/>
          </a:xfrm>
          <a:prstGeom prst="rect">
            <a:avLst/>
          </a:prstGeom>
          <a:noFill/>
          <a:ln w="12700">
            <a:solidFill>
              <a:srgbClr val="666666"/>
            </a:solidFill>
          </a:ln>
        </p:spPr>
      </p:pic>
      <p:sp>
        <p:nvSpPr>
          <p:cNvPr id="42" name="Google Shape;1107;p60"/>
          <p:cNvSpPr txBox="1"/>
          <p:nvPr/>
        </p:nvSpPr>
        <p:spPr>
          <a:xfrm>
            <a:off x="7838074" y="3190313"/>
            <a:ext cx="2882049" cy="122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200">
                <a:solidFill>
                  <a:srgbClr val="9900FF"/>
                </a:solidFill>
              </a:rPr>
              <a:t>L</a:t>
            </a:r>
            <a:r>
              <a:rPr lang="en" sz="3200" baseline="-25000">
                <a:solidFill>
                  <a:srgbClr val="9900FF"/>
                </a:solidFill>
              </a:rPr>
              <a:t>i</a:t>
            </a:r>
            <a:r>
              <a:rPr lang="en" sz="3200">
                <a:solidFill>
                  <a:srgbClr val="9900FF"/>
                </a:solidFill>
              </a:rPr>
              <a:t> = -log(0.13)</a:t>
            </a:r>
            <a:endParaRPr sz="3200" dirty="0">
              <a:solidFill>
                <a:srgbClr val="9900FF"/>
              </a:solidFill>
            </a:endParaRPr>
          </a:p>
          <a:p>
            <a:r>
              <a:rPr lang="en" sz="3200" dirty="0">
                <a:solidFill>
                  <a:srgbClr val="9900FF"/>
                </a:solidFill>
              </a:rPr>
              <a:t>      = </a:t>
            </a:r>
            <a:r>
              <a:rPr lang="en" sz="3200" b="1" dirty="0">
                <a:solidFill>
                  <a:srgbClr val="9900FF"/>
                </a:solidFill>
              </a:rPr>
              <a:t>2.04</a:t>
            </a:r>
            <a:endParaRPr sz="3200" b="1" dirty="0">
              <a:solidFill>
                <a:srgbClr val="9900FF"/>
              </a:solidFill>
            </a:endParaRPr>
          </a:p>
        </p:txBody>
      </p:sp>
      <p:sp>
        <p:nvSpPr>
          <p:cNvPr id="43" name="Google Shape;1108;p60"/>
          <p:cNvSpPr txBox="1"/>
          <p:nvPr/>
        </p:nvSpPr>
        <p:spPr>
          <a:xfrm>
            <a:off x="7730754" y="4428008"/>
            <a:ext cx="4358517" cy="171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b="1" dirty="0"/>
              <a:t>Maximum Likelihood Estimation</a:t>
            </a:r>
            <a:endParaRPr sz="2400" b="1" dirty="0"/>
          </a:p>
          <a:p>
            <a:r>
              <a:rPr lang="en" sz="2400" dirty="0"/>
              <a:t>Choose weights to maximize the likelihood of the observed data</a:t>
            </a:r>
            <a:endParaRPr sz="2400" dirty="0"/>
          </a:p>
          <a:p>
            <a:r>
              <a:rPr lang="en" sz="2400" dirty="0"/>
              <a:t>(</a:t>
            </a:r>
            <a:r>
              <a:rPr lang="en-US" sz="2400" dirty="0"/>
              <a:t>next lecture</a:t>
            </a:r>
            <a:r>
              <a:rPr lang="en" sz="2400" dirty="0"/>
              <a:t>)</a:t>
            </a:r>
            <a:endParaRPr sz="2400" dirty="0"/>
          </a:p>
        </p:txBody>
      </p:sp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5" name="Google Shape;1141;p61"/>
          <p:cNvSpPr txBox="1"/>
          <p:nvPr/>
        </p:nvSpPr>
        <p:spPr>
          <a:xfrm>
            <a:off x="6012794" y="5549267"/>
            <a:ext cx="1787735" cy="5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38761D"/>
                </a:solidFill>
              </a:rPr>
              <a:t>probabilities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3065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Gradients of softmax?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A533A17-A9FA-4F44-BDB8-22280413D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https://eli.thegreenplace.net/2016/the-softmax-function-and-its-derivative/</a:t>
            </a: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39237-2633-4606-B230-E0EA1B5CA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88" y="1690688"/>
            <a:ext cx="6105836" cy="3795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AE4F9-5DC2-49E0-851A-891F84F632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62"/>
          <a:stretch/>
        </p:blipFill>
        <p:spPr>
          <a:xfrm>
            <a:off x="8153400" y="2380129"/>
            <a:ext cx="2774576" cy="29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978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Patterns in Gradient 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4" name="Google Shape;1747;p126"/>
          <p:cNvSpPr txBox="1"/>
          <p:nvPr/>
        </p:nvSpPr>
        <p:spPr>
          <a:xfrm>
            <a:off x="1277733" y="1124598"/>
            <a:ext cx="4741565" cy="98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add</a:t>
            </a:r>
            <a:r>
              <a:rPr lang="en" sz="2399"/>
              <a:t> gate: gradient distributor</a:t>
            </a:r>
            <a:endParaRPr sz="2399"/>
          </a:p>
          <a:p>
            <a:endParaRPr sz="2399"/>
          </a:p>
          <a:p>
            <a:endParaRPr sz="2399"/>
          </a:p>
        </p:txBody>
      </p:sp>
      <p:sp>
        <p:nvSpPr>
          <p:cNvPr id="5" name="Google Shape;1749;p126"/>
          <p:cNvSpPr/>
          <p:nvPr/>
        </p:nvSpPr>
        <p:spPr>
          <a:xfrm>
            <a:off x="3262210" y="2400992"/>
            <a:ext cx="602643" cy="602643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2487"/>
          </a:p>
        </p:txBody>
      </p:sp>
      <p:sp>
        <p:nvSpPr>
          <p:cNvPr id="6" name="Google Shape;1750;p126"/>
          <p:cNvSpPr txBox="1"/>
          <p:nvPr/>
        </p:nvSpPr>
        <p:spPr>
          <a:xfrm>
            <a:off x="3287930" y="2270781"/>
            <a:ext cx="602643" cy="6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+</a:t>
            </a:r>
            <a:endParaRPr sz="3999"/>
          </a:p>
        </p:txBody>
      </p:sp>
      <p:cxnSp>
        <p:nvCxnSpPr>
          <p:cNvPr id="7" name="Google Shape;1751;p126"/>
          <p:cNvCxnSpPr/>
          <p:nvPr/>
        </p:nvCxnSpPr>
        <p:spPr>
          <a:xfrm>
            <a:off x="3890586" y="2702320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1752;p126"/>
          <p:cNvCxnSpPr/>
          <p:nvPr/>
        </p:nvCxnSpPr>
        <p:spPr>
          <a:xfrm>
            <a:off x="1934462" y="3208888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1753;p126"/>
          <p:cNvCxnSpPr/>
          <p:nvPr/>
        </p:nvCxnSpPr>
        <p:spPr>
          <a:xfrm>
            <a:off x="1934462" y="2152264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54;p126"/>
          <p:cNvCxnSpPr/>
          <p:nvPr/>
        </p:nvCxnSpPr>
        <p:spPr>
          <a:xfrm rot="10800000" flipH="1">
            <a:off x="2803848" y="2914220"/>
            <a:ext cx="498270" cy="2879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755;p126"/>
          <p:cNvCxnSpPr/>
          <p:nvPr/>
        </p:nvCxnSpPr>
        <p:spPr>
          <a:xfrm>
            <a:off x="2813560" y="2147885"/>
            <a:ext cx="522264" cy="3015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756;p126"/>
          <p:cNvSpPr txBox="1"/>
          <p:nvPr/>
        </p:nvSpPr>
        <p:spPr>
          <a:xfrm>
            <a:off x="2112216" y="163529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3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3" name="Google Shape;1757;p126"/>
          <p:cNvSpPr txBox="1"/>
          <p:nvPr/>
        </p:nvSpPr>
        <p:spPr>
          <a:xfrm>
            <a:off x="2112216" y="265096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4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4" name="Google Shape;1758;p126"/>
          <p:cNvSpPr txBox="1"/>
          <p:nvPr/>
        </p:nvSpPr>
        <p:spPr>
          <a:xfrm>
            <a:off x="4034049" y="219851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5" name="Google Shape;1759;p126"/>
          <p:cNvSpPr txBox="1"/>
          <p:nvPr/>
        </p:nvSpPr>
        <p:spPr>
          <a:xfrm>
            <a:off x="4047012" y="2597781"/>
            <a:ext cx="57625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16" name="Google Shape;1760;p126"/>
          <p:cNvSpPr txBox="1"/>
          <p:nvPr/>
        </p:nvSpPr>
        <p:spPr>
          <a:xfrm>
            <a:off x="2114415" y="2040826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17" name="Google Shape;1761;p126"/>
          <p:cNvSpPr txBox="1"/>
          <p:nvPr/>
        </p:nvSpPr>
        <p:spPr>
          <a:xfrm>
            <a:off x="2114415" y="3090438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7466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Patterns in Gradient 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4" name="Google Shape;1747;p126"/>
          <p:cNvSpPr txBox="1"/>
          <p:nvPr/>
        </p:nvSpPr>
        <p:spPr>
          <a:xfrm>
            <a:off x="1277733" y="1124598"/>
            <a:ext cx="4741565" cy="98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add</a:t>
            </a:r>
            <a:r>
              <a:rPr lang="en" sz="2399"/>
              <a:t> gate: gradient distributor</a:t>
            </a:r>
            <a:endParaRPr sz="2399"/>
          </a:p>
          <a:p>
            <a:endParaRPr sz="2399"/>
          </a:p>
          <a:p>
            <a:endParaRPr sz="2399"/>
          </a:p>
        </p:txBody>
      </p:sp>
      <p:sp>
        <p:nvSpPr>
          <p:cNvPr id="5" name="Google Shape;1749;p126"/>
          <p:cNvSpPr/>
          <p:nvPr/>
        </p:nvSpPr>
        <p:spPr>
          <a:xfrm>
            <a:off x="3262210" y="2400992"/>
            <a:ext cx="602643" cy="602643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2487"/>
          </a:p>
        </p:txBody>
      </p:sp>
      <p:sp>
        <p:nvSpPr>
          <p:cNvPr id="6" name="Google Shape;1750;p126"/>
          <p:cNvSpPr txBox="1"/>
          <p:nvPr/>
        </p:nvSpPr>
        <p:spPr>
          <a:xfrm>
            <a:off x="3287930" y="2270781"/>
            <a:ext cx="602643" cy="6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+</a:t>
            </a:r>
            <a:endParaRPr sz="3999"/>
          </a:p>
        </p:txBody>
      </p:sp>
      <p:cxnSp>
        <p:nvCxnSpPr>
          <p:cNvPr id="7" name="Google Shape;1751;p126"/>
          <p:cNvCxnSpPr/>
          <p:nvPr/>
        </p:nvCxnSpPr>
        <p:spPr>
          <a:xfrm>
            <a:off x="3890586" y="2702320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1752;p126"/>
          <p:cNvCxnSpPr/>
          <p:nvPr/>
        </p:nvCxnSpPr>
        <p:spPr>
          <a:xfrm>
            <a:off x="1934462" y="3208888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1753;p126"/>
          <p:cNvCxnSpPr/>
          <p:nvPr/>
        </p:nvCxnSpPr>
        <p:spPr>
          <a:xfrm>
            <a:off x="1934462" y="2152264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54;p126"/>
          <p:cNvCxnSpPr/>
          <p:nvPr/>
        </p:nvCxnSpPr>
        <p:spPr>
          <a:xfrm rot="10800000" flipH="1">
            <a:off x="2803848" y="2914220"/>
            <a:ext cx="498270" cy="2879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755;p126"/>
          <p:cNvCxnSpPr/>
          <p:nvPr/>
        </p:nvCxnSpPr>
        <p:spPr>
          <a:xfrm>
            <a:off x="2813560" y="2147885"/>
            <a:ext cx="522264" cy="3015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756;p126"/>
          <p:cNvSpPr txBox="1"/>
          <p:nvPr/>
        </p:nvSpPr>
        <p:spPr>
          <a:xfrm>
            <a:off x="2112216" y="163529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3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3" name="Google Shape;1757;p126"/>
          <p:cNvSpPr txBox="1"/>
          <p:nvPr/>
        </p:nvSpPr>
        <p:spPr>
          <a:xfrm>
            <a:off x="2112216" y="265096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4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4" name="Google Shape;1758;p126"/>
          <p:cNvSpPr txBox="1"/>
          <p:nvPr/>
        </p:nvSpPr>
        <p:spPr>
          <a:xfrm>
            <a:off x="4034049" y="219851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5" name="Google Shape;1759;p126"/>
          <p:cNvSpPr txBox="1"/>
          <p:nvPr/>
        </p:nvSpPr>
        <p:spPr>
          <a:xfrm>
            <a:off x="4047012" y="2597781"/>
            <a:ext cx="57625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16" name="Google Shape;1760;p126"/>
          <p:cNvSpPr txBox="1"/>
          <p:nvPr/>
        </p:nvSpPr>
        <p:spPr>
          <a:xfrm>
            <a:off x="2114415" y="2040826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17" name="Google Shape;1761;p126"/>
          <p:cNvSpPr txBox="1"/>
          <p:nvPr/>
        </p:nvSpPr>
        <p:spPr>
          <a:xfrm>
            <a:off x="2114415" y="3090438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20" name="Google Shape;1765;p126"/>
          <p:cNvSpPr txBox="1"/>
          <p:nvPr/>
        </p:nvSpPr>
        <p:spPr>
          <a:xfrm>
            <a:off x="1379307" y="3765510"/>
            <a:ext cx="4741565" cy="98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copy</a:t>
            </a:r>
            <a:r>
              <a:rPr lang="en" sz="2399"/>
              <a:t> gate: gradient adder</a:t>
            </a:r>
            <a:endParaRPr sz="2399"/>
          </a:p>
          <a:p>
            <a:endParaRPr sz="2399"/>
          </a:p>
          <a:p>
            <a:endParaRPr sz="2399"/>
          </a:p>
        </p:txBody>
      </p:sp>
      <p:sp>
        <p:nvSpPr>
          <p:cNvPr id="46" name="Google Shape;1791;p126"/>
          <p:cNvSpPr/>
          <p:nvPr/>
        </p:nvSpPr>
        <p:spPr>
          <a:xfrm>
            <a:off x="2855916" y="4940331"/>
            <a:ext cx="602643" cy="602643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2487"/>
          </a:p>
        </p:txBody>
      </p:sp>
      <p:cxnSp>
        <p:nvCxnSpPr>
          <p:cNvPr id="47" name="Google Shape;1792;p126"/>
          <p:cNvCxnSpPr/>
          <p:nvPr/>
        </p:nvCxnSpPr>
        <p:spPr>
          <a:xfrm>
            <a:off x="1960689" y="5241659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" name="Google Shape;1793;p126"/>
          <p:cNvCxnSpPr/>
          <p:nvPr/>
        </p:nvCxnSpPr>
        <p:spPr>
          <a:xfrm>
            <a:off x="3958853" y="5708717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" name="Google Shape;1794;p126"/>
          <p:cNvCxnSpPr/>
          <p:nvPr/>
        </p:nvCxnSpPr>
        <p:spPr>
          <a:xfrm>
            <a:off x="3926423" y="4740989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1795;p126"/>
          <p:cNvCxnSpPr/>
          <p:nvPr/>
        </p:nvCxnSpPr>
        <p:spPr>
          <a:xfrm rot="10800000" flipH="1">
            <a:off x="3413289" y="4742543"/>
            <a:ext cx="498270" cy="2879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1796;p126"/>
          <p:cNvCxnSpPr/>
          <p:nvPr/>
        </p:nvCxnSpPr>
        <p:spPr>
          <a:xfrm>
            <a:off x="3423001" y="5398238"/>
            <a:ext cx="522264" cy="3015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1797;p126"/>
          <p:cNvSpPr txBox="1"/>
          <p:nvPr/>
        </p:nvSpPr>
        <p:spPr>
          <a:xfrm>
            <a:off x="4104177" y="4224024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53" name="Google Shape;1798;p126"/>
          <p:cNvSpPr txBox="1"/>
          <p:nvPr/>
        </p:nvSpPr>
        <p:spPr>
          <a:xfrm>
            <a:off x="4136607" y="5150796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54" name="Google Shape;1799;p126"/>
          <p:cNvSpPr txBox="1"/>
          <p:nvPr/>
        </p:nvSpPr>
        <p:spPr>
          <a:xfrm>
            <a:off x="2104151" y="473785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55" name="Google Shape;1800;p126"/>
          <p:cNvSpPr txBox="1"/>
          <p:nvPr/>
        </p:nvSpPr>
        <p:spPr>
          <a:xfrm>
            <a:off x="1696657" y="5150783"/>
            <a:ext cx="1328854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4+2=6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56" name="Google Shape;1801;p126"/>
          <p:cNvSpPr txBox="1"/>
          <p:nvPr/>
        </p:nvSpPr>
        <p:spPr>
          <a:xfrm>
            <a:off x="4094080" y="4644381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4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57" name="Google Shape;1802;p126"/>
          <p:cNvSpPr txBox="1"/>
          <p:nvPr/>
        </p:nvSpPr>
        <p:spPr>
          <a:xfrm>
            <a:off x="4140766" y="5590281"/>
            <a:ext cx="49827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7836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Patterns in Gradient 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4" name="Google Shape;1747;p126"/>
          <p:cNvSpPr txBox="1"/>
          <p:nvPr/>
        </p:nvSpPr>
        <p:spPr>
          <a:xfrm>
            <a:off x="1277733" y="1124598"/>
            <a:ext cx="4741565" cy="98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add</a:t>
            </a:r>
            <a:r>
              <a:rPr lang="en" sz="2399"/>
              <a:t> gate: gradient distributor</a:t>
            </a:r>
            <a:endParaRPr sz="2399"/>
          </a:p>
          <a:p>
            <a:endParaRPr sz="2399"/>
          </a:p>
          <a:p>
            <a:endParaRPr sz="2399"/>
          </a:p>
        </p:txBody>
      </p:sp>
      <p:sp>
        <p:nvSpPr>
          <p:cNvPr id="5" name="Google Shape;1749;p126"/>
          <p:cNvSpPr/>
          <p:nvPr/>
        </p:nvSpPr>
        <p:spPr>
          <a:xfrm>
            <a:off x="3262210" y="2400992"/>
            <a:ext cx="602643" cy="602643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2487"/>
          </a:p>
        </p:txBody>
      </p:sp>
      <p:sp>
        <p:nvSpPr>
          <p:cNvPr id="6" name="Google Shape;1750;p126"/>
          <p:cNvSpPr txBox="1"/>
          <p:nvPr/>
        </p:nvSpPr>
        <p:spPr>
          <a:xfrm>
            <a:off x="3287930" y="2270781"/>
            <a:ext cx="602643" cy="6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+</a:t>
            </a:r>
            <a:endParaRPr sz="3999"/>
          </a:p>
        </p:txBody>
      </p:sp>
      <p:cxnSp>
        <p:nvCxnSpPr>
          <p:cNvPr id="7" name="Google Shape;1751;p126"/>
          <p:cNvCxnSpPr/>
          <p:nvPr/>
        </p:nvCxnSpPr>
        <p:spPr>
          <a:xfrm>
            <a:off x="3890586" y="2702320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1752;p126"/>
          <p:cNvCxnSpPr/>
          <p:nvPr/>
        </p:nvCxnSpPr>
        <p:spPr>
          <a:xfrm>
            <a:off x="1934462" y="3208888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1753;p126"/>
          <p:cNvCxnSpPr/>
          <p:nvPr/>
        </p:nvCxnSpPr>
        <p:spPr>
          <a:xfrm>
            <a:off x="1934462" y="2152264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54;p126"/>
          <p:cNvCxnSpPr/>
          <p:nvPr/>
        </p:nvCxnSpPr>
        <p:spPr>
          <a:xfrm rot="10800000" flipH="1">
            <a:off x="2803848" y="2914220"/>
            <a:ext cx="498270" cy="2879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755;p126"/>
          <p:cNvCxnSpPr/>
          <p:nvPr/>
        </p:nvCxnSpPr>
        <p:spPr>
          <a:xfrm>
            <a:off x="2813560" y="2147885"/>
            <a:ext cx="522264" cy="3015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756;p126"/>
          <p:cNvSpPr txBox="1"/>
          <p:nvPr/>
        </p:nvSpPr>
        <p:spPr>
          <a:xfrm>
            <a:off x="2112216" y="163529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3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3" name="Google Shape;1757;p126"/>
          <p:cNvSpPr txBox="1"/>
          <p:nvPr/>
        </p:nvSpPr>
        <p:spPr>
          <a:xfrm>
            <a:off x="2112216" y="265096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4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4" name="Google Shape;1758;p126"/>
          <p:cNvSpPr txBox="1"/>
          <p:nvPr/>
        </p:nvSpPr>
        <p:spPr>
          <a:xfrm>
            <a:off x="4034049" y="219851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5" name="Google Shape;1759;p126"/>
          <p:cNvSpPr txBox="1"/>
          <p:nvPr/>
        </p:nvSpPr>
        <p:spPr>
          <a:xfrm>
            <a:off x="4047012" y="2597781"/>
            <a:ext cx="57625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16" name="Google Shape;1760;p126"/>
          <p:cNvSpPr txBox="1"/>
          <p:nvPr/>
        </p:nvSpPr>
        <p:spPr>
          <a:xfrm>
            <a:off x="2114415" y="2040826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17" name="Google Shape;1761;p126"/>
          <p:cNvSpPr txBox="1"/>
          <p:nvPr/>
        </p:nvSpPr>
        <p:spPr>
          <a:xfrm>
            <a:off x="2114415" y="3090438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18" name="Google Shape;1762;p126"/>
          <p:cNvSpPr txBox="1"/>
          <p:nvPr/>
        </p:nvSpPr>
        <p:spPr>
          <a:xfrm>
            <a:off x="6577686" y="1132105"/>
            <a:ext cx="4741565" cy="98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mul</a:t>
            </a:r>
            <a:r>
              <a:rPr lang="en" sz="2399"/>
              <a:t> gate: “swap multiplier”</a:t>
            </a:r>
            <a:endParaRPr sz="2399"/>
          </a:p>
          <a:p>
            <a:endParaRPr sz="2399"/>
          </a:p>
          <a:p>
            <a:endParaRPr sz="2399"/>
          </a:p>
        </p:txBody>
      </p:sp>
      <p:sp>
        <p:nvSpPr>
          <p:cNvPr id="20" name="Google Shape;1765;p126"/>
          <p:cNvSpPr txBox="1"/>
          <p:nvPr/>
        </p:nvSpPr>
        <p:spPr>
          <a:xfrm>
            <a:off x="1379307" y="3765510"/>
            <a:ext cx="4741565" cy="98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copy</a:t>
            </a:r>
            <a:r>
              <a:rPr lang="en" sz="2399"/>
              <a:t> gate: gradient adder</a:t>
            </a:r>
            <a:endParaRPr sz="2399"/>
          </a:p>
          <a:p>
            <a:endParaRPr sz="2399"/>
          </a:p>
          <a:p>
            <a:endParaRPr sz="2399"/>
          </a:p>
        </p:txBody>
      </p:sp>
      <p:sp>
        <p:nvSpPr>
          <p:cNvPr id="21" name="Google Shape;1766;p126"/>
          <p:cNvSpPr/>
          <p:nvPr/>
        </p:nvSpPr>
        <p:spPr>
          <a:xfrm>
            <a:off x="8645607" y="2400992"/>
            <a:ext cx="602643" cy="602643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2487"/>
          </a:p>
        </p:txBody>
      </p:sp>
      <p:sp>
        <p:nvSpPr>
          <p:cNvPr id="22" name="Google Shape;1767;p126"/>
          <p:cNvSpPr txBox="1"/>
          <p:nvPr/>
        </p:nvSpPr>
        <p:spPr>
          <a:xfrm>
            <a:off x="8671327" y="2270781"/>
            <a:ext cx="602643" cy="6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×</a:t>
            </a:r>
            <a:endParaRPr sz="3999"/>
          </a:p>
        </p:txBody>
      </p:sp>
      <p:cxnSp>
        <p:nvCxnSpPr>
          <p:cNvPr id="23" name="Google Shape;1768;p126"/>
          <p:cNvCxnSpPr/>
          <p:nvPr/>
        </p:nvCxnSpPr>
        <p:spPr>
          <a:xfrm>
            <a:off x="9273984" y="2702320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1769;p126"/>
          <p:cNvCxnSpPr/>
          <p:nvPr/>
        </p:nvCxnSpPr>
        <p:spPr>
          <a:xfrm>
            <a:off x="7317860" y="3208888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770;p126"/>
          <p:cNvCxnSpPr/>
          <p:nvPr/>
        </p:nvCxnSpPr>
        <p:spPr>
          <a:xfrm>
            <a:off x="7317860" y="2152264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1771;p126"/>
          <p:cNvCxnSpPr/>
          <p:nvPr/>
        </p:nvCxnSpPr>
        <p:spPr>
          <a:xfrm rot="10800000" flipH="1">
            <a:off x="8187246" y="2914220"/>
            <a:ext cx="498270" cy="2879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" name="Google Shape;1772;p126"/>
          <p:cNvCxnSpPr/>
          <p:nvPr/>
        </p:nvCxnSpPr>
        <p:spPr>
          <a:xfrm>
            <a:off x="8196958" y="2147885"/>
            <a:ext cx="522264" cy="3015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1773;p126"/>
          <p:cNvSpPr txBox="1"/>
          <p:nvPr/>
        </p:nvSpPr>
        <p:spPr>
          <a:xfrm>
            <a:off x="7495614" y="163529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2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29" name="Google Shape;1774;p126"/>
          <p:cNvSpPr txBox="1"/>
          <p:nvPr/>
        </p:nvSpPr>
        <p:spPr>
          <a:xfrm>
            <a:off x="7495614" y="265096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3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30" name="Google Shape;1775;p126"/>
          <p:cNvSpPr txBox="1"/>
          <p:nvPr/>
        </p:nvSpPr>
        <p:spPr>
          <a:xfrm>
            <a:off x="9417446" y="219851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6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31" name="Google Shape;1776;p126"/>
          <p:cNvSpPr txBox="1"/>
          <p:nvPr/>
        </p:nvSpPr>
        <p:spPr>
          <a:xfrm>
            <a:off x="9430410" y="2597781"/>
            <a:ext cx="57625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5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32" name="Google Shape;1777;p126"/>
          <p:cNvSpPr txBox="1"/>
          <p:nvPr/>
        </p:nvSpPr>
        <p:spPr>
          <a:xfrm>
            <a:off x="7067424" y="2040826"/>
            <a:ext cx="124687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5*3=15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33" name="Google Shape;1778;p126"/>
          <p:cNvSpPr txBox="1"/>
          <p:nvPr/>
        </p:nvSpPr>
        <p:spPr>
          <a:xfrm>
            <a:off x="7123111" y="3090453"/>
            <a:ext cx="124687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2*5=10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46" name="Google Shape;1791;p126"/>
          <p:cNvSpPr/>
          <p:nvPr/>
        </p:nvSpPr>
        <p:spPr>
          <a:xfrm>
            <a:off x="2855916" y="4940331"/>
            <a:ext cx="602643" cy="602643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2487"/>
          </a:p>
        </p:txBody>
      </p:sp>
      <p:cxnSp>
        <p:nvCxnSpPr>
          <p:cNvPr id="47" name="Google Shape;1792;p126"/>
          <p:cNvCxnSpPr/>
          <p:nvPr/>
        </p:nvCxnSpPr>
        <p:spPr>
          <a:xfrm>
            <a:off x="1960689" y="5241659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" name="Google Shape;1793;p126"/>
          <p:cNvCxnSpPr/>
          <p:nvPr/>
        </p:nvCxnSpPr>
        <p:spPr>
          <a:xfrm>
            <a:off x="3958853" y="5708717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" name="Google Shape;1794;p126"/>
          <p:cNvCxnSpPr/>
          <p:nvPr/>
        </p:nvCxnSpPr>
        <p:spPr>
          <a:xfrm>
            <a:off x="3926423" y="4740989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1795;p126"/>
          <p:cNvCxnSpPr/>
          <p:nvPr/>
        </p:nvCxnSpPr>
        <p:spPr>
          <a:xfrm rot="10800000" flipH="1">
            <a:off x="3413289" y="4742543"/>
            <a:ext cx="498270" cy="2879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1796;p126"/>
          <p:cNvCxnSpPr/>
          <p:nvPr/>
        </p:nvCxnSpPr>
        <p:spPr>
          <a:xfrm>
            <a:off x="3423001" y="5398238"/>
            <a:ext cx="522264" cy="3015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1797;p126"/>
          <p:cNvSpPr txBox="1"/>
          <p:nvPr/>
        </p:nvSpPr>
        <p:spPr>
          <a:xfrm>
            <a:off x="4104177" y="4224024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53" name="Google Shape;1798;p126"/>
          <p:cNvSpPr txBox="1"/>
          <p:nvPr/>
        </p:nvSpPr>
        <p:spPr>
          <a:xfrm>
            <a:off x="4136607" y="5150796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54" name="Google Shape;1799;p126"/>
          <p:cNvSpPr txBox="1"/>
          <p:nvPr/>
        </p:nvSpPr>
        <p:spPr>
          <a:xfrm>
            <a:off x="2104151" y="473785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55" name="Google Shape;1800;p126"/>
          <p:cNvSpPr txBox="1"/>
          <p:nvPr/>
        </p:nvSpPr>
        <p:spPr>
          <a:xfrm>
            <a:off x="1696657" y="5150783"/>
            <a:ext cx="1328854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4+2=6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56" name="Google Shape;1801;p126"/>
          <p:cNvSpPr txBox="1"/>
          <p:nvPr/>
        </p:nvSpPr>
        <p:spPr>
          <a:xfrm>
            <a:off x="4094080" y="4644381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4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57" name="Google Shape;1802;p126"/>
          <p:cNvSpPr txBox="1"/>
          <p:nvPr/>
        </p:nvSpPr>
        <p:spPr>
          <a:xfrm>
            <a:off x="4140766" y="5590281"/>
            <a:ext cx="49827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680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Patterns in Gradient 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4" name="Google Shape;1747;p126"/>
          <p:cNvSpPr txBox="1"/>
          <p:nvPr/>
        </p:nvSpPr>
        <p:spPr>
          <a:xfrm>
            <a:off x="1277733" y="1124598"/>
            <a:ext cx="4741565" cy="98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add</a:t>
            </a:r>
            <a:r>
              <a:rPr lang="en" sz="2399"/>
              <a:t> gate: gradient distributor</a:t>
            </a:r>
            <a:endParaRPr sz="2399"/>
          </a:p>
          <a:p>
            <a:endParaRPr sz="2399"/>
          </a:p>
          <a:p>
            <a:endParaRPr sz="2399"/>
          </a:p>
        </p:txBody>
      </p:sp>
      <p:sp>
        <p:nvSpPr>
          <p:cNvPr id="5" name="Google Shape;1749;p126"/>
          <p:cNvSpPr/>
          <p:nvPr/>
        </p:nvSpPr>
        <p:spPr>
          <a:xfrm>
            <a:off x="3262210" y="2400992"/>
            <a:ext cx="602643" cy="602643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2487"/>
          </a:p>
        </p:txBody>
      </p:sp>
      <p:sp>
        <p:nvSpPr>
          <p:cNvPr id="6" name="Google Shape;1750;p126"/>
          <p:cNvSpPr txBox="1"/>
          <p:nvPr/>
        </p:nvSpPr>
        <p:spPr>
          <a:xfrm>
            <a:off x="3287930" y="2270781"/>
            <a:ext cx="602643" cy="6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+</a:t>
            </a:r>
            <a:endParaRPr sz="3999"/>
          </a:p>
        </p:txBody>
      </p:sp>
      <p:cxnSp>
        <p:nvCxnSpPr>
          <p:cNvPr id="7" name="Google Shape;1751;p126"/>
          <p:cNvCxnSpPr/>
          <p:nvPr/>
        </p:nvCxnSpPr>
        <p:spPr>
          <a:xfrm>
            <a:off x="3890586" y="2702320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1752;p126"/>
          <p:cNvCxnSpPr/>
          <p:nvPr/>
        </p:nvCxnSpPr>
        <p:spPr>
          <a:xfrm>
            <a:off x="1934462" y="3208888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1753;p126"/>
          <p:cNvCxnSpPr/>
          <p:nvPr/>
        </p:nvCxnSpPr>
        <p:spPr>
          <a:xfrm>
            <a:off x="1934462" y="2152264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54;p126"/>
          <p:cNvCxnSpPr/>
          <p:nvPr/>
        </p:nvCxnSpPr>
        <p:spPr>
          <a:xfrm rot="10800000" flipH="1">
            <a:off x="2803848" y="2914220"/>
            <a:ext cx="498270" cy="2879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755;p126"/>
          <p:cNvCxnSpPr/>
          <p:nvPr/>
        </p:nvCxnSpPr>
        <p:spPr>
          <a:xfrm>
            <a:off x="2813560" y="2147885"/>
            <a:ext cx="522264" cy="3015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756;p126"/>
          <p:cNvSpPr txBox="1"/>
          <p:nvPr/>
        </p:nvSpPr>
        <p:spPr>
          <a:xfrm>
            <a:off x="2112216" y="163529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3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3" name="Google Shape;1757;p126"/>
          <p:cNvSpPr txBox="1"/>
          <p:nvPr/>
        </p:nvSpPr>
        <p:spPr>
          <a:xfrm>
            <a:off x="2112216" y="265096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4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4" name="Google Shape;1758;p126"/>
          <p:cNvSpPr txBox="1"/>
          <p:nvPr/>
        </p:nvSpPr>
        <p:spPr>
          <a:xfrm>
            <a:off x="4034049" y="219851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15" name="Google Shape;1759;p126"/>
          <p:cNvSpPr txBox="1"/>
          <p:nvPr/>
        </p:nvSpPr>
        <p:spPr>
          <a:xfrm>
            <a:off x="4047012" y="2597781"/>
            <a:ext cx="57625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16" name="Google Shape;1760;p126"/>
          <p:cNvSpPr txBox="1"/>
          <p:nvPr/>
        </p:nvSpPr>
        <p:spPr>
          <a:xfrm>
            <a:off x="2114415" y="2040826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17" name="Google Shape;1761;p126"/>
          <p:cNvSpPr txBox="1"/>
          <p:nvPr/>
        </p:nvSpPr>
        <p:spPr>
          <a:xfrm>
            <a:off x="2114415" y="3090438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18" name="Google Shape;1762;p126"/>
          <p:cNvSpPr txBox="1"/>
          <p:nvPr/>
        </p:nvSpPr>
        <p:spPr>
          <a:xfrm>
            <a:off x="6577686" y="1132105"/>
            <a:ext cx="4741565" cy="98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mul</a:t>
            </a:r>
            <a:r>
              <a:rPr lang="en" sz="2399"/>
              <a:t> gate: “swap multiplier”</a:t>
            </a:r>
            <a:endParaRPr sz="2399"/>
          </a:p>
          <a:p>
            <a:endParaRPr sz="2399"/>
          </a:p>
          <a:p>
            <a:endParaRPr sz="2399"/>
          </a:p>
        </p:txBody>
      </p:sp>
      <p:sp>
        <p:nvSpPr>
          <p:cNvPr id="19" name="Google Shape;1764;p126"/>
          <p:cNvSpPr txBox="1"/>
          <p:nvPr/>
        </p:nvSpPr>
        <p:spPr>
          <a:xfrm>
            <a:off x="8612518" y="4957194"/>
            <a:ext cx="731409" cy="6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000" dirty="0"/>
              <a:t>max</a:t>
            </a:r>
            <a:endParaRPr sz="2000" dirty="0"/>
          </a:p>
        </p:txBody>
      </p:sp>
      <p:sp>
        <p:nvSpPr>
          <p:cNvPr id="20" name="Google Shape;1765;p126"/>
          <p:cNvSpPr txBox="1"/>
          <p:nvPr/>
        </p:nvSpPr>
        <p:spPr>
          <a:xfrm>
            <a:off x="1379307" y="3765510"/>
            <a:ext cx="4741565" cy="98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copy</a:t>
            </a:r>
            <a:r>
              <a:rPr lang="en" sz="2399"/>
              <a:t> gate: gradient adder</a:t>
            </a:r>
            <a:endParaRPr sz="2399"/>
          </a:p>
          <a:p>
            <a:endParaRPr sz="2399"/>
          </a:p>
          <a:p>
            <a:endParaRPr sz="2399"/>
          </a:p>
        </p:txBody>
      </p:sp>
      <p:sp>
        <p:nvSpPr>
          <p:cNvPr id="21" name="Google Shape;1766;p126"/>
          <p:cNvSpPr/>
          <p:nvPr/>
        </p:nvSpPr>
        <p:spPr>
          <a:xfrm>
            <a:off x="8645607" y="2400992"/>
            <a:ext cx="602643" cy="602643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2487"/>
          </a:p>
        </p:txBody>
      </p:sp>
      <p:sp>
        <p:nvSpPr>
          <p:cNvPr id="22" name="Google Shape;1767;p126"/>
          <p:cNvSpPr txBox="1"/>
          <p:nvPr/>
        </p:nvSpPr>
        <p:spPr>
          <a:xfrm>
            <a:off x="8671327" y="2270781"/>
            <a:ext cx="602643" cy="6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×</a:t>
            </a:r>
            <a:endParaRPr sz="3999"/>
          </a:p>
        </p:txBody>
      </p:sp>
      <p:cxnSp>
        <p:nvCxnSpPr>
          <p:cNvPr id="23" name="Google Shape;1768;p126"/>
          <p:cNvCxnSpPr/>
          <p:nvPr/>
        </p:nvCxnSpPr>
        <p:spPr>
          <a:xfrm>
            <a:off x="9273984" y="2702320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1769;p126"/>
          <p:cNvCxnSpPr/>
          <p:nvPr/>
        </p:nvCxnSpPr>
        <p:spPr>
          <a:xfrm>
            <a:off x="7317860" y="3208888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770;p126"/>
          <p:cNvCxnSpPr/>
          <p:nvPr/>
        </p:nvCxnSpPr>
        <p:spPr>
          <a:xfrm>
            <a:off x="7317860" y="2152264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1771;p126"/>
          <p:cNvCxnSpPr/>
          <p:nvPr/>
        </p:nvCxnSpPr>
        <p:spPr>
          <a:xfrm rot="10800000" flipH="1">
            <a:off x="8187246" y="2914220"/>
            <a:ext cx="498270" cy="2879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" name="Google Shape;1772;p126"/>
          <p:cNvCxnSpPr/>
          <p:nvPr/>
        </p:nvCxnSpPr>
        <p:spPr>
          <a:xfrm>
            <a:off x="8196958" y="2147885"/>
            <a:ext cx="522264" cy="3015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1773;p126"/>
          <p:cNvSpPr txBox="1"/>
          <p:nvPr/>
        </p:nvSpPr>
        <p:spPr>
          <a:xfrm>
            <a:off x="7495614" y="163529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2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29" name="Google Shape;1774;p126"/>
          <p:cNvSpPr txBox="1"/>
          <p:nvPr/>
        </p:nvSpPr>
        <p:spPr>
          <a:xfrm>
            <a:off x="7495614" y="265096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3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30" name="Google Shape;1775;p126"/>
          <p:cNvSpPr txBox="1"/>
          <p:nvPr/>
        </p:nvSpPr>
        <p:spPr>
          <a:xfrm>
            <a:off x="9417446" y="2198518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6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31" name="Google Shape;1776;p126"/>
          <p:cNvSpPr txBox="1"/>
          <p:nvPr/>
        </p:nvSpPr>
        <p:spPr>
          <a:xfrm>
            <a:off x="9430410" y="2597781"/>
            <a:ext cx="57625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5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32" name="Google Shape;1777;p126"/>
          <p:cNvSpPr txBox="1"/>
          <p:nvPr/>
        </p:nvSpPr>
        <p:spPr>
          <a:xfrm>
            <a:off x="7067424" y="2040826"/>
            <a:ext cx="124687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5*3=15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33" name="Google Shape;1778;p126"/>
          <p:cNvSpPr txBox="1"/>
          <p:nvPr/>
        </p:nvSpPr>
        <p:spPr>
          <a:xfrm>
            <a:off x="7123111" y="3090453"/>
            <a:ext cx="124687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2*5=10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34" name="Google Shape;1779;p126"/>
          <p:cNvSpPr/>
          <p:nvPr/>
        </p:nvSpPr>
        <p:spPr>
          <a:xfrm>
            <a:off x="8645607" y="4940331"/>
            <a:ext cx="602643" cy="602643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2487"/>
          </a:p>
        </p:txBody>
      </p:sp>
      <p:cxnSp>
        <p:nvCxnSpPr>
          <p:cNvPr id="35" name="Google Shape;1780;p126"/>
          <p:cNvCxnSpPr/>
          <p:nvPr/>
        </p:nvCxnSpPr>
        <p:spPr>
          <a:xfrm>
            <a:off x="9273984" y="5241659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" name="Google Shape;1781;p126"/>
          <p:cNvCxnSpPr/>
          <p:nvPr/>
        </p:nvCxnSpPr>
        <p:spPr>
          <a:xfrm>
            <a:off x="7317860" y="5748227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1782;p126"/>
          <p:cNvCxnSpPr/>
          <p:nvPr/>
        </p:nvCxnSpPr>
        <p:spPr>
          <a:xfrm>
            <a:off x="7317860" y="4691602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1783;p126"/>
          <p:cNvCxnSpPr/>
          <p:nvPr/>
        </p:nvCxnSpPr>
        <p:spPr>
          <a:xfrm rot="10800000" flipH="1">
            <a:off x="8187246" y="5453558"/>
            <a:ext cx="498270" cy="2879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" name="Google Shape;1784;p126"/>
          <p:cNvCxnSpPr/>
          <p:nvPr/>
        </p:nvCxnSpPr>
        <p:spPr>
          <a:xfrm>
            <a:off x="8196958" y="4687223"/>
            <a:ext cx="522264" cy="3015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" name="Google Shape;1785;p126"/>
          <p:cNvSpPr txBox="1"/>
          <p:nvPr/>
        </p:nvSpPr>
        <p:spPr>
          <a:xfrm>
            <a:off x="7495614" y="417463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4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41" name="Google Shape;1786;p126"/>
          <p:cNvSpPr txBox="1"/>
          <p:nvPr/>
        </p:nvSpPr>
        <p:spPr>
          <a:xfrm>
            <a:off x="7495614" y="5190306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5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42" name="Google Shape;1787;p126"/>
          <p:cNvSpPr txBox="1"/>
          <p:nvPr/>
        </p:nvSpPr>
        <p:spPr>
          <a:xfrm>
            <a:off x="9417446" y="473785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5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43" name="Google Shape;1788;p126"/>
          <p:cNvSpPr txBox="1"/>
          <p:nvPr/>
        </p:nvSpPr>
        <p:spPr>
          <a:xfrm>
            <a:off x="9430410" y="5137120"/>
            <a:ext cx="57625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9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44" name="Google Shape;1789;p126"/>
          <p:cNvSpPr txBox="1"/>
          <p:nvPr/>
        </p:nvSpPr>
        <p:spPr>
          <a:xfrm>
            <a:off x="7485516" y="4594994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0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45" name="Google Shape;1790;p126"/>
          <p:cNvSpPr txBox="1"/>
          <p:nvPr/>
        </p:nvSpPr>
        <p:spPr>
          <a:xfrm>
            <a:off x="7499773" y="5629791"/>
            <a:ext cx="49827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9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46" name="Google Shape;1791;p126"/>
          <p:cNvSpPr/>
          <p:nvPr/>
        </p:nvSpPr>
        <p:spPr>
          <a:xfrm>
            <a:off x="2855916" y="4940331"/>
            <a:ext cx="602643" cy="602643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2487"/>
          </a:p>
        </p:txBody>
      </p:sp>
      <p:cxnSp>
        <p:nvCxnSpPr>
          <p:cNvPr id="47" name="Google Shape;1792;p126"/>
          <p:cNvCxnSpPr/>
          <p:nvPr/>
        </p:nvCxnSpPr>
        <p:spPr>
          <a:xfrm>
            <a:off x="1960689" y="5241659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" name="Google Shape;1793;p126"/>
          <p:cNvCxnSpPr/>
          <p:nvPr/>
        </p:nvCxnSpPr>
        <p:spPr>
          <a:xfrm>
            <a:off x="3958853" y="5708717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" name="Google Shape;1794;p126"/>
          <p:cNvCxnSpPr/>
          <p:nvPr/>
        </p:nvCxnSpPr>
        <p:spPr>
          <a:xfrm>
            <a:off x="3926423" y="4740989"/>
            <a:ext cx="8693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1795;p126"/>
          <p:cNvCxnSpPr/>
          <p:nvPr/>
        </p:nvCxnSpPr>
        <p:spPr>
          <a:xfrm rot="10800000" flipH="1">
            <a:off x="3413289" y="4742543"/>
            <a:ext cx="498270" cy="2879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1796;p126"/>
          <p:cNvCxnSpPr/>
          <p:nvPr/>
        </p:nvCxnSpPr>
        <p:spPr>
          <a:xfrm>
            <a:off x="3423001" y="5398238"/>
            <a:ext cx="522264" cy="3015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1797;p126"/>
          <p:cNvSpPr txBox="1"/>
          <p:nvPr/>
        </p:nvSpPr>
        <p:spPr>
          <a:xfrm>
            <a:off x="4104177" y="4224024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53" name="Google Shape;1798;p126"/>
          <p:cNvSpPr txBox="1"/>
          <p:nvPr/>
        </p:nvSpPr>
        <p:spPr>
          <a:xfrm>
            <a:off x="4136607" y="5150796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54" name="Google Shape;1799;p126"/>
          <p:cNvSpPr txBox="1"/>
          <p:nvPr/>
        </p:nvSpPr>
        <p:spPr>
          <a:xfrm>
            <a:off x="2104151" y="4737857"/>
            <a:ext cx="5138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6AA84F"/>
                </a:solidFill>
              </a:rPr>
              <a:t>7</a:t>
            </a:r>
            <a:endParaRPr sz="2399">
              <a:solidFill>
                <a:srgbClr val="6AA84F"/>
              </a:solidFill>
            </a:endParaRPr>
          </a:p>
        </p:txBody>
      </p:sp>
      <p:sp>
        <p:nvSpPr>
          <p:cNvPr id="55" name="Google Shape;1800;p126"/>
          <p:cNvSpPr txBox="1"/>
          <p:nvPr/>
        </p:nvSpPr>
        <p:spPr>
          <a:xfrm>
            <a:off x="1696657" y="5150783"/>
            <a:ext cx="1328854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4+2=6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56" name="Google Shape;1801;p126"/>
          <p:cNvSpPr txBox="1"/>
          <p:nvPr/>
        </p:nvSpPr>
        <p:spPr>
          <a:xfrm>
            <a:off x="4094080" y="4644381"/>
            <a:ext cx="41069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4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57" name="Google Shape;1802;p126"/>
          <p:cNvSpPr txBox="1"/>
          <p:nvPr/>
        </p:nvSpPr>
        <p:spPr>
          <a:xfrm>
            <a:off x="4140766" y="5590281"/>
            <a:ext cx="49827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CC4125"/>
                </a:solidFill>
              </a:rPr>
              <a:t>2</a:t>
            </a:r>
            <a:endParaRPr sz="2399">
              <a:solidFill>
                <a:srgbClr val="CC4125"/>
              </a:solidFill>
            </a:endParaRPr>
          </a:p>
        </p:txBody>
      </p:sp>
      <p:sp>
        <p:nvSpPr>
          <p:cNvPr id="58" name="Google Shape;1763;p126"/>
          <p:cNvSpPr txBox="1"/>
          <p:nvPr/>
        </p:nvSpPr>
        <p:spPr>
          <a:xfrm>
            <a:off x="6576145" y="3763912"/>
            <a:ext cx="4741565" cy="98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max</a:t>
            </a:r>
            <a:r>
              <a:rPr lang="en" sz="2399"/>
              <a:t> gate: gradient router</a:t>
            </a:r>
            <a:endParaRPr sz="2399" dirty="0"/>
          </a:p>
          <a:p>
            <a:endParaRPr sz="2399" dirty="0"/>
          </a:p>
          <a:p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88178209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84769" cy="1133737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Backprop</a:t>
            </a:r>
            <a:r>
              <a:rPr lang="en-US" sz="4000" dirty="0"/>
              <a:t> Implementation:</a:t>
            </a:r>
            <a:br>
              <a:rPr lang="en-US" sz="4000" dirty="0"/>
            </a:br>
            <a:r>
              <a:rPr lang="en-US" sz="4000" dirty="0"/>
              <a:t>”Flat” gradient code: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129</a:t>
            </a:fld>
            <a:endParaRPr lang="en-US" dirty="0"/>
          </a:p>
        </p:txBody>
      </p:sp>
      <p:pic>
        <p:nvPicPr>
          <p:cNvPr id="4" name="Google Shape;1808;p127"/>
          <p:cNvPicPr preferRelativeResize="0"/>
          <p:nvPr/>
        </p:nvPicPr>
        <p:blipFill rotWithShape="1">
          <a:blip r:embed="rId2">
            <a:alphaModFix/>
          </a:blip>
          <a:srcRect b="64025"/>
          <a:stretch/>
        </p:blipFill>
        <p:spPr>
          <a:xfrm>
            <a:off x="7467600" y="97143"/>
            <a:ext cx="4479088" cy="2212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810;p127"/>
          <p:cNvGrpSpPr/>
          <p:nvPr/>
        </p:nvGrpSpPr>
        <p:grpSpPr>
          <a:xfrm>
            <a:off x="287558" y="1941923"/>
            <a:ext cx="5523345" cy="3482634"/>
            <a:chOff x="134200" y="1347450"/>
            <a:chExt cx="3883402" cy="2448601"/>
          </a:xfrm>
        </p:grpSpPr>
        <p:pic>
          <p:nvPicPr>
            <p:cNvPr id="6" name="Google Shape;1811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t="7467" r="53423" b="7476"/>
            <a:stretch/>
          </p:blipFill>
          <p:spPr>
            <a:xfrm>
              <a:off x="134200" y="1347450"/>
              <a:ext cx="3170673" cy="244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812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l="96763" t="7476" r="8466" b="7467"/>
            <a:stretch/>
          </p:blipFill>
          <p:spPr>
            <a:xfrm flipH="1">
              <a:off x="3661554" y="1347450"/>
              <a:ext cx="356048" cy="244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813;p127"/>
            <p:cNvSpPr/>
            <p:nvPr/>
          </p:nvSpPr>
          <p:spPr>
            <a:xfrm>
              <a:off x="3304875" y="2689850"/>
              <a:ext cx="356100" cy="327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endParaRPr sz="1600"/>
            </a:p>
          </p:txBody>
        </p:sp>
      </p:grpSp>
      <p:sp>
        <p:nvSpPr>
          <p:cNvPr id="10" name="Google Shape;1815;p127"/>
          <p:cNvSpPr/>
          <p:nvPr/>
        </p:nvSpPr>
        <p:spPr>
          <a:xfrm>
            <a:off x="7705875" y="475594"/>
            <a:ext cx="2475073" cy="190938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36195" r="91260" b="29140"/>
          <a:stretch/>
        </p:blipFill>
        <p:spPr>
          <a:xfrm>
            <a:off x="4890534" y="3918788"/>
            <a:ext cx="311085" cy="329938"/>
          </a:xfrm>
          <a:prstGeom prst="rect">
            <a:avLst/>
          </a:prstGeom>
        </p:spPr>
      </p:pic>
      <p:sp>
        <p:nvSpPr>
          <p:cNvPr id="16" name="Google Shape;1816;p127"/>
          <p:cNvSpPr txBox="1"/>
          <p:nvPr/>
        </p:nvSpPr>
        <p:spPr>
          <a:xfrm>
            <a:off x="5201619" y="979405"/>
            <a:ext cx="2489276" cy="90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>
                <a:solidFill>
                  <a:schemeClr val="accent1"/>
                </a:solidFill>
              </a:rPr>
              <a:t>Forward pass:</a:t>
            </a:r>
            <a:endParaRPr sz="2400" dirty="0">
              <a:solidFill>
                <a:schemeClr val="accent1"/>
              </a:solidFill>
            </a:endParaRPr>
          </a:p>
          <a:p>
            <a:r>
              <a:rPr lang="en" sz="2400" dirty="0">
                <a:solidFill>
                  <a:schemeClr val="accent1"/>
                </a:solidFill>
              </a:rPr>
              <a:t>Compute output</a:t>
            </a:r>
            <a:endParaRPr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4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Google Shape;670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81702" y="971743"/>
            <a:ext cx="6825422" cy="4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71;p62"/>
          <p:cNvSpPr txBox="1"/>
          <p:nvPr/>
        </p:nvSpPr>
        <p:spPr>
          <a:xfrm>
            <a:off x="5131263" y="5520289"/>
            <a:ext cx="1926298" cy="280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rgbClr val="999999"/>
                </a:solidFill>
                <a:hlinkClick r:id="rId3"/>
              </a:rPr>
              <a:t>This image</a:t>
            </a:r>
            <a:r>
              <a:rPr lang="en" sz="800">
                <a:solidFill>
                  <a:srgbClr val="999999"/>
                </a:solidFill>
              </a:rPr>
              <a:t> is </a:t>
            </a:r>
            <a:r>
              <a:rPr lang="en" sz="800" u="sng">
                <a:solidFill>
                  <a:srgbClr val="999999"/>
                </a:solidFill>
                <a:hlinkClick r:id="rId4"/>
              </a:rPr>
              <a:t>CC0 1.0 </a:t>
            </a:r>
            <a:r>
              <a:rPr lang="en" sz="800">
                <a:solidFill>
                  <a:srgbClr val="999999"/>
                </a:solidFill>
              </a:rPr>
              <a:t>public domain</a:t>
            </a:r>
            <a:endParaRPr sz="800">
              <a:solidFill>
                <a:srgbClr val="999999"/>
              </a:solidFill>
            </a:endParaRPr>
          </a:p>
        </p:txBody>
      </p:sp>
      <p:sp>
        <p:nvSpPr>
          <p:cNvPr id="7" name="Google Shape;672;p62"/>
          <p:cNvSpPr txBox="1"/>
          <p:nvPr/>
        </p:nvSpPr>
        <p:spPr>
          <a:xfrm>
            <a:off x="2987821" y="159518"/>
            <a:ext cx="3447902" cy="62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Neural Network</a:t>
            </a:r>
            <a:endParaRPr sz="3199"/>
          </a:p>
        </p:txBody>
      </p:sp>
      <p:sp>
        <p:nvSpPr>
          <p:cNvPr id="8" name="Google Shape;674;p62"/>
          <p:cNvSpPr txBox="1"/>
          <p:nvPr/>
        </p:nvSpPr>
        <p:spPr>
          <a:xfrm>
            <a:off x="148861" y="2674363"/>
            <a:ext cx="2066662" cy="132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Linear classifiers</a:t>
            </a:r>
            <a:endParaRPr sz="3199" dirty="0"/>
          </a:p>
        </p:txBody>
      </p:sp>
      <p:cxnSp>
        <p:nvCxnSpPr>
          <p:cNvPr id="9" name="Google Shape;675;p62"/>
          <p:cNvCxnSpPr/>
          <p:nvPr/>
        </p:nvCxnSpPr>
        <p:spPr>
          <a:xfrm rot="10800000" flipH="1">
            <a:off x="2048999" y="2610346"/>
            <a:ext cx="1768739" cy="411493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676;p62"/>
          <p:cNvCxnSpPr/>
          <p:nvPr/>
        </p:nvCxnSpPr>
        <p:spPr>
          <a:xfrm>
            <a:off x="2215522" y="3544137"/>
            <a:ext cx="1120508" cy="34471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677;p62"/>
          <p:cNvCxnSpPr/>
          <p:nvPr/>
        </p:nvCxnSpPr>
        <p:spPr>
          <a:xfrm>
            <a:off x="1987682" y="3897478"/>
            <a:ext cx="1366044" cy="604243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0695767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84769" cy="1133737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Backprop</a:t>
            </a:r>
            <a:r>
              <a:rPr lang="en-US" sz="4000" dirty="0"/>
              <a:t> Implementation:</a:t>
            </a:r>
            <a:br>
              <a:rPr lang="en-US" sz="4000" dirty="0"/>
            </a:br>
            <a:r>
              <a:rPr lang="en-US" sz="4000" dirty="0"/>
              <a:t>”Flat” gradient code: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130</a:t>
            </a:fld>
            <a:endParaRPr lang="en-US" dirty="0"/>
          </a:p>
        </p:txBody>
      </p:sp>
      <p:pic>
        <p:nvPicPr>
          <p:cNvPr id="4" name="Google Shape;1808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67600" y="97143"/>
            <a:ext cx="4479088" cy="6149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810;p127"/>
          <p:cNvGrpSpPr/>
          <p:nvPr/>
        </p:nvGrpSpPr>
        <p:grpSpPr>
          <a:xfrm>
            <a:off x="287558" y="1941923"/>
            <a:ext cx="5523345" cy="3482634"/>
            <a:chOff x="134200" y="1347450"/>
            <a:chExt cx="3883402" cy="2448601"/>
          </a:xfrm>
        </p:grpSpPr>
        <p:pic>
          <p:nvPicPr>
            <p:cNvPr id="6" name="Google Shape;1811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t="7467" r="53423" b="7476"/>
            <a:stretch/>
          </p:blipFill>
          <p:spPr>
            <a:xfrm>
              <a:off x="134200" y="1347450"/>
              <a:ext cx="3170673" cy="244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812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l="96763" t="7476" r="8466" b="7467"/>
            <a:stretch/>
          </p:blipFill>
          <p:spPr>
            <a:xfrm flipH="1">
              <a:off x="3661554" y="1347450"/>
              <a:ext cx="356048" cy="244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813;p127"/>
            <p:cNvSpPr/>
            <p:nvPr/>
          </p:nvSpPr>
          <p:spPr>
            <a:xfrm>
              <a:off x="3304875" y="2689850"/>
              <a:ext cx="356100" cy="327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endParaRPr sz="1600"/>
            </a:p>
          </p:txBody>
        </p:sp>
      </p:grpSp>
      <p:sp>
        <p:nvSpPr>
          <p:cNvPr id="10" name="Google Shape;1815;p127"/>
          <p:cNvSpPr/>
          <p:nvPr/>
        </p:nvSpPr>
        <p:spPr>
          <a:xfrm>
            <a:off x="7705875" y="475594"/>
            <a:ext cx="2475073" cy="190938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1816;p127"/>
          <p:cNvSpPr txBox="1"/>
          <p:nvPr/>
        </p:nvSpPr>
        <p:spPr>
          <a:xfrm>
            <a:off x="5201619" y="979405"/>
            <a:ext cx="2489276" cy="90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>
                <a:solidFill>
                  <a:schemeClr val="accent1"/>
                </a:solidFill>
              </a:rPr>
              <a:t>Forward pass:</a:t>
            </a:r>
            <a:endParaRPr sz="2400" dirty="0">
              <a:solidFill>
                <a:schemeClr val="accent1"/>
              </a:solidFill>
            </a:endParaRPr>
          </a:p>
          <a:p>
            <a:r>
              <a:rPr lang="en" sz="2400" dirty="0">
                <a:solidFill>
                  <a:schemeClr val="accent1"/>
                </a:solidFill>
              </a:rPr>
              <a:t>Compute output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12" name="Google Shape;1817;p127"/>
          <p:cNvSpPr/>
          <p:nvPr/>
        </p:nvSpPr>
        <p:spPr>
          <a:xfrm>
            <a:off x="7705874" y="2516957"/>
            <a:ext cx="4369861" cy="373301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3" name="Google Shape;1818;p127"/>
          <p:cNvSpPr txBox="1"/>
          <p:nvPr/>
        </p:nvSpPr>
        <p:spPr>
          <a:xfrm>
            <a:off x="5356315" y="3865420"/>
            <a:ext cx="2179884" cy="90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>
                <a:solidFill>
                  <a:srgbClr val="C00000"/>
                </a:solidFill>
              </a:rPr>
              <a:t>Backward pass:</a:t>
            </a:r>
            <a:endParaRPr sz="2400" dirty="0">
              <a:solidFill>
                <a:srgbClr val="C00000"/>
              </a:solidFill>
            </a:endParaRPr>
          </a:p>
          <a:p>
            <a:r>
              <a:rPr lang="en" sz="2400" dirty="0">
                <a:solidFill>
                  <a:srgbClr val="C00000"/>
                </a:solidFill>
              </a:rPr>
              <a:t>Compute grads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36195" r="91260" b="29140"/>
          <a:stretch/>
        </p:blipFill>
        <p:spPr>
          <a:xfrm>
            <a:off x="4890534" y="3918788"/>
            <a:ext cx="311085" cy="32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48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84769" cy="1133737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Backprop</a:t>
            </a:r>
            <a:r>
              <a:rPr lang="en-US" sz="4000" dirty="0"/>
              <a:t> Implementation:</a:t>
            </a:r>
            <a:br>
              <a:rPr lang="en-US" sz="4000" dirty="0"/>
            </a:br>
            <a:r>
              <a:rPr lang="en-US" sz="4000" dirty="0"/>
              <a:t>”Flat” gradient code: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4" name="Google Shape;1808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67600" y="97143"/>
            <a:ext cx="4479088" cy="6149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810;p127"/>
          <p:cNvGrpSpPr/>
          <p:nvPr/>
        </p:nvGrpSpPr>
        <p:grpSpPr>
          <a:xfrm>
            <a:off x="287558" y="1941923"/>
            <a:ext cx="5523345" cy="3482634"/>
            <a:chOff x="134200" y="1347450"/>
            <a:chExt cx="3883402" cy="2448601"/>
          </a:xfrm>
        </p:grpSpPr>
        <p:pic>
          <p:nvPicPr>
            <p:cNvPr id="6" name="Google Shape;1811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t="7467" r="53423" b="7476"/>
            <a:stretch/>
          </p:blipFill>
          <p:spPr>
            <a:xfrm>
              <a:off x="134200" y="1347450"/>
              <a:ext cx="3170673" cy="244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812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l="96763" t="7476" r="8466" b="7467"/>
            <a:stretch/>
          </p:blipFill>
          <p:spPr>
            <a:xfrm flipH="1">
              <a:off x="3661554" y="1347450"/>
              <a:ext cx="356048" cy="244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813;p127"/>
            <p:cNvSpPr/>
            <p:nvPr/>
          </p:nvSpPr>
          <p:spPr>
            <a:xfrm>
              <a:off x="3304875" y="2689850"/>
              <a:ext cx="356100" cy="327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endParaRPr sz="1600"/>
            </a:p>
          </p:txBody>
        </p:sp>
      </p:grpSp>
      <p:sp>
        <p:nvSpPr>
          <p:cNvPr id="10" name="Google Shape;1815;p127"/>
          <p:cNvSpPr/>
          <p:nvPr/>
        </p:nvSpPr>
        <p:spPr>
          <a:xfrm>
            <a:off x="7705875" y="475594"/>
            <a:ext cx="2475073" cy="190938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1816;p127"/>
          <p:cNvSpPr txBox="1"/>
          <p:nvPr/>
        </p:nvSpPr>
        <p:spPr>
          <a:xfrm>
            <a:off x="5201619" y="979405"/>
            <a:ext cx="2489276" cy="90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>
                <a:solidFill>
                  <a:schemeClr val="accent1"/>
                </a:solidFill>
              </a:rPr>
              <a:t>Forward pass:</a:t>
            </a:r>
            <a:endParaRPr sz="2400" dirty="0">
              <a:solidFill>
                <a:schemeClr val="accent1"/>
              </a:solidFill>
            </a:endParaRPr>
          </a:p>
          <a:p>
            <a:r>
              <a:rPr lang="en" sz="2400" dirty="0">
                <a:solidFill>
                  <a:schemeClr val="accent1"/>
                </a:solidFill>
              </a:rPr>
              <a:t>Compute output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12" name="Google Shape;1817;p127"/>
          <p:cNvSpPr/>
          <p:nvPr/>
        </p:nvSpPr>
        <p:spPr>
          <a:xfrm>
            <a:off x="7705874" y="2516957"/>
            <a:ext cx="4369861" cy="452486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3" name="Google Shape;1818;p127"/>
          <p:cNvSpPr txBox="1"/>
          <p:nvPr/>
        </p:nvSpPr>
        <p:spPr>
          <a:xfrm>
            <a:off x="6049177" y="2460611"/>
            <a:ext cx="1487022" cy="56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Base case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36195" r="91260" b="29140"/>
          <a:stretch/>
        </p:blipFill>
        <p:spPr>
          <a:xfrm>
            <a:off x="4890534" y="3918788"/>
            <a:ext cx="311085" cy="329938"/>
          </a:xfrm>
          <a:prstGeom prst="rect">
            <a:avLst/>
          </a:prstGeom>
        </p:spPr>
      </p:pic>
      <p:sp>
        <p:nvSpPr>
          <p:cNvPr id="15" name="Google Shape;1817;p127"/>
          <p:cNvSpPr/>
          <p:nvPr/>
        </p:nvSpPr>
        <p:spPr>
          <a:xfrm>
            <a:off x="5360172" y="3734585"/>
            <a:ext cx="689006" cy="705439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0121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84769" cy="1133737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Backprop</a:t>
            </a:r>
            <a:r>
              <a:rPr lang="en-US" sz="4000" dirty="0"/>
              <a:t> Implementation:</a:t>
            </a:r>
            <a:br>
              <a:rPr lang="en-US" sz="4000" dirty="0"/>
            </a:br>
            <a:r>
              <a:rPr lang="en-US" sz="4000" dirty="0"/>
              <a:t>”Flat” gradient code: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132</a:t>
            </a:fld>
            <a:endParaRPr lang="en-US" dirty="0"/>
          </a:p>
        </p:txBody>
      </p:sp>
      <p:pic>
        <p:nvPicPr>
          <p:cNvPr id="4" name="Google Shape;1808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67600" y="97143"/>
            <a:ext cx="4479088" cy="6149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810;p127"/>
          <p:cNvGrpSpPr/>
          <p:nvPr/>
        </p:nvGrpSpPr>
        <p:grpSpPr>
          <a:xfrm>
            <a:off x="287558" y="1941923"/>
            <a:ext cx="5523345" cy="3482634"/>
            <a:chOff x="134200" y="1347450"/>
            <a:chExt cx="3883402" cy="2448601"/>
          </a:xfrm>
        </p:grpSpPr>
        <p:pic>
          <p:nvPicPr>
            <p:cNvPr id="6" name="Google Shape;1811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t="7467" r="53423" b="7476"/>
            <a:stretch/>
          </p:blipFill>
          <p:spPr>
            <a:xfrm>
              <a:off x="134200" y="1347450"/>
              <a:ext cx="3170673" cy="244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812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l="96763" t="7476" r="8466" b="7467"/>
            <a:stretch/>
          </p:blipFill>
          <p:spPr>
            <a:xfrm flipH="1">
              <a:off x="3661554" y="1347450"/>
              <a:ext cx="356048" cy="244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813;p127"/>
            <p:cNvSpPr/>
            <p:nvPr/>
          </p:nvSpPr>
          <p:spPr>
            <a:xfrm>
              <a:off x="3304875" y="2689850"/>
              <a:ext cx="356100" cy="327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endParaRPr sz="1600"/>
            </a:p>
          </p:txBody>
        </p:sp>
      </p:grpSp>
      <p:sp>
        <p:nvSpPr>
          <p:cNvPr id="10" name="Google Shape;1815;p127"/>
          <p:cNvSpPr/>
          <p:nvPr/>
        </p:nvSpPr>
        <p:spPr>
          <a:xfrm>
            <a:off x="7705875" y="475594"/>
            <a:ext cx="2475073" cy="190938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1816;p127"/>
          <p:cNvSpPr txBox="1"/>
          <p:nvPr/>
        </p:nvSpPr>
        <p:spPr>
          <a:xfrm>
            <a:off x="5201619" y="979405"/>
            <a:ext cx="2489276" cy="90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>
                <a:solidFill>
                  <a:schemeClr val="accent1"/>
                </a:solidFill>
              </a:rPr>
              <a:t>Forward pass:</a:t>
            </a:r>
            <a:endParaRPr sz="2400" dirty="0">
              <a:solidFill>
                <a:schemeClr val="accent1"/>
              </a:solidFill>
            </a:endParaRPr>
          </a:p>
          <a:p>
            <a:r>
              <a:rPr lang="en" sz="2400" dirty="0">
                <a:solidFill>
                  <a:schemeClr val="accent1"/>
                </a:solidFill>
              </a:rPr>
              <a:t>Compute output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12" name="Google Shape;1817;p127"/>
          <p:cNvSpPr/>
          <p:nvPr/>
        </p:nvSpPr>
        <p:spPr>
          <a:xfrm>
            <a:off x="7705874" y="2903457"/>
            <a:ext cx="4369861" cy="452486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3" name="Google Shape;1818;p127"/>
          <p:cNvSpPr txBox="1"/>
          <p:nvPr/>
        </p:nvSpPr>
        <p:spPr>
          <a:xfrm>
            <a:off x="6049177" y="2847111"/>
            <a:ext cx="1487022" cy="56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Sigmoid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36195" r="91260" b="29140"/>
          <a:stretch/>
        </p:blipFill>
        <p:spPr>
          <a:xfrm>
            <a:off x="4890534" y="3918788"/>
            <a:ext cx="311085" cy="329938"/>
          </a:xfrm>
          <a:prstGeom prst="rect">
            <a:avLst/>
          </a:prstGeom>
        </p:spPr>
      </p:pic>
      <p:sp>
        <p:nvSpPr>
          <p:cNvPr id="15" name="Google Shape;1817;p127"/>
          <p:cNvSpPr/>
          <p:nvPr/>
        </p:nvSpPr>
        <p:spPr>
          <a:xfrm flipH="1">
            <a:off x="4251488" y="3734585"/>
            <a:ext cx="1559414" cy="705439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6" name="Google Shape;1817;p127"/>
          <p:cNvSpPr/>
          <p:nvPr/>
        </p:nvSpPr>
        <p:spPr>
          <a:xfrm>
            <a:off x="7782860" y="1885360"/>
            <a:ext cx="2077577" cy="41635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61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84769" cy="1133737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Backprop</a:t>
            </a:r>
            <a:r>
              <a:rPr lang="en-US" sz="4000" dirty="0"/>
              <a:t> Implementation:</a:t>
            </a:r>
            <a:br>
              <a:rPr lang="en-US" sz="4000" dirty="0"/>
            </a:br>
            <a:r>
              <a:rPr lang="en-US" sz="4000" dirty="0"/>
              <a:t>”Flat” gradient code: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133</a:t>
            </a:fld>
            <a:endParaRPr lang="en-US" dirty="0"/>
          </a:p>
        </p:txBody>
      </p:sp>
      <p:pic>
        <p:nvPicPr>
          <p:cNvPr id="4" name="Google Shape;1808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67600" y="97143"/>
            <a:ext cx="4479088" cy="6149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810;p127"/>
          <p:cNvGrpSpPr/>
          <p:nvPr/>
        </p:nvGrpSpPr>
        <p:grpSpPr>
          <a:xfrm>
            <a:off x="287558" y="1941923"/>
            <a:ext cx="5523345" cy="3482634"/>
            <a:chOff x="134200" y="1347450"/>
            <a:chExt cx="3883402" cy="2448601"/>
          </a:xfrm>
        </p:grpSpPr>
        <p:pic>
          <p:nvPicPr>
            <p:cNvPr id="6" name="Google Shape;1811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t="7467" r="53423" b="7476"/>
            <a:stretch/>
          </p:blipFill>
          <p:spPr>
            <a:xfrm>
              <a:off x="134200" y="1347450"/>
              <a:ext cx="3170673" cy="244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812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l="96763" t="7476" r="8466" b="7467"/>
            <a:stretch/>
          </p:blipFill>
          <p:spPr>
            <a:xfrm flipH="1">
              <a:off x="3661554" y="1347450"/>
              <a:ext cx="356048" cy="244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813;p127"/>
            <p:cNvSpPr/>
            <p:nvPr/>
          </p:nvSpPr>
          <p:spPr>
            <a:xfrm>
              <a:off x="3304875" y="2689850"/>
              <a:ext cx="356100" cy="327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endParaRPr sz="1600"/>
            </a:p>
          </p:txBody>
        </p:sp>
      </p:grpSp>
      <p:sp>
        <p:nvSpPr>
          <p:cNvPr id="10" name="Google Shape;1815;p127"/>
          <p:cNvSpPr/>
          <p:nvPr/>
        </p:nvSpPr>
        <p:spPr>
          <a:xfrm>
            <a:off x="7705875" y="475594"/>
            <a:ext cx="2475073" cy="190938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1816;p127"/>
          <p:cNvSpPr txBox="1"/>
          <p:nvPr/>
        </p:nvSpPr>
        <p:spPr>
          <a:xfrm>
            <a:off x="5201619" y="979405"/>
            <a:ext cx="2489276" cy="90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>
                <a:solidFill>
                  <a:schemeClr val="accent1"/>
                </a:solidFill>
              </a:rPr>
              <a:t>Forward pass:</a:t>
            </a:r>
            <a:endParaRPr sz="2400" dirty="0">
              <a:solidFill>
                <a:schemeClr val="accent1"/>
              </a:solidFill>
            </a:endParaRPr>
          </a:p>
          <a:p>
            <a:r>
              <a:rPr lang="en" sz="2400" dirty="0">
                <a:solidFill>
                  <a:schemeClr val="accent1"/>
                </a:solidFill>
              </a:rPr>
              <a:t>Compute output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12" name="Google Shape;1817;p127"/>
          <p:cNvSpPr/>
          <p:nvPr/>
        </p:nvSpPr>
        <p:spPr>
          <a:xfrm>
            <a:off x="7705874" y="3318235"/>
            <a:ext cx="4369861" cy="70701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3" name="Google Shape;1818;p127"/>
          <p:cNvSpPr txBox="1"/>
          <p:nvPr/>
        </p:nvSpPr>
        <p:spPr>
          <a:xfrm>
            <a:off x="6636469" y="3384440"/>
            <a:ext cx="899729" cy="56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Add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36195" r="91260" b="29140"/>
          <a:stretch/>
        </p:blipFill>
        <p:spPr>
          <a:xfrm>
            <a:off x="4890534" y="3918788"/>
            <a:ext cx="311085" cy="329938"/>
          </a:xfrm>
          <a:prstGeom prst="rect">
            <a:avLst/>
          </a:prstGeom>
        </p:spPr>
      </p:pic>
      <p:sp>
        <p:nvSpPr>
          <p:cNvPr id="16" name="Google Shape;1817;p127"/>
          <p:cNvSpPr/>
          <p:nvPr/>
        </p:nvSpPr>
        <p:spPr>
          <a:xfrm>
            <a:off x="7782860" y="1508287"/>
            <a:ext cx="2077577" cy="41635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39365" y="2828042"/>
            <a:ext cx="4411744" cy="2460396"/>
          </a:xfrm>
          <a:custGeom>
            <a:avLst/>
            <a:gdLst>
              <a:gd name="connsiteX0" fmla="*/ 2724346 w 4411744"/>
              <a:gd name="connsiteY0" fmla="*/ 9427 h 2469823"/>
              <a:gd name="connsiteX1" fmla="*/ 2724346 w 4411744"/>
              <a:gd name="connsiteY1" fmla="*/ 669304 h 2469823"/>
              <a:gd name="connsiteX2" fmla="*/ 3035431 w 4411744"/>
              <a:gd name="connsiteY2" fmla="*/ 669304 h 2469823"/>
              <a:gd name="connsiteX3" fmla="*/ 3157979 w 4411744"/>
              <a:gd name="connsiteY3" fmla="*/ 1168924 h 2469823"/>
              <a:gd name="connsiteX4" fmla="*/ 1036948 w 4411744"/>
              <a:gd name="connsiteY4" fmla="*/ 1875934 h 2469823"/>
              <a:gd name="connsiteX5" fmla="*/ 0 w 4411744"/>
              <a:gd name="connsiteY5" fmla="*/ 1875934 h 2469823"/>
              <a:gd name="connsiteX6" fmla="*/ 0 w 4411744"/>
              <a:gd name="connsiteY6" fmla="*/ 2469823 h 2469823"/>
              <a:gd name="connsiteX7" fmla="*/ 801278 w 4411744"/>
              <a:gd name="connsiteY7" fmla="*/ 2469823 h 2469823"/>
              <a:gd name="connsiteX8" fmla="*/ 3148553 w 4411744"/>
              <a:gd name="connsiteY8" fmla="*/ 1574277 h 2469823"/>
              <a:gd name="connsiteX9" fmla="*/ 4411744 w 4411744"/>
              <a:gd name="connsiteY9" fmla="*/ 1574277 h 2469823"/>
              <a:gd name="connsiteX10" fmla="*/ 4411744 w 4411744"/>
              <a:gd name="connsiteY10" fmla="*/ 970961 h 2469823"/>
              <a:gd name="connsiteX11" fmla="*/ 3535051 w 4411744"/>
              <a:gd name="connsiteY11" fmla="*/ 970961 h 2469823"/>
              <a:gd name="connsiteX12" fmla="*/ 3535051 w 4411744"/>
              <a:gd name="connsiteY12" fmla="*/ 0 h 2469823"/>
              <a:gd name="connsiteX13" fmla="*/ 2724346 w 4411744"/>
              <a:gd name="connsiteY13" fmla="*/ 9427 h 2469823"/>
              <a:gd name="connsiteX0" fmla="*/ 2724346 w 4411744"/>
              <a:gd name="connsiteY0" fmla="*/ 0 h 2460396"/>
              <a:gd name="connsiteX1" fmla="*/ 2724346 w 4411744"/>
              <a:gd name="connsiteY1" fmla="*/ 659877 h 2460396"/>
              <a:gd name="connsiteX2" fmla="*/ 3035431 w 4411744"/>
              <a:gd name="connsiteY2" fmla="*/ 659877 h 2460396"/>
              <a:gd name="connsiteX3" fmla="*/ 3157979 w 4411744"/>
              <a:gd name="connsiteY3" fmla="*/ 1159497 h 2460396"/>
              <a:gd name="connsiteX4" fmla="*/ 1036948 w 4411744"/>
              <a:gd name="connsiteY4" fmla="*/ 1866507 h 2460396"/>
              <a:gd name="connsiteX5" fmla="*/ 0 w 4411744"/>
              <a:gd name="connsiteY5" fmla="*/ 1866507 h 2460396"/>
              <a:gd name="connsiteX6" fmla="*/ 0 w 4411744"/>
              <a:gd name="connsiteY6" fmla="*/ 2460396 h 2460396"/>
              <a:gd name="connsiteX7" fmla="*/ 801278 w 4411744"/>
              <a:gd name="connsiteY7" fmla="*/ 2460396 h 2460396"/>
              <a:gd name="connsiteX8" fmla="*/ 3148553 w 4411744"/>
              <a:gd name="connsiteY8" fmla="*/ 1564850 h 2460396"/>
              <a:gd name="connsiteX9" fmla="*/ 4411744 w 4411744"/>
              <a:gd name="connsiteY9" fmla="*/ 1564850 h 2460396"/>
              <a:gd name="connsiteX10" fmla="*/ 4411744 w 4411744"/>
              <a:gd name="connsiteY10" fmla="*/ 961534 h 2460396"/>
              <a:gd name="connsiteX11" fmla="*/ 3535051 w 4411744"/>
              <a:gd name="connsiteY11" fmla="*/ 961534 h 2460396"/>
              <a:gd name="connsiteX12" fmla="*/ 3337088 w 4411744"/>
              <a:gd name="connsiteY12" fmla="*/ 9426 h 2460396"/>
              <a:gd name="connsiteX13" fmla="*/ 2724346 w 4411744"/>
              <a:gd name="connsiteY13" fmla="*/ 0 h 24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1744" h="2460396">
                <a:moveTo>
                  <a:pt x="2724346" y="0"/>
                </a:moveTo>
                <a:lnTo>
                  <a:pt x="2724346" y="659877"/>
                </a:lnTo>
                <a:lnTo>
                  <a:pt x="3035431" y="659877"/>
                </a:lnTo>
                <a:lnTo>
                  <a:pt x="3157979" y="1159497"/>
                </a:lnTo>
                <a:lnTo>
                  <a:pt x="1036948" y="1866507"/>
                </a:lnTo>
                <a:lnTo>
                  <a:pt x="0" y="1866507"/>
                </a:lnTo>
                <a:lnTo>
                  <a:pt x="0" y="2460396"/>
                </a:lnTo>
                <a:lnTo>
                  <a:pt x="801278" y="2460396"/>
                </a:lnTo>
                <a:lnTo>
                  <a:pt x="3148553" y="1564850"/>
                </a:lnTo>
                <a:lnTo>
                  <a:pt x="4411744" y="1564850"/>
                </a:lnTo>
                <a:lnTo>
                  <a:pt x="4411744" y="961534"/>
                </a:lnTo>
                <a:lnTo>
                  <a:pt x="3535051" y="961534"/>
                </a:lnTo>
                <a:lnTo>
                  <a:pt x="3337088" y="9426"/>
                </a:lnTo>
                <a:lnTo>
                  <a:pt x="2724346" y="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586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84769" cy="1133737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Backprop</a:t>
            </a:r>
            <a:r>
              <a:rPr lang="en-US" sz="4000" dirty="0"/>
              <a:t> Implementation:</a:t>
            </a:r>
            <a:br>
              <a:rPr lang="en-US" sz="4000" dirty="0"/>
            </a:br>
            <a:r>
              <a:rPr lang="en-US" sz="4000" dirty="0"/>
              <a:t>”Flat” gradient code: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134</a:t>
            </a:fld>
            <a:endParaRPr lang="en-US" dirty="0"/>
          </a:p>
        </p:txBody>
      </p:sp>
      <p:pic>
        <p:nvPicPr>
          <p:cNvPr id="4" name="Google Shape;1808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67600" y="97143"/>
            <a:ext cx="4479088" cy="6149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810;p127"/>
          <p:cNvGrpSpPr/>
          <p:nvPr/>
        </p:nvGrpSpPr>
        <p:grpSpPr>
          <a:xfrm>
            <a:off x="287558" y="1941923"/>
            <a:ext cx="5523345" cy="3482634"/>
            <a:chOff x="134200" y="1347450"/>
            <a:chExt cx="3883402" cy="2448601"/>
          </a:xfrm>
        </p:grpSpPr>
        <p:pic>
          <p:nvPicPr>
            <p:cNvPr id="6" name="Google Shape;1811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t="7467" r="53423" b="7476"/>
            <a:stretch/>
          </p:blipFill>
          <p:spPr>
            <a:xfrm>
              <a:off x="134200" y="1347450"/>
              <a:ext cx="3170673" cy="244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812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l="96763" t="7476" r="8466" b="7467"/>
            <a:stretch/>
          </p:blipFill>
          <p:spPr>
            <a:xfrm flipH="1">
              <a:off x="3661554" y="1347450"/>
              <a:ext cx="356048" cy="244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813;p127"/>
            <p:cNvSpPr/>
            <p:nvPr/>
          </p:nvSpPr>
          <p:spPr>
            <a:xfrm>
              <a:off x="3304875" y="2689850"/>
              <a:ext cx="356100" cy="327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endParaRPr sz="1600"/>
            </a:p>
          </p:txBody>
        </p:sp>
      </p:grpSp>
      <p:sp>
        <p:nvSpPr>
          <p:cNvPr id="10" name="Google Shape;1815;p127"/>
          <p:cNvSpPr/>
          <p:nvPr/>
        </p:nvSpPr>
        <p:spPr>
          <a:xfrm>
            <a:off x="7705875" y="475594"/>
            <a:ext cx="2475073" cy="190938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1816;p127"/>
          <p:cNvSpPr txBox="1"/>
          <p:nvPr/>
        </p:nvSpPr>
        <p:spPr>
          <a:xfrm>
            <a:off x="5201619" y="979405"/>
            <a:ext cx="2489276" cy="90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>
                <a:solidFill>
                  <a:schemeClr val="accent1"/>
                </a:solidFill>
              </a:rPr>
              <a:t>Forward pass:</a:t>
            </a:r>
            <a:endParaRPr sz="2400" dirty="0">
              <a:solidFill>
                <a:schemeClr val="accent1"/>
              </a:solidFill>
            </a:endParaRPr>
          </a:p>
          <a:p>
            <a:r>
              <a:rPr lang="en" sz="2400" dirty="0">
                <a:solidFill>
                  <a:schemeClr val="accent1"/>
                </a:solidFill>
              </a:rPr>
              <a:t>Compute output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12" name="Google Shape;1817;p127"/>
          <p:cNvSpPr/>
          <p:nvPr/>
        </p:nvSpPr>
        <p:spPr>
          <a:xfrm>
            <a:off x="7705874" y="4025247"/>
            <a:ext cx="4369861" cy="70701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3" name="Google Shape;1818;p127"/>
          <p:cNvSpPr txBox="1"/>
          <p:nvPr/>
        </p:nvSpPr>
        <p:spPr>
          <a:xfrm>
            <a:off x="6636469" y="4091452"/>
            <a:ext cx="899729" cy="56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Add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36195" r="91260" b="29140"/>
          <a:stretch/>
        </p:blipFill>
        <p:spPr>
          <a:xfrm>
            <a:off x="4890534" y="3918788"/>
            <a:ext cx="311085" cy="329938"/>
          </a:xfrm>
          <a:prstGeom prst="rect">
            <a:avLst/>
          </a:prstGeom>
        </p:spPr>
      </p:pic>
      <p:sp>
        <p:nvSpPr>
          <p:cNvPr id="16" name="Google Shape;1817;p127"/>
          <p:cNvSpPr/>
          <p:nvPr/>
        </p:nvSpPr>
        <p:spPr>
          <a:xfrm>
            <a:off x="7782860" y="1159494"/>
            <a:ext cx="2077577" cy="41635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8" name="Google Shape;1817;p127"/>
          <p:cNvSpPr/>
          <p:nvPr/>
        </p:nvSpPr>
        <p:spPr>
          <a:xfrm flipH="1">
            <a:off x="1832387" y="2207443"/>
            <a:ext cx="1815414" cy="1978058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1587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84769" cy="1133737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Backprop</a:t>
            </a:r>
            <a:r>
              <a:rPr lang="en-US" sz="4000" dirty="0"/>
              <a:t> Implementation:</a:t>
            </a:r>
            <a:br>
              <a:rPr lang="en-US" sz="4000" dirty="0"/>
            </a:br>
            <a:r>
              <a:rPr lang="en-US" sz="4000" dirty="0"/>
              <a:t>”Flat” gradient code: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135</a:t>
            </a:fld>
            <a:endParaRPr lang="en-US" dirty="0"/>
          </a:p>
        </p:txBody>
      </p:sp>
      <p:pic>
        <p:nvPicPr>
          <p:cNvPr id="4" name="Google Shape;1808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67600" y="97143"/>
            <a:ext cx="4479088" cy="6149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810;p127"/>
          <p:cNvGrpSpPr/>
          <p:nvPr/>
        </p:nvGrpSpPr>
        <p:grpSpPr>
          <a:xfrm>
            <a:off x="287558" y="1941923"/>
            <a:ext cx="5523345" cy="3482634"/>
            <a:chOff x="134200" y="1347450"/>
            <a:chExt cx="3883402" cy="2448601"/>
          </a:xfrm>
        </p:grpSpPr>
        <p:pic>
          <p:nvPicPr>
            <p:cNvPr id="6" name="Google Shape;1811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t="7467" r="53423" b="7476"/>
            <a:stretch/>
          </p:blipFill>
          <p:spPr>
            <a:xfrm>
              <a:off x="134200" y="1347450"/>
              <a:ext cx="3170673" cy="244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812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l="96763" t="7476" r="8466" b="7467"/>
            <a:stretch/>
          </p:blipFill>
          <p:spPr>
            <a:xfrm flipH="1">
              <a:off x="3661554" y="1347450"/>
              <a:ext cx="356048" cy="244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813;p127"/>
            <p:cNvSpPr/>
            <p:nvPr/>
          </p:nvSpPr>
          <p:spPr>
            <a:xfrm>
              <a:off x="3304875" y="2689850"/>
              <a:ext cx="356100" cy="327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endParaRPr sz="1600"/>
            </a:p>
          </p:txBody>
        </p:sp>
      </p:grpSp>
      <p:sp>
        <p:nvSpPr>
          <p:cNvPr id="10" name="Google Shape;1815;p127"/>
          <p:cNvSpPr/>
          <p:nvPr/>
        </p:nvSpPr>
        <p:spPr>
          <a:xfrm>
            <a:off x="7705875" y="475594"/>
            <a:ext cx="2475073" cy="190938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1816;p127"/>
          <p:cNvSpPr txBox="1"/>
          <p:nvPr/>
        </p:nvSpPr>
        <p:spPr>
          <a:xfrm>
            <a:off x="5201619" y="979405"/>
            <a:ext cx="2489276" cy="90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>
                <a:solidFill>
                  <a:schemeClr val="accent1"/>
                </a:solidFill>
              </a:rPr>
              <a:t>Forward pass:</a:t>
            </a:r>
            <a:endParaRPr sz="2400" dirty="0">
              <a:solidFill>
                <a:schemeClr val="accent1"/>
              </a:solidFill>
            </a:endParaRPr>
          </a:p>
          <a:p>
            <a:r>
              <a:rPr lang="en" sz="2400" dirty="0">
                <a:solidFill>
                  <a:schemeClr val="accent1"/>
                </a:solidFill>
              </a:rPr>
              <a:t>Compute output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12" name="Google Shape;1817;p127"/>
          <p:cNvSpPr/>
          <p:nvPr/>
        </p:nvSpPr>
        <p:spPr>
          <a:xfrm>
            <a:off x="7705874" y="4713406"/>
            <a:ext cx="4369861" cy="70701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3" name="Google Shape;1818;p127"/>
          <p:cNvSpPr txBox="1"/>
          <p:nvPr/>
        </p:nvSpPr>
        <p:spPr>
          <a:xfrm>
            <a:off x="6255535" y="4779611"/>
            <a:ext cx="1280664" cy="56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Multiply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36195" r="91260" b="29140"/>
          <a:stretch/>
        </p:blipFill>
        <p:spPr>
          <a:xfrm>
            <a:off x="4890534" y="3918788"/>
            <a:ext cx="311085" cy="329938"/>
          </a:xfrm>
          <a:prstGeom prst="rect">
            <a:avLst/>
          </a:prstGeom>
        </p:spPr>
      </p:pic>
      <p:sp>
        <p:nvSpPr>
          <p:cNvPr id="16" name="Google Shape;1817;p127"/>
          <p:cNvSpPr/>
          <p:nvPr/>
        </p:nvSpPr>
        <p:spPr>
          <a:xfrm>
            <a:off x="7782860" y="820129"/>
            <a:ext cx="2077577" cy="41635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8" name="Google Shape;1817;p127"/>
          <p:cNvSpPr/>
          <p:nvPr/>
        </p:nvSpPr>
        <p:spPr>
          <a:xfrm flipH="1">
            <a:off x="395925" y="3314048"/>
            <a:ext cx="2026764" cy="1210822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600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84769" cy="1133737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Backprop</a:t>
            </a:r>
            <a:r>
              <a:rPr lang="en-US" sz="4000" dirty="0"/>
              <a:t> Implementation:</a:t>
            </a:r>
            <a:br>
              <a:rPr lang="en-US" sz="4000" dirty="0"/>
            </a:br>
            <a:r>
              <a:rPr lang="en-US" sz="4000" dirty="0"/>
              <a:t>”Flat” gradient code: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136</a:t>
            </a:fld>
            <a:endParaRPr lang="en-US" dirty="0"/>
          </a:p>
        </p:txBody>
      </p:sp>
      <p:pic>
        <p:nvPicPr>
          <p:cNvPr id="4" name="Google Shape;1808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67600" y="97143"/>
            <a:ext cx="4479088" cy="6149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810;p127"/>
          <p:cNvGrpSpPr/>
          <p:nvPr/>
        </p:nvGrpSpPr>
        <p:grpSpPr>
          <a:xfrm>
            <a:off x="287558" y="1941923"/>
            <a:ext cx="5523345" cy="3482634"/>
            <a:chOff x="134200" y="1347450"/>
            <a:chExt cx="3883402" cy="2448601"/>
          </a:xfrm>
        </p:grpSpPr>
        <p:pic>
          <p:nvPicPr>
            <p:cNvPr id="6" name="Google Shape;1811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t="7467" r="53423" b="7476"/>
            <a:stretch/>
          </p:blipFill>
          <p:spPr>
            <a:xfrm>
              <a:off x="134200" y="1347450"/>
              <a:ext cx="3170673" cy="244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812;p127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l="96763" t="7476" r="8466" b="7467"/>
            <a:stretch/>
          </p:blipFill>
          <p:spPr>
            <a:xfrm flipH="1">
              <a:off x="3661554" y="1347450"/>
              <a:ext cx="356048" cy="244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813;p127"/>
            <p:cNvSpPr/>
            <p:nvPr/>
          </p:nvSpPr>
          <p:spPr>
            <a:xfrm>
              <a:off x="3304875" y="2689850"/>
              <a:ext cx="356100" cy="327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endParaRPr sz="1600"/>
            </a:p>
          </p:txBody>
        </p:sp>
      </p:grpSp>
      <p:sp>
        <p:nvSpPr>
          <p:cNvPr id="10" name="Google Shape;1815;p127"/>
          <p:cNvSpPr/>
          <p:nvPr/>
        </p:nvSpPr>
        <p:spPr>
          <a:xfrm>
            <a:off x="7705875" y="475594"/>
            <a:ext cx="2475073" cy="190938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1816;p127"/>
          <p:cNvSpPr txBox="1"/>
          <p:nvPr/>
        </p:nvSpPr>
        <p:spPr>
          <a:xfrm>
            <a:off x="5201619" y="979405"/>
            <a:ext cx="2489276" cy="90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>
                <a:solidFill>
                  <a:schemeClr val="accent1"/>
                </a:solidFill>
              </a:rPr>
              <a:t>Forward pass:</a:t>
            </a:r>
            <a:endParaRPr sz="2400" dirty="0">
              <a:solidFill>
                <a:schemeClr val="accent1"/>
              </a:solidFill>
            </a:endParaRPr>
          </a:p>
          <a:p>
            <a:r>
              <a:rPr lang="en" sz="2400" dirty="0">
                <a:solidFill>
                  <a:schemeClr val="accent1"/>
                </a:solidFill>
              </a:rPr>
              <a:t>Compute output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12" name="Google Shape;1817;p127"/>
          <p:cNvSpPr/>
          <p:nvPr/>
        </p:nvSpPr>
        <p:spPr>
          <a:xfrm>
            <a:off x="7705874" y="5429845"/>
            <a:ext cx="4369861" cy="70701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3" name="Google Shape;1818;p127"/>
          <p:cNvSpPr txBox="1"/>
          <p:nvPr/>
        </p:nvSpPr>
        <p:spPr>
          <a:xfrm>
            <a:off x="6255535" y="5496050"/>
            <a:ext cx="1280664" cy="56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Multiply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36195" r="91260" b="29140"/>
          <a:stretch/>
        </p:blipFill>
        <p:spPr>
          <a:xfrm>
            <a:off x="4890534" y="3918788"/>
            <a:ext cx="311085" cy="329938"/>
          </a:xfrm>
          <a:prstGeom prst="rect">
            <a:avLst/>
          </a:prstGeom>
        </p:spPr>
      </p:pic>
      <p:sp>
        <p:nvSpPr>
          <p:cNvPr id="16" name="Google Shape;1817;p127"/>
          <p:cNvSpPr/>
          <p:nvPr/>
        </p:nvSpPr>
        <p:spPr>
          <a:xfrm>
            <a:off x="7782860" y="527896"/>
            <a:ext cx="2077577" cy="30166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17" name="Google Shape;1817;p127"/>
          <p:cNvSpPr/>
          <p:nvPr/>
        </p:nvSpPr>
        <p:spPr>
          <a:xfrm flipH="1">
            <a:off x="395925" y="1881173"/>
            <a:ext cx="2026764" cy="1210822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140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“Flat” </a:t>
            </a:r>
            <a:r>
              <a:rPr lang="en-US" dirty="0" err="1"/>
              <a:t>Backprop</a:t>
            </a:r>
            <a:r>
              <a:rPr lang="en-US" dirty="0"/>
              <a:t>: Do this for Assignment 2!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137</a:t>
            </a:fld>
            <a:endParaRPr lang="en-US" dirty="0"/>
          </a:p>
        </p:txBody>
      </p:sp>
      <p:pic>
        <p:nvPicPr>
          <p:cNvPr id="4" name="Google Shape;1934;p1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7616" y="2178545"/>
            <a:ext cx="7355783" cy="39312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35;p134"/>
          <p:cNvSpPr txBox="1"/>
          <p:nvPr/>
        </p:nvSpPr>
        <p:spPr>
          <a:xfrm>
            <a:off x="375002" y="1686506"/>
            <a:ext cx="3734227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E.g. for the SVM:</a:t>
            </a:r>
            <a:endParaRPr sz="2399" dirty="0"/>
          </a:p>
        </p:txBody>
      </p:sp>
      <p:pic>
        <p:nvPicPr>
          <p:cNvPr id="6" name="Google Shape;1936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2477" y="2311411"/>
            <a:ext cx="6062453" cy="214300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1937;p134"/>
          <p:cNvSpPr/>
          <p:nvPr/>
        </p:nvSpPr>
        <p:spPr>
          <a:xfrm>
            <a:off x="2300900" y="1846131"/>
            <a:ext cx="5831734" cy="1345266"/>
          </a:xfrm>
          <a:custGeom>
            <a:avLst/>
            <a:gdLst/>
            <a:ahLst/>
            <a:cxnLst/>
            <a:rect l="l" t="t" r="r" b="b"/>
            <a:pathLst>
              <a:path w="189576" h="42895" extrusionOk="0">
                <a:moveTo>
                  <a:pt x="189576" y="39026"/>
                </a:moveTo>
                <a:cubicBezTo>
                  <a:pt x="174001" y="32528"/>
                  <a:pt x="127723" y="-605"/>
                  <a:pt x="96127" y="40"/>
                </a:cubicBezTo>
                <a:cubicBezTo>
                  <a:pt x="64531" y="685"/>
                  <a:pt x="16021" y="35753"/>
                  <a:pt x="0" y="42895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8" name="Google Shape;1938;p134"/>
          <p:cNvCxnSpPr/>
          <p:nvPr/>
        </p:nvCxnSpPr>
        <p:spPr>
          <a:xfrm rot="10800000">
            <a:off x="10869768" y="1935474"/>
            <a:ext cx="0" cy="277528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1940;p134"/>
          <p:cNvCxnSpPr/>
          <p:nvPr/>
        </p:nvCxnSpPr>
        <p:spPr>
          <a:xfrm>
            <a:off x="9858165" y="2222946"/>
            <a:ext cx="2122247" cy="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941;p134"/>
          <p:cNvSpPr/>
          <p:nvPr/>
        </p:nvSpPr>
        <p:spPr>
          <a:xfrm>
            <a:off x="2300901" y="1794479"/>
            <a:ext cx="8095940" cy="1694024"/>
          </a:xfrm>
          <a:custGeom>
            <a:avLst/>
            <a:gdLst/>
            <a:ahLst/>
            <a:cxnLst/>
            <a:rect l="l" t="t" r="r" b="b"/>
            <a:pathLst>
              <a:path w="236003" h="56545" extrusionOk="0">
                <a:moveTo>
                  <a:pt x="236003" y="0"/>
                </a:moveTo>
                <a:cubicBezTo>
                  <a:pt x="210806" y="1786"/>
                  <a:pt x="124152" y="1290"/>
                  <a:pt x="84818" y="10714"/>
                </a:cubicBezTo>
                <a:cubicBezTo>
                  <a:pt x="45484" y="20138"/>
                  <a:pt x="14136" y="48907"/>
                  <a:pt x="0" y="56545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1" name="TextBox 10"/>
          <p:cNvSpPr txBox="1"/>
          <p:nvPr/>
        </p:nvSpPr>
        <p:spPr>
          <a:xfrm>
            <a:off x="1412487" y="1044343"/>
            <a:ext cx="9872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Your gradient code should look like a </a:t>
            </a:r>
            <a:r>
              <a:rPr lang="en-US" sz="2400"/>
              <a:t>“reversed version” of your forward pass!</a:t>
            </a:r>
          </a:p>
        </p:txBody>
      </p:sp>
    </p:spTree>
    <p:extLst>
      <p:ext uri="{BB962C8B-B14F-4D97-AF65-F5344CB8AC3E}">
        <p14:creationId xmlns:p14="http://schemas.microsoft.com/office/powerpoint/2010/main" val="185724399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“Flat” </a:t>
            </a:r>
            <a:r>
              <a:rPr lang="en-US" dirty="0" err="1"/>
              <a:t>Backprop</a:t>
            </a:r>
            <a:r>
              <a:rPr lang="en-US" dirty="0"/>
              <a:t>: Do this for Assignment 2!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12487" y="1044343"/>
            <a:ext cx="9872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Your gradient code should look like a </a:t>
            </a:r>
            <a:r>
              <a:rPr lang="en-US" sz="2400"/>
              <a:t>“reversed version” of your forward pass!</a:t>
            </a:r>
          </a:p>
        </p:txBody>
      </p:sp>
      <p:pic>
        <p:nvPicPr>
          <p:cNvPr id="12" name="Google Shape;1948;p1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941" y="2081321"/>
            <a:ext cx="8985993" cy="420953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950;p135"/>
          <p:cNvSpPr txBox="1"/>
          <p:nvPr/>
        </p:nvSpPr>
        <p:spPr>
          <a:xfrm>
            <a:off x="380941" y="1556658"/>
            <a:ext cx="451042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E.g. for two-layer neural net: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79789988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Implementation: Modular API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139</a:t>
            </a:fld>
            <a:endParaRPr lang="en-US" dirty="0"/>
          </a:p>
        </p:txBody>
      </p:sp>
      <p:pic>
        <p:nvPicPr>
          <p:cNvPr id="12" name="Google Shape;1957;p1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14365" y="1715279"/>
            <a:ext cx="7384910" cy="406704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958;p136"/>
          <p:cNvSpPr txBox="1"/>
          <p:nvPr/>
        </p:nvSpPr>
        <p:spPr>
          <a:xfrm>
            <a:off x="4521055" y="1151942"/>
            <a:ext cx="7165334" cy="58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Graph (or Net) object  </a:t>
            </a:r>
            <a:r>
              <a:rPr lang="en" sz="2399" i="1"/>
              <a:t>(rough pseudo code)</a:t>
            </a:r>
            <a:endParaRPr sz="2399" i="1"/>
          </a:p>
        </p:txBody>
      </p:sp>
      <p:grpSp>
        <p:nvGrpSpPr>
          <p:cNvPr id="14" name="Google Shape;1959;p136"/>
          <p:cNvGrpSpPr/>
          <p:nvPr/>
        </p:nvGrpSpPr>
        <p:grpSpPr>
          <a:xfrm>
            <a:off x="287561" y="2469354"/>
            <a:ext cx="4058392" cy="2558937"/>
            <a:chOff x="134200" y="1347450"/>
            <a:chExt cx="3883402" cy="2448601"/>
          </a:xfrm>
        </p:grpSpPr>
        <p:pic>
          <p:nvPicPr>
            <p:cNvPr id="15" name="Google Shape;1960;p136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t="7467" r="53423" b="7476"/>
            <a:stretch/>
          </p:blipFill>
          <p:spPr>
            <a:xfrm>
              <a:off x="134200" y="1347450"/>
              <a:ext cx="3170673" cy="244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961;p136" descr="Lecture 4 - slide 41 printed no blanks.png"/>
            <p:cNvPicPr preferRelativeResize="0"/>
            <p:nvPr/>
          </p:nvPicPr>
          <p:blipFill rotWithShape="1">
            <a:blip r:embed="rId3">
              <a:alphaModFix/>
            </a:blip>
            <a:srcRect l="96763" t="7476" r="8466" b="7467"/>
            <a:stretch/>
          </p:blipFill>
          <p:spPr>
            <a:xfrm flipH="1">
              <a:off x="3661554" y="1347450"/>
              <a:ext cx="356048" cy="244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962;p136"/>
            <p:cNvSpPr/>
            <p:nvPr/>
          </p:nvSpPr>
          <p:spPr>
            <a:xfrm>
              <a:off x="3304875" y="2689850"/>
              <a:ext cx="356100" cy="3270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endParaRPr sz="1600"/>
            </a:p>
          </p:txBody>
        </p:sp>
        <p:pic>
          <p:nvPicPr>
            <p:cNvPr id="18" name="Google Shape;1963;p136"/>
            <p:cNvPicPr preferRelativeResize="0"/>
            <p:nvPr/>
          </p:nvPicPr>
          <p:blipFill rotWithShape="1">
            <a:blip r:embed="rId4">
              <a:alphaModFix/>
            </a:blip>
            <a:srcRect t="41463" r="90394" b="27420"/>
            <a:stretch/>
          </p:blipFill>
          <p:spPr>
            <a:xfrm>
              <a:off x="3406988" y="2757025"/>
              <a:ext cx="151875" cy="1926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85484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Classifier: Three Viewpoints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Google Shape;923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556" y="3616408"/>
            <a:ext cx="3883287" cy="1570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924;p77"/>
          <p:cNvGrpSpPr/>
          <p:nvPr/>
        </p:nvGrpSpPr>
        <p:grpSpPr>
          <a:xfrm>
            <a:off x="4597594" y="3670003"/>
            <a:ext cx="3455777" cy="1463071"/>
            <a:chOff x="2181723" y="3651475"/>
            <a:chExt cx="2705603" cy="1145350"/>
          </a:xfrm>
        </p:grpSpPr>
        <p:pic>
          <p:nvPicPr>
            <p:cNvPr id="7" name="Google Shape;925;p77"/>
            <p:cNvPicPr preferRelativeResize="0"/>
            <p:nvPr/>
          </p:nvPicPr>
          <p:blipFill rotWithShape="1">
            <a:blip r:embed="rId3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926;p77"/>
            <p:cNvPicPr preferRelativeResize="0"/>
            <p:nvPr/>
          </p:nvPicPr>
          <p:blipFill rotWithShape="1">
            <a:blip r:embed="rId3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27;p77"/>
          <p:cNvSpPr txBox="1"/>
          <p:nvPr/>
        </p:nvSpPr>
        <p:spPr>
          <a:xfrm>
            <a:off x="1265227" y="2454240"/>
            <a:ext cx="1843920" cy="68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f(x,W) = Wx</a:t>
            </a:r>
            <a:endParaRPr sz="2399"/>
          </a:p>
        </p:txBody>
      </p:sp>
      <p:sp>
        <p:nvSpPr>
          <p:cNvPr id="10" name="Google Shape;928;p77"/>
          <p:cNvSpPr txBox="1"/>
          <p:nvPr/>
        </p:nvSpPr>
        <p:spPr>
          <a:xfrm>
            <a:off x="689561" y="1455700"/>
            <a:ext cx="2995220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Algebraic Viewpoint</a:t>
            </a:r>
            <a:endParaRPr sz="2399" u="sng"/>
          </a:p>
        </p:txBody>
      </p:sp>
      <p:sp>
        <p:nvSpPr>
          <p:cNvPr id="11" name="Google Shape;929;p77"/>
          <p:cNvSpPr txBox="1"/>
          <p:nvPr/>
        </p:nvSpPr>
        <p:spPr>
          <a:xfrm>
            <a:off x="5041207" y="1409512"/>
            <a:ext cx="2568531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Visual Viewpoint</a:t>
            </a:r>
            <a:endParaRPr sz="2399" u="sng"/>
          </a:p>
        </p:txBody>
      </p:sp>
      <p:sp>
        <p:nvSpPr>
          <p:cNvPr id="12" name="Google Shape;930;p77"/>
          <p:cNvSpPr txBox="1"/>
          <p:nvPr/>
        </p:nvSpPr>
        <p:spPr>
          <a:xfrm>
            <a:off x="8705855" y="1455700"/>
            <a:ext cx="3172774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Geometric Viewpoint</a:t>
            </a:r>
            <a:endParaRPr sz="2399" u="sng"/>
          </a:p>
        </p:txBody>
      </p:sp>
      <p:pic>
        <p:nvPicPr>
          <p:cNvPr id="13" name="Google Shape;93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5509" y="3575285"/>
            <a:ext cx="3073434" cy="22165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32;p77"/>
          <p:cNvSpPr txBox="1"/>
          <p:nvPr/>
        </p:nvSpPr>
        <p:spPr>
          <a:xfrm>
            <a:off x="5227361" y="2408052"/>
            <a:ext cx="2196228" cy="85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One template per class</a:t>
            </a:r>
            <a:endParaRPr sz="2399"/>
          </a:p>
        </p:txBody>
      </p:sp>
      <p:cxnSp>
        <p:nvCxnSpPr>
          <p:cNvPr id="15" name="Google Shape;933;p77"/>
          <p:cNvCxnSpPr/>
          <p:nvPr/>
        </p:nvCxnSpPr>
        <p:spPr>
          <a:xfrm>
            <a:off x="4378516" y="1552276"/>
            <a:ext cx="0" cy="45476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934;p77"/>
          <p:cNvCxnSpPr/>
          <p:nvPr/>
        </p:nvCxnSpPr>
        <p:spPr>
          <a:xfrm>
            <a:off x="8339884" y="1552276"/>
            <a:ext cx="0" cy="45476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935;p77"/>
          <p:cNvSpPr txBox="1"/>
          <p:nvPr/>
        </p:nvSpPr>
        <p:spPr>
          <a:xfrm>
            <a:off x="8949992" y="2408036"/>
            <a:ext cx="2684501" cy="85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Hyperplanes cutting up space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92252866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</a:t>
            </a:r>
            <a:r>
              <a:rPr lang="en-US" dirty="0" err="1"/>
              <a:t>PyTorch</a:t>
            </a:r>
            <a:r>
              <a:rPr lang="en-US" dirty="0"/>
              <a:t> </a:t>
            </a:r>
            <a:r>
              <a:rPr lang="en-US" dirty="0" err="1"/>
              <a:t>Autograd</a:t>
            </a:r>
            <a:r>
              <a:rPr lang="en-US" dirty="0"/>
              <a:t> Functions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140</a:t>
            </a:fld>
            <a:endParaRPr lang="en-US" dirty="0"/>
          </a:p>
        </p:txBody>
      </p:sp>
      <p:pic>
        <p:nvPicPr>
          <p:cNvPr id="11" name="Google Shape;1968;p1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78548" y="1497102"/>
            <a:ext cx="5584393" cy="442651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Google Shape;1970;p137"/>
          <p:cNvSpPr txBox="1"/>
          <p:nvPr/>
        </p:nvSpPr>
        <p:spPr>
          <a:xfrm>
            <a:off x="419524" y="3881749"/>
            <a:ext cx="3627855" cy="48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(x,y,z are scalars)</a:t>
            </a:r>
            <a:endParaRPr sz="3199"/>
          </a:p>
        </p:txBody>
      </p:sp>
      <p:sp>
        <p:nvSpPr>
          <p:cNvPr id="20" name="Google Shape;1971;p137"/>
          <p:cNvSpPr/>
          <p:nvPr/>
        </p:nvSpPr>
        <p:spPr>
          <a:xfrm>
            <a:off x="1570691" y="2412432"/>
            <a:ext cx="731409" cy="731409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3199"/>
          </a:p>
        </p:txBody>
      </p:sp>
      <p:cxnSp>
        <p:nvCxnSpPr>
          <p:cNvPr id="21" name="Google Shape;1972;p137"/>
          <p:cNvCxnSpPr/>
          <p:nvPr/>
        </p:nvCxnSpPr>
        <p:spPr>
          <a:xfrm>
            <a:off x="1106351" y="2090056"/>
            <a:ext cx="571451" cy="4294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1973;p137"/>
          <p:cNvCxnSpPr/>
          <p:nvPr/>
        </p:nvCxnSpPr>
        <p:spPr>
          <a:xfrm rot="10800000" flipH="1">
            <a:off x="1011576" y="3036729"/>
            <a:ext cx="666226" cy="38989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1974;p137"/>
          <p:cNvCxnSpPr/>
          <p:nvPr/>
        </p:nvCxnSpPr>
        <p:spPr>
          <a:xfrm>
            <a:off x="2302100" y="2778136"/>
            <a:ext cx="81338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" name="Google Shape;1975;p137"/>
          <p:cNvSpPr txBox="1"/>
          <p:nvPr/>
        </p:nvSpPr>
        <p:spPr>
          <a:xfrm>
            <a:off x="1163130" y="1637900"/>
            <a:ext cx="445484" cy="30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x</a:t>
            </a:r>
            <a:endParaRPr sz="3199"/>
          </a:p>
        </p:txBody>
      </p:sp>
      <p:sp>
        <p:nvSpPr>
          <p:cNvPr id="25" name="Google Shape;1976;p137"/>
          <p:cNvSpPr txBox="1"/>
          <p:nvPr/>
        </p:nvSpPr>
        <p:spPr>
          <a:xfrm>
            <a:off x="1184758" y="3185530"/>
            <a:ext cx="445484" cy="30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y</a:t>
            </a:r>
            <a:endParaRPr sz="3199"/>
          </a:p>
        </p:txBody>
      </p:sp>
      <p:sp>
        <p:nvSpPr>
          <p:cNvPr id="26" name="Google Shape;1977;p137"/>
          <p:cNvSpPr txBox="1"/>
          <p:nvPr/>
        </p:nvSpPr>
        <p:spPr>
          <a:xfrm>
            <a:off x="2584826" y="2147034"/>
            <a:ext cx="322316" cy="30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z</a:t>
            </a:r>
            <a:endParaRPr sz="3199"/>
          </a:p>
        </p:txBody>
      </p:sp>
      <p:sp>
        <p:nvSpPr>
          <p:cNvPr id="27" name="Google Shape;1978;p137"/>
          <p:cNvSpPr txBox="1"/>
          <p:nvPr/>
        </p:nvSpPr>
        <p:spPr>
          <a:xfrm>
            <a:off x="1704222" y="2450555"/>
            <a:ext cx="571451" cy="53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*</a:t>
            </a:r>
            <a:endParaRPr sz="3999"/>
          </a:p>
        </p:txBody>
      </p:sp>
      <p:sp>
        <p:nvSpPr>
          <p:cNvPr id="28" name="Google Shape;1980;p137"/>
          <p:cNvSpPr txBox="1"/>
          <p:nvPr/>
        </p:nvSpPr>
        <p:spPr>
          <a:xfrm>
            <a:off x="9481584" y="2277151"/>
            <a:ext cx="2322995" cy="104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000" dirty="0">
                <a:solidFill>
                  <a:srgbClr val="FF0000"/>
                </a:solidFill>
              </a:rPr>
              <a:t>Need to stash some values for use in backward</a:t>
            </a:r>
            <a:endParaRPr sz="2000" dirty="0">
              <a:solidFill>
                <a:srgbClr val="FF0000"/>
              </a:solidFill>
            </a:endParaRPr>
          </a:p>
        </p:txBody>
      </p:sp>
      <p:cxnSp>
        <p:nvCxnSpPr>
          <p:cNvPr id="29" name="Google Shape;1981;p137"/>
          <p:cNvCxnSpPr/>
          <p:nvPr/>
        </p:nvCxnSpPr>
        <p:spPr>
          <a:xfrm flipH="1">
            <a:off x="8427405" y="2778136"/>
            <a:ext cx="1074404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1983;p137"/>
          <p:cNvSpPr txBox="1"/>
          <p:nvPr/>
        </p:nvSpPr>
        <p:spPr>
          <a:xfrm>
            <a:off x="9471088" y="3901628"/>
            <a:ext cx="1429628" cy="67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000">
                <a:solidFill>
                  <a:srgbClr val="FF0000"/>
                </a:solidFill>
              </a:rPr>
              <a:t>Upstream gradient</a:t>
            </a:r>
            <a:endParaRPr sz="2000">
              <a:solidFill>
                <a:srgbClr val="FF0000"/>
              </a:solidFill>
            </a:endParaRPr>
          </a:p>
        </p:txBody>
      </p:sp>
      <p:cxnSp>
        <p:nvCxnSpPr>
          <p:cNvPr id="31" name="Google Shape;1984;p137"/>
          <p:cNvCxnSpPr/>
          <p:nvPr/>
        </p:nvCxnSpPr>
        <p:spPr>
          <a:xfrm flipH="1">
            <a:off x="7977889" y="4256618"/>
            <a:ext cx="152392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" name="Google Shape;1985;p137"/>
          <p:cNvSpPr txBox="1"/>
          <p:nvPr/>
        </p:nvSpPr>
        <p:spPr>
          <a:xfrm>
            <a:off x="9387743" y="4815623"/>
            <a:ext cx="2257812" cy="67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000">
                <a:solidFill>
                  <a:srgbClr val="FF0000"/>
                </a:solidFill>
              </a:rPr>
              <a:t>Multiply upstream and local gradients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40C37-CC3E-4DB4-9EB0-4C5BE4DC922B}"/>
              </a:ext>
            </a:extLst>
          </p:cNvPr>
          <p:cNvSpPr txBox="1"/>
          <p:nvPr/>
        </p:nvSpPr>
        <p:spPr>
          <a:xfrm>
            <a:off x="9702800" y="596171"/>
            <a:ext cx="2101779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Write something similar in HW3</a:t>
            </a:r>
          </a:p>
        </p:txBody>
      </p:sp>
    </p:spTree>
    <p:extLst>
      <p:ext uri="{BB962C8B-B14F-4D97-AF65-F5344CB8AC3E}">
        <p14:creationId xmlns:p14="http://schemas.microsoft.com/office/powerpoint/2010/main" val="154232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</a:t>
            </a:r>
            <a:r>
              <a:rPr lang="en-US" dirty="0" err="1"/>
              <a:t>PyTorch</a:t>
            </a:r>
            <a:r>
              <a:rPr lang="en-US" dirty="0"/>
              <a:t> operators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141</a:t>
            </a:fld>
            <a:endParaRPr lang="en-US" dirty="0"/>
          </a:p>
        </p:txBody>
      </p:sp>
      <p:pic>
        <p:nvPicPr>
          <p:cNvPr id="4" name="Google Shape;1992;p1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75402" y="1119844"/>
            <a:ext cx="4457540" cy="469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93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7554" y="1119845"/>
            <a:ext cx="4226750" cy="4693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43024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142</a:t>
            </a:fld>
            <a:endParaRPr lang="en-US" dirty="0"/>
          </a:p>
        </p:txBody>
      </p:sp>
      <p:pic>
        <p:nvPicPr>
          <p:cNvPr id="4" name="Google Shape;2027;p141"/>
          <p:cNvPicPr preferRelativeResize="0"/>
          <p:nvPr/>
        </p:nvPicPr>
        <p:blipFill rotWithShape="1">
          <a:blip r:embed="rId2">
            <a:alphaModFix/>
          </a:blip>
          <a:srcRect t="911"/>
          <a:stretch/>
        </p:blipFill>
        <p:spPr>
          <a:xfrm>
            <a:off x="81383" y="99100"/>
            <a:ext cx="7154304" cy="62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29;p141"/>
          <p:cNvSpPr txBox="1"/>
          <p:nvPr/>
        </p:nvSpPr>
        <p:spPr>
          <a:xfrm>
            <a:off x="10992678" y="5844438"/>
            <a:ext cx="113349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u="sng">
                <a:solidFill>
                  <a:schemeClr val="hlink"/>
                </a:solidFill>
                <a:hlinkClick r:id="rId3"/>
              </a:rPr>
              <a:t>Source</a:t>
            </a:r>
            <a:endParaRPr sz="2487"/>
          </a:p>
        </p:txBody>
      </p:sp>
      <p:sp>
        <p:nvSpPr>
          <p:cNvPr id="14" name="Google Shape;2038;p141"/>
          <p:cNvSpPr txBox="1"/>
          <p:nvPr/>
        </p:nvSpPr>
        <p:spPr>
          <a:xfrm>
            <a:off x="7056128" y="893"/>
            <a:ext cx="4986301" cy="78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3466"/>
              <a:t>PyTorch sigmoid layer</a:t>
            </a:r>
            <a:endParaRPr sz="3466"/>
          </a:p>
          <a:p>
            <a:pPr algn="ctr"/>
            <a:endParaRPr sz="3999"/>
          </a:p>
        </p:txBody>
      </p:sp>
    </p:spTree>
    <p:extLst>
      <p:ext uri="{BB962C8B-B14F-4D97-AF65-F5344CB8AC3E}">
        <p14:creationId xmlns:p14="http://schemas.microsoft.com/office/powerpoint/2010/main" val="23533367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143</a:t>
            </a:fld>
            <a:endParaRPr lang="en-US" dirty="0"/>
          </a:p>
        </p:txBody>
      </p:sp>
      <p:pic>
        <p:nvPicPr>
          <p:cNvPr id="4" name="Google Shape;2027;p141"/>
          <p:cNvPicPr preferRelativeResize="0"/>
          <p:nvPr/>
        </p:nvPicPr>
        <p:blipFill rotWithShape="1">
          <a:blip r:embed="rId2">
            <a:alphaModFix/>
          </a:blip>
          <a:srcRect t="911"/>
          <a:stretch/>
        </p:blipFill>
        <p:spPr>
          <a:xfrm>
            <a:off x="81383" y="99100"/>
            <a:ext cx="7154304" cy="62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29;p141"/>
          <p:cNvSpPr txBox="1"/>
          <p:nvPr/>
        </p:nvSpPr>
        <p:spPr>
          <a:xfrm>
            <a:off x="10992678" y="5844438"/>
            <a:ext cx="113349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u="sng">
                <a:solidFill>
                  <a:schemeClr val="hlink"/>
                </a:solidFill>
                <a:hlinkClick r:id="rId3"/>
              </a:rPr>
              <a:t>Source</a:t>
            </a:r>
            <a:endParaRPr sz="2487"/>
          </a:p>
        </p:txBody>
      </p:sp>
      <p:pic>
        <p:nvPicPr>
          <p:cNvPr id="6" name="Google Shape;2030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667" y="1370704"/>
            <a:ext cx="2107651" cy="825285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2032;p141"/>
          <p:cNvSpPr/>
          <p:nvPr/>
        </p:nvSpPr>
        <p:spPr>
          <a:xfrm>
            <a:off x="438253" y="924340"/>
            <a:ext cx="3219348" cy="172940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" name="Google Shape;2035;p141"/>
          <p:cNvCxnSpPr/>
          <p:nvPr/>
        </p:nvCxnSpPr>
        <p:spPr>
          <a:xfrm rot="10800000">
            <a:off x="3717272" y="1783362"/>
            <a:ext cx="787395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036;p141"/>
          <p:cNvSpPr txBox="1"/>
          <p:nvPr/>
        </p:nvSpPr>
        <p:spPr>
          <a:xfrm>
            <a:off x="4685920" y="846040"/>
            <a:ext cx="174514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chemeClr val="accent1"/>
                </a:solidFill>
              </a:rPr>
              <a:t>Forward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14" name="Google Shape;2038;p141"/>
          <p:cNvSpPr txBox="1"/>
          <p:nvPr/>
        </p:nvSpPr>
        <p:spPr>
          <a:xfrm>
            <a:off x="7056128" y="893"/>
            <a:ext cx="4986301" cy="78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3466"/>
              <a:t>PyTorch sigmoid layer</a:t>
            </a:r>
            <a:endParaRPr sz="3466"/>
          </a:p>
          <a:p>
            <a:pPr algn="ctr"/>
            <a:endParaRPr sz="3999"/>
          </a:p>
        </p:txBody>
      </p:sp>
    </p:spTree>
    <p:extLst>
      <p:ext uri="{BB962C8B-B14F-4D97-AF65-F5344CB8AC3E}">
        <p14:creationId xmlns:p14="http://schemas.microsoft.com/office/powerpoint/2010/main" val="57141998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144</a:t>
            </a:fld>
            <a:endParaRPr lang="en-US" dirty="0"/>
          </a:p>
        </p:txBody>
      </p:sp>
      <p:pic>
        <p:nvPicPr>
          <p:cNvPr id="4" name="Google Shape;2027;p141"/>
          <p:cNvPicPr preferRelativeResize="0"/>
          <p:nvPr/>
        </p:nvPicPr>
        <p:blipFill rotWithShape="1">
          <a:blip r:embed="rId2">
            <a:alphaModFix/>
          </a:blip>
          <a:srcRect t="911"/>
          <a:stretch/>
        </p:blipFill>
        <p:spPr>
          <a:xfrm>
            <a:off x="81383" y="99100"/>
            <a:ext cx="7154304" cy="62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29;p141"/>
          <p:cNvSpPr txBox="1"/>
          <p:nvPr/>
        </p:nvSpPr>
        <p:spPr>
          <a:xfrm>
            <a:off x="10992678" y="5844438"/>
            <a:ext cx="113349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u="sng">
                <a:solidFill>
                  <a:schemeClr val="hlink"/>
                </a:solidFill>
                <a:hlinkClick r:id="rId3"/>
              </a:rPr>
              <a:t>Source</a:t>
            </a:r>
            <a:endParaRPr sz="2487"/>
          </a:p>
        </p:txBody>
      </p:sp>
      <p:pic>
        <p:nvPicPr>
          <p:cNvPr id="6" name="Google Shape;2030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667" y="1370704"/>
            <a:ext cx="2107651" cy="825285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2032;p141"/>
          <p:cNvSpPr/>
          <p:nvPr/>
        </p:nvSpPr>
        <p:spPr>
          <a:xfrm>
            <a:off x="438253" y="924340"/>
            <a:ext cx="3219348" cy="172940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" name="Google Shape;2035;p141"/>
          <p:cNvCxnSpPr/>
          <p:nvPr/>
        </p:nvCxnSpPr>
        <p:spPr>
          <a:xfrm rot="10800000">
            <a:off x="3717272" y="1783362"/>
            <a:ext cx="787395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036;p141"/>
          <p:cNvSpPr txBox="1"/>
          <p:nvPr/>
        </p:nvSpPr>
        <p:spPr>
          <a:xfrm>
            <a:off x="4685920" y="846040"/>
            <a:ext cx="174514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chemeClr val="accent1"/>
                </a:solidFill>
              </a:rPr>
              <a:t>Forward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14" name="Google Shape;2038;p141"/>
          <p:cNvSpPr txBox="1"/>
          <p:nvPr/>
        </p:nvSpPr>
        <p:spPr>
          <a:xfrm>
            <a:off x="7056128" y="893"/>
            <a:ext cx="4986301" cy="78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3466"/>
              <a:t>PyTorch sigmoid layer</a:t>
            </a:r>
            <a:endParaRPr sz="3466"/>
          </a:p>
          <a:p>
            <a:pPr algn="ctr"/>
            <a:endParaRPr sz="3999"/>
          </a:p>
        </p:txBody>
      </p:sp>
      <p:pic>
        <p:nvPicPr>
          <p:cNvPr id="17" name="Google Shape;2020;p140"/>
          <p:cNvPicPr preferRelativeResize="0"/>
          <p:nvPr/>
        </p:nvPicPr>
        <p:blipFill rotWithShape="1">
          <a:blip r:embed="rId5">
            <a:alphaModFix/>
          </a:blip>
          <a:srcRect l="49741" t="26622" r="5304" b="65395"/>
          <a:stretch/>
        </p:blipFill>
        <p:spPr>
          <a:xfrm>
            <a:off x="6612318" y="3670867"/>
            <a:ext cx="5468909" cy="49810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Google Shape;2026;p141"/>
          <p:cNvPicPr preferRelativeResize="0"/>
          <p:nvPr/>
        </p:nvPicPr>
        <p:blipFill rotWithShape="1">
          <a:blip r:embed="rId5">
            <a:alphaModFix/>
          </a:blip>
          <a:srcRect r="1351"/>
          <a:stretch/>
        </p:blipFill>
        <p:spPr>
          <a:xfrm>
            <a:off x="6684638" y="752676"/>
            <a:ext cx="5453699" cy="28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039;p141"/>
          <p:cNvSpPr txBox="1"/>
          <p:nvPr/>
        </p:nvSpPr>
        <p:spPr>
          <a:xfrm>
            <a:off x="7082296" y="3040935"/>
            <a:ext cx="5128361" cy="543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Forward actually defined </a:t>
            </a:r>
            <a:r>
              <a:rPr lang="en" sz="2399" u="sng">
                <a:solidFill>
                  <a:schemeClr val="hlink"/>
                </a:solidFill>
                <a:hlinkClick r:id="rId6"/>
              </a:rPr>
              <a:t>elsewhere</a:t>
            </a:r>
            <a:r>
              <a:rPr lang="en" sz="2399"/>
              <a:t>...</a:t>
            </a:r>
            <a:endParaRPr sz="2399" dirty="0"/>
          </a:p>
        </p:txBody>
      </p:sp>
      <p:sp>
        <p:nvSpPr>
          <p:cNvPr id="18" name="Google Shape;2021;p140"/>
          <p:cNvSpPr/>
          <p:nvPr/>
        </p:nvSpPr>
        <p:spPr>
          <a:xfrm>
            <a:off x="9431699" y="1540565"/>
            <a:ext cx="2499207" cy="195735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71892079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145</a:t>
            </a:fld>
            <a:endParaRPr lang="en-US" dirty="0"/>
          </a:p>
        </p:txBody>
      </p:sp>
      <p:pic>
        <p:nvPicPr>
          <p:cNvPr id="4" name="Google Shape;2027;p141"/>
          <p:cNvPicPr preferRelativeResize="0"/>
          <p:nvPr/>
        </p:nvPicPr>
        <p:blipFill rotWithShape="1">
          <a:blip r:embed="rId2">
            <a:alphaModFix/>
          </a:blip>
          <a:srcRect t="911"/>
          <a:stretch/>
        </p:blipFill>
        <p:spPr>
          <a:xfrm>
            <a:off x="81383" y="99100"/>
            <a:ext cx="7154304" cy="62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29;p141"/>
          <p:cNvSpPr txBox="1"/>
          <p:nvPr/>
        </p:nvSpPr>
        <p:spPr>
          <a:xfrm>
            <a:off x="10992678" y="5844438"/>
            <a:ext cx="113349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u="sng">
                <a:solidFill>
                  <a:schemeClr val="hlink"/>
                </a:solidFill>
                <a:hlinkClick r:id="rId3"/>
              </a:rPr>
              <a:t>Source</a:t>
            </a:r>
            <a:endParaRPr sz="2487"/>
          </a:p>
        </p:txBody>
      </p:sp>
      <p:pic>
        <p:nvPicPr>
          <p:cNvPr id="6" name="Google Shape;2030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667" y="1370704"/>
            <a:ext cx="2107651" cy="825285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2031;p141"/>
          <p:cNvPicPr preferRelativeResize="0"/>
          <p:nvPr/>
        </p:nvPicPr>
        <p:blipFill rotWithShape="1">
          <a:blip r:embed="rId5">
            <a:alphaModFix/>
          </a:blip>
          <a:srcRect l="77925"/>
          <a:stretch/>
        </p:blipFill>
        <p:spPr>
          <a:xfrm>
            <a:off x="7855221" y="4924021"/>
            <a:ext cx="2107651" cy="876072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2032;p141"/>
          <p:cNvSpPr/>
          <p:nvPr/>
        </p:nvSpPr>
        <p:spPr>
          <a:xfrm>
            <a:off x="438253" y="924340"/>
            <a:ext cx="3219348" cy="172940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2033;p141"/>
          <p:cNvSpPr/>
          <p:nvPr/>
        </p:nvSpPr>
        <p:spPr>
          <a:xfrm>
            <a:off x="405590" y="2792896"/>
            <a:ext cx="6830097" cy="3139898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" name="Google Shape;2034;p141"/>
          <p:cNvCxnSpPr/>
          <p:nvPr/>
        </p:nvCxnSpPr>
        <p:spPr>
          <a:xfrm flipH="1">
            <a:off x="5237922" y="5362057"/>
            <a:ext cx="2617300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2035;p141"/>
          <p:cNvCxnSpPr/>
          <p:nvPr/>
        </p:nvCxnSpPr>
        <p:spPr>
          <a:xfrm rot="10800000">
            <a:off x="3717272" y="1783362"/>
            <a:ext cx="787395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036;p141"/>
          <p:cNvSpPr txBox="1"/>
          <p:nvPr/>
        </p:nvSpPr>
        <p:spPr>
          <a:xfrm>
            <a:off x="4685920" y="846040"/>
            <a:ext cx="174514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chemeClr val="accent1"/>
                </a:solidFill>
              </a:rPr>
              <a:t>Forward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13" name="Google Shape;2037;p141"/>
          <p:cNvSpPr txBox="1"/>
          <p:nvPr/>
        </p:nvSpPr>
        <p:spPr>
          <a:xfrm>
            <a:off x="8036473" y="4338331"/>
            <a:ext cx="174514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C00000"/>
                </a:solidFill>
              </a:rPr>
              <a:t>Backward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14" name="Google Shape;2038;p141"/>
          <p:cNvSpPr txBox="1"/>
          <p:nvPr/>
        </p:nvSpPr>
        <p:spPr>
          <a:xfrm>
            <a:off x="7056128" y="893"/>
            <a:ext cx="4986301" cy="78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3466"/>
              <a:t>PyTorch sigmoid layer</a:t>
            </a:r>
            <a:endParaRPr sz="3466"/>
          </a:p>
          <a:p>
            <a:pPr algn="ctr"/>
            <a:endParaRPr sz="3999"/>
          </a:p>
        </p:txBody>
      </p:sp>
    </p:spTree>
    <p:extLst>
      <p:ext uri="{BB962C8B-B14F-4D97-AF65-F5344CB8AC3E}">
        <p14:creationId xmlns:p14="http://schemas.microsoft.com/office/powerpoint/2010/main" val="196643346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4" name="Google Shape;2045;p142"/>
          <p:cNvSpPr txBox="1"/>
          <p:nvPr/>
        </p:nvSpPr>
        <p:spPr>
          <a:xfrm>
            <a:off x="1388238" y="2229513"/>
            <a:ext cx="9412348" cy="239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3999" dirty="0"/>
              <a:t>So far: </a:t>
            </a:r>
            <a:r>
              <a:rPr lang="en" sz="3999" dirty="0" err="1"/>
              <a:t>backprop</a:t>
            </a:r>
            <a:r>
              <a:rPr lang="en" sz="3999" dirty="0"/>
              <a:t> with scalars</a:t>
            </a:r>
            <a:endParaRPr sz="3999" dirty="0"/>
          </a:p>
          <a:p>
            <a:pPr algn="ctr"/>
            <a:endParaRPr sz="3999" dirty="0"/>
          </a:p>
          <a:p>
            <a:pPr algn="ctr"/>
            <a:r>
              <a:rPr lang="en" sz="3999" dirty="0"/>
              <a:t>What about vector-valued functions?</a:t>
            </a:r>
            <a:endParaRPr sz="3999" dirty="0"/>
          </a:p>
        </p:txBody>
      </p:sp>
    </p:spTree>
    <p:extLst>
      <p:ext uri="{BB962C8B-B14F-4D97-AF65-F5344CB8AC3E}">
        <p14:creationId xmlns:p14="http://schemas.microsoft.com/office/powerpoint/2010/main" val="109792785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Vector Derivatives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147</a:t>
            </a:fld>
            <a:endParaRPr lang="en-US" dirty="0"/>
          </a:p>
        </p:txBody>
      </p:sp>
      <p:pic>
        <p:nvPicPr>
          <p:cNvPr id="4" name="Google Shape;2081;p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681" y="1410634"/>
            <a:ext cx="2767879" cy="65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82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771" y="2781461"/>
            <a:ext cx="1409028" cy="9687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83;p145"/>
          <p:cNvSpPr txBox="1"/>
          <p:nvPr/>
        </p:nvSpPr>
        <p:spPr>
          <a:xfrm>
            <a:off x="392997" y="2031089"/>
            <a:ext cx="2818466" cy="57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Regular derivative:</a:t>
            </a:r>
            <a:endParaRPr sz="2399"/>
          </a:p>
          <a:p>
            <a:endParaRPr sz="3199"/>
          </a:p>
        </p:txBody>
      </p:sp>
      <p:sp>
        <p:nvSpPr>
          <p:cNvPr id="7" name="Google Shape;2084;p145"/>
          <p:cNvSpPr txBox="1"/>
          <p:nvPr/>
        </p:nvSpPr>
        <p:spPr>
          <a:xfrm>
            <a:off x="279827" y="3926696"/>
            <a:ext cx="2994420" cy="121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If x changes by a small amount, how much will y change?</a:t>
            </a:r>
            <a:endParaRPr sz="2399" dirty="0"/>
          </a:p>
          <a:p>
            <a:endParaRPr sz="3199" dirty="0"/>
          </a:p>
        </p:txBody>
      </p:sp>
    </p:spTree>
    <p:extLst>
      <p:ext uri="{BB962C8B-B14F-4D97-AF65-F5344CB8AC3E}">
        <p14:creationId xmlns:p14="http://schemas.microsoft.com/office/powerpoint/2010/main" val="172305394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Vector Derivatives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148</a:t>
            </a:fld>
            <a:endParaRPr lang="en-US" dirty="0"/>
          </a:p>
        </p:txBody>
      </p:sp>
      <p:pic>
        <p:nvPicPr>
          <p:cNvPr id="4" name="Google Shape;2081;p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681" y="1410634"/>
            <a:ext cx="2767879" cy="65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82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771" y="2781461"/>
            <a:ext cx="1409028" cy="9687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83;p145"/>
          <p:cNvSpPr txBox="1"/>
          <p:nvPr/>
        </p:nvSpPr>
        <p:spPr>
          <a:xfrm>
            <a:off x="392997" y="2031089"/>
            <a:ext cx="2818466" cy="57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Regular derivative:</a:t>
            </a:r>
            <a:endParaRPr sz="2399"/>
          </a:p>
          <a:p>
            <a:endParaRPr sz="3199"/>
          </a:p>
        </p:txBody>
      </p:sp>
      <p:sp>
        <p:nvSpPr>
          <p:cNvPr id="7" name="Google Shape;2084;p145"/>
          <p:cNvSpPr txBox="1"/>
          <p:nvPr/>
        </p:nvSpPr>
        <p:spPr>
          <a:xfrm>
            <a:off x="279827" y="3926696"/>
            <a:ext cx="2994420" cy="121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If x changes by a small amount, how much will y change?</a:t>
            </a:r>
            <a:endParaRPr sz="2399" dirty="0"/>
          </a:p>
          <a:p>
            <a:endParaRPr sz="3199" dirty="0"/>
          </a:p>
        </p:txBody>
      </p:sp>
      <p:pic>
        <p:nvPicPr>
          <p:cNvPr id="8" name="Google Shape;2086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9458" y="1419739"/>
            <a:ext cx="2767879" cy="63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87;p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7032" y="2733496"/>
            <a:ext cx="1614541" cy="9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088;p145"/>
          <p:cNvSpPr txBox="1"/>
          <p:nvPr/>
        </p:nvSpPr>
        <p:spPr>
          <a:xfrm>
            <a:off x="3114988" y="2065347"/>
            <a:ext cx="4536818" cy="57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Derivative is </a:t>
            </a:r>
            <a:r>
              <a:rPr lang="en" sz="2399" b="1"/>
              <a:t>Gradient</a:t>
            </a:r>
            <a:r>
              <a:rPr lang="en" sz="2399"/>
              <a:t>:</a:t>
            </a:r>
            <a:endParaRPr sz="2399"/>
          </a:p>
          <a:p>
            <a:pPr algn="ctr"/>
            <a:endParaRPr sz="3199"/>
          </a:p>
        </p:txBody>
      </p:sp>
      <p:sp>
        <p:nvSpPr>
          <p:cNvPr id="11" name="Google Shape;2089;p145"/>
          <p:cNvSpPr txBox="1"/>
          <p:nvPr/>
        </p:nvSpPr>
        <p:spPr>
          <a:xfrm>
            <a:off x="3661430" y="3926695"/>
            <a:ext cx="3443903" cy="163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For each element of x, if it changes by a small amount then how much will y change?</a:t>
            </a:r>
            <a:endParaRPr sz="2399" dirty="0"/>
          </a:p>
        </p:txBody>
      </p:sp>
      <p:pic>
        <p:nvPicPr>
          <p:cNvPr id="12" name="Google Shape;2091;p1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1508" y="2803694"/>
            <a:ext cx="1918255" cy="828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58817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Vector Derivatives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149</a:t>
            </a:fld>
            <a:endParaRPr lang="en-US" dirty="0"/>
          </a:p>
        </p:txBody>
      </p:sp>
      <p:pic>
        <p:nvPicPr>
          <p:cNvPr id="4" name="Google Shape;2081;p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681" y="1410634"/>
            <a:ext cx="2767879" cy="65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82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771" y="2781461"/>
            <a:ext cx="1409028" cy="9687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83;p145"/>
          <p:cNvSpPr txBox="1"/>
          <p:nvPr/>
        </p:nvSpPr>
        <p:spPr>
          <a:xfrm>
            <a:off x="392997" y="2031089"/>
            <a:ext cx="2818466" cy="57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Regular derivative:</a:t>
            </a:r>
            <a:endParaRPr sz="2399"/>
          </a:p>
          <a:p>
            <a:endParaRPr sz="3199"/>
          </a:p>
        </p:txBody>
      </p:sp>
      <p:sp>
        <p:nvSpPr>
          <p:cNvPr id="7" name="Google Shape;2084;p145"/>
          <p:cNvSpPr txBox="1"/>
          <p:nvPr/>
        </p:nvSpPr>
        <p:spPr>
          <a:xfrm>
            <a:off x="279827" y="3926696"/>
            <a:ext cx="2994420" cy="121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If x changes by a small amount, how much will y change?</a:t>
            </a:r>
            <a:endParaRPr sz="2399" dirty="0"/>
          </a:p>
          <a:p>
            <a:endParaRPr sz="3199" dirty="0"/>
          </a:p>
        </p:txBody>
      </p:sp>
      <p:pic>
        <p:nvPicPr>
          <p:cNvPr id="8" name="Google Shape;2086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9458" y="1419739"/>
            <a:ext cx="2767879" cy="63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87;p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7032" y="2733496"/>
            <a:ext cx="1614541" cy="96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088;p145"/>
          <p:cNvSpPr txBox="1"/>
          <p:nvPr/>
        </p:nvSpPr>
        <p:spPr>
          <a:xfrm>
            <a:off x="3114988" y="2065347"/>
            <a:ext cx="4536818" cy="57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Derivative is </a:t>
            </a:r>
            <a:r>
              <a:rPr lang="en" sz="2399" b="1"/>
              <a:t>Gradient</a:t>
            </a:r>
            <a:r>
              <a:rPr lang="en" sz="2399"/>
              <a:t>:</a:t>
            </a:r>
            <a:endParaRPr sz="2399"/>
          </a:p>
          <a:p>
            <a:pPr algn="ctr"/>
            <a:endParaRPr sz="3199"/>
          </a:p>
        </p:txBody>
      </p:sp>
      <p:sp>
        <p:nvSpPr>
          <p:cNvPr id="11" name="Google Shape;2089;p145"/>
          <p:cNvSpPr txBox="1"/>
          <p:nvPr/>
        </p:nvSpPr>
        <p:spPr>
          <a:xfrm>
            <a:off x="3661430" y="3926695"/>
            <a:ext cx="3443903" cy="163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For each element of x, if it changes by a small amount then how much will y change?</a:t>
            </a:r>
            <a:endParaRPr sz="2399" dirty="0"/>
          </a:p>
        </p:txBody>
      </p:sp>
      <p:pic>
        <p:nvPicPr>
          <p:cNvPr id="12" name="Google Shape;2091;p1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1508" y="2803694"/>
            <a:ext cx="1918255" cy="82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92;p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7121" y="1410618"/>
            <a:ext cx="2994412" cy="6505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93;p145"/>
          <p:cNvSpPr txBox="1"/>
          <p:nvPr/>
        </p:nvSpPr>
        <p:spPr>
          <a:xfrm>
            <a:off x="7856853" y="2065331"/>
            <a:ext cx="3890986" cy="57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Derivative is </a:t>
            </a:r>
            <a:r>
              <a:rPr lang="en" sz="2399" b="1"/>
              <a:t>Jacobian</a:t>
            </a:r>
            <a:r>
              <a:rPr lang="en" sz="2399"/>
              <a:t>:</a:t>
            </a:r>
            <a:endParaRPr sz="2399"/>
          </a:p>
          <a:p>
            <a:pPr algn="ctr"/>
            <a:endParaRPr sz="3199"/>
          </a:p>
        </p:txBody>
      </p:sp>
      <p:pic>
        <p:nvPicPr>
          <p:cNvPr id="15" name="Google Shape;2094;p1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7713" y="2800580"/>
            <a:ext cx="1822336" cy="82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95;p1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65115" y="2656411"/>
            <a:ext cx="2411866" cy="93493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096;p145"/>
          <p:cNvSpPr txBox="1"/>
          <p:nvPr/>
        </p:nvSpPr>
        <p:spPr>
          <a:xfrm>
            <a:off x="7804667" y="3915849"/>
            <a:ext cx="3995359" cy="165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For each element of x, if it changes by a small amount then how much will each element of y change?</a:t>
            </a:r>
            <a:endParaRPr sz="2399" dirty="0"/>
          </a:p>
          <a:p>
            <a:endParaRPr sz="3199" dirty="0"/>
          </a:p>
        </p:txBody>
      </p:sp>
    </p:spTree>
    <p:extLst>
      <p:ext uri="{BB962C8B-B14F-4D97-AF65-F5344CB8AC3E}">
        <p14:creationId xmlns:p14="http://schemas.microsoft.com/office/powerpoint/2010/main" val="1553431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Far: Defined a linear </a:t>
            </a:r>
            <a:r>
              <a:rPr lang="en-US" b="1" u="sng" dirty="0"/>
              <a:t>score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Google Shape;942;p78"/>
          <p:cNvSpPr txBox="1"/>
          <p:nvPr/>
        </p:nvSpPr>
        <p:spPr>
          <a:xfrm>
            <a:off x="9090185" y="230671"/>
            <a:ext cx="3217562" cy="720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f(</a:t>
            </a:r>
            <a:r>
              <a:rPr lang="en" sz="3199" dirty="0" err="1"/>
              <a:t>x,W</a:t>
            </a:r>
            <a:r>
              <a:rPr lang="en" sz="3199" dirty="0"/>
              <a:t>) = </a:t>
            </a:r>
            <a:r>
              <a:rPr lang="en" sz="3199" dirty="0" err="1"/>
              <a:t>Wx</a:t>
            </a:r>
            <a:r>
              <a:rPr lang="en" sz="3199" dirty="0"/>
              <a:t> + b</a:t>
            </a:r>
            <a:endParaRPr sz="3199" dirty="0"/>
          </a:p>
        </p:txBody>
      </p:sp>
      <p:pic>
        <p:nvPicPr>
          <p:cNvPr id="7" name="Google Shape;947;p78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607931" y="124401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48;p78"/>
          <p:cNvPicPr preferRelativeResize="0"/>
          <p:nvPr/>
        </p:nvPicPr>
        <p:blipFill rotWithShape="1">
          <a:blip r:embed="rId3">
            <a:alphaModFix/>
          </a:blip>
          <a:srcRect l="11760" r="15953"/>
          <a:stretch/>
        </p:blipFill>
        <p:spPr>
          <a:xfrm>
            <a:off x="3382179" y="1232941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50;p78"/>
          <p:cNvPicPr preferRelativeResize="0"/>
          <p:nvPr/>
        </p:nvPicPr>
        <p:blipFill rotWithShape="1">
          <a:blip r:embed="rId4">
            <a:alphaModFix/>
          </a:blip>
          <a:srcRect r="27262"/>
          <a:stretch/>
        </p:blipFill>
        <p:spPr>
          <a:xfrm>
            <a:off x="5242542" y="1232941"/>
            <a:ext cx="1492718" cy="153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3;p78"/>
          <p:cNvPicPr preferRelativeResize="0"/>
          <p:nvPr/>
        </p:nvPicPr>
        <p:blipFill rotWithShape="1">
          <a:blip r:embed="rId5">
            <a:alphaModFix/>
          </a:blip>
          <a:srcRect r="76818" b="2133"/>
          <a:stretch/>
        </p:blipFill>
        <p:spPr>
          <a:xfrm>
            <a:off x="621568" y="2975349"/>
            <a:ext cx="1008837" cy="323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44;p78"/>
          <p:cNvSpPr txBox="1"/>
          <p:nvPr/>
        </p:nvSpPr>
        <p:spPr>
          <a:xfrm>
            <a:off x="1501503" y="2857313"/>
            <a:ext cx="1782336" cy="44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 -3.45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-8.87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0.09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 dirty="0">
                <a:latin typeface="Courier New"/>
                <a:ea typeface="Courier New"/>
                <a:cs typeface="Courier New"/>
                <a:sym typeface="Courier New"/>
              </a:rPr>
              <a:t>2.9</a:t>
            </a:r>
            <a:endParaRPr sz="19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4.48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8.02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3.78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1.06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-0.36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-0.72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" name="Google Shape;945;p78"/>
          <p:cNvSpPr txBox="1"/>
          <p:nvPr/>
        </p:nvSpPr>
        <p:spPr>
          <a:xfrm>
            <a:off x="3329827" y="2857313"/>
            <a:ext cx="1782336" cy="4492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-0.51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 dirty="0">
                <a:latin typeface="Courier New"/>
                <a:ea typeface="Courier New"/>
                <a:cs typeface="Courier New"/>
                <a:sym typeface="Courier New"/>
              </a:rPr>
              <a:t>6.04</a:t>
            </a:r>
            <a:endParaRPr sz="19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5.31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-4.22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-4.19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3.58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4.49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-4.37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-2.09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-2.93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" name="Google Shape;946;p78"/>
          <p:cNvSpPr txBox="1"/>
          <p:nvPr/>
        </p:nvSpPr>
        <p:spPr>
          <a:xfrm>
            <a:off x="5097733" y="2869943"/>
            <a:ext cx="1782336" cy="447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3.42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4.64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2.65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5.1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2.64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5.55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>
                <a:latin typeface="Courier New"/>
                <a:ea typeface="Courier New"/>
                <a:cs typeface="Courier New"/>
                <a:sym typeface="Courier New"/>
              </a:rPr>
              <a:t>-4.34</a:t>
            </a:r>
            <a:endParaRPr sz="1900" b="1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-1.5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-4.79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6.14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" name="Google Shape;951;p78"/>
          <p:cNvSpPr txBox="1"/>
          <p:nvPr/>
        </p:nvSpPr>
        <p:spPr>
          <a:xfrm>
            <a:off x="7724741" y="1750193"/>
            <a:ext cx="3759843" cy="376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/>
              <a:t>Given a W, we can compute class scores for an image x.</a:t>
            </a:r>
            <a:endParaRPr sz="3199" dirty="0"/>
          </a:p>
          <a:p>
            <a:endParaRPr lang="en-US" sz="3199" dirty="0"/>
          </a:p>
          <a:p>
            <a:r>
              <a:rPr lang="en-US" sz="3199" dirty="0"/>
              <a:t>But how can we actually choose a good W?</a:t>
            </a:r>
            <a:endParaRPr sz="3199" dirty="0"/>
          </a:p>
        </p:txBody>
      </p:sp>
      <p:sp>
        <p:nvSpPr>
          <p:cNvPr id="15" name="Google Shape;144;p20"/>
          <p:cNvSpPr txBox="1"/>
          <p:nvPr/>
        </p:nvSpPr>
        <p:spPr>
          <a:xfrm>
            <a:off x="7017327" y="6032561"/>
            <a:ext cx="5174673" cy="31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rgbClr val="999999"/>
                </a:solidFill>
                <a:hlinkClick r:id="rId6"/>
              </a:rPr>
              <a:t>Cat image</a:t>
            </a:r>
            <a:r>
              <a:rPr lang="en" sz="800">
                <a:solidFill>
                  <a:srgbClr val="999999"/>
                </a:solidFill>
              </a:rPr>
              <a:t> by </a:t>
            </a:r>
            <a:r>
              <a:rPr lang="en" sz="800" u="sng">
                <a:solidFill>
                  <a:srgbClr val="999999"/>
                </a:solidFill>
                <a:hlinkClick r:id="rId7"/>
              </a:rPr>
              <a:t>Nikita</a:t>
            </a:r>
            <a:r>
              <a:rPr lang="en" sz="800">
                <a:solidFill>
                  <a:srgbClr val="999999"/>
                </a:solidFill>
              </a:rPr>
              <a:t> is licensed under </a:t>
            </a:r>
            <a:r>
              <a:rPr lang="en" sz="800" u="sng">
                <a:solidFill>
                  <a:srgbClr val="999999"/>
                </a:solidFill>
                <a:hlinkClick r:id="rId8"/>
              </a:rPr>
              <a:t>CC-BY 2.0</a:t>
            </a:r>
            <a:r>
              <a:rPr lang="en" sz="800">
                <a:solidFill>
                  <a:srgbClr val="999999"/>
                </a:solidFill>
              </a:rPr>
              <a:t>; </a:t>
            </a:r>
            <a:r>
              <a:rPr lang="en" sz="800" u="sng">
                <a:solidFill>
                  <a:srgbClr val="999999"/>
                </a:solidFill>
                <a:hlinkClick r:id="rId9"/>
              </a:rPr>
              <a:t>Car image</a:t>
            </a:r>
            <a:r>
              <a:rPr lang="en" sz="800">
                <a:solidFill>
                  <a:srgbClr val="999999"/>
                </a:solidFill>
              </a:rPr>
              <a:t> is </a:t>
            </a:r>
            <a:r>
              <a:rPr lang="en" sz="800" u="sng">
                <a:solidFill>
                  <a:srgbClr val="999999"/>
                </a:solidFill>
                <a:hlinkClick r:id="rId10"/>
              </a:rPr>
              <a:t>CC0 1.0</a:t>
            </a:r>
            <a:r>
              <a:rPr lang="en" sz="800">
                <a:solidFill>
                  <a:srgbClr val="999999"/>
                </a:solidFill>
              </a:rPr>
              <a:t> public domain; </a:t>
            </a:r>
            <a:r>
              <a:rPr lang="en" sz="800" u="sng">
                <a:solidFill>
                  <a:srgbClr val="999999"/>
                </a:solidFill>
                <a:hlinkClick r:id="rId11"/>
              </a:rPr>
              <a:t>Frog image</a:t>
            </a:r>
            <a:r>
              <a:rPr lang="en" sz="800">
                <a:solidFill>
                  <a:srgbClr val="999999"/>
                </a:solidFill>
              </a:rPr>
              <a:t> is in the public domain</a:t>
            </a:r>
            <a:endParaRPr sz="800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4800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86739" cy="6843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4" name="Google Shape;2209;p149"/>
          <p:cNvSpPr/>
          <p:nvPr/>
        </p:nvSpPr>
        <p:spPr>
          <a:xfrm>
            <a:off x="31624" y="4096024"/>
            <a:ext cx="1272069" cy="86457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2211;p149"/>
          <p:cNvSpPr/>
          <p:nvPr/>
        </p:nvSpPr>
        <p:spPr>
          <a:xfrm>
            <a:off x="9736896" y="2274032"/>
            <a:ext cx="1659568" cy="1025733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2213;p149"/>
          <p:cNvSpPr/>
          <p:nvPr/>
        </p:nvSpPr>
        <p:spPr>
          <a:xfrm>
            <a:off x="4373527" y="1383464"/>
            <a:ext cx="3970566" cy="3970566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6398"/>
              <a:t>f</a:t>
            </a:r>
            <a:endParaRPr sz="6398"/>
          </a:p>
        </p:txBody>
      </p:sp>
      <p:cxnSp>
        <p:nvCxnSpPr>
          <p:cNvPr id="8" name="Google Shape;2214;p149"/>
          <p:cNvCxnSpPr/>
          <p:nvPr/>
        </p:nvCxnSpPr>
        <p:spPr>
          <a:xfrm rot="10800000" flipH="1">
            <a:off x="1329187" y="3923902"/>
            <a:ext cx="2894046" cy="711015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215;p149"/>
          <p:cNvCxnSpPr/>
          <p:nvPr/>
        </p:nvCxnSpPr>
        <p:spPr>
          <a:xfrm>
            <a:off x="1566252" y="1593963"/>
            <a:ext cx="2900444" cy="864575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2216;p149"/>
          <p:cNvCxnSpPr/>
          <p:nvPr/>
        </p:nvCxnSpPr>
        <p:spPr>
          <a:xfrm>
            <a:off x="8344093" y="3438320"/>
            <a:ext cx="303161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" name="Google Shape;2217;p1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5798" y="1405045"/>
            <a:ext cx="469778" cy="40629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2218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725" y="4353993"/>
            <a:ext cx="393597" cy="48247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2219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3455" y="2583752"/>
            <a:ext cx="469778" cy="40629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" name="Google Shape;2230;p149"/>
          <p:cNvSpPr txBox="1"/>
          <p:nvPr/>
        </p:nvSpPr>
        <p:spPr>
          <a:xfrm>
            <a:off x="122968" y="1257164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x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5" name="Google Shape;2231;p149"/>
          <p:cNvSpPr txBox="1"/>
          <p:nvPr/>
        </p:nvSpPr>
        <p:spPr>
          <a:xfrm>
            <a:off x="63683" y="4191933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y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6" name="Google Shape;2232;p149"/>
          <p:cNvSpPr txBox="1"/>
          <p:nvPr/>
        </p:nvSpPr>
        <p:spPr>
          <a:xfrm>
            <a:off x="10497199" y="2386603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8" name="Google Shape;2234;p149"/>
          <p:cNvSpPr/>
          <p:nvPr/>
        </p:nvSpPr>
        <p:spPr>
          <a:xfrm>
            <a:off x="184085" y="1109902"/>
            <a:ext cx="1342450" cy="1025733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08414139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86739" cy="6843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4" name="Google Shape;2209;p149"/>
          <p:cNvSpPr/>
          <p:nvPr/>
        </p:nvSpPr>
        <p:spPr>
          <a:xfrm>
            <a:off x="31624" y="4096024"/>
            <a:ext cx="1272069" cy="86457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2211;p149"/>
          <p:cNvSpPr/>
          <p:nvPr/>
        </p:nvSpPr>
        <p:spPr>
          <a:xfrm>
            <a:off x="9736896" y="2274032"/>
            <a:ext cx="1659568" cy="1025733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2213;p149"/>
          <p:cNvSpPr/>
          <p:nvPr/>
        </p:nvSpPr>
        <p:spPr>
          <a:xfrm>
            <a:off x="4373527" y="1383464"/>
            <a:ext cx="3970566" cy="3970566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6398"/>
              <a:t>f</a:t>
            </a:r>
            <a:endParaRPr sz="6398"/>
          </a:p>
        </p:txBody>
      </p:sp>
      <p:cxnSp>
        <p:nvCxnSpPr>
          <p:cNvPr id="8" name="Google Shape;2214;p149"/>
          <p:cNvCxnSpPr/>
          <p:nvPr/>
        </p:nvCxnSpPr>
        <p:spPr>
          <a:xfrm rot="10800000" flipH="1">
            <a:off x="1329187" y="3923902"/>
            <a:ext cx="2894046" cy="711015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215;p149"/>
          <p:cNvCxnSpPr/>
          <p:nvPr/>
        </p:nvCxnSpPr>
        <p:spPr>
          <a:xfrm>
            <a:off x="1566252" y="1593963"/>
            <a:ext cx="2900444" cy="864575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2216;p149"/>
          <p:cNvCxnSpPr/>
          <p:nvPr/>
        </p:nvCxnSpPr>
        <p:spPr>
          <a:xfrm>
            <a:off x="8344093" y="3438320"/>
            <a:ext cx="303161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" name="Google Shape;2217;p1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5798" y="1405045"/>
            <a:ext cx="469778" cy="40629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2218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725" y="4353993"/>
            <a:ext cx="393597" cy="48247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2219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3455" y="2583752"/>
            <a:ext cx="469778" cy="40629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4" name="Google Shape;2220;p149"/>
          <p:cNvCxnSpPr/>
          <p:nvPr/>
        </p:nvCxnSpPr>
        <p:spPr>
          <a:xfrm rot="10800000">
            <a:off x="8484574" y="3626930"/>
            <a:ext cx="2967227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" name="Google Shape;2221;p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55550" y="3848607"/>
            <a:ext cx="685621" cy="90146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Google Shape;2228;p149"/>
          <p:cNvSpPr txBox="1"/>
          <p:nvPr/>
        </p:nvSpPr>
        <p:spPr>
          <a:xfrm>
            <a:off x="8568518" y="4810672"/>
            <a:ext cx="3531080" cy="4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dirty="0">
                <a:solidFill>
                  <a:srgbClr val="C00000"/>
                </a:solidFill>
              </a:rPr>
              <a:t>Upstream Gradient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24" name="Google Shape;2230;p149"/>
          <p:cNvSpPr txBox="1"/>
          <p:nvPr/>
        </p:nvSpPr>
        <p:spPr>
          <a:xfrm>
            <a:off x="122968" y="1257164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x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5" name="Google Shape;2231;p149"/>
          <p:cNvSpPr txBox="1"/>
          <p:nvPr/>
        </p:nvSpPr>
        <p:spPr>
          <a:xfrm>
            <a:off x="63683" y="4191933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y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6" name="Google Shape;2232;p149"/>
          <p:cNvSpPr txBox="1"/>
          <p:nvPr/>
        </p:nvSpPr>
        <p:spPr>
          <a:xfrm>
            <a:off x="10497199" y="2386603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7" name="Google Shape;2233;p149"/>
          <p:cNvSpPr txBox="1"/>
          <p:nvPr/>
        </p:nvSpPr>
        <p:spPr>
          <a:xfrm>
            <a:off x="10665088" y="3997617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8" name="Google Shape;2234;p149"/>
          <p:cNvSpPr/>
          <p:nvPr/>
        </p:nvSpPr>
        <p:spPr>
          <a:xfrm>
            <a:off x="184085" y="1109902"/>
            <a:ext cx="1342450" cy="1025733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2235;p149"/>
          <p:cNvSpPr/>
          <p:nvPr/>
        </p:nvSpPr>
        <p:spPr>
          <a:xfrm>
            <a:off x="9674513" y="3751698"/>
            <a:ext cx="1784335" cy="109531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2236;p149"/>
          <p:cNvSpPr/>
          <p:nvPr/>
        </p:nvSpPr>
        <p:spPr>
          <a:xfrm>
            <a:off x="8959366" y="1100638"/>
            <a:ext cx="2967227" cy="78659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Loss L still a scalar!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34" name="Google Shape;2240;p149"/>
          <p:cNvSpPr/>
          <p:nvPr/>
        </p:nvSpPr>
        <p:spPr>
          <a:xfrm>
            <a:off x="8168672" y="5252357"/>
            <a:ext cx="3970566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For each element of z, how much does it influence L?</a:t>
            </a:r>
            <a:endParaRPr sz="2399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8377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86739" cy="6843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4" name="Google Shape;2209;p149"/>
          <p:cNvSpPr/>
          <p:nvPr/>
        </p:nvSpPr>
        <p:spPr>
          <a:xfrm>
            <a:off x="31624" y="4096024"/>
            <a:ext cx="1272069" cy="86457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2211;p149"/>
          <p:cNvSpPr/>
          <p:nvPr/>
        </p:nvSpPr>
        <p:spPr>
          <a:xfrm>
            <a:off x="9736896" y="2274032"/>
            <a:ext cx="1659568" cy="1025733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2213;p149"/>
          <p:cNvSpPr/>
          <p:nvPr/>
        </p:nvSpPr>
        <p:spPr>
          <a:xfrm>
            <a:off x="4373527" y="1383464"/>
            <a:ext cx="3970566" cy="3970566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6398"/>
              <a:t>f</a:t>
            </a:r>
            <a:endParaRPr sz="6398"/>
          </a:p>
        </p:txBody>
      </p:sp>
      <p:cxnSp>
        <p:nvCxnSpPr>
          <p:cNvPr id="8" name="Google Shape;2214;p149"/>
          <p:cNvCxnSpPr/>
          <p:nvPr/>
        </p:nvCxnSpPr>
        <p:spPr>
          <a:xfrm rot="10800000" flipH="1">
            <a:off x="1329187" y="3923902"/>
            <a:ext cx="2894046" cy="711015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215;p149"/>
          <p:cNvCxnSpPr/>
          <p:nvPr/>
        </p:nvCxnSpPr>
        <p:spPr>
          <a:xfrm>
            <a:off x="1566252" y="1593963"/>
            <a:ext cx="2900444" cy="864575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2216;p149"/>
          <p:cNvCxnSpPr/>
          <p:nvPr/>
        </p:nvCxnSpPr>
        <p:spPr>
          <a:xfrm>
            <a:off x="8344093" y="3438320"/>
            <a:ext cx="303161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" name="Google Shape;2217;p1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5798" y="1405045"/>
            <a:ext cx="469778" cy="40629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2218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725" y="4353993"/>
            <a:ext cx="393597" cy="48247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2219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3455" y="2583752"/>
            <a:ext cx="469778" cy="40629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4" name="Google Shape;2220;p149"/>
          <p:cNvCxnSpPr/>
          <p:nvPr/>
        </p:nvCxnSpPr>
        <p:spPr>
          <a:xfrm rot="10800000">
            <a:off x="8484574" y="3626930"/>
            <a:ext cx="2967227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" name="Google Shape;2221;p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55550" y="3848607"/>
            <a:ext cx="685621" cy="90146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2222;p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4459" y="2458536"/>
            <a:ext cx="647531" cy="850678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2223;p1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6032" y="3461307"/>
            <a:ext cx="545958" cy="93955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Google Shape;2228;p149"/>
          <p:cNvSpPr txBox="1"/>
          <p:nvPr/>
        </p:nvSpPr>
        <p:spPr>
          <a:xfrm>
            <a:off x="8568518" y="4810672"/>
            <a:ext cx="3531080" cy="4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dirty="0">
                <a:solidFill>
                  <a:srgbClr val="C00000"/>
                </a:solidFill>
              </a:rPr>
              <a:t>Upstream Gradient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24" name="Google Shape;2230;p149"/>
          <p:cNvSpPr txBox="1"/>
          <p:nvPr/>
        </p:nvSpPr>
        <p:spPr>
          <a:xfrm>
            <a:off x="122968" y="1257164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x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5" name="Google Shape;2231;p149"/>
          <p:cNvSpPr txBox="1"/>
          <p:nvPr/>
        </p:nvSpPr>
        <p:spPr>
          <a:xfrm>
            <a:off x="63683" y="4191933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y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6" name="Google Shape;2232;p149"/>
          <p:cNvSpPr txBox="1"/>
          <p:nvPr/>
        </p:nvSpPr>
        <p:spPr>
          <a:xfrm>
            <a:off x="10497199" y="2386603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7" name="Google Shape;2233;p149"/>
          <p:cNvSpPr txBox="1"/>
          <p:nvPr/>
        </p:nvSpPr>
        <p:spPr>
          <a:xfrm>
            <a:off x="10665088" y="3997617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8" name="Google Shape;2234;p149"/>
          <p:cNvSpPr/>
          <p:nvPr/>
        </p:nvSpPr>
        <p:spPr>
          <a:xfrm>
            <a:off x="184085" y="1109902"/>
            <a:ext cx="1342450" cy="1025733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2235;p149"/>
          <p:cNvSpPr/>
          <p:nvPr/>
        </p:nvSpPr>
        <p:spPr>
          <a:xfrm>
            <a:off x="9674513" y="3751698"/>
            <a:ext cx="1784335" cy="109531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2236;p149"/>
          <p:cNvSpPr/>
          <p:nvPr/>
        </p:nvSpPr>
        <p:spPr>
          <a:xfrm>
            <a:off x="8959366" y="1100638"/>
            <a:ext cx="2967227" cy="78659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Loss L still a scalar!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31" name="Google Shape;2237;p149"/>
          <p:cNvSpPr txBox="1"/>
          <p:nvPr/>
        </p:nvSpPr>
        <p:spPr>
          <a:xfrm>
            <a:off x="5384963" y="3689830"/>
            <a:ext cx="1903904" cy="86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[D</a:t>
            </a:r>
            <a:r>
              <a:rPr lang="en" sz="3466" baseline="-25000">
                <a:solidFill>
                  <a:schemeClr val="accent1"/>
                </a:solidFill>
              </a:rPr>
              <a:t>y</a:t>
            </a:r>
            <a:r>
              <a:rPr lang="en" sz="3466">
                <a:solidFill>
                  <a:schemeClr val="accent1"/>
                </a:solidFill>
              </a:rPr>
              <a:t> x 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r>
              <a:rPr lang="en" sz="3466">
                <a:solidFill>
                  <a:schemeClr val="accent1"/>
                </a:solidFill>
              </a:rPr>
              <a:t>] </a:t>
            </a:r>
            <a:endParaRPr sz="3466">
              <a:solidFill>
                <a:schemeClr val="accent1"/>
              </a:solidFill>
            </a:endParaRPr>
          </a:p>
        </p:txBody>
      </p:sp>
      <p:sp>
        <p:nvSpPr>
          <p:cNvPr id="32" name="Google Shape;2238;p149"/>
          <p:cNvSpPr txBox="1"/>
          <p:nvPr/>
        </p:nvSpPr>
        <p:spPr>
          <a:xfrm>
            <a:off x="5463276" y="2256037"/>
            <a:ext cx="1903904" cy="86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[D</a:t>
            </a:r>
            <a:r>
              <a:rPr lang="en" sz="3466" baseline="-25000">
                <a:solidFill>
                  <a:schemeClr val="accent1"/>
                </a:solidFill>
              </a:rPr>
              <a:t>x</a:t>
            </a:r>
            <a:r>
              <a:rPr lang="en" sz="3466">
                <a:solidFill>
                  <a:schemeClr val="accent1"/>
                </a:solidFill>
              </a:rPr>
              <a:t> x 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r>
              <a:rPr lang="en" sz="3466">
                <a:solidFill>
                  <a:schemeClr val="accent1"/>
                </a:solidFill>
              </a:rPr>
              <a:t>] </a:t>
            </a:r>
            <a:endParaRPr sz="3466">
              <a:solidFill>
                <a:schemeClr val="accent1"/>
              </a:solidFill>
            </a:endParaRPr>
          </a:p>
        </p:txBody>
      </p:sp>
      <p:sp>
        <p:nvSpPr>
          <p:cNvPr id="34" name="Google Shape;2240;p149"/>
          <p:cNvSpPr/>
          <p:nvPr/>
        </p:nvSpPr>
        <p:spPr>
          <a:xfrm>
            <a:off x="8168672" y="5252357"/>
            <a:ext cx="3970566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For each element of z, how much does it influence L?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35" name="Google Shape;2224;p149"/>
          <p:cNvSpPr txBox="1"/>
          <p:nvPr/>
        </p:nvSpPr>
        <p:spPr>
          <a:xfrm>
            <a:off x="5039402" y="1443150"/>
            <a:ext cx="2595025" cy="88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dirty="0">
                <a:solidFill>
                  <a:schemeClr val="accent1"/>
                </a:solidFill>
              </a:rPr>
              <a:t>Local </a:t>
            </a:r>
          </a:p>
          <a:p>
            <a:pPr algn="ctr"/>
            <a:r>
              <a:rPr lang="en-US" sz="2399">
                <a:solidFill>
                  <a:schemeClr val="accent1"/>
                </a:solidFill>
              </a:rPr>
              <a:t>Jacobian </a:t>
            </a:r>
            <a:r>
              <a:rPr lang="en-US" sz="2399" dirty="0">
                <a:solidFill>
                  <a:schemeClr val="accent1"/>
                </a:solidFill>
              </a:rPr>
              <a:t>matrices</a:t>
            </a:r>
            <a:endParaRPr sz="2399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109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86739" cy="6843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4" name="Google Shape;2209;p149"/>
          <p:cNvSpPr/>
          <p:nvPr/>
        </p:nvSpPr>
        <p:spPr>
          <a:xfrm>
            <a:off x="31624" y="4096024"/>
            <a:ext cx="1272069" cy="86457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5" name="Google Shape;2210;p1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99990">
            <a:off x="1867790" y="4690734"/>
            <a:ext cx="2086502" cy="9454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11;p149"/>
          <p:cNvSpPr/>
          <p:nvPr/>
        </p:nvSpPr>
        <p:spPr>
          <a:xfrm>
            <a:off x="9736896" y="2274032"/>
            <a:ext cx="1659568" cy="1025733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2213;p149"/>
          <p:cNvSpPr/>
          <p:nvPr/>
        </p:nvSpPr>
        <p:spPr>
          <a:xfrm>
            <a:off x="4373527" y="1383464"/>
            <a:ext cx="3970566" cy="3970566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6398"/>
              <a:t>f</a:t>
            </a:r>
            <a:endParaRPr sz="6398"/>
          </a:p>
        </p:txBody>
      </p:sp>
      <p:cxnSp>
        <p:nvCxnSpPr>
          <p:cNvPr id="8" name="Google Shape;2214;p149"/>
          <p:cNvCxnSpPr/>
          <p:nvPr/>
        </p:nvCxnSpPr>
        <p:spPr>
          <a:xfrm rot="10800000" flipH="1">
            <a:off x="1329187" y="3923902"/>
            <a:ext cx="2894046" cy="711015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215;p149"/>
          <p:cNvCxnSpPr/>
          <p:nvPr/>
        </p:nvCxnSpPr>
        <p:spPr>
          <a:xfrm>
            <a:off x="1566252" y="1593963"/>
            <a:ext cx="2900444" cy="864575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2216;p149"/>
          <p:cNvCxnSpPr/>
          <p:nvPr/>
        </p:nvCxnSpPr>
        <p:spPr>
          <a:xfrm>
            <a:off x="8344093" y="3438320"/>
            <a:ext cx="303161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" name="Google Shape;221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798" y="1405045"/>
            <a:ext cx="469778" cy="40629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2218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725" y="4353993"/>
            <a:ext cx="393597" cy="48247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2219;p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63455" y="2583752"/>
            <a:ext cx="469778" cy="406294"/>
          </a:xfrm>
          <a:prstGeom prst="rect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4" name="Google Shape;2220;p149"/>
          <p:cNvCxnSpPr/>
          <p:nvPr/>
        </p:nvCxnSpPr>
        <p:spPr>
          <a:xfrm rot="10800000">
            <a:off x="8484574" y="3626930"/>
            <a:ext cx="2967227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" name="Google Shape;2221;p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55550" y="3848607"/>
            <a:ext cx="685621" cy="90146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2222;p1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4459" y="2458536"/>
            <a:ext cx="647531" cy="850678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2223;p1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06032" y="3461307"/>
            <a:ext cx="545958" cy="93955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Google Shape;2225;p149"/>
          <p:cNvSpPr/>
          <p:nvPr/>
        </p:nvSpPr>
        <p:spPr>
          <a:xfrm rot="-898497">
            <a:off x="1821456" y="4811822"/>
            <a:ext cx="745946" cy="1010574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0" name="Google Shape;2226;p149"/>
          <p:cNvCxnSpPr/>
          <p:nvPr/>
        </p:nvCxnSpPr>
        <p:spPr>
          <a:xfrm rot="10800000">
            <a:off x="1526562" y="1860593"/>
            <a:ext cx="2833662" cy="778997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2227;p149"/>
          <p:cNvCxnSpPr/>
          <p:nvPr/>
        </p:nvCxnSpPr>
        <p:spPr>
          <a:xfrm flipH="1">
            <a:off x="1378294" y="4131167"/>
            <a:ext cx="2854856" cy="740607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2228;p149"/>
          <p:cNvSpPr txBox="1"/>
          <p:nvPr/>
        </p:nvSpPr>
        <p:spPr>
          <a:xfrm>
            <a:off x="8568518" y="4810672"/>
            <a:ext cx="3531080" cy="4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dirty="0">
                <a:solidFill>
                  <a:srgbClr val="C00000"/>
                </a:solidFill>
              </a:rPr>
              <a:t>Upstream Gradient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23" name="Google Shape;2229;p149"/>
          <p:cNvSpPr txBox="1"/>
          <p:nvPr/>
        </p:nvSpPr>
        <p:spPr>
          <a:xfrm>
            <a:off x="-144430" y="3119379"/>
            <a:ext cx="2100253" cy="93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dirty="0">
                <a:solidFill>
                  <a:srgbClr val="FF0000"/>
                </a:solidFill>
              </a:rPr>
              <a:t>Downstream Gradients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24" name="Google Shape;2230;p149"/>
          <p:cNvSpPr txBox="1"/>
          <p:nvPr/>
        </p:nvSpPr>
        <p:spPr>
          <a:xfrm>
            <a:off x="122968" y="1257164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x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5" name="Google Shape;2231;p149"/>
          <p:cNvSpPr txBox="1"/>
          <p:nvPr/>
        </p:nvSpPr>
        <p:spPr>
          <a:xfrm>
            <a:off x="63683" y="4191933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y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6" name="Google Shape;2232;p149"/>
          <p:cNvSpPr txBox="1"/>
          <p:nvPr/>
        </p:nvSpPr>
        <p:spPr>
          <a:xfrm>
            <a:off x="10497199" y="2386603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7" name="Google Shape;2233;p149"/>
          <p:cNvSpPr txBox="1"/>
          <p:nvPr/>
        </p:nvSpPr>
        <p:spPr>
          <a:xfrm>
            <a:off x="10665088" y="3997617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28" name="Google Shape;2234;p149"/>
          <p:cNvSpPr/>
          <p:nvPr/>
        </p:nvSpPr>
        <p:spPr>
          <a:xfrm>
            <a:off x="184085" y="1109902"/>
            <a:ext cx="1342450" cy="1025733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2235;p149"/>
          <p:cNvSpPr/>
          <p:nvPr/>
        </p:nvSpPr>
        <p:spPr>
          <a:xfrm>
            <a:off x="9674513" y="3751698"/>
            <a:ext cx="1784335" cy="109531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2236;p149"/>
          <p:cNvSpPr/>
          <p:nvPr/>
        </p:nvSpPr>
        <p:spPr>
          <a:xfrm>
            <a:off x="8959366" y="1100638"/>
            <a:ext cx="2967227" cy="78659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Loss L still a scalar!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31" name="Google Shape;2237;p149"/>
          <p:cNvSpPr txBox="1"/>
          <p:nvPr/>
        </p:nvSpPr>
        <p:spPr>
          <a:xfrm>
            <a:off x="5384963" y="3689830"/>
            <a:ext cx="1903904" cy="86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[D</a:t>
            </a:r>
            <a:r>
              <a:rPr lang="en" sz="3466" baseline="-25000">
                <a:solidFill>
                  <a:schemeClr val="accent1"/>
                </a:solidFill>
              </a:rPr>
              <a:t>y</a:t>
            </a:r>
            <a:r>
              <a:rPr lang="en" sz="3466">
                <a:solidFill>
                  <a:schemeClr val="accent1"/>
                </a:solidFill>
              </a:rPr>
              <a:t> x 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r>
              <a:rPr lang="en" sz="3466">
                <a:solidFill>
                  <a:schemeClr val="accent1"/>
                </a:solidFill>
              </a:rPr>
              <a:t>] </a:t>
            </a:r>
            <a:endParaRPr sz="3466">
              <a:solidFill>
                <a:schemeClr val="accent1"/>
              </a:solidFill>
            </a:endParaRPr>
          </a:p>
        </p:txBody>
      </p:sp>
      <p:sp>
        <p:nvSpPr>
          <p:cNvPr id="32" name="Google Shape;2238;p149"/>
          <p:cNvSpPr txBox="1"/>
          <p:nvPr/>
        </p:nvSpPr>
        <p:spPr>
          <a:xfrm>
            <a:off x="5463276" y="2256037"/>
            <a:ext cx="1903904" cy="86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[D</a:t>
            </a:r>
            <a:r>
              <a:rPr lang="en" sz="3466" baseline="-25000">
                <a:solidFill>
                  <a:schemeClr val="accent1"/>
                </a:solidFill>
              </a:rPr>
              <a:t>x</a:t>
            </a:r>
            <a:r>
              <a:rPr lang="en" sz="3466">
                <a:solidFill>
                  <a:schemeClr val="accent1"/>
                </a:solidFill>
              </a:rPr>
              <a:t> x D</a:t>
            </a:r>
            <a:r>
              <a:rPr lang="en" sz="3466" baseline="-25000">
                <a:solidFill>
                  <a:schemeClr val="accent1"/>
                </a:solidFill>
              </a:rPr>
              <a:t>z</a:t>
            </a:r>
            <a:r>
              <a:rPr lang="en" sz="3466">
                <a:solidFill>
                  <a:schemeClr val="accent1"/>
                </a:solidFill>
              </a:rPr>
              <a:t>] </a:t>
            </a:r>
            <a:endParaRPr sz="3466">
              <a:solidFill>
                <a:schemeClr val="accent1"/>
              </a:solidFill>
            </a:endParaRPr>
          </a:p>
        </p:txBody>
      </p:sp>
      <p:sp>
        <p:nvSpPr>
          <p:cNvPr id="34" name="Google Shape;2240;p149"/>
          <p:cNvSpPr/>
          <p:nvPr/>
        </p:nvSpPr>
        <p:spPr>
          <a:xfrm>
            <a:off x="8168672" y="5252357"/>
            <a:ext cx="3970566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For each element of z, how much does it influence L?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35" name="Google Shape;2241;p149"/>
          <p:cNvSpPr txBox="1"/>
          <p:nvPr/>
        </p:nvSpPr>
        <p:spPr>
          <a:xfrm>
            <a:off x="1148367" y="5204569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>
                <a:solidFill>
                  <a:schemeClr val="accent1"/>
                </a:solidFill>
              </a:rPr>
              <a:t>D</a:t>
            </a:r>
            <a:r>
              <a:rPr lang="en" sz="3466" baseline="-25000">
                <a:solidFill>
                  <a:schemeClr val="accent1"/>
                </a:solidFill>
              </a:rPr>
              <a:t>y</a:t>
            </a:r>
            <a:endParaRPr sz="3466" baseline="-25000">
              <a:solidFill>
                <a:schemeClr val="accent1"/>
              </a:solidFill>
            </a:endParaRPr>
          </a:p>
        </p:txBody>
      </p:sp>
      <p:sp>
        <p:nvSpPr>
          <p:cNvPr id="36" name="Google Shape;2242;p149"/>
          <p:cNvSpPr txBox="1"/>
          <p:nvPr/>
        </p:nvSpPr>
        <p:spPr>
          <a:xfrm>
            <a:off x="748905" y="2220663"/>
            <a:ext cx="731409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466" dirty="0" err="1">
                <a:solidFill>
                  <a:schemeClr val="accent1"/>
                </a:solidFill>
              </a:rPr>
              <a:t>D</a:t>
            </a:r>
            <a:r>
              <a:rPr lang="en" sz="3466" baseline="-25000" dirty="0" err="1">
                <a:solidFill>
                  <a:schemeClr val="accent1"/>
                </a:solidFill>
              </a:rPr>
              <a:t>x</a:t>
            </a:r>
            <a:endParaRPr sz="3466" baseline="-25000" dirty="0">
              <a:solidFill>
                <a:schemeClr val="accent1"/>
              </a:solidFill>
            </a:endParaRPr>
          </a:p>
        </p:txBody>
      </p:sp>
      <p:sp>
        <p:nvSpPr>
          <p:cNvPr id="37" name="Google Shape;2243;p149"/>
          <p:cNvSpPr txBox="1"/>
          <p:nvPr/>
        </p:nvSpPr>
        <p:spPr>
          <a:xfrm>
            <a:off x="1864447" y="3309230"/>
            <a:ext cx="1948293" cy="85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>
                <a:solidFill>
                  <a:schemeClr val="accent1"/>
                </a:solidFill>
              </a:rPr>
              <a:t>Matrix-vector</a:t>
            </a:r>
            <a:endParaRPr sz="2133">
              <a:solidFill>
                <a:schemeClr val="accent1"/>
              </a:solidFill>
            </a:endParaRPr>
          </a:p>
          <a:p>
            <a:pPr algn="ctr"/>
            <a:r>
              <a:rPr lang="en" sz="2133">
                <a:solidFill>
                  <a:schemeClr val="accent1"/>
                </a:solidFill>
              </a:rPr>
              <a:t>multiply</a:t>
            </a:r>
            <a:endParaRPr sz="2133">
              <a:solidFill>
                <a:schemeClr val="accent1"/>
              </a:solidFill>
            </a:endParaRPr>
          </a:p>
        </p:txBody>
      </p:sp>
      <p:pic>
        <p:nvPicPr>
          <p:cNvPr id="38" name="Google Shape;2245;p1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00020">
            <a:off x="1723189" y="2375459"/>
            <a:ext cx="2239425" cy="9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246;p149"/>
          <p:cNvSpPr/>
          <p:nvPr/>
        </p:nvSpPr>
        <p:spPr>
          <a:xfrm rot="900390">
            <a:off x="1586530" y="2120508"/>
            <a:ext cx="864877" cy="93481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2224;p149"/>
          <p:cNvSpPr txBox="1"/>
          <p:nvPr/>
        </p:nvSpPr>
        <p:spPr>
          <a:xfrm>
            <a:off x="5039402" y="1443150"/>
            <a:ext cx="2595025" cy="88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dirty="0">
                <a:solidFill>
                  <a:schemeClr val="accent1"/>
                </a:solidFill>
              </a:rPr>
              <a:t>Local </a:t>
            </a:r>
          </a:p>
          <a:p>
            <a:pPr algn="ctr"/>
            <a:r>
              <a:rPr lang="en-US" sz="2399">
                <a:solidFill>
                  <a:schemeClr val="accent1"/>
                </a:solidFill>
              </a:rPr>
              <a:t>Jacobian </a:t>
            </a:r>
            <a:r>
              <a:rPr lang="en-US" sz="2399" dirty="0">
                <a:solidFill>
                  <a:schemeClr val="accent1"/>
                </a:solidFill>
              </a:rPr>
              <a:t>matrices</a:t>
            </a:r>
            <a:endParaRPr sz="2399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1583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4" name="Google Shape;2381;p155"/>
          <p:cNvSpPr/>
          <p:nvPr/>
        </p:nvSpPr>
        <p:spPr>
          <a:xfrm>
            <a:off x="4762393" y="1839864"/>
            <a:ext cx="2720091" cy="169115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933"/>
              <a:t>f(x) = max(0,x)</a:t>
            </a:r>
            <a:endParaRPr sz="2933"/>
          </a:p>
          <a:p>
            <a:pPr algn="ctr"/>
            <a:r>
              <a:rPr lang="en" sz="2933" i="1"/>
              <a:t>(elementwise)</a:t>
            </a:r>
            <a:endParaRPr sz="2933" i="1"/>
          </a:p>
        </p:txBody>
      </p:sp>
      <p:cxnSp>
        <p:nvCxnSpPr>
          <p:cNvPr id="5" name="Google Shape;2382;p155"/>
          <p:cNvCxnSpPr/>
          <p:nvPr/>
        </p:nvCxnSpPr>
        <p:spPr>
          <a:xfrm>
            <a:off x="3760420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2383;p155"/>
          <p:cNvCxnSpPr/>
          <p:nvPr/>
        </p:nvCxnSpPr>
        <p:spPr>
          <a:xfrm>
            <a:off x="3760420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384;p155"/>
          <p:cNvCxnSpPr/>
          <p:nvPr/>
        </p:nvCxnSpPr>
        <p:spPr>
          <a:xfrm>
            <a:off x="3760420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385;p155"/>
          <p:cNvCxnSpPr/>
          <p:nvPr/>
        </p:nvCxnSpPr>
        <p:spPr>
          <a:xfrm>
            <a:off x="3760420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86;p155"/>
          <p:cNvSpPr txBox="1"/>
          <p:nvPr/>
        </p:nvSpPr>
        <p:spPr>
          <a:xfrm>
            <a:off x="2220021" y="1216293"/>
            <a:ext cx="1959490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input x: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1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-2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-1 ]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10" name="Google Shape;2388;p155"/>
          <p:cNvSpPr txBox="1"/>
          <p:nvPr/>
        </p:nvSpPr>
        <p:spPr>
          <a:xfrm>
            <a:off x="7954727" y="1216293"/>
            <a:ext cx="22038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output y: </a:t>
            </a:r>
            <a:endParaRPr sz="2666" dirty="0"/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1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3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</p:txBody>
      </p:sp>
      <p:cxnSp>
        <p:nvCxnSpPr>
          <p:cNvPr id="14" name="Google Shape;2392;p155"/>
          <p:cNvCxnSpPr/>
          <p:nvPr/>
        </p:nvCxnSpPr>
        <p:spPr>
          <a:xfrm>
            <a:off x="7620215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393;p155"/>
          <p:cNvCxnSpPr/>
          <p:nvPr/>
        </p:nvCxnSpPr>
        <p:spPr>
          <a:xfrm>
            <a:off x="7620215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394;p155"/>
          <p:cNvCxnSpPr/>
          <p:nvPr/>
        </p:nvCxnSpPr>
        <p:spPr>
          <a:xfrm>
            <a:off x="7620215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2395;p155"/>
          <p:cNvCxnSpPr/>
          <p:nvPr/>
        </p:nvCxnSpPr>
        <p:spPr>
          <a:xfrm>
            <a:off x="7620215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67863674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4" name="Google Shape;2381;p155"/>
          <p:cNvSpPr/>
          <p:nvPr/>
        </p:nvSpPr>
        <p:spPr>
          <a:xfrm>
            <a:off x="4762393" y="1839864"/>
            <a:ext cx="2720091" cy="169115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933"/>
              <a:t>f(x) = max(0,x)</a:t>
            </a:r>
            <a:endParaRPr sz="2933"/>
          </a:p>
          <a:p>
            <a:pPr algn="ctr"/>
            <a:r>
              <a:rPr lang="en" sz="2933" i="1"/>
              <a:t>(elementwise)</a:t>
            </a:r>
            <a:endParaRPr sz="2933" i="1"/>
          </a:p>
        </p:txBody>
      </p:sp>
      <p:cxnSp>
        <p:nvCxnSpPr>
          <p:cNvPr id="5" name="Google Shape;2382;p155"/>
          <p:cNvCxnSpPr/>
          <p:nvPr/>
        </p:nvCxnSpPr>
        <p:spPr>
          <a:xfrm>
            <a:off x="3760420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2383;p155"/>
          <p:cNvCxnSpPr/>
          <p:nvPr/>
        </p:nvCxnSpPr>
        <p:spPr>
          <a:xfrm>
            <a:off x="3760420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384;p155"/>
          <p:cNvCxnSpPr/>
          <p:nvPr/>
        </p:nvCxnSpPr>
        <p:spPr>
          <a:xfrm>
            <a:off x="3760420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385;p155"/>
          <p:cNvCxnSpPr/>
          <p:nvPr/>
        </p:nvCxnSpPr>
        <p:spPr>
          <a:xfrm>
            <a:off x="3760420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86;p155"/>
          <p:cNvSpPr txBox="1"/>
          <p:nvPr/>
        </p:nvSpPr>
        <p:spPr>
          <a:xfrm>
            <a:off x="2220021" y="1216293"/>
            <a:ext cx="1959490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input x: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1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-2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-1 ]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10" name="Google Shape;2388;p155"/>
          <p:cNvSpPr txBox="1"/>
          <p:nvPr/>
        </p:nvSpPr>
        <p:spPr>
          <a:xfrm>
            <a:off x="7954727" y="1216293"/>
            <a:ext cx="22038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output y: </a:t>
            </a:r>
            <a:endParaRPr sz="2666" dirty="0"/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1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3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</p:txBody>
      </p:sp>
      <p:sp>
        <p:nvSpPr>
          <p:cNvPr id="11" name="Google Shape;2389;p155"/>
          <p:cNvSpPr txBox="1"/>
          <p:nvPr/>
        </p:nvSpPr>
        <p:spPr>
          <a:xfrm>
            <a:off x="7801767" y="3622900"/>
            <a:ext cx="250974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</a:t>
            </a:r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4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-1 ]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5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9  ]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3" name="Google Shape;2391;p155"/>
          <p:cNvSpPr txBox="1"/>
          <p:nvPr/>
        </p:nvSpPr>
        <p:spPr>
          <a:xfrm>
            <a:off x="10519859" y="4435421"/>
            <a:ext cx="1763141" cy="9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C00000"/>
                </a:solidFill>
              </a:rPr>
              <a:t>Upstream</a:t>
            </a:r>
            <a:endParaRPr sz="2399" dirty="0">
              <a:solidFill>
                <a:srgbClr val="C00000"/>
              </a:solidFill>
            </a:endParaRPr>
          </a:p>
          <a:p>
            <a:pPr algn="ctr"/>
            <a:r>
              <a:rPr lang="en" sz="2399" dirty="0">
                <a:solidFill>
                  <a:srgbClr val="C00000"/>
                </a:solidFill>
              </a:rPr>
              <a:t>gradient</a:t>
            </a:r>
            <a:endParaRPr sz="2399" dirty="0">
              <a:solidFill>
                <a:srgbClr val="C00000"/>
              </a:solidFill>
            </a:endParaRPr>
          </a:p>
        </p:txBody>
      </p:sp>
      <p:cxnSp>
        <p:nvCxnSpPr>
          <p:cNvPr id="14" name="Google Shape;2392;p155"/>
          <p:cNvCxnSpPr/>
          <p:nvPr/>
        </p:nvCxnSpPr>
        <p:spPr>
          <a:xfrm>
            <a:off x="7620215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393;p155"/>
          <p:cNvCxnSpPr/>
          <p:nvPr/>
        </p:nvCxnSpPr>
        <p:spPr>
          <a:xfrm>
            <a:off x="7620215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394;p155"/>
          <p:cNvCxnSpPr/>
          <p:nvPr/>
        </p:nvCxnSpPr>
        <p:spPr>
          <a:xfrm>
            <a:off x="7620215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2395;p155"/>
          <p:cNvCxnSpPr/>
          <p:nvPr/>
        </p:nvCxnSpPr>
        <p:spPr>
          <a:xfrm>
            <a:off x="7620215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2396;p155"/>
          <p:cNvCxnSpPr/>
          <p:nvPr/>
        </p:nvCxnSpPr>
        <p:spPr>
          <a:xfrm>
            <a:off x="9550112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9" name="Google Shape;2397;p155"/>
          <p:cNvCxnSpPr/>
          <p:nvPr/>
        </p:nvCxnSpPr>
        <p:spPr>
          <a:xfrm>
            <a:off x="9550112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0" name="Google Shape;2398;p155"/>
          <p:cNvCxnSpPr/>
          <p:nvPr/>
        </p:nvCxnSpPr>
        <p:spPr>
          <a:xfrm>
            <a:off x="9550112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1" name="Google Shape;2399;p155"/>
          <p:cNvCxnSpPr/>
          <p:nvPr/>
        </p:nvCxnSpPr>
        <p:spPr>
          <a:xfrm>
            <a:off x="9550112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5266221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4" name="Google Shape;2381;p155"/>
          <p:cNvSpPr/>
          <p:nvPr/>
        </p:nvSpPr>
        <p:spPr>
          <a:xfrm>
            <a:off x="4762393" y="1839864"/>
            <a:ext cx="2720091" cy="169115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933"/>
              <a:t>f(x) = max(0,x)</a:t>
            </a:r>
            <a:endParaRPr sz="2933"/>
          </a:p>
          <a:p>
            <a:pPr algn="ctr"/>
            <a:r>
              <a:rPr lang="en" sz="2933" i="1"/>
              <a:t>(elementwise)</a:t>
            </a:r>
            <a:endParaRPr sz="2933" i="1"/>
          </a:p>
        </p:txBody>
      </p:sp>
      <p:cxnSp>
        <p:nvCxnSpPr>
          <p:cNvPr id="5" name="Google Shape;2382;p155"/>
          <p:cNvCxnSpPr/>
          <p:nvPr/>
        </p:nvCxnSpPr>
        <p:spPr>
          <a:xfrm>
            <a:off x="3760420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2383;p155"/>
          <p:cNvCxnSpPr/>
          <p:nvPr/>
        </p:nvCxnSpPr>
        <p:spPr>
          <a:xfrm>
            <a:off x="3760420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384;p155"/>
          <p:cNvCxnSpPr/>
          <p:nvPr/>
        </p:nvCxnSpPr>
        <p:spPr>
          <a:xfrm>
            <a:off x="3760420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385;p155"/>
          <p:cNvCxnSpPr/>
          <p:nvPr/>
        </p:nvCxnSpPr>
        <p:spPr>
          <a:xfrm>
            <a:off x="3760420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86;p155"/>
          <p:cNvSpPr txBox="1"/>
          <p:nvPr/>
        </p:nvSpPr>
        <p:spPr>
          <a:xfrm>
            <a:off x="2220021" y="1216293"/>
            <a:ext cx="1959490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input x: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1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-2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-1 ]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10" name="Google Shape;2388;p155"/>
          <p:cNvSpPr txBox="1"/>
          <p:nvPr/>
        </p:nvSpPr>
        <p:spPr>
          <a:xfrm>
            <a:off x="7954727" y="1216293"/>
            <a:ext cx="22038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output y: </a:t>
            </a:r>
            <a:endParaRPr sz="2666" dirty="0"/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1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3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</p:txBody>
      </p:sp>
      <p:sp>
        <p:nvSpPr>
          <p:cNvPr id="11" name="Google Shape;2389;p155"/>
          <p:cNvSpPr txBox="1"/>
          <p:nvPr/>
        </p:nvSpPr>
        <p:spPr>
          <a:xfrm>
            <a:off x="7801767" y="3622900"/>
            <a:ext cx="250974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</a:t>
            </a:r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4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-1 ]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5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9  ]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2" name="Google Shape;2390;p155"/>
          <p:cNvSpPr txBox="1"/>
          <p:nvPr/>
        </p:nvSpPr>
        <p:spPr>
          <a:xfrm>
            <a:off x="4829175" y="3622900"/>
            <a:ext cx="25865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66" dirty="0"/>
              <a:t>Jacobian </a:t>
            </a:r>
            <a:r>
              <a:rPr lang="en-US" sz="2666" dirty="0" err="1"/>
              <a:t>dy</a:t>
            </a:r>
            <a:r>
              <a:rPr lang="en-US" sz="2666" dirty="0"/>
              <a:t>/dx</a:t>
            </a:r>
            <a:endParaRPr sz="2666" dirty="0"/>
          </a:p>
          <a:p>
            <a:r>
              <a:rPr lang="en" sz="2666" dirty="0"/>
              <a:t>[ 1 </a:t>
            </a:r>
            <a:r>
              <a:rPr lang="en" sz="2666" dirty="0">
                <a:solidFill>
                  <a:srgbClr val="999999"/>
                </a:solidFill>
              </a:rPr>
              <a:t>0 0 0</a:t>
            </a:r>
            <a:r>
              <a:rPr lang="en" sz="2666" dirty="0"/>
              <a:t> ]</a:t>
            </a:r>
            <a:endParaRPr sz="2666" dirty="0"/>
          </a:p>
          <a:p>
            <a:r>
              <a:rPr lang="en" sz="2666" dirty="0"/>
              <a:t>[ </a:t>
            </a:r>
            <a:r>
              <a:rPr lang="en" sz="2666" dirty="0">
                <a:solidFill>
                  <a:srgbClr val="999999"/>
                </a:solidFill>
              </a:rPr>
              <a:t>0</a:t>
            </a:r>
            <a:r>
              <a:rPr lang="en" sz="2666" dirty="0"/>
              <a:t> 0 </a:t>
            </a:r>
            <a:r>
              <a:rPr lang="en" sz="2666" dirty="0">
                <a:solidFill>
                  <a:srgbClr val="999999"/>
                </a:solidFill>
              </a:rPr>
              <a:t>0 0</a:t>
            </a:r>
            <a:r>
              <a:rPr lang="en" sz="2666" dirty="0"/>
              <a:t> ]</a:t>
            </a:r>
            <a:endParaRPr sz="2666" dirty="0"/>
          </a:p>
          <a:p>
            <a:r>
              <a:rPr lang="en" sz="2666" dirty="0"/>
              <a:t>[ </a:t>
            </a:r>
            <a:r>
              <a:rPr lang="en" sz="2666" dirty="0">
                <a:solidFill>
                  <a:srgbClr val="999999"/>
                </a:solidFill>
              </a:rPr>
              <a:t>0 0</a:t>
            </a:r>
            <a:r>
              <a:rPr lang="en" sz="2666" dirty="0"/>
              <a:t> 1 </a:t>
            </a:r>
            <a:r>
              <a:rPr lang="en" sz="2666" dirty="0">
                <a:solidFill>
                  <a:srgbClr val="999999"/>
                </a:solidFill>
              </a:rPr>
              <a:t>0</a:t>
            </a:r>
            <a:r>
              <a:rPr lang="en" sz="2666" dirty="0"/>
              <a:t> ]</a:t>
            </a:r>
            <a:endParaRPr lang="en-US" sz="2666" dirty="0"/>
          </a:p>
          <a:p>
            <a:r>
              <a:rPr lang="en" sz="2666" dirty="0"/>
              <a:t>[ </a:t>
            </a:r>
            <a:r>
              <a:rPr lang="en" sz="2666" dirty="0">
                <a:solidFill>
                  <a:srgbClr val="999999"/>
                </a:solidFill>
              </a:rPr>
              <a:t>0 0 0</a:t>
            </a:r>
            <a:r>
              <a:rPr lang="en" sz="2666" dirty="0"/>
              <a:t> 0 ]</a:t>
            </a:r>
            <a:endParaRPr sz="2666" dirty="0"/>
          </a:p>
        </p:txBody>
      </p:sp>
      <p:sp>
        <p:nvSpPr>
          <p:cNvPr id="13" name="Google Shape;2391;p155"/>
          <p:cNvSpPr txBox="1"/>
          <p:nvPr/>
        </p:nvSpPr>
        <p:spPr>
          <a:xfrm>
            <a:off x="10519859" y="4435421"/>
            <a:ext cx="1763141" cy="9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C00000"/>
                </a:solidFill>
              </a:rPr>
              <a:t>Upstream</a:t>
            </a:r>
            <a:endParaRPr sz="2399" dirty="0">
              <a:solidFill>
                <a:srgbClr val="C00000"/>
              </a:solidFill>
            </a:endParaRPr>
          </a:p>
          <a:p>
            <a:pPr algn="ctr"/>
            <a:r>
              <a:rPr lang="en" sz="2399" dirty="0">
                <a:solidFill>
                  <a:srgbClr val="C00000"/>
                </a:solidFill>
              </a:rPr>
              <a:t>gradient</a:t>
            </a:r>
            <a:endParaRPr sz="2399" dirty="0">
              <a:solidFill>
                <a:srgbClr val="C00000"/>
              </a:solidFill>
            </a:endParaRPr>
          </a:p>
        </p:txBody>
      </p:sp>
      <p:cxnSp>
        <p:nvCxnSpPr>
          <p:cNvPr id="14" name="Google Shape;2392;p155"/>
          <p:cNvCxnSpPr/>
          <p:nvPr/>
        </p:nvCxnSpPr>
        <p:spPr>
          <a:xfrm>
            <a:off x="7620215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393;p155"/>
          <p:cNvCxnSpPr/>
          <p:nvPr/>
        </p:nvCxnSpPr>
        <p:spPr>
          <a:xfrm>
            <a:off x="7620215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394;p155"/>
          <p:cNvCxnSpPr/>
          <p:nvPr/>
        </p:nvCxnSpPr>
        <p:spPr>
          <a:xfrm>
            <a:off x="7620215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2395;p155"/>
          <p:cNvCxnSpPr/>
          <p:nvPr/>
        </p:nvCxnSpPr>
        <p:spPr>
          <a:xfrm>
            <a:off x="7620215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2396;p155"/>
          <p:cNvCxnSpPr/>
          <p:nvPr/>
        </p:nvCxnSpPr>
        <p:spPr>
          <a:xfrm>
            <a:off x="9550112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9" name="Google Shape;2397;p155"/>
          <p:cNvCxnSpPr/>
          <p:nvPr/>
        </p:nvCxnSpPr>
        <p:spPr>
          <a:xfrm>
            <a:off x="9550112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0" name="Google Shape;2398;p155"/>
          <p:cNvCxnSpPr/>
          <p:nvPr/>
        </p:nvCxnSpPr>
        <p:spPr>
          <a:xfrm>
            <a:off x="9550112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1" name="Google Shape;2399;p155"/>
          <p:cNvCxnSpPr/>
          <p:nvPr/>
        </p:nvCxnSpPr>
        <p:spPr>
          <a:xfrm>
            <a:off x="9550112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2" name="Google Shape;2400;p155"/>
          <p:cNvCxnSpPr/>
          <p:nvPr/>
        </p:nvCxnSpPr>
        <p:spPr>
          <a:xfrm>
            <a:off x="7620215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3" name="Google Shape;2401;p155"/>
          <p:cNvCxnSpPr/>
          <p:nvPr/>
        </p:nvCxnSpPr>
        <p:spPr>
          <a:xfrm>
            <a:off x="7620215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4" name="Google Shape;2402;p155"/>
          <p:cNvCxnSpPr/>
          <p:nvPr/>
        </p:nvCxnSpPr>
        <p:spPr>
          <a:xfrm>
            <a:off x="7620215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5" name="Google Shape;2403;p155"/>
          <p:cNvCxnSpPr/>
          <p:nvPr/>
        </p:nvCxnSpPr>
        <p:spPr>
          <a:xfrm>
            <a:off x="7620215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2518444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4" name="Google Shape;2381;p155"/>
          <p:cNvSpPr/>
          <p:nvPr/>
        </p:nvSpPr>
        <p:spPr>
          <a:xfrm>
            <a:off x="4762393" y="1839864"/>
            <a:ext cx="2720091" cy="169115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933"/>
              <a:t>f(x) = max(0,x)</a:t>
            </a:r>
            <a:endParaRPr sz="2933"/>
          </a:p>
          <a:p>
            <a:pPr algn="ctr"/>
            <a:r>
              <a:rPr lang="en" sz="2933" i="1"/>
              <a:t>(elementwise)</a:t>
            </a:r>
            <a:endParaRPr sz="2933" i="1"/>
          </a:p>
        </p:txBody>
      </p:sp>
      <p:cxnSp>
        <p:nvCxnSpPr>
          <p:cNvPr id="5" name="Google Shape;2382;p155"/>
          <p:cNvCxnSpPr/>
          <p:nvPr/>
        </p:nvCxnSpPr>
        <p:spPr>
          <a:xfrm>
            <a:off x="3760420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2383;p155"/>
          <p:cNvCxnSpPr/>
          <p:nvPr/>
        </p:nvCxnSpPr>
        <p:spPr>
          <a:xfrm>
            <a:off x="3760420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384;p155"/>
          <p:cNvCxnSpPr/>
          <p:nvPr/>
        </p:nvCxnSpPr>
        <p:spPr>
          <a:xfrm>
            <a:off x="3760420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385;p155"/>
          <p:cNvCxnSpPr/>
          <p:nvPr/>
        </p:nvCxnSpPr>
        <p:spPr>
          <a:xfrm>
            <a:off x="3760420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86;p155"/>
          <p:cNvSpPr txBox="1"/>
          <p:nvPr/>
        </p:nvSpPr>
        <p:spPr>
          <a:xfrm>
            <a:off x="2220021" y="1216293"/>
            <a:ext cx="1959490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input x: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1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-2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-1 ]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10" name="Google Shape;2388;p155"/>
          <p:cNvSpPr txBox="1"/>
          <p:nvPr/>
        </p:nvSpPr>
        <p:spPr>
          <a:xfrm>
            <a:off x="7954727" y="1216293"/>
            <a:ext cx="22038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output y: </a:t>
            </a:r>
            <a:endParaRPr sz="2666" dirty="0"/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1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3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</p:txBody>
      </p:sp>
      <p:sp>
        <p:nvSpPr>
          <p:cNvPr id="11" name="Google Shape;2389;p155"/>
          <p:cNvSpPr txBox="1"/>
          <p:nvPr/>
        </p:nvSpPr>
        <p:spPr>
          <a:xfrm>
            <a:off x="7801767" y="3622900"/>
            <a:ext cx="250974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</a:t>
            </a:r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4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-1 ]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5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9  ]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2" name="Google Shape;2390;p155"/>
          <p:cNvSpPr txBox="1"/>
          <p:nvPr/>
        </p:nvSpPr>
        <p:spPr>
          <a:xfrm>
            <a:off x="4829175" y="3622900"/>
            <a:ext cx="25865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/>
              <a:t>[dy/dx] [dL/dy]</a:t>
            </a:r>
            <a:endParaRPr sz="2666"/>
          </a:p>
          <a:p>
            <a:r>
              <a:rPr lang="en" sz="2666"/>
              <a:t>[ 1 </a:t>
            </a:r>
            <a:r>
              <a:rPr lang="en" sz="2666">
                <a:solidFill>
                  <a:srgbClr val="999999"/>
                </a:solidFill>
              </a:rPr>
              <a:t>0 0 0</a:t>
            </a:r>
            <a:r>
              <a:rPr lang="en" sz="2666"/>
              <a:t> ] [ 4  ]</a:t>
            </a:r>
            <a:endParaRPr sz="2666"/>
          </a:p>
          <a:p>
            <a:r>
              <a:rPr lang="en" sz="2666"/>
              <a:t>[ </a:t>
            </a:r>
            <a:r>
              <a:rPr lang="en" sz="2666">
                <a:solidFill>
                  <a:srgbClr val="999999"/>
                </a:solidFill>
              </a:rPr>
              <a:t>0</a:t>
            </a:r>
            <a:r>
              <a:rPr lang="en" sz="2666"/>
              <a:t> 0 </a:t>
            </a:r>
            <a:r>
              <a:rPr lang="en" sz="2666">
                <a:solidFill>
                  <a:srgbClr val="999999"/>
                </a:solidFill>
              </a:rPr>
              <a:t>0 0</a:t>
            </a:r>
            <a:r>
              <a:rPr lang="en" sz="2666"/>
              <a:t> ] [ -1 ]</a:t>
            </a:r>
            <a:endParaRPr sz="2666"/>
          </a:p>
          <a:p>
            <a:r>
              <a:rPr lang="en" sz="2666"/>
              <a:t>[ </a:t>
            </a:r>
            <a:r>
              <a:rPr lang="en" sz="2666">
                <a:solidFill>
                  <a:srgbClr val="999999"/>
                </a:solidFill>
              </a:rPr>
              <a:t>0 0</a:t>
            </a:r>
            <a:r>
              <a:rPr lang="en" sz="2666"/>
              <a:t> 1 </a:t>
            </a:r>
            <a:r>
              <a:rPr lang="en" sz="2666">
                <a:solidFill>
                  <a:srgbClr val="999999"/>
                </a:solidFill>
              </a:rPr>
              <a:t>0</a:t>
            </a:r>
            <a:r>
              <a:rPr lang="en" sz="2666"/>
              <a:t> ] [ 5  ]</a:t>
            </a:r>
            <a:endParaRPr sz="2666"/>
          </a:p>
          <a:p>
            <a:r>
              <a:rPr lang="en" sz="2666"/>
              <a:t>[ </a:t>
            </a:r>
            <a:r>
              <a:rPr lang="en" sz="2666">
                <a:solidFill>
                  <a:srgbClr val="999999"/>
                </a:solidFill>
              </a:rPr>
              <a:t>0 0 0</a:t>
            </a:r>
            <a:r>
              <a:rPr lang="en" sz="2666"/>
              <a:t> 0 ] [ 9  ]</a:t>
            </a:r>
            <a:endParaRPr sz="2666"/>
          </a:p>
        </p:txBody>
      </p:sp>
      <p:sp>
        <p:nvSpPr>
          <p:cNvPr id="13" name="Google Shape;2391;p155"/>
          <p:cNvSpPr txBox="1"/>
          <p:nvPr/>
        </p:nvSpPr>
        <p:spPr>
          <a:xfrm>
            <a:off x="10519859" y="4435421"/>
            <a:ext cx="1763141" cy="9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C00000"/>
                </a:solidFill>
              </a:rPr>
              <a:t>Upstream</a:t>
            </a:r>
            <a:endParaRPr sz="2399" dirty="0">
              <a:solidFill>
                <a:srgbClr val="C00000"/>
              </a:solidFill>
            </a:endParaRPr>
          </a:p>
          <a:p>
            <a:pPr algn="ctr"/>
            <a:r>
              <a:rPr lang="en" sz="2399" dirty="0">
                <a:solidFill>
                  <a:srgbClr val="C00000"/>
                </a:solidFill>
              </a:rPr>
              <a:t>gradient</a:t>
            </a:r>
            <a:endParaRPr sz="2399" dirty="0">
              <a:solidFill>
                <a:srgbClr val="C00000"/>
              </a:solidFill>
            </a:endParaRPr>
          </a:p>
        </p:txBody>
      </p:sp>
      <p:cxnSp>
        <p:nvCxnSpPr>
          <p:cNvPr id="14" name="Google Shape;2392;p155"/>
          <p:cNvCxnSpPr/>
          <p:nvPr/>
        </p:nvCxnSpPr>
        <p:spPr>
          <a:xfrm>
            <a:off x="7620215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393;p155"/>
          <p:cNvCxnSpPr/>
          <p:nvPr/>
        </p:nvCxnSpPr>
        <p:spPr>
          <a:xfrm>
            <a:off x="7620215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394;p155"/>
          <p:cNvCxnSpPr/>
          <p:nvPr/>
        </p:nvCxnSpPr>
        <p:spPr>
          <a:xfrm>
            <a:off x="7620215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2395;p155"/>
          <p:cNvCxnSpPr/>
          <p:nvPr/>
        </p:nvCxnSpPr>
        <p:spPr>
          <a:xfrm>
            <a:off x="7620215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2396;p155"/>
          <p:cNvCxnSpPr/>
          <p:nvPr/>
        </p:nvCxnSpPr>
        <p:spPr>
          <a:xfrm>
            <a:off x="9550112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9" name="Google Shape;2397;p155"/>
          <p:cNvCxnSpPr/>
          <p:nvPr/>
        </p:nvCxnSpPr>
        <p:spPr>
          <a:xfrm>
            <a:off x="9550112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0" name="Google Shape;2398;p155"/>
          <p:cNvCxnSpPr/>
          <p:nvPr/>
        </p:nvCxnSpPr>
        <p:spPr>
          <a:xfrm>
            <a:off x="9550112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1" name="Google Shape;2399;p155"/>
          <p:cNvCxnSpPr/>
          <p:nvPr/>
        </p:nvCxnSpPr>
        <p:spPr>
          <a:xfrm>
            <a:off x="9550112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2" name="Google Shape;2400;p155"/>
          <p:cNvCxnSpPr/>
          <p:nvPr/>
        </p:nvCxnSpPr>
        <p:spPr>
          <a:xfrm>
            <a:off x="7620215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3" name="Google Shape;2401;p155"/>
          <p:cNvCxnSpPr/>
          <p:nvPr/>
        </p:nvCxnSpPr>
        <p:spPr>
          <a:xfrm>
            <a:off x="7620215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4" name="Google Shape;2402;p155"/>
          <p:cNvCxnSpPr/>
          <p:nvPr/>
        </p:nvCxnSpPr>
        <p:spPr>
          <a:xfrm>
            <a:off x="7620215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5" name="Google Shape;2403;p155"/>
          <p:cNvCxnSpPr/>
          <p:nvPr/>
        </p:nvCxnSpPr>
        <p:spPr>
          <a:xfrm>
            <a:off x="7620215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8959424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4" name="Google Shape;2381;p155"/>
          <p:cNvSpPr/>
          <p:nvPr/>
        </p:nvSpPr>
        <p:spPr>
          <a:xfrm>
            <a:off x="4762393" y="1839864"/>
            <a:ext cx="2720091" cy="169115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933"/>
              <a:t>f(x) = max(0,x)</a:t>
            </a:r>
            <a:endParaRPr sz="2933"/>
          </a:p>
          <a:p>
            <a:pPr algn="ctr"/>
            <a:r>
              <a:rPr lang="en" sz="2933" i="1"/>
              <a:t>(elementwise)</a:t>
            </a:r>
            <a:endParaRPr sz="2933" i="1"/>
          </a:p>
        </p:txBody>
      </p:sp>
      <p:cxnSp>
        <p:nvCxnSpPr>
          <p:cNvPr id="5" name="Google Shape;2382;p155"/>
          <p:cNvCxnSpPr/>
          <p:nvPr/>
        </p:nvCxnSpPr>
        <p:spPr>
          <a:xfrm>
            <a:off x="3760420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2383;p155"/>
          <p:cNvCxnSpPr/>
          <p:nvPr/>
        </p:nvCxnSpPr>
        <p:spPr>
          <a:xfrm>
            <a:off x="3760420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384;p155"/>
          <p:cNvCxnSpPr/>
          <p:nvPr/>
        </p:nvCxnSpPr>
        <p:spPr>
          <a:xfrm>
            <a:off x="3760420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385;p155"/>
          <p:cNvCxnSpPr/>
          <p:nvPr/>
        </p:nvCxnSpPr>
        <p:spPr>
          <a:xfrm>
            <a:off x="3760420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86;p155"/>
          <p:cNvSpPr txBox="1"/>
          <p:nvPr/>
        </p:nvSpPr>
        <p:spPr>
          <a:xfrm>
            <a:off x="2220021" y="1216293"/>
            <a:ext cx="1959490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input x: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1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-2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-1 ]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10" name="Google Shape;2388;p155"/>
          <p:cNvSpPr txBox="1"/>
          <p:nvPr/>
        </p:nvSpPr>
        <p:spPr>
          <a:xfrm>
            <a:off x="7954727" y="1216293"/>
            <a:ext cx="22038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output y: </a:t>
            </a:r>
            <a:endParaRPr sz="2666" dirty="0"/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1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3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</p:txBody>
      </p:sp>
      <p:sp>
        <p:nvSpPr>
          <p:cNvPr id="11" name="Google Shape;2389;p155"/>
          <p:cNvSpPr txBox="1"/>
          <p:nvPr/>
        </p:nvSpPr>
        <p:spPr>
          <a:xfrm>
            <a:off x="7801767" y="3622900"/>
            <a:ext cx="250974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</a:t>
            </a:r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4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-1 ]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5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9  ]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2" name="Google Shape;2390;p155"/>
          <p:cNvSpPr txBox="1"/>
          <p:nvPr/>
        </p:nvSpPr>
        <p:spPr>
          <a:xfrm>
            <a:off x="4829175" y="3622900"/>
            <a:ext cx="25865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/>
              <a:t>[dy/dx] [dL/dy]</a:t>
            </a:r>
            <a:endParaRPr sz="2666"/>
          </a:p>
          <a:p>
            <a:r>
              <a:rPr lang="en" sz="2666"/>
              <a:t>[ 1 </a:t>
            </a:r>
            <a:r>
              <a:rPr lang="en" sz="2666">
                <a:solidFill>
                  <a:srgbClr val="999999"/>
                </a:solidFill>
              </a:rPr>
              <a:t>0 0 0</a:t>
            </a:r>
            <a:r>
              <a:rPr lang="en" sz="2666"/>
              <a:t> ] [ 4  ]</a:t>
            </a:r>
            <a:endParaRPr sz="2666"/>
          </a:p>
          <a:p>
            <a:r>
              <a:rPr lang="en" sz="2666"/>
              <a:t>[ </a:t>
            </a:r>
            <a:r>
              <a:rPr lang="en" sz="2666">
                <a:solidFill>
                  <a:srgbClr val="999999"/>
                </a:solidFill>
              </a:rPr>
              <a:t>0</a:t>
            </a:r>
            <a:r>
              <a:rPr lang="en" sz="2666"/>
              <a:t> 0 </a:t>
            </a:r>
            <a:r>
              <a:rPr lang="en" sz="2666">
                <a:solidFill>
                  <a:srgbClr val="999999"/>
                </a:solidFill>
              </a:rPr>
              <a:t>0 0</a:t>
            </a:r>
            <a:r>
              <a:rPr lang="en" sz="2666"/>
              <a:t> ] [ -1 ]</a:t>
            </a:r>
            <a:endParaRPr sz="2666"/>
          </a:p>
          <a:p>
            <a:r>
              <a:rPr lang="en" sz="2666"/>
              <a:t>[ </a:t>
            </a:r>
            <a:r>
              <a:rPr lang="en" sz="2666">
                <a:solidFill>
                  <a:srgbClr val="999999"/>
                </a:solidFill>
              </a:rPr>
              <a:t>0 0</a:t>
            </a:r>
            <a:r>
              <a:rPr lang="en" sz="2666"/>
              <a:t> 1 </a:t>
            </a:r>
            <a:r>
              <a:rPr lang="en" sz="2666">
                <a:solidFill>
                  <a:srgbClr val="999999"/>
                </a:solidFill>
              </a:rPr>
              <a:t>0</a:t>
            </a:r>
            <a:r>
              <a:rPr lang="en" sz="2666"/>
              <a:t> ] [ 5  ]</a:t>
            </a:r>
            <a:endParaRPr sz="2666"/>
          </a:p>
          <a:p>
            <a:r>
              <a:rPr lang="en" sz="2666"/>
              <a:t>[ </a:t>
            </a:r>
            <a:r>
              <a:rPr lang="en" sz="2666">
                <a:solidFill>
                  <a:srgbClr val="999999"/>
                </a:solidFill>
              </a:rPr>
              <a:t>0 0 0</a:t>
            </a:r>
            <a:r>
              <a:rPr lang="en" sz="2666"/>
              <a:t> 0 ] [ 9  ]</a:t>
            </a:r>
            <a:endParaRPr sz="2666"/>
          </a:p>
        </p:txBody>
      </p:sp>
      <p:sp>
        <p:nvSpPr>
          <p:cNvPr id="13" name="Google Shape;2391;p155"/>
          <p:cNvSpPr txBox="1"/>
          <p:nvPr/>
        </p:nvSpPr>
        <p:spPr>
          <a:xfrm>
            <a:off x="10519859" y="4435421"/>
            <a:ext cx="1763141" cy="9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C00000"/>
                </a:solidFill>
              </a:rPr>
              <a:t>Upstream</a:t>
            </a:r>
            <a:endParaRPr sz="2399" dirty="0">
              <a:solidFill>
                <a:srgbClr val="C00000"/>
              </a:solidFill>
            </a:endParaRPr>
          </a:p>
          <a:p>
            <a:pPr algn="ctr"/>
            <a:r>
              <a:rPr lang="en" sz="2399" dirty="0">
                <a:solidFill>
                  <a:srgbClr val="C00000"/>
                </a:solidFill>
              </a:rPr>
              <a:t>gradient</a:t>
            </a:r>
            <a:endParaRPr sz="2399" dirty="0">
              <a:solidFill>
                <a:srgbClr val="C00000"/>
              </a:solidFill>
            </a:endParaRPr>
          </a:p>
        </p:txBody>
      </p:sp>
      <p:cxnSp>
        <p:nvCxnSpPr>
          <p:cNvPr id="14" name="Google Shape;2392;p155"/>
          <p:cNvCxnSpPr/>
          <p:nvPr/>
        </p:nvCxnSpPr>
        <p:spPr>
          <a:xfrm>
            <a:off x="7620215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393;p155"/>
          <p:cNvCxnSpPr/>
          <p:nvPr/>
        </p:nvCxnSpPr>
        <p:spPr>
          <a:xfrm>
            <a:off x="7620215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394;p155"/>
          <p:cNvCxnSpPr/>
          <p:nvPr/>
        </p:nvCxnSpPr>
        <p:spPr>
          <a:xfrm>
            <a:off x="7620215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2395;p155"/>
          <p:cNvCxnSpPr/>
          <p:nvPr/>
        </p:nvCxnSpPr>
        <p:spPr>
          <a:xfrm>
            <a:off x="7620215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2396;p155"/>
          <p:cNvCxnSpPr/>
          <p:nvPr/>
        </p:nvCxnSpPr>
        <p:spPr>
          <a:xfrm>
            <a:off x="9550112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9" name="Google Shape;2397;p155"/>
          <p:cNvCxnSpPr/>
          <p:nvPr/>
        </p:nvCxnSpPr>
        <p:spPr>
          <a:xfrm>
            <a:off x="9550112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0" name="Google Shape;2398;p155"/>
          <p:cNvCxnSpPr/>
          <p:nvPr/>
        </p:nvCxnSpPr>
        <p:spPr>
          <a:xfrm>
            <a:off x="9550112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1" name="Google Shape;2399;p155"/>
          <p:cNvCxnSpPr/>
          <p:nvPr/>
        </p:nvCxnSpPr>
        <p:spPr>
          <a:xfrm>
            <a:off x="9550112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2" name="Google Shape;2400;p155"/>
          <p:cNvCxnSpPr/>
          <p:nvPr/>
        </p:nvCxnSpPr>
        <p:spPr>
          <a:xfrm>
            <a:off x="7620215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3" name="Google Shape;2401;p155"/>
          <p:cNvCxnSpPr/>
          <p:nvPr/>
        </p:nvCxnSpPr>
        <p:spPr>
          <a:xfrm>
            <a:off x="7620215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4" name="Google Shape;2402;p155"/>
          <p:cNvCxnSpPr/>
          <p:nvPr/>
        </p:nvCxnSpPr>
        <p:spPr>
          <a:xfrm>
            <a:off x="7620215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5" name="Google Shape;2403;p155"/>
          <p:cNvCxnSpPr/>
          <p:nvPr/>
        </p:nvCxnSpPr>
        <p:spPr>
          <a:xfrm>
            <a:off x="7620215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6" name="Google Shape;2404;p155"/>
          <p:cNvCxnSpPr/>
          <p:nvPr/>
        </p:nvCxnSpPr>
        <p:spPr>
          <a:xfrm>
            <a:off x="3861994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7" name="Google Shape;2405;p155"/>
          <p:cNvCxnSpPr/>
          <p:nvPr/>
        </p:nvCxnSpPr>
        <p:spPr>
          <a:xfrm>
            <a:off x="3861994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8" name="Google Shape;2406;p155"/>
          <p:cNvCxnSpPr/>
          <p:nvPr/>
        </p:nvCxnSpPr>
        <p:spPr>
          <a:xfrm>
            <a:off x="3861994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9" name="Google Shape;2407;p155"/>
          <p:cNvCxnSpPr/>
          <p:nvPr/>
        </p:nvCxnSpPr>
        <p:spPr>
          <a:xfrm>
            <a:off x="3861994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31" name="Google Shape;2409;p155"/>
          <p:cNvSpPr txBox="1"/>
          <p:nvPr/>
        </p:nvSpPr>
        <p:spPr>
          <a:xfrm>
            <a:off x="2264010" y="3622900"/>
            <a:ext cx="1871513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</a:t>
            </a:r>
            <a:r>
              <a:rPr lang="en" sz="2666" dirty="0" err="1"/>
              <a:t>dL</a:t>
            </a:r>
            <a:r>
              <a:rPr lang="en" sz="2666" dirty="0"/>
              <a:t>/dx: 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[ 4 ]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[ 0 ]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[ 5 ]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[ 0 ]</a:t>
            </a:r>
            <a:endParaRPr sz="2666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1462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4" name="Google Shape;2381;p155"/>
          <p:cNvSpPr/>
          <p:nvPr/>
        </p:nvSpPr>
        <p:spPr>
          <a:xfrm>
            <a:off x="4762393" y="1839864"/>
            <a:ext cx="2720091" cy="169115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933"/>
              <a:t>f(x) = max(0,x)</a:t>
            </a:r>
            <a:endParaRPr sz="2933"/>
          </a:p>
          <a:p>
            <a:pPr algn="ctr"/>
            <a:r>
              <a:rPr lang="en" sz="2933" i="1"/>
              <a:t>(elementwise)</a:t>
            </a:r>
            <a:endParaRPr sz="2933" i="1"/>
          </a:p>
        </p:txBody>
      </p:sp>
      <p:cxnSp>
        <p:nvCxnSpPr>
          <p:cNvPr id="5" name="Google Shape;2382;p155"/>
          <p:cNvCxnSpPr/>
          <p:nvPr/>
        </p:nvCxnSpPr>
        <p:spPr>
          <a:xfrm>
            <a:off x="3760420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2383;p155"/>
          <p:cNvCxnSpPr/>
          <p:nvPr/>
        </p:nvCxnSpPr>
        <p:spPr>
          <a:xfrm>
            <a:off x="3760420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384;p155"/>
          <p:cNvCxnSpPr/>
          <p:nvPr/>
        </p:nvCxnSpPr>
        <p:spPr>
          <a:xfrm>
            <a:off x="3760420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385;p155"/>
          <p:cNvCxnSpPr/>
          <p:nvPr/>
        </p:nvCxnSpPr>
        <p:spPr>
          <a:xfrm>
            <a:off x="3760420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86;p155"/>
          <p:cNvSpPr txBox="1"/>
          <p:nvPr/>
        </p:nvSpPr>
        <p:spPr>
          <a:xfrm>
            <a:off x="2220021" y="1216293"/>
            <a:ext cx="1959490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input x: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1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-2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-1 ]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10" name="Google Shape;2388;p155"/>
          <p:cNvSpPr txBox="1"/>
          <p:nvPr/>
        </p:nvSpPr>
        <p:spPr>
          <a:xfrm>
            <a:off x="7954727" y="1216293"/>
            <a:ext cx="22038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output y: </a:t>
            </a:r>
            <a:endParaRPr sz="2666" dirty="0"/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1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3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</p:txBody>
      </p:sp>
      <p:sp>
        <p:nvSpPr>
          <p:cNvPr id="11" name="Google Shape;2389;p155"/>
          <p:cNvSpPr txBox="1"/>
          <p:nvPr/>
        </p:nvSpPr>
        <p:spPr>
          <a:xfrm>
            <a:off x="7801767" y="3622900"/>
            <a:ext cx="250974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</a:t>
            </a:r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4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-1 ]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5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9  ]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2" name="Google Shape;2390;p155"/>
          <p:cNvSpPr txBox="1"/>
          <p:nvPr/>
        </p:nvSpPr>
        <p:spPr>
          <a:xfrm>
            <a:off x="4829175" y="3622900"/>
            <a:ext cx="25865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/>
              <a:t>[dy/dx] [dL/dy]</a:t>
            </a:r>
            <a:endParaRPr sz="2666"/>
          </a:p>
          <a:p>
            <a:r>
              <a:rPr lang="en" sz="2666"/>
              <a:t>[ 1 </a:t>
            </a:r>
            <a:r>
              <a:rPr lang="en" sz="2666">
                <a:solidFill>
                  <a:srgbClr val="999999"/>
                </a:solidFill>
              </a:rPr>
              <a:t>0 0 0</a:t>
            </a:r>
            <a:r>
              <a:rPr lang="en" sz="2666"/>
              <a:t> ] [ 4  ]</a:t>
            </a:r>
            <a:endParaRPr sz="2666"/>
          </a:p>
          <a:p>
            <a:r>
              <a:rPr lang="en" sz="2666"/>
              <a:t>[ </a:t>
            </a:r>
            <a:r>
              <a:rPr lang="en" sz="2666">
                <a:solidFill>
                  <a:srgbClr val="999999"/>
                </a:solidFill>
              </a:rPr>
              <a:t>0</a:t>
            </a:r>
            <a:r>
              <a:rPr lang="en" sz="2666"/>
              <a:t> 0 </a:t>
            </a:r>
            <a:r>
              <a:rPr lang="en" sz="2666">
                <a:solidFill>
                  <a:srgbClr val="999999"/>
                </a:solidFill>
              </a:rPr>
              <a:t>0 0</a:t>
            </a:r>
            <a:r>
              <a:rPr lang="en" sz="2666"/>
              <a:t> ] [ -1 ]</a:t>
            </a:r>
            <a:endParaRPr sz="2666"/>
          </a:p>
          <a:p>
            <a:r>
              <a:rPr lang="en" sz="2666"/>
              <a:t>[ </a:t>
            </a:r>
            <a:r>
              <a:rPr lang="en" sz="2666">
                <a:solidFill>
                  <a:srgbClr val="999999"/>
                </a:solidFill>
              </a:rPr>
              <a:t>0 0</a:t>
            </a:r>
            <a:r>
              <a:rPr lang="en" sz="2666"/>
              <a:t> 1 </a:t>
            </a:r>
            <a:r>
              <a:rPr lang="en" sz="2666">
                <a:solidFill>
                  <a:srgbClr val="999999"/>
                </a:solidFill>
              </a:rPr>
              <a:t>0</a:t>
            </a:r>
            <a:r>
              <a:rPr lang="en" sz="2666"/>
              <a:t> ] [ 5  ]</a:t>
            </a:r>
            <a:endParaRPr sz="2666"/>
          </a:p>
          <a:p>
            <a:r>
              <a:rPr lang="en" sz="2666"/>
              <a:t>[ </a:t>
            </a:r>
            <a:r>
              <a:rPr lang="en" sz="2666">
                <a:solidFill>
                  <a:srgbClr val="999999"/>
                </a:solidFill>
              </a:rPr>
              <a:t>0 0 0</a:t>
            </a:r>
            <a:r>
              <a:rPr lang="en" sz="2666"/>
              <a:t> 0 ] [ 9  ]</a:t>
            </a:r>
            <a:endParaRPr sz="2666"/>
          </a:p>
        </p:txBody>
      </p:sp>
      <p:sp>
        <p:nvSpPr>
          <p:cNvPr id="13" name="Google Shape;2391;p155"/>
          <p:cNvSpPr txBox="1"/>
          <p:nvPr/>
        </p:nvSpPr>
        <p:spPr>
          <a:xfrm>
            <a:off x="10519859" y="4435421"/>
            <a:ext cx="1763141" cy="9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C00000"/>
                </a:solidFill>
              </a:rPr>
              <a:t>Upstream</a:t>
            </a:r>
            <a:endParaRPr sz="2399" dirty="0">
              <a:solidFill>
                <a:srgbClr val="C00000"/>
              </a:solidFill>
            </a:endParaRPr>
          </a:p>
          <a:p>
            <a:pPr algn="ctr"/>
            <a:r>
              <a:rPr lang="en" sz="2399" dirty="0">
                <a:solidFill>
                  <a:srgbClr val="C00000"/>
                </a:solidFill>
              </a:rPr>
              <a:t>gradient</a:t>
            </a:r>
            <a:endParaRPr sz="2399" dirty="0">
              <a:solidFill>
                <a:srgbClr val="C00000"/>
              </a:solidFill>
            </a:endParaRPr>
          </a:p>
        </p:txBody>
      </p:sp>
      <p:cxnSp>
        <p:nvCxnSpPr>
          <p:cNvPr id="14" name="Google Shape;2392;p155"/>
          <p:cNvCxnSpPr/>
          <p:nvPr/>
        </p:nvCxnSpPr>
        <p:spPr>
          <a:xfrm>
            <a:off x="7620215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393;p155"/>
          <p:cNvCxnSpPr/>
          <p:nvPr/>
        </p:nvCxnSpPr>
        <p:spPr>
          <a:xfrm>
            <a:off x="7620215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394;p155"/>
          <p:cNvCxnSpPr/>
          <p:nvPr/>
        </p:nvCxnSpPr>
        <p:spPr>
          <a:xfrm>
            <a:off x="7620215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2395;p155"/>
          <p:cNvCxnSpPr/>
          <p:nvPr/>
        </p:nvCxnSpPr>
        <p:spPr>
          <a:xfrm>
            <a:off x="7620215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2396;p155"/>
          <p:cNvCxnSpPr/>
          <p:nvPr/>
        </p:nvCxnSpPr>
        <p:spPr>
          <a:xfrm>
            <a:off x="9550112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9" name="Google Shape;2397;p155"/>
          <p:cNvCxnSpPr/>
          <p:nvPr/>
        </p:nvCxnSpPr>
        <p:spPr>
          <a:xfrm>
            <a:off x="9550112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0" name="Google Shape;2398;p155"/>
          <p:cNvCxnSpPr/>
          <p:nvPr/>
        </p:nvCxnSpPr>
        <p:spPr>
          <a:xfrm>
            <a:off x="9550112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1" name="Google Shape;2399;p155"/>
          <p:cNvCxnSpPr/>
          <p:nvPr/>
        </p:nvCxnSpPr>
        <p:spPr>
          <a:xfrm>
            <a:off x="9550112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2" name="Google Shape;2400;p155"/>
          <p:cNvCxnSpPr/>
          <p:nvPr/>
        </p:nvCxnSpPr>
        <p:spPr>
          <a:xfrm>
            <a:off x="7620215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3" name="Google Shape;2401;p155"/>
          <p:cNvCxnSpPr/>
          <p:nvPr/>
        </p:nvCxnSpPr>
        <p:spPr>
          <a:xfrm>
            <a:off x="7620215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4" name="Google Shape;2402;p155"/>
          <p:cNvCxnSpPr/>
          <p:nvPr/>
        </p:nvCxnSpPr>
        <p:spPr>
          <a:xfrm>
            <a:off x="7620215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5" name="Google Shape;2403;p155"/>
          <p:cNvCxnSpPr/>
          <p:nvPr/>
        </p:nvCxnSpPr>
        <p:spPr>
          <a:xfrm>
            <a:off x="7620215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6" name="Google Shape;2404;p155"/>
          <p:cNvCxnSpPr/>
          <p:nvPr/>
        </p:nvCxnSpPr>
        <p:spPr>
          <a:xfrm>
            <a:off x="3861994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7" name="Google Shape;2405;p155"/>
          <p:cNvCxnSpPr/>
          <p:nvPr/>
        </p:nvCxnSpPr>
        <p:spPr>
          <a:xfrm>
            <a:off x="3861994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8" name="Google Shape;2406;p155"/>
          <p:cNvCxnSpPr/>
          <p:nvPr/>
        </p:nvCxnSpPr>
        <p:spPr>
          <a:xfrm>
            <a:off x="3861994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9" name="Google Shape;2407;p155"/>
          <p:cNvCxnSpPr/>
          <p:nvPr/>
        </p:nvCxnSpPr>
        <p:spPr>
          <a:xfrm>
            <a:off x="3861994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30" name="Google Shape;2408;p155"/>
          <p:cNvSpPr txBox="1"/>
          <p:nvPr/>
        </p:nvSpPr>
        <p:spPr>
          <a:xfrm>
            <a:off x="6619394" y="36262"/>
            <a:ext cx="5426832" cy="140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>
                <a:solidFill>
                  <a:schemeClr val="accent1"/>
                </a:solidFill>
              </a:rPr>
              <a:t>Jacobian is </a:t>
            </a:r>
            <a:r>
              <a:rPr lang="en" sz="2487" b="1" dirty="0">
                <a:solidFill>
                  <a:schemeClr val="accent1"/>
                </a:solidFill>
              </a:rPr>
              <a:t>sparse</a:t>
            </a:r>
            <a:r>
              <a:rPr lang="en" sz="2487" dirty="0">
                <a:solidFill>
                  <a:schemeClr val="accent1"/>
                </a:solidFill>
              </a:rPr>
              <a:t>: off-diagonal entries </a:t>
            </a:r>
            <a:r>
              <a:rPr lang="en-US" sz="2487" dirty="0">
                <a:solidFill>
                  <a:schemeClr val="accent1"/>
                </a:solidFill>
              </a:rPr>
              <a:t>all </a:t>
            </a:r>
            <a:r>
              <a:rPr lang="en" sz="2487" dirty="0">
                <a:solidFill>
                  <a:schemeClr val="accent1"/>
                </a:solidFill>
              </a:rPr>
              <a:t>zero! Never </a:t>
            </a:r>
            <a:r>
              <a:rPr lang="en" sz="2487" b="1" dirty="0">
                <a:solidFill>
                  <a:schemeClr val="accent1"/>
                </a:solidFill>
              </a:rPr>
              <a:t>explicitly </a:t>
            </a:r>
            <a:r>
              <a:rPr lang="en" sz="2487" dirty="0">
                <a:solidFill>
                  <a:schemeClr val="accent1"/>
                </a:solidFill>
              </a:rPr>
              <a:t>form Jacobian</a:t>
            </a:r>
            <a:r>
              <a:rPr lang="en-US" sz="2487" dirty="0">
                <a:solidFill>
                  <a:schemeClr val="accent1"/>
                </a:solidFill>
              </a:rPr>
              <a:t>;</a:t>
            </a:r>
            <a:r>
              <a:rPr lang="en" sz="2487" dirty="0">
                <a:solidFill>
                  <a:schemeClr val="accent1"/>
                </a:solidFill>
              </a:rPr>
              <a:t> instead use </a:t>
            </a:r>
            <a:r>
              <a:rPr lang="en" sz="2487" b="1" dirty="0">
                <a:solidFill>
                  <a:schemeClr val="accent1"/>
                </a:solidFill>
              </a:rPr>
              <a:t>implicit</a:t>
            </a:r>
            <a:r>
              <a:rPr lang="en" sz="2487" dirty="0">
                <a:solidFill>
                  <a:schemeClr val="accent1"/>
                </a:solidFill>
              </a:rPr>
              <a:t> multiplication</a:t>
            </a:r>
            <a:endParaRPr sz="2487" dirty="0">
              <a:solidFill>
                <a:schemeClr val="accent1"/>
              </a:solidFill>
            </a:endParaRPr>
          </a:p>
        </p:txBody>
      </p:sp>
      <p:sp>
        <p:nvSpPr>
          <p:cNvPr id="31" name="Google Shape;2409;p155"/>
          <p:cNvSpPr txBox="1"/>
          <p:nvPr/>
        </p:nvSpPr>
        <p:spPr>
          <a:xfrm>
            <a:off x="2264010" y="3622900"/>
            <a:ext cx="1871513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</a:t>
            </a:r>
            <a:r>
              <a:rPr lang="en" sz="2666" dirty="0" err="1"/>
              <a:t>dL</a:t>
            </a:r>
            <a:r>
              <a:rPr lang="en" sz="2666" dirty="0"/>
              <a:t>/dx: 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[ 4 ]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[ 0 ]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[ 5 ]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[ 0 ]</a:t>
            </a:r>
            <a:endParaRPr sz="2666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Choosing a good 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Google Shape;942;p78"/>
          <p:cNvSpPr txBox="1"/>
          <p:nvPr/>
        </p:nvSpPr>
        <p:spPr>
          <a:xfrm>
            <a:off x="9090185" y="230671"/>
            <a:ext cx="3217562" cy="720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f(</a:t>
            </a:r>
            <a:r>
              <a:rPr lang="en" sz="3199" dirty="0" err="1"/>
              <a:t>x,W</a:t>
            </a:r>
            <a:r>
              <a:rPr lang="en" sz="3199" dirty="0"/>
              <a:t>) = </a:t>
            </a:r>
            <a:r>
              <a:rPr lang="en" sz="3199" dirty="0" err="1"/>
              <a:t>Wx</a:t>
            </a:r>
            <a:r>
              <a:rPr lang="en" sz="3199" dirty="0"/>
              <a:t> + b</a:t>
            </a:r>
            <a:endParaRPr sz="3199" dirty="0"/>
          </a:p>
        </p:txBody>
      </p:sp>
      <p:pic>
        <p:nvPicPr>
          <p:cNvPr id="7" name="Google Shape;947;p78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607931" y="124401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48;p78"/>
          <p:cNvPicPr preferRelativeResize="0"/>
          <p:nvPr/>
        </p:nvPicPr>
        <p:blipFill rotWithShape="1">
          <a:blip r:embed="rId3">
            <a:alphaModFix/>
          </a:blip>
          <a:srcRect l="11760" r="15953"/>
          <a:stretch/>
        </p:blipFill>
        <p:spPr>
          <a:xfrm>
            <a:off x="3382179" y="1232941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50;p78"/>
          <p:cNvPicPr preferRelativeResize="0"/>
          <p:nvPr/>
        </p:nvPicPr>
        <p:blipFill rotWithShape="1">
          <a:blip r:embed="rId4">
            <a:alphaModFix/>
          </a:blip>
          <a:srcRect r="27262"/>
          <a:stretch/>
        </p:blipFill>
        <p:spPr>
          <a:xfrm>
            <a:off x="5242542" y="1232941"/>
            <a:ext cx="1492718" cy="153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3;p78"/>
          <p:cNvPicPr preferRelativeResize="0"/>
          <p:nvPr/>
        </p:nvPicPr>
        <p:blipFill rotWithShape="1">
          <a:blip r:embed="rId5">
            <a:alphaModFix/>
          </a:blip>
          <a:srcRect r="76818" b="2133"/>
          <a:stretch/>
        </p:blipFill>
        <p:spPr>
          <a:xfrm>
            <a:off x="621568" y="2975349"/>
            <a:ext cx="1008837" cy="323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44;p78"/>
          <p:cNvSpPr txBox="1"/>
          <p:nvPr/>
        </p:nvSpPr>
        <p:spPr>
          <a:xfrm>
            <a:off x="1501503" y="2857313"/>
            <a:ext cx="1782336" cy="44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 -3.45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-8.87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0.09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 dirty="0">
                <a:latin typeface="Courier New"/>
                <a:ea typeface="Courier New"/>
                <a:cs typeface="Courier New"/>
                <a:sym typeface="Courier New"/>
              </a:rPr>
              <a:t>2.9</a:t>
            </a:r>
            <a:endParaRPr sz="19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4.48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8.02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3.78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1.06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-0.36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-0.72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" name="Google Shape;945;p78"/>
          <p:cNvSpPr txBox="1"/>
          <p:nvPr/>
        </p:nvSpPr>
        <p:spPr>
          <a:xfrm>
            <a:off x="3329827" y="2857313"/>
            <a:ext cx="1782336" cy="4492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-0.51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 dirty="0">
                <a:latin typeface="Courier New"/>
                <a:ea typeface="Courier New"/>
                <a:cs typeface="Courier New"/>
                <a:sym typeface="Courier New"/>
              </a:rPr>
              <a:t>6.04</a:t>
            </a:r>
            <a:endParaRPr sz="19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5.31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-4.22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-4.19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3.58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4.49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-4.37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-2.09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-2.93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" name="Google Shape;946;p78"/>
          <p:cNvSpPr txBox="1"/>
          <p:nvPr/>
        </p:nvSpPr>
        <p:spPr>
          <a:xfrm>
            <a:off x="5097733" y="2869943"/>
            <a:ext cx="1782336" cy="447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3.42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4.64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2.65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5.1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2.64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5.55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>
                <a:latin typeface="Courier New"/>
                <a:ea typeface="Courier New"/>
                <a:cs typeface="Courier New"/>
                <a:sym typeface="Courier New"/>
              </a:rPr>
              <a:t>-4.34</a:t>
            </a:r>
            <a:endParaRPr sz="1900" b="1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-1.5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-4.79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6.14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7600" y="1764520"/>
            <a:ext cx="42459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TODO:</a:t>
            </a:r>
          </a:p>
          <a:p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Use a </a:t>
            </a:r>
            <a:r>
              <a:rPr lang="en-US" sz="2800" b="1" dirty="0"/>
              <a:t>loss function</a:t>
            </a:r>
            <a:r>
              <a:rPr lang="en-US" sz="2800" dirty="0"/>
              <a:t> to quantify how good a value of W is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Find a W that minimizes the loss function (</a:t>
            </a:r>
            <a:r>
              <a:rPr lang="en-US" sz="2800" b="1" dirty="0"/>
              <a:t>optimization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676816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Vectors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160</a:t>
            </a:fld>
            <a:endParaRPr lang="en-US" dirty="0"/>
          </a:p>
        </p:txBody>
      </p:sp>
      <p:sp>
        <p:nvSpPr>
          <p:cNvPr id="4" name="Google Shape;2381;p155"/>
          <p:cNvSpPr/>
          <p:nvPr/>
        </p:nvSpPr>
        <p:spPr>
          <a:xfrm>
            <a:off x="4762393" y="1839864"/>
            <a:ext cx="2720091" cy="169115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933"/>
              <a:t>f(x) = max(0,x)</a:t>
            </a:r>
            <a:endParaRPr sz="2933"/>
          </a:p>
          <a:p>
            <a:pPr algn="ctr"/>
            <a:r>
              <a:rPr lang="en" sz="2933" i="1"/>
              <a:t>(elementwise)</a:t>
            </a:r>
            <a:endParaRPr sz="2933" i="1"/>
          </a:p>
        </p:txBody>
      </p:sp>
      <p:cxnSp>
        <p:nvCxnSpPr>
          <p:cNvPr id="5" name="Google Shape;2382;p155"/>
          <p:cNvCxnSpPr/>
          <p:nvPr/>
        </p:nvCxnSpPr>
        <p:spPr>
          <a:xfrm>
            <a:off x="3760420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2383;p155"/>
          <p:cNvCxnSpPr/>
          <p:nvPr/>
        </p:nvCxnSpPr>
        <p:spPr>
          <a:xfrm>
            <a:off x="3760420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384;p155"/>
          <p:cNvCxnSpPr/>
          <p:nvPr/>
        </p:nvCxnSpPr>
        <p:spPr>
          <a:xfrm>
            <a:off x="3760420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385;p155"/>
          <p:cNvCxnSpPr/>
          <p:nvPr/>
        </p:nvCxnSpPr>
        <p:spPr>
          <a:xfrm>
            <a:off x="3760420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86;p155"/>
          <p:cNvSpPr txBox="1"/>
          <p:nvPr/>
        </p:nvSpPr>
        <p:spPr>
          <a:xfrm>
            <a:off x="2220021" y="1216293"/>
            <a:ext cx="1959490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input x: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1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-2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-1 ]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10" name="Google Shape;2388;p155"/>
          <p:cNvSpPr txBox="1"/>
          <p:nvPr/>
        </p:nvSpPr>
        <p:spPr>
          <a:xfrm>
            <a:off x="7954727" y="1216293"/>
            <a:ext cx="220382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output y: </a:t>
            </a:r>
            <a:endParaRPr sz="2666" dirty="0"/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1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3  ]</a:t>
            </a:r>
            <a:endParaRPr sz="2666" dirty="0">
              <a:solidFill>
                <a:schemeClr val="accent6"/>
              </a:solidFill>
            </a:endParaRPr>
          </a:p>
          <a:p>
            <a:pPr algn="ctr"/>
            <a:r>
              <a:rPr lang="en" sz="2666" dirty="0">
                <a:solidFill>
                  <a:schemeClr val="accent6"/>
                </a:solidFill>
              </a:rPr>
              <a:t>[  0  ]</a:t>
            </a:r>
            <a:endParaRPr sz="2666" dirty="0">
              <a:solidFill>
                <a:schemeClr val="accent6"/>
              </a:solidFill>
            </a:endParaRPr>
          </a:p>
        </p:txBody>
      </p:sp>
      <p:sp>
        <p:nvSpPr>
          <p:cNvPr id="11" name="Google Shape;2389;p155"/>
          <p:cNvSpPr txBox="1"/>
          <p:nvPr/>
        </p:nvSpPr>
        <p:spPr>
          <a:xfrm>
            <a:off x="7801767" y="3622900"/>
            <a:ext cx="2509746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</a:t>
            </a:r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4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-1 ]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5 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9  ]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2" name="Google Shape;2390;p155"/>
          <p:cNvSpPr txBox="1"/>
          <p:nvPr/>
        </p:nvSpPr>
        <p:spPr>
          <a:xfrm>
            <a:off x="4829175" y="3622900"/>
            <a:ext cx="2586526" cy="63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 dirty="0"/>
              <a:t>[</a:t>
            </a:r>
            <a:r>
              <a:rPr lang="en" sz="2666" dirty="0" err="1"/>
              <a:t>dy</a:t>
            </a:r>
            <a:r>
              <a:rPr lang="en" sz="2666" dirty="0"/>
              <a:t>/dx] [</a:t>
            </a:r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]</a:t>
            </a:r>
            <a:endParaRPr sz="2666" dirty="0"/>
          </a:p>
        </p:txBody>
      </p:sp>
      <p:sp>
        <p:nvSpPr>
          <p:cNvPr id="13" name="Google Shape;2391;p155"/>
          <p:cNvSpPr txBox="1"/>
          <p:nvPr/>
        </p:nvSpPr>
        <p:spPr>
          <a:xfrm>
            <a:off x="10519859" y="4435421"/>
            <a:ext cx="1763141" cy="9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C00000"/>
                </a:solidFill>
              </a:rPr>
              <a:t>Upstream</a:t>
            </a:r>
            <a:endParaRPr sz="2399" dirty="0">
              <a:solidFill>
                <a:srgbClr val="C00000"/>
              </a:solidFill>
            </a:endParaRPr>
          </a:p>
          <a:p>
            <a:pPr algn="ctr"/>
            <a:r>
              <a:rPr lang="en" sz="2399" dirty="0">
                <a:solidFill>
                  <a:srgbClr val="C00000"/>
                </a:solidFill>
              </a:rPr>
              <a:t>gradient</a:t>
            </a:r>
            <a:endParaRPr sz="2399" dirty="0">
              <a:solidFill>
                <a:srgbClr val="C00000"/>
              </a:solidFill>
            </a:endParaRPr>
          </a:p>
        </p:txBody>
      </p:sp>
      <p:cxnSp>
        <p:nvCxnSpPr>
          <p:cNvPr id="14" name="Google Shape;2392;p155"/>
          <p:cNvCxnSpPr/>
          <p:nvPr/>
        </p:nvCxnSpPr>
        <p:spPr>
          <a:xfrm>
            <a:off x="7620215" y="2003441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393;p155"/>
          <p:cNvCxnSpPr/>
          <p:nvPr/>
        </p:nvCxnSpPr>
        <p:spPr>
          <a:xfrm>
            <a:off x="7620215" y="237972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394;p155"/>
          <p:cNvCxnSpPr/>
          <p:nvPr/>
        </p:nvCxnSpPr>
        <p:spPr>
          <a:xfrm>
            <a:off x="7620215" y="2811633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2395;p155"/>
          <p:cNvCxnSpPr/>
          <p:nvPr/>
        </p:nvCxnSpPr>
        <p:spPr>
          <a:xfrm>
            <a:off x="7620215" y="3229425"/>
            <a:ext cx="900565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2396;p155"/>
          <p:cNvCxnSpPr/>
          <p:nvPr/>
        </p:nvCxnSpPr>
        <p:spPr>
          <a:xfrm>
            <a:off x="9550112" y="4339633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9" name="Google Shape;2397;p155"/>
          <p:cNvCxnSpPr/>
          <p:nvPr/>
        </p:nvCxnSpPr>
        <p:spPr>
          <a:xfrm>
            <a:off x="9550112" y="471591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0" name="Google Shape;2398;p155"/>
          <p:cNvCxnSpPr/>
          <p:nvPr/>
        </p:nvCxnSpPr>
        <p:spPr>
          <a:xfrm>
            <a:off x="9550112" y="5147825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1" name="Google Shape;2399;p155"/>
          <p:cNvCxnSpPr/>
          <p:nvPr/>
        </p:nvCxnSpPr>
        <p:spPr>
          <a:xfrm>
            <a:off x="9550112" y="5565616"/>
            <a:ext cx="900565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2" name="Google Shape;2400;p155"/>
          <p:cNvCxnSpPr/>
          <p:nvPr/>
        </p:nvCxnSpPr>
        <p:spPr>
          <a:xfrm>
            <a:off x="8296075" y="4339633"/>
            <a:ext cx="274320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3" name="Google Shape;2401;p155"/>
          <p:cNvCxnSpPr/>
          <p:nvPr/>
        </p:nvCxnSpPr>
        <p:spPr>
          <a:xfrm>
            <a:off x="8296075" y="4715915"/>
            <a:ext cx="274320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4" name="Google Shape;2402;p155"/>
          <p:cNvCxnSpPr/>
          <p:nvPr/>
        </p:nvCxnSpPr>
        <p:spPr>
          <a:xfrm>
            <a:off x="8296075" y="5147825"/>
            <a:ext cx="274320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5" name="Google Shape;2403;p155"/>
          <p:cNvCxnSpPr/>
          <p:nvPr/>
        </p:nvCxnSpPr>
        <p:spPr>
          <a:xfrm>
            <a:off x="8296075" y="5565616"/>
            <a:ext cx="274320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6" name="Google Shape;2404;p155"/>
          <p:cNvCxnSpPr/>
          <p:nvPr/>
        </p:nvCxnSpPr>
        <p:spPr>
          <a:xfrm>
            <a:off x="3861994" y="4339633"/>
            <a:ext cx="274320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7" name="Google Shape;2405;p155"/>
          <p:cNvCxnSpPr/>
          <p:nvPr/>
        </p:nvCxnSpPr>
        <p:spPr>
          <a:xfrm>
            <a:off x="3861994" y="4715915"/>
            <a:ext cx="274320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8" name="Google Shape;2406;p155"/>
          <p:cNvCxnSpPr/>
          <p:nvPr/>
        </p:nvCxnSpPr>
        <p:spPr>
          <a:xfrm>
            <a:off x="3861994" y="5147825"/>
            <a:ext cx="274320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9" name="Google Shape;2407;p155"/>
          <p:cNvCxnSpPr/>
          <p:nvPr/>
        </p:nvCxnSpPr>
        <p:spPr>
          <a:xfrm>
            <a:off x="3861994" y="5565616"/>
            <a:ext cx="274320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30" name="Google Shape;2408;p155"/>
          <p:cNvSpPr txBox="1"/>
          <p:nvPr/>
        </p:nvSpPr>
        <p:spPr>
          <a:xfrm>
            <a:off x="6619394" y="36262"/>
            <a:ext cx="5426832" cy="140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>
                <a:solidFill>
                  <a:schemeClr val="accent1"/>
                </a:solidFill>
              </a:rPr>
              <a:t>Jacobian is </a:t>
            </a:r>
            <a:r>
              <a:rPr lang="en" sz="2487" b="1" dirty="0">
                <a:solidFill>
                  <a:schemeClr val="accent1"/>
                </a:solidFill>
              </a:rPr>
              <a:t>sparse</a:t>
            </a:r>
            <a:r>
              <a:rPr lang="en" sz="2487" dirty="0">
                <a:solidFill>
                  <a:schemeClr val="accent1"/>
                </a:solidFill>
              </a:rPr>
              <a:t>: off-diagonal entries </a:t>
            </a:r>
            <a:r>
              <a:rPr lang="en-US" sz="2487" dirty="0">
                <a:solidFill>
                  <a:schemeClr val="accent1"/>
                </a:solidFill>
              </a:rPr>
              <a:t>all </a:t>
            </a:r>
            <a:r>
              <a:rPr lang="en" sz="2487" dirty="0">
                <a:solidFill>
                  <a:schemeClr val="accent1"/>
                </a:solidFill>
              </a:rPr>
              <a:t>zero! Never </a:t>
            </a:r>
            <a:r>
              <a:rPr lang="en" sz="2487" b="1" dirty="0">
                <a:solidFill>
                  <a:schemeClr val="accent1"/>
                </a:solidFill>
              </a:rPr>
              <a:t>explicitly </a:t>
            </a:r>
            <a:r>
              <a:rPr lang="en" sz="2487" dirty="0">
                <a:solidFill>
                  <a:schemeClr val="accent1"/>
                </a:solidFill>
              </a:rPr>
              <a:t>form Jacobian</a:t>
            </a:r>
            <a:r>
              <a:rPr lang="en-US" sz="2487" dirty="0">
                <a:solidFill>
                  <a:schemeClr val="accent1"/>
                </a:solidFill>
              </a:rPr>
              <a:t>;</a:t>
            </a:r>
            <a:r>
              <a:rPr lang="en" sz="2487" dirty="0">
                <a:solidFill>
                  <a:schemeClr val="accent1"/>
                </a:solidFill>
              </a:rPr>
              <a:t> instead use </a:t>
            </a:r>
            <a:r>
              <a:rPr lang="en" sz="2487" b="1" dirty="0">
                <a:solidFill>
                  <a:schemeClr val="accent1"/>
                </a:solidFill>
              </a:rPr>
              <a:t>implicit</a:t>
            </a:r>
            <a:r>
              <a:rPr lang="en" sz="2487" dirty="0">
                <a:solidFill>
                  <a:schemeClr val="accent1"/>
                </a:solidFill>
              </a:rPr>
              <a:t> multiplication</a:t>
            </a:r>
            <a:endParaRPr sz="2487" dirty="0">
              <a:solidFill>
                <a:schemeClr val="accent1"/>
              </a:solidFill>
            </a:endParaRPr>
          </a:p>
        </p:txBody>
      </p:sp>
      <p:sp>
        <p:nvSpPr>
          <p:cNvPr id="31" name="Google Shape;2409;p155"/>
          <p:cNvSpPr txBox="1"/>
          <p:nvPr/>
        </p:nvSpPr>
        <p:spPr>
          <a:xfrm>
            <a:off x="2264010" y="3622900"/>
            <a:ext cx="1871513" cy="2314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4D </a:t>
            </a:r>
            <a:r>
              <a:rPr lang="en" sz="2666" dirty="0" err="1"/>
              <a:t>dL</a:t>
            </a:r>
            <a:r>
              <a:rPr lang="en" sz="2666" dirty="0"/>
              <a:t>/dx: 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[ 4 ]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[ 0 ]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[ 5 ]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[ 0 ]</a:t>
            </a:r>
            <a:endParaRPr sz="2666" dirty="0">
              <a:solidFill>
                <a:srgbClr val="C00000"/>
              </a:solidFill>
            </a:endParaRPr>
          </a:p>
        </p:txBody>
      </p:sp>
      <p:pic>
        <p:nvPicPr>
          <p:cNvPr id="32" name="Google Shape;2414;p156"/>
          <p:cNvPicPr preferRelativeResize="0"/>
          <p:nvPr/>
        </p:nvPicPr>
        <p:blipFill rotWithShape="1">
          <a:blip r:embed="rId2">
            <a:alphaModFix/>
          </a:blip>
          <a:srcRect r="3175"/>
          <a:stretch/>
        </p:blipFill>
        <p:spPr>
          <a:xfrm>
            <a:off x="4239993" y="4430570"/>
            <a:ext cx="4034743" cy="1075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74138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Matrices (or Tensors):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161</a:t>
            </a:fld>
            <a:endParaRPr lang="en-US" dirty="0"/>
          </a:p>
        </p:txBody>
      </p:sp>
      <p:sp>
        <p:nvSpPr>
          <p:cNvPr id="6" name="Google Shape;2490;p158"/>
          <p:cNvSpPr/>
          <p:nvPr/>
        </p:nvSpPr>
        <p:spPr>
          <a:xfrm>
            <a:off x="4373527" y="1274135"/>
            <a:ext cx="3970566" cy="3970566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6398"/>
          </a:p>
        </p:txBody>
      </p:sp>
      <p:cxnSp>
        <p:nvCxnSpPr>
          <p:cNvPr id="7" name="Google Shape;2491;p158"/>
          <p:cNvCxnSpPr/>
          <p:nvPr/>
        </p:nvCxnSpPr>
        <p:spPr>
          <a:xfrm rot="10800000" flipH="1">
            <a:off x="2031470" y="3814440"/>
            <a:ext cx="2191829" cy="543059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92;p158"/>
          <p:cNvCxnSpPr/>
          <p:nvPr/>
        </p:nvCxnSpPr>
        <p:spPr>
          <a:xfrm>
            <a:off x="2132011" y="1723618"/>
            <a:ext cx="2308199" cy="68942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493;p158"/>
          <p:cNvCxnSpPr/>
          <p:nvPr/>
        </p:nvCxnSpPr>
        <p:spPr>
          <a:xfrm>
            <a:off x="8344093" y="3259418"/>
            <a:ext cx="202627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" name="Google Shape;2494;p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4458" y="1278937"/>
            <a:ext cx="469778" cy="40629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2495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624" y="4041517"/>
            <a:ext cx="393597" cy="48247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2496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4497" y="2555452"/>
            <a:ext cx="469778" cy="40629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Google Shape;2508;p158"/>
          <p:cNvSpPr txBox="1"/>
          <p:nvPr/>
        </p:nvSpPr>
        <p:spPr>
          <a:xfrm>
            <a:off x="135431" y="1120175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 dirty="0">
                <a:solidFill>
                  <a:schemeClr val="accent1"/>
                </a:solidFill>
              </a:rPr>
              <a:t>[</a:t>
            </a:r>
            <a:r>
              <a:rPr lang="en" sz="2933" dirty="0" err="1">
                <a:solidFill>
                  <a:schemeClr val="accent1"/>
                </a:solidFill>
              </a:rPr>
              <a:t>D</a:t>
            </a:r>
            <a:r>
              <a:rPr lang="en" sz="2933" baseline="-25000" dirty="0" err="1">
                <a:solidFill>
                  <a:schemeClr val="accent1"/>
                </a:solidFill>
              </a:rPr>
              <a:t>x</a:t>
            </a:r>
            <a:r>
              <a:rPr lang="en" sz="2933" dirty="0" err="1">
                <a:solidFill>
                  <a:schemeClr val="accent1"/>
                </a:solidFill>
              </a:rPr>
              <a:t>×M</a:t>
            </a:r>
            <a:r>
              <a:rPr lang="en" sz="2933" baseline="-25000" dirty="0" err="1">
                <a:solidFill>
                  <a:schemeClr val="accent1"/>
                </a:solidFill>
              </a:rPr>
              <a:t>x</a:t>
            </a:r>
            <a:r>
              <a:rPr lang="en" sz="2933" dirty="0">
                <a:solidFill>
                  <a:schemeClr val="accent1"/>
                </a:solidFill>
              </a:rPr>
              <a:t>]</a:t>
            </a:r>
            <a:endParaRPr sz="2933" dirty="0">
              <a:solidFill>
                <a:schemeClr val="accent1"/>
              </a:solidFill>
            </a:endParaRPr>
          </a:p>
        </p:txBody>
      </p:sp>
      <p:sp>
        <p:nvSpPr>
          <p:cNvPr id="30" name="Google Shape;2516;p158"/>
          <p:cNvSpPr txBox="1"/>
          <p:nvPr/>
        </p:nvSpPr>
        <p:spPr>
          <a:xfrm>
            <a:off x="-46927" y="3903641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1" name="Google Shape;2517;p158"/>
          <p:cNvSpPr txBox="1"/>
          <p:nvPr/>
        </p:nvSpPr>
        <p:spPr>
          <a:xfrm>
            <a:off x="10331442" y="2375832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128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Matrices (or Tensors):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162</a:t>
            </a:fld>
            <a:endParaRPr lang="en-US" dirty="0"/>
          </a:p>
        </p:txBody>
      </p:sp>
      <p:sp>
        <p:nvSpPr>
          <p:cNvPr id="6" name="Google Shape;2490;p158"/>
          <p:cNvSpPr/>
          <p:nvPr/>
        </p:nvSpPr>
        <p:spPr>
          <a:xfrm>
            <a:off x="4373527" y="1274135"/>
            <a:ext cx="3970566" cy="3970566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6398"/>
          </a:p>
        </p:txBody>
      </p:sp>
      <p:cxnSp>
        <p:nvCxnSpPr>
          <p:cNvPr id="7" name="Google Shape;2491;p158"/>
          <p:cNvCxnSpPr/>
          <p:nvPr/>
        </p:nvCxnSpPr>
        <p:spPr>
          <a:xfrm rot="10800000" flipH="1">
            <a:off x="2031470" y="3814440"/>
            <a:ext cx="2191829" cy="543059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92;p158"/>
          <p:cNvCxnSpPr/>
          <p:nvPr/>
        </p:nvCxnSpPr>
        <p:spPr>
          <a:xfrm>
            <a:off x="2132011" y="1723618"/>
            <a:ext cx="2308199" cy="68942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493;p158"/>
          <p:cNvCxnSpPr/>
          <p:nvPr/>
        </p:nvCxnSpPr>
        <p:spPr>
          <a:xfrm>
            <a:off x="8344093" y="3259418"/>
            <a:ext cx="202627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" name="Google Shape;2494;p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4458" y="1278937"/>
            <a:ext cx="469778" cy="40629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2495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624" y="4041517"/>
            <a:ext cx="393597" cy="48247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2496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4497" y="2555452"/>
            <a:ext cx="469778" cy="40629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Google Shape;2508;p158"/>
          <p:cNvSpPr txBox="1"/>
          <p:nvPr/>
        </p:nvSpPr>
        <p:spPr>
          <a:xfrm>
            <a:off x="135431" y="1120175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 dirty="0">
                <a:solidFill>
                  <a:schemeClr val="accent1"/>
                </a:solidFill>
              </a:rPr>
              <a:t>[</a:t>
            </a:r>
            <a:r>
              <a:rPr lang="en" sz="2933" dirty="0" err="1">
                <a:solidFill>
                  <a:schemeClr val="accent1"/>
                </a:solidFill>
              </a:rPr>
              <a:t>D</a:t>
            </a:r>
            <a:r>
              <a:rPr lang="en" sz="2933" baseline="-25000" dirty="0" err="1">
                <a:solidFill>
                  <a:schemeClr val="accent1"/>
                </a:solidFill>
              </a:rPr>
              <a:t>x</a:t>
            </a:r>
            <a:r>
              <a:rPr lang="en" sz="2933" dirty="0" err="1">
                <a:solidFill>
                  <a:schemeClr val="accent1"/>
                </a:solidFill>
              </a:rPr>
              <a:t>×M</a:t>
            </a:r>
            <a:r>
              <a:rPr lang="en" sz="2933" baseline="-25000" dirty="0" err="1">
                <a:solidFill>
                  <a:schemeClr val="accent1"/>
                </a:solidFill>
              </a:rPr>
              <a:t>x</a:t>
            </a:r>
            <a:r>
              <a:rPr lang="en" sz="2933" dirty="0">
                <a:solidFill>
                  <a:schemeClr val="accent1"/>
                </a:solidFill>
              </a:rPr>
              <a:t>]</a:t>
            </a:r>
            <a:endParaRPr sz="2933" dirty="0">
              <a:solidFill>
                <a:schemeClr val="accent1"/>
              </a:solidFill>
            </a:endParaRPr>
          </a:p>
        </p:txBody>
      </p:sp>
      <p:sp>
        <p:nvSpPr>
          <p:cNvPr id="23" name="Google Shape;2509;p158"/>
          <p:cNvSpPr/>
          <p:nvPr/>
        </p:nvSpPr>
        <p:spPr>
          <a:xfrm>
            <a:off x="8850461" y="213978"/>
            <a:ext cx="2967227" cy="78659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Loss L still a scalar!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30" name="Google Shape;2516;p158"/>
          <p:cNvSpPr txBox="1"/>
          <p:nvPr/>
        </p:nvSpPr>
        <p:spPr>
          <a:xfrm>
            <a:off x="-46927" y="3903641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1" name="Google Shape;2517;p158"/>
          <p:cNvSpPr txBox="1"/>
          <p:nvPr/>
        </p:nvSpPr>
        <p:spPr>
          <a:xfrm>
            <a:off x="10331442" y="2375832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6" name="Google Shape;2522;p158"/>
          <p:cNvSpPr/>
          <p:nvPr/>
        </p:nvSpPr>
        <p:spPr>
          <a:xfrm>
            <a:off x="8710897" y="1038630"/>
            <a:ext cx="3246354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 dirty="0" err="1">
                <a:solidFill>
                  <a:schemeClr val="accent1"/>
                </a:solidFill>
              </a:rPr>
              <a:t>dL</a:t>
            </a:r>
            <a:r>
              <a:rPr lang="en" sz="2399" dirty="0">
                <a:solidFill>
                  <a:schemeClr val="accent1"/>
                </a:solidFill>
              </a:rPr>
              <a:t>/dx always has the same shape as x!</a:t>
            </a:r>
            <a:endParaRPr sz="2399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578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Matrices (or Tensors):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163</a:t>
            </a:fld>
            <a:endParaRPr lang="en-US" dirty="0"/>
          </a:p>
        </p:txBody>
      </p:sp>
      <p:sp>
        <p:nvSpPr>
          <p:cNvPr id="6" name="Google Shape;2490;p158"/>
          <p:cNvSpPr/>
          <p:nvPr/>
        </p:nvSpPr>
        <p:spPr>
          <a:xfrm>
            <a:off x="4373527" y="1274135"/>
            <a:ext cx="3970566" cy="3970566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6398"/>
          </a:p>
        </p:txBody>
      </p:sp>
      <p:cxnSp>
        <p:nvCxnSpPr>
          <p:cNvPr id="7" name="Google Shape;2491;p158"/>
          <p:cNvCxnSpPr/>
          <p:nvPr/>
        </p:nvCxnSpPr>
        <p:spPr>
          <a:xfrm rot="10800000" flipH="1">
            <a:off x="2031470" y="3814440"/>
            <a:ext cx="2191829" cy="543059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92;p158"/>
          <p:cNvCxnSpPr/>
          <p:nvPr/>
        </p:nvCxnSpPr>
        <p:spPr>
          <a:xfrm>
            <a:off x="2132011" y="1723618"/>
            <a:ext cx="2308199" cy="68942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493;p158"/>
          <p:cNvCxnSpPr/>
          <p:nvPr/>
        </p:nvCxnSpPr>
        <p:spPr>
          <a:xfrm>
            <a:off x="8344093" y="3259418"/>
            <a:ext cx="202627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" name="Google Shape;2494;p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4458" y="1278937"/>
            <a:ext cx="469778" cy="40629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2495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624" y="4041517"/>
            <a:ext cx="393597" cy="48247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2496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4497" y="2555452"/>
            <a:ext cx="469778" cy="40629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" name="Google Shape;2497;p158"/>
          <p:cNvCxnSpPr/>
          <p:nvPr/>
        </p:nvCxnSpPr>
        <p:spPr>
          <a:xfrm rot="10800000">
            <a:off x="8524279" y="3577235"/>
            <a:ext cx="1797532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" name="Google Shape;2498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29975" y="3688558"/>
            <a:ext cx="685621" cy="90146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" name="Google Shape;2505;p158"/>
          <p:cNvSpPr txBox="1"/>
          <p:nvPr/>
        </p:nvSpPr>
        <p:spPr>
          <a:xfrm>
            <a:off x="8568518" y="4701343"/>
            <a:ext cx="3531080" cy="4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dirty="0">
                <a:solidFill>
                  <a:srgbClr val="C00000"/>
                </a:solidFill>
              </a:rPr>
              <a:t>Upstream gradient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22" name="Google Shape;2508;p158"/>
          <p:cNvSpPr txBox="1"/>
          <p:nvPr/>
        </p:nvSpPr>
        <p:spPr>
          <a:xfrm>
            <a:off x="135431" y="1120175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 dirty="0">
                <a:solidFill>
                  <a:schemeClr val="accent1"/>
                </a:solidFill>
              </a:rPr>
              <a:t>[</a:t>
            </a:r>
            <a:r>
              <a:rPr lang="en" sz="2933" dirty="0" err="1">
                <a:solidFill>
                  <a:schemeClr val="accent1"/>
                </a:solidFill>
              </a:rPr>
              <a:t>D</a:t>
            </a:r>
            <a:r>
              <a:rPr lang="en" sz="2933" baseline="-25000" dirty="0" err="1">
                <a:solidFill>
                  <a:schemeClr val="accent1"/>
                </a:solidFill>
              </a:rPr>
              <a:t>x</a:t>
            </a:r>
            <a:r>
              <a:rPr lang="en" sz="2933" dirty="0" err="1">
                <a:solidFill>
                  <a:schemeClr val="accent1"/>
                </a:solidFill>
              </a:rPr>
              <a:t>×M</a:t>
            </a:r>
            <a:r>
              <a:rPr lang="en" sz="2933" baseline="-25000" dirty="0" err="1">
                <a:solidFill>
                  <a:schemeClr val="accent1"/>
                </a:solidFill>
              </a:rPr>
              <a:t>x</a:t>
            </a:r>
            <a:r>
              <a:rPr lang="en" sz="2933" dirty="0">
                <a:solidFill>
                  <a:schemeClr val="accent1"/>
                </a:solidFill>
              </a:rPr>
              <a:t>]</a:t>
            </a:r>
            <a:endParaRPr sz="2933" dirty="0">
              <a:solidFill>
                <a:schemeClr val="accent1"/>
              </a:solidFill>
            </a:endParaRPr>
          </a:p>
        </p:txBody>
      </p:sp>
      <p:sp>
        <p:nvSpPr>
          <p:cNvPr id="23" name="Google Shape;2509;p158"/>
          <p:cNvSpPr/>
          <p:nvPr/>
        </p:nvSpPr>
        <p:spPr>
          <a:xfrm>
            <a:off x="8850461" y="213978"/>
            <a:ext cx="2967227" cy="78659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Loss L still a scalar!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26" name="Google Shape;2512;p158"/>
          <p:cNvSpPr/>
          <p:nvPr/>
        </p:nvSpPr>
        <p:spPr>
          <a:xfrm>
            <a:off x="8168672" y="5143028"/>
            <a:ext cx="3970566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For each element of z, how much does it influence L?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30" name="Google Shape;2516;p158"/>
          <p:cNvSpPr txBox="1"/>
          <p:nvPr/>
        </p:nvSpPr>
        <p:spPr>
          <a:xfrm>
            <a:off x="-46927" y="3903641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1" name="Google Shape;2517;p158"/>
          <p:cNvSpPr txBox="1"/>
          <p:nvPr/>
        </p:nvSpPr>
        <p:spPr>
          <a:xfrm>
            <a:off x="10331442" y="2375832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2" name="Google Shape;2518;p158"/>
          <p:cNvSpPr txBox="1"/>
          <p:nvPr/>
        </p:nvSpPr>
        <p:spPr>
          <a:xfrm>
            <a:off x="10440047" y="3837585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6" name="Google Shape;2522;p158"/>
          <p:cNvSpPr/>
          <p:nvPr/>
        </p:nvSpPr>
        <p:spPr>
          <a:xfrm>
            <a:off x="8710897" y="1038630"/>
            <a:ext cx="3246354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dL/dx always has the same shape as x!</a:t>
            </a:r>
            <a:endParaRPr sz="2399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1008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Matrices (or Tensors):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164</a:t>
            </a:fld>
            <a:endParaRPr lang="en-US" dirty="0"/>
          </a:p>
        </p:txBody>
      </p:sp>
      <p:sp>
        <p:nvSpPr>
          <p:cNvPr id="6" name="Google Shape;2490;p158"/>
          <p:cNvSpPr/>
          <p:nvPr/>
        </p:nvSpPr>
        <p:spPr>
          <a:xfrm>
            <a:off x="4373527" y="1274135"/>
            <a:ext cx="3970566" cy="3970566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6398"/>
          </a:p>
        </p:txBody>
      </p:sp>
      <p:cxnSp>
        <p:nvCxnSpPr>
          <p:cNvPr id="7" name="Google Shape;2491;p158"/>
          <p:cNvCxnSpPr/>
          <p:nvPr/>
        </p:nvCxnSpPr>
        <p:spPr>
          <a:xfrm rot="10800000" flipH="1">
            <a:off x="2031470" y="3814440"/>
            <a:ext cx="2191829" cy="543059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92;p158"/>
          <p:cNvCxnSpPr/>
          <p:nvPr/>
        </p:nvCxnSpPr>
        <p:spPr>
          <a:xfrm>
            <a:off x="2132011" y="1723618"/>
            <a:ext cx="2308199" cy="68942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493;p158"/>
          <p:cNvCxnSpPr/>
          <p:nvPr/>
        </p:nvCxnSpPr>
        <p:spPr>
          <a:xfrm>
            <a:off x="8344093" y="3259418"/>
            <a:ext cx="202627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" name="Google Shape;2494;p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4458" y="1278937"/>
            <a:ext cx="469778" cy="40629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2495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624" y="4041517"/>
            <a:ext cx="393597" cy="48247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2496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4497" y="2555452"/>
            <a:ext cx="469778" cy="40629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" name="Google Shape;2497;p158"/>
          <p:cNvCxnSpPr/>
          <p:nvPr/>
        </p:nvCxnSpPr>
        <p:spPr>
          <a:xfrm rot="10800000">
            <a:off x="8524279" y="3577235"/>
            <a:ext cx="1797532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" name="Google Shape;2498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29975" y="3688558"/>
            <a:ext cx="685621" cy="90146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2499;p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7404" y="2318953"/>
            <a:ext cx="545958" cy="717239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2500;p1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5477" y="3376653"/>
            <a:ext cx="469778" cy="80845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Google Shape;2501;p158"/>
          <p:cNvSpPr txBox="1"/>
          <p:nvPr/>
        </p:nvSpPr>
        <p:spPr>
          <a:xfrm>
            <a:off x="5120461" y="1303083"/>
            <a:ext cx="2476698" cy="85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dirty="0">
                <a:solidFill>
                  <a:schemeClr val="accent1"/>
                </a:solidFill>
              </a:rPr>
              <a:t>Local </a:t>
            </a:r>
          </a:p>
          <a:p>
            <a:pPr algn="ctr"/>
            <a:r>
              <a:rPr lang="en-US" sz="2399" dirty="0">
                <a:solidFill>
                  <a:schemeClr val="accent1"/>
                </a:solidFill>
              </a:rPr>
              <a:t>Jacobian matrices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21" name="Google Shape;2505;p158"/>
          <p:cNvSpPr txBox="1"/>
          <p:nvPr/>
        </p:nvSpPr>
        <p:spPr>
          <a:xfrm>
            <a:off x="8568518" y="4701343"/>
            <a:ext cx="3531080" cy="4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dirty="0">
                <a:solidFill>
                  <a:srgbClr val="C00000"/>
                </a:solidFill>
              </a:rPr>
              <a:t>Upstream gradient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22" name="Google Shape;2508;p158"/>
          <p:cNvSpPr txBox="1"/>
          <p:nvPr/>
        </p:nvSpPr>
        <p:spPr>
          <a:xfrm>
            <a:off x="135431" y="1120175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 dirty="0">
                <a:solidFill>
                  <a:schemeClr val="accent1"/>
                </a:solidFill>
              </a:rPr>
              <a:t>[</a:t>
            </a:r>
            <a:r>
              <a:rPr lang="en" sz="2933" dirty="0" err="1">
                <a:solidFill>
                  <a:schemeClr val="accent1"/>
                </a:solidFill>
              </a:rPr>
              <a:t>D</a:t>
            </a:r>
            <a:r>
              <a:rPr lang="en" sz="2933" baseline="-25000" dirty="0" err="1">
                <a:solidFill>
                  <a:schemeClr val="accent1"/>
                </a:solidFill>
              </a:rPr>
              <a:t>x</a:t>
            </a:r>
            <a:r>
              <a:rPr lang="en" sz="2933" dirty="0" err="1">
                <a:solidFill>
                  <a:schemeClr val="accent1"/>
                </a:solidFill>
              </a:rPr>
              <a:t>×M</a:t>
            </a:r>
            <a:r>
              <a:rPr lang="en" sz="2933" baseline="-25000" dirty="0" err="1">
                <a:solidFill>
                  <a:schemeClr val="accent1"/>
                </a:solidFill>
              </a:rPr>
              <a:t>x</a:t>
            </a:r>
            <a:r>
              <a:rPr lang="en" sz="2933" dirty="0">
                <a:solidFill>
                  <a:schemeClr val="accent1"/>
                </a:solidFill>
              </a:rPr>
              <a:t>]</a:t>
            </a:r>
            <a:endParaRPr sz="2933" dirty="0">
              <a:solidFill>
                <a:schemeClr val="accent1"/>
              </a:solidFill>
            </a:endParaRPr>
          </a:p>
        </p:txBody>
      </p:sp>
      <p:sp>
        <p:nvSpPr>
          <p:cNvPr id="23" name="Google Shape;2509;p158"/>
          <p:cNvSpPr/>
          <p:nvPr/>
        </p:nvSpPr>
        <p:spPr>
          <a:xfrm>
            <a:off x="8850461" y="213978"/>
            <a:ext cx="2967227" cy="78659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Loss L still a scalar!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24" name="Google Shape;2510;p158"/>
          <p:cNvSpPr txBox="1"/>
          <p:nvPr/>
        </p:nvSpPr>
        <p:spPr>
          <a:xfrm>
            <a:off x="5193331" y="2250781"/>
            <a:ext cx="3383119" cy="86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 dirty="0">
                <a:solidFill>
                  <a:schemeClr val="accent1"/>
                </a:solidFill>
              </a:rPr>
              <a:t>[(</a:t>
            </a:r>
            <a:r>
              <a:rPr lang="en" sz="2666" dirty="0" err="1">
                <a:solidFill>
                  <a:schemeClr val="accent1"/>
                </a:solidFill>
              </a:rPr>
              <a:t>D</a:t>
            </a:r>
            <a:r>
              <a:rPr lang="en" sz="2666" baseline="-25000" dirty="0" err="1">
                <a:solidFill>
                  <a:schemeClr val="accent1"/>
                </a:solidFill>
              </a:rPr>
              <a:t>x</a:t>
            </a:r>
            <a:r>
              <a:rPr lang="en" sz="2666" dirty="0" err="1">
                <a:solidFill>
                  <a:schemeClr val="accent1"/>
                </a:solidFill>
              </a:rPr>
              <a:t>×M</a:t>
            </a:r>
            <a:r>
              <a:rPr lang="en" sz="2666" baseline="-25000" dirty="0" err="1">
                <a:solidFill>
                  <a:schemeClr val="accent1"/>
                </a:solidFill>
              </a:rPr>
              <a:t>x</a:t>
            </a:r>
            <a:r>
              <a:rPr lang="en" sz="2666" dirty="0">
                <a:solidFill>
                  <a:schemeClr val="accent1"/>
                </a:solidFill>
              </a:rPr>
              <a:t>)×(</a:t>
            </a:r>
            <a:r>
              <a:rPr lang="en" sz="2666" dirty="0" err="1">
                <a:solidFill>
                  <a:schemeClr val="accent1"/>
                </a:solidFill>
              </a:rPr>
              <a:t>D</a:t>
            </a:r>
            <a:r>
              <a:rPr lang="en" sz="2666" baseline="-25000" dirty="0" err="1">
                <a:solidFill>
                  <a:schemeClr val="accent1"/>
                </a:solidFill>
              </a:rPr>
              <a:t>z</a:t>
            </a:r>
            <a:r>
              <a:rPr lang="en" sz="2666" dirty="0" err="1">
                <a:solidFill>
                  <a:schemeClr val="accent1"/>
                </a:solidFill>
              </a:rPr>
              <a:t>×M</a:t>
            </a:r>
            <a:r>
              <a:rPr lang="en" sz="2666" baseline="-25000" dirty="0" err="1">
                <a:solidFill>
                  <a:schemeClr val="accent1"/>
                </a:solidFill>
              </a:rPr>
              <a:t>z</a:t>
            </a:r>
            <a:r>
              <a:rPr lang="en" sz="2666" dirty="0">
                <a:solidFill>
                  <a:schemeClr val="accent1"/>
                </a:solidFill>
              </a:rPr>
              <a:t>)] </a:t>
            </a:r>
            <a:endParaRPr sz="2666" dirty="0">
              <a:solidFill>
                <a:schemeClr val="accent1"/>
              </a:solidFill>
            </a:endParaRPr>
          </a:p>
        </p:txBody>
      </p:sp>
      <p:sp>
        <p:nvSpPr>
          <p:cNvPr id="26" name="Google Shape;2512;p158"/>
          <p:cNvSpPr/>
          <p:nvPr/>
        </p:nvSpPr>
        <p:spPr>
          <a:xfrm>
            <a:off x="8168672" y="5143028"/>
            <a:ext cx="3970566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For each element of z, how much does it influence L?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27" name="Google Shape;2513;p158"/>
          <p:cNvSpPr/>
          <p:nvPr/>
        </p:nvSpPr>
        <p:spPr>
          <a:xfrm>
            <a:off x="3486425" y="5249233"/>
            <a:ext cx="4602801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133">
                <a:solidFill>
                  <a:schemeClr val="accent1"/>
                </a:solidFill>
              </a:rPr>
              <a:t>For each element of y, how much does it influence each element of z?</a:t>
            </a:r>
            <a:endParaRPr sz="2133">
              <a:solidFill>
                <a:schemeClr val="accent1"/>
              </a:solidFill>
            </a:endParaRPr>
          </a:p>
        </p:txBody>
      </p:sp>
      <p:sp>
        <p:nvSpPr>
          <p:cNvPr id="30" name="Google Shape;2516;p158"/>
          <p:cNvSpPr txBox="1"/>
          <p:nvPr/>
        </p:nvSpPr>
        <p:spPr>
          <a:xfrm>
            <a:off x="-46927" y="3903641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1" name="Google Shape;2517;p158"/>
          <p:cNvSpPr txBox="1"/>
          <p:nvPr/>
        </p:nvSpPr>
        <p:spPr>
          <a:xfrm>
            <a:off x="10331442" y="2375832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2" name="Google Shape;2518;p158"/>
          <p:cNvSpPr txBox="1"/>
          <p:nvPr/>
        </p:nvSpPr>
        <p:spPr>
          <a:xfrm>
            <a:off x="10440047" y="3837585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3" name="Google Shape;2519;p158"/>
          <p:cNvSpPr txBox="1"/>
          <p:nvPr/>
        </p:nvSpPr>
        <p:spPr>
          <a:xfrm>
            <a:off x="5193331" y="3348595"/>
            <a:ext cx="3383119" cy="86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>
                <a:solidFill>
                  <a:schemeClr val="accent1"/>
                </a:solidFill>
              </a:rPr>
              <a:t>[(D</a:t>
            </a:r>
            <a:r>
              <a:rPr lang="en" sz="2666" baseline="-25000">
                <a:solidFill>
                  <a:schemeClr val="accent1"/>
                </a:solidFill>
              </a:rPr>
              <a:t>y</a:t>
            </a:r>
            <a:r>
              <a:rPr lang="en" sz="2666">
                <a:solidFill>
                  <a:schemeClr val="accent1"/>
                </a:solidFill>
              </a:rPr>
              <a:t>×M</a:t>
            </a:r>
            <a:r>
              <a:rPr lang="en" sz="2666" baseline="-25000">
                <a:solidFill>
                  <a:schemeClr val="accent1"/>
                </a:solidFill>
              </a:rPr>
              <a:t>y</a:t>
            </a:r>
            <a:r>
              <a:rPr lang="en" sz="2666">
                <a:solidFill>
                  <a:schemeClr val="accent1"/>
                </a:solidFill>
              </a:rPr>
              <a:t>)×(D</a:t>
            </a:r>
            <a:r>
              <a:rPr lang="en" sz="2666" baseline="-25000">
                <a:solidFill>
                  <a:schemeClr val="accent1"/>
                </a:solidFill>
              </a:rPr>
              <a:t>z</a:t>
            </a:r>
            <a:r>
              <a:rPr lang="en" sz="2666">
                <a:solidFill>
                  <a:schemeClr val="accent1"/>
                </a:solidFill>
              </a:rPr>
              <a:t>×M</a:t>
            </a:r>
            <a:r>
              <a:rPr lang="en" sz="2666" baseline="-25000">
                <a:solidFill>
                  <a:schemeClr val="accent1"/>
                </a:solidFill>
              </a:rPr>
              <a:t>z</a:t>
            </a:r>
            <a:r>
              <a:rPr lang="en" sz="2666">
                <a:solidFill>
                  <a:schemeClr val="accent1"/>
                </a:solidFill>
              </a:rPr>
              <a:t>)] </a:t>
            </a:r>
            <a:endParaRPr sz="2666">
              <a:solidFill>
                <a:schemeClr val="accent1"/>
              </a:solidFill>
            </a:endParaRPr>
          </a:p>
        </p:txBody>
      </p:sp>
      <p:sp>
        <p:nvSpPr>
          <p:cNvPr id="36" name="Google Shape;2522;p158"/>
          <p:cNvSpPr/>
          <p:nvPr/>
        </p:nvSpPr>
        <p:spPr>
          <a:xfrm>
            <a:off x="8710897" y="1038630"/>
            <a:ext cx="3246354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dL/dx always has the same shape as x!</a:t>
            </a:r>
            <a:endParaRPr sz="2399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4106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 with Matrices (or Tensors):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165</a:t>
            </a:fld>
            <a:endParaRPr lang="en-US" dirty="0"/>
          </a:p>
        </p:txBody>
      </p:sp>
      <p:pic>
        <p:nvPicPr>
          <p:cNvPr id="4" name="Google Shape;2487;p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8">
            <a:off x="2123544" y="2255284"/>
            <a:ext cx="2082264" cy="948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8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94">
            <a:off x="2437367" y="4460679"/>
            <a:ext cx="1870473" cy="8475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90;p158"/>
          <p:cNvSpPr/>
          <p:nvPr/>
        </p:nvSpPr>
        <p:spPr>
          <a:xfrm>
            <a:off x="4373527" y="1274135"/>
            <a:ext cx="3970566" cy="3970566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6398"/>
          </a:p>
        </p:txBody>
      </p:sp>
      <p:cxnSp>
        <p:nvCxnSpPr>
          <p:cNvPr id="7" name="Google Shape;2491;p158"/>
          <p:cNvCxnSpPr/>
          <p:nvPr/>
        </p:nvCxnSpPr>
        <p:spPr>
          <a:xfrm rot="10800000" flipH="1">
            <a:off x="2031470" y="3814440"/>
            <a:ext cx="2191829" cy="543059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92;p158"/>
          <p:cNvCxnSpPr/>
          <p:nvPr/>
        </p:nvCxnSpPr>
        <p:spPr>
          <a:xfrm>
            <a:off x="2132011" y="1723618"/>
            <a:ext cx="2308199" cy="68942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493;p158"/>
          <p:cNvCxnSpPr/>
          <p:nvPr/>
        </p:nvCxnSpPr>
        <p:spPr>
          <a:xfrm>
            <a:off x="8344093" y="3259418"/>
            <a:ext cx="202627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" name="Google Shape;2494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458" y="1278937"/>
            <a:ext cx="469778" cy="40629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2495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3624" y="4041517"/>
            <a:ext cx="393597" cy="48247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2496;p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74497" y="2555452"/>
            <a:ext cx="469778" cy="406294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" name="Google Shape;2497;p158"/>
          <p:cNvCxnSpPr/>
          <p:nvPr/>
        </p:nvCxnSpPr>
        <p:spPr>
          <a:xfrm rot="10800000">
            <a:off x="8524279" y="3577235"/>
            <a:ext cx="1797532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" name="Google Shape;2498;p1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29975" y="3688558"/>
            <a:ext cx="685621" cy="90146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2499;p1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7404" y="2318953"/>
            <a:ext cx="545958" cy="717239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2500;p1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85477" y="3376653"/>
            <a:ext cx="469778" cy="80845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Google Shape;2501;p158"/>
          <p:cNvSpPr txBox="1"/>
          <p:nvPr/>
        </p:nvSpPr>
        <p:spPr>
          <a:xfrm>
            <a:off x="5120461" y="1303083"/>
            <a:ext cx="2476698" cy="85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399" dirty="0">
                <a:solidFill>
                  <a:schemeClr val="accent1"/>
                </a:solidFill>
              </a:rPr>
              <a:t>Local </a:t>
            </a:r>
          </a:p>
          <a:p>
            <a:pPr algn="ctr"/>
            <a:r>
              <a:rPr lang="en-US" sz="2399" dirty="0">
                <a:solidFill>
                  <a:schemeClr val="accent1"/>
                </a:solidFill>
              </a:rPr>
              <a:t>Jacobian matrices</a:t>
            </a:r>
            <a:endParaRPr sz="2399" dirty="0">
              <a:solidFill>
                <a:schemeClr val="accent1"/>
              </a:solidFill>
            </a:endParaRPr>
          </a:p>
        </p:txBody>
      </p:sp>
      <p:sp>
        <p:nvSpPr>
          <p:cNvPr id="18" name="Google Shape;2502;p158"/>
          <p:cNvSpPr/>
          <p:nvPr/>
        </p:nvSpPr>
        <p:spPr>
          <a:xfrm rot="-899066">
            <a:off x="2387847" y="4622644"/>
            <a:ext cx="668151" cy="905038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9" name="Google Shape;2503;p158"/>
          <p:cNvCxnSpPr/>
          <p:nvPr/>
        </p:nvCxnSpPr>
        <p:spPr>
          <a:xfrm rot="10800000">
            <a:off x="2128445" y="1861582"/>
            <a:ext cx="2263410" cy="648231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" name="Google Shape;2504;p158"/>
          <p:cNvCxnSpPr/>
          <p:nvPr/>
        </p:nvCxnSpPr>
        <p:spPr>
          <a:xfrm flipH="1">
            <a:off x="2031324" y="4021838"/>
            <a:ext cx="2201826" cy="57745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2505;p158"/>
          <p:cNvSpPr txBox="1"/>
          <p:nvPr/>
        </p:nvSpPr>
        <p:spPr>
          <a:xfrm>
            <a:off x="8568518" y="4701343"/>
            <a:ext cx="3531080" cy="4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dirty="0">
                <a:solidFill>
                  <a:srgbClr val="C00000"/>
                </a:solidFill>
              </a:rPr>
              <a:t>Upstream gradient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22" name="Google Shape;2508;p158"/>
          <p:cNvSpPr txBox="1"/>
          <p:nvPr/>
        </p:nvSpPr>
        <p:spPr>
          <a:xfrm>
            <a:off x="135431" y="1120175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 dirty="0">
                <a:solidFill>
                  <a:schemeClr val="accent1"/>
                </a:solidFill>
              </a:rPr>
              <a:t>[</a:t>
            </a:r>
            <a:r>
              <a:rPr lang="en" sz="2933" dirty="0" err="1">
                <a:solidFill>
                  <a:schemeClr val="accent1"/>
                </a:solidFill>
              </a:rPr>
              <a:t>D</a:t>
            </a:r>
            <a:r>
              <a:rPr lang="en" sz="2933" baseline="-25000" dirty="0" err="1">
                <a:solidFill>
                  <a:schemeClr val="accent1"/>
                </a:solidFill>
              </a:rPr>
              <a:t>x</a:t>
            </a:r>
            <a:r>
              <a:rPr lang="en" sz="2933" dirty="0" err="1">
                <a:solidFill>
                  <a:schemeClr val="accent1"/>
                </a:solidFill>
              </a:rPr>
              <a:t>×M</a:t>
            </a:r>
            <a:r>
              <a:rPr lang="en" sz="2933" baseline="-25000" dirty="0" err="1">
                <a:solidFill>
                  <a:schemeClr val="accent1"/>
                </a:solidFill>
              </a:rPr>
              <a:t>x</a:t>
            </a:r>
            <a:r>
              <a:rPr lang="en" sz="2933" dirty="0">
                <a:solidFill>
                  <a:schemeClr val="accent1"/>
                </a:solidFill>
              </a:rPr>
              <a:t>]</a:t>
            </a:r>
            <a:endParaRPr sz="2933" dirty="0">
              <a:solidFill>
                <a:schemeClr val="accent1"/>
              </a:solidFill>
            </a:endParaRPr>
          </a:p>
        </p:txBody>
      </p:sp>
      <p:sp>
        <p:nvSpPr>
          <p:cNvPr id="23" name="Google Shape;2509;p158"/>
          <p:cNvSpPr/>
          <p:nvPr/>
        </p:nvSpPr>
        <p:spPr>
          <a:xfrm>
            <a:off x="8850461" y="213978"/>
            <a:ext cx="2967227" cy="78659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Loss L still a scalar!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24" name="Google Shape;2510;p158"/>
          <p:cNvSpPr txBox="1"/>
          <p:nvPr/>
        </p:nvSpPr>
        <p:spPr>
          <a:xfrm>
            <a:off x="5193331" y="2250781"/>
            <a:ext cx="3383119" cy="86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 dirty="0">
                <a:solidFill>
                  <a:schemeClr val="accent1"/>
                </a:solidFill>
              </a:rPr>
              <a:t>[(</a:t>
            </a:r>
            <a:r>
              <a:rPr lang="en" sz="2666" dirty="0" err="1">
                <a:solidFill>
                  <a:schemeClr val="accent1"/>
                </a:solidFill>
              </a:rPr>
              <a:t>D</a:t>
            </a:r>
            <a:r>
              <a:rPr lang="en" sz="2666" baseline="-25000" dirty="0" err="1">
                <a:solidFill>
                  <a:schemeClr val="accent1"/>
                </a:solidFill>
              </a:rPr>
              <a:t>x</a:t>
            </a:r>
            <a:r>
              <a:rPr lang="en" sz="2666" dirty="0" err="1">
                <a:solidFill>
                  <a:schemeClr val="accent1"/>
                </a:solidFill>
              </a:rPr>
              <a:t>×M</a:t>
            </a:r>
            <a:r>
              <a:rPr lang="en" sz="2666" baseline="-25000" dirty="0" err="1">
                <a:solidFill>
                  <a:schemeClr val="accent1"/>
                </a:solidFill>
              </a:rPr>
              <a:t>x</a:t>
            </a:r>
            <a:r>
              <a:rPr lang="en" sz="2666" dirty="0">
                <a:solidFill>
                  <a:schemeClr val="accent1"/>
                </a:solidFill>
              </a:rPr>
              <a:t>)×(</a:t>
            </a:r>
            <a:r>
              <a:rPr lang="en" sz="2666" dirty="0" err="1">
                <a:solidFill>
                  <a:schemeClr val="accent1"/>
                </a:solidFill>
              </a:rPr>
              <a:t>D</a:t>
            </a:r>
            <a:r>
              <a:rPr lang="en" sz="2666" baseline="-25000" dirty="0" err="1">
                <a:solidFill>
                  <a:schemeClr val="accent1"/>
                </a:solidFill>
              </a:rPr>
              <a:t>z</a:t>
            </a:r>
            <a:r>
              <a:rPr lang="en" sz="2666" dirty="0" err="1">
                <a:solidFill>
                  <a:schemeClr val="accent1"/>
                </a:solidFill>
              </a:rPr>
              <a:t>×M</a:t>
            </a:r>
            <a:r>
              <a:rPr lang="en" sz="2666" baseline="-25000" dirty="0" err="1">
                <a:solidFill>
                  <a:schemeClr val="accent1"/>
                </a:solidFill>
              </a:rPr>
              <a:t>z</a:t>
            </a:r>
            <a:r>
              <a:rPr lang="en" sz="2666" dirty="0">
                <a:solidFill>
                  <a:schemeClr val="accent1"/>
                </a:solidFill>
              </a:rPr>
              <a:t>)] </a:t>
            </a:r>
            <a:endParaRPr sz="2666" dirty="0">
              <a:solidFill>
                <a:schemeClr val="accent1"/>
              </a:solidFill>
            </a:endParaRPr>
          </a:p>
        </p:txBody>
      </p:sp>
      <p:sp>
        <p:nvSpPr>
          <p:cNvPr id="26" name="Google Shape;2512;p158"/>
          <p:cNvSpPr/>
          <p:nvPr/>
        </p:nvSpPr>
        <p:spPr>
          <a:xfrm>
            <a:off x="8168672" y="5143028"/>
            <a:ext cx="3970566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For each element of z, how much does it influence L?</a:t>
            </a:r>
            <a:endParaRPr sz="2399">
              <a:solidFill>
                <a:schemeClr val="accent1"/>
              </a:solidFill>
            </a:endParaRPr>
          </a:p>
        </p:txBody>
      </p:sp>
      <p:sp>
        <p:nvSpPr>
          <p:cNvPr id="27" name="Google Shape;2513;p158"/>
          <p:cNvSpPr/>
          <p:nvPr/>
        </p:nvSpPr>
        <p:spPr>
          <a:xfrm>
            <a:off x="3486425" y="5249233"/>
            <a:ext cx="4602801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133">
                <a:solidFill>
                  <a:schemeClr val="accent1"/>
                </a:solidFill>
              </a:rPr>
              <a:t>For each element of y, how much does it influence each element of z?</a:t>
            </a:r>
            <a:endParaRPr sz="2133">
              <a:solidFill>
                <a:schemeClr val="accent1"/>
              </a:solidFill>
            </a:endParaRPr>
          </a:p>
        </p:txBody>
      </p:sp>
      <p:sp>
        <p:nvSpPr>
          <p:cNvPr id="28" name="Google Shape;2514;p158"/>
          <p:cNvSpPr/>
          <p:nvPr/>
        </p:nvSpPr>
        <p:spPr>
          <a:xfrm rot="900535">
            <a:off x="2015754" y="2043872"/>
            <a:ext cx="742752" cy="93481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2515;p158"/>
          <p:cNvSpPr txBox="1"/>
          <p:nvPr/>
        </p:nvSpPr>
        <p:spPr>
          <a:xfrm>
            <a:off x="1864447" y="3199901"/>
            <a:ext cx="1948293" cy="85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>
                <a:solidFill>
                  <a:schemeClr val="accent1"/>
                </a:solidFill>
              </a:rPr>
              <a:t>Matrix-vector</a:t>
            </a:r>
            <a:endParaRPr sz="2133">
              <a:solidFill>
                <a:schemeClr val="accent1"/>
              </a:solidFill>
            </a:endParaRPr>
          </a:p>
          <a:p>
            <a:pPr algn="ctr"/>
            <a:r>
              <a:rPr lang="en" sz="2133">
                <a:solidFill>
                  <a:schemeClr val="accent1"/>
                </a:solidFill>
              </a:rPr>
              <a:t>multiply</a:t>
            </a:r>
            <a:endParaRPr sz="2133">
              <a:solidFill>
                <a:schemeClr val="accent1"/>
              </a:solidFill>
            </a:endParaRPr>
          </a:p>
        </p:txBody>
      </p:sp>
      <p:sp>
        <p:nvSpPr>
          <p:cNvPr id="30" name="Google Shape;2516;p158"/>
          <p:cNvSpPr txBox="1"/>
          <p:nvPr/>
        </p:nvSpPr>
        <p:spPr>
          <a:xfrm>
            <a:off x="-46927" y="3903641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1" name="Google Shape;2517;p158"/>
          <p:cNvSpPr txBox="1"/>
          <p:nvPr/>
        </p:nvSpPr>
        <p:spPr>
          <a:xfrm>
            <a:off x="10331442" y="2375832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2" name="Google Shape;2518;p158"/>
          <p:cNvSpPr txBox="1"/>
          <p:nvPr/>
        </p:nvSpPr>
        <p:spPr>
          <a:xfrm>
            <a:off x="10440047" y="3837585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z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3" name="Google Shape;2519;p158"/>
          <p:cNvSpPr txBox="1"/>
          <p:nvPr/>
        </p:nvSpPr>
        <p:spPr>
          <a:xfrm>
            <a:off x="5193331" y="3348595"/>
            <a:ext cx="3383119" cy="86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>
                <a:solidFill>
                  <a:schemeClr val="accent1"/>
                </a:solidFill>
              </a:rPr>
              <a:t>[(D</a:t>
            </a:r>
            <a:r>
              <a:rPr lang="en" sz="2666" baseline="-25000">
                <a:solidFill>
                  <a:schemeClr val="accent1"/>
                </a:solidFill>
              </a:rPr>
              <a:t>y</a:t>
            </a:r>
            <a:r>
              <a:rPr lang="en" sz="2666">
                <a:solidFill>
                  <a:schemeClr val="accent1"/>
                </a:solidFill>
              </a:rPr>
              <a:t>×M</a:t>
            </a:r>
            <a:r>
              <a:rPr lang="en" sz="2666" baseline="-25000">
                <a:solidFill>
                  <a:schemeClr val="accent1"/>
                </a:solidFill>
              </a:rPr>
              <a:t>y</a:t>
            </a:r>
            <a:r>
              <a:rPr lang="en" sz="2666">
                <a:solidFill>
                  <a:schemeClr val="accent1"/>
                </a:solidFill>
              </a:rPr>
              <a:t>)×(D</a:t>
            </a:r>
            <a:r>
              <a:rPr lang="en" sz="2666" baseline="-25000">
                <a:solidFill>
                  <a:schemeClr val="accent1"/>
                </a:solidFill>
              </a:rPr>
              <a:t>z</a:t>
            </a:r>
            <a:r>
              <a:rPr lang="en" sz="2666">
                <a:solidFill>
                  <a:schemeClr val="accent1"/>
                </a:solidFill>
              </a:rPr>
              <a:t>×M</a:t>
            </a:r>
            <a:r>
              <a:rPr lang="en" sz="2666" baseline="-25000">
                <a:solidFill>
                  <a:schemeClr val="accent1"/>
                </a:solidFill>
              </a:rPr>
              <a:t>z</a:t>
            </a:r>
            <a:r>
              <a:rPr lang="en" sz="2666">
                <a:solidFill>
                  <a:schemeClr val="accent1"/>
                </a:solidFill>
              </a:rPr>
              <a:t>)] </a:t>
            </a:r>
            <a:endParaRPr sz="2666">
              <a:solidFill>
                <a:schemeClr val="accent1"/>
              </a:solidFill>
            </a:endParaRPr>
          </a:p>
        </p:txBody>
      </p:sp>
      <p:sp>
        <p:nvSpPr>
          <p:cNvPr id="34" name="Google Shape;2520;p158"/>
          <p:cNvSpPr txBox="1"/>
          <p:nvPr/>
        </p:nvSpPr>
        <p:spPr>
          <a:xfrm>
            <a:off x="338578" y="2034337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x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x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5" name="Google Shape;2521;p158"/>
          <p:cNvSpPr txBox="1"/>
          <p:nvPr/>
        </p:nvSpPr>
        <p:spPr>
          <a:xfrm>
            <a:off x="664088" y="4919376"/>
            <a:ext cx="1659568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933">
                <a:solidFill>
                  <a:schemeClr val="accent1"/>
                </a:solidFill>
              </a:rPr>
              <a:t>[D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×M</a:t>
            </a:r>
            <a:r>
              <a:rPr lang="en" sz="2933" baseline="-25000">
                <a:solidFill>
                  <a:schemeClr val="accent1"/>
                </a:solidFill>
              </a:rPr>
              <a:t>y</a:t>
            </a:r>
            <a:r>
              <a:rPr lang="en" sz="2933">
                <a:solidFill>
                  <a:schemeClr val="accent1"/>
                </a:solidFill>
              </a:rPr>
              <a:t>]</a:t>
            </a:r>
            <a:endParaRPr sz="2933">
              <a:solidFill>
                <a:schemeClr val="accent1"/>
              </a:solidFill>
            </a:endParaRPr>
          </a:p>
        </p:txBody>
      </p:sp>
      <p:sp>
        <p:nvSpPr>
          <p:cNvPr id="36" name="Google Shape;2522;p158"/>
          <p:cNvSpPr/>
          <p:nvPr/>
        </p:nvSpPr>
        <p:spPr>
          <a:xfrm>
            <a:off x="8710897" y="1038630"/>
            <a:ext cx="3246354" cy="9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>
                <a:solidFill>
                  <a:schemeClr val="accent1"/>
                </a:solidFill>
              </a:rPr>
              <a:t>dL/dx always has the same shape as x!</a:t>
            </a:r>
            <a:endParaRPr sz="2399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615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166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35229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167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9755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168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558;p160"/>
          <p:cNvSpPr txBox="1"/>
          <p:nvPr/>
        </p:nvSpPr>
        <p:spPr>
          <a:xfrm>
            <a:off x="3370139" y="3170700"/>
            <a:ext cx="5864872" cy="316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b="1" dirty="0"/>
              <a:t>Jacobians</a:t>
            </a:r>
            <a:r>
              <a:rPr lang="en" sz="2666" dirty="0"/>
              <a:t>:</a:t>
            </a:r>
            <a:endParaRPr sz="2666" dirty="0"/>
          </a:p>
          <a:p>
            <a:pPr algn="ctr"/>
            <a:r>
              <a:rPr lang="en" sz="2666" dirty="0" err="1"/>
              <a:t>dy</a:t>
            </a:r>
            <a:r>
              <a:rPr lang="en" sz="2666" dirty="0"/>
              <a:t>/dx: [(</a:t>
            </a:r>
            <a:r>
              <a:rPr lang="en" sz="2666" dirty="0">
                <a:solidFill>
                  <a:schemeClr val="dk1"/>
                </a:solidFill>
              </a:rPr>
              <a:t>N×D</a:t>
            </a:r>
            <a:r>
              <a:rPr lang="en" sz="2666" dirty="0"/>
              <a:t>)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(</a:t>
            </a:r>
            <a:r>
              <a:rPr lang="en" sz="2666" dirty="0">
                <a:solidFill>
                  <a:schemeClr val="dk1"/>
                </a:solidFill>
              </a:rPr>
              <a:t>N×M</a:t>
            </a:r>
            <a:r>
              <a:rPr lang="en" sz="2666" dirty="0"/>
              <a:t>)]</a:t>
            </a:r>
            <a:endParaRPr sz="2666" dirty="0"/>
          </a:p>
          <a:p>
            <a:pPr algn="ctr"/>
            <a:r>
              <a:rPr lang="en" sz="2666" dirty="0" err="1"/>
              <a:t>dy</a:t>
            </a:r>
            <a:r>
              <a:rPr lang="en" sz="2666" dirty="0"/>
              <a:t>/</a:t>
            </a:r>
            <a:r>
              <a:rPr lang="en" sz="2666" dirty="0" err="1"/>
              <a:t>dw</a:t>
            </a:r>
            <a:r>
              <a:rPr lang="en" sz="2666" dirty="0"/>
              <a:t>: </a:t>
            </a:r>
            <a:r>
              <a:rPr lang="en" sz="2666" dirty="0">
                <a:solidFill>
                  <a:schemeClr val="dk1"/>
                </a:solidFill>
              </a:rPr>
              <a:t>[(D×M)×(N×M)]</a:t>
            </a:r>
            <a:endParaRPr sz="2666" dirty="0">
              <a:solidFill>
                <a:schemeClr val="dk1"/>
              </a:solidFill>
            </a:endParaRPr>
          </a:p>
          <a:p>
            <a:pPr algn="ctr"/>
            <a:endParaRPr sz="1333" dirty="0">
              <a:solidFill>
                <a:schemeClr val="dk1"/>
              </a:solidFill>
            </a:endParaRPr>
          </a:p>
          <a:p>
            <a:pPr algn="ctr"/>
            <a:r>
              <a:rPr lang="en" sz="2399">
                <a:solidFill>
                  <a:schemeClr val="dk1"/>
                </a:solidFill>
              </a:rPr>
              <a:t>For a neural net we may have </a:t>
            </a:r>
            <a:endParaRPr sz="2399" dirty="0">
              <a:solidFill>
                <a:schemeClr val="dk1"/>
              </a:solidFill>
            </a:endParaRPr>
          </a:p>
          <a:p>
            <a:pPr algn="ctr"/>
            <a:r>
              <a:rPr lang="en" sz="2399" dirty="0">
                <a:solidFill>
                  <a:schemeClr val="dk1"/>
                </a:solidFill>
              </a:rPr>
              <a:t>N=64, D=M=4096</a:t>
            </a:r>
            <a:endParaRPr sz="2399" dirty="0">
              <a:solidFill>
                <a:schemeClr val="dk1"/>
              </a:solidFill>
            </a:endParaRPr>
          </a:p>
          <a:p>
            <a:pPr algn="ctr"/>
            <a:r>
              <a:rPr lang="en" sz="2399" dirty="0">
                <a:solidFill>
                  <a:schemeClr val="dk1"/>
                </a:solidFill>
              </a:rPr>
              <a:t>Each Jacobian takes 256 GB of memory! Must work with them implicitly!</a:t>
            </a:r>
            <a:endParaRPr sz="2399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6452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169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5775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Google Shape;238;p24"/>
          <p:cNvSpPr txBox="1"/>
          <p:nvPr/>
        </p:nvSpPr>
        <p:spPr>
          <a:xfrm>
            <a:off x="838200" y="1181608"/>
            <a:ext cx="4503227" cy="329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A </a:t>
            </a:r>
            <a:r>
              <a:rPr lang="en" sz="2399" b="1" dirty="0"/>
              <a:t>loss function</a:t>
            </a:r>
            <a:r>
              <a:rPr lang="en" sz="2399" dirty="0"/>
              <a:t> tells how good our current classifier is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Low loss = good classifier</a:t>
            </a:r>
          </a:p>
          <a:p>
            <a:r>
              <a:rPr lang="en-US" sz="2399" dirty="0"/>
              <a:t>High loss = bad classifier</a:t>
            </a:r>
          </a:p>
          <a:p>
            <a:endParaRPr lang="en-US" sz="2399" dirty="0"/>
          </a:p>
          <a:p>
            <a:r>
              <a:rPr lang="en-US" sz="2399" dirty="0"/>
              <a:t>(Also called: </a:t>
            </a:r>
            <a:r>
              <a:rPr lang="en-US" sz="2399" b="1" dirty="0"/>
              <a:t>objective function</a:t>
            </a:r>
            <a:r>
              <a:rPr lang="en-US" sz="2399" dirty="0"/>
              <a:t>; </a:t>
            </a:r>
            <a:r>
              <a:rPr lang="en-US" sz="2399" b="1" dirty="0"/>
              <a:t>cost function</a:t>
            </a:r>
            <a:r>
              <a:rPr lang="en-US" sz="2399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965580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170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</p:txBody>
      </p:sp>
      <p:sp>
        <p:nvSpPr>
          <p:cNvPr id="21" name="Google Shape;2678;p165"/>
          <p:cNvSpPr/>
          <p:nvPr/>
        </p:nvSpPr>
        <p:spPr>
          <a:xfrm rot="3108">
            <a:off x="5616629" y="4351089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2678;p165"/>
          <p:cNvSpPr/>
          <p:nvPr/>
        </p:nvSpPr>
        <p:spPr>
          <a:xfrm rot="3108">
            <a:off x="9983221" y="1034734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TextBox 24"/>
          <p:cNvSpPr txBox="1"/>
          <p:nvPr/>
        </p:nvSpPr>
        <p:spPr>
          <a:xfrm>
            <a:off x="3958102" y="42634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dy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r>
              <a:rPr lang="en-US" sz="2400" dirty="0">
                <a:solidFill>
                  <a:srgbClr val="7030A0"/>
                </a:solidFill>
              </a:rPr>
              <a:t>/dx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619903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171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</p:txBody>
      </p:sp>
      <p:sp>
        <p:nvSpPr>
          <p:cNvPr id="21" name="Google Shape;2678;p165"/>
          <p:cNvSpPr/>
          <p:nvPr/>
        </p:nvSpPr>
        <p:spPr>
          <a:xfrm rot="3108">
            <a:off x="5616629" y="4351089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2678;p165"/>
          <p:cNvSpPr/>
          <p:nvPr/>
        </p:nvSpPr>
        <p:spPr>
          <a:xfrm rot="3108">
            <a:off x="9983221" y="1034734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2678;p165"/>
          <p:cNvSpPr/>
          <p:nvPr/>
        </p:nvSpPr>
        <p:spPr>
          <a:xfrm rot="3108">
            <a:off x="393523" y="1630051"/>
            <a:ext cx="1216650" cy="447252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2678;p165"/>
          <p:cNvSpPr/>
          <p:nvPr/>
        </p:nvSpPr>
        <p:spPr>
          <a:xfrm rot="3108">
            <a:off x="2284899" y="1553436"/>
            <a:ext cx="300357" cy="1269939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TextBox 24"/>
          <p:cNvSpPr txBox="1"/>
          <p:nvPr/>
        </p:nvSpPr>
        <p:spPr>
          <a:xfrm>
            <a:off x="3958102" y="42634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dy</a:t>
            </a:r>
            <a:r>
              <a:rPr lang="en-US" sz="2400" baseline="-25000">
                <a:solidFill>
                  <a:srgbClr val="7030A0"/>
                </a:solidFill>
              </a:rPr>
              <a:t>1,1</a:t>
            </a:r>
            <a:r>
              <a:rPr lang="en-US" sz="2400">
                <a:solidFill>
                  <a:srgbClr val="7030A0"/>
                </a:solidFill>
              </a:rPr>
              <a:t>/dx</a:t>
            </a:r>
            <a:r>
              <a:rPr lang="en-US" sz="2400" baseline="-25000">
                <a:solidFill>
                  <a:srgbClr val="7030A0"/>
                </a:solidFill>
              </a:rPr>
              <a:t>1,1</a:t>
            </a:r>
            <a:endParaRPr lang="en-US" sz="240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1151" y="5242287"/>
            <a:ext cx="4814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  <a:r>
              <a:rPr lang="en-US" sz="2800" baseline="-25000" dirty="0"/>
              <a:t>1,1</a:t>
            </a:r>
            <a:r>
              <a:rPr lang="en-US" sz="2800" dirty="0"/>
              <a:t> = x</a:t>
            </a:r>
            <a:r>
              <a:rPr lang="en-US" sz="2800" baseline="-25000" dirty="0"/>
              <a:t>1,1</a:t>
            </a:r>
            <a:r>
              <a:rPr lang="en-US" sz="2800" dirty="0"/>
              <a:t>w</a:t>
            </a:r>
            <a:r>
              <a:rPr lang="en-US" sz="2800" baseline="-25000" dirty="0"/>
              <a:t>1,1</a:t>
            </a:r>
            <a:r>
              <a:rPr lang="en-US" sz="2800" dirty="0"/>
              <a:t> + x</a:t>
            </a:r>
            <a:r>
              <a:rPr lang="en-US" sz="2800" baseline="-25000" dirty="0"/>
              <a:t>1,2</a:t>
            </a:r>
            <a:r>
              <a:rPr lang="en-US" sz="2800" dirty="0"/>
              <a:t>w</a:t>
            </a:r>
            <a:r>
              <a:rPr lang="en-US" sz="2800" baseline="-25000" dirty="0"/>
              <a:t>2,1</a:t>
            </a:r>
            <a:r>
              <a:rPr lang="en-US" sz="2800" dirty="0"/>
              <a:t> +  x</a:t>
            </a:r>
            <a:r>
              <a:rPr lang="en-US" sz="2800" baseline="-25000" dirty="0"/>
              <a:t>1,3</a:t>
            </a:r>
            <a:r>
              <a:rPr lang="en-US" sz="2800" dirty="0"/>
              <a:t>w</a:t>
            </a:r>
            <a:r>
              <a:rPr lang="en-US" sz="2800" baseline="-25000" dirty="0"/>
              <a:t>3,1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697530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172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?  ?  ?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</p:txBody>
      </p:sp>
      <p:sp>
        <p:nvSpPr>
          <p:cNvPr id="21" name="Google Shape;2678;p165"/>
          <p:cNvSpPr/>
          <p:nvPr/>
        </p:nvSpPr>
        <p:spPr>
          <a:xfrm rot="3108">
            <a:off x="5616629" y="4351089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2678;p165"/>
          <p:cNvSpPr/>
          <p:nvPr/>
        </p:nvSpPr>
        <p:spPr>
          <a:xfrm rot="3108">
            <a:off x="9983221" y="1034734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2678;p165"/>
          <p:cNvSpPr/>
          <p:nvPr/>
        </p:nvSpPr>
        <p:spPr>
          <a:xfrm rot="3108">
            <a:off x="393523" y="1630051"/>
            <a:ext cx="1216650" cy="447252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2678;p165"/>
          <p:cNvSpPr/>
          <p:nvPr/>
        </p:nvSpPr>
        <p:spPr>
          <a:xfrm rot="3108">
            <a:off x="2284899" y="1553436"/>
            <a:ext cx="300357" cy="1269939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TextBox 24"/>
          <p:cNvSpPr txBox="1"/>
          <p:nvPr/>
        </p:nvSpPr>
        <p:spPr>
          <a:xfrm>
            <a:off x="3958102" y="42634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dy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r>
              <a:rPr lang="en-US" sz="2400" dirty="0">
                <a:solidFill>
                  <a:srgbClr val="7030A0"/>
                </a:solidFill>
              </a:rPr>
              <a:t>/dx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1151" y="5242287"/>
            <a:ext cx="4814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  <a:r>
              <a:rPr lang="en-US" sz="2800" baseline="-25000" dirty="0"/>
              <a:t>1,1</a:t>
            </a:r>
            <a:r>
              <a:rPr lang="en-US" sz="2800" dirty="0"/>
              <a:t> = x</a:t>
            </a:r>
            <a:r>
              <a:rPr lang="en-US" sz="2800" baseline="-25000" dirty="0"/>
              <a:t>1,1</a:t>
            </a:r>
            <a:r>
              <a:rPr lang="en-US" sz="2800" dirty="0"/>
              <a:t>w</a:t>
            </a:r>
            <a:r>
              <a:rPr lang="en-US" sz="2800" baseline="-25000" dirty="0"/>
              <a:t>1,1</a:t>
            </a:r>
            <a:r>
              <a:rPr lang="en-US" sz="2800" dirty="0"/>
              <a:t> + x</a:t>
            </a:r>
            <a:r>
              <a:rPr lang="en-US" sz="2800" baseline="-25000" dirty="0"/>
              <a:t>1,2</a:t>
            </a:r>
            <a:r>
              <a:rPr lang="en-US" sz="2800" dirty="0"/>
              <a:t>w</a:t>
            </a:r>
            <a:r>
              <a:rPr lang="en-US" sz="2800" baseline="-25000" dirty="0"/>
              <a:t>2,1</a:t>
            </a:r>
            <a:r>
              <a:rPr lang="en-US" sz="2800" dirty="0"/>
              <a:t> +  x</a:t>
            </a:r>
            <a:r>
              <a:rPr lang="en-US" sz="2800" baseline="-25000" dirty="0"/>
              <a:t>1,3</a:t>
            </a:r>
            <a:r>
              <a:rPr lang="en-US" sz="2800" dirty="0"/>
              <a:t>w</a:t>
            </a:r>
            <a:r>
              <a:rPr lang="en-US" sz="2800" baseline="-25000" dirty="0"/>
              <a:t>3,1</a:t>
            </a:r>
            <a:endParaRPr lang="en-US" sz="2800" dirty="0"/>
          </a:p>
          <a:p>
            <a:r>
              <a:rPr lang="en-US" sz="2800" dirty="0"/>
              <a:t>       =&gt; dy</a:t>
            </a:r>
            <a:r>
              <a:rPr lang="en-US" sz="2800" baseline="-25000" dirty="0"/>
              <a:t>1,1</a:t>
            </a:r>
            <a:r>
              <a:rPr lang="en-US" sz="2800" dirty="0"/>
              <a:t>/dx</a:t>
            </a:r>
            <a:r>
              <a:rPr lang="en-US" sz="2800" baseline="-25000" dirty="0"/>
              <a:t>1,1</a:t>
            </a:r>
            <a:r>
              <a:rPr lang="en-US" sz="2800" dirty="0"/>
              <a:t> = w</a:t>
            </a:r>
            <a:r>
              <a:rPr lang="en-US" sz="2800" baseline="-25000" dirty="0"/>
              <a:t>1,1</a:t>
            </a:r>
            <a:endParaRPr lang="en-US" sz="2800" dirty="0"/>
          </a:p>
        </p:txBody>
      </p:sp>
      <p:sp>
        <p:nvSpPr>
          <p:cNvPr id="27" name="Google Shape;2678;p165"/>
          <p:cNvSpPr/>
          <p:nvPr/>
        </p:nvSpPr>
        <p:spPr>
          <a:xfrm rot="3108">
            <a:off x="2258395" y="1581065"/>
            <a:ext cx="353363" cy="373903"/>
          </a:xfrm>
          <a:prstGeom prst="rect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2678;p165"/>
          <p:cNvSpPr/>
          <p:nvPr/>
        </p:nvSpPr>
        <p:spPr>
          <a:xfrm rot="3108">
            <a:off x="6744226" y="5768868"/>
            <a:ext cx="610752" cy="443073"/>
          </a:xfrm>
          <a:prstGeom prst="rect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2678;p165"/>
          <p:cNvSpPr/>
          <p:nvPr/>
        </p:nvSpPr>
        <p:spPr>
          <a:xfrm rot="3108">
            <a:off x="5241997" y="5329085"/>
            <a:ext cx="610752" cy="443073"/>
          </a:xfrm>
          <a:prstGeom prst="rect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TextBox 29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419756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173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?  ?  ?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</p:txBody>
      </p:sp>
      <p:sp>
        <p:nvSpPr>
          <p:cNvPr id="21" name="Google Shape;2678;p165"/>
          <p:cNvSpPr/>
          <p:nvPr/>
        </p:nvSpPr>
        <p:spPr>
          <a:xfrm rot="3108">
            <a:off x="5974435" y="4351089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2678;p165"/>
          <p:cNvSpPr/>
          <p:nvPr/>
        </p:nvSpPr>
        <p:spPr>
          <a:xfrm rot="3108">
            <a:off x="10341030" y="1034734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TextBox 24"/>
          <p:cNvSpPr txBox="1"/>
          <p:nvPr/>
        </p:nvSpPr>
        <p:spPr>
          <a:xfrm>
            <a:off x="3958102" y="42634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dy</a:t>
            </a:r>
            <a:r>
              <a:rPr lang="en-US" sz="2400" baseline="-25000" dirty="0">
                <a:solidFill>
                  <a:srgbClr val="7030A0"/>
                </a:solidFill>
              </a:rPr>
              <a:t>1,2</a:t>
            </a:r>
            <a:r>
              <a:rPr lang="en-US" sz="2400" dirty="0">
                <a:solidFill>
                  <a:srgbClr val="7030A0"/>
                </a:solidFill>
              </a:rPr>
              <a:t>/dx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04519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174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?  ?  ?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</p:txBody>
      </p:sp>
      <p:sp>
        <p:nvSpPr>
          <p:cNvPr id="21" name="Google Shape;2678;p165"/>
          <p:cNvSpPr/>
          <p:nvPr/>
        </p:nvSpPr>
        <p:spPr>
          <a:xfrm rot="3108">
            <a:off x="5974435" y="4351089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2678;p165"/>
          <p:cNvSpPr/>
          <p:nvPr/>
        </p:nvSpPr>
        <p:spPr>
          <a:xfrm rot="3108">
            <a:off x="10341030" y="1034734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TextBox 24"/>
          <p:cNvSpPr txBox="1"/>
          <p:nvPr/>
        </p:nvSpPr>
        <p:spPr>
          <a:xfrm>
            <a:off x="3958102" y="42634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dy</a:t>
            </a:r>
            <a:r>
              <a:rPr lang="en-US" sz="2400" baseline="-25000" dirty="0">
                <a:solidFill>
                  <a:srgbClr val="7030A0"/>
                </a:solidFill>
              </a:rPr>
              <a:t>1,2</a:t>
            </a:r>
            <a:r>
              <a:rPr lang="en-US" sz="2400" dirty="0">
                <a:solidFill>
                  <a:srgbClr val="7030A0"/>
                </a:solidFill>
              </a:rPr>
              <a:t>/dx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1151" y="5242287"/>
            <a:ext cx="4814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  <a:r>
              <a:rPr lang="en-US" sz="2800" baseline="-25000" dirty="0"/>
              <a:t>1,2</a:t>
            </a:r>
            <a:r>
              <a:rPr lang="en-US" sz="2800" dirty="0"/>
              <a:t> = x</a:t>
            </a:r>
            <a:r>
              <a:rPr lang="en-US" sz="2800" baseline="-25000" dirty="0"/>
              <a:t>1,1</a:t>
            </a:r>
            <a:r>
              <a:rPr lang="en-US" sz="2800" dirty="0"/>
              <a:t>w</a:t>
            </a:r>
            <a:r>
              <a:rPr lang="en-US" sz="2800" baseline="-25000" dirty="0"/>
              <a:t>1,2</a:t>
            </a:r>
            <a:r>
              <a:rPr lang="en-US" sz="2800" dirty="0"/>
              <a:t> + x</a:t>
            </a:r>
            <a:r>
              <a:rPr lang="en-US" sz="2800" baseline="-25000" dirty="0"/>
              <a:t>1,2</a:t>
            </a:r>
            <a:r>
              <a:rPr lang="en-US" sz="2800" dirty="0"/>
              <a:t>w</a:t>
            </a:r>
            <a:r>
              <a:rPr lang="en-US" sz="2800" baseline="-25000" dirty="0"/>
              <a:t>2,2</a:t>
            </a:r>
            <a:r>
              <a:rPr lang="en-US" sz="2800" dirty="0"/>
              <a:t> +  x</a:t>
            </a:r>
            <a:r>
              <a:rPr lang="en-US" sz="2800" baseline="-25000" dirty="0"/>
              <a:t>1,3</a:t>
            </a:r>
            <a:r>
              <a:rPr lang="en-US" sz="2800" dirty="0"/>
              <a:t>w</a:t>
            </a:r>
            <a:r>
              <a:rPr lang="en-US" sz="2800" baseline="-25000" dirty="0"/>
              <a:t>3,2</a:t>
            </a:r>
            <a:endParaRPr lang="en-US" sz="2800" dirty="0"/>
          </a:p>
        </p:txBody>
      </p:sp>
      <p:sp>
        <p:nvSpPr>
          <p:cNvPr id="29" name="Google Shape;2678;p165"/>
          <p:cNvSpPr/>
          <p:nvPr/>
        </p:nvSpPr>
        <p:spPr>
          <a:xfrm rot="3108">
            <a:off x="2615827" y="1553436"/>
            <a:ext cx="300357" cy="1269939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2678;p165"/>
          <p:cNvSpPr/>
          <p:nvPr/>
        </p:nvSpPr>
        <p:spPr>
          <a:xfrm rot="3108">
            <a:off x="393523" y="1630051"/>
            <a:ext cx="1216650" cy="447252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2" name="TextBox 31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015901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175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2  ?  ?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</p:txBody>
      </p:sp>
      <p:sp>
        <p:nvSpPr>
          <p:cNvPr id="21" name="Google Shape;2678;p165"/>
          <p:cNvSpPr/>
          <p:nvPr/>
        </p:nvSpPr>
        <p:spPr>
          <a:xfrm rot="3108">
            <a:off x="5974435" y="4351089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2678;p165"/>
          <p:cNvSpPr/>
          <p:nvPr/>
        </p:nvSpPr>
        <p:spPr>
          <a:xfrm rot="3108">
            <a:off x="10341030" y="1034734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TextBox 24"/>
          <p:cNvSpPr txBox="1"/>
          <p:nvPr/>
        </p:nvSpPr>
        <p:spPr>
          <a:xfrm>
            <a:off x="3958102" y="42634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dy</a:t>
            </a:r>
            <a:r>
              <a:rPr lang="en-US" sz="2400" baseline="-25000" dirty="0">
                <a:solidFill>
                  <a:srgbClr val="7030A0"/>
                </a:solidFill>
              </a:rPr>
              <a:t>1,2</a:t>
            </a:r>
            <a:r>
              <a:rPr lang="en-US" sz="2400" dirty="0">
                <a:solidFill>
                  <a:srgbClr val="7030A0"/>
                </a:solidFill>
              </a:rPr>
              <a:t>/dx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1151" y="5242287"/>
            <a:ext cx="4814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  <a:r>
              <a:rPr lang="en-US" sz="2800" baseline="-25000" dirty="0"/>
              <a:t>1,2</a:t>
            </a:r>
            <a:r>
              <a:rPr lang="en-US" sz="2800" dirty="0"/>
              <a:t> = x</a:t>
            </a:r>
            <a:r>
              <a:rPr lang="en-US" sz="2800" baseline="-25000" dirty="0"/>
              <a:t>1,1</a:t>
            </a:r>
            <a:r>
              <a:rPr lang="en-US" sz="2800" dirty="0"/>
              <a:t>w</a:t>
            </a:r>
            <a:r>
              <a:rPr lang="en-US" sz="2800" baseline="-25000" dirty="0"/>
              <a:t>1,2</a:t>
            </a:r>
            <a:r>
              <a:rPr lang="en-US" sz="2800" dirty="0"/>
              <a:t> + x</a:t>
            </a:r>
            <a:r>
              <a:rPr lang="en-US" sz="2800" baseline="-25000" dirty="0"/>
              <a:t>1,2</a:t>
            </a:r>
            <a:r>
              <a:rPr lang="en-US" sz="2800" dirty="0"/>
              <a:t>w</a:t>
            </a:r>
            <a:r>
              <a:rPr lang="en-US" sz="2800" baseline="-25000" dirty="0"/>
              <a:t>2,2</a:t>
            </a:r>
            <a:r>
              <a:rPr lang="en-US" sz="2800" dirty="0"/>
              <a:t> +  x</a:t>
            </a:r>
            <a:r>
              <a:rPr lang="en-US" sz="2800" baseline="-25000" dirty="0"/>
              <a:t>1,3</a:t>
            </a:r>
            <a:r>
              <a:rPr lang="en-US" sz="2800" dirty="0"/>
              <a:t>w</a:t>
            </a:r>
            <a:r>
              <a:rPr lang="en-US" sz="2800" baseline="-25000" dirty="0"/>
              <a:t>3,2</a:t>
            </a:r>
          </a:p>
          <a:p>
            <a:r>
              <a:rPr lang="en-US" sz="2800" dirty="0"/>
              <a:t>=&gt; dy</a:t>
            </a:r>
            <a:r>
              <a:rPr lang="en-US" sz="2800" baseline="-25000" dirty="0"/>
              <a:t>1,2</a:t>
            </a:r>
            <a:r>
              <a:rPr lang="en-US" sz="2800" dirty="0"/>
              <a:t>/dx</a:t>
            </a:r>
            <a:r>
              <a:rPr lang="en-US" sz="2800" baseline="-25000" dirty="0"/>
              <a:t>1,1</a:t>
            </a:r>
            <a:r>
              <a:rPr lang="en-US" sz="2800" dirty="0"/>
              <a:t> = w</a:t>
            </a:r>
            <a:r>
              <a:rPr lang="en-US" sz="2800" baseline="-25000" dirty="0"/>
              <a:t>1,2</a:t>
            </a:r>
            <a:endParaRPr lang="en-US" sz="2800" dirty="0"/>
          </a:p>
        </p:txBody>
      </p:sp>
      <p:sp>
        <p:nvSpPr>
          <p:cNvPr id="29" name="Google Shape;2678;p165"/>
          <p:cNvSpPr/>
          <p:nvPr/>
        </p:nvSpPr>
        <p:spPr>
          <a:xfrm rot="3108">
            <a:off x="2615827" y="1553436"/>
            <a:ext cx="300357" cy="1269939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2678;p165"/>
          <p:cNvSpPr/>
          <p:nvPr/>
        </p:nvSpPr>
        <p:spPr>
          <a:xfrm rot="3108">
            <a:off x="393523" y="1630051"/>
            <a:ext cx="1216650" cy="447252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2678;p165"/>
          <p:cNvSpPr/>
          <p:nvPr/>
        </p:nvSpPr>
        <p:spPr>
          <a:xfrm rot="3108">
            <a:off x="5241997" y="5329085"/>
            <a:ext cx="610752" cy="443073"/>
          </a:xfrm>
          <a:prstGeom prst="rect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2678;p165"/>
          <p:cNvSpPr/>
          <p:nvPr/>
        </p:nvSpPr>
        <p:spPr>
          <a:xfrm rot="3108">
            <a:off x="2552738" y="1540324"/>
            <a:ext cx="426533" cy="443073"/>
          </a:xfrm>
          <a:prstGeom prst="rect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TextBox 29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11936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176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2  1 -1 ]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8102" y="42634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dy</a:t>
            </a:r>
            <a:r>
              <a:rPr lang="en-US" sz="2400" baseline="-25000" dirty="0">
                <a:solidFill>
                  <a:srgbClr val="7030A0"/>
                </a:solidFill>
              </a:rPr>
              <a:t>1,2</a:t>
            </a:r>
            <a:r>
              <a:rPr lang="en-US" sz="2400" dirty="0">
                <a:solidFill>
                  <a:srgbClr val="7030A0"/>
                </a:solidFill>
              </a:rPr>
              <a:t>/dx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8" name="Google Shape;2678;p165"/>
          <p:cNvSpPr/>
          <p:nvPr/>
        </p:nvSpPr>
        <p:spPr>
          <a:xfrm rot="3108">
            <a:off x="2970752" y="1540390"/>
            <a:ext cx="573634" cy="443073"/>
          </a:xfrm>
          <a:prstGeom prst="rect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2678;p165"/>
          <p:cNvSpPr/>
          <p:nvPr/>
        </p:nvSpPr>
        <p:spPr>
          <a:xfrm rot="3108">
            <a:off x="6322422" y="4345579"/>
            <a:ext cx="648770" cy="402822"/>
          </a:xfrm>
          <a:prstGeom prst="rect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2" name="TextBox 31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415829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177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2  1 -1 ]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?  ?  ?  ? ]</a:t>
            </a:r>
          </a:p>
        </p:txBody>
      </p:sp>
      <p:sp>
        <p:nvSpPr>
          <p:cNvPr id="22" name="Google Shape;2678;p165"/>
          <p:cNvSpPr/>
          <p:nvPr/>
        </p:nvSpPr>
        <p:spPr>
          <a:xfrm rot="3108">
            <a:off x="9981834" y="1447198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TextBox 24"/>
          <p:cNvSpPr txBox="1"/>
          <p:nvPr/>
        </p:nvSpPr>
        <p:spPr>
          <a:xfrm>
            <a:off x="3958102" y="42634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dy</a:t>
            </a:r>
            <a:r>
              <a:rPr lang="en-US" sz="2400" baseline="-25000" dirty="0">
                <a:solidFill>
                  <a:srgbClr val="7030A0"/>
                </a:solidFill>
              </a:rPr>
              <a:t>1,2</a:t>
            </a:r>
            <a:r>
              <a:rPr lang="en-US" sz="2400" dirty="0">
                <a:solidFill>
                  <a:srgbClr val="7030A0"/>
                </a:solidFill>
              </a:rPr>
              <a:t>/dx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4" name="Google Shape;2678;p165"/>
          <p:cNvSpPr/>
          <p:nvPr/>
        </p:nvSpPr>
        <p:spPr>
          <a:xfrm rot="3108">
            <a:off x="5643510" y="4760392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2678;p165"/>
          <p:cNvSpPr/>
          <p:nvPr/>
        </p:nvSpPr>
        <p:spPr>
          <a:xfrm rot="3108">
            <a:off x="435785" y="2069815"/>
            <a:ext cx="1175276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2678;p165"/>
          <p:cNvSpPr/>
          <p:nvPr/>
        </p:nvSpPr>
        <p:spPr>
          <a:xfrm rot="3108">
            <a:off x="2242455" y="1594823"/>
            <a:ext cx="342811" cy="1165724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TextBox 28"/>
          <p:cNvSpPr txBox="1"/>
          <p:nvPr/>
        </p:nvSpPr>
        <p:spPr>
          <a:xfrm>
            <a:off x="3911151" y="5242287"/>
            <a:ext cx="4814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  <a:r>
              <a:rPr lang="en-US" sz="2800" baseline="-25000" dirty="0"/>
              <a:t>2,1</a:t>
            </a:r>
            <a:r>
              <a:rPr lang="en-US" sz="2800" dirty="0"/>
              <a:t> = x</a:t>
            </a:r>
            <a:r>
              <a:rPr lang="en-US" sz="2800" baseline="-25000" dirty="0"/>
              <a:t>2,1</a:t>
            </a:r>
            <a:r>
              <a:rPr lang="en-US" sz="2800" dirty="0"/>
              <a:t>w</a:t>
            </a:r>
            <a:r>
              <a:rPr lang="en-US" sz="2800" baseline="-25000" dirty="0"/>
              <a:t>1,1</a:t>
            </a:r>
            <a:r>
              <a:rPr lang="en-US" sz="2800" dirty="0"/>
              <a:t> + x</a:t>
            </a:r>
            <a:r>
              <a:rPr lang="en-US" sz="2800" baseline="-25000" dirty="0"/>
              <a:t>2,2</a:t>
            </a:r>
            <a:r>
              <a:rPr lang="en-US" sz="2800" dirty="0"/>
              <a:t>w</a:t>
            </a:r>
            <a:r>
              <a:rPr lang="en-US" sz="2800" baseline="-25000" dirty="0"/>
              <a:t>2,1</a:t>
            </a:r>
            <a:r>
              <a:rPr lang="en-US" sz="2800" dirty="0"/>
              <a:t> +  x</a:t>
            </a:r>
            <a:r>
              <a:rPr lang="en-US" sz="2800" baseline="-25000" dirty="0"/>
              <a:t>2,3</a:t>
            </a:r>
            <a:r>
              <a:rPr lang="en-US" sz="2800" dirty="0"/>
              <a:t>w</a:t>
            </a:r>
            <a:r>
              <a:rPr lang="en-US" sz="2800" baseline="-25000" dirty="0"/>
              <a:t>3,1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016294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178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2  1 -1 ]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[ 0  ?  ?  ? ]</a:t>
            </a:r>
          </a:p>
        </p:txBody>
      </p:sp>
      <p:sp>
        <p:nvSpPr>
          <p:cNvPr id="22" name="Google Shape;2678;p165"/>
          <p:cNvSpPr/>
          <p:nvPr/>
        </p:nvSpPr>
        <p:spPr>
          <a:xfrm rot="3108">
            <a:off x="9981834" y="1447198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TextBox 24"/>
          <p:cNvSpPr txBox="1"/>
          <p:nvPr/>
        </p:nvSpPr>
        <p:spPr>
          <a:xfrm>
            <a:off x="3958102" y="42634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dy</a:t>
            </a:r>
            <a:r>
              <a:rPr lang="en-US" sz="2400" baseline="-25000" dirty="0">
                <a:solidFill>
                  <a:srgbClr val="7030A0"/>
                </a:solidFill>
              </a:rPr>
              <a:t>1,2</a:t>
            </a:r>
            <a:r>
              <a:rPr lang="en-US" sz="2400" dirty="0">
                <a:solidFill>
                  <a:srgbClr val="7030A0"/>
                </a:solidFill>
              </a:rPr>
              <a:t>/dx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4" name="Google Shape;2678;p165"/>
          <p:cNvSpPr/>
          <p:nvPr/>
        </p:nvSpPr>
        <p:spPr>
          <a:xfrm rot="3108">
            <a:off x="5643510" y="4760392"/>
            <a:ext cx="35336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2678;p165"/>
          <p:cNvSpPr/>
          <p:nvPr/>
        </p:nvSpPr>
        <p:spPr>
          <a:xfrm rot="3108">
            <a:off x="435785" y="2069815"/>
            <a:ext cx="1175276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2678;p165"/>
          <p:cNvSpPr/>
          <p:nvPr/>
        </p:nvSpPr>
        <p:spPr>
          <a:xfrm rot="3108">
            <a:off x="2242455" y="1594823"/>
            <a:ext cx="342811" cy="1165724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TextBox 28"/>
          <p:cNvSpPr txBox="1"/>
          <p:nvPr/>
        </p:nvSpPr>
        <p:spPr>
          <a:xfrm>
            <a:off x="3911151" y="5242287"/>
            <a:ext cx="4814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  <a:r>
              <a:rPr lang="en-US" sz="2800" baseline="-25000" dirty="0"/>
              <a:t>2,1</a:t>
            </a:r>
            <a:r>
              <a:rPr lang="en-US" sz="2800" dirty="0"/>
              <a:t> = x</a:t>
            </a:r>
            <a:r>
              <a:rPr lang="en-US" sz="2800" baseline="-25000" dirty="0"/>
              <a:t>2,1</a:t>
            </a:r>
            <a:r>
              <a:rPr lang="en-US" sz="2800" dirty="0"/>
              <a:t>w</a:t>
            </a:r>
            <a:r>
              <a:rPr lang="en-US" sz="2800" baseline="-25000" dirty="0"/>
              <a:t>1,1</a:t>
            </a:r>
            <a:r>
              <a:rPr lang="en-US" sz="2800" dirty="0"/>
              <a:t> + x</a:t>
            </a:r>
            <a:r>
              <a:rPr lang="en-US" sz="2800" baseline="-25000" dirty="0"/>
              <a:t>2,2</a:t>
            </a:r>
            <a:r>
              <a:rPr lang="en-US" sz="2800" dirty="0"/>
              <a:t>w</a:t>
            </a:r>
            <a:r>
              <a:rPr lang="en-US" sz="2800" baseline="-25000" dirty="0"/>
              <a:t>2,1</a:t>
            </a:r>
            <a:r>
              <a:rPr lang="en-US" sz="2800" dirty="0"/>
              <a:t> +  x</a:t>
            </a:r>
            <a:r>
              <a:rPr lang="en-US" sz="2800" baseline="-25000" dirty="0"/>
              <a:t>2,3</a:t>
            </a:r>
            <a:r>
              <a:rPr lang="en-US" sz="2800" dirty="0"/>
              <a:t>w</a:t>
            </a:r>
            <a:r>
              <a:rPr lang="en-US" sz="2800" baseline="-25000" dirty="0"/>
              <a:t>3,1</a:t>
            </a:r>
          </a:p>
          <a:p>
            <a:r>
              <a:rPr lang="en-US" sz="2800" dirty="0"/>
              <a:t>=&gt; dy</a:t>
            </a:r>
            <a:r>
              <a:rPr lang="en-US" sz="2800" baseline="-25000" dirty="0"/>
              <a:t>2,1</a:t>
            </a:r>
            <a:r>
              <a:rPr lang="en-US" sz="2800" dirty="0"/>
              <a:t>/dx</a:t>
            </a:r>
            <a:r>
              <a:rPr lang="en-US" sz="2800" baseline="-25000" dirty="0"/>
              <a:t>1,1</a:t>
            </a:r>
            <a:r>
              <a:rPr lang="en-US" sz="2800" dirty="0"/>
              <a:t> = 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61702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179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/>
              <a:t>dL</a:t>
            </a:r>
            <a:r>
              <a:rPr lang="en" sz="2666" dirty="0"/>
              <a:t>/</a:t>
            </a:r>
            <a:r>
              <a:rPr lang="en" sz="2666" dirty="0" err="1"/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2  1 -1 ]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[ 0  0  0  0 ]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8102" y="42634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dy</a:t>
            </a:r>
            <a:r>
              <a:rPr lang="en-US" sz="2400" baseline="-25000" dirty="0">
                <a:solidFill>
                  <a:srgbClr val="7030A0"/>
                </a:solidFill>
              </a:rPr>
              <a:t>1,2</a:t>
            </a:r>
            <a:r>
              <a:rPr lang="en-US" sz="2400" dirty="0">
                <a:solidFill>
                  <a:srgbClr val="7030A0"/>
                </a:solidFill>
              </a:rPr>
              <a:t>/dx</a:t>
            </a:r>
            <a:r>
              <a:rPr lang="en-US" sz="2400" baseline="-25000" dirty="0">
                <a:solidFill>
                  <a:srgbClr val="7030A0"/>
                </a:solidFill>
              </a:rPr>
              <a:t>1,1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4" name="Google Shape;2678;p165"/>
          <p:cNvSpPr/>
          <p:nvPr/>
        </p:nvSpPr>
        <p:spPr>
          <a:xfrm rot="3108">
            <a:off x="5983144" y="4778078"/>
            <a:ext cx="948839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TextBox 27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8057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Google Shape;238;p24"/>
          <p:cNvSpPr txBox="1"/>
          <p:nvPr/>
        </p:nvSpPr>
        <p:spPr>
          <a:xfrm>
            <a:off x="838200" y="1181608"/>
            <a:ext cx="4503227" cy="49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A </a:t>
            </a:r>
            <a:r>
              <a:rPr lang="en" sz="2399" b="1" dirty="0"/>
              <a:t>loss function</a:t>
            </a:r>
            <a:r>
              <a:rPr lang="en" sz="2399" dirty="0"/>
              <a:t> tells how good our current classifier is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Low loss = good classifier</a:t>
            </a:r>
          </a:p>
          <a:p>
            <a:r>
              <a:rPr lang="en-US" sz="2399" dirty="0"/>
              <a:t>High loss = bad classifier</a:t>
            </a:r>
          </a:p>
          <a:p>
            <a:endParaRPr lang="en-US" sz="2399" dirty="0"/>
          </a:p>
          <a:p>
            <a:r>
              <a:rPr lang="en-US" sz="2399" dirty="0"/>
              <a:t>(Also called: </a:t>
            </a:r>
            <a:r>
              <a:rPr lang="en-US" sz="2399" b="1" dirty="0"/>
              <a:t>objective function</a:t>
            </a:r>
            <a:r>
              <a:rPr lang="en-US" sz="2399" dirty="0"/>
              <a:t>; </a:t>
            </a:r>
            <a:r>
              <a:rPr lang="en-US" sz="2399" b="1" dirty="0"/>
              <a:t>cost function</a:t>
            </a:r>
            <a:r>
              <a:rPr lang="en-US" sz="2399" dirty="0"/>
              <a:t>)</a:t>
            </a:r>
          </a:p>
          <a:p>
            <a:endParaRPr lang="en-US" sz="2399" dirty="0"/>
          </a:p>
          <a:p>
            <a:r>
              <a:rPr lang="en-US" sz="2399" dirty="0"/>
              <a:t>Negative loss function sometimes called </a:t>
            </a:r>
            <a:r>
              <a:rPr lang="en-US" sz="2399" b="1" dirty="0"/>
              <a:t>reward function</a:t>
            </a:r>
            <a:r>
              <a:rPr lang="en-US" sz="2399" dirty="0"/>
              <a:t>, </a:t>
            </a:r>
            <a:r>
              <a:rPr lang="en-US" sz="2399" b="1" dirty="0"/>
              <a:t>profit function</a:t>
            </a:r>
            <a:r>
              <a:rPr lang="en-US" sz="2399" dirty="0"/>
              <a:t>, </a:t>
            </a:r>
            <a:r>
              <a:rPr lang="en-US" sz="2399" b="1" dirty="0"/>
              <a:t>utility function</a:t>
            </a:r>
            <a:r>
              <a:rPr lang="en-US" sz="2399" dirty="0"/>
              <a:t>, </a:t>
            </a:r>
            <a:r>
              <a:rPr lang="en-US" sz="2399" b="1" dirty="0"/>
              <a:t>fitness function</a:t>
            </a:r>
            <a:r>
              <a:rPr lang="en-US" sz="2399" dirty="0"/>
              <a:t>, </a:t>
            </a:r>
            <a:r>
              <a:rPr lang="en-US" sz="2399" dirty="0" err="1"/>
              <a:t>etc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7567403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180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>
                <a:solidFill>
                  <a:srgbClr val="C00000"/>
                </a:solidFill>
              </a:rPr>
              <a:t>dL</a:t>
            </a:r>
            <a:r>
              <a:rPr lang="en" sz="2666" dirty="0">
                <a:solidFill>
                  <a:srgbClr val="C00000"/>
                </a:solidFill>
              </a:rPr>
              <a:t>/</a:t>
            </a:r>
            <a:r>
              <a:rPr lang="en" sz="2666" dirty="0" err="1">
                <a:solidFill>
                  <a:srgbClr val="C00000"/>
                </a:solidFill>
              </a:rPr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2  1 -1 ]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[ 0  0  0  0 ]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313011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181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>
                <a:solidFill>
                  <a:srgbClr val="C00000"/>
                </a:solidFill>
              </a:rPr>
              <a:t>dL</a:t>
            </a:r>
            <a:r>
              <a:rPr lang="en" sz="2666" dirty="0">
                <a:solidFill>
                  <a:srgbClr val="C00000"/>
                </a:solidFill>
              </a:rPr>
              <a:t>/</a:t>
            </a:r>
            <a:r>
              <a:rPr lang="en" sz="2666" dirty="0" err="1">
                <a:solidFill>
                  <a:srgbClr val="C00000"/>
                </a:solidFill>
              </a:rPr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0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444968" y="1654272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444967" y="3333199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2  1 -1 ]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[ 0  0  0  0 ]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6688" y="4478896"/>
            <a:ext cx="48381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1,1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1,1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rgbClr val="7030A0"/>
                </a:solidFill>
              </a:rPr>
              <a:t>(w</a:t>
            </a:r>
            <a:r>
              <a:rPr lang="en-US" sz="2800" baseline="-25000" dirty="0">
                <a:solidFill>
                  <a:srgbClr val="7030A0"/>
                </a:solidFill>
              </a:rPr>
              <a:t>1,:</a:t>
            </a:r>
            <a:r>
              <a:rPr lang="en-US" sz="2800" dirty="0">
                <a:solidFill>
                  <a:srgbClr val="7030A0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FF2600"/>
                </a:solidFill>
              </a:rPr>
              <a:t>(</a:t>
            </a:r>
            <a:r>
              <a:rPr lang="en-US" sz="2800" dirty="0" err="1">
                <a:solidFill>
                  <a:srgbClr val="FF2600"/>
                </a:solidFill>
              </a:rPr>
              <a:t>dL</a:t>
            </a:r>
            <a:r>
              <a:rPr lang="en-US" sz="2800" dirty="0">
                <a:solidFill>
                  <a:srgbClr val="FF2600"/>
                </a:solidFill>
              </a:rPr>
              <a:t>/dy</a:t>
            </a:r>
            <a:r>
              <a:rPr lang="en-US" sz="2800" baseline="-25000" dirty="0">
                <a:solidFill>
                  <a:srgbClr val="FF2600"/>
                </a:solidFill>
              </a:rPr>
              <a:t>1,:</a:t>
            </a:r>
            <a:r>
              <a:rPr lang="en-US" sz="2800" dirty="0">
                <a:solidFill>
                  <a:srgbClr val="FF2600"/>
                </a:solidFill>
              </a:rPr>
              <a:t>)</a:t>
            </a:r>
          </a:p>
          <a:p>
            <a:r>
              <a:rPr lang="en-US" sz="2800" dirty="0"/>
              <a:t>= 3*2 + 2*3 + 1*(-3) + (-1)*9 = 0</a:t>
            </a:r>
          </a:p>
        </p:txBody>
      </p:sp>
      <p:sp>
        <p:nvSpPr>
          <p:cNvPr id="21" name="Google Shape;2678;p165"/>
          <p:cNvSpPr/>
          <p:nvPr/>
        </p:nvSpPr>
        <p:spPr>
          <a:xfrm rot="3108">
            <a:off x="5608677" y="4342830"/>
            <a:ext cx="1349423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2678;p165"/>
          <p:cNvSpPr/>
          <p:nvPr/>
        </p:nvSpPr>
        <p:spPr>
          <a:xfrm rot="3108">
            <a:off x="2234107" y="1569117"/>
            <a:ext cx="1275506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2678;p165"/>
          <p:cNvSpPr/>
          <p:nvPr/>
        </p:nvSpPr>
        <p:spPr>
          <a:xfrm rot="3108">
            <a:off x="9989091" y="2653334"/>
            <a:ext cx="1275506" cy="373903"/>
          </a:xfrm>
          <a:prstGeom prst="rect">
            <a:avLst/>
          </a:prstGeom>
          <a:noFill/>
          <a:ln w="25400" cap="flat" cmpd="sng">
            <a:solidFill>
              <a:srgbClr val="FF2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85587744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182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>
                <a:solidFill>
                  <a:srgbClr val="C00000"/>
                </a:solidFill>
              </a:rPr>
              <a:t>dL</a:t>
            </a:r>
            <a:r>
              <a:rPr lang="en" sz="2666" dirty="0">
                <a:solidFill>
                  <a:srgbClr val="C00000"/>
                </a:solidFill>
              </a:rPr>
              <a:t>/</a:t>
            </a:r>
            <a:r>
              <a:rPr lang="en" sz="2666" dirty="0" err="1">
                <a:solidFill>
                  <a:srgbClr val="C00000"/>
                </a:solidFill>
              </a:rPr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0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1289699" y="2046158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1210502" y="3748888"/>
            <a:ext cx="548820" cy="422270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2,3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[ 0  0  0  0 ]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2  1 -2 ]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6688" y="4478896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2,3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2,3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2" name="Google Shape;2678;p165"/>
          <p:cNvSpPr/>
          <p:nvPr/>
        </p:nvSpPr>
        <p:spPr>
          <a:xfrm rot="3108">
            <a:off x="2225398" y="2396431"/>
            <a:ext cx="1275506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2678;p165"/>
          <p:cNvSpPr/>
          <p:nvPr/>
        </p:nvSpPr>
        <p:spPr>
          <a:xfrm rot="3108">
            <a:off x="5634804" y="4769546"/>
            <a:ext cx="1340768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85136855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183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>
                <a:solidFill>
                  <a:srgbClr val="C00000"/>
                </a:solidFill>
              </a:rPr>
              <a:t>dL</a:t>
            </a:r>
            <a:r>
              <a:rPr lang="en" sz="2666" dirty="0">
                <a:solidFill>
                  <a:srgbClr val="C00000"/>
                </a:solidFill>
              </a:rPr>
              <a:t>/</a:t>
            </a:r>
            <a:r>
              <a:rPr lang="en" sz="2666" dirty="0" err="1">
                <a:solidFill>
                  <a:srgbClr val="C00000"/>
                </a:solidFill>
              </a:rPr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666;p165"/>
          <p:cNvSpPr txBox="1"/>
          <p:nvPr/>
        </p:nvSpPr>
        <p:spPr>
          <a:xfrm>
            <a:off x="308392" y="3333039"/>
            <a:ext cx="1520407" cy="831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>
                <a:solidFill>
                  <a:srgbClr val="C00000"/>
                </a:solidFill>
              </a:rPr>
              <a:t>0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 ?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endParaRPr sz="2666" dirty="0">
              <a:solidFill>
                <a:srgbClr val="C00000"/>
              </a:solidFill>
            </a:endParaRPr>
          </a:p>
        </p:txBody>
      </p:sp>
      <p:sp>
        <p:nvSpPr>
          <p:cNvPr id="19" name="Google Shape;2678;p165"/>
          <p:cNvSpPr/>
          <p:nvPr/>
        </p:nvSpPr>
        <p:spPr>
          <a:xfrm rot="3108">
            <a:off x="1289699" y="2046158"/>
            <a:ext cx="353363" cy="37390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678;p165"/>
          <p:cNvSpPr/>
          <p:nvPr/>
        </p:nvSpPr>
        <p:spPr>
          <a:xfrm rot="3108">
            <a:off x="1210502" y="3748888"/>
            <a:ext cx="548820" cy="422270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" name="TextBox 3"/>
          <p:cNvSpPr txBox="1"/>
          <p:nvPr/>
        </p:nvSpPr>
        <p:spPr>
          <a:xfrm>
            <a:off x="4744520" y="3407997"/>
            <a:ext cx="3116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Local Gradient Slice: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2,3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[ 0  0  0  0 ]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[ 3  2  1 -2 ]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6688" y="4478896"/>
            <a:ext cx="513153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/dx</a:t>
            </a:r>
            <a:r>
              <a:rPr lang="en-US" sz="2800" baseline="-25000" dirty="0">
                <a:solidFill>
                  <a:srgbClr val="0000FF"/>
                </a:solidFill>
              </a:rPr>
              <a:t>2,3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/dx</a:t>
            </a:r>
            <a:r>
              <a:rPr lang="en-US" sz="2800" baseline="-25000" dirty="0">
                <a:solidFill>
                  <a:schemeClr val="accent2"/>
                </a:solidFill>
              </a:rPr>
              <a:t>2,3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rgbClr val="7030A0"/>
                </a:solidFill>
              </a:rPr>
              <a:t>(w</a:t>
            </a:r>
            <a:r>
              <a:rPr lang="en-US" sz="2800" baseline="-25000" dirty="0">
                <a:solidFill>
                  <a:srgbClr val="7030A0"/>
                </a:solidFill>
              </a:rPr>
              <a:t>3,:</a:t>
            </a:r>
            <a:r>
              <a:rPr lang="en-US" sz="2800" dirty="0">
                <a:solidFill>
                  <a:srgbClr val="7030A0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err="1">
                <a:solidFill>
                  <a:srgbClr val="FF0000"/>
                </a:solidFill>
              </a:rPr>
              <a:t>dL</a:t>
            </a:r>
            <a:r>
              <a:rPr lang="en-US" sz="2800" dirty="0">
                <a:solidFill>
                  <a:srgbClr val="FF0000"/>
                </a:solidFill>
              </a:rPr>
              <a:t>/dy</a:t>
            </a:r>
            <a:r>
              <a:rPr lang="en-US" sz="2800" baseline="-25000" dirty="0">
                <a:solidFill>
                  <a:srgbClr val="FF0000"/>
                </a:solidFill>
              </a:rPr>
              <a:t>2,: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r>
              <a:rPr lang="en-US" sz="2800" dirty="0"/>
              <a:t>= 3*(-8) + 2*1 + 1*4 + (-2)*6 = -30</a:t>
            </a:r>
          </a:p>
        </p:txBody>
      </p:sp>
      <p:sp>
        <p:nvSpPr>
          <p:cNvPr id="22" name="Google Shape;2678;p165"/>
          <p:cNvSpPr/>
          <p:nvPr/>
        </p:nvSpPr>
        <p:spPr>
          <a:xfrm rot="3108">
            <a:off x="2225398" y="2396431"/>
            <a:ext cx="1275506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2678;p165"/>
          <p:cNvSpPr/>
          <p:nvPr/>
        </p:nvSpPr>
        <p:spPr>
          <a:xfrm rot="3108">
            <a:off x="9962964" y="3080083"/>
            <a:ext cx="1340767" cy="373903"/>
          </a:xfrm>
          <a:prstGeom prst="rect">
            <a:avLst/>
          </a:prstGeom>
          <a:noFill/>
          <a:ln w="25400" cap="flat" cmpd="sng">
            <a:solidFill>
              <a:srgbClr val="FF2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2678;p165"/>
          <p:cNvSpPr/>
          <p:nvPr/>
        </p:nvSpPr>
        <p:spPr>
          <a:xfrm rot="3108">
            <a:off x="5634804" y="4769546"/>
            <a:ext cx="1340768" cy="373903"/>
          </a:xfrm>
          <a:prstGeom prst="rect">
            <a:avLst/>
          </a:prstGeom>
          <a:noFill/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73325929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184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>
                <a:solidFill>
                  <a:srgbClr val="C00000"/>
                </a:solidFill>
              </a:rPr>
              <a:t>dL</a:t>
            </a:r>
            <a:r>
              <a:rPr lang="en" sz="2666" dirty="0">
                <a:solidFill>
                  <a:srgbClr val="C00000"/>
                </a:solidFill>
              </a:rPr>
              <a:t>/</a:t>
            </a:r>
            <a:r>
              <a:rPr lang="en" sz="2666" dirty="0" err="1">
                <a:solidFill>
                  <a:srgbClr val="C00000"/>
                </a:solidFill>
              </a:rPr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6688" y="4478896"/>
            <a:ext cx="29738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</a:t>
            </a:r>
            <a:r>
              <a:rPr lang="en-US" sz="2800" dirty="0" err="1">
                <a:solidFill>
                  <a:srgbClr val="0000FF"/>
                </a:solidFill>
              </a:rPr>
              <a:t>dx</a:t>
            </a:r>
            <a:r>
              <a:rPr lang="en-US" sz="2800" baseline="-25000" dirty="0" err="1">
                <a:solidFill>
                  <a:srgbClr val="0000FF"/>
                </a:solidFill>
              </a:rPr>
              <a:t>i,j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</a:t>
            </a:r>
            <a:r>
              <a:rPr lang="en-US" sz="2800" dirty="0" err="1">
                <a:solidFill>
                  <a:schemeClr val="accent2"/>
                </a:solidFill>
              </a:rPr>
              <a:t>dx</a:t>
            </a:r>
            <a:r>
              <a:rPr lang="en-US" sz="2800" baseline="-25000" dirty="0" err="1">
                <a:solidFill>
                  <a:schemeClr val="accent2"/>
                </a:solidFill>
              </a:rPr>
              <a:t>i,j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rgbClr val="7030A0"/>
                </a:solidFill>
              </a:rPr>
              <a:t>(</a:t>
            </a:r>
            <a:r>
              <a:rPr lang="en-US" sz="2800" dirty="0" err="1">
                <a:solidFill>
                  <a:srgbClr val="7030A0"/>
                </a:solidFill>
              </a:rPr>
              <a:t>w</a:t>
            </a:r>
            <a:r>
              <a:rPr lang="en-US" sz="2800" baseline="-25000" dirty="0" err="1">
                <a:solidFill>
                  <a:srgbClr val="7030A0"/>
                </a:solidFill>
              </a:rPr>
              <a:t>j</a:t>
            </a:r>
            <a:r>
              <a:rPr lang="en-US" sz="2800" baseline="-25000" dirty="0">
                <a:solidFill>
                  <a:srgbClr val="7030A0"/>
                </a:solidFill>
              </a:rPr>
              <a:t>,:</a:t>
            </a:r>
            <a:r>
              <a:rPr lang="en-US" sz="2800" dirty="0">
                <a:solidFill>
                  <a:srgbClr val="7030A0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err="1">
                <a:solidFill>
                  <a:srgbClr val="FF0000"/>
                </a:solidFill>
              </a:rPr>
              <a:t>dL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dy</a:t>
            </a:r>
            <a:r>
              <a:rPr lang="en-US" sz="2800" baseline="-25000" dirty="0" err="1">
                <a:solidFill>
                  <a:srgbClr val="FF0000"/>
                </a:solidFill>
              </a:rPr>
              <a:t>i</a:t>
            </a:r>
            <a:r>
              <a:rPr lang="en-US" sz="2800" baseline="-25000" dirty="0">
                <a:solidFill>
                  <a:srgbClr val="FF0000"/>
                </a:solidFill>
              </a:rPr>
              <a:t>,: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179984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185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>
                <a:solidFill>
                  <a:srgbClr val="C00000"/>
                </a:solidFill>
              </a:rPr>
              <a:t>dL</a:t>
            </a:r>
            <a:r>
              <a:rPr lang="en" sz="2666" dirty="0">
                <a:solidFill>
                  <a:srgbClr val="C00000"/>
                </a:solidFill>
              </a:rPr>
              <a:t>/</a:t>
            </a:r>
            <a:r>
              <a:rPr lang="en" sz="2666" dirty="0" err="1">
                <a:solidFill>
                  <a:srgbClr val="C00000"/>
                </a:solidFill>
              </a:rPr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6688" y="4478896"/>
            <a:ext cx="29738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dL</a:t>
            </a:r>
            <a:r>
              <a:rPr lang="en-US" sz="2800" dirty="0">
                <a:solidFill>
                  <a:srgbClr val="0000FF"/>
                </a:solidFill>
              </a:rPr>
              <a:t>/</a:t>
            </a:r>
            <a:r>
              <a:rPr lang="en-US" sz="2800" dirty="0" err="1">
                <a:solidFill>
                  <a:srgbClr val="0000FF"/>
                </a:solidFill>
              </a:rPr>
              <a:t>dx</a:t>
            </a:r>
            <a:r>
              <a:rPr lang="en-US" sz="2800" baseline="-25000" dirty="0" err="1">
                <a:solidFill>
                  <a:srgbClr val="0000FF"/>
                </a:solidFill>
              </a:rPr>
              <a:t>i,j</a:t>
            </a:r>
            <a:r>
              <a:rPr lang="en-US" sz="2800" dirty="0"/>
              <a:t> 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chemeClr val="accent2"/>
                </a:solidFill>
              </a:rPr>
              <a:t>(</a:t>
            </a:r>
            <a:r>
              <a:rPr lang="en-US" sz="2800" dirty="0" err="1">
                <a:solidFill>
                  <a:schemeClr val="accent2"/>
                </a:solidFill>
              </a:rPr>
              <a:t>dy</a:t>
            </a:r>
            <a:r>
              <a:rPr lang="en-US" sz="2800" dirty="0">
                <a:solidFill>
                  <a:schemeClr val="accent2"/>
                </a:solidFill>
              </a:rPr>
              <a:t>/</a:t>
            </a:r>
            <a:r>
              <a:rPr lang="en-US" sz="2800" dirty="0" err="1">
                <a:solidFill>
                  <a:schemeClr val="accent2"/>
                </a:solidFill>
              </a:rPr>
              <a:t>dx</a:t>
            </a:r>
            <a:r>
              <a:rPr lang="en-US" sz="2800" baseline="-25000" dirty="0" err="1">
                <a:solidFill>
                  <a:schemeClr val="accent2"/>
                </a:solidFill>
              </a:rPr>
              <a:t>i,j</a:t>
            </a:r>
            <a:r>
              <a:rPr lang="en-US" sz="2800" dirty="0">
                <a:solidFill>
                  <a:schemeClr val="accent2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C00000"/>
                </a:solidFill>
              </a:rPr>
              <a:t>(</a:t>
            </a:r>
            <a:r>
              <a:rPr lang="en-US" sz="2800" dirty="0" err="1">
                <a:solidFill>
                  <a:srgbClr val="C00000"/>
                </a:solidFill>
              </a:rPr>
              <a:t>dL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dy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  <a:p>
            <a:r>
              <a:rPr lang="en-US" sz="2800" dirty="0"/>
              <a:t>= </a:t>
            </a:r>
            <a:r>
              <a:rPr lang="en-US" sz="2800" dirty="0">
                <a:solidFill>
                  <a:srgbClr val="7030A0"/>
                </a:solidFill>
              </a:rPr>
              <a:t>(</a:t>
            </a:r>
            <a:r>
              <a:rPr lang="en-US" sz="2800" dirty="0" err="1">
                <a:solidFill>
                  <a:srgbClr val="7030A0"/>
                </a:solidFill>
              </a:rPr>
              <a:t>w</a:t>
            </a:r>
            <a:r>
              <a:rPr lang="en-US" sz="2800" baseline="-25000" dirty="0" err="1">
                <a:solidFill>
                  <a:srgbClr val="7030A0"/>
                </a:solidFill>
              </a:rPr>
              <a:t>j</a:t>
            </a:r>
            <a:r>
              <a:rPr lang="en-US" sz="2800" baseline="-25000" dirty="0">
                <a:solidFill>
                  <a:srgbClr val="7030A0"/>
                </a:solidFill>
              </a:rPr>
              <a:t>,:</a:t>
            </a:r>
            <a:r>
              <a:rPr lang="en-US" sz="2800" dirty="0">
                <a:solidFill>
                  <a:srgbClr val="7030A0"/>
                </a:solidFill>
              </a:rPr>
              <a:t>) </a:t>
            </a:r>
            <a:r>
              <a:rPr lang="en-US" sz="2800" dirty="0"/>
              <a:t>· 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err="1">
                <a:solidFill>
                  <a:srgbClr val="FF0000"/>
                </a:solidFill>
              </a:rPr>
              <a:t>dL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dy</a:t>
            </a:r>
            <a:r>
              <a:rPr lang="en-US" sz="2800" baseline="-25000" dirty="0" err="1">
                <a:solidFill>
                  <a:srgbClr val="FF0000"/>
                </a:solidFill>
              </a:rPr>
              <a:t>i</a:t>
            </a:r>
            <a:r>
              <a:rPr lang="en-US" sz="2800" baseline="-25000" dirty="0">
                <a:solidFill>
                  <a:srgbClr val="FF0000"/>
                </a:solidFill>
              </a:rPr>
              <a:t>,: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67611" y="3603428"/>
            <a:ext cx="3762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dL</a:t>
            </a:r>
            <a:r>
              <a:rPr lang="en-US" sz="3200" dirty="0"/>
              <a:t>/dx = (</a:t>
            </a:r>
            <a:r>
              <a:rPr lang="en-US" sz="3200" dirty="0" err="1"/>
              <a:t>dL</a:t>
            </a:r>
            <a:r>
              <a:rPr lang="en-US" sz="3200" dirty="0"/>
              <a:t>/</a:t>
            </a:r>
            <a:r>
              <a:rPr lang="en-US" sz="3200" dirty="0" err="1"/>
              <a:t>dy</a:t>
            </a:r>
            <a:r>
              <a:rPr lang="en-US" sz="3200" dirty="0"/>
              <a:t>) </a:t>
            </a:r>
            <a:r>
              <a:rPr lang="en-US" sz="3200" dirty="0" err="1"/>
              <a:t>w</a:t>
            </a:r>
            <a:r>
              <a:rPr lang="en-US" sz="3200" baseline="30000" dirty="0" err="1"/>
              <a:t>T</a:t>
            </a:r>
            <a:endParaRPr lang="en-US" sz="3200" baseline="30000" dirty="0"/>
          </a:p>
          <a:p>
            <a:r>
              <a:rPr lang="en-US" sz="2400" dirty="0"/>
              <a:t> [N x D]        [N x M]  [M x D]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29911" y="4193164"/>
            <a:ext cx="3240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Easy way to remember:</a:t>
            </a:r>
          </a:p>
          <a:p>
            <a:r>
              <a:rPr lang="en-US" sz="2400" dirty="0"/>
              <a:t>It’s the only way the shapes work out! </a:t>
            </a:r>
          </a:p>
        </p:txBody>
      </p:sp>
    </p:spTree>
    <p:extLst>
      <p:ext uri="{BB962C8B-B14F-4D97-AF65-F5344CB8AC3E}">
        <p14:creationId xmlns:p14="http://schemas.microsoft.com/office/powerpoint/2010/main" val="49505519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186</a:t>
            </a:fld>
            <a:endParaRPr lang="en-US" dirty="0"/>
          </a:p>
        </p:txBody>
      </p:sp>
      <p:sp>
        <p:nvSpPr>
          <p:cNvPr id="5" name="Google Shape;2666;p165"/>
          <p:cNvSpPr txBox="1"/>
          <p:nvPr/>
        </p:nvSpPr>
        <p:spPr>
          <a:xfrm>
            <a:off x="141113" y="1152589"/>
            <a:ext cx="1765856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 1  -3 ]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-3   4   2 ]</a:t>
            </a:r>
            <a:endParaRPr sz="2666" dirty="0">
              <a:solidFill>
                <a:srgbClr val="6AA84F"/>
              </a:solidFill>
            </a:endParaRPr>
          </a:p>
        </p:txBody>
      </p:sp>
      <p:sp>
        <p:nvSpPr>
          <p:cNvPr id="6" name="Google Shape;2667;p165"/>
          <p:cNvSpPr txBox="1"/>
          <p:nvPr/>
        </p:nvSpPr>
        <p:spPr>
          <a:xfrm>
            <a:off x="1942304" y="1098586"/>
            <a:ext cx="1846751" cy="172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dirty="0"/>
              <a:t>w: [D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1 -1]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2  1  3  2]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  3  2  1 -2]</a:t>
            </a:r>
            <a:endParaRPr sz="2666" dirty="0">
              <a:solidFill>
                <a:srgbClr val="6AA84F"/>
              </a:solidFill>
            </a:endParaRPr>
          </a:p>
        </p:txBody>
      </p:sp>
      <p:grpSp>
        <p:nvGrpSpPr>
          <p:cNvPr id="7" name="Google Shape;2668;p165"/>
          <p:cNvGrpSpPr/>
          <p:nvPr/>
        </p:nvGrpSpPr>
        <p:grpSpPr>
          <a:xfrm>
            <a:off x="4467611" y="1235519"/>
            <a:ext cx="3669928" cy="1749144"/>
            <a:chOff x="3528693" y="1554987"/>
            <a:chExt cx="2753163" cy="1312200"/>
          </a:xfrm>
        </p:grpSpPr>
        <p:sp>
          <p:nvSpPr>
            <p:cNvPr id="8" name="Google Shape;2669;p165"/>
            <p:cNvSpPr/>
            <p:nvPr/>
          </p:nvSpPr>
          <p:spPr>
            <a:xfrm>
              <a:off x="3528693" y="1554987"/>
              <a:ext cx="2753163" cy="13122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933" dirty="0"/>
                <a:t>Matrix Multiply</a:t>
              </a:r>
              <a:r>
                <a:rPr lang="en-US" sz="2933" dirty="0"/>
                <a:t> </a:t>
              </a:r>
              <a:r>
                <a:rPr lang="en-US" sz="2933" i="1" dirty="0"/>
                <a:t>y = </a:t>
              </a:r>
              <a:r>
                <a:rPr lang="en-US" sz="2933" i="1" dirty="0" err="1"/>
                <a:t>xw</a:t>
              </a:r>
              <a:endParaRPr sz="2933" i="1" dirty="0"/>
            </a:p>
          </p:txBody>
        </p:sp>
        <p:pic>
          <p:nvPicPr>
            <p:cNvPr id="9" name="Google Shape;2670;p16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22274" y="2046850"/>
              <a:ext cx="2389475" cy="70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2671;p165"/>
          <p:cNvSpPr txBox="1"/>
          <p:nvPr/>
        </p:nvSpPr>
        <p:spPr>
          <a:xfrm>
            <a:off x="9518986" y="469870"/>
            <a:ext cx="248135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/>
              <a:t>y: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</a:t>
            </a:r>
            <a:r>
              <a:rPr lang="en-US" sz="2666" dirty="0">
                <a:solidFill>
                  <a:srgbClr val="6AA84F"/>
                </a:solidFill>
              </a:rPr>
              <a:t>-1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2  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6 ]</a:t>
            </a:r>
            <a:endParaRPr sz="2666" dirty="0">
              <a:solidFill>
                <a:srgbClr val="6AA84F"/>
              </a:solidFill>
            </a:endParaRPr>
          </a:p>
          <a:p>
            <a:pPr algn="ctr"/>
            <a:r>
              <a:rPr lang="en" sz="2666" dirty="0">
                <a:solidFill>
                  <a:srgbClr val="6AA84F"/>
                </a:solidFill>
              </a:rPr>
              <a:t>[</a:t>
            </a:r>
            <a:r>
              <a:rPr lang="en-US" sz="2666" dirty="0">
                <a:solidFill>
                  <a:srgbClr val="6AA84F"/>
                </a:solidFill>
              </a:rPr>
              <a:t> </a:t>
            </a:r>
            <a:r>
              <a:rPr lang="en" sz="2666" dirty="0">
                <a:solidFill>
                  <a:srgbClr val="6AA84F"/>
                </a:solidFill>
              </a:rPr>
              <a:t>5 </a:t>
            </a:r>
            <a:r>
              <a:rPr lang="en-US" sz="2666" dirty="0">
                <a:solidFill>
                  <a:srgbClr val="6AA84F"/>
                </a:solidFill>
              </a:rPr>
              <a:t>  </a:t>
            </a:r>
            <a:r>
              <a:rPr lang="en" sz="2666" dirty="0">
                <a:solidFill>
                  <a:srgbClr val="6AA84F"/>
                </a:solidFill>
              </a:rPr>
              <a:t>2  1</a:t>
            </a:r>
            <a:r>
              <a:rPr lang="en-US" sz="2666" dirty="0">
                <a:solidFill>
                  <a:srgbClr val="6AA84F"/>
                </a:solidFill>
              </a:rPr>
              <a:t>1</a:t>
            </a:r>
            <a:r>
              <a:rPr lang="en" sz="2666" dirty="0">
                <a:solidFill>
                  <a:srgbClr val="6AA84F"/>
                </a:solidFill>
              </a:rPr>
              <a:t>  </a:t>
            </a:r>
            <a:r>
              <a:rPr lang="en-US" sz="2666" dirty="0">
                <a:solidFill>
                  <a:srgbClr val="6AA84F"/>
                </a:solidFill>
              </a:rPr>
              <a:t>7</a:t>
            </a:r>
            <a:r>
              <a:rPr lang="en" sz="2666" dirty="0">
                <a:solidFill>
                  <a:srgbClr val="6AA84F"/>
                </a:solidFill>
              </a:rPr>
              <a:t> ]</a:t>
            </a:r>
            <a:endParaRPr sz="2666" dirty="0">
              <a:solidFill>
                <a:srgbClr val="6AA84F"/>
              </a:solidFill>
            </a:endParaRPr>
          </a:p>
        </p:txBody>
      </p:sp>
      <p:cxnSp>
        <p:nvCxnSpPr>
          <p:cNvPr id="14" name="Google Shape;2675;p165"/>
          <p:cNvCxnSpPr/>
          <p:nvPr/>
        </p:nvCxnSpPr>
        <p:spPr>
          <a:xfrm>
            <a:off x="8304836" y="1504100"/>
            <a:ext cx="1182892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677;p165"/>
          <p:cNvCxnSpPr/>
          <p:nvPr/>
        </p:nvCxnSpPr>
        <p:spPr>
          <a:xfrm>
            <a:off x="3789055" y="1470577"/>
            <a:ext cx="639530" cy="0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672;p165"/>
          <p:cNvSpPr txBox="1"/>
          <p:nvPr/>
        </p:nvSpPr>
        <p:spPr>
          <a:xfrm>
            <a:off x="9518987" y="2117103"/>
            <a:ext cx="2210224" cy="1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666" dirty="0" err="1">
                <a:solidFill>
                  <a:srgbClr val="C00000"/>
                </a:solidFill>
              </a:rPr>
              <a:t>dL</a:t>
            </a:r>
            <a:r>
              <a:rPr lang="en" sz="2666" dirty="0">
                <a:solidFill>
                  <a:srgbClr val="C00000"/>
                </a:solidFill>
              </a:rPr>
              <a:t>/</a:t>
            </a:r>
            <a:r>
              <a:rPr lang="en" sz="2666" dirty="0" err="1">
                <a:solidFill>
                  <a:srgbClr val="C00000"/>
                </a:solidFill>
              </a:rPr>
              <a:t>dy</a:t>
            </a:r>
            <a:r>
              <a:rPr lang="en" sz="2666" dirty="0"/>
              <a:t>: [N</a:t>
            </a:r>
            <a:r>
              <a:rPr lang="en" sz="2666" dirty="0">
                <a:solidFill>
                  <a:schemeClr val="dk1"/>
                </a:solidFill>
              </a:rPr>
              <a:t>×</a:t>
            </a:r>
            <a:r>
              <a:rPr lang="en" sz="2666" dirty="0"/>
              <a:t>M]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 2  3 -3  9 ]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-8  1  4  6 ]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3" name="Google Shape;2674;p165"/>
          <p:cNvCxnSpPr/>
          <p:nvPr/>
        </p:nvCxnSpPr>
        <p:spPr>
          <a:xfrm>
            <a:off x="8295172" y="2834287"/>
            <a:ext cx="1223681" cy="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" name="Google Shape;2666;p165"/>
          <p:cNvSpPr txBox="1"/>
          <p:nvPr/>
        </p:nvSpPr>
        <p:spPr>
          <a:xfrm>
            <a:off x="21157" y="2872525"/>
            <a:ext cx="2136953" cy="132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666" dirty="0" err="1"/>
              <a:t>dL</a:t>
            </a:r>
            <a:r>
              <a:rPr lang="en-US" sz="2666" dirty="0"/>
              <a:t>/d</a:t>
            </a:r>
            <a:r>
              <a:rPr lang="en" sz="2666" dirty="0"/>
              <a:t>x: [N×D]</a:t>
            </a:r>
            <a:endParaRPr sz="2666" dirty="0"/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 </a:t>
            </a:r>
            <a:r>
              <a:rPr lang="en-US" sz="2666" dirty="0">
                <a:solidFill>
                  <a:srgbClr val="C00000"/>
                </a:solidFill>
              </a:rPr>
              <a:t> 0</a:t>
            </a:r>
            <a:r>
              <a:rPr lang="en" sz="2666" dirty="0">
                <a:solidFill>
                  <a:srgbClr val="C00000"/>
                </a:solidFill>
              </a:rPr>
              <a:t>   1</a:t>
            </a:r>
            <a:r>
              <a:rPr lang="en-US" sz="2666" dirty="0">
                <a:solidFill>
                  <a:srgbClr val="C00000"/>
                </a:solidFill>
              </a:rPr>
              <a:t>6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 </a:t>
            </a:r>
            <a:r>
              <a:rPr lang="en" sz="2666" dirty="0">
                <a:solidFill>
                  <a:srgbClr val="C00000"/>
                </a:solidFill>
              </a:rPr>
              <a:t>-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</a:t>
            </a:r>
            <a:r>
              <a:rPr lang="en" sz="2666" dirty="0">
                <a:solidFill>
                  <a:srgbClr val="C00000"/>
                </a:solidFill>
              </a:rPr>
              <a:t>]</a:t>
            </a:r>
            <a:endParaRPr sz="2666" dirty="0">
              <a:solidFill>
                <a:srgbClr val="C00000"/>
              </a:solidFill>
            </a:endParaRPr>
          </a:p>
          <a:p>
            <a:pPr algn="ctr"/>
            <a:r>
              <a:rPr lang="en" sz="2666" dirty="0">
                <a:solidFill>
                  <a:srgbClr val="C00000"/>
                </a:solidFill>
              </a:rPr>
              <a:t>[-</a:t>
            </a:r>
            <a:r>
              <a:rPr lang="en-US" sz="2666" dirty="0">
                <a:solidFill>
                  <a:srgbClr val="C00000"/>
                </a:solidFill>
              </a:rPr>
              <a:t>24</a:t>
            </a:r>
            <a:r>
              <a:rPr lang="en" sz="2666" dirty="0">
                <a:solidFill>
                  <a:srgbClr val="C00000"/>
                </a:solidFill>
              </a:rPr>
              <a:t>   </a:t>
            </a:r>
            <a:r>
              <a:rPr lang="en-US" sz="2666" dirty="0">
                <a:solidFill>
                  <a:srgbClr val="C00000"/>
                </a:solidFill>
              </a:rPr>
              <a:t>9</a:t>
            </a:r>
            <a:r>
              <a:rPr lang="en" sz="2666" dirty="0">
                <a:solidFill>
                  <a:srgbClr val="C00000"/>
                </a:solidFill>
              </a:rPr>
              <a:t> </a:t>
            </a:r>
            <a:r>
              <a:rPr lang="en-US" sz="2666" dirty="0">
                <a:solidFill>
                  <a:srgbClr val="C00000"/>
                </a:solidFill>
              </a:rPr>
              <a:t> -30</a:t>
            </a:r>
            <a:r>
              <a:rPr lang="en" sz="2666" dirty="0">
                <a:solidFill>
                  <a:srgbClr val="C00000"/>
                </a:solidFill>
              </a:rPr>
              <a:t> ]</a:t>
            </a:r>
            <a:endParaRPr sz="2666" dirty="0">
              <a:solidFill>
                <a:srgbClr val="C0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0800000" flipV="1">
            <a:off x="2002096" y="2866392"/>
            <a:ext cx="2356133" cy="883213"/>
          </a:xfrm>
          <a:prstGeom prst="bentConnector3">
            <a:avLst>
              <a:gd name="adj1" fmla="val 6434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729911" y="4193164"/>
            <a:ext cx="3240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Easy way to remember:</a:t>
            </a:r>
          </a:p>
          <a:p>
            <a:r>
              <a:rPr lang="en-US" sz="2400" dirty="0"/>
              <a:t>It’s the only way the shapes work out!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67611" y="5030777"/>
            <a:ext cx="32800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dL</a:t>
            </a:r>
            <a:r>
              <a:rPr lang="en-US" sz="3200" dirty="0"/>
              <a:t>/</a:t>
            </a:r>
            <a:r>
              <a:rPr lang="en-US" sz="3200" dirty="0" err="1"/>
              <a:t>dw</a:t>
            </a:r>
            <a:r>
              <a:rPr lang="en-US" sz="3200" dirty="0"/>
              <a:t> = </a:t>
            </a:r>
            <a:r>
              <a:rPr lang="en-US" sz="3200" dirty="0" err="1"/>
              <a:t>x</a:t>
            </a:r>
            <a:r>
              <a:rPr lang="en-US" sz="3200" baseline="30000" dirty="0" err="1"/>
              <a:t>T</a:t>
            </a:r>
            <a:r>
              <a:rPr lang="en-US" sz="3200" dirty="0"/>
              <a:t> (</a:t>
            </a:r>
            <a:r>
              <a:rPr lang="en-US" sz="3200" dirty="0" err="1"/>
              <a:t>dL</a:t>
            </a:r>
            <a:r>
              <a:rPr lang="en-US" sz="3200" dirty="0"/>
              <a:t>/</a:t>
            </a:r>
            <a:r>
              <a:rPr lang="en-US" sz="3200" dirty="0" err="1"/>
              <a:t>dy</a:t>
            </a:r>
            <a:r>
              <a:rPr lang="en-US" sz="3200" dirty="0"/>
              <a:t>)</a:t>
            </a:r>
            <a:endParaRPr lang="en-US" sz="3200" baseline="30000" dirty="0"/>
          </a:p>
          <a:p>
            <a:r>
              <a:rPr lang="en-US" sz="2400" dirty="0"/>
              <a:t> [D x M]   [D x N] [N x M]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67611" y="3603428"/>
            <a:ext cx="38314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dL</a:t>
            </a:r>
            <a:r>
              <a:rPr lang="en-US" sz="3200" dirty="0"/>
              <a:t>/dx = (</a:t>
            </a:r>
            <a:r>
              <a:rPr lang="en-US" sz="3200" dirty="0" err="1"/>
              <a:t>dL</a:t>
            </a:r>
            <a:r>
              <a:rPr lang="en-US" sz="3200" dirty="0"/>
              <a:t>/</a:t>
            </a:r>
            <a:r>
              <a:rPr lang="en-US" sz="3200" dirty="0" err="1"/>
              <a:t>dy</a:t>
            </a:r>
            <a:r>
              <a:rPr lang="en-US" sz="3200" dirty="0"/>
              <a:t>) </a:t>
            </a:r>
            <a:r>
              <a:rPr lang="en-US" sz="3200" dirty="0" err="1"/>
              <a:t>w</a:t>
            </a:r>
            <a:r>
              <a:rPr lang="en-US" sz="3200" baseline="30000" dirty="0" err="1"/>
              <a:t>T</a:t>
            </a:r>
            <a:endParaRPr lang="en-US" sz="3200" baseline="30000" dirty="0"/>
          </a:p>
          <a:p>
            <a:r>
              <a:rPr lang="en-US" sz="2400" dirty="0"/>
              <a:t> [N x D]        [N x M]  [M x D] </a:t>
            </a:r>
          </a:p>
        </p:txBody>
      </p:sp>
    </p:spTree>
    <p:extLst>
      <p:ext uri="{BB962C8B-B14F-4D97-AF65-F5344CB8AC3E}">
        <p14:creationId xmlns:p14="http://schemas.microsoft.com/office/powerpoint/2010/main" val="192622930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Backpropagation: Another 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187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9235" y="1330026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357829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0331276" y="1330022"/>
            <a:ext cx="1146403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5766423" y="1330023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2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42342" y="1330022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3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3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4" idx="3"/>
            <a:endCxn id="5" idx="1"/>
          </p:cNvCxnSpPr>
          <p:nvPr/>
        </p:nvCxnSpPr>
        <p:spPr>
          <a:xfrm flipV="1">
            <a:off x="1608390" y="1991745"/>
            <a:ext cx="1749439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  <a:endCxn id="9" idx="1"/>
          </p:cNvCxnSpPr>
          <p:nvPr/>
        </p:nvCxnSpPr>
        <p:spPr>
          <a:xfrm flipV="1">
            <a:off x="4016984" y="1991743"/>
            <a:ext cx="1749439" cy="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  <a:endCxn id="10" idx="1"/>
          </p:cNvCxnSpPr>
          <p:nvPr/>
        </p:nvCxnSpPr>
        <p:spPr>
          <a:xfrm flipV="1">
            <a:off x="6425578" y="1991742"/>
            <a:ext cx="1816764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  <a:endCxn id="8" idx="1"/>
          </p:cNvCxnSpPr>
          <p:nvPr/>
        </p:nvCxnSpPr>
        <p:spPr>
          <a:xfrm>
            <a:off x="8901497" y="1991742"/>
            <a:ext cx="142977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42498" y="124532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f</a:t>
            </a:r>
            <a:r>
              <a:rPr lang="en-US" sz="3600" baseline="-25000"/>
              <a:t>1</a:t>
            </a:r>
            <a:endParaRPr lang="en-US" sz="3600"/>
          </a:p>
        </p:txBody>
      </p:sp>
      <p:sp>
        <p:nvSpPr>
          <p:cNvPr id="23" name="TextBox 22"/>
          <p:cNvSpPr txBox="1"/>
          <p:nvPr/>
        </p:nvSpPr>
        <p:spPr>
          <a:xfrm>
            <a:off x="4651092" y="1245321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7093349" y="1245320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3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9328657" y="1246266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4</a:t>
            </a:r>
            <a:endParaRPr lang="en-US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3" y="4196511"/>
            <a:ext cx="7603953" cy="114202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112001" y="4362388"/>
            <a:ext cx="992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Chain rule</a:t>
            </a:r>
          </a:p>
        </p:txBody>
      </p:sp>
    </p:spTree>
    <p:extLst>
      <p:ext uri="{BB962C8B-B14F-4D97-AF65-F5344CB8AC3E}">
        <p14:creationId xmlns:p14="http://schemas.microsoft.com/office/powerpoint/2010/main" val="64759440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Backpropagation: Another 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188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9235" y="1330026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357829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0331276" y="1330022"/>
            <a:ext cx="1146403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5766423" y="1330023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2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42342" y="1330022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3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3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4" idx="3"/>
            <a:endCxn id="5" idx="1"/>
          </p:cNvCxnSpPr>
          <p:nvPr/>
        </p:nvCxnSpPr>
        <p:spPr>
          <a:xfrm flipV="1">
            <a:off x="1608390" y="1991745"/>
            <a:ext cx="1749439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  <a:endCxn id="9" idx="1"/>
          </p:cNvCxnSpPr>
          <p:nvPr/>
        </p:nvCxnSpPr>
        <p:spPr>
          <a:xfrm flipV="1">
            <a:off x="4016984" y="1991743"/>
            <a:ext cx="1749439" cy="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  <a:endCxn id="10" idx="1"/>
          </p:cNvCxnSpPr>
          <p:nvPr/>
        </p:nvCxnSpPr>
        <p:spPr>
          <a:xfrm flipV="1">
            <a:off x="6425578" y="1991742"/>
            <a:ext cx="1816764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  <a:endCxn id="8" idx="1"/>
          </p:cNvCxnSpPr>
          <p:nvPr/>
        </p:nvCxnSpPr>
        <p:spPr>
          <a:xfrm>
            <a:off x="8901497" y="1991742"/>
            <a:ext cx="142977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42498" y="124532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f</a:t>
            </a:r>
            <a:r>
              <a:rPr lang="en-US" sz="3600" baseline="-25000"/>
              <a:t>1</a:t>
            </a:r>
            <a:endParaRPr lang="en-US" sz="3600"/>
          </a:p>
        </p:txBody>
      </p:sp>
      <p:sp>
        <p:nvSpPr>
          <p:cNvPr id="23" name="TextBox 22"/>
          <p:cNvSpPr txBox="1"/>
          <p:nvPr/>
        </p:nvSpPr>
        <p:spPr>
          <a:xfrm>
            <a:off x="4651092" y="1245321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7093349" y="1245320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3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9328657" y="1246266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4</a:t>
            </a:r>
            <a:endParaRPr lang="en-US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3" y="4196511"/>
            <a:ext cx="7603953" cy="11420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91866" y="5434152"/>
            <a:ext cx="577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D</a:t>
            </a:r>
            <a:r>
              <a:rPr lang="en-US" sz="3200" baseline="-25000"/>
              <a:t>3</a:t>
            </a:r>
            <a:endParaRPr lang="en-US" sz="3200"/>
          </a:p>
        </p:txBody>
      </p:sp>
      <p:sp>
        <p:nvSpPr>
          <p:cNvPr id="32" name="TextBox 31"/>
          <p:cNvSpPr txBox="1"/>
          <p:nvPr/>
        </p:nvSpPr>
        <p:spPr>
          <a:xfrm>
            <a:off x="7014972" y="5434152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2</a:t>
            </a:r>
            <a:r>
              <a:rPr lang="en-US" sz="3200" dirty="0"/>
              <a:t> x D</a:t>
            </a:r>
            <a:r>
              <a:rPr lang="en-US" sz="3200" baseline="-25000" dirty="0"/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28989" y="5434151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1</a:t>
            </a:r>
            <a:r>
              <a:rPr lang="en-US" sz="3200" dirty="0"/>
              <a:t> x D</a:t>
            </a:r>
            <a:r>
              <a:rPr lang="en-US" sz="3200" baseline="-25000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24241" y="5432563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0</a:t>
            </a:r>
            <a:r>
              <a:rPr lang="en-US" sz="3200" dirty="0"/>
              <a:t> x D</a:t>
            </a:r>
            <a:r>
              <a:rPr lang="en-US" sz="3200" baseline="-25000" dirty="0"/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90662" y="2969318"/>
            <a:ext cx="9475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Matrix multiplication is </a:t>
            </a:r>
            <a:r>
              <a:rPr lang="en-US" sz="2400" b="1" dirty="0"/>
              <a:t>associative</a:t>
            </a:r>
            <a:r>
              <a:rPr lang="en-US" sz="2400" dirty="0"/>
              <a:t>: we can compute products in any order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2001" y="4362388"/>
            <a:ext cx="992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Chain rule</a:t>
            </a:r>
          </a:p>
        </p:txBody>
      </p:sp>
    </p:spTree>
    <p:extLst>
      <p:ext uri="{BB962C8B-B14F-4D97-AF65-F5344CB8AC3E}">
        <p14:creationId xmlns:p14="http://schemas.microsoft.com/office/powerpoint/2010/main" val="47045748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189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9235" y="1330026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357829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0331276" y="1330022"/>
            <a:ext cx="1146403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5766423" y="1330023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2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42342" y="1330022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3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3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4" idx="3"/>
            <a:endCxn id="5" idx="1"/>
          </p:cNvCxnSpPr>
          <p:nvPr/>
        </p:nvCxnSpPr>
        <p:spPr>
          <a:xfrm flipV="1">
            <a:off x="1608390" y="1991745"/>
            <a:ext cx="1749439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  <a:endCxn id="9" idx="1"/>
          </p:cNvCxnSpPr>
          <p:nvPr/>
        </p:nvCxnSpPr>
        <p:spPr>
          <a:xfrm flipV="1">
            <a:off x="4016984" y="1991743"/>
            <a:ext cx="1749439" cy="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  <a:endCxn id="10" idx="1"/>
          </p:cNvCxnSpPr>
          <p:nvPr/>
        </p:nvCxnSpPr>
        <p:spPr>
          <a:xfrm flipV="1">
            <a:off x="6425578" y="1991742"/>
            <a:ext cx="1816764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  <a:endCxn id="8" idx="1"/>
          </p:cNvCxnSpPr>
          <p:nvPr/>
        </p:nvCxnSpPr>
        <p:spPr>
          <a:xfrm>
            <a:off x="8901497" y="1991742"/>
            <a:ext cx="142977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42498" y="124532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f</a:t>
            </a:r>
            <a:r>
              <a:rPr lang="en-US" sz="3600" baseline="-25000"/>
              <a:t>1</a:t>
            </a:r>
            <a:endParaRPr lang="en-US" sz="3600"/>
          </a:p>
        </p:txBody>
      </p:sp>
      <p:sp>
        <p:nvSpPr>
          <p:cNvPr id="23" name="TextBox 22"/>
          <p:cNvSpPr txBox="1"/>
          <p:nvPr/>
        </p:nvSpPr>
        <p:spPr>
          <a:xfrm>
            <a:off x="4651092" y="1245321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7093349" y="1245320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3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9328657" y="1246266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4</a:t>
            </a:r>
            <a:endParaRPr lang="en-US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3" y="4196511"/>
            <a:ext cx="7603953" cy="11420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91866" y="5434152"/>
            <a:ext cx="577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D</a:t>
            </a:r>
            <a:r>
              <a:rPr lang="en-US" sz="3200" baseline="-25000"/>
              <a:t>3</a:t>
            </a:r>
            <a:endParaRPr lang="en-US" sz="3200"/>
          </a:p>
        </p:txBody>
      </p:sp>
      <p:sp>
        <p:nvSpPr>
          <p:cNvPr id="32" name="TextBox 31"/>
          <p:cNvSpPr txBox="1"/>
          <p:nvPr/>
        </p:nvSpPr>
        <p:spPr>
          <a:xfrm>
            <a:off x="7014972" y="5434152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2</a:t>
            </a:r>
            <a:r>
              <a:rPr lang="en-US" sz="3200" dirty="0"/>
              <a:t> x D</a:t>
            </a:r>
            <a:r>
              <a:rPr lang="en-US" sz="3200" baseline="-25000" dirty="0"/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28989" y="5434151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1</a:t>
            </a:r>
            <a:r>
              <a:rPr lang="en-US" sz="3200" dirty="0"/>
              <a:t> x D</a:t>
            </a:r>
            <a:r>
              <a:rPr lang="en-US" sz="3200" baseline="-25000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24241" y="5432563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0</a:t>
            </a:r>
            <a:r>
              <a:rPr lang="en-US" sz="3200" dirty="0"/>
              <a:t> x D</a:t>
            </a:r>
            <a:r>
              <a:rPr lang="en-US" sz="3200" baseline="-25000" dirty="0"/>
              <a:t>1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505885" y="3972946"/>
            <a:ext cx="639209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3716" y="2969318"/>
            <a:ext cx="11289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Matrix multiplication is </a:t>
            </a:r>
            <a:r>
              <a:rPr lang="en-US" sz="2400" b="1" dirty="0"/>
              <a:t>associative</a:t>
            </a:r>
            <a:r>
              <a:rPr lang="en-US" sz="2400" dirty="0"/>
              <a:t>: we can compute products in any order</a:t>
            </a:r>
          </a:p>
          <a:p>
            <a:pPr algn="ctr"/>
            <a:r>
              <a:rPr lang="en-US" sz="2400" dirty="0"/>
              <a:t>Computing products right-to-left avoids matrix-matrix products; only needs matrix-vector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2001" y="4362388"/>
            <a:ext cx="992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Chain rule</a:t>
            </a: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Reverse-Mode Automatic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371202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Google Shape;238;p24"/>
          <p:cNvSpPr txBox="1"/>
          <p:nvPr/>
        </p:nvSpPr>
        <p:spPr>
          <a:xfrm>
            <a:off x="838200" y="1181608"/>
            <a:ext cx="4503227" cy="49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A </a:t>
            </a:r>
            <a:r>
              <a:rPr lang="en" sz="2399" b="1" dirty="0"/>
              <a:t>loss function</a:t>
            </a:r>
            <a:r>
              <a:rPr lang="en" sz="2399" dirty="0"/>
              <a:t> tells how good our current classifier is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Low loss = good classifier</a:t>
            </a:r>
          </a:p>
          <a:p>
            <a:r>
              <a:rPr lang="en-US" sz="2399" dirty="0"/>
              <a:t>High loss = bad classifier</a:t>
            </a:r>
          </a:p>
          <a:p>
            <a:endParaRPr lang="en-US" sz="2399" dirty="0"/>
          </a:p>
          <a:p>
            <a:r>
              <a:rPr lang="en-US" sz="2399" dirty="0"/>
              <a:t>(Also called: </a:t>
            </a:r>
            <a:r>
              <a:rPr lang="en-US" sz="2399" b="1" dirty="0"/>
              <a:t>objective function</a:t>
            </a:r>
            <a:r>
              <a:rPr lang="en-US" sz="2399" dirty="0"/>
              <a:t>; </a:t>
            </a:r>
            <a:r>
              <a:rPr lang="en-US" sz="2399" b="1" dirty="0"/>
              <a:t>cost function</a:t>
            </a:r>
            <a:r>
              <a:rPr lang="en-US" sz="2399" dirty="0"/>
              <a:t>)</a:t>
            </a:r>
          </a:p>
          <a:p>
            <a:endParaRPr lang="en-US" sz="2399" dirty="0"/>
          </a:p>
          <a:p>
            <a:r>
              <a:rPr lang="en-US" sz="2399" dirty="0"/>
              <a:t>Negative loss function sometimes called </a:t>
            </a:r>
            <a:r>
              <a:rPr lang="en-US" sz="2399" b="1" dirty="0"/>
              <a:t>reward function</a:t>
            </a:r>
            <a:r>
              <a:rPr lang="en-US" sz="2399" dirty="0"/>
              <a:t>, </a:t>
            </a:r>
            <a:r>
              <a:rPr lang="en-US" sz="2399" b="1" dirty="0"/>
              <a:t>profit function</a:t>
            </a:r>
            <a:r>
              <a:rPr lang="en-US" sz="2399" dirty="0"/>
              <a:t>, </a:t>
            </a:r>
            <a:r>
              <a:rPr lang="en-US" sz="2399" b="1" dirty="0"/>
              <a:t>utility function</a:t>
            </a:r>
            <a:r>
              <a:rPr lang="en-US" sz="2399" dirty="0"/>
              <a:t>, </a:t>
            </a:r>
            <a:r>
              <a:rPr lang="en-US" sz="2399" b="1" dirty="0"/>
              <a:t>fitness function</a:t>
            </a:r>
            <a:r>
              <a:rPr lang="en-US" sz="2399" dirty="0"/>
              <a:t>, </a:t>
            </a:r>
            <a:r>
              <a:rPr lang="en-US" sz="2399" dirty="0" err="1"/>
              <a:t>etc</a:t>
            </a:r>
            <a:endParaRPr sz="2399" dirty="0"/>
          </a:p>
        </p:txBody>
      </p:sp>
      <p:sp>
        <p:nvSpPr>
          <p:cNvPr id="9" name="Google Shape;238;p24"/>
          <p:cNvSpPr txBox="1"/>
          <p:nvPr/>
        </p:nvSpPr>
        <p:spPr>
          <a:xfrm>
            <a:off x="6555754" y="352844"/>
            <a:ext cx="4503227" cy="242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Given a dataset of examples</a:t>
            </a:r>
            <a:endParaRPr sz="2399" dirty="0"/>
          </a:p>
          <a:p>
            <a:endParaRPr sz="2399" dirty="0"/>
          </a:p>
          <a:p>
            <a:endParaRPr sz="2399" dirty="0"/>
          </a:p>
          <a:p>
            <a:endParaRPr sz="2399" dirty="0"/>
          </a:p>
          <a:p>
            <a:r>
              <a:rPr lang="en" sz="2399" dirty="0"/>
              <a:t>Where       </a:t>
            </a:r>
            <a:r>
              <a:rPr lang="en-US" sz="2399" dirty="0"/>
              <a:t> </a:t>
            </a:r>
            <a:r>
              <a:rPr lang="en" sz="2399" dirty="0"/>
              <a:t>is image and </a:t>
            </a:r>
            <a:endParaRPr sz="2399" dirty="0"/>
          </a:p>
          <a:p>
            <a:r>
              <a:rPr lang="en" sz="2399" dirty="0"/>
              <a:t>                  </a:t>
            </a:r>
            <a:r>
              <a:rPr lang="en-US" sz="2399" dirty="0"/>
              <a:t>  </a:t>
            </a:r>
            <a:r>
              <a:rPr lang="en" sz="2399" dirty="0"/>
              <a:t>is (integer) label</a:t>
            </a:r>
            <a:endParaRPr lang="en-US" sz="2399" dirty="0"/>
          </a:p>
        </p:txBody>
      </p:sp>
      <p:pic>
        <p:nvPicPr>
          <p:cNvPr id="10" name="Google Shape;2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9538" y="935751"/>
            <a:ext cx="2725965" cy="83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0;p24"/>
          <p:cNvPicPr preferRelativeResize="0"/>
          <p:nvPr/>
        </p:nvPicPr>
        <p:blipFill rotWithShape="1">
          <a:blip r:embed="rId3">
            <a:alphaModFix/>
          </a:blip>
          <a:srcRect l="55307" r="11518"/>
          <a:stretch/>
        </p:blipFill>
        <p:spPr>
          <a:xfrm>
            <a:off x="7581566" y="2249750"/>
            <a:ext cx="410526" cy="52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41;p24"/>
          <p:cNvPicPr preferRelativeResize="0"/>
          <p:nvPr/>
        </p:nvPicPr>
        <p:blipFill rotWithShape="1">
          <a:blip r:embed="rId3">
            <a:alphaModFix/>
          </a:blip>
          <a:srcRect l="15513" r="51310"/>
          <a:stretch/>
        </p:blipFill>
        <p:spPr>
          <a:xfrm>
            <a:off x="7581573" y="1866796"/>
            <a:ext cx="410513" cy="524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25130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Reverse-Mode Automatic Differentiation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190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9235" y="1330026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357829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0331276" y="1330022"/>
            <a:ext cx="1146403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5766423" y="1330023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2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42342" y="1330022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3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3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4" idx="3"/>
            <a:endCxn id="5" idx="1"/>
          </p:cNvCxnSpPr>
          <p:nvPr/>
        </p:nvCxnSpPr>
        <p:spPr>
          <a:xfrm flipV="1">
            <a:off x="1608390" y="1991745"/>
            <a:ext cx="1749439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  <a:endCxn id="9" idx="1"/>
          </p:cNvCxnSpPr>
          <p:nvPr/>
        </p:nvCxnSpPr>
        <p:spPr>
          <a:xfrm flipV="1">
            <a:off x="4016984" y="1991743"/>
            <a:ext cx="1749439" cy="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  <a:endCxn id="10" idx="1"/>
          </p:cNvCxnSpPr>
          <p:nvPr/>
        </p:nvCxnSpPr>
        <p:spPr>
          <a:xfrm flipV="1">
            <a:off x="6425578" y="1991742"/>
            <a:ext cx="1816764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  <a:endCxn id="8" idx="1"/>
          </p:cNvCxnSpPr>
          <p:nvPr/>
        </p:nvCxnSpPr>
        <p:spPr>
          <a:xfrm>
            <a:off x="8901497" y="1991742"/>
            <a:ext cx="142977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42498" y="124532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f</a:t>
            </a:r>
            <a:r>
              <a:rPr lang="en-US" sz="3600" baseline="-25000"/>
              <a:t>1</a:t>
            </a:r>
            <a:endParaRPr lang="en-US" sz="3600"/>
          </a:p>
        </p:txBody>
      </p:sp>
      <p:sp>
        <p:nvSpPr>
          <p:cNvPr id="23" name="TextBox 22"/>
          <p:cNvSpPr txBox="1"/>
          <p:nvPr/>
        </p:nvSpPr>
        <p:spPr>
          <a:xfrm>
            <a:off x="4651092" y="1245321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7093349" y="1245320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3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9328657" y="1246266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4</a:t>
            </a:r>
            <a:endParaRPr lang="en-US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3" y="4196511"/>
            <a:ext cx="7603953" cy="11420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91866" y="5434152"/>
            <a:ext cx="577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D</a:t>
            </a:r>
            <a:r>
              <a:rPr lang="en-US" sz="3200" baseline="-25000"/>
              <a:t>3</a:t>
            </a:r>
            <a:endParaRPr lang="en-US" sz="3200"/>
          </a:p>
        </p:txBody>
      </p:sp>
      <p:sp>
        <p:nvSpPr>
          <p:cNvPr id="32" name="TextBox 31"/>
          <p:cNvSpPr txBox="1"/>
          <p:nvPr/>
        </p:nvSpPr>
        <p:spPr>
          <a:xfrm>
            <a:off x="7014972" y="5434152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2</a:t>
            </a:r>
            <a:r>
              <a:rPr lang="en-US" sz="3200" dirty="0"/>
              <a:t> x D</a:t>
            </a:r>
            <a:r>
              <a:rPr lang="en-US" sz="3200" baseline="-25000" dirty="0"/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28989" y="5434151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1</a:t>
            </a:r>
            <a:r>
              <a:rPr lang="en-US" sz="3200" dirty="0"/>
              <a:t> x D</a:t>
            </a:r>
            <a:r>
              <a:rPr lang="en-US" sz="3200" baseline="-25000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24241" y="5432563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0</a:t>
            </a:r>
            <a:r>
              <a:rPr lang="en-US" sz="3200" dirty="0"/>
              <a:t> x D</a:t>
            </a:r>
            <a:r>
              <a:rPr lang="en-US" sz="3200" baseline="-25000" dirty="0"/>
              <a:t>1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505885" y="3972946"/>
            <a:ext cx="639209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3716" y="2969318"/>
            <a:ext cx="11289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Matrix multiplication is </a:t>
            </a:r>
            <a:r>
              <a:rPr lang="en-US" sz="2400" b="1" dirty="0"/>
              <a:t>associative</a:t>
            </a:r>
            <a:r>
              <a:rPr lang="en-US" sz="2400" dirty="0"/>
              <a:t>: we can compute products in any order</a:t>
            </a:r>
          </a:p>
          <a:p>
            <a:pPr algn="ctr"/>
            <a:r>
              <a:rPr lang="en-US" sz="2400" dirty="0"/>
              <a:t>Computing products right-to-left avoids matrix-matrix products; only needs matrix-vector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2001" y="4362388"/>
            <a:ext cx="992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Chain rule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056" y="5432563"/>
            <a:ext cx="3706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6"/>
                </a:solidFill>
              </a:rPr>
              <a:t>Compute grad of scalar </a:t>
            </a:r>
            <a:r>
              <a:rPr lang="en-US" sz="2200" u="sng">
                <a:solidFill>
                  <a:schemeClr val="accent6"/>
                </a:solidFill>
              </a:rPr>
              <a:t>output</a:t>
            </a:r>
            <a:r>
              <a:rPr lang="en-US" sz="2200">
                <a:solidFill>
                  <a:schemeClr val="accent6"/>
                </a:solidFill>
              </a:rPr>
              <a:t> w/respect to all vector </a:t>
            </a:r>
            <a:r>
              <a:rPr lang="en-US" sz="2200" u="sng">
                <a:solidFill>
                  <a:schemeClr val="accent6"/>
                </a:solidFill>
              </a:rPr>
              <a:t>inputs</a:t>
            </a:r>
            <a:endParaRPr lang="en-US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876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: Higher-Order Derivatives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191</a:t>
            </a:fld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33797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48" name="TextBox 47"/>
          <p:cNvSpPr txBox="1"/>
          <p:nvPr/>
        </p:nvSpPr>
        <p:spPr>
          <a:xfrm>
            <a:off x="1946088" y="1341161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3639026" y="1330025"/>
            <a:ext cx="1146404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01074" y="1330025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7" name="TextBox 56"/>
          <p:cNvSpPr txBox="1"/>
          <p:nvPr/>
        </p:nvSpPr>
        <p:spPr>
          <a:xfrm>
            <a:off x="2794012" y="134487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cxnSp>
        <p:nvCxnSpPr>
          <p:cNvPr id="554" name="Straight Arrow Connector 553"/>
          <p:cNvCxnSpPr>
            <a:stCxn id="47" idx="3"/>
            <a:endCxn id="48" idx="1"/>
          </p:cNvCxnSpPr>
          <p:nvPr/>
        </p:nvCxnSpPr>
        <p:spPr>
          <a:xfrm>
            <a:off x="892952" y="1991745"/>
            <a:ext cx="1053136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8" name="Straight Arrow Connector 557"/>
          <p:cNvCxnSpPr>
            <a:stCxn id="48" idx="3"/>
            <a:endCxn id="50" idx="1"/>
          </p:cNvCxnSpPr>
          <p:nvPr/>
        </p:nvCxnSpPr>
        <p:spPr>
          <a:xfrm flipV="1">
            <a:off x="2605243" y="1991745"/>
            <a:ext cx="1033783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4" name="Picture 57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32"/>
          <a:stretch/>
        </p:blipFill>
        <p:spPr>
          <a:xfrm>
            <a:off x="841284" y="4180118"/>
            <a:ext cx="924671" cy="1215456"/>
          </a:xfrm>
          <a:prstGeom prst="rect">
            <a:avLst/>
          </a:prstGeom>
        </p:spPr>
      </p:pic>
      <p:sp>
        <p:nvSpPr>
          <p:cNvPr id="575" name="TextBox 574"/>
          <p:cNvSpPr txBox="1"/>
          <p:nvPr/>
        </p:nvSpPr>
        <p:spPr>
          <a:xfrm>
            <a:off x="2005698" y="4195245"/>
            <a:ext cx="229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matrix</a:t>
            </a:r>
            <a:r>
              <a:rPr lang="en-US" sz="2400"/>
              <a:t> H of second derivatives.</a:t>
            </a:r>
            <a:endParaRPr lang="en-US" sz="2400" b="1"/>
          </a:p>
        </p:txBody>
      </p:sp>
      <p:sp>
        <p:nvSpPr>
          <p:cNvPr id="576" name="TextBox 575"/>
          <p:cNvSpPr txBox="1"/>
          <p:nvPr/>
        </p:nvSpPr>
        <p:spPr>
          <a:xfrm>
            <a:off x="636609" y="5395574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165844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: Higher-Order Derivatives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192</a:t>
            </a:fld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33797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48" name="TextBox 47"/>
          <p:cNvSpPr txBox="1"/>
          <p:nvPr/>
        </p:nvSpPr>
        <p:spPr>
          <a:xfrm>
            <a:off x="1946088" y="1341161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3639026" y="1330025"/>
            <a:ext cx="1146404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01074" y="1330025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7" name="TextBox 56"/>
          <p:cNvSpPr txBox="1"/>
          <p:nvPr/>
        </p:nvSpPr>
        <p:spPr>
          <a:xfrm>
            <a:off x="2794012" y="134487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cxnSp>
        <p:nvCxnSpPr>
          <p:cNvPr id="554" name="Straight Arrow Connector 553"/>
          <p:cNvCxnSpPr>
            <a:stCxn id="47" idx="3"/>
            <a:endCxn id="48" idx="1"/>
          </p:cNvCxnSpPr>
          <p:nvPr/>
        </p:nvCxnSpPr>
        <p:spPr>
          <a:xfrm>
            <a:off x="892952" y="1991745"/>
            <a:ext cx="1053136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8" name="Straight Arrow Connector 557"/>
          <p:cNvCxnSpPr>
            <a:stCxn id="48" idx="3"/>
            <a:endCxn id="50" idx="1"/>
          </p:cNvCxnSpPr>
          <p:nvPr/>
        </p:nvCxnSpPr>
        <p:spPr>
          <a:xfrm flipV="1">
            <a:off x="2605243" y="1991745"/>
            <a:ext cx="1033783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4" name="Picture 57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32"/>
          <a:stretch/>
        </p:blipFill>
        <p:spPr>
          <a:xfrm>
            <a:off x="841284" y="4180118"/>
            <a:ext cx="924671" cy="1215456"/>
          </a:xfrm>
          <a:prstGeom prst="rect">
            <a:avLst/>
          </a:prstGeom>
        </p:spPr>
      </p:pic>
      <p:sp>
        <p:nvSpPr>
          <p:cNvPr id="575" name="TextBox 574"/>
          <p:cNvSpPr txBox="1"/>
          <p:nvPr/>
        </p:nvSpPr>
        <p:spPr>
          <a:xfrm>
            <a:off x="2005698" y="4195245"/>
            <a:ext cx="229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matrix</a:t>
            </a:r>
            <a:r>
              <a:rPr lang="en-US" sz="2400"/>
              <a:t> H of second derivatives.</a:t>
            </a:r>
            <a:endParaRPr lang="en-US" sz="2400" b="1"/>
          </a:p>
        </p:txBody>
      </p:sp>
      <p:sp>
        <p:nvSpPr>
          <p:cNvPr id="576" name="TextBox 575"/>
          <p:cNvSpPr txBox="1"/>
          <p:nvPr/>
        </p:nvSpPr>
        <p:spPr>
          <a:xfrm>
            <a:off x="636609" y="5395574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1357"/>
          <a:stretch/>
        </p:blipFill>
        <p:spPr>
          <a:xfrm>
            <a:off x="4821934" y="4180118"/>
            <a:ext cx="1326317" cy="1215456"/>
          </a:xfrm>
          <a:prstGeom prst="rect">
            <a:avLst/>
          </a:prstGeom>
        </p:spPr>
      </p:pic>
      <p:sp>
        <p:nvSpPr>
          <p:cNvPr id="578" name="TextBox 577"/>
          <p:cNvSpPr txBox="1"/>
          <p:nvPr/>
        </p:nvSpPr>
        <p:spPr>
          <a:xfrm>
            <a:off x="4390106" y="5408211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  <p:sp>
        <p:nvSpPr>
          <p:cNvPr id="579" name="TextBox 578"/>
          <p:cNvSpPr txBox="1"/>
          <p:nvPr/>
        </p:nvSpPr>
        <p:spPr>
          <a:xfrm>
            <a:off x="5876964" y="5408211"/>
            <a:ext cx="57740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80" name="TextBox 579"/>
          <p:cNvSpPr txBox="1"/>
          <p:nvPr/>
        </p:nvSpPr>
        <p:spPr>
          <a:xfrm>
            <a:off x="5015726" y="3631263"/>
            <a:ext cx="365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/ vector multiply</a:t>
            </a:r>
          </a:p>
        </p:txBody>
      </p:sp>
    </p:spTree>
    <p:extLst>
      <p:ext uri="{BB962C8B-B14F-4D97-AF65-F5344CB8AC3E}">
        <p14:creationId xmlns:p14="http://schemas.microsoft.com/office/powerpoint/2010/main" val="185139613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: Higher-Order Derivatives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193</a:t>
            </a:fld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33797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48" name="TextBox 47"/>
          <p:cNvSpPr txBox="1"/>
          <p:nvPr/>
        </p:nvSpPr>
        <p:spPr>
          <a:xfrm>
            <a:off x="1946088" y="1341161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3639026" y="1330025"/>
            <a:ext cx="1146404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01074" y="1330025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7" name="TextBox 56"/>
          <p:cNvSpPr txBox="1"/>
          <p:nvPr/>
        </p:nvSpPr>
        <p:spPr>
          <a:xfrm>
            <a:off x="2794012" y="134487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cxnSp>
        <p:nvCxnSpPr>
          <p:cNvPr id="554" name="Straight Arrow Connector 553"/>
          <p:cNvCxnSpPr>
            <a:stCxn id="47" idx="3"/>
            <a:endCxn id="48" idx="1"/>
          </p:cNvCxnSpPr>
          <p:nvPr/>
        </p:nvCxnSpPr>
        <p:spPr>
          <a:xfrm>
            <a:off x="892952" y="1991745"/>
            <a:ext cx="1053136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8" name="Straight Arrow Connector 557"/>
          <p:cNvCxnSpPr>
            <a:stCxn id="48" idx="3"/>
            <a:endCxn id="50" idx="1"/>
          </p:cNvCxnSpPr>
          <p:nvPr/>
        </p:nvCxnSpPr>
        <p:spPr>
          <a:xfrm flipV="1">
            <a:off x="2605243" y="1991745"/>
            <a:ext cx="1033783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4" name="Picture 57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32"/>
          <a:stretch/>
        </p:blipFill>
        <p:spPr>
          <a:xfrm>
            <a:off x="841284" y="4180118"/>
            <a:ext cx="924671" cy="1215456"/>
          </a:xfrm>
          <a:prstGeom prst="rect">
            <a:avLst/>
          </a:prstGeom>
        </p:spPr>
      </p:pic>
      <p:sp>
        <p:nvSpPr>
          <p:cNvPr id="575" name="TextBox 574"/>
          <p:cNvSpPr txBox="1"/>
          <p:nvPr/>
        </p:nvSpPr>
        <p:spPr>
          <a:xfrm>
            <a:off x="2005698" y="4195245"/>
            <a:ext cx="229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matrix</a:t>
            </a:r>
            <a:r>
              <a:rPr lang="en-US" sz="2400"/>
              <a:t> H of second derivatives.</a:t>
            </a:r>
            <a:endParaRPr lang="en-US" sz="2400" b="1"/>
          </a:p>
        </p:txBody>
      </p:sp>
      <p:sp>
        <p:nvSpPr>
          <p:cNvPr id="576" name="TextBox 575"/>
          <p:cNvSpPr txBox="1"/>
          <p:nvPr/>
        </p:nvSpPr>
        <p:spPr>
          <a:xfrm>
            <a:off x="636609" y="5395574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416"/>
          <a:stretch/>
        </p:blipFill>
        <p:spPr>
          <a:xfrm>
            <a:off x="4821934" y="4180118"/>
            <a:ext cx="4650060" cy="1215456"/>
          </a:xfrm>
          <a:prstGeom prst="rect">
            <a:avLst/>
          </a:prstGeom>
        </p:spPr>
      </p:pic>
      <p:sp>
        <p:nvSpPr>
          <p:cNvPr id="578" name="TextBox 577"/>
          <p:cNvSpPr txBox="1"/>
          <p:nvPr/>
        </p:nvSpPr>
        <p:spPr>
          <a:xfrm>
            <a:off x="4390106" y="5408211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  <p:sp>
        <p:nvSpPr>
          <p:cNvPr id="579" name="TextBox 578"/>
          <p:cNvSpPr txBox="1"/>
          <p:nvPr/>
        </p:nvSpPr>
        <p:spPr>
          <a:xfrm>
            <a:off x="5876964" y="5408211"/>
            <a:ext cx="57740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80" name="TextBox 579"/>
          <p:cNvSpPr txBox="1"/>
          <p:nvPr/>
        </p:nvSpPr>
        <p:spPr>
          <a:xfrm>
            <a:off x="5015726" y="3631263"/>
            <a:ext cx="365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/ vector multiply</a:t>
            </a:r>
          </a:p>
        </p:txBody>
      </p:sp>
      <p:sp>
        <p:nvSpPr>
          <p:cNvPr id="581" name="TextBox 580"/>
          <p:cNvSpPr txBox="1"/>
          <p:nvPr/>
        </p:nvSpPr>
        <p:spPr>
          <a:xfrm>
            <a:off x="9606397" y="4464680"/>
            <a:ext cx="155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(if v doesn’t depend on x</a:t>
            </a:r>
            <a:r>
              <a:rPr lang="en-US" baseline="-25000"/>
              <a:t>0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50794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: Higher-Order Derivatives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194</a:t>
            </a:fld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33797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48" name="TextBox 47"/>
          <p:cNvSpPr txBox="1"/>
          <p:nvPr/>
        </p:nvSpPr>
        <p:spPr>
          <a:xfrm>
            <a:off x="1946088" y="1341161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3639026" y="1330025"/>
            <a:ext cx="1146404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28803" y="1391039"/>
            <a:ext cx="153439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6" name="TextBox 55"/>
          <p:cNvSpPr txBox="1"/>
          <p:nvPr/>
        </p:nvSpPr>
        <p:spPr>
          <a:xfrm>
            <a:off x="1101074" y="1330025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7" name="TextBox 56"/>
          <p:cNvSpPr txBox="1"/>
          <p:nvPr/>
        </p:nvSpPr>
        <p:spPr>
          <a:xfrm>
            <a:off x="2794012" y="134487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58" name="TextBox 57"/>
          <p:cNvSpPr txBox="1"/>
          <p:nvPr/>
        </p:nvSpPr>
        <p:spPr>
          <a:xfrm>
            <a:off x="4723819" y="1317281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f'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59" name="TextBox 58"/>
          <p:cNvSpPr txBox="1"/>
          <p:nvPr/>
        </p:nvSpPr>
        <p:spPr>
          <a:xfrm>
            <a:off x="6842027" y="1341161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f'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53" name="TextBox 552"/>
          <p:cNvSpPr txBox="1"/>
          <p:nvPr/>
        </p:nvSpPr>
        <p:spPr>
          <a:xfrm>
            <a:off x="7467600" y="1391039"/>
            <a:ext cx="153439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cxnSp>
        <p:nvCxnSpPr>
          <p:cNvPr id="554" name="Straight Arrow Connector 553"/>
          <p:cNvCxnSpPr>
            <a:stCxn id="47" idx="3"/>
            <a:endCxn id="48" idx="1"/>
          </p:cNvCxnSpPr>
          <p:nvPr/>
        </p:nvCxnSpPr>
        <p:spPr>
          <a:xfrm>
            <a:off x="892952" y="1991745"/>
            <a:ext cx="1053136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5" name="TextBox 554"/>
          <p:cNvSpPr txBox="1"/>
          <p:nvPr/>
        </p:nvSpPr>
        <p:spPr>
          <a:xfrm>
            <a:off x="9606397" y="1391039"/>
            <a:ext cx="243848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(</a:t>
            </a:r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0</a:t>
            </a:r>
            <a:r>
              <a:rPr lang="en-US" sz="4000" dirty="0"/>
              <a:t>) · v</a:t>
            </a:r>
            <a:endParaRPr lang="en-US" sz="4000" baseline="-25000" dirty="0"/>
          </a:p>
          <a:p>
            <a:pPr algn="ctr"/>
            <a:r>
              <a:rPr lang="en-US" sz="3200" dirty="0"/>
              <a:t>scalar</a:t>
            </a:r>
          </a:p>
        </p:txBody>
      </p:sp>
      <p:cxnSp>
        <p:nvCxnSpPr>
          <p:cNvPr id="558" name="Straight Arrow Connector 557"/>
          <p:cNvCxnSpPr>
            <a:stCxn id="48" idx="3"/>
            <a:endCxn id="50" idx="1"/>
          </p:cNvCxnSpPr>
          <p:nvPr/>
        </p:nvCxnSpPr>
        <p:spPr>
          <a:xfrm flipV="1">
            <a:off x="2605243" y="1991745"/>
            <a:ext cx="1033783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Straight Arrow Connector 560"/>
          <p:cNvCxnSpPr>
            <a:stCxn id="50" idx="3"/>
            <a:endCxn id="51" idx="1"/>
          </p:cNvCxnSpPr>
          <p:nvPr/>
        </p:nvCxnSpPr>
        <p:spPr>
          <a:xfrm flipV="1">
            <a:off x="4785430" y="1991204"/>
            <a:ext cx="543373" cy="54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Arrow Connector 563"/>
          <p:cNvCxnSpPr>
            <a:stCxn id="51" idx="3"/>
            <a:endCxn id="553" idx="1"/>
          </p:cNvCxnSpPr>
          <p:nvPr/>
        </p:nvCxnSpPr>
        <p:spPr>
          <a:xfrm>
            <a:off x="6863197" y="1991204"/>
            <a:ext cx="60440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Arrow Connector 566"/>
          <p:cNvCxnSpPr>
            <a:stCxn id="553" idx="3"/>
            <a:endCxn id="555" idx="1"/>
          </p:cNvCxnSpPr>
          <p:nvPr/>
        </p:nvCxnSpPr>
        <p:spPr>
          <a:xfrm>
            <a:off x="9001994" y="1991204"/>
            <a:ext cx="60440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9001994" y="1460289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· v</a:t>
            </a:r>
          </a:p>
        </p:txBody>
      </p:sp>
      <p:pic>
        <p:nvPicPr>
          <p:cNvPr id="574" name="Picture 57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32"/>
          <a:stretch/>
        </p:blipFill>
        <p:spPr>
          <a:xfrm>
            <a:off x="841284" y="4180118"/>
            <a:ext cx="924671" cy="1215456"/>
          </a:xfrm>
          <a:prstGeom prst="rect">
            <a:avLst/>
          </a:prstGeom>
        </p:spPr>
      </p:pic>
      <p:sp>
        <p:nvSpPr>
          <p:cNvPr id="575" name="TextBox 574"/>
          <p:cNvSpPr txBox="1"/>
          <p:nvPr/>
        </p:nvSpPr>
        <p:spPr>
          <a:xfrm>
            <a:off x="2005698" y="4195245"/>
            <a:ext cx="229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matrix</a:t>
            </a:r>
            <a:r>
              <a:rPr lang="en-US" sz="2400"/>
              <a:t> H of second derivatives.</a:t>
            </a:r>
            <a:endParaRPr lang="en-US" sz="2400" b="1"/>
          </a:p>
        </p:txBody>
      </p:sp>
      <p:sp>
        <p:nvSpPr>
          <p:cNvPr id="576" name="TextBox 575"/>
          <p:cNvSpPr txBox="1"/>
          <p:nvPr/>
        </p:nvSpPr>
        <p:spPr>
          <a:xfrm>
            <a:off x="636609" y="5395574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416"/>
          <a:stretch/>
        </p:blipFill>
        <p:spPr>
          <a:xfrm>
            <a:off x="4821934" y="4180118"/>
            <a:ext cx="4650060" cy="1215456"/>
          </a:xfrm>
          <a:prstGeom prst="rect">
            <a:avLst/>
          </a:prstGeom>
        </p:spPr>
      </p:pic>
      <p:sp>
        <p:nvSpPr>
          <p:cNvPr id="578" name="TextBox 577"/>
          <p:cNvSpPr txBox="1"/>
          <p:nvPr/>
        </p:nvSpPr>
        <p:spPr>
          <a:xfrm>
            <a:off x="4390106" y="5408211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  <p:sp>
        <p:nvSpPr>
          <p:cNvPr id="579" name="TextBox 578"/>
          <p:cNvSpPr txBox="1"/>
          <p:nvPr/>
        </p:nvSpPr>
        <p:spPr>
          <a:xfrm>
            <a:off x="5876964" y="5408211"/>
            <a:ext cx="57740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80" name="TextBox 579"/>
          <p:cNvSpPr txBox="1"/>
          <p:nvPr/>
        </p:nvSpPr>
        <p:spPr>
          <a:xfrm>
            <a:off x="5015726" y="3631263"/>
            <a:ext cx="365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/ vector multiply</a:t>
            </a:r>
          </a:p>
        </p:txBody>
      </p:sp>
      <p:sp>
        <p:nvSpPr>
          <p:cNvPr id="581" name="TextBox 580"/>
          <p:cNvSpPr txBox="1"/>
          <p:nvPr/>
        </p:nvSpPr>
        <p:spPr>
          <a:xfrm>
            <a:off x="9606397" y="4464680"/>
            <a:ext cx="155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(if v doesn’t depend on x</a:t>
            </a:r>
            <a:r>
              <a:rPr lang="en-US" baseline="-25000"/>
              <a:t>0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91777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: Higher-Order Derivatives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195</a:t>
            </a:fld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33797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48" name="TextBox 47"/>
          <p:cNvSpPr txBox="1"/>
          <p:nvPr/>
        </p:nvSpPr>
        <p:spPr>
          <a:xfrm>
            <a:off x="1946088" y="1341161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3639026" y="1330025"/>
            <a:ext cx="1146404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28803" y="1391039"/>
            <a:ext cx="153439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6" name="TextBox 55"/>
          <p:cNvSpPr txBox="1"/>
          <p:nvPr/>
        </p:nvSpPr>
        <p:spPr>
          <a:xfrm>
            <a:off x="1101074" y="1330025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7" name="TextBox 56"/>
          <p:cNvSpPr txBox="1"/>
          <p:nvPr/>
        </p:nvSpPr>
        <p:spPr>
          <a:xfrm>
            <a:off x="2794012" y="134487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58" name="TextBox 57"/>
          <p:cNvSpPr txBox="1"/>
          <p:nvPr/>
        </p:nvSpPr>
        <p:spPr>
          <a:xfrm>
            <a:off x="4723819" y="1317281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f'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59" name="TextBox 58"/>
          <p:cNvSpPr txBox="1"/>
          <p:nvPr/>
        </p:nvSpPr>
        <p:spPr>
          <a:xfrm>
            <a:off x="6842027" y="1341161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f'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53" name="TextBox 552"/>
          <p:cNvSpPr txBox="1"/>
          <p:nvPr/>
        </p:nvSpPr>
        <p:spPr>
          <a:xfrm>
            <a:off x="7467600" y="1391039"/>
            <a:ext cx="153439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cxnSp>
        <p:nvCxnSpPr>
          <p:cNvPr id="554" name="Straight Arrow Connector 553"/>
          <p:cNvCxnSpPr>
            <a:stCxn id="47" idx="3"/>
            <a:endCxn id="48" idx="1"/>
          </p:cNvCxnSpPr>
          <p:nvPr/>
        </p:nvCxnSpPr>
        <p:spPr>
          <a:xfrm>
            <a:off x="892952" y="1991745"/>
            <a:ext cx="1053136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5" name="TextBox 554"/>
          <p:cNvSpPr txBox="1"/>
          <p:nvPr/>
        </p:nvSpPr>
        <p:spPr>
          <a:xfrm>
            <a:off x="9606397" y="1391039"/>
            <a:ext cx="243848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(</a:t>
            </a:r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0</a:t>
            </a:r>
            <a:r>
              <a:rPr lang="en-US" sz="4000" dirty="0"/>
              <a:t>) · v</a:t>
            </a:r>
            <a:endParaRPr lang="en-US" sz="4000" baseline="-25000" dirty="0"/>
          </a:p>
          <a:p>
            <a:pPr algn="ctr"/>
            <a:r>
              <a:rPr lang="en-US" sz="3200" dirty="0"/>
              <a:t>scalar</a:t>
            </a:r>
          </a:p>
        </p:txBody>
      </p:sp>
      <p:cxnSp>
        <p:nvCxnSpPr>
          <p:cNvPr id="558" name="Straight Arrow Connector 557"/>
          <p:cNvCxnSpPr>
            <a:stCxn id="48" idx="3"/>
            <a:endCxn id="50" idx="1"/>
          </p:cNvCxnSpPr>
          <p:nvPr/>
        </p:nvCxnSpPr>
        <p:spPr>
          <a:xfrm flipV="1">
            <a:off x="2605243" y="1991745"/>
            <a:ext cx="1033783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Straight Arrow Connector 560"/>
          <p:cNvCxnSpPr>
            <a:stCxn id="50" idx="3"/>
            <a:endCxn id="51" idx="1"/>
          </p:cNvCxnSpPr>
          <p:nvPr/>
        </p:nvCxnSpPr>
        <p:spPr>
          <a:xfrm flipV="1">
            <a:off x="4785430" y="1991204"/>
            <a:ext cx="543373" cy="54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Arrow Connector 563"/>
          <p:cNvCxnSpPr>
            <a:stCxn id="51" idx="3"/>
            <a:endCxn id="553" idx="1"/>
          </p:cNvCxnSpPr>
          <p:nvPr/>
        </p:nvCxnSpPr>
        <p:spPr>
          <a:xfrm>
            <a:off x="6863197" y="1991204"/>
            <a:ext cx="60440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Arrow Connector 566"/>
          <p:cNvCxnSpPr>
            <a:stCxn id="553" idx="3"/>
            <a:endCxn id="555" idx="1"/>
          </p:cNvCxnSpPr>
          <p:nvPr/>
        </p:nvCxnSpPr>
        <p:spPr>
          <a:xfrm>
            <a:off x="9001994" y="1991204"/>
            <a:ext cx="60440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9001994" y="1460289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· v</a:t>
            </a:r>
          </a:p>
        </p:txBody>
      </p:sp>
      <p:pic>
        <p:nvPicPr>
          <p:cNvPr id="574" name="Picture 57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32"/>
          <a:stretch/>
        </p:blipFill>
        <p:spPr>
          <a:xfrm>
            <a:off x="841284" y="4180118"/>
            <a:ext cx="924671" cy="1215456"/>
          </a:xfrm>
          <a:prstGeom prst="rect">
            <a:avLst/>
          </a:prstGeom>
        </p:spPr>
      </p:pic>
      <p:sp>
        <p:nvSpPr>
          <p:cNvPr id="575" name="TextBox 574"/>
          <p:cNvSpPr txBox="1"/>
          <p:nvPr/>
        </p:nvSpPr>
        <p:spPr>
          <a:xfrm>
            <a:off x="2005698" y="4195245"/>
            <a:ext cx="229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matrix</a:t>
            </a:r>
            <a:r>
              <a:rPr lang="en-US" sz="2400"/>
              <a:t> H of second derivatives.</a:t>
            </a:r>
            <a:endParaRPr lang="en-US" sz="2400" b="1"/>
          </a:p>
        </p:txBody>
      </p:sp>
      <p:sp>
        <p:nvSpPr>
          <p:cNvPr id="576" name="TextBox 575"/>
          <p:cNvSpPr txBox="1"/>
          <p:nvPr/>
        </p:nvSpPr>
        <p:spPr>
          <a:xfrm>
            <a:off x="636609" y="5395574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416"/>
          <a:stretch/>
        </p:blipFill>
        <p:spPr>
          <a:xfrm>
            <a:off x="4821934" y="4180118"/>
            <a:ext cx="4650060" cy="1215456"/>
          </a:xfrm>
          <a:prstGeom prst="rect">
            <a:avLst/>
          </a:prstGeom>
        </p:spPr>
      </p:pic>
      <p:sp>
        <p:nvSpPr>
          <p:cNvPr id="578" name="TextBox 577"/>
          <p:cNvSpPr txBox="1"/>
          <p:nvPr/>
        </p:nvSpPr>
        <p:spPr>
          <a:xfrm>
            <a:off x="4390106" y="5408211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  <p:sp>
        <p:nvSpPr>
          <p:cNvPr id="579" name="TextBox 578"/>
          <p:cNvSpPr txBox="1"/>
          <p:nvPr/>
        </p:nvSpPr>
        <p:spPr>
          <a:xfrm>
            <a:off x="5876964" y="5408211"/>
            <a:ext cx="57740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80" name="TextBox 579"/>
          <p:cNvSpPr txBox="1"/>
          <p:nvPr/>
        </p:nvSpPr>
        <p:spPr>
          <a:xfrm>
            <a:off x="5015726" y="3631263"/>
            <a:ext cx="365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/ vector multiply</a:t>
            </a:r>
          </a:p>
        </p:txBody>
      </p:sp>
      <p:sp>
        <p:nvSpPr>
          <p:cNvPr id="581" name="TextBox 580"/>
          <p:cNvSpPr txBox="1"/>
          <p:nvPr/>
        </p:nvSpPr>
        <p:spPr>
          <a:xfrm>
            <a:off x="9606397" y="4464680"/>
            <a:ext cx="155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(if v doesn’t depend on x</a:t>
            </a:r>
            <a:r>
              <a:rPr lang="en-US" baseline="-25000"/>
              <a:t>0</a:t>
            </a:r>
            <a:r>
              <a:rPr lang="en-US"/>
              <a:t>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838200" y="2869873"/>
            <a:ext cx="10533888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37004" y="2891092"/>
            <a:ext cx="1457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Backprop</a:t>
            </a:r>
            <a:r>
              <a:rPr lang="en-US" sz="2400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6820417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: Higher-Order Derivatives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196</a:t>
            </a:fld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33797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48" name="TextBox 47"/>
          <p:cNvSpPr txBox="1"/>
          <p:nvPr/>
        </p:nvSpPr>
        <p:spPr>
          <a:xfrm>
            <a:off x="1946088" y="1341161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3639026" y="1330025"/>
            <a:ext cx="1146404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28803" y="1391039"/>
            <a:ext cx="153439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6" name="TextBox 55"/>
          <p:cNvSpPr txBox="1"/>
          <p:nvPr/>
        </p:nvSpPr>
        <p:spPr>
          <a:xfrm>
            <a:off x="1101074" y="1330025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7" name="TextBox 56"/>
          <p:cNvSpPr txBox="1"/>
          <p:nvPr/>
        </p:nvSpPr>
        <p:spPr>
          <a:xfrm>
            <a:off x="2794012" y="134487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58" name="TextBox 57"/>
          <p:cNvSpPr txBox="1"/>
          <p:nvPr/>
        </p:nvSpPr>
        <p:spPr>
          <a:xfrm>
            <a:off x="4723819" y="1317281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f'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59" name="TextBox 58"/>
          <p:cNvSpPr txBox="1"/>
          <p:nvPr/>
        </p:nvSpPr>
        <p:spPr>
          <a:xfrm>
            <a:off x="6842027" y="1341161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f'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53" name="TextBox 552"/>
          <p:cNvSpPr txBox="1"/>
          <p:nvPr/>
        </p:nvSpPr>
        <p:spPr>
          <a:xfrm>
            <a:off x="7467600" y="1391039"/>
            <a:ext cx="153439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cxnSp>
        <p:nvCxnSpPr>
          <p:cNvPr id="554" name="Straight Arrow Connector 553"/>
          <p:cNvCxnSpPr>
            <a:stCxn id="47" idx="3"/>
            <a:endCxn id="48" idx="1"/>
          </p:cNvCxnSpPr>
          <p:nvPr/>
        </p:nvCxnSpPr>
        <p:spPr>
          <a:xfrm>
            <a:off x="892952" y="1991745"/>
            <a:ext cx="1053136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5" name="TextBox 554"/>
          <p:cNvSpPr txBox="1"/>
          <p:nvPr/>
        </p:nvSpPr>
        <p:spPr>
          <a:xfrm>
            <a:off x="9606397" y="1391039"/>
            <a:ext cx="243848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(</a:t>
            </a:r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0</a:t>
            </a:r>
            <a:r>
              <a:rPr lang="en-US" sz="4000" dirty="0"/>
              <a:t>) · v</a:t>
            </a:r>
            <a:endParaRPr lang="en-US" sz="4000" baseline="-25000" dirty="0"/>
          </a:p>
          <a:p>
            <a:pPr algn="ctr"/>
            <a:r>
              <a:rPr lang="en-US" sz="3200" dirty="0"/>
              <a:t>scalar</a:t>
            </a:r>
          </a:p>
        </p:txBody>
      </p:sp>
      <p:cxnSp>
        <p:nvCxnSpPr>
          <p:cNvPr id="558" name="Straight Arrow Connector 557"/>
          <p:cNvCxnSpPr>
            <a:stCxn id="48" idx="3"/>
            <a:endCxn id="50" idx="1"/>
          </p:cNvCxnSpPr>
          <p:nvPr/>
        </p:nvCxnSpPr>
        <p:spPr>
          <a:xfrm flipV="1">
            <a:off x="2605243" y="1991745"/>
            <a:ext cx="1033783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Straight Arrow Connector 560"/>
          <p:cNvCxnSpPr>
            <a:stCxn id="50" idx="3"/>
            <a:endCxn id="51" idx="1"/>
          </p:cNvCxnSpPr>
          <p:nvPr/>
        </p:nvCxnSpPr>
        <p:spPr>
          <a:xfrm flipV="1">
            <a:off x="4785430" y="1991204"/>
            <a:ext cx="543373" cy="54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Arrow Connector 563"/>
          <p:cNvCxnSpPr>
            <a:stCxn id="51" idx="3"/>
            <a:endCxn id="553" idx="1"/>
          </p:cNvCxnSpPr>
          <p:nvPr/>
        </p:nvCxnSpPr>
        <p:spPr>
          <a:xfrm>
            <a:off x="6863197" y="1991204"/>
            <a:ext cx="60440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Arrow Connector 566"/>
          <p:cNvCxnSpPr>
            <a:stCxn id="553" idx="3"/>
            <a:endCxn id="555" idx="1"/>
          </p:cNvCxnSpPr>
          <p:nvPr/>
        </p:nvCxnSpPr>
        <p:spPr>
          <a:xfrm>
            <a:off x="9001994" y="1991204"/>
            <a:ext cx="60440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9001994" y="1460289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· v</a:t>
            </a:r>
          </a:p>
        </p:txBody>
      </p:sp>
      <p:pic>
        <p:nvPicPr>
          <p:cNvPr id="574" name="Picture 57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32"/>
          <a:stretch/>
        </p:blipFill>
        <p:spPr>
          <a:xfrm>
            <a:off x="841284" y="4180118"/>
            <a:ext cx="924671" cy="1215456"/>
          </a:xfrm>
          <a:prstGeom prst="rect">
            <a:avLst/>
          </a:prstGeom>
        </p:spPr>
      </p:pic>
      <p:sp>
        <p:nvSpPr>
          <p:cNvPr id="575" name="TextBox 574"/>
          <p:cNvSpPr txBox="1"/>
          <p:nvPr/>
        </p:nvSpPr>
        <p:spPr>
          <a:xfrm>
            <a:off x="2005698" y="4195245"/>
            <a:ext cx="229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matrix</a:t>
            </a:r>
            <a:r>
              <a:rPr lang="en-US" sz="2400"/>
              <a:t> H of second derivatives.</a:t>
            </a:r>
            <a:endParaRPr lang="en-US" sz="2400" b="1"/>
          </a:p>
        </p:txBody>
      </p:sp>
      <p:sp>
        <p:nvSpPr>
          <p:cNvPr id="576" name="TextBox 575"/>
          <p:cNvSpPr txBox="1"/>
          <p:nvPr/>
        </p:nvSpPr>
        <p:spPr>
          <a:xfrm>
            <a:off x="636609" y="5395574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  <p:pic>
        <p:nvPicPr>
          <p:cNvPr id="577" name="Picture 57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416"/>
          <a:stretch/>
        </p:blipFill>
        <p:spPr>
          <a:xfrm>
            <a:off x="4821934" y="4180118"/>
            <a:ext cx="4650060" cy="1215456"/>
          </a:xfrm>
          <a:prstGeom prst="rect">
            <a:avLst/>
          </a:prstGeom>
        </p:spPr>
      </p:pic>
      <p:sp>
        <p:nvSpPr>
          <p:cNvPr id="578" name="TextBox 577"/>
          <p:cNvSpPr txBox="1"/>
          <p:nvPr/>
        </p:nvSpPr>
        <p:spPr>
          <a:xfrm>
            <a:off x="4390106" y="5408211"/>
            <a:ext cx="133402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/>
              <a:t>D</a:t>
            </a:r>
            <a:r>
              <a:rPr lang="en-US" sz="3200" baseline="-25000"/>
              <a:t>0</a:t>
            </a:r>
            <a:r>
              <a:rPr lang="en-US" sz="3200"/>
              <a:t> x D</a:t>
            </a:r>
            <a:r>
              <a:rPr lang="en-US" sz="3200" baseline="-25000"/>
              <a:t>0</a:t>
            </a:r>
            <a:endParaRPr lang="en-US" sz="3200" dirty="0"/>
          </a:p>
        </p:txBody>
      </p:sp>
      <p:sp>
        <p:nvSpPr>
          <p:cNvPr id="579" name="TextBox 578"/>
          <p:cNvSpPr txBox="1"/>
          <p:nvPr/>
        </p:nvSpPr>
        <p:spPr>
          <a:xfrm>
            <a:off x="5876964" y="5408211"/>
            <a:ext cx="57740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80" name="TextBox 579"/>
          <p:cNvSpPr txBox="1"/>
          <p:nvPr/>
        </p:nvSpPr>
        <p:spPr>
          <a:xfrm>
            <a:off x="5015726" y="3631263"/>
            <a:ext cx="365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Hessian </a:t>
            </a:r>
            <a:r>
              <a:rPr lang="en-US" sz="2400" b="1"/>
              <a:t>/ vector multiply</a:t>
            </a:r>
          </a:p>
        </p:txBody>
      </p:sp>
      <p:sp>
        <p:nvSpPr>
          <p:cNvPr id="581" name="TextBox 580"/>
          <p:cNvSpPr txBox="1"/>
          <p:nvPr/>
        </p:nvSpPr>
        <p:spPr>
          <a:xfrm>
            <a:off x="9606397" y="4464680"/>
            <a:ext cx="155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(if v doesn’t depend on x</a:t>
            </a:r>
            <a:r>
              <a:rPr lang="en-US" baseline="-25000"/>
              <a:t>0</a:t>
            </a:r>
            <a:r>
              <a:rPr lang="en-US"/>
              <a:t>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838200" y="2869873"/>
            <a:ext cx="10533888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37004" y="2891092"/>
            <a:ext cx="1457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Backprop</a:t>
            </a:r>
            <a:r>
              <a:rPr lang="en-US" sz="2400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13969" y="3089028"/>
            <a:ext cx="438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This is implemented in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PyTorch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/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Tensorflow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97906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Backprop</a:t>
            </a:r>
            <a:r>
              <a:rPr lang="en-US" dirty="0"/>
              <a:t>: Higher-Order Derivatives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197</a:t>
            </a:fld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33797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48" name="TextBox 47"/>
          <p:cNvSpPr txBox="1"/>
          <p:nvPr/>
        </p:nvSpPr>
        <p:spPr>
          <a:xfrm>
            <a:off x="1946088" y="1341161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3639026" y="1330025"/>
            <a:ext cx="1146404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28803" y="1391039"/>
            <a:ext cx="153439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56" name="TextBox 55"/>
          <p:cNvSpPr txBox="1"/>
          <p:nvPr/>
        </p:nvSpPr>
        <p:spPr>
          <a:xfrm>
            <a:off x="1101074" y="1330025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7" name="TextBox 56"/>
          <p:cNvSpPr txBox="1"/>
          <p:nvPr/>
        </p:nvSpPr>
        <p:spPr>
          <a:xfrm>
            <a:off x="2794012" y="134487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58" name="TextBox 57"/>
          <p:cNvSpPr txBox="1"/>
          <p:nvPr/>
        </p:nvSpPr>
        <p:spPr>
          <a:xfrm>
            <a:off x="4723819" y="1317281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f'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59" name="TextBox 58"/>
          <p:cNvSpPr txBox="1"/>
          <p:nvPr/>
        </p:nvSpPr>
        <p:spPr>
          <a:xfrm>
            <a:off x="6842027" y="1341161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f'</a:t>
            </a:r>
            <a:r>
              <a:rPr lang="en-US" sz="3600" baseline="-25000" dirty="0"/>
              <a:t>1</a:t>
            </a:r>
            <a:endParaRPr lang="en-US" sz="3600" dirty="0"/>
          </a:p>
        </p:txBody>
      </p:sp>
      <p:sp>
        <p:nvSpPr>
          <p:cNvPr id="553" name="TextBox 552"/>
          <p:cNvSpPr txBox="1"/>
          <p:nvPr/>
        </p:nvSpPr>
        <p:spPr>
          <a:xfrm>
            <a:off x="7467600" y="1391039"/>
            <a:ext cx="153439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cxnSp>
        <p:nvCxnSpPr>
          <p:cNvPr id="554" name="Straight Arrow Connector 553"/>
          <p:cNvCxnSpPr>
            <a:stCxn id="47" idx="3"/>
            <a:endCxn id="48" idx="1"/>
          </p:cNvCxnSpPr>
          <p:nvPr/>
        </p:nvCxnSpPr>
        <p:spPr>
          <a:xfrm>
            <a:off x="892952" y="1991745"/>
            <a:ext cx="1053136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5" name="TextBox 554"/>
          <p:cNvSpPr txBox="1"/>
          <p:nvPr/>
        </p:nvSpPr>
        <p:spPr>
          <a:xfrm>
            <a:off x="9736240" y="1391039"/>
            <a:ext cx="217880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|</a:t>
            </a:r>
            <a:r>
              <a:rPr lang="en-US" sz="4000" dirty="0" err="1"/>
              <a:t>dL</a:t>
            </a:r>
            <a:r>
              <a:rPr lang="en-US" sz="4000" dirty="0"/>
              <a:t>/dx</a:t>
            </a:r>
            <a:r>
              <a:rPr lang="en-US" sz="4000" baseline="-25000" dirty="0"/>
              <a:t>0</a:t>
            </a:r>
            <a:r>
              <a:rPr lang="en-US" sz="4000" dirty="0"/>
              <a:t>|</a:t>
            </a:r>
            <a:r>
              <a:rPr lang="en-US" sz="4000" baseline="30000" dirty="0"/>
              <a:t>2</a:t>
            </a:r>
            <a:endParaRPr lang="en-US" sz="4000" baseline="-25000" dirty="0"/>
          </a:p>
          <a:p>
            <a:pPr algn="ctr"/>
            <a:r>
              <a:rPr lang="en-US" sz="3200" dirty="0"/>
              <a:t>scalar</a:t>
            </a:r>
          </a:p>
        </p:txBody>
      </p:sp>
      <p:cxnSp>
        <p:nvCxnSpPr>
          <p:cNvPr id="558" name="Straight Arrow Connector 557"/>
          <p:cNvCxnSpPr>
            <a:stCxn id="48" idx="3"/>
            <a:endCxn id="50" idx="1"/>
          </p:cNvCxnSpPr>
          <p:nvPr/>
        </p:nvCxnSpPr>
        <p:spPr>
          <a:xfrm flipV="1">
            <a:off x="2605243" y="1991745"/>
            <a:ext cx="1033783" cy="1113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Straight Arrow Connector 560"/>
          <p:cNvCxnSpPr>
            <a:stCxn id="50" idx="3"/>
            <a:endCxn id="51" idx="1"/>
          </p:cNvCxnSpPr>
          <p:nvPr/>
        </p:nvCxnSpPr>
        <p:spPr>
          <a:xfrm flipV="1">
            <a:off x="4785430" y="1991204"/>
            <a:ext cx="543373" cy="54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Arrow Connector 563"/>
          <p:cNvCxnSpPr>
            <a:stCxn id="51" idx="3"/>
            <a:endCxn id="553" idx="1"/>
          </p:cNvCxnSpPr>
          <p:nvPr/>
        </p:nvCxnSpPr>
        <p:spPr>
          <a:xfrm>
            <a:off x="6863197" y="1991204"/>
            <a:ext cx="60440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Arrow Connector 566"/>
          <p:cNvCxnSpPr>
            <a:stCxn id="553" idx="3"/>
            <a:endCxn id="555" idx="1"/>
          </p:cNvCxnSpPr>
          <p:nvPr/>
        </p:nvCxnSpPr>
        <p:spPr>
          <a:xfrm>
            <a:off x="9001994" y="1991204"/>
            <a:ext cx="73424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8873628" y="1473959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norm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838200" y="2869873"/>
            <a:ext cx="10533888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37004" y="2891092"/>
            <a:ext cx="1457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Backprop</a:t>
            </a:r>
            <a:r>
              <a:rPr lang="en-US" sz="2400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13969" y="3089028"/>
            <a:ext cx="438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This is implemented in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PyTorch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/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Tensorflow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7149" y="3913268"/>
            <a:ext cx="9057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Example: </a:t>
            </a:r>
            <a:r>
              <a:rPr lang="en-US" sz="2800" dirty="0"/>
              <a:t>Regularization </a:t>
            </a:r>
            <a:r>
              <a:rPr lang="en-US" sz="2800"/>
              <a:t>to penalize the </a:t>
            </a:r>
            <a:r>
              <a:rPr lang="en-US" sz="2800" u="sng"/>
              <a:t>norm</a:t>
            </a:r>
            <a:r>
              <a:rPr lang="en-US" sz="2800"/>
              <a:t> of the gradient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4641763"/>
            <a:ext cx="5913222" cy="986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5" y="4641762"/>
            <a:ext cx="5521199" cy="986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054488"/>
            <a:ext cx="5373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Gulrajani</a:t>
            </a:r>
            <a:r>
              <a:rPr lang="en-US" sz="1400" dirty="0"/>
              <a:t> et al, “Improved Training of Wasserstein GANs”, </a:t>
            </a:r>
            <a:r>
              <a:rPr lang="en-US" sz="1400" dirty="0" err="1"/>
              <a:t>NeurIPS</a:t>
            </a:r>
            <a:r>
              <a:rPr lang="en-US" sz="14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83328487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198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25" y="2241737"/>
            <a:ext cx="5570327" cy="1901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649" y="1332636"/>
            <a:ext cx="4145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Represent complex expressions as </a:t>
            </a:r>
            <a:r>
              <a:rPr lang="en-US" sz="2400" b="1" dirty="0"/>
              <a:t>computational graphs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5748" y="4470039"/>
            <a:ext cx="45470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Forward pass computes outputs</a:t>
            </a:r>
          </a:p>
          <a:p>
            <a:endParaRPr lang="en-US" sz="2400" dirty="0"/>
          </a:p>
          <a:p>
            <a:r>
              <a:rPr lang="en-US" sz="2400" dirty="0"/>
              <a:t>Backward pass computes gradients</a:t>
            </a:r>
          </a:p>
        </p:txBody>
      </p:sp>
      <p:cxnSp>
        <p:nvCxnSpPr>
          <p:cNvPr id="7" name="Google Shape;1212;p104"/>
          <p:cNvCxnSpPr/>
          <p:nvPr/>
        </p:nvCxnSpPr>
        <p:spPr>
          <a:xfrm>
            <a:off x="700819" y="4400370"/>
            <a:ext cx="4306610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1216;p104"/>
          <p:cNvCxnSpPr/>
          <p:nvPr/>
        </p:nvCxnSpPr>
        <p:spPr>
          <a:xfrm flipH="1">
            <a:off x="622727" y="5230433"/>
            <a:ext cx="4558873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214" y="2591651"/>
            <a:ext cx="5693774" cy="30787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469" y="860780"/>
            <a:ext cx="5416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During the backward pass, each node in the graph receives </a:t>
            </a:r>
            <a:r>
              <a:rPr lang="en-US" sz="2400" b="1" dirty="0"/>
              <a:t>upstream gradients</a:t>
            </a:r>
            <a:r>
              <a:rPr lang="en-US" sz="2400" dirty="0"/>
              <a:t> and multiplies them by </a:t>
            </a:r>
            <a:r>
              <a:rPr lang="en-US" sz="2400" b="1" dirty="0"/>
              <a:t>local gradients</a:t>
            </a:r>
            <a:r>
              <a:rPr lang="en-US" sz="2400" dirty="0"/>
              <a:t> to </a:t>
            </a:r>
            <a:r>
              <a:rPr lang="en-US" sz="2400"/>
              <a:t>compute </a:t>
            </a:r>
            <a:r>
              <a:rPr lang="en-US" sz="2400" b="1"/>
              <a:t>downstream gradients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1855973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199</a:t>
            </a:fld>
            <a:endParaRPr lang="en-US" dirty="0"/>
          </a:p>
        </p:txBody>
      </p:sp>
      <p:pic>
        <p:nvPicPr>
          <p:cNvPr id="13" name="Google Shape;1808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20047" y="2035019"/>
            <a:ext cx="2977827" cy="40886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53144" y="1111689"/>
            <a:ext cx="4911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Backprop</a:t>
            </a:r>
            <a:r>
              <a:rPr lang="en-US" dirty="0"/>
              <a:t> can be implemented with “flat” code where the backward pass looks like forward pass reversed (Use this for A2!)</a:t>
            </a:r>
          </a:p>
        </p:txBody>
      </p:sp>
      <p:pic>
        <p:nvPicPr>
          <p:cNvPr id="14" name="Google Shape;1968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8264" y="2304025"/>
            <a:ext cx="4479437" cy="355066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TextBox 14"/>
          <p:cNvSpPr txBox="1"/>
          <p:nvPr/>
        </p:nvSpPr>
        <p:spPr>
          <a:xfrm>
            <a:off x="6442166" y="1111689"/>
            <a:ext cx="4911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Backprop</a:t>
            </a:r>
            <a:r>
              <a:rPr lang="en-US" dirty="0"/>
              <a:t> can be implemented with a modular API, as a set of paired forward/backward functions</a:t>
            </a:r>
          </a:p>
          <a:p>
            <a:r>
              <a:rPr lang="en-US" dirty="0"/>
              <a:t>(We will do this on A3!)</a:t>
            </a:r>
          </a:p>
        </p:txBody>
      </p:sp>
    </p:spTree>
    <p:extLst>
      <p:ext uri="{BB962C8B-B14F-4D97-AF65-F5344CB8AC3E}">
        <p14:creationId xmlns:p14="http://schemas.microsoft.com/office/powerpoint/2010/main" val="204758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A831-65A3-402B-91FD-5E7060B8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calendar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CC1A6F2-5D59-4AF1-831A-DA893A3E3C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3710565"/>
              </p:ext>
            </p:extLst>
          </p:nvPr>
        </p:nvGraphicFramePr>
        <p:xfrm>
          <a:off x="838200" y="1825625"/>
          <a:ext cx="10515600" cy="4392285"/>
        </p:xfrm>
        <a:graphic>
          <a:graphicData uri="http://schemas.openxmlformats.org/drawingml/2006/table">
            <a:tbl>
              <a:tblPr/>
              <a:tblGrid>
                <a:gridCol w="923488">
                  <a:extLst>
                    <a:ext uri="{9D8B030D-6E8A-4147-A177-3AD203B41FA5}">
                      <a16:colId xmlns:a16="http://schemas.microsoft.com/office/drawing/2014/main" val="507606773"/>
                    </a:ext>
                  </a:extLst>
                </a:gridCol>
                <a:gridCol w="3414319">
                  <a:extLst>
                    <a:ext uri="{9D8B030D-6E8A-4147-A177-3AD203B41FA5}">
                      <a16:colId xmlns:a16="http://schemas.microsoft.com/office/drawing/2014/main" val="2261169898"/>
                    </a:ext>
                  </a:extLst>
                </a:gridCol>
                <a:gridCol w="1971553">
                  <a:extLst>
                    <a:ext uri="{9D8B030D-6E8A-4147-A177-3AD203B41FA5}">
                      <a16:colId xmlns:a16="http://schemas.microsoft.com/office/drawing/2014/main" val="29189055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274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756368971"/>
                    </a:ext>
                  </a:extLst>
                </a:gridCol>
              </a:tblGrid>
              <a:tr h="311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Date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363636"/>
                          </a:solidFill>
                          <a:effectLst/>
                        </a:rPr>
                        <a:t>Topic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Slides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Reading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Homework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321409"/>
                  </a:ext>
                </a:extLst>
              </a:tr>
              <a:tr h="33380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</a:rPr>
                        <a:t>April 9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</a:rPr>
                        <a:t>Filters and convolutions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2"/>
                        </a:rPr>
                        <a:t>Google Slides</a:t>
                      </a:r>
                      <a:endParaRPr lang="en-US" sz="1600" dirty="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HW1 due, </a:t>
                      </a:r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4"/>
                        </a:rPr>
                        <a:t>HW2</a:t>
                      </a:r>
                      <a:r>
                        <a:rPr lang="en-US" sz="1600" dirty="0">
                          <a:effectLst/>
                        </a:rPr>
                        <a:t> assigned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74004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April 14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Interpolation and Optimization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5"/>
                        </a:rPr>
                        <a:t>pdf</a:t>
                      </a:r>
                      <a:r>
                        <a:rPr lang="en-US" sz="1600">
                          <a:effectLst/>
                        </a:rPr>
                        <a:t>, </a:t>
                      </a:r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6"/>
                        </a:rPr>
                        <a:t>pptx</a:t>
                      </a:r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51380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April 16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Machine Learning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7"/>
                        </a:rPr>
                        <a:t>pdf</a:t>
                      </a:r>
                      <a:r>
                        <a:rPr lang="en-US" sz="1600">
                          <a:effectLst/>
                        </a:rPr>
                        <a:t>, </a:t>
                      </a:r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8"/>
                        </a:rPr>
                        <a:t>pptx</a:t>
                      </a:r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 dirty="0">
                          <a:effectLst/>
                        </a:rPr>
                        <a:t>, Chapter 5.1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-5.2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37644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April 21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Deep Neural Networks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5.3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246148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April 23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Convolutional Neural Networks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5.4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HW2 due, HW3 assigned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818877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April 28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Network Architectures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5.4-5.5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317530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April 30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Object Detection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6.3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364727"/>
                  </a:ext>
                </a:extLst>
              </a:tr>
              <a:tr h="54948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May 5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Detection and Instance Segmentation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6.4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601260"/>
                  </a:ext>
                </a:extLst>
              </a:tr>
              <a:tr h="56121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May 7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Edges, features, matching, RANSAC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chemeClr val="bg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Szeliski</a:t>
                      </a: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, Chapter 7.1-7.2, 8.1-8.2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HW3 due, HW4 assigned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6222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FBF0A-18D4-4081-890F-83DBEA61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43A1C-85A9-4A2D-8FF9-DB99E3CA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D6D6-851E-48D7-842E-E28608DC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94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Google Shape;238;p24"/>
          <p:cNvSpPr txBox="1"/>
          <p:nvPr/>
        </p:nvSpPr>
        <p:spPr>
          <a:xfrm>
            <a:off x="838200" y="1181608"/>
            <a:ext cx="4503227" cy="49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A </a:t>
            </a:r>
            <a:r>
              <a:rPr lang="en" sz="2399" b="1" dirty="0"/>
              <a:t>loss function</a:t>
            </a:r>
            <a:r>
              <a:rPr lang="en" sz="2399" dirty="0"/>
              <a:t> tells how good our current classifier is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Low loss = good classifier</a:t>
            </a:r>
          </a:p>
          <a:p>
            <a:r>
              <a:rPr lang="en-US" sz="2399" dirty="0"/>
              <a:t>High loss = bad classifier</a:t>
            </a:r>
          </a:p>
          <a:p>
            <a:endParaRPr lang="en-US" sz="2399" dirty="0"/>
          </a:p>
          <a:p>
            <a:r>
              <a:rPr lang="en-US" sz="2399" dirty="0"/>
              <a:t>(Also called: </a:t>
            </a:r>
            <a:r>
              <a:rPr lang="en-US" sz="2399" b="1" dirty="0"/>
              <a:t>objective function</a:t>
            </a:r>
            <a:r>
              <a:rPr lang="en-US" sz="2399" dirty="0"/>
              <a:t>; </a:t>
            </a:r>
            <a:r>
              <a:rPr lang="en-US" sz="2399" b="1" dirty="0"/>
              <a:t>cost function</a:t>
            </a:r>
            <a:r>
              <a:rPr lang="en-US" sz="2399" dirty="0"/>
              <a:t>)</a:t>
            </a:r>
          </a:p>
          <a:p>
            <a:endParaRPr lang="en-US" sz="2399" dirty="0"/>
          </a:p>
          <a:p>
            <a:r>
              <a:rPr lang="en-US" sz="2399" dirty="0"/>
              <a:t>Negative loss function sometimes called </a:t>
            </a:r>
            <a:r>
              <a:rPr lang="en-US" sz="2399" b="1" dirty="0"/>
              <a:t>reward function</a:t>
            </a:r>
            <a:r>
              <a:rPr lang="en-US" sz="2399" dirty="0"/>
              <a:t>, </a:t>
            </a:r>
            <a:r>
              <a:rPr lang="en-US" sz="2399" b="1" dirty="0"/>
              <a:t>profit function</a:t>
            </a:r>
            <a:r>
              <a:rPr lang="en-US" sz="2399" dirty="0"/>
              <a:t>, </a:t>
            </a:r>
            <a:r>
              <a:rPr lang="en-US" sz="2399" b="1" dirty="0"/>
              <a:t>utility function</a:t>
            </a:r>
            <a:r>
              <a:rPr lang="en-US" sz="2399" dirty="0"/>
              <a:t>, </a:t>
            </a:r>
            <a:r>
              <a:rPr lang="en-US" sz="2399" b="1" dirty="0"/>
              <a:t>fitness function</a:t>
            </a:r>
            <a:r>
              <a:rPr lang="en-US" sz="2399" dirty="0"/>
              <a:t>, </a:t>
            </a:r>
            <a:r>
              <a:rPr lang="en-US" sz="2399" dirty="0" err="1"/>
              <a:t>etc</a:t>
            </a:r>
            <a:endParaRPr sz="2399" dirty="0"/>
          </a:p>
        </p:txBody>
      </p:sp>
      <p:sp>
        <p:nvSpPr>
          <p:cNvPr id="9" name="Google Shape;238;p24"/>
          <p:cNvSpPr txBox="1"/>
          <p:nvPr/>
        </p:nvSpPr>
        <p:spPr>
          <a:xfrm>
            <a:off x="6555754" y="352844"/>
            <a:ext cx="4503227" cy="3871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Given a dataset of examples</a:t>
            </a:r>
            <a:endParaRPr sz="2399" dirty="0"/>
          </a:p>
          <a:p>
            <a:endParaRPr sz="2399" dirty="0"/>
          </a:p>
          <a:p>
            <a:endParaRPr sz="2399" dirty="0"/>
          </a:p>
          <a:p>
            <a:endParaRPr sz="2399" dirty="0"/>
          </a:p>
          <a:p>
            <a:r>
              <a:rPr lang="en" sz="2399" dirty="0"/>
              <a:t>Where       </a:t>
            </a:r>
            <a:r>
              <a:rPr lang="en-US" sz="2399" dirty="0"/>
              <a:t> </a:t>
            </a:r>
            <a:r>
              <a:rPr lang="en" sz="2399" dirty="0"/>
              <a:t>is image and </a:t>
            </a:r>
            <a:endParaRPr sz="2399" dirty="0"/>
          </a:p>
          <a:p>
            <a:r>
              <a:rPr lang="en" sz="2399" dirty="0"/>
              <a:t>                  </a:t>
            </a:r>
            <a:r>
              <a:rPr lang="en-US" sz="2399" dirty="0"/>
              <a:t>  </a:t>
            </a:r>
            <a:r>
              <a:rPr lang="en" sz="2399" dirty="0"/>
              <a:t>is (integer) label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Loss for a single example is</a:t>
            </a:r>
            <a:endParaRPr sz="2399" dirty="0"/>
          </a:p>
        </p:txBody>
      </p:sp>
      <p:pic>
        <p:nvPicPr>
          <p:cNvPr id="10" name="Google Shape;2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9538" y="935751"/>
            <a:ext cx="2725965" cy="83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0;p24"/>
          <p:cNvPicPr preferRelativeResize="0"/>
          <p:nvPr/>
        </p:nvPicPr>
        <p:blipFill rotWithShape="1">
          <a:blip r:embed="rId3">
            <a:alphaModFix/>
          </a:blip>
          <a:srcRect l="55307" r="11518"/>
          <a:stretch/>
        </p:blipFill>
        <p:spPr>
          <a:xfrm>
            <a:off x="7581566" y="2249750"/>
            <a:ext cx="410526" cy="52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41;p24"/>
          <p:cNvPicPr preferRelativeResize="0"/>
          <p:nvPr/>
        </p:nvPicPr>
        <p:blipFill rotWithShape="1">
          <a:blip r:embed="rId3">
            <a:alphaModFix/>
          </a:blip>
          <a:srcRect l="15513" r="51310"/>
          <a:stretch/>
        </p:blipFill>
        <p:spPr>
          <a:xfrm>
            <a:off x="7581573" y="1866796"/>
            <a:ext cx="410513" cy="52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42;p24"/>
          <p:cNvPicPr preferRelativeResize="0"/>
          <p:nvPr/>
        </p:nvPicPr>
        <p:blipFill rotWithShape="1">
          <a:blip r:embed="rId4">
            <a:alphaModFix/>
          </a:blip>
          <a:srcRect l="42267" t="22163" b="23972"/>
          <a:stretch/>
        </p:blipFill>
        <p:spPr>
          <a:xfrm>
            <a:off x="7309538" y="3468117"/>
            <a:ext cx="2802472" cy="67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1182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Loss functions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Regularization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and layers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Activation functions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Backpropagation</a:t>
            </a:r>
          </a:p>
          <a:p>
            <a:r>
              <a:rPr lang="en-US" dirty="0"/>
              <a:t>Training and optimization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200</a:t>
            </a:fld>
            <a:endParaRPr lang="en-US"/>
          </a:p>
        </p:txBody>
      </p:sp>
      <p:pic>
        <p:nvPicPr>
          <p:cNvPr id="8" name="Picture 7" descr="A picture containing clock, hanging&#10;&#10;Description automatically generated">
            <a:extLst>
              <a:ext uri="{FF2B5EF4-FFF2-40B4-BE49-F238E27FC236}">
                <a16:creationId xmlns:a16="http://schemas.microsoft.com/office/drawing/2014/main" id="{D6AD4EF3-E43E-4943-999C-0CF6AB7D7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4" y="1825625"/>
            <a:ext cx="3467510" cy="1751597"/>
          </a:xfrm>
          <a:prstGeom prst="rect">
            <a:avLst/>
          </a:prstGeom>
        </p:spPr>
      </p:pic>
      <p:pic>
        <p:nvPicPr>
          <p:cNvPr id="14" name="Picture 13" descr="A picture containing star, clock&#10;&#10;Description automatically generated">
            <a:extLst>
              <a:ext uri="{FF2B5EF4-FFF2-40B4-BE49-F238E27FC236}">
                <a16:creationId xmlns:a16="http://schemas.microsoft.com/office/drawing/2014/main" id="{20F0A218-5074-4B12-A906-2890EEDCB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8"/>
          <a:stretch/>
        </p:blipFill>
        <p:spPr>
          <a:xfrm>
            <a:off x="7727885" y="3919679"/>
            <a:ext cx="2720808" cy="17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705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Lecture 4:</a:t>
            </a:r>
            <a:br>
              <a:rPr lang="en-US"/>
            </a:br>
            <a:r>
              <a:rPr lang="en-US"/>
              <a:t>Optimization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EAE20-B491-49E0-AC1E-5AF5B01CA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020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202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Loss Functions quantify preferences</a:t>
            </a:r>
          </a:p>
        </p:txBody>
      </p:sp>
      <p:sp>
        <p:nvSpPr>
          <p:cNvPr id="4" name="Google Shape;1411;p73"/>
          <p:cNvSpPr txBox="1"/>
          <p:nvPr/>
        </p:nvSpPr>
        <p:spPr>
          <a:xfrm>
            <a:off x="595745" y="1263991"/>
            <a:ext cx="5163788" cy="146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buSzPts val="2000"/>
              <a:buChar char="-"/>
            </a:pPr>
            <a:r>
              <a:rPr lang="en" sz="2666" dirty="0"/>
              <a:t>We have some dataset of (x,</a:t>
            </a:r>
            <a:r>
              <a:rPr lang="en-US" sz="2666" dirty="0"/>
              <a:t> </a:t>
            </a:r>
            <a:r>
              <a:rPr lang="en" sz="2666" dirty="0"/>
              <a:t>y)</a:t>
            </a:r>
            <a:endParaRPr sz="2666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score function: </a:t>
            </a:r>
            <a:endParaRPr sz="2666" b="1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loss function</a:t>
            </a:r>
            <a:r>
              <a:rPr lang="en" sz="2666" dirty="0"/>
              <a:t>: </a:t>
            </a:r>
            <a:endParaRPr sz="2666" dirty="0"/>
          </a:p>
        </p:txBody>
      </p:sp>
      <p:pic>
        <p:nvPicPr>
          <p:cNvPr id="5" name="Google Shape;1414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36864" y="3816425"/>
            <a:ext cx="4906089" cy="20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87" y="3171460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05" y="4152037"/>
            <a:ext cx="5944885" cy="63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7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04" y="5004849"/>
            <a:ext cx="3784914" cy="6795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18;p73"/>
          <p:cNvSpPr txBox="1"/>
          <p:nvPr/>
        </p:nvSpPr>
        <p:spPr>
          <a:xfrm>
            <a:off x="3926894" y="313705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Softmax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0" name="Google Shape;1419;p73"/>
          <p:cNvSpPr txBox="1"/>
          <p:nvPr/>
        </p:nvSpPr>
        <p:spPr>
          <a:xfrm>
            <a:off x="5620336" y="359738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SVM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1" name="Google Shape;1420;p73"/>
          <p:cNvSpPr txBox="1"/>
          <p:nvPr/>
        </p:nvSpPr>
        <p:spPr>
          <a:xfrm>
            <a:off x="4204755" y="5108288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Full loss</a:t>
            </a:r>
            <a:endParaRPr sz="2399">
              <a:solidFill>
                <a:srgbClr val="0000FF"/>
              </a:solidFill>
            </a:endParaRPr>
          </a:p>
        </p:txBody>
      </p:sp>
      <p:pic>
        <p:nvPicPr>
          <p:cNvPr id="12" name="Google Shape;1412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2274" y="1766096"/>
            <a:ext cx="3175206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813510" y="2290759"/>
            <a:ext cx="2751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Linear classifier</a:t>
            </a:r>
          </a:p>
        </p:txBody>
      </p:sp>
      <p:sp>
        <p:nvSpPr>
          <p:cNvPr id="14" name="Google Shape;1421;p73"/>
          <p:cNvSpPr txBox="1"/>
          <p:nvPr/>
        </p:nvSpPr>
        <p:spPr>
          <a:xfrm>
            <a:off x="5998415" y="1060279"/>
            <a:ext cx="5662925" cy="79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b="1" dirty="0">
                <a:solidFill>
                  <a:srgbClr val="0000FF"/>
                </a:solidFill>
              </a:rPr>
              <a:t>Q</a:t>
            </a:r>
            <a:r>
              <a:rPr lang="en-US" sz="3199" dirty="0">
                <a:solidFill>
                  <a:srgbClr val="0000FF"/>
                </a:solidFill>
              </a:rPr>
              <a:t>: </a:t>
            </a:r>
            <a:r>
              <a:rPr lang="en" sz="3199" dirty="0">
                <a:solidFill>
                  <a:srgbClr val="0000FF"/>
                </a:solidFill>
              </a:rPr>
              <a:t>How do we find the best W?</a:t>
            </a:r>
            <a:endParaRPr sz="3199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Follow the slope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203</a:t>
            </a:fld>
            <a:endParaRPr lang="en-US" dirty="0"/>
          </a:p>
        </p:txBody>
      </p:sp>
      <p:sp>
        <p:nvSpPr>
          <p:cNvPr id="4" name="Google Shape;1474;p80"/>
          <p:cNvSpPr txBox="1"/>
          <p:nvPr/>
        </p:nvSpPr>
        <p:spPr>
          <a:xfrm>
            <a:off x="632666" y="1496889"/>
            <a:ext cx="11375437" cy="76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In 1-dimension, the </a:t>
            </a:r>
            <a:r>
              <a:rPr lang="en" sz="3199" b="1" dirty="0"/>
              <a:t>derivative</a:t>
            </a:r>
            <a:r>
              <a:rPr lang="en" sz="3199" dirty="0"/>
              <a:t> of a function</a:t>
            </a:r>
            <a:r>
              <a:rPr lang="en-US" sz="3199" dirty="0"/>
              <a:t> gives the slope</a:t>
            </a:r>
            <a:r>
              <a:rPr lang="en" sz="3199" dirty="0"/>
              <a:t>:</a:t>
            </a:r>
            <a:endParaRPr sz="3199" dirty="0"/>
          </a:p>
        </p:txBody>
      </p:sp>
      <p:pic>
        <p:nvPicPr>
          <p:cNvPr id="5" name="Google Shape;1475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5315" y="2507739"/>
            <a:ext cx="4850137" cy="11427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76;p80"/>
          <p:cNvSpPr txBox="1"/>
          <p:nvPr/>
        </p:nvSpPr>
        <p:spPr>
          <a:xfrm>
            <a:off x="154593" y="3974324"/>
            <a:ext cx="12014870" cy="222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 dirty="0"/>
              <a:t>In multiple dimensions, the </a:t>
            </a:r>
            <a:r>
              <a:rPr lang="en" sz="2666" b="1" dirty="0"/>
              <a:t>gradient </a:t>
            </a:r>
            <a:r>
              <a:rPr lang="en" sz="2666" dirty="0"/>
              <a:t>is the vector of (partial derivatives) along each dimension</a:t>
            </a:r>
            <a:endParaRPr sz="2666" dirty="0"/>
          </a:p>
          <a:p>
            <a:endParaRPr sz="2666" dirty="0"/>
          </a:p>
          <a:p>
            <a:r>
              <a:rPr lang="en" sz="2666" dirty="0"/>
              <a:t>The slope in any direction is the </a:t>
            </a:r>
            <a:r>
              <a:rPr lang="en" sz="2666" b="1" dirty="0"/>
              <a:t>dot product</a:t>
            </a:r>
            <a:r>
              <a:rPr lang="en" sz="2666" dirty="0"/>
              <a:t> of the direction with the gradient</a:t>
            </a:r>
            <a:endParaRPr sz="2666" dirty="0"/>
          </a:p>
          <a:p>
            <a:r>
              <a:rPr lang="en" sz="2666" dirty="0"/>
              <a:t>The direction of steepest descent is the </a:t>
            </a:r>
            <a:r>
              <a:rPr lang="en" sz="2666" b="1" dirty="0"/>
              <a:t>negative gradient</a:t>
            </a:r>
            <a:endParaRPr sz="2666" dirty="0"/>
          </a:p>
        </p:txBody>
      </p:sp>
    </p:spTree>
    <p:extLst>
      <p:ext uri="{BB962C8B-B14F-4D97-AF65-F5344CB8AC3E}">
        <p14:creationId xmlns:p14="http://schemas.microsoft.com/office/powerpoint/2010/main" val="5172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204</a:t>
            </a:fld>
            <a:endParaRPr lang="en-US" dirty="0"/>
          </a:p>
        </p:txBody>
      </p:sp>
      <p:sp>
        <p:nvSpPr>
          <p:cNvPr id="3" name="Google Shape;1586;p90"/>
          <p:cNvSpPr txBox="1"/>
          <p:nvPr/>
        </p:nvSpPr>
        <p:spPr>
          <a:xfrm>
            <a:off x="548457" y="275122"/>
            <a:ext cx="11063518" cy="560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999" dirty="0"/>
              <a:t>Loss is a function of W: </a:t>
            </a:r>
            <a:r>
              <a:rPr lang="en-US" sz="3999" b="1" dirty="0"/>
              <a:t>Analytic Gradient</a:t>
            </a:r>
            <a:endParaRPr sz="3999" dirty="0"/>
          </a:p>
        </p:txBody>
      </p:sp>
      <p:pic>
        <p:nvPicPr>
          <p:cNvPr id="4" name="Google Shape;1587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3570" y="2080717"/>
            <a:ext cx="5944885" cy="63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8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568" y="2821558"/>
            <a:ext cx="3474095" cy="57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9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621" y="1230173"/>
            <a:ext cx="4590438" cy="74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90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2059" y="3730091"/>
            <a:ext cx="1156485" cy="52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92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5241" y="2685661"/>
            <a:ext cx="2451399" cy="33650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93;p90"/>
          <p:cNvSpPr txBox="1"/>
          <p:nvPr/>
        </p:nvSpPr>
        <p:spPr>
          <a:xfrm>
            <a:off x="6831970" y="5979401"/>
            <a:ext cx="1777937" cy="261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chemeClr val="hlink"/>
                </a:solidFill>
                <a:hlinkClick r:id="rId7"/>
              </a:rPr>
              <a:t>This image</a:t>
            </a:r>
            <a:r>
              <a:rPr lang="en" sz="800"/>
              <a:t> is in the public domain</a:t>
            </a:r>
            <a:endParaRPr sz="800"/>
          </a:p>
        </p:txBody>
      </p:sp>
      <p:pic>
        <p:nvPicPr>
          <p:cNvPr id="10" name="Google Shape;1594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48976" y="2685661"/>
            <a:ext cx="2726155" cy="33650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95;p90"/>
          <p:cNvSpPr txBox="1"/>
          <p:nvPr/>
        </p:nvSpPr>
        <p:spPr>
          <a:xfrm>
            <a:off x="9523069" y="5979401"/>
            <a:ext cx="1777937" cy="261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chemeClr val="hlink"/>
                </a:solidFill>
                <a:hlinkClick r:id="rId9"/>
              </a:rPr>
              <a:t>This image</a:t>
            </a:r>
            <a:r>
              <a:rPr lang="en" sz="800"/>
              <a:t> is in the public domain</a:t>
            </a:r>
            <a:endParaRPr sz="800"/>
          </a:p>
        </p:txBody>
      </p:sp>
      <p:sp>
        <p:nvSpPr>
          <p:cNvPr id="12" name="Google Shape;1596;p90"/>
          <p:cNvSpPr txBox="1"/>
          <p:nvPr/>
        </p:nvSpPr>
        <p:spPr>
          <a:xfrm>
            <a:off x="465778" y="4839566"/>
            <a:ext cx="5612138" cy="119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Use calculus to compute an </a:t>
            </a:r>
            <a:r>
              <a:rPr lang="en" sz="3199" b="1"/>
              <a:t>analytic gradient</a:t>
            </a:r>
            <a:endParaRPr sz="3199"/>
          </a:p>
        </p:txBody>
      </p:sp>
      <p:sp>
        <p:nvSpPr>
          <p:cNvPr id="13" name="Google Shape;1591;p90"/>
          <p:cNvSpPr txBox="1"/>
          <p:nvPr/>
        </p:nvSpPr>
        <p:spPr>
          <a:xfrm>
            <a:off x="465778" y="3599056"/>
            <a:ext cx="1096281" cy="655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</a:t>
            </a:r>
            <a:endParaRPr sz="3199" dirty="0"/>
          </a:p>
        </p:txBody>
      </p:sp>
    </p:spTree>
    <p:extLst>
      <p:ext uri="{BB962C8B-B14F-4D97-AF65-F5344CB8AC3E}">
        <p14:creationId xmlns:p14="http://schemas.microsoft.com/office/powerpoint/2010/main" val="100917363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Gradients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205</a:t>
            </a:fld>
            <a:endParaRPr lang="en-US" dirty="0"/>
          </a:p>
        </p:txBody>
      </p:sp>
      <p:sp>
        <p:nvSpPr>
          <p:cNvPr id="4" name="Google Shape;1612;p92"/>
          <p:cNvSpPr txBox="1"/>
          <p:nvPr/>
        </p:nvSpPr>
        <p:spPr>
          <a:xfrm>
            <a:off x="636155" y="1658366"/>
            <a:ext cx="10301920" cy="41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Char char="-"/>
            </a:pPr>
            <a:r>
              <a:rPr lang="en" sz="2800" b="1" dirty="0"/>
              <a:t>Numeric gradient</a:t>
            </a:r>
            <a:r>
              <a:rPr lang="en" sz="2800" dirty="0"/>
              <a:t>: approximate, slow, easy to write</a:t>
            </a:r>
            <a:endParaRPr sz="2800" dirty="0"/>
          </a:p>
          <a:p>
            <a:pPr marL="609448" indent="-457086">
              <a:buSzPts val="1800"/>
              <a:buChar char="-"/>
            </a:pPr>
            <a:r>
              <a:rPr lang="en" sz="2800" b="1" dirty="0"/>
              <a:t>Analytic gradient</a:t>
            </a:r>
            <a:r>
              <a:rPr lang="en" sz="2800" dirty="0"/>
              <a:t>: exact, fast, error-prone</a:t>
            </a:r>
            <a:endParaRPr sz="2800" dirty="0"/>
          </a:p>
          <a:p>
            <a:endParaRPr lang="en-US" sz="2399" dirty="0"/>
          </a:p>
          <a:p>
            <a:endParaRPr sz="2399" dirty="0"/>
          </a:p>
          <a:p>
            <a:r>
              <a:rPr lang="en" sz="2800" u="sng" dirty="0"/>
              <a:t>In practice:</a:t>
            </a:r>
            <a:r>
              <a:rPr lang="en" sz="2800" dirty="0"/>
              <a:t> Always use analytic gradient, but check implementation with numerical gradient. This is called a </a:t>
            </a:r>
            <a:r>
              <a:rPr lang="en" sz="2800" b="1" dirty="0"/>
              <a:t>gradient check.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97447235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Gradients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206</a:t>
            </a:fld>
            <a:endParaRPr lang="en-US" dirty="0"/>
          </a:p>
        </p:txBody>
      </p:sp>
      <p:sp>
        <p:nvSpPr>
          <p:cNvPr id="4" name="Google Shape;1612;p92"/>
          <p:cNvSpPr txBox="1"/>
          <p:nvPr/>
        </p:nvSpPr>
        <p:spPr>
          <a:xfrm>
            <a:off x="636155" y="1658366"/>
            <a:ext cx="10301920" cy="41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Char char="-"/>
            </a:pPr>
            <a:r>
              <a:rPr lang="en" sz="2800" b="1" dirty="0"/>
              <a:t>Numeric gradient</a:t>
            </a:r>
            <a:r>
              <a:rPr lang="en" sz="2800" dirty="0"/>
              <a:t>: approximate, slow, easy to write</a:t>
            </a:r>
            <a:endParaRPr sz="2800" dirty="0"/>
          </a:p>
          <a:p>
            <a:pPr marL="609448" indent="-457086">
              <a:buSzPts val="1800"/>
              <a:buChar char="-"/>
            </a:pPr>
            <a:r>
              <a:rPr lang="en" sz="2800" b="1" dirty="0"/>
              <a:t>Analytic gradient</a:t>
            </a:r>
            <a:r>
              <a:rPr lang="en" sz="2800" dirty="0"/>
              <a:t>: exact, fast, error-prone</a:t>
            </a:r>
            <a:endParaRPr sz="2800" dirty="0"/>
          </a:p>
          <a:p>
            <a:endParaRPr lang="en-US" sz="2399" dirty="0"/>
          </a:p>
          <a:p>
            <a:endParaRPr sz="2399" dirty="0"/>
          </a:p>
          <a:p>
            <a:r>
              <a:rPr lang="en" sz="2800" u="sng" dirty="0"/>
              <a:t>In practice:</a:t>
            </a:r>
            <a:r>
              <a:rPr lang="en" sz="2800" dirty="0"/>
              <a:t> Always use analytic gradient, but check implementation with numerical gradient. This is called a </a:t>
            </a:r>
            <a:r>
              <a:rPr lang="en" sz="2800" b="1" dirty="0"/>
              <a:t>gradient check.</a:t>
            </a:r>
            <a:endParaRPr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9863" b="80433"/>
          <a:stretch/>
        </p:blipFill>
        <p:spPr>
          <a:xfrm>
            <a:off x="1097840" y="4572000"/>
            <a:ext cx="9375180" cy="135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042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Gradients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207</a:t>
            </a:fld>
            <a:endParaRPr lang="en-US" dirty="0"/>
          </a:p>
        </p:txBody>
      </p:sp>
      <p:sp>
        <p:nvSpPr>
          <p:cNvPr id="7" name="Google Shape;1612;p92"/>
          <p:cNvSpPr txBox="1"/>
          <p:nvPr/>
        </p:nvSpPr>
        <p:spPr>
          <a:xfrm>
            <a:off x="636155" y="1658366"/>
            <a:ext cx="10301920" cy="41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Char char="-"/>
            </a:pPr>
            <a:r>
              <a:rPr lang="en" sz="2800" b="1" dirty="0"/>
              <a:t>Numeric gradient</a:t>
            </a:r>
            <a:r>
              <a:rPr lang="en" sz="2800" dirty="0"/>
              <a:t>: approximate, slow, easy to write</a:t>
            </a:r>
            <a:endParaRPr sz="2800" dirty="0"/>
          </a:p>
          <a:p>
            <a:pPr marL="609448" indent="-457086">
              <a:buSzPts val="1800"/>
              <a:buChar char="-"/>
            </a:pPr>
            <a:r>
              <a:rPr lang="en" sz="2800" b="1" dirty="0"/>
              <a:t>Analytic gradient</a:t>
            </a:r>
            <a:r>
              <a:rPr lang="en" sz="2800" dirty="0"/>
              <a:t>: exact, fast, error-prone</a:t>
            </a:r>
            <a:endParaRPr sz="2800" dirty="0"/>
          </a:p>
          <a:p>
            <a:endParaRPr lang="en-US" sz="2399" dirty="0"/>
          </a:p>
          <a:p>
            <a:endParaRPr sz="2399" dirty="0"/>
          </a:p>
          <a:p>
            <a:r>
              <a:rPr lang="en" sz="2800" u="sng" dirty="0"/>
              <a:t>In practice:</a:t>
            </a:r>
            <a:r>
              <a:rPr lang="en" sz="2800" dirty="0"/>
              <a:t> Always use analytic gradient, but check implementation with numerical gradient. This is called a </a:t>
            </a:r>
            <a:r>
              <a:rPr lang="en" sz="2800" b="1" dirty="0"/>
              <a:t>gradient check.</a:t>
            </a:r>
            <a:endParaRPr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58" y="3136857"/>
            <a:ext cx="10892183" cy="23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863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12;p92"/>
          <p:cNvSpPr txBox="1"/>
          <p:nvPr/>
        </p:nvSpPr>
        <p:spPr>
          <a:xfrm>
            <a:off x="636155" y="1658366"/>
            <a:ext cx="10301920" cy="413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Char char="-"/>
            </a:pPr>
            <a:r>
              <a:rPr lang="en" sz="2800" b="1" dirty="0"/>
              <a:t>Numeric gradient</a:t>
            </a:r>
            <a:r>
              <a:rPr lang="en" sz="2800" dirty="0"/>
              <a:t>: approximate, slow, easy to write</a:t>
            </a:r>
            <a:endParaRPr sz="2800" dirty="0"/>
          </a:p>
          <a:p>
            <a:pPr marL="609448" indent="-457086">
              <a:buSzPts val="1800"/>
              <a:buChar char="-"/>
            </a:pPr>
            <a:r>
              <a:rPr lang="en" sz="2800" b="1" dirty="0"/>
              <a:t>Analytic gradient</a:t>
            </a:r>
            <a:r>
              <a:rPr lang="en" sz="2800" dirty="0"/>
              <a:t>: exact, fast, error-prone</a:t>
            </a:r>
            <a:endParaRPr sz="2800" dirty="0"/>
          </a:p>
          <a:p>
            <a:endParaRPr lang="en-US" sz="2399" dirty="0"/>
          </a:p>
          <a:p>
            <a:endParaRPr sz="2399" dirty="0"/>
          </a:p>
          <a:p>
            <a:r>
              <a:rPr lang="en" sz="2800" u="sng" dirty="0"/>
              <a:t>In practice:</a:t>
            </a:r>
            <a:r>
              <a:rPr lang="en" sz="2800" dirty="0"/>
              <a:t> Always use analytic gradient, but check implementation with numerical gradient. This is called a </a:t>
            </a:r>
            <a:r>
              <a:rPr lang="en" sz="2800" b="1" dirty="0"/>
              <a:t>gradient check.</a:t>
            </a:r>
            <a:endParaRPr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Gradients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208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34" y="3391500"/>
            <a:ext cx="10892183" cy="2372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7993"/>
          <a:stretch/>
        </p:blipFill>
        <p:spPr>
          <a:xfrm>
            <a:off x="508834" y="3126409"/>
            <a:ext cx="10889915" cy="298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7362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209</a:t>
            </a:fld>
            <a:endParaRPr 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Gradient Descent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15330" y="1135150"/>
            <a:ext cx="4602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Iteratively step in the direction of the negative gradient</a:t>
            </a:r>
          </a:p>
          <a:p>
            <a:r>
              <a:rPr lang="en-US" sz="2400" dirty="0"/>
              <a:t>(direction of local steepest descent)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16172" y="4407441"/>
            <a:ext cx="46012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Hyperparameters</a:t>
            </a:r>
            <a:r>
              <a:rPr lang="en-US" sz="2800" dirty="0"/>
              <a:t>:</a:t>
            </a:r>
            <a:endParaRPr lang="en-US" sz="2800" b="1" dirty="0"/>
          </a:p>
          <a:p>
            <a:pPr marL="285750" indent="-285750">
              <a:buFontTx/>
              <a:buChar char="-"/>
            </a:pPr>
            <a:r>
              <a:rPr lang="en-US" sz="2800" dirty="0"/>
              <a:t>Weight initialization method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Number of steps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Learning rate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58" y="2421147"/>
            <a:ext cx="6579031" cy="19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Google Shape;238;p24"/>
          <p:cNvSpPr txBox="1"/>
          <p:nvPr/>
        </p:nvSpPr>
        <p:spPr>
          <a:xfrm>
            <a:off x="838200" y="1181608"/>
            <a:ext cx="4503227" cy="49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A </a:t>
            </a:r>
            <a:r>
              <a:rPr lang="en" sz="2399" b="1" dirty="0"/>
              <a:t>loss function</a:t>
            </a:r>
            <a:r>
              <a:rPr lang="en" sz="2399" dirty="0"/>
              <a:t> tells how good our current classifier is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Low loss = good classifier</a:t>
            </a:r>
          </a:p>
          <a:p>
            <a:r>
              <a:rPr lang="en-US" sz="2399" dirty="0"/>
              <a:t>High loss = bad classifier</a:t>
            </a:r>
          </a:p>
          <a:p>
            <a:endParaRPr lang="en-US" sz="2399" dirty="0"/>
          </a:p>
          <a:p>
            <a:r>
              <a:rPr lang="en-US" sz="2399" dirty="0"/>
              <a:t>(Also called: </a:t>
            </a:r>
            <a:r>
              <a:rPr lang="en-US" sz="2399" b="1" dirty="0"/>
              <a:t>objective function</a:t>
            </a:r>
            <a:r>
              <a:rPr lang="en-US" sz="2399" dirty="0"/>
              <a:t>; </a:t>
            </a:r>
            <a:r>
              <a:rPr lang="en-US" sz="2399" b="1" dirty="0"/>
              <a:t>cost function</a:t>
            </a:r>
            <a:r>
              <a:rPr lang="en-US" sz="2399" dirty="0"/>
              <a:t>)</a:t>
            </a:r>
          </a:p>
          <a:p>
            <a:endParaRPr lang="en-US" sz="2399" dirty="0"/>
          </a:p>
          <a:p>
            <a:r>
              <a:rPr lang="en-US" sz="2399" dirty="0"/>
              <a:t>Negative loss function sometimes called </a:t>
            </a:r>
            <a:r>
              <a:rPr lang="en-US" sz="2399" b="1" dirty="0"/>
              <a:t>reward function</a:t>
            </a:r>
            <a:r>
              <a:rPr lang="en-US" sz="2399" dirty="0"/>
              <a:t>, </a:t>
            </a:r>
            <a:r>
              <a:rPr lang="en-US" sz="2399" b="1" dirty="0"/>
              <a:t>profit function</a:t>
            </a:r>
            <a:r>
              <a:rPr lang="en-US" sz="2399" dirty="0"/>
              <a:t>, </a:t>
            </a:r>
            <a:r>
              <a:rPr lang="en-US" sz="2399" b="1" dirty="0"/>
              <a:t>utility function</a:t>
            </a:r>
            <a:r>
              <a:rPr lang="en-US" sz="2399" dirty="0"/>
              <a:t>, </a:t>
            </a:r>
            <a:r>
              <a:rPr lang="en-US" sz="2399" b="1" dirty="0"/>
              <a:t>fitness function</a:t>
            </a:r>
            <a:r>
              <a:rPr lang="en-US" sz="2399" dirty="0"/>
              <a:t>, </a:t>
            </a:r>
            <a:r>
              <a:rPr lang="en-US" sz="2399" dirty="0" err="1"/>
              <a:t>etc</a:t>
            </a:r>
            <a:endParaRPr sz="2399" dirty="0"/>
          </a:p>
        </p:txBody>
      </p:sp>
      <p:sp>
        <p:nvSpPr>
          <p:cNvPr id="9" name="Google Shape;238;p24"/>
          <p:cNvSpPr txBox="1"/>
          <p:nvPr/>
        </p:nvSpPr>
        <p:spPr>
          <a:xfrm>
            <a:off x="6555754" y="352844"/>
            <a:ext cx="4503227" cy="58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Given a dataset of examples</a:t>
            </a:r>
            <a:endParaRPr sz="2399" dirty="0"/>
          </a:p>
          <a:p>
            <a:endParaRPr sz="2399" dirty="0"/>
          </a:p>
          <a:p>
            <a:endParaRPr sz="2399" dirty="0"/>
          </a:p>
          <a:p>
            <a:endParaRPr sz="2399" dirty="0"/>
          </a:p>
          <a:p>
            <a:r>
              <a:rPr lang="en" sz="2399" dirty="0"/>
              <a:t>Where       </a:t>
            </a:r>
            <a:r>
              <a:rPr lang="en-US" sz="2399" dirty="0"/>
              <a:t> </a:t>
            </a:r>
            <a:r>
              <a:rPr lang="en" sz="2399" dirty="0"/>
              <a:t>is image and </a:t>
            </a:r>
            <a:endParaRPr sz="2399" dirty="0"/>
          </a:p>
          <a:p>
            <a:r>
              <a:rPr lang="en" sz="2399" dirty="0"/>
              <a:t>                  </a:t>
            </a:r>
            <a:r>
              <a:rPr lang="en-US" sz="2399" dirty="0"/>
              <a:t>  </a:t>
            </a:r>
            <a:r>
              <a:rPr lang="en" sz="2399" dirty="0"/>
              <a:t>is (integer) label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Loss for a single example is</a:t>
            </a:r>
            <a:endParaRPr sz="2399" dirty="0"/>
          </a:p>
          <a:p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Loss for the dataset is average of per-example losses:</a:t>
            </a:r>
          </a:p>
        </p:txBody>
      </p:sp>
      <p:pic>
        <p:nvPicPr>
          <p:cNvPr id="10" name="Google Shape;2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9538" y="935751"/>
            <a:ext cx="2725965" cy="83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703" y="4925733"/>
            <a:ext cx="4854142" cy="1246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0;p24"/>
          <p:cNvPicPr preferRelativeResize="0"/>
          <p:nvPr/>
        </p:nvPicPr>
        <p:blipFill rotWithShape="1">
          <a:blip r:embed="rId4">
            <a:alphaModFix/>
          </a:blip>
          <a:srcRect l="55307" r="11518"/>
          <a:stretch/>
        </p:blipFill>
        <p:spPr>
          <a:xfrm>
            <a:off x="7581566" y="2249750"/>
            <a:ext cx="410526" cy="52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41;p24"/>
          <p:cNvPicPr preferRelativeResize="0"/>
          <p:nvPr/>
        </p:nvPicPr>
        <p:blipFill rotWithShape="1">
          <a:blip r:embed="rId4">
            <a:alphaModFix/>
          </a:blip>
          <a:srcRect l="15513" r="51310"/>
          <a:stretch/>
        </p:blipFill>
        <p:spPr>
          <a:xfrm>
            <a:off x="7581573" y="1866796"/>
            <a:ext cx="410513" cy="52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42;p24"/>
          <p:cNvPicPr preferRelativeResize="0"/>
          <p:nvPr/>
        </p:nvPicPr>
        <p:blipFill rotWithShape="1">
          <a:blip r:embed="rId3">
            <a:alphaModFix/>
          </a:blip>
          <a:srcRect l="42267" t="22163" b="23972"/>
          <a:stretch/>
        </p:blipFill>
        <p:spPr>
          <a:xfrm>
            <a:off x="7309538" y="3468117"/>
            <a:ext cx="2802472" cy="67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17270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210</a:t>
            </a:fld>
            <a:endParaRPr lang="en-US" dirty="0"/>
          </a:p>
        </p:txBody>
      </p:sp>
      <p:pic>
        <p:nvPicPr>
          <p:cNvPr id="4" name="Google Shape;1624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4787" y="1782944"/>
            <a:ext cx="3828637" cy="3828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626;p94"/>
          <p:cNvCxnSpPr/>
          <p:nvPr/>
        </p:nvCxnSpPr>
        <p:spPr>
          <a:xfrm flipH="1">
            <a:off x="10104228" y="1619216"/>
            <a:ext cx="667213" cy="70655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1628;p94"/>
          <p:cNvCxnSpPr/>
          <p:nvPr/>
        </p:nvCxnSpPr>
        <p:spPr>
          <a:xfrm>
            <a:off x="8949102" y="1658928"/>
            <a:ext cx="703682" cy="903014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629;p94"/>
          <p:cNvSpPr txBox="1"/>
          <p:nvPr/>
        </p:nvSpPr>
        <p:spPr>
          <a:xfrm>
            <a:off x="8279082" y="21800"/>
            <a:ext cx="1745704" cy="167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negative gradient direction</a:t>
            </a:r>
            <a:endParaRPr sz="3199" dirty="0"/>
          </a:p>
        </p:txBody>
      </p:sp>
      <p:cxnSp>
        <p:nvCxnSpPr>
          <p:cNvPr id="8" name="Google Shape;1630;p94"/>
          <p:cNvCxnSpPr/>
          <p:nvPr/>
        </p:nvCxnSpPr>
        <p:spPr>
          <a:xfrm>
            <a:off x="7106982" y="5735597"/>
            <a:ext cx="4406452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631;p94"/>
          <p:cNvSpPr txBox="1"/>
          <p:nvPr/>
        </p:nvSpPr>
        <p:spPr>
          <a:xfrm>
            <a:off x="10775926" y="5655384"/>
            <a:ext cx="1248075" cy="40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W_1</a:t>
            </a:r>
            <a:endParaRPr sz="2399"/>
          </a:p>
        </p:txBody>
      </p:sp>
      <p:cxnSp>
        <p:nvCxnSpPr>
          <p:cNvPr id="10" name="Google Shape;1632;p94"/>
          <p:cNvCxnSpPr/>
          <p:nvPr/>
        </p:nvCxnSpPr>
        <p:spPr>
          <a:xfrm rot="10800000">
            <a:off x="7016972" y="1451912"/>
            <a:ext cx="0" cy="428368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633;p94"/>
          <p:cNvSpPr txBox="1"/>
          <p:nvPr/>
        </p:nvSpPr>
        <p:spPr>
          <a:xfrm>
            <a:off x="7121270" y="1112965"/>
            <a:ext cx="1248075" cy="56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W_2</a:t>
            </a:r>
            <a:endParaRPr sz="2399" dirty="0"/>
          </a:p>
        </p:txBody>
      </p:sp>
      <p:sp>
        <p:nvSpPr>
          <p:cNvPr id="12" name="Google Shape;1634;p94"/>
          <p:cNvSpPr/>
          <p:nvPr/>
        </p:nvSpPr>
        <p:spPr>
          <a:xfrm>
            <a:off x="9828299" y="2275626"/>
            <a:ext cx="275928" cy="275928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3" name="Google Shape;1635;p94"/>
          <p:cNvCxnSpPr/>
          <p:nvPr/>
        </p:nvCxnSpPr>
        <p:spPr>
          <a:xfrm flipV="1">
            <a:off x="9075658" y="2398967"/>
            <a:ext cx="934566" cy="1226836"/>
          </a:xfrm>
          <a:prstGeom prst="straightConnector1">
            <a:avLst/>
          </a:prstGeom>
          <a:noFill/>
          <a:ln w="28575" cap="flat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4" name="Google Shape;1636;p94"/>
          <p:cNvCxnSpPr/>
          <p:nvPr/>
        </p:nvCxnSpPr>
        <p:spPr>
          <a:xfrm flipH="1">
            <a:off x="9701513" y="2522042"/>
            <a:ext cx="198407" cy="272514"/>
          </a:xfrm>
          <a:prstGeom prst="straightConnector1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6" name="Google Shape;1627;p94"/>
          <p:cNvSpPr txBox="1"/>
          <p:nvPr/>
        </p:nvSpPr>
        <p:spPr>
          <a:xfrm>
            <a:off x="10055413" y="955304"/>
            <a:ext cx="2035071" cy="59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original W</a:t>
            </a:r>
            <a:endParaRPr sz="3199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Gradient Descent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5330" y="1135150"/>
            <a:ext cx="4602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Iteratively step in the direction of the negative gradient</a:t>
            </a:r>
          </a:p>
          <a:p>
            <a:r>
              <a:rPr lang="en-US" sz="2400" dirty="0"/>
              <a:t>(direction of local steepest descent)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6172" y="4407441"/>
            <a:ext cx="46012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Hyperparameters</a:t>
            </a:r>
            <a:r>
              <a:rPr lang="en-US" sz="2800" dirty="0"/>
              <a:t>:</a:t>
            </a:r>
            <a:endParaRPr lang="en-US" sz="2800" b="1" dirty="0"/>
          </a:p>
          <a:p>
            <a:pPr marL="285750" indent="-285750">
              <a:buFontTx/>
              <a:buChar char="-"/>
            </a:pPr>
            <a:r>
              <a:rPr lang="en-US" sz="2800" dirty="0"/>
              <a:t>Weight initialization method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Number of steps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Learning rate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58" y="2421147"/>
            <a:ext cx="6579031" cy="19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2616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211</a:t>
            </a:fld>
            <a:endParaRPr lang="en-US" dirty="0"/>
          </a:p>
        </p:txBody>
      </p:sp>
      <p:pic>
        <p:nvPicPr>
          <p:cNvPr id="5" name="sg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0937" y="231527"/>
            <a:ext cx="5979966" cy="59966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Gradient Descent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485" y="1179084"/>
            <a:ext cx="4602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Iteratively step in the direction of the negative gradient</a:t>
            </a:r>
          </a:p>
          <a:p>
            <a:r>
              <a:rPr lang="en-US" sz="2400" dirty="0"/>
              <a:t>(direction of local steepest descent)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327" y="4304844"/>
            <a:ext cx="46012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Hyperparameters</a:t>
            </a:r>
            <a:r>
              <a:rPr lang="en-US" sz="2800" dirty="0"/>
              <a:t>:</a:t>
            </a:r>
            <a:endParaRPr lang="en-US" sz="2800" b="1" dirty="0"/>
          </a:p>
          <a:p>
            <a:pPr marL="285750" indent="-285750">
              <a:buFontTx/>
              <a:buChar char="-"/>
            </a:pPr>
            <a:r>
              <a:rPr lang="en-US" sz="2800" dirty="0"/>
              <a:t>Weight initialization method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Number of steps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Learning rate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34" y="2625261"/>
            <a:ext cx="5055603" cy="15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7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Batch Gradient Descent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212</a:t>
            </a:fld>
            <a:endParaRPr lang="en-US" dirty="0"/>
          </a:p>
        </p:txBody>
      </p:sp>
      <p:pic>
        <p:nvPicPr>
          <p:cNvPr id="4" name="Google Shape;1649;p96"/>
          <p:cNvPicPr preferRelativeResize="0"/>
          <p:nvPr/>
        </p:nvPicPr>
        <p:blipFill rotWithShape="1">
          <a:blip r:embed="rId2">
            <a:alphaModFix/>
          </a:blip>
          <a:srcRect l="15421" r="12480" b="54683"/>
          <a:stretch/>
        </p:blipFill>
        <p:spPr>
          <a:xfrm>
            <a:off x="895388" y="1311114"/>
            <a:ext cx="5560756" cy="113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51;p96"/>
          <p:cNvPicPr preferRelativeResize="0"/>
          <p:nvPr/>
        </p:nvPicPr>
        <p:blipFill rotWithShape="1">
          <a:blip r:embed="rId2">
            <a:alphaModFix/>
          </a:blip>
          <a:srcRect l="3394" t="51196" r="1782" b="3484"/>
          <a:stretch/>
        </p:blipFill>
        <p:spPr>
          <a:xfrm>
            <a:off x="249667" y="2449884"/>
            <a:ext cx="7313298" cy="11387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52;p96"/>
          <p:cNvSpPr txBox="1"/>
          <p:nvPr/>
        </p:nvSpPr>
        <p:spPr>
          <a:xfrm>
            <a:off x="8437943" y="876364"/>
            <a:ext cx="3286846" cy="242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Full sum expensive when N is large!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55275819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Stochastic Gradient Descent </a:t>
            </a:r>
            <a:r>
              <a:rPr lang="en-US" dirty="0"/>
              <a:t>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213</a:t>
            </a:fld>
            <a:endParaRPr lang="en-US" dirty="0"/>
          </a:p>
        </p:txBody>
      </p:sp>
      <p:pic>
        <p:nvPicPr>
          <p:cNvPr id="4" name="Google Shape;1649;p96"/>
          <p:cNvPicPr preferRelativeResize="0"/>
          <p:nvPr/>
        </p:nvPicPr>
        <p:blipFill rotWithShape="1">
          <a:blip r:embed="rId2">
            <a:alphaModFix/>
          </a:blip>
          <a:srcRect l="15421" r="12480" b="54683"/>
          <a:stretch/>
        </p:blipFill>
        <p:spPr>
          <a:xfrm>
            <a:off x="895388" y="1311114"/>
            <a:ext cx="5560756" cy="113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51;p96"/>
          <p:cNvPicPr preferRelativeResize="0"/>
          <p:nvPr/>
        </p:nvPicPr>
        <p:blipFill rotWithShape="1">
          <a:blip r:embed="rId2">
            <a:alphaModFix/>
          </a:blip>
          <a:srcRect l="3394" t="51196" r="1782" b="3484"/>
          <a:stretch/>
        </p:blipFill>
        <p:spPr>
          <a:xfrm>
            <a:off x="249667" y="2449884"/>
            <a:ext cx="7313298" cy="11387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52;p96"/>
          <p:cNvSpPr txBox="1"/>
          <p:nvPr/>
        </p:nvSpPr>
        <p:spPr>
          <a:xfrm>
            <a:off x="8437943" y="876364"/>
            <a:ext cx="3286846" cy="242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Full sum expensive when N is large!</a:t>
            </a:r>
            <a:endParaRPr sz="2399" dirty="0"/>
          </a:p>
          <a:p>
            <a:endParaRPr sz="2399" dirty="0"/>
          </a:p>
          <a:p>
            <a:r>
              <a:rPr lang="en" sz="2399" dirty="0"/>
              <a:t>Approximate sum using a </a:t>
            </a:r>
            <a:r>
              <a:rPr lang="en" sz="2399" b="1" dirty="0" err="1"/>
              <a:t>minibatch</a:t>
            </a:r>
            <a:r>
              <a:rPr lang="en" sz="2399" dirty="0"/>
              <a:t> of examples</a:t>
            </a:r>
            <a:endParaRPr sz="2399" dirty="0"/>
          </a:p>
          <a:p>
            <a:r>
              <a:rPr lang="en" sz="2399" dirty="0"/>
              <a:t>32 / 64 / 128 common</a:t>
            </a:r>
            <a:endParaRPr sz="2399" dirty="0"/>
          </a:p>
        </p:txBody>
      </p:sp>
      <p:sp>
        <p:nvSpPr>
          <p:cNvPr id="9" name="TextBox 8"/>
          <p:cNvSpPr txBox="1"/>
          <p:nvPr/>
        </p:nvSpPr>
        <p:spPr>
          <a:xfrm>
            <a:off x="8396995" y="3626660"/>
            <a:ext cx="336874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Hyperparameters</a:t>
            </a:r>
            <a:r>
              <a:rPr lang="en-US" sz="2800" dirty="0"/>
              <a:t>:</a:t>
            </a:r>
            <a:endParaRPr lang="en-US" sz="2800" b="1" dirty="0"/>
          </a:p>
          <a:p>
            <a:pPr marL="285750" indent="-285750">
              <a:buFontTx/>
              <a:buChar char="-"/>
            </a:pPr>
            <a:r>
              <a:rPr lang="en-US" sz="2800" dirty="0"/>
              <a:t>Weight initialization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Number of steps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Learning rate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Batch size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Data sampling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97" y="3626660"/>
            <a:ext cx="8130553" cy="24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6461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Stochastic Gradient Descent</a:t>
            </a:r>
            <a:r>
              <a:rPr lang="en-US" dirty="0"/>
              <a:t> (SGD)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5" y="1606246"/>
            <a:ext cx="7206689" cy="479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68" y="2451704"/>
            <a:ext cx="5978069" cy="580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26370" y="838852"/>
            <a:ext cx="3518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Think of loss as an expectation over the full </a:t>
            </a:r>
            <a:r>
              <a:rPr lang="en-US" sz="2600" b="1" dirty="0"/>
              <a:t>data distribution</a:t>
            </a:r>
            <a:r>
              <a:rPr lang="en-US" sz="2600" dirty="0"/>
              <a:t> </a:t>
            </a:r>
            <a:r>
              <a:rPr lang="en-US" sz="2600" dirty="0" err="1"/>
              <a:t>p</a:t>
            </a:r>
            <a:r>
              <a:rPr lang="en-US" sz="2600" baseline="-25000" dirty="0" err="1"/>
              <a:t>data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Approximate expectation via sampling</a:t>
            </a:r>
          </a:p>
        </p:txBody>
      </p:sp>
    </p:spTree>
    <p:extLst>
      <p:ext uri="{BB962C8B-B14F-4D97-AF65-F5344CB8AC3E}">
        <p14:creationId xmlns:p14="http://schemas.microsoft.com/office/powerpoint/2010/main" val="12862763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Stochastic Gradient Descent</a:t>
            </a:r>
            <a:r>
              <a:rPr lang="en-US" dirty="0"/>
              <a:t> (SGD)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5" y="1606246"/>
            <a:ext cx="7206689" cy="479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68" y="2451704"/>
            <a:ext cx="5978069" cy="580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6" y="3812643"/>
            <a:ext cx="10972800" cy="546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68" y="4685527"/>
            <a:ext cx="8663860" cy="683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26370" y="838852"/>
            <a:ext cx="3518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Think of loss as an expectation over the full </a:t>
            </a:r>
            <a:r>
              <a:rPr lang="en-US" sz="2600" b="1" dirty="0"/>
              <a:t>data distribution</a:t>
            </a:r>
            <a:r>
              <a:rPr lang="en-US" sz="2600" dirty="0"/>
              <a:t> </a:t>
            </a:r>
            <a:r>
              <a:rPr lang="en-US" sz="2600" dirty="0" err="1"/>
              <a:t>p</a:t>
            </a:r>
            <a:r>
              <a:rPr lang="en-US" sz="2600" baseline="-25000" dirty="0" err="1"/>
              <a:t>data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Approximate expectation via sampling</a:t>
            </a:r>
          </a:p>
        </p:txBody>
      </p:sp>
    </p:spTree>
    <p:extLst>
      <p:ext uri="{BB962C8B-B14F-4D97-AF65-F5344CB8AC3E}">
        <p14:creationId xmlns:p14="http://schemas.microsoft.com/office/powerpoint/2010/main" val="74662948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Recall: </a:t>
            </a:r>
            <a:r>
              <a:rPr lang="en-US" dirty="0"/>
              <a:t>Reverse-Mode Automatic Differentiation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216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9235" y="1330026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0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357829" y="1330025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1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0331276" y="1330022"/>
            <a:ext cx="1146403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L</a:t>
            </a:r>
          </a:p>
          <a:p>
            <a:pPr algn="ctr"/>
            <a:r>
              <a:rPr lang="en-US" sz="3200" dirty="0"/>
              <a:t>scalar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5766423" y="1330023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2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8242342" y="1330022"/>
            <a:ext cx="6591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dirty="0"/>
              <a:t>x</a:t>
            </a:r>
            <a:r>
              <a:rPr lang="en-US" sz="4800" baseline="-25000" dirty="0"/>
              <a:t>3</a:t>
            </a:r>
          </a:p>
          <a:p>
            <a:pPr algn="ctr"/>
            <a:r>
              <a:rPr lang="en-US" sz="3200" dirty="0"/>
              <a:t>D</a:t>
            </a:r>
            <a:r>
              <a:rPr lang="en-US" sz="3200" baseline="-25000" dirty="0"/>
              <a:t>3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4" idx="3"/>
            <a:endCxn id="5" idx="1"/>
          </p:cNvCxnSpPr>
          <p:nvPr/>
        </p:nvCxnSpPr>
        <p:spPr>
          <a:xfrm flipV="1">
            <a:off x="1608390" y="1991745"/>
            <a:ext cx="1749439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3"/>
            <a:endCxn id="9" idx="1"/>
          </p:cNvCxnSpPr>
          <p:nvPr/>
        </p:nvCxnSpPr>
        <p:spPr>
          <a:xfrm flipV="1">
            <a:off x="4016984" y="1991743"/>
            <a:ext cx="1749439" cy="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  <a:endCxn id="10" idx="1"/>
          </p:cNvCxnSpPr>
          <p:nvPr/>
        </p:nvCxnSpPr>
        <p:spPr>
          <a:xfrm flipV="1">
            <a:off x="6425578" y="1991742"/>
            <a:ext cx="1816764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  <a:endCxn id="8" idx="1"/>
          </p:cNvCxnSpPr>
          <p:nvPr/>
        </p:nvCxnSpPr>
        <p:spPr>
          <a:xfrm>
            <a:off x="8901497" y="1991742"/>
            <a:ext cx="142977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42498" y="1245322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f</a:t>
            </a:r>
            <a:r>
              <a:rPr lang="en-US" sz="3600" baseline="-25000"/>
              <a:t>1</a:t>
            </a:r>
            <a:endParaRPr lang="en-US" sz="3600"/>
          </a:p>
        </p:txBody>
      </p:sp>
      <p:sp>
        <p:nvSpPr>
          <p:cNvPr id="23" name="TextBox 22"/>
          <p:cNvSpPr txBox="1"/>
          <p:nvPr/>
        </p:nvSpPr>
        <p:spPr>
          <a:xfrm>
            <a:off x="4651092" y="1245321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7093349" y="1245320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3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9328657" y="1246266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4</a:t>
            </a:r>
            <a:endParaRPr lang="en-US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3" y="4196511"/>
            <a:ext cx="7603953" cy="11420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91866" y="5434152"/>
            <a:ext cx="577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D</a:t>
            </a:r>
            <a:r>
              <a:rPr lang="en-US" sz="3200" baseline="-25000"/>
              <a:t>3</a:t>
            </a:r>
            <a:endParaRPr lang="en-US" sz="3200"/>
          </a:p>
        </p:txBody>
      </p:sp>
      <p:sp>
        <p:nvSpPr>
          <p:cNvPr id="32" name="TextBox 31"/>
          <p:cNvSpPr txBox="1"/>
          <p:nvPr/>
        </p:nvSpPr>
        <p:spPr>
          <a:xfrm>
            <a:off x="7014972" y="5434152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2</a:t>
            </a:r>
            <a:r>
              <a:rPr lang="en-US" sz="3200" dirty="0"/>
              <a:t> x D</a:t>
            </a:r>
            <a:r>
              <a:rPr lang="en-US" sz="3200" baseline="-25000" dirty="0"/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28989" y="5434151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1</a:t>
            </a:r>
            <a:r>
              <a:rPr lang="en-US" sz="3200" dirty="0"/>
              <a:t> x D</a:t>
            </a:r>
            <a:r>
              <a:rPr lang="en-US" sz="3200" baseline="-25000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24241" y="5432563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0</a:t>
            </a:r>
            <a:r>
              <a:rPr lang="en-US" sz="3200" dirty="0"/>
              <a:t> x D</a:t>
            </a:r>
            <a:r>
              <a:rPr lang="en-US" sz="3200" baseline="-25000" dirty="0"/>
              <a:t>1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505885" y="3972946"/>
            <a:ext cx="639209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3716" y="2969318"/>
            <a:ext cx="11289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Matrix multiplication is </a:t>
            </a:r>
            <a:r>
              <a:rPr lang="en-US" sz="2400" b="1" dirty="0"/>
              <a:t>associative</a:t>
            </a:r>
            <a:r>
              <a:rPr lang="en-US" sz="2400" dirty="0"/>
              <a:t>: we can compute products in any order</a:t>
            </a:r>
          </a:p>
          <a:p>
            <a:pPr algn="ctr"/>
            <a:r>
              <a:rPr lang="en-US" sz="2400" dirty="0"/>
              <a:t>Computing products right-to-left avoids matrix-matrix products; only needs matrix-vector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2001" y="4362388"/>
            <a:ext cx="992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Chain rule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056" y="5432563"/>
            <a:ext cx="3706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6"/>
                </a:solidFill>
              </a:rPr>
              <a:t>Compute grad of scalar </a:t>
            </a:r>
            <a:r>
              <a:rPr lang="en-US" sz="2200" u="sng">
                <a:solidFill>
                  <a:schemeClr val="accent6"/>
                </a:solidFill>
              </a:rPr>
              <a:t>output</a:t>
            </a:r>
            <a:r>
              <a:rPr lang="en-US" sz="2200">
                <a:solidFill>
                  <a:schemeClr val="accent6"/>
                </a:solidFill>
              </a:rPr>
              <a:t> w/respect to all vector </a:t>
            </a:r>
            <a:r>
              <a:rPr lang="en-US" sz="2200" u="sng">
                <a:solidFill>
                  <a:schemeClr val="accent6"/>
                </a:solidFill>
              </a:rPr>
              <a:t>inputs</a:t>
            </a:r>
            <a:endParaRPr lang="en-US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3650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Mini-batch evaluation with matrices (HW3)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DNNs are described as passing </a:t>
            </a:r>
            <a:r>
              <a:rPr lang="en-US" b="1" i="1" dirty="0"/>
              <a:t>vectors</a:t>
            </a:r>
            <a:br>
              <a:rPr lang="en-US" dirty="0"/>
            </a:br>
            <a:r>
              <a:rPr lang="en-US" dirty="0"/>
              <a:t>between layers</a:t>
            </a:r>
          </a:p>
          <a:p>
            <a:r>
              <a:rPr lang="en-US" dirty="0"/>
              <a:t>Why not pass all samples in a mini-batch</a:t>
            </a:r>
            <a:br>
              <a:rPr lang="en-US" dirty="0"/>
            </a:br>
            <a:r>
              <a:rPr lang="en-US" dirty="0"/>
              <a:t>as a </a:t>
            </a:r>
            <a:r>
              <a:rPr lang="en-US" b="1" i="1" dirty="0"/>
              <a:t>matrix</a:t>
            </a:r>
            <a:r>
              <a:rPr lang="en-US" dirty="0"/>
              <a:t>?</a:t>
            </a:r>
          </a:p>
          <a:p>
            <a:r>
              <a:rPr lang="en-US" dirty="0"/>
              <a:t>What used to be column vectors are now rows</a:t>
            </a:r>
          </a:p>
          <a:p>
            <a:r>
              <a:rPr lang="en-US" dirty="0"/>
              <a:t>Need to adjust weight-vector multiplies</a:t>
            </a:r>
            <a:br>
              <a:rPr lang="en-US" dirty="0"/>
            </a:br>
            <a:r>
              <a:rPr lang="en-US" dirty="0"/>
              <a:t>	</a:t>
            </a:r>
            <a:r>
              <a:rPr lang="en-US" b="1" i="1" dirty="0"/>
              <a:t>s</a:t>
            </a:r>
            <a:r>
              <a:rPr lang="en-US" dirty="0"/>
              <a:t> = </a:t>
            </a:r>
            <a:r>
              <a:rPr lang="en-US" b="1" i="1" dirty="0"/>
              <a:t>W x</a:t>
            </a:r>
            <a:br>
              <a:rPr lang="en-US" b="1" i="1" dirty="0"/>
            </a:br>
            <a:r>
              <a:rPr lang="en-US" dirty="0"/>
              <a:t>becomes</a:t>
            </a:r>
            <a:br>
              <a:rPr lang="en-US" b="1" i="1" dirty="0"/>
            </a:br>
            <a:r>
              <a:rPr lang="en-US" b="1" i="1" dirty="0"/>
              <a:t>	S</a:t>
            </a:r>
            <a:r>
              <a:rPr lang="en-US" dirty="0"/>
              <a:t> = </a:t>
            </a:r>
            <a:r>
              <a:rPr lang="en-US" b="1" i="1" dirty="0"/>
              <a:t>X W</a:t>
            </a:r>
            <a:r>
              <a:rPr lang="en-US" baseline="30000" dirty="0"/>
              <a:t>T</a:t>
            </a:r>
            <a:endParaRPr lang="en-US" dirty="0"/>
          </a:p>
          <a:p>
            <a:r>
              <a:rPr lang="en-US" dirty="0"/>
              <a:t>Need to adjust gradients (Jacobians) as well</a:t>
            </a:r>
          </a:p>
          <a:p>
            <a:r>
              <a:rPr lang="en-US" i="1" dirty="0">
                <a:solidFill>
                  <a:srgbClr val="FF0000"/>
                </a:solidFill>
              </a:rPr>
              <a:t>Fix this description after doing homework…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217</a:t>
            </a:fld>
            <a:endParaRPr lang="en-US"/>
          </a:p>
        </p:txBody>
      </p:sp>
      <p:pic>
        <p:nvPicPr>
          <p:cNvPr id="8" name="Picture 7" descr="A picture containing clock, hanging&#10;&#10;Description automatically generated">
            <a:extLst>
              <a:ext uri="{FF2B5EF4-FFF2-40B4-BE49-F238E27FC236}">
                <a16:creationId xmlns:a16="http://schemas.microsoft.com/office/drawing/2014/main" id="{D6AD4EF3-E43E-4943-999C-0CF6AB7D7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4" y="1825625"/>
            <a:ext cx="3467510" cy="1751597"/>
          </a:xfrm>
          <a:prstGeom prst="rect">
            <a:avLst/>
          </a:prstGeom>
        </p:spPr>
      </p:pic>
      <p:pic>
        <p:nvPicPr>
          <p:cNvPr id="14" name="Picture 13" descr="A picture containing star, clock&#10;&#10;Description automatically generated">
            <a:extLst>
              <a:ext uri="{FF2B5EF4-FFF2-40B4-BE49-F238E27FC236}">
                <a16:creationId xmlns:a16="http://schemas.microsoft.com/office/drawing/2014/main" id="{20F0A218-5074-4B12-A906-2890EEDCB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8"/>
          <a:stretch/>
        </p:blipFill>
        <p:spPr>
          <a:xfrm>
            <a:off x="7727885" y="3919679"/>
            <a:ext cx="2720808" cy="17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4484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Interactive Web Demo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218</a:t>
            </a:fld>
            <a:endParaRPr lang="en-US" dirty="0"/>
          </a:p>
        </p:txBody>
      </p:sp>
      <p:pic>
        <p:nvPicPr>
          <p:cNvPr id="4" name="Google Shape;1658;p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5441" y="1143009"/>
            <a:ext cx="9852634" cy="43549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60;p97"/>
          <p:cNvSpPr txBox="1"/>
          <p:nvPr/>
        </p:nvSpPr>
        <p:spPr>
          <a:xfrm>
            <a:off x="1587407" y="5497975"/>
            <a:ext cx="8968703" cy="664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 u="sng" dirty="0">
                <a:solidFill>
                  <a:schemeClr val="hlink"/>
                </a:solidFill>
                <a:hlinkClick r:id="rId3"/>
              </a:rPr>
              <a:t>http://vision.stanford.edu/teaching/cs231n-demos/linear-classify/</a:t>
            </a:r>
            <a:r>
              <a:rPr lang="en" sz="2487" dirty="0"/>
              <a:t> 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7606634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219</a:t>
            </a:fld>
            <a:endParaRPr lang="en-US" dirty="0"/>
          </a:p>
        </p:txBody>
      </p:sp>
      <p:sp>
        <p:nvSpPr>
          <p:cNvPr id="4" name="Google Shape;193;p24"/>
          <p:cNvSpPr/>
          <p:nvPr/>
        </p:nvSpPr>
        <p:spPr>
          <a:xfrm rot="5400000">
            <a:off x="5838316" y="2513944"/>
            <a:ext cx="566652" cy="282006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Google Shape;194;p24"/>
          <p:cNvSpPr/>
          <p:nvPr/>
        </p:nvSpPr>
        <p:spPr>
          <a:xfrm rot="5400000">
            <a:off x="5024424" y="-1524676"/>
            <a:ext cx="2193829" cy="1091875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195;p24"/>
          <p:cNvSpPr/>
          <p:nvPr/>
        </p:nvSpPr>
        <p:spPr>
          <a:xfrm rot="5400000">
            <a:off x="5190469" y="-698241"/>
            <a:ext cx="1862315" cy="926638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196;p24"/>
          <p:cNvSpPr/>
          <p:nvPr/>
        </p:nvSpPr>
        <p:spPr>
          <a:xfrm rot="5400000">
            <a:off x="5391968" y="303620"/>
            <a:ext cx="1458820" cy="7262108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197;p24"/>
          <p:cNvSpPr/>
          <p:nvPr/>
        </p:nvSpPr>
        <p:spPr>
          <a:xfrm rot="5400000">
            <a:off x="5561968" y="1150450"/>
            <a:ext cx="1118909" cy="5568549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198;p24"/>
          <p:cNvSpPr/>
          <p:nvPr/>
        </p:nvSpPr>
        <p:spPr>
          <a:xfrm rot="5400000">
            <a:off x="5713658" y="1905246"/>
            <a:ext cx="815388" cy="40589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199;p24"/>
          <p:cNvSpPr/>
          <p:nvPr/>
        </p:nvSpPr>
        <p:spPr>
          <a:xfrm>
            <a:off x="3571036" y="4664065"/>
            <a:ext cx="180353" cy="18035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200;p24"/>
          <p:cNvSpPr/>
          <p:nvPr/>
        </p:nvSpPr>
        <p:spPr>
          <a:xfrm>
            <a:off x="6001436" y="3753152"/>
            <a:ext cx="320716" cy="320716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201;p24"/>
          <p:cNvSpPr txBox="1"/>
          <p:nvPr/>
        </p:nvSpPr>
        <p:spPr>
          <a:xfrm>
            <a:off x="939755" y="1300938"/>
            <a:ext cx="10444079" cy="133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What if loss changes quickly in one direction and slowly in another?</a:t>
            </a:r>
            <a:endParaRPr sz="2399"/>
          </a:p>
          <a:p>
            <a:r>
              <a:rPr lang="en" sz="2399"/>
              <a:t>What does gradient descent do?</a:t>
            </a:r>
            <a:endParaRPr sz="2399"/>
          </a:p>
          <a:p>
            <a:endParaRPr sz="2399">
              <a:solidFill>
                <a:srgbClr val="FF0000"/>
              </a:solidFill>
            </a:endParaRPr>
          </a:p>
        </p:txBody>
      </p:sp>
      <p:sp>
        <p:nvSpPr>
          <p:cNvPr id="13" name="Google Shape;202;p24"/>
          <p:cNvSpPr txBox="1"/>
          <p:nvPr/>
        </p:nvSpPr>
        <p:spPr>
          <a:xfrm>
            <a:off x="1021167" y="5122255"/>
            <a:ext cx="10444079" cy="97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Loss function has high </a:t>
            </a:r>
            <a:r>
              <a:rPr lang="en" sz="2399" b="1"/>
              <a:t>condition number</a:t>
            </a:r>
            <a:r>
              <a:rPr lang="en" sz="2399"/>
              <a:t>: ratio of largest to smallest singular value of the Hessian matrix is large</a:t>
            </a:r>
            <a:endParaRPr sz="2399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41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Beyond Training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Google Shape;799;p47"/>
          <p:cNvPicPr preferRelativeResize="0"/>
          <p:nvPr/>
        </p:nvPicPr>
        <p:blipFill rotWithShape="1">
          <a:blip r:embed="rId2">
            <a:alphaModFix/>
          </a:blip>
          <a:srcRect r="25125" b="11323"/>
          <a:stretch/>
        </p:blipFill>
        <p:spPr>
          <a:xfrm>
            <a:off x="533294" y="1148583"/>
            <a:ext cx="5400892" cy="13944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0;p47"/>
          <p:cNvSpPr/>
          <p:nvPr/>
        </p:nvSpPr>
        <p:spPr>
          <a:xfrm rot="5400000">
            <a:off x="3737558" y="783544"/>
            <a:ext cx="567452" cy="3825803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02;p47"/>
          <p:cNvSpPr txBox="1"/>
          <p:nvPr/>
        </p:nvSpPr>
        <p:spPr>
          <a:xfrm>
            <a:off x="1309125" y="2980172"/>
            <a:ext cx="4340869" cy="97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Data loss</a:t>
            </a:r>
            <a:r>
              <a:rPr lang="en" sz="2399"/>
              <a:t>: Model predictions should match training data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211015237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220</a:t>
            </a:fld>
            <a:endParaRPr lang="en-US" dirty="0"/>
          </a:p>
        </p:txBody>
      </p:sp>
      <p:sp>
        <p:nvSpPr>
          <p:cNvPr id="14" name="Google Shape;209;p25"/>
          <p:cNvSpPr/>
          <p:nvPr/>
        </p:nvSpPr>
        <p:spPr>
          <a:xfrm rot="5400000">
            <a:off x="5838316" y="2513944"/>
            <a:ext cx="566652" cy="282006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210;p25"/>
          <p:cNvSpPr/>
          <p:nvPr/>
        </p:nvSpPr>
        <p:spPr>
          <a:xfrm rot="5400000">
            <a:off x="5024424" y="-1524676"/>
            <a:ext cx="2193829" cy="1091875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211;p25"/>
          <p:cNvSpPr/>
          <p:nvPr/>
        </p:nvSpPr>
        <p:spPr>
          <a:xfrm rot="5400000">
            <a:off x="5190469" y="-698241"/>
            <a:ext cx="1862315" cy="926638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212;p25"/>
          <p:cNvSpPr/>
          <p:nvPr/>
        </p:nvSpPr>
        <p:spPr>
          <a:xfrm rot="5400000">
            <a:off x="5391968" y="303620"/>
            <a:ext cx="1458820" cy="7262108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213;p25"/>
          <p:cNvSpPr/>
          <p:nvPr/>
        </p:nvSpPr>
        <p:spPr>
          <a:xfrm rot="5400000">
            <a:off x="5561968" y="1150450"/>
            <a:ext cx="1118909" cy="5568549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214;p25"/>
          <p:cNvSpPr/>
          <p:nvPr/>
        </p:nvSpPr>
        <p:spPr>
          <a:xfrm rot="5400000">
            <a:off x="5713658" y="1905246"/>
            <a:ext cx="815388" cy="40589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215;p25"/>
          <p:cNvSpPr/>
          <p:nvPr/>
        </p:nvSpPr>
        <p:spPr>
          <a:xfrm>
            <a:off x="3571036" y="4664065"/>
            <a:ext cx="180353" cy="18035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216;p25"/>
          <p:cNvSpPr/>
          <p:nvPr/>
        </p:nvSpPr>
        <p:spPr>
          <a:xfrm>
            <a:off x="6001436" y="3753152"/>
            <a:ext cx="320716" cy="320716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217;p25"/>
          <p:cNvSpPr/>
          <p:nvPr/>
        </p:nvSpPr>
        <p:spPr>
          <a:xfrm>
            <a:off x="3688905" y="3068427"/>
            <a:ext cx="2504681" cy="1653836"/>
          </a:xfrm>
          <a:custGeom>
            <a:avLst/>
            <a:gdLst/>
            <a:ahLst/>
            <a:cxnLst/>
            <a:rect l="l" t="t" r="r" b="b"/>
            <a:pathLst>
              <a:path w="75160" h="49628" extrusionOk="0">
                <a:moveTo>
                  <a:pt x="0" y="48481"/>
                </a:moveTo>
                <a:lnTo>
                  <a:pt x="4303" y="0"/>
                </a:lnTo>
                <a:lnTo>
                  <a:pt x="7172" y="49628"/>
                </a:lnTo>
                <a:lnTo>
                  <a:pt x="10328" y="2581"/>
                </a:lnTo>
                <a:lnTo>
                  <a:pt x="13196" y="47046"/>
                </a:lnTo>
                <a:lnTo>
                  <a:pt x="14344" y="4876"/>
                </a:lnTo>
                <a:lnTo>
                  <a:pt x="18360" y="43604"/>
                </a:lnTo>
                <a:lnTo>
                  <a:pt x="19507" y="8606"/>
                </a:lnTo>
                <a:lnTo>
                  <a:pt x="22663" y="41022"/>
                </a:lnTo>
                <a:lnTo>
                  <a:pt x="25245" y="12622"/>
                </a:lnTo>
                <a:lnTo>
                  <a:pt x="27827" y="41022"/>
                </a:lnTo>
                <a:lnTo>
                  <a:pt x="31269" y="13483"/>
                </a:lnTo>
                <a:lnTo>
                  <a:pt x="34712" y="39875"/>
                </a:lnTo>
                <a:lnTo>
                  <a:pt x="37867" y="14630"/>
                </a:lnTo>
                <a:lnTo>
                  <a:pt x="39015" y="37293"/>
                </a:lnTo>
                <a:lnTo>
                  <a:pt x="43318" y="16925"/>
                </a:lnTo>
                <a:lnTo>
                  <a:pt x="45326" y="34711"/>
                </a:lnTo>
                <a:lnTo>
                  <a:pt x="47621" y="18072"/>
                </a:lnTo>
                <a:lnTo>
                  <a:pt x="48481" y="33277"/>
                </a:lnTo>
                <a:lnTo>
                  <a:pt x="51350" y="18072"/>
                </a:lnTo>
                <a:lnTo>
                  <a:pt x="53358" y="30982"/>
                </a:lnTo>
                <a:lnTo>
                  <a:pt x="55366" y="18359"/>
                </a:lnTo>
                <a:lnTo>
                  <a:pt x="56801" y="28974"/>
                </a:lnTo>
                <a:lnTo>
                  <a:pt x="58809" y="20081"/>
                </a:lnTo>
                <a:lnTo>
                  <a:pt x="61390" y="28687"/>
                </a:lnTo>
                <a:lnTo>
                  <a:pt x="62825" y="20941"/>
                </a:lnTo>
                <a:lnTo>
                  <a:pt x="65407" y="30408"/>
                </a:lnTo>
                <a:lnTo>
                  <a:pt x="67702" y="20941"/>
                </a:lnTo>
                <a:lnTo>
                  <a:pt x="69997" y="30408"/>
                </a:lnTo>
                <a:lnTo>
                  <a:pt x="71431" y="21515"/>
                </a:lnTo>
                <a:lnTo>
                  <a:pt x="72005" y="30408"/>
                </a:lnTo>
                <a:lnTo>
                  <a:pt x="75160" y="24957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3" name="Google Shape;218;p25"/>
          <p:cNvSpPr txBox="1"/>
          <p:nvPr/>
        </p:nvSpPr>
        <p:spPr>
          <a:xfrm>
            <a:off x="939755" y="1300938"/>
            <a:ext cx="10444079" cy="133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What if loss changes quickly in one direction and slowly in another?</a:t>
            </a:r>
            <a:endParaRPr sz="2399" dirty="0"/>
          </a:p>
          <a:p>
            <a:r>
              <a:rPr lang="en" sz="2399" dirty="0"/>
              <a:t>What does gradient descent do?</a:t>
            </a:r>
            <a:endParaRPr sz="2399" dirty="0"/>
          </a:p>
          <a:p>
            <a:r>
              <a:rPr lang="en" sz="2399" dirty="0">
                <a:solidFill>
                  <a:srgbClr val="FF0000"/>
                </a:solidFill>
              </a:rPr>
              <a:t>Very slow progress along shallow dimension, jitter along steep direction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24" name="Google Shape;219;p25"/>
          <p:cNvSpPr txBox="1"/>
          <p:nvPr/>
        </p:nvSpPr>
        <p:spPr>
          <a:xfrm>
            <a:off x="1021167" y="5122255"/>
            <a:ext cx="10444079" cy="97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Loss function has high </a:t>
            </a:r>
            <a:r>
              <a:rPr lang="en" sz="2399" b="1"/>
              <a:t>condition number</a:t>
            </a:r>
            <a:r>
              <a:rPr lang="en" sz="2399"/>
              <a:t>: ratio of largest to smallest singular value of the Hessian matrix is large</a:t>
            </a:r>
            <a:endParaRPr sz="2399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9020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273" y="3024538"/>
            <a:ext cx="4353840" cy="3353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221</a:t>
            </a:fld>
            <a:endParaRPr lang="en-US" dirty="0"/>
          </a:p>
        </p:txBody>
      </p:sp>
      <p:sp>
        <p:nvSpPr>
          <p:cNvPr id="4" name="Google Shape;237;p27"/>
          <p:cNvSpPr txBox="1"/>
          <p:nvPr/>
        </p:nvSpPr>
        <p:spPr>
          <a:xfrm>
            <a:off x="838200" y="1826251"/>
            <a:ext cx="4427467" cy="181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What if the loss function has</a:t>
            </a:r>
            <a:r>
              <a:rPr lang="en-US" sz="3199" dirty="0"/>
              <a:t> a</a:t>
            </a:r>
            <a:r>
              <a:rPr lang="en" sz="3199" dirty="0"/>
              <a:t> </a:t>
            </a:r>
            <a:r>
              <a:rPr lang="en" sz="3199" b="1" dirty="0"/>
              <a:t>local minim</a:t>
            </a:r>
            <a:r>
              <a:rPr lang="en-US" sz="3199" b="1" dirty="0"/>
              <a:t>um</a:t>
            </a:r>
            <a:r>
              <a:rPr lang="en" sz="3199" b="1" dirty="0"/>
              <a:t> </a:t>
            </a:r>
            <a:r>
              <a:rPr lang="en" sz="3199" dirty="0"/>
              <a:t>or </a:t>
            </a:r>
            <a:r>
              <a:rPr lang="en" sz="3199" b="1" dirty="0"/>
              <a:t>saddle point</a:t>
            </a:r>
            <a:r>
              <a:rPr lang="en" sz="3199" dirty="0"/>
              <a:t>?</a:t>
            </a:r>
            <a:endParaRPr sz="3199" dirty="0"/>
          </a:p>
        </p:txBody>
      </p:sp>
      <p:sp>
        <p:nvSpPr>
          <p:cNvPr id="5" name="Google Shape;238;p27"/>
          <p:cNvSpPr/>
          <p:nvPr/>
        </p:nvSpPr>
        <p:spPr>
          <a:xfrm>
            <a:off x="6600470" y="915544"/>
            <a:ext cx="4120267" cy="2037527"/>
          </a:xfrm>
          <a:custGeom>
            <a:avLst/>
            <a:gdLst/>
            <a:ahLst/>
            <a:cxnLst/>
            <a:rect l="l" t="t" r="r" b="b"/>
            <a:pathLst>
              <a:path w="62514" h="30914" extrusionOk="0">
                <a:moveTo>
                  <a:pt x="0" y="1460"/>
                </a:moveTo>
                <a:cubicBezTo>
                  <a:pt x="3045" y="1460"/>
                  <a:pt x="13464" y="-1825"/>
                  <a:pt x="18267" y="1460"/>
                </a:cubicBezTo>
                <a:cubicBezTo>
                  <a:pt x="23070" y="4745"/>
                  <a:pt x="23408" y="18968"/>
                  <a:pt x="28820" y="21171"/>
                </a:cubicBezTo>
                <a:cubicBezTo>
                  <a:pt x="34232" y="23374"/>
                  <a:pt x="45125" y="13052"/>
                  <a:pt x="50741" y="14676"/>
                </a:cubicBezTo>
                <a:cubicBezTo>
                  <a:pt x="56357" y="16300"/>
                  <a:pt x="60552" y="28208"/>
                  <a:pt x="62514" y="3091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0"/>
          <p:cNvSpPr txBox="1"/>
          <p:nvPr/>
        </p:nvSpPr>
        <p:spPr>
          <a:xfrm>
            <a:off x="8250349" y="977896"/>
            <a:ext cx="1472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Minimum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2826268"/>
            <a:ext cx="107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Saddle point</a:t>
            </a:r>
          </a:p>
        </p:txBody>
      </p:sp>
    </p:spTree>
    <p:extLst>
      <p:ext uri="{BB962C8B-B14F-4D97-AF65-F5344CB8AC3E}">
        <p14:creationId xmlns:p14="http://schemas.microsoft.com/office/powerpoint/2010/main" val="74957102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273" y="3024538"/>
            <a:ext cx="4353840" cy="3353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222</a:t>
            </a:fld>
            <a:endParaRPr lang="en-US" dirty="0"/>
          </a:p>
        </p:txBody>
      </p:sp>
      <p:sp>
        <p:nvSpPr>
          <p:cNvPr id="4" name="Google Shape;237;p27"/>
          <p:cNvSpPr txBox="1"/>
          <p:nvPr/>
        </p:nvSpPr>
        <p:spPr>
          <a:xfrm>
            <a:off x="838200" y="1826251"/>
            <a:ext cx="4427467" cy="414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What if the loss function has</a:t>
            </a:r>
            <a:r>
              <a:rPr lang="en-US" sz="3199" dirty="0"/>
              <a:t> a</a:t>
            </a:r>
            <a:r>
              <a:rPr lang="en" sz="3199" dirty="0"/>
              <a:t> </a:t>
            </a:r>
            <a:r>
              <a:rPr lang="en" sz="3199" b="1" dirty="0"/>
              <a:t>local minim</a:t>
            </a:r>
            <a:r>
              <a:rPr lang="en-US" sz="3199" b="1" dirty="0"/>
              <a:t>um</a:t>
            </a:r>
            <a:r>
              <a:rPr lang="en" sz="3199" b="1" dirty="0"/>
              <a:t> </a:t>
            </a:r>
            <a:r>
              <a:rPr lang="en" sz="3199" dirty="0"/>
              <a:t>or </a:t>
            </a:r>
            <a:r>
              <a:rPr lang="en" sz="3199" b="1" dirty="0"/>
              <a:t>saddle point</a:t>
            </a:r>
            <a:r>
              <a:rPr lang="en" sz="3199" dirty="0"/>
              <a:t>?</a:t>
            </a:r>
            <a:endParaRPr sz="3199" dirty="0"/>
          </a:p>
          <a:p>
            <a:endParaRPr lang="en-US" sz="3199" dirty="0"/>
          </a:p>
          <a:p>
            <a:endParaRPr sz="3199" dirty="0"/>
          </a:p>
          <a:p>
            <a:r>
              <a:rPr lang="en" sz="3199" dirty="0">
                <a:solidFill>
                  <a:srgbClr val="FF0000"/>
                </a:solidFill>
              </a:rPr>
              <a:t>Zero gradient, gradient descent gets stuck</a:t>
            </a:r>
            <a:endParaRPr sz="3199" dirty="0">
              <a:solidFill>
                <a:srgbClr val="FF0000"/>
              </a:solidFill>
            </a:endParaRPr>
          </a:p>
        </p:txBody>
      </p:sp>
      <p:sp>
        <p:nvSpPr>
          <p:cNvPr id="5" name="Google Shape;238;p27"/>
          <p:cNvSpPr/>
          <p:nvPr/>
        </p:nvSpPr>
        <p:spPr>
          <a:xfrm>
            <a:off x="6600470" y="915544"/>
            <a:ext cx="4120267" cy="2037527"/>
          </a:xfrm>
          <a:custGeom>
            <a:avLst/>
            <a:gdLst/>
            <a:ahLst/>
            <a:cxnLst/>
            <a:rect l="l" t="t" r="r" b="b"/>
            <a:pathLst>
              <a:path w="62514" h="30914" extrusionOk="0">
                <a:moveTo>
                  <a:pt x="0" y="1460"/>
                </a:moveTo>
                <a:cubicBezTo>
                  <a:pt x="3045" y="1460"/>
                  <a:pt x="13464" y="-1825"/>
                  <a:pt x="18267" y="1460"/>
                </a:cubicBezTo>
                <a:cubicBezTo>
                  <a:pt x="23070" y="4745"/>
                  <a:pt x="23408" y="18968"/>
                  <a:pt x="28820" y="21171"/>
                </a:cubicBezTo>
                <a:cubicBezTo>
                  <a:pt x="34232" y="23374"/>
                  <a:pt x="45125" y="13052"/>
                  <a:pt x="50741" y="14676"/>
                </a:cubicBezTo>
                <a:cubicBezTo>
                  <a:pt x="56357" y="16300"/>
                  <a:pt x="60552" y="28208"/>
                  <a:pt x="62514" y="3091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Google Shape;239;p27"/>
          <p:cNvSpPr/>
          <p:nvPr/>
        </p:nvSpPr>
        <p:spPr>
          <a:xfrm>
            <a:off x="8467193" y="2065661"/>
            <a:ext cx="215144" cy="215144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240;p27"/>
          <p:cNvSpPr/>
          <p:nvPr/>
        </p:nvSpPr>
        <p:spPr>
          <a:xfrm>
            <a:off x="8533242" y="4428350"/>
            <a:ext cx="215144" cy="215144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TextBox 10"/>
          <p:cNvSpPr txBox="1"/>
          <p:nvPr/>
        </p:nvSpPr>
        <p:spPr>
          <a:xfrm>
            <a:off x="8250349" y="977896"/>
            <a:ext cx="1472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Local Minimum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2826268"/>
            <a:ext cx="107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Saddle point</a:t>
            </a:r>
          </a:p>
        </p:txBody>
      </p:sp>
    </p:spTree>
    <p:extLst>
      <p:ext uri="{BB962C8B-B14F-4D97-AF65-F5344CB8AC3E}">
        <p14:creationId xmlns:p14="http://schemas.microsoft.com/office/powerpoint/2010/main" val="179328868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223</a:t>
            </a:fld>
            <a:endParaRPr lang="en-US" dirty="0"/>
          </a:p>
        </p:txBody>
      </p:sp>
      <p:pic>
        <p:nvPicPr>
          <p:cNvPr id="4" name="Google Shape;26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15092" y="1098956"/>
            <a:ext cx="4838841" cy="483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6;p29"/>
          <p:cNvPicPr preferRelativeResize="0"/>
          <p:nvPr/>
        </p:nvPicPr>
        <p:blipFill rotWithShape="1">
          <a:blip r:embed="rId3">
            <a:alphaModFix/>
          </a:blip>
          <a:srcRect l="15419" r="31244" b="54683"/>
          <a:stretch/>
        </p:blipFill>
        <p:spPr>
          <a:xfrm>
            <a:off x="870503" y="2777536"/>
            <a:ext cx="4113662" cy="113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7;p29"/>
          <p:cNvPicPr preferRelativeResize="0"/>
          <p:nvPr/>
        </p:nvPicPr>
        <p:blipFill rotWithShape="1">
          <a:blip r:embed="rId3">
            <a:alphaModFix/>
          </a:blip>
          <a:srcRect l="3391" t="51196" r="27533" b="3484"/>
          <a:stretch/>
        </p:blipFill>
        <p:spPr>
          <a:xfrm>
            <a:off x="263565" y="4103291"/>
            <a:ext cx="5327544" cy="11387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8;p29"/>
          <p:cNvSpPr txBox="1"/>
          <p:nvPr/>
        </p:nvSpPr>
        <p:spPr>
          <a:xfrm>
            <a:off x="434586" y="1572450"/>
            <a:ext cx="4985501" cy="90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Our gradients come from minibatches so they can be noisy!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91721852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SGD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224</a:t>
            </a:fld>
            <a:endParaRPr lang="en-US" dirty="0"/>
          </a:p>
        </p:txBody>
      </p:sp>
      <p:sp>
        <p:nvSpPr>
          <p:cNvPr id="4" name="Google Shape;275;p30"/>
          <p:cNvSpPr txBox="1"/>
          <p:nvPr/>
        </p:nvSpPr>
        <p:spPr>
          <a:xfrm>
            <a:off x="2162103" y="1374489"/>
            <a:ext cx="1475616" cy="51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SGD</a:t>
            </a:r>
            <a:endParaRPr sz="3199" dirty="0"/>
          </a:p>
        </p:txBody>
      </p:sp>
      <p:pic>
        <p:nvPicPr>
          <p:cNvPr id="6" name="Google Shape;27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8794" y="2121968"/>
            <a:ext cx="3342234" cy="55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31" y="3060325"/>
            <a:ext cx="4935360" cy="141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7570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SGD +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225</a:t>
            </a:fld>
            <a:endParaRPr lang="en-US" dirty="0"/>
          </a:p>
        </p:txBody>
      </p:sp>
      <p:sp>
        <p:nvSpPr>
          <p:cNvPr id="4" name="Google Shape;275;p30"/>
          <p:cNvSpPr txBox="1"/>
          <p:nvPr/>
        </p:nvSpPr>
        <p:spPr>
          <a:xfrm>
            <a:off x="2162103" y="1374489"/>
            <a:ext cx="1475616" cy="51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SGD</a:t>
            </a:r>
            <a:endParaRPr sz="3199" dirty="0"/>
          </a:p>
        </p:txBody>
      </p:sp>
      <p:sp>
        <p:nvSpPr>
          <p:cNvPr id="5" name="Google Shape;276;p30"/>
          <p:cNvSpPr txBox="1"/>
          <p:nvPr/>
        </p:nvSpPr>
        <p:spPr>
          <a:xfrm>
            <a:off x="2455679" y="5015001"/>
            <a:ext cx="7105180" cy="97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Char char="-"/>
            </a:pPr>
            <a:r>
              <a:rPr lang="en" sz="2399" dirty="0"/>
              <a:t>Build up “velocity” as a running mean of gradients</a:t>
            </a:r>
            <a:endParaRPr sz="2399" dirty="0"/>
          </a:p>
          <a:p>
            <a:pPr marL="609448" indent="-457086">
              <a:buSzPts val="1800"/>
              <a:buChar char="-"/>
            </a:pPr>
            <a:r>
              <a:rPr lang="en" sz="2399" dirty="0"/>
              <a:t>Rho gives “friction”; typically rho=0.9 or 0.99</a:t>
            </a:r>
            <a:endParaRPr sz="2399" dirty="0"/>
          </a:p>
          <a:p>
            <a:endParaRPr sz="2399" dirty="0"/>
          </a:p>
        </p:txBody>
      </p:sp>
      <p:pic>
        <p:nvPicPr>
          <p:cNvPr id="6" name="Google Shape;27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8794" y="2121968"/>
            <a:ext cx="3342234" cy="5545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78;p30"/>
          <p:cNvSpPr txBox="1"/>
          <p:nvPr/>
        </p:nvSpPr>
        <p:spPr>
          <a:xfrm>
            <a:off x="7565" y="6032219"/>
            <a:ext cx="7570028" cy="33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</a:rPr>
              <a:t>Sutskever</a:t>
            </a:r>
            <a:r>
              <a:rPr lang="en" sz="1333" dirty="0">
                <a:solidFill>
                  <a:schemeClr val="dk1"/>
                </a:solidFill>
              </a:rPr>
              <a:t> et al, “On the importance of initialization and momentum in deep learning”, ICML 2013</a:t>
            </a:r>
            <a:endParaRPr sz="1333" dirty="0">
              <a:solidFill>
                <a:schemeClr val="dk1"/>
              </a:solidFill>
            </a:endParaRPr>
          </a:p>
        </p:txBody>
      </p:sp>
      <p:sp>
        <p:nvSpPr>
          <p:cNvPr id="9" name="Google Shape;280;p30"/>
          <p:cNvSpPr txBox="1"/>
          <p:nvPr/>
        </p:nvSpPr>
        <p:spPr>
          <a:xfrm>
            <a:off x="6965468" y="1397070"/>
            <a:ext cx="3695437" cy="46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SGD+Momentum</a:t>
            </a:r>
            <a:endParaRPr sz="3199" dirty="0"/>
          </a:p>
        </p:txBody>
      </p:sp>
      <p:pic>
        <p:nvPicPr>
          <p:cNvPr id="10" name="Google Shape;2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2430" y="1928583"/>
            <a:ext cx="3141510" cy="105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31" y="3060325"/>
            <a:ext cx="4935360" cy="1417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386" y="3060325"/>
            <a:ext cx="4165599" cy="18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9257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SGD +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226</a:t>
            </a:fld>
            <a:endParaRPr lang="en-US" dirty="0"/>
          </a:p>
        </p:txBody>
      </p:sp>
      <p:sp>
        <p:nvSpPr>
          <p:cNvPr id="7" name="Google Shape;278;p30"/>
          <p:cNvSpPr txBox="1"/>
          <p:nvPr/>
        </p:nvSpPr>
        <p:spPr>
          <a:xfrm>
            <a:off x="7565" y="6032219"/>
            <a:ext cx="7570028" cy="33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</a:rPr>
              <a:t>Sutskever</a:t>
            </a:r>
            <a:r>
              <a:rPr lang="en" sz="1333" dirty="0">
                <a:solidFill>
                  <a:schemeClr val="dk1"/>
                </a:solidFill>
              </a:rPr>
              <a:t> et al, “On the importance of initialization and momentum in deep learning”, ICML 2013</a:t>
            </a:r>
            <a:endParaRPr sz="1333" dirty="0">
              <a:solidFill>
                <a:schemeClr val="dk1"/>
              </a:solidFill>
            </a:endParaRPr>
          </a:p>
        </p:txBody>
      </p:sp>
      <p:sp>
        <p:nvSpPr>
          <p:cNvPr id="12" name="Google Shape;289;p31"/>
          <p:cNvSpPr txBox="1"/>
          <p:nvPr/>
        </p:nvSpPr>
        <p:spPr>
          <a:xfrm>
            <a:off x="1368028" y="1270159"/>
            <a:ext cx="3467097" cy="785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 err="1"/>
              <a:t>SGD+Momentum</a:t>
            </a:r>
            <a:endParaRPr sz="3199" dirty="0"/>
          </a:p>
        </p:txBody>
      </p:sp>
      <p:sp>
        <p:nvSpPr>
          <p:cNvPr id="13" name="Google Shape;291;p31"/>
          <p:cNvSpPr txBox="1"/>
          <p:nvPr/>
        </p:nvSpPr>
        <p:spPr>
          <a:xfrm>
            <a:off x="2219107" y="5049349"/>
            <a:ext cx="8166273" cy="97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You may see </a:t>
            </a:r>
            <a:r>
              <a:rPr lang="en" sz="2399" dirty="0" err="1"/>
              <a:t>SGD+Momentum</a:t>
            </a:r>
            <a:r>
              <a:rPr lang="en" sz="2399" dirty="0"/>
              <a:t> formulated different ways, but they are equivalent - give same sequence of x</a:t>
            </a:r>
            <a:endParaRPr sz="2399" dirty="0"/>
          </a:p>
        </p:txBody>
      </p:sp>
      <p:pic>
        <p:nvPicPr>
          <p:cNvPr id="14" name="Google Shape;29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5880" y="1983830"/>
            <a:ext cx="2991392" cy="9463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80;p30"/>
          <p:cNvSpPr txBox="1"/>
          <p:nvPr/>
        </p:nvSpPr>
        <p:spPr>
          <a:xfrm>
            <a:off x="6965468" y="1397070"/>
            <a:ext cx="3695437" cy="46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SGD+Momentum</a:t>
            </a:r>
            <a:endParaRPr sz="3199" dirty="0"/>
          </a:p>
        </p:txBody>
      </p:sp>
      <p:pic>
        <p:nvPicPr>
          <p:cNvPr id="17" name="Google Shape;2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2430" y="1928583"/>
            <a:ext cx="3141510" cy="105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386" y="3060325"/>
            <a:ext cx="4165599" cy="18362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47" y="3060325"/>
            <a:ext cx="5372258" cy="18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1200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SGD +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227</a:t>
            </a:fld>
            <a:endParaRPr lang="en-US" dirty="0"/>
          </a:p>
        </p:txBody>
      </p:sp>
      <p:sp>
        <p:nvSpPr>
          <p:cNvPr id="7" name="Google Shape;278;p30"/>
          <p:cNvSpPr txBox="1"/>
          <p:nvPr/>
        </p:nvSpPr>
        <p:spPr>
          <a:xfrm>
            <a:off x="7565" y="6032219"/>
            <a:ext cx="7570028" cy="33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</a:rPr>
              <a:t>Sutskever</a:t>
            </a:r>
            <a:r>
              <a:rPr lang="en" sz="1333" dirty="0">
                <a:solidFill>
                  <a:schemeClr val="dk1"/>
                </a:solidFill>
              </a:rPr>
              <a:t> et al, “On the importance of initialization and momentum in deep learning”, ICML 2013</a:t>
            </a:r>
            <a:endParaRPr sz="1333" dirty="0">
              <a:solidFill>
                <a:schemeClr val="dk1"/>
              </a:solidFill>
            </a:endParaRPr>
          </a:p>
        </p:txBody>
      </p:sp>
      <p:pic>
        <p:nvPicPr>
          <p:cNvPr id="16" name="Google Shape;30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30024" y="919836"/>
            <a:ext cx="4466641" cy="4466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05;p32"/>
          <p:cNvSpPr/>
          <p:nvPr/>
        </p:nvSpPr>
        <p:spPr>
          <a:xfrm>
            <a:off x="604542" y="2317520"/>
            <a:ext cx="2083257" cy="1030198"/>
          </a:xfrm>
          <a:custGeom>
            <a:avLst/>
            <a:gdLst/>
            <a:ahLst/>
            <a:cxnLst/>
            <a:rect l="l" t="t" r="r" b="b"/>
            <a:pathLst>
              <a:path w="62514" h="30914" extrusionOk="0">
                <a:moveTo>
                  <a:pt x="0" y="1460"/>
                </a:moveTo>
                <a:cubicBezTo>
                  <a:pt x="3045" y="1460"/>
                  <a:pt x="13464" y="-1825"/>
                  <a:pt x="18267" y="1460"/>
                </a:cubicBezTo>
                <a:cubicBezTo>
                  <a:pt x="23070" y="4745"/>
                  <a:pt x="23408" y="18968"/>
                  <a:pt x="28820" y="21171"/>
                </a:cubicBezTo>
                <a:cubicBezTo>
                  <a:pt x="34232" y="23374"/>
                  <a:pt x="45125" y="13052"/>
                  <a:pt x="50741" y="14676"/>
                </a:cubicBezTo>
                <a:cubicBezTo>
                  <a:pt x="56357" y="16300"/>
                  <a:pt x="60552" y="28208"/>
                  <a:pt x="62514" y="3091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306;p32"/>
          <p:cNvSpPr txBox="1"/>
          <p:nvPr/>
        </p:nvSpPr>
        <p:spPr>
          <a:xfrm>
            <a:off x="156359" y="1487572"/>
            <a:ext cx="2979624" cy="70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Local Minima</a:t>
            </a:r>
            <a:endParaRPr sz="3199" dirty="0"/>
          </a:p>
        </p:txBody>
      </p:sp>
      <p:sp>
        <p:nvSpPr>
          <p:cNvPr id="19" name="Google Shape;307;p32"/>
          <p:cNvSpPr txBox="1"/>
          <p:nvPr/>
        </p:nvSpPr>
        <p:spPr>
          <a:xfrm>
            <a:off x="3157410" y="1505352"/>
            <a:ext cx="2979624" cy="70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Saddle points</a:t>
            </a:r>
            <a:endParaRPr sz="3199"/>
          </a:p>
        </p:txBody>
      </p:sp>
      <p:sp>
        <p:nvSpPr>
          <p:cNvPr id="20" name="Google Shape;308;p32"/>
          <p:cNvSpPr/>
          <p:nvPr/>
        </p:nvSpPr>
        <p:spPr>
          <a:xfrm>
            <a:off x="3713565" y="2372643"/>
            <a:ext cx="2029205" cy="974046"/>
          </a:xfrm>
          <a:custGeom>
            <a:avLst/>
            <a:gdLst/>
            <a:ahLst/>
            <a:cxnLst/>
            <a:rect l="l" t="t" r="r" b="b"/>
            <a:pathLst>
              <a:path w="60892" h="29229" extrusionOk="0">
                <a:moveTo>
                  <a:pt x="0" y="0"/>
                </a:moveTo>
                <a:cubicBezTo>
                  <a:pt x="2030" y="2504"/>
                  <a:pt x="7374" y="12315"/>
                  <a:pt x="12178" y="15021"/>
                </a:cubicBezTo>
                <a:cubicBezTo>
                  <a:pt x="16982" y="17727"/>
                  <a:pt x="23274" y="15968"/>
                  <a:pt x="28822" y="16238"/>
                </a:cubicBezTo>
                <a:cubicBezTo>
                  <a:pt x="34370" y="16509"/>
                  <a:pt x="40121" y="14479"/>
                  <a:pt x="45466" y="16644"/>
                </a:cubicBezTo>
                <a:cubicBezTo>
                  <a:pt x="50811" y="18809"/>
                  <a:pt x="58321" y="27132"/>
                  <a:pt x="60892" y="29229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" name="Google Shape;309;p32"/>
          <p:cNvSpPr/>
          <p:nvPr/>
        </p:nvSpPr>
        <p:spPr>
          <a:xfrm>
            <a:off x="1510874" y="2737909"/>
            <a:ext cx="243537" cy="243537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310;p32"/>
          <p:cNvSpPr/>
          <p:nvPr/>
        </p:nvSpPr>
        <p:spPr>
          <a:xfrm>
            <a:off x="4525455" y="2615181"/>
            <a:ext cx="243537" cy="243537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3" name="Google Shape;312;p32"/>
          <p:cNvCxnSpPr/>
          <p:nvPr/>
        </p:nvCxnSpPr>
        <p:spPr>
          <a:xfrm>
            <a:off x="4768992" y="2736950"/>
            <a:ext cx="43948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313;p32"/>
          <p:cNvCxnSpPr/>
          <p:nvPr/>
        </p:nvCxnSpPr>
        <p:spPr>
          <a:xfrm>
            <a:off x="1754411" y="2859678"/>
            <a:ext cx="37190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Google Shape;325;p32"/>
          <p:cNvSpPr txBox="1"/>
          <p:nvPr/>
        </p:nvSpPr>
        <p:spPr>
          <a:xfrm>
            <a:off x="8073530" y="216387"/>
            <a:ext cx="2979624" cy="70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Gradient Noise</a:t>
            </a:r>
            <a:endParaRPr sz="3199"/>
          </a:p>
        </p:txBody>
      </p:sp>
      <p:cxnSp>
        <p:nvCxnSpPr>
          <p:cNvPr id="26" name="Google Shape;326;p32"/>
          <p:cNvCxnSpPr/>
          <p:nvPr/>
        </p:nvCxnSpPr>
        <p:spPr>
          <a:xfrm>
            <a:off x="7419767" y="5690111"/>
            <a:ext cx="814588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327;p32"/>
          <p:cNvCxnSpPr/>
          <p:nvPr/>
        </p:nvCxnSpPr>
        <p:spPr>
          <a:xfrm>
            <a:off x="8982560" y="5690111"/>
            <a:ext cx="814588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329;p32"/>
          <p:cNvSpPr txBox="1"/>
          <p:nvPr/>
        </p:nvSpPr>
        <p:spPr>
          <a:xfrm>
            <a:off x="9768022" y="5386441"/>
            <a:ext cx="2570263" cy="48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 err="1"/>
              <a:t>SGD+Momentum</a:t>
            </a:r>
            <a:endParaRPr sz="2487" dirty="0"/>
          </a:p>
        </p:txBody>
      </p:sp>
      <p:sp>
        <p:nvSpPr>
          <p:cNvPr id="29" name="Google Shape;328;p32"/>
          <p:cNvSpPr txBox="1"/>
          <p:nvPr/>
        </p:nvSpPr>
        <p:spPr>
          <a:xfrm>
            <a:off x="8167972" y="5445975"/>
            <a:ext cx="814588" cy="48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SGD</a:t>
            </a:r>
            <a:endParaRPr sz="2487" dirty="0"/>
          </a:p>
        </p:txBody>
      </p:sp>
      <p:sp>
        <p:nvSpPr>
          <p:cNvPr id="30" name="Google Shape;311;p32"/>
          <p:cNvSpPr txBox="1"/>
          <p:nvPr/>
        </p:nvSpPr>
        <p:spPr>
          <a:xfrm>
            <a:off x="1694209" y="3697530"/>
            <a:ext cx="3954570" cy="116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Poor Conditioning</a:t>
            </a:r>
            <a:endParaRPr sz="3199" dirty="0"/>
          </a:p>
        </p:txBody>
      </p:sp>
      <p:grpSp>
        <p:nvGrpSpPr>
          <p:cNvPr id="31" name="Google Shape;314;p32"/>
          <p:cNvGrpSpPr/>
          <p:nvPr/>
        </p:nvGrpSpPr>
        <p:grpSpPr>
          <a:xfrm>
            <a:off x="443385" y="4374940"/>
            <a:ext cx="6456261" cy="1426866"/>
            <a:chOff x="496600" y="2128225"/>
            <a:chExt cx="8191200" cy="1645800"/>
          </a:xfrm>
        </p:grpSpPr>
        <p:sp>
          <p:nvSpPr>
            <p:cNvPr id="32" name="Google Shape;315;p32"/>
            <p:cNvSpPr/>
            <p:nvPr/>
          </p:nvSpPr>
          <p:spPr>
            <a:xfrm rot="5400000">
              <a:off x="4379878" y="1885279"/>
              <a:ext cx="425100" cy="21156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3" name="Google Shape;316;p32"/>
            <p:cNvSpPr/>
            <p:nvPr/>
          </p:nvSpPr>
          <p:spPr>
            <a:xfrm rot="5400000">
              <a:off x="3769300" y="-1144475"/>
              <a:ext cx="1645800" cy="81912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4" name="Google Shape;317;p32"/>
            <p:cNvSpPr/>
            <p:nvPr/>
          </p:nvSpPr>
          <p:spPr>
            <a:xfrm rot="5400000">
              <a:off x="3893866" y="-524487"/>
              <a:ext cx="1397100" cy="69516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5" name="Google Shape;318;p32"/>
            <p:cNvSpPr/>
            <p:nvPr/>
          </p:nvSpPr>
          <p:spPr>
            <a:xfrm rot="5400000">
              <a:off x="4045030" y="227104"/>
              <a:ext cx="1094400" cy="5448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6" name="Google Shape;319;p32"/>
            <p:cNvSpPr/>
            <p:nvPr/>
          </p:nvSpPr>
          <p:spPr>
            <a:xfrm rot="5400000">
              <a:off x="4172563" y="862392"/>
              <a:ext cx="839400" cy="41775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7" name="Google Shape;320;p32"/>
            <p:cNvSpPr/>
            <p:nvPr/>
          </p:nvSpPr>
          <p:spPr>
            <a:xfrm rot="5400000">
              <a:off x="4286360" y="1428637"/>
              <a:ext cx="611700" cy="3045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8" name="Google Shape;321;p32"/>
            <p:cNvSpPr/>
            <p:nvPr/>
          </p:nvSpPr>
          <p:spPr>
            <a:xfrm>
              <a:off x="2678975" y="3498290"/>
              <a:ext cx="135300" cy="135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9" name="Google Shape;322;p32"/>
            <p:cNvSpPr/>
            <p:nvPr/>
          </p:nvSpPr>
          <p:spPr>
            <a:xfrm>
              <a:off x="4502250" y="2814927"/>
              <a:ext cx="240600" cy="240600"/>
            </a:xfrm>
            <a:prstGeom prst="smileyFace">
              <a:avLst>
                <a:gd name="adj" fmla="val 4653"/>
              </a:avLst>
            </a:prstGeom>
            <a:solidFill>
              <a:srgbClr val="F9CB9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0" name="Google Shape;323;p32"/>
            <p:cNvSpPr/>
            <p:nvPr/>
          </p:nvSpPr>
          <p:spPr>
            <a:xfrm>
              <a:off x="2767400" y="2301250"/>
              <a:ext cx="1879000" cy="1240700"/>
            </a:xfrm>
            <a:custGeom>
              <a:avLst/>
              <a:gdLst/>
              <a:ahLst/>
              <a:cxnLst/>
              <a:rect l="l" t="t" r="r" b="b"/>
              <a:pathLst>
                <a:path w="75160" h="49628" extrusionOk="0">
                  <a:moveTo>
                    <a:pt x="0" y="48481"/>
                  </a:moveTo>
                  <a:lnTo>
                    <a:pt x="4303" y="0"/>
                  </a:lnTo>
                  <a:lnTo>
                    <a:pt x="7172" y="49628"/>
                  </a:lnTo>
                  <a:lnTo>
                    <a:pt x="10328" y="2581"/>
                  </a:lnTo>
                  <a:lnTo>
                    <a:pt x="13196" y="47046"/>
                  </a:lnTo>
                  <a:lnTo>
                    <a:pt x="14344" y="4876"/>
                  </a:lnTo>
                  <a:lnTo>
                    <a:pt x="18360" y="43604"/>
                  </a:lnTo>
                  <a:lnTo>
                    <a:pt x="19507" y="8606"/>
                  </a:lnTo>
                  <a:lnTo>
                    <a:pt x="22663" y="41022"/>
                  </a:lnTo>
                  <a:lnTo>
                    <a:pt x="25245" y="12622"/>
                  </a:lnTo>
                  <a:lnTo>
                    <a:pt x="27827" y="41022"/>
                  </a:lnTo>
                  <a:lnTo>
                    <a:pt x="31269" y="13483"/>
                  </a:lnTo>
                  <a:lnTo>
                    <a:pt x="34712" y="39875"/>
                  </a:lnTo>
                  <a:lnTo>
                    <a:pt x="37867" y="14630"/>
                  </a:lnTo>
                  <a:lnTo>
                    <a:pt x="39015" y="37293"/>
                  </a:lnTo>
                  <a:lnTo>
                    <a:pt x="43318" y="16925"/>
                  </a:lnTo>
                  <a:lnTo>
                    <a:pt x="45326" y="34711"/>
                  </a:lnTo>
                  <a:lnTo>
                    <a:pt x="47621" y="18072"/>
                  </a:lnTo>
                  <a:lnTo>
                    <a:pt x="48481" y="33277"/>
                  </a:lnTo>
                  <a:lnTo>
                    <a:pt x="51350" y="18072"/>
                  </a:lnTo>
                  <a:lnTo>
                    <a:pt x="53358" y="30982"/>
                  </a:lnTo>
                  <a:lnTo>
                    <a:pt x="55366" y="18359"/>
                  </a:lnTo>
                  <a:lnTo>
                    <a:pt x="56801" y="28974"/>
                  </a:lnTo>
                  <a:lnTo>
                    <a:pt x="58809" y="20081"/>
                  </a:lnTo>
                  <a:lnTo>
                    <a:pt x="61390" y="28687"/>
                  </a:lnTo>
                  <a:lnTo>
                    <a:pt x="62825" y="20941"/>
                  </a:lnTo>
                  <a:lnTo>
                    <a:pt x="65407" y="30408"/>
                  </a:lnTo>
                  <a:lnTo>
                    <a:pt x="67702" y="20941"/>
                  </a:lnTo>
                  <a:lnTo>
                    <a:pt x="69997" y="30408"/>
                  </a:lnTo>
                  <a:lnTo>
                    <a:pt x="71431" y="21515"/>
                  </a:lnTo>
                  <a:lnTo>
                    <a:pt x="72005" y="30408"/>
                  </a:lnTo>
                  <a:lnTo>
                    <a:pt x="75160" y="2495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35568595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SGD +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228</a:t>
            </a:fld>
            <a:endParaRPr lang="en-US" dirty="0"/>
          </a:p>
        </p:txBody>
      </p:sp>
      <p:sp>
        <p:nvSpPr>
          <p:cNvPr id="41" name="Google Shape;335;p33"/>
          <p:cNvSpPr/>
          <p:nvPr/>
        </p:nvSpPr>
        <p:spPr>
          <a:xfrm>
            <a:off x="1689354" y="3821061"/>
            <a:ext cx="227141" cy="22714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2" name="Google Shape;336;p33"/>
          <p:cNvCxnSpPr/>
          <p:nvPr/>
        </p:nvCxnSpPr>
        <p:spPr>
          <a:xfrm>
            <a:off x="1916495" y="3934631"/>
            <a:ext cx="176434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" name="Google Shape;337;p33"/>
          <p:cNvSpPr txBox="1"/>
          <p:nvPr/>
        </p:nvSpPr>
        <p:spPr>
          <a:xfrm>
            <a:off x="2095386" y="4043651"/>
            <a:ext cx="1585587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FF0000"/>
                </a:solidFill>
              </a:rPr>
              <a:t>Gradient</a:t>
            </a:r>
            <a:endParaRPr sz="2487">
              <a:solidFill>
                <a:srgbClr val="FF0000"/>
              </a:solidFill>
            </a:endParaRPr>
          </a:p>
        </p:txBody>
      </p:sp>
      <p:cxnSp>
        <p:nvCxnSpPr>
          <p:cNvPr id="44" name="Google Shape;338;p33"/>
          <p:cNvCxnSpPr/>
          <p:nvPr/>
        </p:nvCxnSpPr>
        <p:spPr>
          <a:xfrm rot="10800000" flipH="1">
            <a:off x="1802924" y="2256269"/>
            <a:ext cx="854178" cy="1564792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" name="Google Shape;339;p33"/>
          <p:cNvSpPr txBox="1"/>
          <p:nvPr/>
        </p:nvSpPr>
        <p:spPr>
          <a:xfrm>
            <a:off x="835315" y="2387016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38761D"/>
                </a:solidFill>
              </a:rPr>
              <a:t>Velocity</a:t>
            </a:r>
            <a:endParaRPr sz="2487">
              <a:solidFill>
                <a:srgbClr val="38761D"/>
              </a:solidFill>
            </a:endParaRPr>
          </a:p>
        </p:txBody>
      </p:sp>
      <p:cxnSp>
        <p:nvCxnSpPr>
          <p:cNvPr id="46" name="Google Shape;340;p33"/>
          <p:cNvCxnSpPr/>
          <p:nvPr/>
        </p:nvCxnSpPr>
        <p:spPr>
          <a:xfrm>
            <a:off x="2660563" y="2282704"/>
            <a:ext cx="1764340" cy="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341;p33"/>
          <p:cNvCxnSpPr/>
          <p:nvPr/>
        </p:nvCxnSpPr>
        <p:spPr>
          <a:xfrm rot="10800000" flipH="1">
            <a:off x="1883231" y="2291932"/>
            <a:ext cx="2508547" cy="1562393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342;p33"/>
          <p:cNvSpPr txBox="1"/>
          <p:nvPr/>
        </p:nvSpPr>
        <p:spPr>
          <a:xfrm>
            <a:off x="3222511" y="2946175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0000FF"/>
                </a:solidFill>
              </a:rPr>
              <a:t>actual step</a:t>
            </a:r>
            <a:endParaRPr sz="2487">
              <a:solidFill>
                <a:srgbClr val="0000FF"/>
              </a:solidFill>
            </a:endParaRPr>
          </a:p>
        </p:txBody>
      </p:sp>
      <p:sp>
        <p:nvSpPr>
          <p:cNvPr id="49" name="Google Shape;343;p33"/>
          <p:cNvSpPr txBox="1"/>
          <p:nvPr/>
        </p:nvSpPr>
        <p:spPr>
          <a:xfrm>
            <a:off x="1205685" y="1161768"/>
            <a:ext cx="3993760" cy="73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Momentum update:</a:t>
            </a:r>
            <a:endParaRPr sz="3199"/>
          </a:p>
        </p:txBody>
      </p:sp>
      <p:sp>
        <p:nvSpPr>
          <p:cNvPr id="50" name="Google Shape;345;p33"/>
          <p:cNvSpPr txBox="1"/>
          <p:nvPr/>
        </p:nvSpPr>
        <p:spPr>
          <a:xfrm>
            <a:off x="0" y="5734584"/>
            <a:ext cx="5337662" cy="66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933"/>
              <a:t>Nesterov</a:t>
            </a:r>
            <a:r>
              <a:rPr lang="en" sz="933" dirty="0"/>
              <a:t>, “A method of solving a convex programming problem with convergence rate O(1/k^2)”, 1983</a:t>
            </a:r>
            <a:endParaRPr sz="933" dirty="0"/>
          </a:p>
          <a:p>
            <a:r>
              <a:rPr lang="en" sz="933" dirty="0" err="1"/>
              <a:t>Nesterov</a:t>
            </a:r>
            <a:r>
              <a:rPr lang="en" sz="933" dirty="0"/>
              <a:t>, “Introductory lectures on convex optimization: a basic course”, 2004</a:t>
            </a:r>
            <a:endParaRPr sz="933" dirty="0"/>
          </a:p>
          <a:p>
            <a:r>
              <a:rPr lang="en" sz="933" dirty="0" err="1"/>
              <a:t>Sutskever</a:t>
            </a:r>
            <a:r>
              <a:rPr lang="en" sz="933" dirty="0"/>
              <a:t> et al, “On the importance of initialization and momentum in deep learning”, ICML 2013</a:t>
            </a:r>
            <a:endParaRPr sz="933" dirty="0"/>
          </a:p>
        </p:txBody>
      </p:sp>
      <p:sp>
        <p:nvSpPr>
          <p:cNvPr id="51" name="Google Shape;346;p33"/>
          <p:cNvSpPr txBox="1"/>
          <p:nvPr/>
        </p:nvSpPr>
        <p:spPr>
          <a:xfrm>
            <a:off x="397896" y="4528324"/>
            <a:ext cx="4801549" cy="136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Combine gradient at current point with velocity to get step used to update weights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6372505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Nesterov</a:t>
            </a:r>
            <a:r>
              <a:rPr lang="en-US" b="1" dirty="0"/>
              <a:t>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229</a:t>
            </a:fld>
            <a:endParaRPr lang="en-US" dirty="0"/>
          </a:p>
        </p:txBody>
      </p:sp>
      <p:sp>
        <p:nvSpPr>
          <p:cNvPr id="41" name="Google Shape;335;p33"/>
          <p:cNvSpPr/>
          <p:nvPr/>
        </p:nvSpPr>
        <p:spPr>
          <a:xfrm>
            <a:off x="1689354" y="3821061"/>
            <a:ext cx="227141" cy="22714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2" name="Google Shape;336;p33"/>
          <p:cNvCxnSpPr/>
          <p:nvPr/>
        </p:nvCxnSpPr>
        <p:spPr>
          <a:xfrm>
            <a:off x="1916495" y="3934631"/>
            <a:ext cx="176434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" name="Google Shape;337;p33"/>
          <p:cNvSpPr txBox="1"/>
          <p:nvPr/>
        </p:nvSpPr>
        <p:spPr>
          <a:xfrm>
            <a:off x="2095386" y="4043651"/>
            <a:ext cx="1585587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FF0000"/>
                </a:solidFill>
              </a:rPr>
              <a:t>Gradient</a:t>
            </a:r>
            <a:endParaRPr sz="2487">
              <a:solidFill>
                <a:srgbClr val="FF0000"/>
              </a:solidFill>
            </a:endParaRPr>
          </a:p>
        </p:txBody>
      </p:sp>
      <p:cxnSp>
        <p:nvCxnSpPr>
          <p:cNvPr id="44" name="Google Shape;338;p33"/>
          <p:cNvCxnSpPr/>
          <p:nvPr/>
        </p:nvCxnSpPr>
        <p:spPr>
          <a:xfrm rot="10800000" flipH="1">
            <a:off x="1802924" y="2256269"/>
            <a:ext cx="854178" cy="1564792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" name="Google Shape;339;p33"/>
          <p:cNvSpPr txBox="1"/>
          <p:nvPr/>
        </p:nvSpPr>
        <p:spPr>
          <a:xfrm>
            <a:off x="835315" y="2387016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38761D"/>
                </a:solidFill>
              </a:rPr>
              <a:t>Velocity</a:t>
            </a:r>
            <a:endParaRPr sz="2487">
              <a:solidFill>
                <a:srgbClr val="38761D"/>
              </a:solidFill>
            </a:endParaRPr>
          </a:p>
        </p:txBody>
      </p:sp>
      <p:cxnSp>
        <p:nvCxnSpPr>
          <p:cNvPr id="46" name="Google Shape;340;p33"/>
          <p:cNvCxnSpPr/>
          <p:nvPr/>
        </p:nvCxnSpPr>
        <p:spPr>
          <a:xfrm>
            <a:off x="2660563" y="2282704"/>
            <a:ext cx="1764340" cy="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341;p33"/>
          <p:cNvCxnSpPr/>
          <p:nvPr/>
        </p:nvCxnSpPr>
        <p:spPr>
          <a:xfrm rot="10800000" flipH="1">
            <a:off x="1883231" y="2291932"/>
            <a:ext cx="2508547" cy="1562393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342;p33"/>
          <p:cNvSpPr txBox="1"/>
          <p:nvPr/>
        </p:nvSpPr>
        <p:spPr>
          <a:xfrm>
            <a:off x="3222511" y="2946175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0000FF"/>
                </a:solidFill>
              </a:rPr>
              <a:t>actual step</a:t>
            </a:r>
            <a:endParaRPr sz="2487">
              <a:solidFill>
                <a:srgbClr val="0000FF"/>
              </a:solidFill>
            </a:endParaRPr>
          </a:p>
        </p:txBody>
      </p:sp>
      <p:sp>
        <p:nvSpPr>
          <p:cNvPr id="49" name="Google Shape;343;p33"/>
          <p:cNvSpPr txBox="1"/>
          <p:nvPr/>
        </p:nvSpPr>
        <p:spPr>
          <a:xfrm>
            <a:off x="1205685" y="1161768"/>
            <a:ext cx="3993760" cy="73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Momentum update:</a:t>
            </a:r>
            <a:endParaRPr sz="3199"/>
          </a:p>
        </p:txBody>
      </p:sp>
      <p:sp>
        <p:nvSpPr>
          <p:cNvPr id="50" name="Google Shape;345;p33"/>
          <p:cNvSpPr txBox="1"/>
          <p:nvPr/>
        </p:nvSpPr>
        <p:spPr>
          <a:xfrm>
            <a:off x="0" y="5734584"/>
            <a:ext cx="5337662" cy="66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933"/>
              <a:t>Nesterov</a:t>
            </a:r>
            <a:r>
              <a:rPr lang="en" sz="933" dirty="0"/>
              <a:t>, “A method of solving a convex programming problem with convergence rate O(1/k^2)”, 1983</a:t>
            </a:r>
            <a:endParaRPr sz="933" dirty="0"/>
          </a:p>
          <a:p>
            <a:r>
              <a:rPr lang="en" sz="933" dirty="0" err="1"/>
              <a:t>Nesterov</a:t>
            </a:r>
            <a:r>
              <a:rPr lang="en" sz="933" dirty="0"/>
              <a:t>, “Introductory lectures on convex optimization: a basic course”, 2004</a:t>
            </a:r>
            <a:endParaRPr sz="933" dirty="0"/>
          </a:p>
          <a:p>
            <a:r>
              <a:rPr lang="en" sz="933" dirty="0" err="1"/>
              <a:t>Sutskever</a:t>
            </a:r>
            <a:r>
              <a:rPr lang="en" sz="933" dirty="0"/>
              <a:t> et al, “On the importance of initialization and momentum in deep learning”, ICML 2013</a:t>
            </a:r>
            <a:endParaRPr sz="933" dirty="0"/>
          </a:p>
        </p:txBody>
      </p:sp>
      <p:sp>
        <p:nvSpPr>
          <p:cNvPr id="51" name="Google Shape;346;p33"/>
          <p:cNvSpPr txBox="1"/>
          <p:nvPr/>
        </p:nvSpPr>
        <p:spPr>
          <a:xfrm>
            <a:off x="397896" y="4528324"/>
            <a:ext cx="4801549" cy="136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Combine gradient at current point with velocity to get step used to update weights</a:t>
            </a:r>
            <a:endParaRPr sz="2487" dirty="0"/>
          </a:p>
        </p:txBody>
      </p:sp>
      <p:sp>
        <p:nvSpPr>
          <p:cNvPr id="52" name="Google Shape;363;p34"/>
          <p:cNvSpPr/>
          <p:nvPr/>
        </p:nvSpPr>
        <p:spPr>
          <a:xfrm>
            <a:off x="7577220" y="3919135"/>
            <a:ext cx="227141" cy="22714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364;p34"/>
          <p:cNvSpPr txBox="1"/>
          <p:nvPr/>
        </p:nvSpPr>
        <p:spPr>
          <a:xfrm>
            <a:off x="9075101" y="2162491"/>
            <a:ext cx="1585587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FF0000"/>
                </a:solidFill>
              </a:rPr>
              <a:t>Gradient</a:t>
            </a:r>
            <a:endParaRPr sz="2487">
              <a:solidFill>
                <a:srgbClr val="FF0000"/>
              </a:solidFill>
            </a:endParaRPr>
          </a:p>
        </p:txBody>
      </p:sp>
      <p:cxnSp>
        <p:nvCxnSpPr>
          <p:cNvPr id="54" name="Google Shape;365;p34"/>
          <p:cNvCxnSpPr/>
          <p:nvPr/>
        </p:nvCxnSpPr>
        <p:spPr>
          <a:xfrm rot="10800000" flipH="1">
            <a:off x="7690791" y="2354343"/>
            <a:ext cx="854178" cy="1564792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" name="Google Shape;366;p34"/>
          <p:cNvSpPr txBox="1"/>
          <p:nvPr/>
        </p:nvSpPr>
        <p:spPr>
          <a:xfrm>
            <a:off x="6723181" y="248509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38761D"/>
                </a:solidFill>
              </a:rPr>
              <a:t>Velocity</a:t>
            </a:r>
            <a:endParaRPr sz="2487">
              <a:solidFill>
                <a:srgbClr val="38761D"/>
              </a:solidFill>
            </a:endParaRPr>
          </a:p>
        </p:txBody>
      </p:sp>
      <p:cxnSp>
        <p:nvCxnSpPr>
          <p:cNvPr id="56" name="Google Shape;367;p34"/>
          <p:cNvCxnSpPr/>
          <p:nvPr/>
        </p:nvCxnSpPr>
        <p:spPr>
          <a:xfrm rot="10800000" flipH="1">
            <a:off x="7771098" y="2764309"/>
            <a:ext cx="2067861" cy="1188091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Google Shape;368;p34"/>
          <p:cNvSpPr txBox="1"/>
          <p:nvPr/>
        </p:nvSpPr>
        <p:spPr>
          <a:xfrm>
            <a:off x="9110377" y="304425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0000FF"/>
                </a:solidFill>
              </a:rPr>
              <a:t>actual step</a:t>
            </a:r>
            <a:endParaRPr sz="2487">
              <a:solidFill>
                <a:srgbClr val="0000FF"/>
              </a:solidFill>
            </a:endParaRPr>
          </a:p>
        </p:txBody>
      </p:sp>
      <p:cxnSp>
        <p:nvCxnSpPr>
          <p:cNvPr id="58" name="Google Shape;369;p34"/>
          <p:cNvCxnSpPr/>
          <p:nvPr/>
        </p:nvCxnSpPr>
        <p:spPr>
          <a:xfrm>
            <a:off x="8515309" y="2354343"/>
            <a:ext cx="1293663" cy="3799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" name="Google Shape;370;p34"/>
          <p:cNvSpPr txBox="1"/>
          <p:nvPr/>
        </p:nvSpPr>
        <p:spPr>
          <a:xfrm>
            <a:off x="6848349" y="1217154"/>
            <a:ext cx="4508826" cy="61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 err="1"/>
              <a:t>Nesterov</a:t>
            </a:r>
            <a:r>
              <a:rPr lang="en" sz="3199" dirty="0"/>
              <a:t> Momentum</a:t>
            </a:r>
            <a:endParaRPr sz="3199" dirty="0"/>
          </a:p>
        </p:txBody>
      </p:sp>
      <p:sp>
        <p:nvSpPr>
          <p:cNvPr id="60" name="Google Shape;372;p34"/>
          <p:cNvSpPr txBox="1"/>
          <p:nvPr/>
        </p:nvSpPr>
        <p:spPr>
          <a:xfrm>
            <a:off x="6181656" y="4528324"/>
            <a:ext cx="5718111" cy="171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“Look ahead” to the point where updating using velocity would take us; compute gradient there and mix it with velocity to get actual update direction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320420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Beyond Training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Google Shape;799;p47"/>
          <p:cNvPicPr preferRelativeResize="0"/>
          <p:nvPr/>
        </p:nvPicPr>
        <p:blipFill rotWithShape="1">
          <a:blip r:embed="rId2">
            <a:alphaModFix/>
          </a:blip>
          <a:srcRect b="11323"/>
          <a:stretch/>
        </p:blipFill>
        <p:spPr>
          <a:xfrm>
            <a:off x="533294" y="1148583"/>
            <a:ext cx="7213220" cy="13944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0;p47"/>
          <p:cNvSpPr/>
          <p:nvPr/>
        </p:nvSpPr>
        <p:spPr>
          <a:xfrm rot="5400000">
            <a:off x="3737558" y="783544"/>
            <a:ext cx="567452" cy="3825803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801;p47"/>
          <p:cNvSpPr/>
          <p:nvPr/>
        </p:nvSpPr>
        <p:spPr>
          <a:xfrm rot="5400000">
            <a:off x="6750008" y="2105200"/>
            <a:ext cx="567452" cy="1204486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02;p47"/>
          <p:cNvSpPr txBox="1"/>
          <p:nvPr/>
        </p:nvSpPr>
        <p:spPr>
          <a:xfrm>
            <a:off x="1309125" y="2980172"/>
            <a:ext cx="4340869" cy="97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Data loss</a:t>
            </a:r>
            <a:r>
              <a:rPr lang="en" sz="2399"/>
              <a:t>: Model predictions should match training data</a:t>
            </a:r>
            <a:endParaRPr sz="2399"/>
          </a:p>
        </p:txBody>
      </p:sp>
      <p:sp>
        <p:nvSpPr>
          <p:cNvPr id="12" name="Google Shape;803;p47"/>
          <p:cNvSpPr txBox="1"/>
          <p:nvPr/>
        </p:nvSpPr>
        <p:spPr>
          <a:xfrm>
            <a:off x="5840211" y="3050354"/>
            <a:ext cx="5034289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Regularization</a:t>
            </a:r>
            <a:r>
              <a:rPr lang="en" sz="2399"/>
              <a:t>: Prevent the model from doing </a:t>
            </a:r>
            <a:r>
              <a:rPr lang="en" sz="2399" i="1"/>
              <a:t>too </a:t>
            </a:r>
            <a:r>
              <a:rPr lang="en" sz="2399"/>
              <a:t>well on training data</a:t>
            </a:r>
            <a:endParaRPr sz="2399"/>
          </a:p>
        </p:txBody>
      </p:sp>
      <p:sp>
        <p:nvSpPr>
          <p:cNvPr id="13" name="Google Shape;804;p47"/>
          <p:cNvSpPr txBox="1"/>
          <p:nvPr/>
        </p:nvSpPr>
        <p:spPr>
          <a:xfrm>
            <a:off x="8654445" y="1470705"/>
            <a:ext cx="3359755" cy="90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= regularization strength</a:t>
            </a:r>
            <a:endParaRPr sz="2399" dirty="0"/>
          </a:p>
          <a:p>
            <a:r>
              <a:rPr lang="en" sz="2399" dirty="0"/>
              <a:t>(</a:t>
            </a:r>
            <a:r>
              <a:rPr lang="en" sz="2399" dirty="0" err="1"/>
              <a:t>hyperparameter</a:t>
            </a:r>
            <a:r>
              <a:rPr lang="en" sz="2399" dirty="0"/>
              <a:t>)</a:t>
            </a:r>
            <a:endParaRPr sz="2399" dirty="0"/>
          </a:p>
        </p:txBody>
      </p:sp>
      <p:pic>
        <p:nvPicPr>
          <p:cNvPr id="14" name="Google Shape;8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1658" y="1579876"/>
            <a:ext cx="372787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06;p47"/>
          <p:cNvSpPr txBox="1"/>
          <p:nvPr/>
        </p:nvSpPr>
        <p:spPr>
          <a:xfrm>
            <a:off x="66349" y="4305360"/>
            <a:ext cx="6685459" cy="201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399" b="1" dirty="0"/>
              <a:t>Simple examples</a:t>
            </a:r>
            <a:endParaRPr sz="2399" b="1" dirty="0"/>
          </a:p>
          <a:p>
            <a:pPr>
              <a:lnSpc>
                <a:spcPct val="115000"/>
              </a:lnSpc>
            </a:pPr>
            <a:r>
              <a:rPr lang="en" sz="2399" u="sng" dirty="0"/>
              <a:t>L2 regularization: </a:t>
            </a:r>
            <a:endParaRPr sz="2399" u="sng" dirty="0"/>
          </a:p>
          <a:p>
            <a:pPr>
              <a:lnSpc>
                <a:spcPct val="115000"/>
              </a:lnSpc>
            </a:pPr>
            <a:r>
              <a:rPr lang="en" sz="2399" dirty="0"/>
              <a:t>L1 regularization: </a:t>
            </a:r>
            <a:endParaRPr sz="2399" dirty="0"/>
          </a:p>
          <a:p>
            <a:pPr>
              <a:lnSpc>
                <a:spcPct val="115000"/>
              </a:lnSpc>
            </a:pPr>
            <a:r>
              <a:rPr lang="en" sz="2399" dirty="0"/>
              <a:t>Elastic net (L1 + L2): </a:t>
            </a:r>
            <a:endParaRPr sz="2399" dirty="0"/>
          </a:p>
        </p:txBody>
      </p:sp>
      <p:pic>
        <p:nvPicPr>
          <p:cNvPr id="16" name="Google Shape;80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1593" y="4797732"/>
            <a:ext cx="2808468" cy="48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0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1612" y="5254514"/>
            <a:ext cx="2828430" cy="43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0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4668" y="5691299"/>
            <a:ext cx="3532546" cy="4095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810;p47"/>
          <p:cNvSpPr txBox="1"/>
          <p:nvPr/>
        </p:nvSpPr>
        <p:spPr>
          <a:xfrm>
            <a:off x="6674561" y="4305360"/>
            <a:ext cx="5591743" cy="201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399" b="1" dirty="0"/>
              <a:t>More complex</a:t>
            </a:r>
            <a:r>
              <a:rPr lang="en" sz="2399" dirty="0"/>
              <a:t>:</a:t>
            </a:r>
            <a:endParaRPr sz="2399" dirty="0"/>
          </a:p>
          <a:p>
            <a:pPr>
              <a:lnSpc>
                <a:spcPct val="115000"/>
              </a:lnSpc>
            </a:pPr>
            <a:r>
              <a:rPr lang="en" sz="2399" dirty="0"/>
              <a:t>Dropout</a:t>
            </a:r>
            <a:endParaRPr sz="2399" dirty="0"/>
          </a:p>
          <a:p>
            <a:pPr>
              <a:lnSpc>
                <a:spcPct val="115000"/>
              </a:lnSpc>
            </a:pPr>
            <a:r>
              <a:rPr lang="en" sz="2399" dirty="0"/>
              <a:t>Batch normalization</a:t>
            </a:r>
            <a:endParaRPr sz="2399" dirty="0"/>
          </a:p>
          <a:p>
            <a:pPr>
              <a:lnSpc>
                <a:spcPct val="115000"/>
              </a:lnSpc>
            </a:pPr>
            <a:r>
              <a:rPr lang="en-US" sz="2399" dirty="0"/>
              <a:t>Cutout, </a:t>
            </a:r>
            <a:r>
              <a:rPr lang="en-US" sz="2399" dirty="0" err="1"/>
              <a:t>Mixup</a:t>
            </a:r>
            <a:r>
              <a:rPr lang="en-US" sz="2399" dirty="0"/>
              <a:t>, Stochastic depth, </a:t>
            </a:r>
            <a:r>
              <a:rPr lang="en-US" sz="2399" dirty="0" err="1"/>
              <a:t>etc</a:t>
            </a:r>
            <a:r>
              <a:rPr lang="mr-IN" sz="2399" dirty="0"/>
              <a:t>…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15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Nesterov</a:t>
            </a:r>
            <a:r>
              <a:rPr lang="en-US" b="1" dirty="0"/>
              <a:t>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230</a:t>
            </a:fld>
            <a:endParaRPr lang="en-US" dirty="0"/>
          </a:p>
        </p:txBody>
      </p:sp>
      <p:sp>
        <p:nvSpPr>
          <p:cNvPr id="52" name="Google Shape;363;p34"/>
          <p:cNvSpPr/>
          <p:nvPr/>
        </p:nvSpPr>
        <p:spPr>
          <a:xfrm>
            <a:off x="7577220" y="3919135"/>
            <a:ext cx="227141" cy="22714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364;p34"/>
          <p:cNvSpPr txBox="1"/>
          <p:nvPr/>
        </p:nvSpPr>
        <p:spPr>
          <a:xfrm>
            <a:off x="9075101" y="2162491"/>
            <a:ext cx="1585587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FF0000"/>
                </a:solidFill>
              </a:rPr>
              <a:t>Gradient</a:t>
            </a:r>
            <a:endParaRPr sz="2487">
              <a:solidFill>
                <a:srgbClr val="FF0000"/>
              </a:solidFill>
            </a:endParaRPr>
          </a:p>
        </p:txBody>
      </p:sp>
      <p:cxnSp>
        <p:nvCxnSpPr>
          <p:cNvPr id="54" name="Google Shape;365;p34"/>
          <p:cNvCxnSpPr/>
          <p:nvPr/>
        </p:nvCxnSpPr>
        <p:spPr>
          <a:xfrm rot="10800000" flipH="1">
            <a:off x="7690791" y="2354343"/>
            <a:ext cx="854178" cy="1564792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" name="Google Shape;366;p34"/>
          <p:cNvSpPr txBox="1"/>
          <p:nvPr/>
        </p:nvSpPr>
        <p:spPr>
          <a:xfrm>
            <a:off x="6723181" y="248509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38761D"/>
                </a:solidFill>
              </a:rPr>
              <a:t>Velocity</a:t>
            </a:r>
            <a:endParaRPr sz="2487">
              <a:solidFill>
                <a:srgbClr val="38761D"/>
              </a:solidFill>
            </a:endParaRPr>
          </a:p>
        </p:txBody>
      </p:sp>
      <p:cxnSp>
        <p:nvCxnSpPr>
          <p:cNvPr id="56" name="Google Shape;367;p34"/>
          <p:cNvCxnSpPr/>
          <p:nvPr/>
        </p:nvCxnSpPr>
        <p:spPr>
          <a:xfrm rot="10800000" flipH="1">
            <a:off x="7771098" y="2764309"/>
            <a:ext cx="2067861" cy="1188091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Google Shape;368;p34"/>
          <p:cNvSpPr txBox="1"/>
          <p:nvPr/>
        </p:nvSpPr>
        <p:spPr>
          <a:xfrm>
            <a:off x="9110377" y="304425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0000FF"/>
                </a:solidFill>
              </a:rPr>
              <a:t>actual step</a:t>
            </a:r>
            <a:endParaRPr sz="2487">
              <a:solidFill>
                <a:srgbClr val="0000FF"/>
              </a:solidFill>
            </a:endParaRPr>
          </a:p>
        </p:txBody>
      </p:sp>
      <p:cxnSp>
        <p:nvCxnSpPr>
          <p:cNvPr id="58" name="Google Shape;369;p34"/>
          <p:cNvCxnSpPr/>
          <p:nvPr/>
        </p:nvCxnSpPr>
        <p:spPr>
          <a:xfrm>
            <a:off x="8515309" y="2354343"/>
            <a:ext cx="1293663" cy="3799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Google Shape;372;p34"/>
          <p:cNvSpPr txBox="1"/>
          <p:nvPr/>
        </p:nvSpPr>
        <p:spPr>
          <a:xfrm>
            <a:off x="6181656" y="4528324"/>
            <a:ext cx="5718111" cy="171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“Look ahead” to the point where updating using velocity would take us; compute gradient there and mix it with velocity to get actual update direction</a:t>
            </a:r>
            <a:endParaRPr sz="2487" dirty="0"/>
          </a:p>
        </p:txBody>
      </p:sp>
      <p:pic>
        <p:nvPicPr>
          <p:cNvPr id="24" name="Google Shape;41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131" y="1202381"/>
            <a:ext cx="5991906" cy="149297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9582476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Nesterov</a:t>
            </a:r>
            <a:r>
              <a:rPr lang="en-US" b="1" dirty="0"/>
              <a:t>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231</a:t>
            </a:fld>
            <a:endParaRPr lang="en-US" dirty="0"/>
          </a:p>
        </p:txBody>
      </p:sp>
      <p:sp>
        <p:nvSpPr>
          <p:cNvPr id="52" name="Google Shape;363;p34"/>
          <p:cNvSpPr/>
          <p:nvPr/>
        </p:nvSpPr>
        <p:spPr>
          <a:xfrm>
            <a:off x="7577220" y="3919135"/>
            <a:ext cx="227141" cy="22714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364;p34"/>
          <p:cNvSpPr txBox="1"/>
          <p:nvPr/>
        </p:nvSpPr>
        <p:spPr>
          <a:xfrm>
            <a:off x="9075101" y="2162491"/>
            <a:ext cx="1585587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FF0000"/>
                </a:solidFill>
              </a:rPr>
              <a:t>Gradient</a:t>
            </a:r>
            <a:endParaRPr sz="2487">
              <a:solidFill>
                <a:srgbClr val="FF0000"/>
              </a:solidFill>
            </a:endParaRPr>
          </a:p>
        </p:txBody>
      </p:sp>
      <p:cxnSp>
        <p:nvCxnSpPr>
          <p:cNvPr id="54" name="Google Shape;365;p34"/>
          <p:cNvCxnSpPr/>
          <p:nvPr/>
        </p:nvCxnSpPr>
        <p:spPr>
          <a:xfrm rot="10800000" flipH="1">
            <a:off x="7690791" y="2354343"/>
            <a:ext cx="854178" cy="1564792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" name="Google Shape;366;p34"/>
          <p:cNvSpPr txBox="1"/>
          <p:nvPr/>
        </p:nvSpPr>
        <p:spPr>
          <a:xfrm>
            <a:off x="6723181" y="248509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38761D"/>
                </a:solidFill>
              </a:rPr>
              <a:t>Velocity</a:t>
            </a:r>
            <a:endParaRPr sz="2487">
              <a:solidFill>
                <a:srgbClr val="38761D"/>
              </a:solidFill>
            </a:endParaRPr>
          </a:p>
        </p:txBody>
      </p:sp>
      <p:cxnSp>
        <p:nvCxnSpPr>
          <p:cNvPr id="56" name="Google Shape;367;p34"/>
          <p:cNvCxnSpPr/>
          <p:nvPr/>
        </p:nvCxnSpPr>
        <p:spPr>
          <a:xfrm rot="10800000" flipH="1">
            <a:off x="7771098" y="2764309"/>
            <a:ext cx="2067861" cy="1188091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Google Shape;368;p34"/>
          <p:cNvSpPr txBox="1"/>
          <p:nvPr/>
        </p:nvSpPr>
        <p:spPr>
          <a:xfrm>
            <a:off x="9110377" y="3044250"/>
            <a:ext cx="1939895" cy="4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>
                <a:solidFill>
                  <a:srgbClr val="0000FF"/>
                </a:solidFill>
              </a:rPr>
              <a:t>actual step</a:t>
            </a:r>
            <a:endParaRPr sz="2487">
              <a:solidFill>
                <a:srgbClr val="0000FF"/>
              </a:solidFill>
            </a:endParaRPr>
          </a:p>
        </p:txBody>
      </p:sp>
      <p:cxnSp>
        <p:nvCxnSpPr>
          <p:cNvPr id="58" name="Google Shape;369;p34"/>
          <p:cNvCxnSpPr/>
          <p:nvPr/>
        </p:nvCxnSpPr>
        <p:spPr>
          <a:xfrm>
            <a:off x="8515309" y="2354343"/>
            <a:ext cx="1293663" cy="37990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Google Shape;372;p34"/>
          <p:cNvSpPr txBox="1"/>
          <p:nvPr/>
        </p:nvSpPr>
        <p:spPr>
          <a:xfrm>
            <a:off x="6181656" y="4528324"/>
            <a:ext cx="5718111" cy="171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“Look ahead” to the point where updating using velocity would take us; compute gradient there and mix it with velocity to get actual update direction</a:t>
            </a:r>
            <a:endParaRPr sz="2487" dirty="0"/>
          </a:p>
        </p:txBody>
      </p:sp>
      <p:pic>
        <p:nvPicPr>
          <p:cNvPr id="24" name="Google Shape;41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131" y="1202381"/>
            <a:ext cx="5991906" cy="149297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Google Shape;414;p37"/>
          <p:cNvSpPr/>
          <p:nvPr/>
        </p:nvSpPr>
        <p:spPr>
          <a:xfrm>
            <a:off x="4424280" y="1342177"/>
            <a:ext cx="1673164" cy="577849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5" name="Google Shape;4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1779" y="949092"/>
            <a:ext cx="1874870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39;p38"/>
          <p:cNvSpPr txBox="1"/>
          <p:nvPr/>
        </p:nvSpPr>
        <p:spPr>
          <a:xfrm>
            <a:off x="6723181" y="568396"/>
            <a:ext cx="3731428" cy="90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 dirty="0"/>
              <a:t>Annoying, usually we want </a:t>
            </a:r>
            <a:endParaRPr sz="2133" dirty="0"/>
          </a:p>
          <a:p>
            <a:r>
              <a:rPr lang="en" sz="2133" dirty="0"/>
              <a:t>update in terms of</a:t>
            </a:r>
            <a:endParaRPr sz="2133" dirty="0"/>
          </a:p>
        </p:txBody>
      </p:sp>
    </p:spTree>
    <p:extLst>
      <p:ext uri="{BB962C8B-B14F-4D97-AF65-F5344CB8AC3E}">
        <p14:creationId xmlns:p14="http://schemas.microsoft.com/office/powerpoint/2010/main" val="194710686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Nesterov</a:t>
            </a:r>
            <a:r>
              <a:rPr lang="en-US" b="1" dirty="0"/>
              <a:t> Momentum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232</a:t>
            </a:fld>
            <a:endParaRPr lang="en-US" dirty="0"/>
          </a:p>
        </p:txBody>
      </p:sp>
      <p:pic>
        <p:nvPicPr>
          <p:cNvPr id="24" name="Google Shape;41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0131" y="1202381"/>
            <a:ext cx="5991906" cy="149297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Google Shape;414;p37"/>
          <p:cNvSpPr/>
          <p:nvPr/>
        </p:nvSpPr>
        <p:spPr>
          <a:xfrm>
            <a:off x="4424280" y="1342177"/>
            <a:ext cx="1673164" cy="577849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431;p38"/>
          <p:cNvSpPr txBox="1"/>
          <p:nvPr/>
        </p:nvSpPr>
        <p:spPr>
          <a:xfrm>
            <a:off x="326149" y="3120147"/>
            <a:ext cx="4928758" cy="90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/>
              <a:t>Change of variables                                   and rearrange: </a:t>
            </a:r>
            <a:endParaRPr sz="2133" dirty="0"/>
          </a:p>
        </p:txBody>
      </p:sp>
      <p:pic>
        <p:nvPicPr>
          <p:cNvPr id="16" name="Google Shape;4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31" y="4025512"/>
            <a:ext cx="5778428" cy="190573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4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1779" y="3213987"/>
            <a:ext cx="2230802" cy="5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3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91779" y="949092"/>
            <a:ext cx="1874870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39;p38"/>
          <p:cNvSpPr txBox="1"/>
          <p:nvPr/>
        </p:nvSpPr>
        <p:spPr>
          <a:xfrm>
            <a:off x="6723181" y="568396"/>
            <a:ext cx="3731428" cy="90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 dirty="0"/>
              <a:t>Annoying, usually we want </a:t>
            </a:r>
            <a:endParaRPr sz="2133" dirty="0"/>
          </a:p>
          <a:p>
            <a:r>
              <a:rPr lang="en" sz="2133" dirty="0"/>
              <a:t>update in terms of</a:t>
            </a:r>
            <a:endParaRPr sz="2133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037" y="3859274"/>
            <a:ext cx="5466400" cy="22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990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233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Nesterov Momentum</a:t>
            </a:r>
            <a:endParaRPr lang="en-US" b="1" dirty="0"/>
          </a:p>
        </p:txBody>
      </p:sp>
      <p:pic>
        <p:nvPicPr>
          <p:cNvPr id="4" name="Google Shape;446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33755" y="1370436"/>
            <a:ext cx="4603269" cy="4603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449;p39"/>
          <p:cNvCxnSpPr/>
          <p:nvPr/>
        </p:nvCxnSpPr>
        <p:spPr>
          <a:xfrm>
            <a:off x="7871782" y="1736573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450;p39"/>
          <p:cNvCxnSpPr/>
          <p:nvPr/>
        </p:nvCxnSpPr>
        <p:spPr>
          <a:xfrm>
            <a:off x="7871782" y="2515136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451;p39"/>
          <p:cNvCxnSpPr/>
          <p:nvPr/>
        </p:nvCxnSpPr>
        <p:spPr>
          <a:xfrm>
            <a:off x="7871782" y="3233650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452;p39"/>
          <p:cNvSpPr txBox="1"/>
          <p:nvPr/>
        </p:nvSpPr>
        <p:spPr>
          <a:xfrm>
            <a:off x="8797108" y="1474242"/>
            <a:ext cx="111451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</a:t>
            </a:r>
            <a:endParaRPr sz="2399"/>
          </a:p>
        </p:txBody>
      </p:sp>
      <p:sp>
        <p:nvSpPr>
          <p:cNvPr id="9" name="Google Shape;453;p39"/>
          <p:cNvSpPr txBox="1"/>
          <p:nvPr/>
        </p:nvSpPr>
        <p:spPr>
          <a:xfrm>
            <a:off x="8737457" y="2252800"/>
            <a:ext cx="2616918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SGD+Momentum</a:t>
            </a:r>
            <a:endParaRPr sz="2399"/>
          </a:p>
        </p:txBody>
      </p:sp>
      <p:sp>
        <p:nvSpPr>
          <p:cNvPr id="10" name="Google Shape;454;p39"/>
          <p:cNvSpPr txBox="1"/>
          <p:nvPr/>
        </p:nvSpPr>
        <p:spPr>
          <a:xfrm>
            <a:off x="8797108" y="2971318"/>
            <a:ext cx="151240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Nesterov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203510830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" y="1185090"/>
            <a:ext cx="8274087" cy="17938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234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AdaGrad</a:t>
            </a:r>
            <a:endParaRPr lang="en-US" b="1" dirty="0"/>
          </a:p>
        </p:txBody>
      </p:sp>
      <p:sp>
        <p:nvSpPr>
          <p:cNvPr id="5" name="Google Shape;462;p40"/>
          <p:cNvSpPr/>
          <p:nvPr/>
        </p:nvSpPr>
        <p:spPr>
          <a:xfrm>
            <a:off x="618537" y="2195373"/>
            <a:ext cx="3455922" cy="3864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463;p40"/>
          <p:cNvSpPr txBox="1"/>
          <p:nvPr/>
        </p:nvSpPr>
        <p:spPr>
          <a:xfrm>
            <a:off x="2328524" y="3327755"/>
            <a:ext cx="7864346" cy="238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>
                <a:solidFill>
                  <a:srgbClr val="FF0000"/>
                </a:solidFill>
              </a:rPr>
              <a:t>Added element-wise scaling of the gradient based on the historical sum of squares in each dimension</a:t>
            </a:r>
            <a:endParaRPr sz="2800" dirty="0">
              <a:solidFill>
                <a:srgbClr val="FF0000"/>
              </a:solidFill>
            </a:endParaRPr>
          </a:p>
          <a:p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“Per-parameter learning rates” 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or “adaptive learning rates”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" name="Google Shape;464;p40"/>
          <p:cNvSpPr txBox="1"/>
          <p:nvPr/>
        </p:nvSpPr>
        <p:spPr>
          <a:xfrm>
            <a:off x="0" y="6033915"/>
            <a:ext cx="6017432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 dirty="0" err="1"/>
              <a:t>Duchi</a:t>
            </a:r>
            <a:r>
              <a:rPr lang="en" sz="1066" dirty="0"/>
              <a:t> et al, “Adaptive </a:t>
            </a:r>
            <a:r>
              <a:rPr lang="en" sz="1066" dirty="0" err="1"/>
              <a:t>subgradient</a:t>
            </a:r>
            <a:r>
              <a:rPr lang="en" sz="1066" dirty="0"/>
              <a:t> methods for online learning and stochastic optimization”, JMLR 2011</a:t>
            </a:r>
            <a:endParaRPr sz="1066" dirty="0"/>
          </a:p>
        </p:txBody>
      </p:sp>
    </p:spTree>
    <p:extLst>
      <p:ext uri="{BB962C8B-B14F-4D97-AF65-F5344CB8AC3E}">
        <p14:creationId xmlns:p14="http://schemas.microsoft.com/office/powerpoint/2010/main" val="189729218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235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AdaGrad</a:t>
            </a:r>
            <a:endParaRPr lang="en-US" b="1" dirty="0"/>
          </a:p>
        </p:txBody>
      </p:sp>
      <p:sp>
        <p:nvSpPr>
          <p:cNvPr id="7" name="Google Shape;464;p40"/>
          <p:cNvSpPr txBox="1"/>
          <p:nvPr/>
        </p:nvSpPr>
        <p:spPr>
          <a:xfrm>
            <a:off x="0" y="6033915"/>
            <a:ext cx="6017432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 dirty="0" err="1"/>
              <a:t>Duchi</a:t>
            </a:r>
            <a:r>
              <a:rPr lang="en" sz="1066" dirty="0"/>
              <a:t> et al, “Adaptive </a:t>
            </a:r>
            <a:r>
              <a:rPr lang="en" sz="1066" dirty="0" err="1"/>
              <a:t>subgradient</a:t>
            </a:r>
            <a:r>
              <a:rPr lang="en" sz="1066" dirty="0"/>
              <a:t> methods for online learning and stochastic optimization”, JMLR 2011</a:t>
            </a:r>
            <a:endParaRPr sz="1066" dirty="0"/>
          </a:p>
        </p:txBody>
      </p:sp>
      <p:sp>
        <p:nvSpPr>
          <p:cNvPr id="8" name="Google Shape;489;p42"/>
          <p:cNvSpPr/>
          <p:nvPr/>
        </p:nvSpPr>
        <p:spPr>
          <a:xfrm rot="5400000">
            <a:off x="5533596" y="2717091"/>
            <a:ext cx="566652" cy="282006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490;p42"/>
          <p:cNvSpPr/>
          <p:nvPr/>
        </p:nvSpPr>
        <p:spPr>
          <a:xfrm rot="5400000">
            <a:off x="4719703" y="-1321529"/>
            <a:ext cx="2193829" cy="1091875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491;p42"/>
          <p:cNvSpPr/>
          <p:nvPr/>
        </p:nvSpPr>
        <p:spPr>
          <a:xfrm rot="5400000">
            <a:off x="4885748" y="-495094"/>
            <a:ext cx="1862315" cy="926638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492;p42"/>
          <p:cNvSpPr/>
          <p:nvPr/>
        </p:nvSpPr>
        <p:spPr>
          <a:xfrm rot="5400000">
            <a:off x="5087248" y="506767"/>
            <a:ext cx="1458820" cy="7262108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493;p42"/>
          <p:cNvSpPr/>
          <p:nvPr/>
        </p:nvSpPr>
        <p:spPr>
          <a:xfrm rot="5400000">
            <a:off x="5257247" y="1353597"/>
            <a:ext cx="1118909" cy="5568549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494;p42"/>
          <p:cNvSpPr/>
          <p:nvPr/>
        </p:nvSpPr>
        <p:spPr>
          <a:xfrm rot="5400000">
            <a:off x="5408937" y="2108393"/>
            <a:ext cx="815388" cy="40589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495;p42"/>
          <p:cNvSpPr/>
          <p:nvPr/>
        </p:nvSpPr>
        <p:spPr>
          <a:xfrm>
            <a:off x="3266315" y="4867212"/>
            <a:ext cx="180353" cy="18035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496;p42"/>
          <p:cNvSpPr/>
          <p:nvPr/>
        </p:nvSpPr>
        <p:spPr>
          <a:xfrm>
            <a:off x="5696716" y="3956299"/>
            <a:ext cx="320716" cy="320716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" y="1185090"/>
            <a:ext cx="8274087" cy="1793895"/>
          </a:xfrm>
          <a:prstGeom prst="rect">
            <a:avLst/>
          </a:prstGeom>
        </p:spPr>
      </p:pic>
      <p:sp>
        <p:nvSpPr>
          <p:cNvPr id="19" name="Google Shape;462;p40"/>
          <p:cNvSpPr/>
          <p:nvPr/>
        </p:nvSpPr>
        <p:spPr>
          <a:xfrm>
            <a:off x="618537" y="2195373"/>
            <a:ext cx="3455922" cy="3864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81307622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236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AdaGrad</a:t>
            </a:r>
            <a:endParaRPr lang="en-US" b="1" dirty="0"/>
          </a:p>
        </p:txBody>
      </p:sp>
      <p:sp>
        <p:nvSpPr>
          <p:cNvPr id="8" name="Google Shape;489;p42"/>
          <p:cNvSpPr/>
          <p:nvPr/>
        </p:nvSpPr>
        <p:spPr>
          <a:xfrm rot="5400000">
            <a:off x="5533596" y="2717091"/>
            <a:ext cx="566652" cy="282006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490;p42"/>
          <p:cNvSpPr/>
          <p:nvPr/>
        </p:nvSpPr>
        <p:spPr>
          <a:xfrm rot="5400000">
            <a:off x="4719703" y="-1321529"/>
            <a:ext cx="2193829" cy="1091875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491;p42"/>
          <p:cNvSpPr/>
          <p:nvPr/>
        </p:nvSpPr>
        <p:spPr>
          <a:xfrm rot="5400000">
            <a:off x="4885748" y="-495094"/>
            <a:ext cx="1862315" cy="926638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492;p42"/>
          <p:cNvSpPr/>
          <p:nvPr/>
        </p:nvSpPr>
        <p:spPr>
          <a:xfrm rot="5400000">
            <a:off x="5087248" y="506767"/>
            <a:ext cx="1458820" cy="7262108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493;p42"/>
          <p:cNvSpPr/>
          <p:nvPr/>
        </p:nvSpPr>
        <p:spPr>
          <a:xfrm rot="5400000">
            <a:off x="5257247" y="1353597"/>
            <a:ext cx="1118909" cy="5568549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494;p42"/>
          <p:cNvSpPr/>
          <p:nvPr/>
        </p:nvSpPr>
        <p:spPr>
          <a:xfrm rot="5400000">
            <a:off x="5408937" y="2108393"/>
            <a:ext cx="815388" cy="40589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495;p42"/>
          <p:cNvSpPr/>
          <p:nvPr/>
        </p:nvSpPr>
        <p:spPr>
          <a:xfrm>
            <a:off x="3266315" y="4867212"/>
            <a:ext cx="180353" cy="18035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496;p42"/>
          <p:cNvSpPr/>
          <p:nvPr/>
        </p:nvSpPr>
        <p:spPr>
          <a:xfrm>
            <a:off x="5696716" y="3956299"/>
            <a:ext cx="320716" cy="320716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497;p42"/>
          <p:cNvSpPr txBox="1"/>
          <p:nvPr/>
        </p:nvSpPr>
        <p:spPr>
          <a:xfrm>
            <a:off x="181661" y="5477486"/>
            <a:ext cx="5675413" cy="73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0000FF"/>
                </a:solidFill>
              </a:rPr>
              <a:t>Q: What happens with </a:t>
            </a:r>
            <a:r>
              <a:rPr lang="en" sz="3199" dirty="0" err="1">
                <a:solidFill>
                  <a:srgbClr val="0000FF"/>
                </a:solidFill>
              </a:rPr>
              <a:t>AdaGrad</a:t>
            </a:r>
            <a:r>
              <a:rPr lang="en" sz="3199" dirty="0">
                <a:solidFill>
                  <a:srgbClr val="0000FF"/>
                </a:solidFill>
              </a:rPr>
              <a:t>?</a:t>
            </a:r>
            <a:endParaRPr sz="3199" dirty="0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" y="1185090"/>
            <a:ext cx="8274087" cy="1793895"/>
          </a:xfrm>
          <a:prstGeom prst="rect">
            <a:avLst/>
          </a:prstGeom>
        </p:spPr>
      </p:pic>
      <p:sp>
        <p:nvSpPr>
          <p:cNvPr id="19" name="Google Shape;462;p40"/>
          <p:cNvSpPr/>
          <p:nvPr/>
        </p:nvSpPr>
        <p:spPr>
          <a:xfrm>
            <a:off x="618537" y="2195373"/>
            <a:ext cx="3455922" cy="3864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00960481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237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AdaGrad</a:t>
            </a:r>
            <a:endParaRPr lang="en-US" b="1" dirty="0"/>
          </a:p>
        </p:txBody>
      </p:sp>
      <p:sp>
        <p:nvSpPr>
          <p:cNvPr id="8" name="Google Shape;489;p42"/>
          <p:cNvSpPr/>
          <p:nvPr/>
        </p:nvSpPr>
        <p:spPr>
          <a:xfrm rot="5400000">
            <a:off x="5533596" y="2717091"/>
            <a:ext cx="566652" cy="282006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490;p42"/>
          <p:cNvSpPr/>
          <p:nvPr/>
        </p:nvSpPr>
        <p:spPr>
          <a:xfrm rot="5400000">
            <a:off x="4719703" y="-1321529"/>
            <a:ext cx="2193829" cy="1091875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491;p42"/>
          <p:cNvSpPr/>
          <p:nvPr/>
        </p:nvSpPr>
        <p:spPr>
          <a:xfrm rot="5400000">
            <a:off x="4885748" y="-495094"/>
            <a:ext cx="1862315" cy="9266386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492;p42"/>
          <p:cNvSpPr/>
          <p:nvPr/>
        </p:nvSpPr>
        <p:spPr>
          <a:xfrm rot="5400000">
            <a:off x="5087248" y="506767"/>
            <a:ext cx="1458820" cy="7262108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493;p42"/>
          <p:cNvSpPr/>
          <p:nvPr/>
        </p:nvSpPr>
        <p:spPr>
          <a:xfrm rot="5400000">
            <a:off x="5257247" y="1353597"/>
            <a:ext cx="1118909" cy="5568549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494;p42"/>
          <p:cNvSpPr/>
          <p:nvPr/>
        </p:nvSpPr>
        <p:spPr>
          <a:xfrm rot="5400000">
            <a:off x="5408937" y="2108393"/>
            <a:ext cx="815388" cy="405894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495;p42"/>
          <p:cNvSpPr/>
          <p:nvPr/>
        </p:nvSpPr>
        <p:spPr>
          <a:xfrm>
            <a:off x="3266315" y="4867212"/>
            <a:ext cx="180353" cy="18035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496;p42"/>
          <p:cNvSpPr/>
          <p:nvPr/>
        </p:nvSpPr>
        <p:spPr>
          <a:xfrm>
            <a:off x="5696716" y="3956299"/>
            <a:ext cx="320716" cy="320716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497;p42"/>
          <p:cNvSpPr txBox="1"/>
          <p:nvPr/>
        </p:nvSpPr>
        <p:spPr>
          <a:xfrm>
            <a:off x="181661" y="5477486"/>
            <a:ext cx="5675413" cy="73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0000FF"/>
                </a:solidFill>
              </a:rPr>
              <a:t>Q: What happens with </a:t>
            </a:r>
            <a:r>
              <a:rPr lang="en" sz="3199" dirty="0" err="1">
                <a:solidFill>
                  <a:srgbClr val="0000FF"/>
                </a:solidFill>
              </a:rPr>
              <a:t>AdaGrad</a:t>
            </a:r>
            <a:r>
              <a:rPr lang="en" sz="3199" dirty="0">
                <a:solidFill>
                  <a:srgbClr val="0000FF"/>
                </a:solidFill>
              </a:rPr>
              <a:t>?</a:t>
            </a:r>
            <a:endParaRPr sz="3199" dirty="0">
              <a:solidFill>
                <a:srgbClr val="0000FF"/>
              </a:solidFill>
            </a:endParaRPr>
          </a:p>
        </p:txBody>
      </p:sp>
      <p:sp>
        <p:nvSpPr>
          <p:cNvPr id="17" name="Google Shape;499;p42"/>
          <p:cNvSpPr txBox="1"/>
          <p:nvPr/>
        </p:nvSpPr>
        <p:spPr>
          <a:xfrm>
            <a:off x="6017432" y="5389879"/>
            <a:ext cx="6174568" cy="87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/>
              <a:t>Progress along “steep” directions is damped; progress along “flat” directions is accelerated</a:t>
            </a:r>
            <a:endParaRPr sz="2487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" y="1185090"/>
            <a:ext cx="8274087" cy="1793895"/>
          </a:xfrm>
          <a:prstGeom prst="rect">
            <a:avLst/>
          </a:prstGeom>
        </p:spPr>
      </p:pic>
      <p:sp>
        <p:nvSpPr>
          <p:cNvPr id="19" name="Google Shape;462;p40"/>
          <p:cNvSpPr/>
          <p:nvPr/>
        </p:nvSpPr>
        <p:spPr>
          <a:xfrm>
            <a:off x="618537" y="2195373"/>
            <a:ext cx="3455922" cy="3864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204273239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9" y="3926748"/>
            <a:ext cx="9958835" cy="17153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238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RMSProp</a:t>
            </a:r>
            <a:r>
              <a:rPr lang="en-US" b="1" dirty="0"/>
              <a:t>: “Leaky </a:t>
            </a:r>
            <a:r>
              <a:rPr lang="en-US" b="1" dirty="0" err="1"/>
              <a:t>Adagrad</a:t>
            </a:r>
            <a:r>
              <a:rPr lang="en-US" b="1" dirty="0"/>
              <a:t>”</a:t>
            </a:r>
          </a:p>
        </p:txBody>
      </p:sp>
      <p:sp>
        <p:nvSpPr>
          <p:cNvPr id="19" name="Google Shape;544;p45"/>
          <p:cNvSpPr txBox="1"/>
          <p:nvPr/>
        </p:nvSpPr>
        <p:spPr>
          <a:xfrm>
            <a:off x="8760099" y="1691577"/>
            <a:ext cx="1749714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/>
              <a:t>AdaGrad</a:t>
            </a:r>
            <a:endParaRPr sz="3199" dirty="0"/>
          </a:p>
        </p:txBody>
      </p:sp>
      <p:cxnSp>
        <p:nvCxnSpPr>
          <p:cNvPr id="20" name="Google Shape;545;p45"/>
          <p:cNvCxnSpPr/>
          <p:nvPr/>
        </p:nvCxnSpPr>
        <p:spPr>
          <a:xfrm>
            <a:off x="4563233" y="3050966"/>
            <a:ext cx="0" cy="706616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546;p45"/>
          <p:cNvSpPr/>
          <p:nvPr/>
        </p:nvSpPr>
        <p:spPr>
          <a:xfrm>
            <a:off x="595822" y="4886747"/>
            <a:ext cx="9570154" cy="35471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548;p45"/>
          <p:cNvSpPr txBox="1"/>
          <p:nvPr/>
        </p:nvSpPr>
        <p:spPr>
          <a:xfrm>
            <a:off x="-16" y="5993753"/>
            <a:ext cx="2071869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Tieleman and Hinton, 2012</a:t>
            </a:r>
            <a:endParaRPr sz="1066"/>
          </a:p>
        </p:txBody>
      </p:sp>
      <p:sp>
        <p:nvSpPr>
          <p:cNvPr id="25" name="Google Shape;544;p45"/>
          <p:cNvSpPr txBox="1"/>
          <p:nvPr/>
        </p:nvSpPr>
        <p:spPr>
          <a:xfrm>
            <a:off x="10218835" y="4423541"/>
            <a:ext cx="1818835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 dirty="0" err="1"/>
              <a:t>RMSProp</a:t>
            </a:r>
            <a:endParaRPr sz="3199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99" y="1185090"/>
            <a:ext cx="8274087" cy="1793895"/>
          </a:xfrm>
          <a:prstGeom prst="rect">
            <a:avLst/>
          </a:prstGeom>
        </p:spPr>
      </p:pic>
      <p:sp>
        <p:nvSpPr>
          <p:cNvPr id="27" name="Google Shape;462;p40"/>
          <p:cNvSpPr/>
          <p:nvPr/>
        </p:nvSpPr>
        <p:spPr>
          <a:xfrm>
            <a:off x="618537" y="2195373"/>
            <a:ext cx="3455922" cy="38646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48740652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RMSProp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239</a:t>
            </a:fld>
            <a:endParaRPr lang="en-US" dirty="0"/>
          </a:p>
        </p:txBody>
      </p:sp>
      <p:pic>
        <p:nvPicPr>
          <p:cNvPr id="4" name="Google Shape;553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28505" y="1231173"/>
            <a:ext cx="4662752" cy="465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253" y="1266905"/>
            <a:ext cx="4583256" cy="4583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557;p46"/>
          <p:cNvCxnSpPr/>
          <p:nvPr/>
        </p:nvCxnSpPr>
        <p:spPr>
          <a:xfrm>
            <a:off x="7871782" y="1493504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558;p46"/>
          <p:cNvCxnSpPr/>
          <p:nvPr/>
        </p:nvCxnSpPr>
        <p:spPr>
          <a:xfrm>
            <a:off x="7871782" y="2272067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559;p46"/>
          <p:cNvCxnSpPr/>
          <p:nvPr/>
        </p:nvCxnSpPr>
        <p:spPr>
          <a:xfrm>
            <a:off x="7871782" y="2990581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560;p46"/>
          <p:cNvSpPr txBox="1"/>
          <p:nvPr/>
        </p:nvSpPr>
        <p:spPr>
          <a:xfrm>
            <a:off x="8797108" y="1231173"/>
            <a:ext cx="111451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</a:t>
            </a:r>
            <a:endParaRPr sz="2399"/>
          </a:p>
        </p:txBody>
      </p:sp>
      <p:sp>
        <p:nvSpPr>
          <p:cNvPr id="10" name="Google Shape;561;p46"/>
          <p:cNvSpPr txBox="1"/>
          <p:nvPr/>
        </p:nvSpPr>
        <p:spPr>
          <a:xfrm>
            <a:off x="8737457" y="2009731"/>
            <a:ext cx="2616918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SGD+Momentum</a:t>
            </a:r>
            <a:endParaRPr sz="2399"/>
          </a:p>
        </p:txBody>
      </p:sp>
      <p:sp>
        <p:nvSpPr>
          <p:cNvPr id="11" name="Google Shape;562;p46"/>
          <p:cNvSpPr txBox="1"/>
          <p:nvPr/>
        </p:nvSpPr>
        <p:spPr>
          <a:xfrm>
            <a:off x="8797108" y="2728249"/>
            <a:ext cx="2028672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RMSProp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528271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Beyond Training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Google Shape;799;p47"/>
          <p:cNvPicPr preferRelativeResize="0"/>
          <p:nvPr/>
        </p:nvPicPr>
        <p:blipFill rotWithShape="1">
          <a:blip r:embed="rId2">
            <a:alphaModFix/>
          </a:blip>
          <a:srcRect b="11323"/>
          <a:stretch/>
        </p:blipFill>
        <p:spPr>
          <a:xfrm>
            <a:off x="533294" y="1148583"/>
            <a:ext cx="7213220" cy="13944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0;p47"/>
          <p:cNvSpPr/>
          <p:nvPr/>
        </p:nvSpPr>
        <p:spPr>
          <a:xfrm rot="5400000">
            <a:off x="3737558" y="783544"/>
            <a:ext cx="567452" cy="3825803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801;p47"/>
          <p:cNvSpPr/>
          <p:nvPr/>
        </p:nvSpPr>
        <p:spPr>
          <a:xfrm rot="5400000">
            <a:off x="6750008" y="2105200"/>
            <a:ext cx="567452" cy="1204486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02;p47"/>
          <p:cNvSpPr txBox="1"/>
          <p:nvPr/>
        </p:nvSpPr>
        <p:spPr>
          <a:xfrm>
            <a:off x="1309125" y="2980172"/>
            <a:ext cx="4340869" cy="97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Data loss</a:t>
            </a:r>
            <a:r>
              <a:rPr lang="en" sz="2399"/>
              <a:t>: Model predictions should match training data</a:t>
            </a:r>
            <a:endParaRPr sz="2399"/>
          </a:p>
        </p:txBody>
      </p:sp>
      <p:sp>
        <p:nvSpPr>
          <p:cNvPr id="12" name="Google Shape;803;p47"/>
          <p:cNvSpPr txBox="1"/>
          <p:nvPr/>
        </p:nvSpPr>
        <p:spPr>
          <a:xfrm>
            <a:off x="5840211" y="3050354"/>
            <a:ext cx="5034289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Regularization</a:t>
            </a:r>
            <a:r>
              <a:rPr lang="en" sz="2399"/>
              <a:t>: Prevent the model from doing </a:t>
            </a:r>
            <a:r>
              <a:rPr lang="en" sz="2399" i="1"/>
              <a:t>too </a:t>
            </a:r>
            <a:r>
              <a:rPr lang="en" sz="2399"/>
              <a:t>well on training data</a:t>
            </a:r>
            <a:endParaRPr sz="2399"/>
          </a:p>
        </p:txBody>
      </p:sp>
      <p:sp>
        <p:nvSpPr>
          <p:cNvPr id="13" name="Google Shape;804;p47"/>
          <p:cNvSpPr txBox="1"/>
          <p:nvPr/>
        </p:nvSpPr>
        <p:spPr>
          <a:xfrm>
            <a:off x="8654445" y="1470705"/>
            <a:ext cx="3611859" cy="90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= regularization strength</a:t>
            </a:r>
            <a:endParaRPr sz="2399" dirty="0"/>
          </a:p>
          <a:p>
            <a:r>
              <a:rPr lang="en" sz="2399" dirty="0"/>
              <a:t>(</a:t>
            </a:r>
            <a:r>
              <a:rPr lang="en" sz="2399" dirty="0" err="1"/>
              <a:t>hyperparameter</a:t>
            </a:r>
            <a:r>
              <a:rPr lang="en" sz="2399" dirty="0"/>
              <a:t>)</a:t>
            </a:r>
            <a:endParaRPr sz="2399" dirty="0"/>
          </a:p>
        </p:txBody>
      </p:sp>
      <p:pic>
        <p:nvPicPr>
          <p:cNvPr id="14" name="Google Shape;8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1658" y="1579876"/>
            <a:ext cx="372787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810;p47"/>
          <p:cNvSpPr txBox="1"/>
          <p:nvPr/>
        </p:nvSpPr>
        <p:spPr>
          <a:xfrm>
            <a:off x="533294" y="4328660"/>
            <a:ext cx="11029815" cy="187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399" b="1" dirty="0"/>
              <a:t>Purpose of Regularization:</a:t>
            </a:r>
          </a:p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399" dirty="0"/>
              <a:t>Express preferences in among models beyond ”minimize training error”</a:t>
            </a:r>
          </a:p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399" dirty="0"/>
              <a:t>Avoid </a:t>
            </a:r>
            <a:r>
              <a:rPr lang="en-US" sz="2399" b="1" dirty="0"/>
              <a:t>overfitting</a:t>
            </a:r>
            <a:r>
              <a:rPr lang="en-US" sz="2399" dirty="0"/>
              <a:t>: Prefer simple models that generalize better</a:t>
            </a:r>
          </a:p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399" dirty="0"/>
              <a:t>Improve optimization by adding curvature</a:t>
            </a:r>
          </a:p>
        </p:txBody>
      </p:sp>
    </p:spTree>
    <p:extLst>
      <p:ext uri="{BB962C8B-B14F-4D97-AF65-F5344CB8AC3E}">
        <p14:creationId xmlns:p14="http://schemas.microsoft.com/office/powerpoint/2010/main" val="55847852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1" y="1145111"/>
            <a:ext cx="8343995" cy="2489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240</a:t>
            </a:fld>
            <a:endParaRPr lang="en-US" dirty="0"/>
          </a:p>
        </p:txBody>
      </p:sp>
      <p:sp>
        <p:nvSpPr>
          <p:cNvPr id="12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</p:spTree>
    <p:extLst>
      <p:ext uri="{BB962C8B-B14F-4D97-AF65-F5344CB8AC3E}">
        <p14:creationId xmlns:p14="http://schemas.microsoft.com/office/powerpoint/2010/main" val="162049116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521" y="3977481"/>
            <a:ext cx="4077893" cy="18112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51" y="1145111"/>
            <a:ext cx="8343995" cy="2489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241</a:t>
            </a:fld>
            <a:endParaRPr lang="en-US" dirty="0"/>
          </a:p>
        </p:txBody>
      </p:sp>
      <p:sp>
        <p:nvSpPr>
          <p:cNvPr id="5" name="Google Shape;579;p48"/>
          <p:cNvSpPr/>
          <p:nvPr/>
        </p:nvSpPr>
        <p:spPr>
          <a:xfrm>
            <a:off x="860313" y="2518735"/>
            <a:ext cx="6620276" cy="320716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581;p48"/>
          <p:cNvSpPr txBox="1"/>
          <p:nvPr/>
        </p:nvSpPr>
        <p:spPr>
          <a:xfrm>
            <a:off x="8915411" y="2209717"/>
            <a:ext cx="2271408" cy="47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>
                <a:solidFill>
                  <a:srgbClr val="FF0000"/>
                </a:solidFill>
              </a:rPr>
              <a:t>Momentum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2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  <p:sp>
        <p:nvSpPr>
          <p:cNvPr id="13" name="Google Shape;544;p45"/>
          <p:cNvSpPr txBox="1"/>
          <p:nvPr/>
        </p:nvSpPr>
        <p:spPr>
          <a:xfrm>
            <a:off x="8915411" y="1316617"/>
            <a:ext cx="1217278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/>
              <a:t>Adam</a:t>
            </a:r>
            <a:endParaRPr sz="3199" dirty="0"/>
          </a:p>
        </p:txBody>
      </p:sp>
      <p:sp>
        <p:nvSpPr>
          <p:cNvPr id="15" name="Google Shape;544;p45"/>
          <p:cNvSpPr txBox="1"/>
          <p:nvPr/>
        </p:nvSpPr>
        <p:spPr>
          <a:xfrm>
            <a:off x="6777387" y="4524996"/>
            <a:ext cx="3273728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/>
              <a:t>SGD+Momentum</a:t>
            </a:r>
            <a:endParaRPr sz="3199" dirty="0"/>
          </a:p>
        </p:txBody>
      </p:sp>
      <p:sp>
        <p:nvSpPr>
          <p:cNvPr id="16" name="Google Shape;579;p48"/>
          <p:cNvSpPr/>
          <p:nvPr/>
        </p:nvSpPr>
        <p:spPr>
          <a:xfrm>
            <a:off x="2391706" y="5048335"/>
            <a:ext cx="3592235" cy="653217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579;p48"/>
          <p:cNvSpPr/>
          <p:nvPr/>
        </p:nvSpPr>
        <p:spPr>
          <a:xfrm>
            <a:off x="1631277" y="3209016"/>
            <a:ext cx="3438264" cy="367901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4277281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242</a:t>
            </a:fld>
            <a:endParaRPr lang="en-US" dirty="0"/>
          </a:p>
        </p:txBody>
      </p:sp>
      <p:sp>
        <p:nvSpPr>
          <p:cNvPr id="12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  <p:sp>
        <p:nvSpPr>
          <p:cNvPr id="13" name="Google Shape;544;p45"/>
          <p:cNvSpPr txBox="1"/>
          <p:nvPr/>
        </p:nvSpPr>
        <p:spPr>
          <a:xfrm>
            <a:off x="10218835" y="4423541"/>
            <a:ext cx="1818835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 dirty="0" err="1"/>
              <a:t>RMSProp</a:t>
            </a:r>
            <a:endParaRPr sz="3199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1" y="1145111"/>
            <a:ext cx="8343995" cy="2489986"/>
          </a:xfrm>
          <a:prstGeom prst="rect">
            <a:avLst/>
          </a:prstGeom>
        </p:spPr>
      </p:pic>
      <p:sp>
        <p:nvSpPr>
          <p:cNvPr id="15" name="Google Shape;579;p48"/>
          <p:cNvSpPr/>
          <p:nvPr/>
        </p:nvSpPr>
        <p:spPr>
          <a:xfrm>
            <a:off x="860313" y="2518735"/>
            <a:ext cx="6620276" cy="320716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580;p48"/>
          <p:cNvSpPr/>
          <p:nvPr/>
        </p:nvSpPr>
        <p:spPr>
          <a:xfrm>
            <a:off x="860313" y="2879246"/>
            <a:ext cx="7342393" cy="307707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579;p48"/>
          <p:cNvSpPr/>
          <p:nvPr/>
        </p:nvSpPr>
        <p:spPr>
          <a:xfrm>
            <a:off x="1631277" y="3249357"/>
            <a:ext cx="3438264" cy="367901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580;p48"/>
          <p:cNvSpPr/>
          <p:nvPr/>
        </p:nvSpPr>
        <p:spPr>
          <a:xfrm>
            <a:off x="5114067" y="3260246"/>
            <a:ext cx="3693758" cy="35701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0" y="3953642"/>
            <a:ext cx="9958835" cy="1715397"/>
          </a:xfrm>
          <a:prstGeom prst="rect">
            <a:avLst/>
          </a:prstGeom>
        </p:spPr>
      </p:pic>
      <p:sp>
        <p:nvSpPr>
          <p:cNvPr id="19" name="Google Shape;546;p45"/>
          <p:cNvSpPr/>
          <p:nvPr/>
        </p:nvSpPr>
        <p:spPr>
          <a:xfrm>
            <a:off x="595823" y="4913641"/>
            <a:ext cx="9570154" cy="677712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544;p45"/>
          <p:cNvSpPr txBox="1"/>
          <p:nvPr/>
        </p:nvSpPr>
        <p:spPr>
          <a:xfrm>
            <a:off x="8915411" y="1316617"/>
            <a:ext cx="1217278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/>
              <a:t>Adam</a:t>
            </a:r>
            <a:endParaRPr sz="3199" dirty="0"/>
          </a:p>
        </p:txBody>
      </p:sp>
      <p:sp>
        <p:nvSpPr>
          <p:cNvPr id="22" name="Google Shape;581;p48"/>
          <p:cNvSpPr txBox="1"/>
          <p:nvPr/>
        </p:nvSpPr>
        <p:spPr>
          <a:xfrm>
            <a:off x="9007547" y="2158148"/>
            <a:ext cx="2017048" cy="47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>
                <a:solidFill>
                  <a:srgbClr val="FF0000"/>
                </a:solidFill>
              </a:rPr>
              <a:t>Momentum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23" name="Google Shape;582;p48"/>
          <p:cNvSpPr txBox="1"/>
          <p:nvPr/>
        </p:nvSpPr>
        <p:spPr>
          <a:xfrm>
            <a:off x="8994890" y="2639300"/>
            <a:ext cx="3197110" cy="57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 err="1">
                <a:solidFill>
                  <a:srgbClr val="0000FF"/>
                </a:solidFill>
              </a:rPr>
              <a:t>AdaGrad</a:t>
            </a:r>
            <a:r>
              <a:rPr lang="en" sz="2800" dirty="0">
                <a:solidFill>
                  <a:srgbClr val="0000FF"/>
                </a:solidFill>
              </a:rPr>
              <a:t> / </a:t>
            </a:r>
            <a:r>
              <a:rPr lang="en" sz="2800" dirty="0" err="1">
                <a:solidFill>
                  <a:srgbClr val="0000FF"/>
                </a:solidFill>
              </a:rPr>
              <a:t>RMSProp</a:t>
            </a:r>
            <a:endParaRPr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2518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243</a:t>
            </a:fld>
            <a:endParaRPr lang="en-US" dirty="0"/>
          </a:p>
        </p:txBody>
      </p:sp>
      <p:sp>
        <p:nvSpPr>
          <p:cNvPr id="9" name="Google Shape;583;p48"/>
          <p:cNvSpPr txBox="1"/>
          <p:nvPr/>
        </p:nvSpPr>
        <p:spPr>
          <a:xfrm>
            <a:off x="3508403" y="4095907"/>
            <a:ext cx="5175193" cy="127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600" dirty="0"/>
              <a:t>Q: What happens at t=0? </a:t>
            </a:r>
          </a:p>
          <a:p>
            <a:r>
              <a:rPr lang="en-US" sz="3600" dirty="0"/>
              <a:t>(Assume beta2 = 0.999)</a:t>
            </a:r>
            <a:endParaRPr sz="3600" dirty="0"/>
          </a:p>
        </p:txBody>
      </p:sp>
      <p:sp>
        <p:nvSpPr>
          <p:cNvPr id="12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1" y="1145111"/>
            <a:ext cx="8343995" cy="2489986"/>
          </a:xfrm>
          <a:prstGeom prst="rect">
            <a:avLst/>
          </a:prstGeom>
        </p:spPr>
      </p:pic>
      <p:sp>
        <p:nvSpPr>
          <p:cNvPr id="20" name="Google Shape;544;p45"/>
          <p:cNvSpPr txBox="1"/>
          <p:nvPr/>
        </p:nvSpPr>
        <p:spPr>
          <a:xfrm>
            <a:off x="8915411" y="1316617"/>
            <a:ext cx="1217278" cy="72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3199"/>
              <a:t>Adam</a:t>
            </a:r>
            <a:endParaRPr sz="3199" dirty="0"/>
          </a:p>
        </p:txBody>
      </p:sp>
      <p:sp>
        <p:nvSpPr>
          <p:cNvPr id="24" name="Google Shape;599;p49"/>
          <p:cNvSpPr txBox="1"/>
          <p:nvPr/>
        </p:nvSpPr>
        <p:spPr>
          <a:xfrm>
            <a:off x="9020743" y="3267176"/>
            <a:ext cx="2664751" cy="59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>
                <a:solidFill>
                  <a:srgbClr val="38761D"/>
                </a:solidFill>
              </a:rPr>
              <a:t>Bias correction</a:t>
            </a:r>
            <a:endParaRPr sz="2800" dirty="0">
              <a:solidFill>
                <a:srgbClr val="38761D"/>
              </a:solidFill>
            </a:endParaRPr>
          </a:p>
        </p:txBody>
      </p:sp>
      <p:sp>
        <p:nvSpPr>
          <p:cNvPr id="25" name="Google Shape;581;p48"/>
          <p:cNvSpPr txBox="1"/>
          <p:nvPr/>
        </p:nvSpPr>
        <p:spPr>
          <a:xfrm>
            <a:off x="9007547" y="2158148"/>
            <a:ext cx="2017048" cy="47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>
                <a:solidFill>
                  <a:srgbClr val="FF0000"/>
                </a:solidFill>
              </a:rPr>
              <a:t>Momentum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26" name="Google Shape;582;p48"/>
          <p:cNvSpPr txBox="1"/>
          <p:nvPr/>
        </p:nvSpPr>
        <p:spPr>
          <a:xfrm>
            <a:off x="8994890" y="2639300"/>
            <a:ext cx="3197110" cy="57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 err="1">
                <a:solidFill>
                  <a:srgbClr val="0000FF"/>
                </a:solidFill>
              </a:rPr>
              <a:t>AdaGrad</a:t>
            </a:r>
            <a:r>
              <a:rPr lang="en" sz="2800" dirty="0">
                <a:solidFill>
                  <a:srgbClr val="0000FF"/>
                </a:solidFill>
              </a:rPr>
              <a:t> / </a:t>
            </a:r>
            <a:r>
              <a:rPr lang="en" sz="2800" dirty="0" err="1">
                <a:solidFill>
                  <a:srgbClr val="0000FF"/>
                </a:solidFill>
              </a:rPr>
              <a:t>RMSProp</a:t>
            </a:r>
            <a:endParaRPr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6949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9" y="1330632"/>
            <a:ext cx="8814298" cy="2696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244</a:t>
            </a:fld>
            <a:endParaRPr lang="en-US" dirty="0"/>
          </a:p>
        </p:txBody>
      </p:sp>
      <p:sp>
        <p:nvSpPr>
          <p:cNvPr id="11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  <p:sp>
        <p:nvSpPr>
          <p:cNvPr id="15" name="Google Shape;599;p49"/>
          <p:cNvSpPr txBox="1"/>
          <p:nvPr/>
        </p:nvSpPr>
        <p:spPr>
          <a:xfrm>
            <a:off x="9020743" y="3267176"/>
            <a:ext cx="2664751" cy="59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>
                <a:solidFill>
                  <a:srgbClr val="38761D"/>
                </a:solidFill>
              </a:rPr>
              <a:t>Bias correction</a:t>
            </a:r>
            <a:endParaRPr sz="2800" dirty="0">
              <a:solidFill>
                <a:srgbClr val="38761D"/>
              </a:solidFill>
            </a:endParaRPr>
          </a:p>
        </p:txBody>
      </p:sp>
      <p:sp>
        <p:nvSpPr>
          <p:cNvPr id="16" name="Google Shape;600;p49"/>
          <p:cNvSpPr txBox="1"/>
          <p:nvPr/>
        </p:nvSpPr>
        <p:spPr>
          <a:xfrm>
            <a:off x="193249" y="4591396"/>
            <a:ext cx="3973637" cy="129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b="1"/>
              <a:t>Bias correction </a:t>
            </a:r>
            <a:r>
              <a:rPr lang="en" sz="2400"/>
              <a:t>for the fact that first and second moment estimates start at zero</a:t>
            </a:r>
            <a:endParaRPr sz="2400" dirty="0"/>
          </a:p>
        </p:txBody>
      </p:sp>
      <p:sp>
        <p:nvSpPr>
          <p:cNvPr id="21" name="Google Shape;605;p49"/>
          <p:cNvSpPr/>
          <p:nvPr/>
        </p:nvSpPr>
        <p:spPr>
          <a:xfrm>
            <a:off x="180053" y="3142615"/>
            <a:ext cx="6556923" cy="524663"/>
          </a:xfrm>
          <a:prstGeom prst="rect">
            <a:avLst/>
          </a:prstGeom>
          <a:noFill/>
          <a:ln w="254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579;p48"/>
          <p:cNvSpPr/>
          <p:nvPr/>
        </p:nvSpPr>
        <p:spPr>
          <a:xfrm>
            <a:off x="201410" y="2487706"/>
            <a:ext cx="6535566" cy="27106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580;p48"/>
          <p:cNvSpPr/>
          <p:nvPr/>
        </p:nvSpPr>
        <p:spPr>
          <a:xfrm>
            <a:off x="201410" y="2796988"/>
            <a:ext cx="6522119" cy="309283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581;p48"/>
          <p:cNvSpPr txBox="1"/>
          <p:nvPr/>
        </p:nvSpPr>
        <p:spPr>
          <a:xfrm>
            <a:off x="9007547" y="2158148"/>
            <a:ext cx="2017048" cy="47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>
                <a:solidFill>
                  <a:srgbClr val="FF0000"/>
                </a:solidFill>
              </a:rPr>
              <a:t>Momentum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27" name="Google Shape;582;p48"/>
          <p:cNvSpPr txBox="1"/>
          <p:nvPr/>
        </p:nvSpPr>
        <p:spPr>
          <a:xfrm>
            <a:off x="8994890" y="2639300"/>
            <a:ext cx="3197110" cy="57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 err="1">
                <a:solidFill>
                  <a:srgbClr val="0000FF"/>
                </a:solidFill>
              </a:rPr>
              <a:t>AdaGrad</a:t>
            </a:r>
            <a:r>
              <a:rPr lang="en" sz="2800" dirty="0">
                <a:solidFill>
                  <a:srgbClr val="0000FF"/>
                </a:solidFill>
              </a:rPr>
              <a:t> / </a:t>
            </a:r>
            <a:r>
              <a:rPr lang="en" sz="2800" dirty="0" err="1">
                <a:solidFill>
                  <a:srgbClr val="0000FF"/>
                </a:solidFill>
              </a:rPr>
              <a:t>RMSProp</a:t>
            </a:r>
            <a:endParaRPr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61263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 </a:t>
            </a:r>
            <a:r>
              <a:rPr lang="en-US" dirty="0"/>
              <a:t>(almost): </a:t>
            </a:r>
            <a:r>
              <a:rPr lang="en-US" dirty="0" err="1"/>
              <a:t>RMSProp</a:t>
            </a:r>
            <a:r>
              <a:rPr lang="en-US" dirty="0"/>
              <a:t> + Momentum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245</a:t>
            </a:fld>
            <a:endParaRPr lang="en-US" dirty="0"/>
          </a:p>
        </p:txBody>
      </p:sp>
      <p:sp>
        <p:nvSpPr>
          <p:cNvPr id="11" name="Google Shape;577;p48"/>
          <p:cNvSpPr txBox="1"/>
          <p:nvPr/>
        </p:nvSpPr>
        <p:spPr>
          <a:xfrm>
            <a:off x="4973" y="6039273"/>
            <a:ext cx="4375231" cy="3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066"/>
              <a:t>Kingma</a:t>
            </a:r>
            <a:r>
              <a:rPr lang="en" sz="1066" dirty="0"/>
              <a:t> and Ba, “Adam: A method for stochastic optimization”, ICLR 2015</a:t>
            </a:r>
            <a:endParaRPr sz="1066" dirty="0"/>
          </a:p>
        </p:txBody>
      </p:sp>
      <p:sp>
        <p:nvSpPr>
          <p:cNvPr id="16" name="Google Shape;600;p49"/>
          <p:cNvSpPr txBox="1"/>
          <p:nvPr/>
        </p:nvSpPr>
        <p:spPr>
          <a:xfrm>
            <a:off x="193249" y="4591396"/>
            <a:ext cx="3973637" cy="129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b="1"/>
              <a:t>Bias correction </a:t>
            </a:r>
            <a:r>
              <a:rPr lang="en" sz="2400"/>
              <a:t>for the fact that first and second moment estimates start at zero</a:t>
            </a:r>
            <a:endParaRPr sz="2400" dirty="0"/>
          </a:p>
        </p:txBody>
      </p:sp>
      <p:sp>
        <p:nvSpPr>
          <p:cNvPr id="23" name="Google Shape;622;p50"/>
          <p:cNvSpPr txBox="1"/>
          <p:nvPr/>
        </p:nvSpPr>
        <p:spPr>
          <a:xfrm>
            <a:off x="5562660" y="4864579"/>
            <a:ext cx="6592683" cy="132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/>
              <a:t>Adam with beta1 = 0.9, </a:t>
            </a:r>
            <a:endParaRPr lang="en-US" sz="2400" dirty="0"/>
          </a:p>
          <a:p>
            <a:r>
              <a:rPr lang="en" sz="2400" dirty="0"/>
              <a:t>beta2 = 0.999, and </a:t>
            </a:r>
            <a:r>
              <a:rPr lang="en" sz="2400" dirty="0" err="1"/>
              <a:t>learning_rate</a:t>
            </a:r>
            <a:r>
              <a:rPr lang="en" sz="2400" dirty="0"/>
              <a:t> = 1e-3</a:t>
            </a:r>
            <a:r>
              <a:rPr lang="en-US" sz="2400" dirty="0"/>
              <a:t>, </a:t>
            </a:r>
            <a:r>
              <a:rPr lang="en" sz="2400" dirty="0"/>
              <a:t>5e-4</a:t>
            </a:r>
            <a:r>
              <a:rPr lang="en-US" sz="2400" dirty="0"/>
              <a:t>, 1e-4</a:t>
            </a:r>
            <a:endParaRPr sz="2400" dirty="0"/>
          </a:p>
          <a:p>
            <a:r>
              <a:rPr lang="en" sz="2400" dirty="0"/>
              <a:t>is a great starting point for many models! </a:t>
            </a:r>
            <a:endParaRPr sz="2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49" y="1330632"/>
            <a:ext cx="8814298" cy="26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431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01" y="1431001"/>
            <a:ext cx="4512421" cy="919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81" y="3422324"/>
            <a:ext cx="4590899" cy="715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Adam</a:t>
            </a:r>
            <a:r>
              <a:rPr lang="en-US" dirty="0"/>
              <a:t>: Very Common in Practice!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246</a:t>
            </a:fld>
            <a:endParaRPr lang="en-US" dirty="0"/>
          </a:p>
        </p:txBody>
      </p:sp>
      <p:sp>
        <p:nvSpPr>
          <p:cNvPr id="22" name="Google Shape;622;p50"/>
          <p:cNvSpPr txBox="1"/>
          <p:nvPr/>
        </p:nvSpPr>
        <p:spPr>
          <a:xfrm>
            <a:off x="5562660" y="4864579"/>
            <a:ext cx="6592683" cy="132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/>
              <a:t>Adam with beta1 = 0.9, </a:t>
            </a:r>
            <a:endParaRPr lang="en-US" sz="2400" dirty="0"/>
          </a:p>
          <a:p>
            <a:r>
              <a:rPr lang="en" sz="2400" dirty="0"/>
              <a:t>beta2 = 0.999, and </a:t>
            </a:r>
            <a:r>
              <a:rPr lang="en" sz="2400" dirty="0" err="1"/>
              <a:t>learning_rate</a:t>
            </a:r>
            <a:r>
              <a:rPr lang="en" sz="2400" dirty="0"/>
              <a:t> = 1e-3</a:t>
            </a:r>
            <a:r>
              <a:rPr lang="en-US" sz="2400" dirty="0"/>
              <a:t>, </a:t>
            </a:r>
            <a:r>
              <a:rPr lang="en" sz="2400" dirty="0"/>
              <a:t>5e-4</a:t>
            </a:r>
            <a:r>
              <a:rPr lang="en-US" sz="2400" dirty="0"/>
              <a:t>, 1e-4</a:t>
            </a:r>
            <a:endParaRPr sz="2400" dirty="0"/>
          </a:p>
          <a:p>
            <a:r>
              <a:rPr lang="en" sz="2400" dirty="0"/>
              <a:t>is a great starting point for many models! </a:t>
            </a:r>
            <a:endParaRPr sz="2400" dirty="0"/>
          </a:p>
        </p:txBody>
      </p:sp>
      <p:sp>
        <p:nvSpPr>
          <p:cNvPr id="23" name="Rectangle 22"/>
          <p:cNvSpPr/>
          <p:nvPr/>
        </p:nvSpPr>
        <p:spPr>
          <a:xfrm>
            <a:off x="148481" y="1431001"/>
            <a:ext cx="3358648" cy="3962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03117" y="2069064"/>
            <a:ext cx="2711379" cy="29333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5532" y="4272168"/>
            <a:ext cx="393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Gkioxari</a:t>
            </a:r>
            <a:r>
              <a:rPr lang="en-US" dirty="0"/>
              <a:t>, Malik, and Johnson, ICCV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43046" b="738"/>
          <a:stretch/>
        </p:blipFill>
        <p:spPr>
          <a:xfrm>
            <a:off x="4990488" y="3306065"/>
            <a:ext cx="7098335" cy="99655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05279" y="-943974"/>
            <a:ext cx="1258338" cy="28059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310989" y="4273635"/>
            <a:ext cx="441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Zhu, Kaplan, Johnson, and </a:t>
            </a:r>
            <a:r>
              <a:rPr lang="en-US" dirty="0" err="1"/>
              <a:t>Fei-Fei</a:t>
            </a:r>
            <a:r>
              <a:rPr lang="en-US" dirty="0"/>
              <a:t>, ECCV 2018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1820" y="2401769"/>
            <a:ext cx="3901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Johnson, Gupta, and </a:t>
            </a:r>
            <a:r>
              <a:rPr lang="en-US" dirty="0" err="1"/>
              <a:t>Fei-Fei</a:t>
            </a:r>
            <a:r>
              <a:rPr lang="en-US" dirty="0"/>
              <a:t>, CVPR 2018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4858" y="1295059"/>
            <a:ext cx="7246641" cy="16138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67600" y="1295059"/>
            <a:ext cx="4621222" cy="16138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946673" y="3050833"/>
            <a:ext cx="7142149" cy="16138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5860"/>
          <a:stretch/>
        </p:blipFill>
        <p:spPr>
          <a:xfrm>
            <a:off x="114858" y="5002212"/>
            <a:ext cx="5394691" cy="85100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40912" y="5782213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Gupta, Johnson, et al, CVPR 2018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4858" y="4869879"/>
            <a:ext cx="5394691" cy="138866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6384"/>
          <a:stretch/>
        </p:blipFill>
        <p:spPr>
          <a:xfrm>
            <a:off x="161158" y="1597305"/>
            <a:ext cx="7105336" cy="62257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26367" y="3050833"/>
            <a:ext cx="4688702" cy="16138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24774" y="2404568"/>
            <a:ext cx="704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Bakhtin, van der </a:t>
            </a:r>
            <a:r>
              <a:rPr lang="en-US" dirty="0" err="1"/>
              <a:t>Maaten</a:t>
            </a:r>
            <a:r>
              <a:rPr lang="en-US" dirty="0"/>
              <a:t>, Johnson, Gustafson, and </a:t>
            </a:r>
            <a:r>
              <a:rPr lang="en-US" dirty="0" err="1"/>
              <a:t>Girshick</a:t>
            </a:r>
            <a:r>
              <a:rPr lang="en-US" dirty="0"/>
              <a:t>, </a:t>
            </a:r>
            <a:r>
              <a:rPr lang="en-US" dirty="0" err="1"/>
              <a:t>NeurIPS</a:t>
            </a:r>
            <a:r>
              <a:rPr lang="en-US" dirty="0"/>
              <a:t> 2019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8481" y="4932796"/>
            <a:ext cx="5337919" cy="3140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24773" y="1568271"/>
            <a:ext cx="6118153" cy="2142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337872" y="1929015"/>
            <a:ext cx="5757409" cy="2697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576401" y="2108463"/>
            <a:ext cx="4079305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576401" y="1867323"/>
            <a:ext cx="4447629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1384108" y="1638250"/>
            <a:ext cx="639921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73620" y="3359327"/>
            <a:ext cx="2755505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70719" y="3847154"/>
            <a:ext cx="2253682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990486" y="3249469"/>
            <a:ext cx="4523903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011838" y="4002005"/>
            <a:ext cx="3680750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730855" y="3752034"/>
            <a:ext cx="4237367" cy="2933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50410" y="5224092"/>
            <a:ext cx="1655241" cy="3140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280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247</a:t>
            </a:fld>
            <a:endParaRPr lang="en-US" dirty="0"/>
          </a:p>
        </p:txBody>
      </p:sp>
      <p:pic>
        <p:nvPicPr>
          <p:cNvPr id="4" name="Google Shape;627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38948" y="1237384"/>
            <a:ext cx="4926283" cy="491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3800" y="1288437"/>
            <a:ext cx="4871432" cy="48714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631;p51"/>
          <p:cNvCxnSpPr/>
          <p:nvPr/>
        </p:nvCxnSpPr>
        <p:spPr>
          <a:xfrm>
            <a:off x="7461164" y="2457166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632;p51"/>
          <p:cNvCxnSpPr/>
          <p:nvPr/>
        </p:nvCxnSpPr>
        <p:spPr>
          <a:xfrm>
            <a:off x="7461164" y="3235728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633;p51"/>
          <p:cNvCxnSpPr/>
          <p:nvPr/>
        </p:nvCxnSpPr>
        <p:spPr>
          <a:xfrm>
            <a:off x="7461164" y="3954243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634;p51"/>
          <p:cNvSpPr txBox="1"/>
          <p:nvPr/>
        </p:nvSpPr>
        <p:spPr>
          <a:xfrm>
            <a:off x="8386489" y="2194834"/>
            <a:ext cx="1114510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</a:t>
            </a:r>
            <a:endParaRPr sz="2399"/>
          </a:p>
        </p:txBody>
      </p:sp>
      <p:sp>
        <p:nvSpPr>
          <p:cNvPr id="10" name="Google Shape;635;p51"/>
          <p:cNvSpPr txBox="1"/>
          <p:nvPr/>
        </p:nvSpPr>
        <p:spPr>
          <a:xfrm>
            <a:off x="8326839" y="2973393"/>
            <a:ext cx="2616918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SGD+Momentum</a:t>
            </a:r>
            <a:endParaRPr sz="2399"/>
          </a:p>
        </p:txBody>
      </p:sp>
      <p:sp>
        <p:nvSpPr>
          <p:cNvPr id="11" name="Google Shape;636;p51"/>
          <p:cNvSpPr txBox="1"/>
          <p:nvPr/>
        </p:nvSpPr>
        <p:spPr>
          <a:xfrm>
            <a:off x="8386489" y="3691911"/>
            <a:ext cx="2028672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RMSProp</a:t>
            </a:r>
            <a:endParaRPr sz="2399"/>
          </a:p>
        </p:txBody>
      </p:sp>
      <p:cxnSp>
        <p:nvCxnSpPr>
          <p:cNvPr id="12" name="Google Shape;637;p51"/>
          <p:cNvCxnSpPr/>
          <p:nvPr/>
        </p:nvCxnSpPr>
        <p:spPr>
          <a:xfrm>
            <a:off x="7461164" y="4744470"/>
            <a:ext cx="815788" cy="0"/>
          </a:xfrm>
          <a:prstGeom prst="straightConnector1">
            <a:avLst/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638;p51"/>
          <p:cNvSpPr txBox="1"/>
          <p:nvPr/>
        </p:nvSpPr>
        <p:spPr>
          <a:xfrm>
            <a:off x="8386489" y="4482139"/>
            <a:ext cx="2028672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Adam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198531066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Optimization Algorithm Comparison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248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73847" y="1472652"/>
          <a:ext cx="10844306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0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0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0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Tracks</a:t>
                      </a:r>
                      <a:r>
                        <a:rPr lang="en-US" sz="2400" baseline="0" dirty="0"/>
                        <a:t> first moments (Momentum)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Tracks second moments (Adaptive</a:t>
                      </a:r>
                      <a:r>
                        <a:rPr lang="en-US" sz="2400" baseline="0" dirty="0"/>
                        <a:t> learning rates)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Leaky second moments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Bias</a:t>
                      </a:r>
                      <a:r>
                        <a:rPr lang="en-US" sz="2400" baseline="0" dirty="0"/>
                        <a:t> correction for moment estimates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SGD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SGD+Momentum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Nesterov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AdaGrad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RMSProp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𝙭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✓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30706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practice: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4 - </a:t>
            </a:r>
            <a:fld id="{AC1089D3-84F4-7045-A571-C61BEF9B13BC}" type="slidenum">
              <a:rPr lang="en-US" smtClean="0"/>
              <a:pPr/>
              <a:t>249</a:t>
            </a:fld>
            <a:endParaRPr lang="en-US" dirty="0"/>
          </a:p>
        </p:txBody>
      </p:sp>
      <p:sp>
        <p:nvSpPr>
          <p:cNvPr id="5" name="Google Shape;822;p67"/>
          <p:cNvSpPr txBox="1"/>
          <p:nvPr/>
        </p:nvSpPr>
        <p:spPr>
          <a:xfrm>
            <a:off x="1113966" y="1860986"/>
            <a:ext cx="9964068" cy="377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507873">
              <a:buSzPts val="2400"/>
              <a:buChar char="-"/>
            </a:pPr>
            <a:r>
              <a:rPr lang="en" sz="3199" b="1" dirty="0"/>
              <a:t>Adam</a:t>
            </a:r>
            <a:r>
              <a:rPr lang="en" sz="3199" dirty="0"/>
              <a:t> is a good default choice in </a:t>
            </a:r>
            <a:r>
              <a:rPr lang="en" sz="3199"/>
              <a:t>many cases </a:t>
            </a:r>
            <a:r>
              <a:rPr lang="en" sz="3199" b="1" dirty="0" err="1"/>
              <a:t>SGD+Momentum</a:t>
            </a:r>
            <a:r>
              <a:rPr lang="en" sz="3199" dirty="0"/>
              <a:t> can outperform Adam but may require more tuning</a:t>
            </a:r>
            <a:endParaRPr lang="en-US" sz="3199" dirty="0"/>
          </a:p>
          <a:p>
            <a:pPr marL="609448" indent="-507873">
              <a:buSzPts val="2400"/>
              <a:buChar char="-"/>
            </a:pPr>
            <a:endParaRPr sz="3199" dirty="0"/>
          </a:p>
          <a:p>
            <a:pPr marL="609448" indent="-507873">
              <a:buSzPts val="2400"/>
              <a:buChar char="-"/>
            </a:pPr>
            <a:r>
              <a:rPr lang="en" sz="3199" dirty="0"/>
              <a:t>If you can afford to do full batch updates then try out </a:t>
            </a:r>
            <a:r>
              <a:rPr lang="en" sz="3199" b="1" dirty="0"/>
              <a:t>L-BFGS </a:t>
            </a:r>
            <a:r>
              <a:rPr lang="en" sz="2399" dirty="0"/>
              <a:t>(and don’t forget to disable all sources of noise)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826001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3354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0.13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3354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354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018;p58"/>
          <p:cNvSpPr/>
          <p:nvPr/>
        </p:nvSpPr>
        <p:spPr>
          <a:xfrm>
            <a:off x="6269915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22;p58"/>
          <p:cNvCxnSpPr/>
          <p:nvPr/>
        </p:nvCxnSpPr>
        <p:spPr>
          <a:xfrm>
            <a:off x="5333591" y="4333898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5" name="Google Shape;1028;p58"/>
          <p:cNvSpPr txBox="1"/>
          <p:nvPr/>
        </p:nvSpPr>
        <p:spPr>
          <a:xfrm>
            <a:off x="5738502" y="2319740"/>
            <a:ext cx="2069415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38761D"/>
                </a:solidFill>
              </a:rPr>
              <a:t>Probabilities must sum to 1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exp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173294" y="3862507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</a:t>
            </a:r>
            <a:endParaRPr lang="en-US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41" name="Google Shape;1105;p60"/>
          <p:cNvPicPr preferRelativeResize="0"/>
          <p:nvPr/>
        </p:nvPicPr>
        <p:blipFill rotWithShape="1">
          <a:blip r:embed="rId5">
            <a:alphaModFix/>
          </a:blip>
          <a:srcRect t="10" b="-10"/>
          <a:stretch/>
        </p:blipFill>
        <p:spPr>
          <a:xfrm>
            <a:off x="7730754" y="2556650"/>
            <a:ext cx="4358517" cy="507016"/>
          </a:xfrm>
          <a:prstGeom prst="rect">
            <a:avLst/>
          </a:prstGeom>
          <a:noFill/>
          <a:ln w="12700">
            <a:solidFill>
              <a:srgbClr val="666666"/>
            </a:solidFill>
          </a:ln>
        </p:spPr>
      </p:pic>
      <p:sp>
        <p:nvSpPr>
          <p:cNvPr id="42" name="Google Shape;1107;p60"/>
          <p:cNvSpPr txBox="1"/>
          <p:nvPr/>
        </p:nvSpPr>
        <p:spPr>
          <a:xfrm>
            <a:off x="7838074" y="3190313"/>
            <a:ext cx="2882049" cy="122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200" dirty="0">
                <a:solidFill>
                  <a:srgbClr val="9900FF"/>
                </a:solidFill>
              </a:rPr>
              <a:t>L</a:t>
            </a:r>
            <a:r>
              <a:rPr lang="en" sz="3200" baseline="-25000" dirty="0">
                <a:solidFill>
                  <a:srgbClr val="9900FF"/>
                </a:solidFill>
              </a:rPr>
              <a:t>i</a:t>
            </a:r>
            <a:r>
              <a:rPr lang="en" sz="3200" dirty="0">
                <a:solidFill>
                  <a:srgbClr val="9900FF"/>
                </a:solidFill>
              </a:rPr>
              <a:t> = -log(0.13)</a:t>
            </a:r>
            <a:endParaRPr sz="3200" dirty="0">
              <a:solidFill>
                <a:srgbClr val="9900FF"/>
              </a:solidFill>
            </a:endParaRPr>
          </a:p>
          <a:p>
            <a:r>
              <a:rPr lang="en" sz="3200" dirty="0">
                <a:solidFill>
                  <a:srgbClr val="9900FF"/>
                </a:solidFill>
              </a:rPr>
              <a:t>      = </a:t>
            </a:r>
            <a:r>
              <a:rPr lang="en" sz="3200" b="1" dirty="0">
                <a:solidFill>
                  <a:srgbClr val="9900FF"/>
                </a:solidFill>
              </a:rPr>
              <a:t>2.04</a:t>
            </a:r>
            <a:endParaRPr sz="3200" b="1" dirty="0">
              <a:solidFill>
                <a:srgbClr val="9900FF"/>
              </a:solidFill>
            </a:endParaRPr>
          </a:p>
        </p:txBody>
      </p:sp>
      <p:sp>
        <p:nvSpPr>
          <p:cNvPr id="43" name="Google Shape;1108;p60"/>
          <p:cNvSpPr txBox="1"/>
          <p:nvPr/>
        </p:nvSpPr>
        <p:spPr>
          <a:xfrm>
            <a:off x="7730754" y="4428008"/>
            <a:ext cx="4358517" cy="171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b="1" dirty="0"/>
              <a:t>Maximum Likelihood Estimation</a:t>
            </a:r>
            <a:endParaRPr sz="2400" b="1" dirty="0"/>
          </a:p>
          <a:p>
            <a:r>
              <a:rPr lang="en" sz="2400" dirty="0"/>
              <a:t>Choose weights to maximize the likelihood of the observed data</a:t>
            </a:r>
            <a:endParaRPr sz="2400" dirty="0"/>
          </a:p>
          <a:p>
            <a:r>
              <a:rPr lang="en" sz="2400" dirty="0"/>
              <a:t>(</a:t>
            </a:r>
            <a:r>
              <a:rPr lang="en-US" sz="2400" dirty="0"/>
              <a:t>next lecture</a:t>
            </a:r>
            <a:r>
              <a:rPr lang="en" sz="2400" dirty="0"/>
              <a:t>)</a:t>
            </a:r>
            <a:endParaRPr sz="2400" dirty="0"/>
          </a:p>
        </p:txBody>
      </p:sp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5" name="Google Shape;1141;p61"/>
          <p:cNvSpPr txBox="1"/>
          <p:nvPr/>
        </p:nvSpPr>
        <p:spPr>
          <a:xfrm>
            <a:off x="6012794" y="5549267"/>
            <a:ext cx="1787735" cy="5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38761D"/>
                </a:solidFill>
              </a:rPr>
              <a:t>probabilities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4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3" grpId="0"/>
      <p:bldP spid="35" grpId="0"/>
      <p:bldP spid="36" grpId="0"/>
      <p:bldP spid="37" grpId="0"/>
      <p:bldP spid="40" grpId="0"/>
      <p:bldP spid="42" grpId="0"/>
      <p:bldP spid="43" grpId="0"/>
      <p:bldP spid="44" grpId="0"/>
      <p:bldP spid="45" grpId="0"/>
      <p:bldP spid="46" grpId="0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Loss functions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Regularization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and layers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Activation functions</a:t>
            </a:r>
          </a:p>
          <a:p>
            <a:r>
              <a:rPr lang="en-US" dirty="0"/>
              <a:t>Backpropagation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Training and optimization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250</a:t>
            </a:fld>
            <a:endParaRPr lang="en-US"/>
          </a:p>
        </p:txBody>
      </p:sp>
      <p:pic>
        <p:nvPicPr>
          <p:cNvPr id="8" name="Picture 7" descr="A picture containing clock, hanging&#10;&#10;Description automatically generated">
            <a:extLst>
              <a:ext uri="{FF2B5EF4-FFF2-40B4-BE49-F238E27FC236}">
                <a16:creationId xmlns:a16="http://schemas.microsoft.com/office/drawing/2014/main" id="{D6AD4EF3-E43E-4943-999C-0CF6AB7D7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4" y="1825625"/>
            <a:ext cx="3467510" cy="1751597"/>
          </a:xfrm>
          <a:prstGeom prst="rect">
            <a:avLst/>
          </a:prstGeom>
        </p:spPr>
      </p:pic>
      <p:pic>
        <p:nvPicPr>
          <p:cNvPr id="14" name="Picture 13" descr="A picture containing star, clock&#10;&#10;Description automatically generated">
            <a:extLst>
              <a:ext uri="{FF2B5EF4-FFF2-40B4-BE49-F238E27FC236}">
                <a16:creationId xmlns:a16="http://schemas.microsoft.com/office/drawing/2014/main" id="{20F0A218-5074-4B12-A906-2890EEDCB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8"/>
          <a:stretch/>
        </p:blipFill>
        <p:spPr>
          <a:xfrm>
            <a:off x="7727885" y="3919679"/>
            <a:ext cx="2720808" cy="17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76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3354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0.13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3354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354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018;p58"/>
          <p:cNvSpPr/>
          <p:nvPr/>
        </p:nvSpPr>
        <p:spPr>
          <a:xfrm>
            <a:off x="6269915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22;p58"/>
          <p:cNvCxnSpPr/>
          <p:nvPr/>
        </p:nvCxnSpPr>
        <p:spPr>
          <a:xfrm>
            <a:off x="5333591" y="4333898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5" name="Google Shape;1028;p58"/>
          <p:cNvSpPr txBox="1"/>
          <p:nvPr/>
        </p:nvSpPr>
        <p:spPr>
          <a:xfrm>
            <a:off x="5738502" y="2319740"/>
            <a:ext cx="2069415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38761D"/>
                </a:solidFill>
              </a:rPr>
              <a:t>Probabilities must sum to 1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exp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173294" y="3862507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</a:t>
            </a:r>
            <a:endParaRPr lang="en-US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41" name="Google Shape;1105;p60"/>
          <p:cNvPicPr preferRelativeResize="0"/>
          <p:nvPr/>
        </p:nvPicPr>
        <p:blipFill rotWithShape="1">
          <a:blip r:embed="rId5">
            <a:alphaModFix/>
          </a:blip>
          <a:srcRect t="10" b="-10"/>
          <a:stretch/>
        </p:blipFill>
        <p:spPr>
          <a:xfrm>
            <a:off x="7730754" y="2556650"/>
            <a:ext cx="4358517" cy="507016"/>
          </a:xfrm>
          <a:prstGeom prst="rect">
            <a:avLst/>
          </a:prstGeom>
          <a:noFill/>
          <a:ln w="12700">
            <a:solidFill>
              <a:srgbClr val="666666"/>
            </a:solidFill>
          </a:ln>
        </p:spPr>
      </p:pic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5" name="Google Shape;1141;p61"/>
          <p:cNvSpPr txBox="1"/>
          <p:nvPr/>
        </p:nvSpPr>
        <p:spPr>
          <a:xfrm>
            <a:off x="6012794" y="5549267"/>
            <a:ext cx="1787735" cy="5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38761D"/>
                </a:solidFill>
              </a:rPr>
              <a:t>probabilities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39966" y="317158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1.00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739966" y="397215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739966" y="478634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50" name="Google Shape;1018;p58"/>
          <p:cNvSpPr/>
          <p:nvPr/>
        </p:nvSpPr>
        <p:spPr>
          <a:xfrm>
            <a:off x="10716528" y="3222518"/>
            <a:ext cx="1309568" cy="2226620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1149;p61"/>
          <p:cNvSpPr txBox="1"/>
          <p:nvPr/>
        </p:nvSpPr>
        <p:spPr>
          <a:xfrm>
            <a:off x="10686163" y="5354789"/>
            <a:ext cx="147755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dirty="0">
                <a:solidFill>
                  <a:srgbClr val="9900FF"/>
                </a:solidFill>
              </a:rPr>
              <a:t>Correct </a:t>
            </a:r>
            <a:endParaRPr sz="2399" dirty="0">
              <a:solidFill>
                <a:srgbClr val="9900FF"/>
              </a:solidFill>
            </a:endParaRPr>
          </a:p>
          <a:p>
            <a:pPr algn="ctr"/>
            <a:r>
              <a:rPr lang="en" sz="2399" dirty="0" err="1">
                <a:solidFill>
                  <a:srgbClr val="9900FF"/>
                </a:solidFill>
              </a:rPr>
              <a:t>probs</a:t>
            </a:r>
            <a:endParaRPr sz="2399" dirty="0">
              <a:solidFill>
                <a:srgbClr val="9900FF"/>
              </a:solidFill>
            </a:endParaRPr>
          </a:p>
        </p:txBody>
      </p:sp>
      <p:cxnSp>
        <p:nvCxnSpPr>
          <p:cNvPr id="52" name="Google Shape;1022;p58"/>
          <p:cNvCxnSpPr/>
          <p:nvPr/>
        </p:nvCxnSpPr>
        <p:spPr>
          <a:xfrm>
            <a:off x="7807917" y="3523595"/>
            <a:ext cx="433258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1022;p58"/>
          <p:cNvCxnSpPr/>
          <p:nvPr/>
        </p:nvCxnSpPr>
        <p:spPr>
          <a:xfrm>
            <a:off x="10131172" y="3523595"/>
            <a:ext cx="433258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4" name="TextBox 53"/>
          <p:cNvSpPr txBox="1"/>
          <p:nvPr/>
        </p:nvSpPr>
        <p:spPr>
          <a:xfrm>
            <a:off x="8500383" y="3230655"/>
            <a:ext cx="1510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Compare</a:t>
            </a:r>
            <a:endParaRPr lang="en-US" sz="2800" dirty="0"/>
          </a:p>
        </p:txBody>
      </p:sp>
      <p:pic>
        <p:nvPicPr>
          <p:cNvPr id="61" name="Google Shape;1189;p62"/>
          <p:cNvPicPr preferRelativeResize="0"/>
          <p:nvPr/>
        </p:nvPicPr>
        <p:blipFill rotWithShape="1">
          <a:blip r:embed="rId6">
            <a:alphaModFix/>
          </a:blip>
          <a:srcRect l="46486"/>
          <a:stretch/>
        </p:blipFill>
        <p:spPr>
          <a:xfrm>
            <a:off x="8151749" y="5359459"/>
            <a:ext cx="2333352" cy="97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195;p62"/>
          <p:cNvPicPr preferRelativeResize="0"/>
          <p:nvPr/>
        </p:nvPicPr>
        <p:blipFill rotWithShape="1">
          <a:blip r:embed="rId6">
            <a:alphaModFix/>
          </a:blip>
          <a:srcRect r="54712" b="28269"/>
          <a:stretch/>
        </p:blipFill>
        <p:spPr>
          <a:xfrm>
            <a:off x="8149825" y="4599326"/>
            <a:ext cx="2201111" cy="7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1199;p62"/>
          <p:cNvSpPr txBox="1"/>
          <p:nvPr/>
        </p:nvSpPr>
        <p:spPr>
          <a:xfrm>
            <a:off x="8084948" y="3810598"/>
            <a:ext cx="2330863" cy="1353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i="1" dirty="0" err="1"/>
              <a:t>Kullback</a:t>
            </a:r>
            <a:r>
              <a:rPr lang="en" sz="2487" i="1" dirty="0"/>
              <a:t>–</a:t>
            </a:r>
            <a:r>
              <a:rPr lang="en" sz="2487" i="1" dirty="0" err="1"/>
              <a:t>Leibler</a:t>
            </a:r>
            <a:r>
              <a:rPr lang="en" sz="2487" i="1" dirty="0"/>
              <a:t> divergence</a:t>
            </a:r>
            <a:endParaRPr sz="2487" i="1" dirty="0"/>
          </a:p>
        </p:txBody>
      </p:sp>
      <p:cxnSp>
        <p:nvCxnSpPr>
          <p:cNvPr id="64" name="Google Shape;1200;p62"/>
          <p:cNvCxnSpPr/>
          <p:nvPr/>
        </p:nvCxnSpPr>
        <p:spPr>
          <a:xfrm>
            <a:off x="9529381" y="5336092"/>
            <a:ext cx="291524" cy="0"/>
          </a:xfrm>
          <a:prstGeom prst="straightConnector1">
            <a:avLst/>
          </a:prstGeom>
          <a:noFill/>
          <a:ln w="508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1201;p62"/>
          <p:cNvCxnSpPr/>
          <p:nvPr/>
        </p:nvCxnSpPr>
        <p:spPr>
          <a:xfrm>
            <a:off x="9125394" y="5336092"/>
            <a:ext cx="291524" cy="0"/>
          </a:xfrm>
          <a:prstGeom prst="straightConnector1">
            <a:avLst/>
          </a:prstGeom>
          <a:noFill/>
          <a:ln w="508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845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3354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0.13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3354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354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018;p58"/>
          <p:cNvSpPr/>
          <p:nvPr/>
        </p:nvSpPr>
        <p:spPr>
          <a:xfrm>
            <a:off x="6269915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22;p58"/>
          <p:cNvCxnSpPr/>
          <p:nvPr/>
        </p:nvCxnSpPr>
        <p:spPr>
          <a:xfrm>
            <a:off x="5333591" y="4333898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5" name="Google Shape;1028;p58"/>
          <p:cNvSpPr txBox="1"/>
          <p:nvPr/>
        </p:nvSpPr>
        <p:spPr>
          <a:xfrm>
            <a:off x="5738502" y="2319740"/>
            <a:ext cx="2069415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38761D"/>
                </a:solidFill>
              </a:rPr>
              <a:t>Probabilities must sum to 1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exp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173294" y="3862507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</a:t>
            </a:r>
            <a:endParaRPr lang="en-US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41" name="Google Shape;1105;p60"/>
          <p:cNvPicPr preferRelativeResize="0"/>
          <p:nvPr/>
        </p:nvPicPr>
        <p:blipFill rotWithShape="1">
          <a:blip r:embed="rId5">
            <a:alphaModFix/>
          </a:blip>
          <a:srcRect t="10" b="-10"/>
          <a:stretch/>
        </p:blipFill>
        <p:spPr>
          <a:xfrm>
            <a:off x="7730754" y="2556650"/>
            <a:ext cx="4358517" cy="507016"/>
          </a:xfrm>
          <a:prstGeom prst="rect">
            <a:avLst/>
          </a:prstGeom>
          <a:noFill/>
          <a:ln w="12700">
            <a:solidFill>
              <a:srgbClr val="666666"/>
            </a:solidFill>
          </a:ln>
        </p:spPr>
      </p:pic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5" name="Google Shape;1141;p61"/>
          <p:cNvSpPr txBox="1"/>
          <p:nvPr/>
        </p:nvSpPr>
        <p:spPr>
          <a:xfrm>
            <a:off x="6012794" y="5549267"/>
            <a:ext cx="1787735" cy="5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38761D"/>
                </a:solidFill>
              </a:rPr>
              <a:t>probabilities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39966" y="317158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1.00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739966" y="397215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739966" y="478634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50" name="Google Shape;1018;p58"/>
          <p:cNvSpPr/>
          <p:nvPr/>
        </p:nvSpPr>
        <p:spPr>
          <a:xfrm>
            <a:off x="10716528" y="3222518"/>
            <a:ext cx="1309568" cy="2226620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1149;p61"/>
          <p:cNvSpPr txBox="1"/>
          <p:nvPr/>
        </p:nvSpPr>
        <p:spPr>
          <a:xfrm>
            <a:off x="10686163" y="5354789"/>
            <a:ext cx="147755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dirty="0">
                <a:solidFill>
                  <a:srgbClr val="9900FF"/>
                </a:solidFill>
              </a:rPr>
              <a:t>Correct </a:t>
            </a:r>
            <a:endParaRPr sz="2399" dirty="0">
              <a:solidFill>
                <a:srgbClr val="9900FF"/>
              </a:solidFill>
            </a:endParaRPr>
          </a:p>
          <a:p>
            <a:pPr algn="ctr"/>
            <a:r>
              <a:rPr lang="en" sz="2399" dirty="0" err="1">
                <a:solidFill>
                  <a:srgbClr val="9900FF"/>
                </a:solidFill>
              </a:rPr>
              <a:t>probs</a:t>
            </a:r>
            <a:endParaRPr sz="2399" dirty="0">
              <a:solidFill>
                <a:srgbClr val="9900FF"/>
              </a:solidFill>
            </a:endParaRPr>
          </a:p>
        </p:txBody>
      </p:sp>
      <p:cxnSp>
        <p:nvCxnSpPr>
          <p:cNvPr id="52" name="Google Shape;1022;p58"/>
          <p:cNvCxnSpPr/>
          <p:nvPr/>
        </p:nvCxnSpPr>
        <p:spPr>
          <a:xfrm>
            <a:off x="7807917" y="3523595"/>
            <a:ext cx="433258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1022;p58"/>
          <p:cNvCxnSpPr/>
          <p:nvPr/>
        </p:nvCxnSpPr>
        <p:spPr>
          <a:xfrm>
            <a:off x="10131172" y="3523595"/>
            <a:ext cx="433258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4" name="TextBox 53"/>
          <p:cNvSpPr txBox="1"/>
          <p:nvPr/>
        </p:nvSpPr>
        <p:spPr>
          <a:xfrm>
            <a:off x="8500383" y="3230655"/>
            <a:ext cx="1510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Compare</a:t>
            </a:r>
            <a:endParaRPr lang="en-US" sz="2800" dirty="0"/>
          </a:p>
        </p:txBody>
      </p:sp>
      <p:sp>
        <p:nvSpPr>
          <p:cNvPr id="58" name="Google Shape;1246;p63"/>
          <p:cNvSpPr txBox="1"/>
          <p:nvPr/>
        </p:nvSpPr>
        <p:spPr>
          <a:xfrm>
            <a:off x="8182902" y="4087176"/>
            <a:ext cx="2037469" cy="55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i="1" dirty="0"/>
              <a:t>Cross Entropy</a:t>
            </a:r>
            <a:endParaRPr sz="2487" i="1" dirty="0"/>
          </a:p>
        </p:txBody>
      </p:sp>
      <p:pic>
        <p:nvPicPr>
          <p:cNvPr id="59" name="Google Shape;1249;p63"/>
          <p:cNvPicPr preferRelativeResize="0"/>
          <p:nvPr/>
        </p:nvPicPr>
        <p:blipFill rotWithShape="1">
          <a:blip r:embed="rId6">
            <a:alphaModFix/>
          </a:blip>
          <a:srcRect r="62605"/>
          <a:stretch/>
        </p:blipFill>
        <p:spPr>
          <a:xfrm>
            <a:off x="7870129" y="4800786"/>
            <a:ext cx="1925662" cy="58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250;p63"/>
          <p:cNvPicPr preferRelativeResize="0"/>
          <p:nvPr/>
        </p:nvPicPr>
        <p:blipFill rotWithShape="1">
          <a:blip r:embed="rId6">
            <a:alphaModFix/>
          </a:blip>
          <a:srcRect l="37272"/>
          <a:stretch/>
        </p:blipFill>
        <p:spPr>
          <a:xfrm>
            <a:off x="7870129" y="5404802"/>
            <a:ext cx="2770350" cy="505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411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55" name="Google Shape;129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4047" y="3091418"/>
            <a:ext cx="4721576" cy="54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9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9388" y="3113679"/>
            <a:ext cx="3122113" cy="7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293;p65"/>
          <p:cNvSpPr txBox="1"/>
          <p:nvPr/>
        </p:nvSpPr>
        <p:spPr>
          <a:xfrm>
            <a:off x="3049612" y="2571909"/>
            <a:ext cx="496388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Maximize probability of correct class</a:t>
            </a:r>
            <a:endParaRPr sz="2487" dirty="0"/>
          </a:p>
        </p:txBody>
      </p:sp>
      <p:sp>
        <p:nvSpPr>
          <p:cNvPr id="61" name="Google Shape;1294;p65"/>
          <p:cNvSpPr txBox="1"/>
          <p:nvPr/>
        </p:nvSpPr>
        <p:spPr>
          <a:xfrm>
            <a:off x="8468998" y="2592748"/>
            <a:ext cx="324289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Putting it all together:</a:t>
            </a:r>
            <a:endParaRPr sz="2487" dirty="0"/>
          </a:p>
        </p:txBody>
      </p:sp>
      <p:sp>
        <p:nvSpPr>
          <p:cNvPr id="3" name="TextBox 2"/>
          <p:cNvSpPr txBox="1"/>
          <p:nvPr/>
        </p:nvSpPr>
        <p:spPr>
          <a:xfrm>
            <a:off x="3336966" y="4401474"/>
            <a:ext cx="3738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Q: </a:t>
            </a:r>
            <a:r>
              <a:rPr lang="en-US" sz="3200" dirty="0"/>
              <a:t>What is the min / max possible loss L</a:t>
            </a:r>
            <a:r>
              <a:rPr lang="en-US" sz="3200" baseline="-25000" dirty="0"/>
              <a:t>i</a:t>
            </a:r>
            <a:r>
              <a:rPr lang="en-US" sz="3200" dirty="0"/>
              <a:t>?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35623" y="4678115"/>
            <a:ext cx="3976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r>
              <a:rPr lang="en-US" sz="3200" dirty="0"/>
              <a:t>: Min 0, max +infinity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036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55" name="Google Shape;129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4047" y="3091418"/>
            <a:ext cx="4721576" cy="54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9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9388" y="3113679"/>
            <a:ext cx="3122113" cy="7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293;p65"/>
          <p:cNvSpPr txBox="1"/>
          <p:nvPr/>
        </p:nvSpPr>
        <p:spPr>
          <a:xfrm>
            <a:off x="3049612" y="2571909"/>
            <a:ext cx="496388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Maximize probability of correct class</a:t>
            </a:r>
            <a:endParaRPr sz="2487" dirty="0"/>
          </a:p>
        </p:txBody>
      </p:sp>
      <p:sp>
        <p:nvSpPr>
          <p:cNvPr id="61" name="Google Shape;1294;p65"/>
          <p:cNvSpPr txBox="1"/>
          <p:nvPr/>
        </p:nvSpPr>
        <p:spPr>
          <a:xfrm>
            <a:off x="8468998" y="2592748"/>
            <a:ext cx="324289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Putting it all together:</a:t>
            </a:r>
            <a:endParaRPr sz="2487" dirty="0"/>
          </a:p>
        </p:txBody>
      </p:sp>
      <p:sp>
        <p:nvSpPr>
          <p:cNvPr id="3" name="TextBox 2"/>
          <p:cNvSpPr txBox="1"/>
          <p:nvPr/>
        </p:nvSpPr>
        <p:spPr>
          <a:xfrm>
            <a:off x="3336966" y="4401474"/>
            <a:ext cx="3738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Q: </a:t>
            </a:r>
            <a:r>
              <a:rPr lang="en-US" sz="3200" dirty="0"/>
              <a:t>If all scores are small random values, what is the loss?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35623" y="4678115"/>
            <a:ext cx="3355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r>
              <a:rPr lang="en-US" sz="3200" dirty="0"/>
              <a:t>: -log(1/C)</a:t>
            </a:r>
            <a:br>
              <a:rPr lang="en-US" sz="3200" dirty="0"/>
            </a:br>
            <a:r>
              <a:rPr lang="en-US" sz="3200" dirty="0"/>
              <a:t>   </a:t>
            </a:r>
            <a:r>
              <a:rPr lang="en" sz="3200" dirty="0"/>
              <a:t>log(10) ≈ 2.3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046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C78E-3BFA-4736-A519-F296805B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B2811-BCC4-4A55-8BBE-3B83249E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54E9F-79C2-46B5-A48F-E82C1628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231B3-C6E0-4EEB-BD65-20976728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CFECE-5484-4F3C-A4DB-DCB417FDD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2" t="24098" r="72212" b="2518"/>
          <a:stretch/>
        </p:blipFill>
        <p:spPr>
          <a:xfrm>
            <a:off x="1744909" y="1690688"/>
            <a:ext cx="2293691" cy="3323511"/>
          </a:xfrm>
          <a:prstGeom prst="rect">
            <a:avLst/>
          </a:prstGeom>
        </p:spPr>
      </p:pic>
      <p:pic>
        <p:nvPicPr>
          <p:cNvPr id="2050" name="Picture 2" descr="Deep Learning, Vol. 1: From Basics to Practice by [Andrew Glassner]">
            <a:extLst>
              <a:ext uri="{FF2B5EF4-FFF2-40B4-BE49-F238E27FC236}">
                <a16:creationId xmlns:a16="http://schemas.microsoft.com/office/drawing/2014/main" id="{1E890968-03A2-45DB-95E0-DA07A3E7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96" y="2026481"/>
            <a:ext cx="1985538" cy="317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4"/>
            <a:extLst>
              <a:ext uri="{FF2B5EF4-FFF2-40B4-BE49-F238E27FC236}">
                <a16:creationId xmlns:a16="http://schemas.microsoft.com/office/drawing/2014/main" id="{B0D7E9A3-25B5-4ABF-B4B1-3B9D1F08B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0"/>
          <a:stretch/>
        </p:blipFill>
        <p:spPr bwMode="auto">
          <a:xfrm>
            <a:off x="7382312" y="2319826"/>
            <a:ext cx="2158768" cy="316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64ADB3-FB76-4D64-B849-5995045C246E}"/>
              </a:ext>
            </a:extLst>
          </p:cNvPr>
          <p:cNvSpPr txBox="1"/>
          <p:nvPr/>
        </p:nvSpPr>
        <p:spPr>
          <a:xfrm>
            <a:off x="7592037" y="5696125"/>
            <a:ext cx="176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https://d2l.ai/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F8427-70A3-41E8-AFBD-3E1C6BA5F3F9}"/>
              </a:ext>
            </a:extLst>
          </p:cNvPr>
          <p:cNvSpPr txBox="1"/>
          <p:nvPr/>
        </p:nvSpPr>
        <p:spPr>
          <a:xfrm>
            <a:off x="1392716" y="5305092"/>
            <a:ext cx="2891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(Thanks, Matt </a:t>
            </a:r>
            <a:r>
              <a:rPr lang="en-US" dirty="0" err="1"/>
              <a:t>Dietke</a:t>
            </a:r>
            <a:r>
              <a:rPr lang="en-US" dirty="0"/>
              <a:t>, for the very helpful comments.)</a:t>
            </a:r>
          </a:p>
        </p:txBody>
      </p:sp>
    </p:spTree>
    <p:extLst>
      <p:ext uri="{BB962C8B-B14F-4D97-AF65-F5344CB8AC3E}">
        <p14:creationId xmlns:p14="http://schemas.microsoft.com/office/powerpoint/2010/main" val="11209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Three ways to think about linear classifiers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Google Shape;923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556" y="3616408"/>
            <a:ext cx="3883287" cy="1570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924;p77"/>
          <p:cNvGrpSpPr/>
          <p:nvPr/>
        </p:nvGrpSpPr>
        <p:grpSpPr>
          <a:xfrm>
            <a:off x="4597594" y="3670003"/>
            <a:ext cx="3455777" cy="1463071"/>
            <a:chOff x="2181723" y="3651475"/>
            <a:chExt cx="2705603" cy="1145350"/>
          </a:xfrm>
        </p:grpSpPr>
        <p:pic>
          <p:nvPicPr>
            <p:cNvPr id="7" name="Google Shape;925;p77"/>
            <p:cNvPicPr preferRelativeResize="0"/>
            <p:nvPr/>
          </p:nvPicPr>
          <p:blipFill rotWithShape="1">
            <a:blip r:embed="rId3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926;p77"/>
            <p:cNvPicPr preferRelativeResize="0"/>
            <p:nvPr/>
          </p:nvPicPr>
          <p:blipFill rotWithShape="1">
            <a:blip r:embed="rId3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27;p77"/>
          <p:cNvSpPr txBox="1"/>
          <p:nvPr/>
        </p:nvSpPr>
        <p:spPr>
          <a:xfrm>
            <a:off x="1265227" y="2454240"/>
            <a:ext cx="1843920" cy="68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f(x,W) = Wx</a:t>
            </a:r>
            <a:endParaRPr sz="2399"/>
          </a:p>
        </p:txBody>
      </p:sp>
      <p:sp>
        <p:nvSpPr>
          <p:cNvPr id="10" name="Google Shape;928;p77"/>
          <p:cNvSpPr txBox="1"/>
          <p:nvPr/>
        </p:nvSpPr>
        <p:spPr>
          <a:xfrm>
            <a:off x="689561" y="1455700"/>
            <a:ext cx="2995220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Algebraic Viewpoint</a:t>
            </a:r>
            <a:endParaRPr sz="2399" u="sng"/>
          </a:p>
        </p:txBody>
      </p:sp>
      <p:sp>
        <p:nvSpPr>
          <p:cNvPr id="11" name="Google Shape;929;p77"/>
          <p:cNvSpPr txBox="1"/>
          <p:nvPr/>
        </p:nvSpPr>
        <p:spPr>
          <a:xfrm>
            <a:off x="5041207" y="1409512"/>
            <a:ext cx="2568531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Visual Viewpoint</a:t>
            </a:r>
            <a:endParaRPr sz="2399" u="sng"/>
          </a:p>
        </p:txBody>
      </p:sp>
      <p:sp>
        <p:nvSpPr>
          <p:cNvPr id="12" name="Google Shape;930;p77"/>
          <p:cNvSpPr txBox="1"/>
          <p:nvPr/>
        </p:nvSpPr>
        <p:spPr>
          <a:xfrm>
            <a:off x="8705855" y="1455700"/>
            <a:ext cx="3172774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Geometric Viewpoint</a:t>
            </a:r>
            <a:endParaRPr sz="2399" u="sng"/>
          </a:p>
        </p:txBody>
      </p:sp>
      <p:pic>
        <p:nvPicPr>
          <p:cNvPr id="13" name="Google Shape;93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5509" y="3575285"/>
            <a:ext cx="3073434" cy="22165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32;p77"/>
          <p:cNvSpPr txBox="1"/>
          <p:nvPr/>
        </p:nvSpPr>
        <p:spPr>
          <a:xfrm>
            <a:off x="5227361" y="2408052"/>
            <a:ext cx="2196228" cy="85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One template per class</a:t>
            </a:r>
            <a:endParaRPr sz="2399"/>
          </a:p>
        </p:txBody>
      </p:sp>
      <p:cxnSp>
        <p:nvCxnSpPr>
          <p:cNvPr id="15" name="Google Shape;933;p77"/>
          <p:cNvCxnSpPr/>
          <p:nvPr/>
        </p:nvCxnSpPr>
        <p:spPr>
          <a:xfrm>
            <a:off x="4378516" y="1552276"/>
            <a:ext cx="0" cy="45476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934;p77"/>
          <p:cNvCxnSpPr/>
          <p:nvPr/>
        </p:nvCxnSpPr>
        <p:spPr>
          <a:xfrm>
            <a:off x="8339884" y="1552276"/>
            <a:ext cx="0" cy="45476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935;p77"/>
          <p:cNvSpPr txBox="1"/>
          <p:nvPr/>
        </p:nvSpPr>
        <p:spPr>
          <a:xfrm>
            <a:off x="8949992" y="2408036"/>
            <a:ext cx="2684501" cy="85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Hyperplanes cutting up space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863578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Loss Functions quantify preferences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Google Shape;1411;p73"/>
          <p:cNvSpPr txBox="1"/>
          <p:nvPr/>
        </p:nvSpPr>
        <p:spPr>
          <a:xfrm>
            <a:off x="595745" y="1263991"/>
            <a:ext cx="5163788" cy="146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buSzPts val="2000"/>
              <a:buChar char="-"/>
            </a:pPr>
            <a:r>
              <a:rPr lang="en" sz="2666" dirty="0"/>
              <a:t>We have some dataset of (x,</a:t>
            </a:r>
            <a:r>
              <a:rPr lang="en-US" sz="2666" dirty="0"/>
              <a:t> </a:t>
            </a:r>
            <a:r>
              <a:rPr lang="en" sz="2666" dirty="0"/>
              <a:t>y)</a:t>
            </a:r>
            <a:endParaRPr sz="2666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score function: </a:t>
            </a:r>
            <a:endParaRPr sz="2666" b="1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loss function</a:t>
            </a:r>
            <a:r>
              <a:rPr lang="en" sz="2666" dirty="0"/>
              <a:t>: </a:t>
            </a:r>
            <a:endParaRPr sz="2666" dirty="0"/>
          </a:p>
        </p:txBody>
      </p:sp>
      <p:pic>
        <p:nvPicPr>
          <p:cNvPr id="7" name="Google Shape;1414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36864" y="3816425"/>
            <a:ext cx="4906089" cy="20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87" y="3171460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1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05" y="4152037"/>
            <a:ext cx="5944885" cy="63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17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04" y="5004849"/>
            <a:ext cx="3784914" cy="6795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18;p73"/>
          <p:cNvSpPr txBox="1"/>
          <p:nvPr/>
        </p:nvSpPr>
        <p:spPr>
          <a:xfrm>
            <a:off x="3926894" y="313705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Softmax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2" name="Google Shape;1419;p73"/>
          <p:cNvSpPr txBox="1"/>
          <p:nvPr/>
        </p:nvSpPr>
        <p:spPr>
          <a:xfrm>
            <a:off x="5620336" y="359738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SVM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3" name="Google Shape;1420;p73"/>
          <p:cNvSpPr txBox="1"/>
          <p:nvPr/>
        </p:nvSpPr>
        <p:spPr>
          <a:xfrm>
            <a:off x="4204755" y="5108288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Full loss</a:t>
            </a:r>
            <a:endParaRPr sz="2399">
              <a:solidFill>
                <a:srgbClr val="0000FF"/>
              </a:solidFill>
            </a:endParaRPr>
          </a:p>
        </p:txBody>
      </p:sp>
      <p:pic>
        <p:nvPicPr>
          <p:cNvPr id="14" name="Google Shape;1412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2274" y="1766096"/>
            <a:ext cx="3175206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813510" y="2290759"/>
            <a:ext cx="2751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Linear classifier</a:t>
            </a:r>
          </a:p>
        </p:txBody>
      </p:sp>
    </p:spTree>
    <p:extLst>
      <p:ext uri="{BB962C8B-B14F-4D97-AF65-F5344CB8AC3E}">
        <p14:creationId xmlns:p14="http://schemas.microsoft.com/office/powerpoint/2010/main" val="1475755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Loss Functions </a:t>
            </a:r>
            <a:r>
              <a:rPr lang="en-US"/>
              <a:t>quantify preferences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Google Shape;1411;p73"/>
          <p:cNvSpPr txBox="1"/>
          <p:nvPr/>
        </p:nvSpPr>
        <p:spPr>
          <a:xfrm>
            <a:off x="595745" y="1263990"/>
            <a:ext cx="5199414" cy="155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buSzPts val="2000"/>
              <a:buChar char="-"/>
            </a:pPr>
            <a:r>
              <a:rPr lang="en" sz="2666" dirty="0"/>
              <a:t>We have some dataset of (x,</a:t>
            </a:r>
            <a:r>
              <a:rPr lang="en-US" sz="2666" dirty="0"/>
              <a:t> </a:t>
            </a:r>
            <a:r>
              <a:rPr lang="en" sz="2666" dirty="0"/>
              <a:t>y)</a:t>
            </a:r>
            <a:endParaRPr sz="2666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score function: </a:t>
            </a:r>
            <a:endParaRPr sz="2666" b="1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loss function</a:t>
            </a:r>
            <a:r>
              <a:rPr lang="en" sz="2666" dirty="0"/>
              <a:t>: </a:t>
            </a:r>
            <a:endParaRPr sz="2666" dirty="0"/>
          </a:p>
        </p:txBody>
      </p:sp>
      <p:pic>
        <p:nvPicPr>
          <p:cNvPr id="6" name="Google Shape;1412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2274" y="1766096"/>
            <a:ext cx="3175206" cy="52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6864" y="3816425"/>
            <a:ext cx="4906089" cy="20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987" y="3171460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16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05" y="4152037"/>
            <a:ext cx="5944885" cy="63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17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804" y="5004849"/>
            <a:ext cx="3784914" cy="6795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18;p73"/>
          <p:cNvSpPr txBox="1"/>
          <p:nvPr/>
        </p:nvSpPr>
        <p:spPr>
          <a:xfrm>
            <a:off x="3926894" y="313705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Softmax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2" name="Google Shape;1419;p73"/>
          <p:cNvSpPr txBox="1"/>
          <p:nvPr/>
        </p:nvSpPr>
        <p:spPr>
          <a:xfrm>
            <a:off x="5620336" y="359738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SVM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3" name="Google Shape;1420;p73"/>
          <p:cNvSpPr txBox="1"/>
          <p:nvPr/>
        </p:nvSpPr>
        <p:spPr>
          <a:xfrm>
            <a:off x="4204755" y="5108288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Full loss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5" name="Google Shape;1421;p73"/>
          <p:cNvSpPr txBox="1"/>
          <p:nvPr/>
        </p:nvSpPr>
        <p:spPr>
          <a:xfrm>
            <a:off x="5998415" y="1060279"/>
            <a:ext cx="5662925" cy="79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b="1" dirty="0">
                <a:solidFill>
                  <a:srgbClr val="0000FF"/>
                </a:solidFill>
              </a:rPr>
              <a:t>Q</a:t>
            </a:r>
            <a:r>
              <a:rPr lang="en-US" sz="3199" dirty="0">
                <a:solidFill>
                  <a:srgbClr val="0000FF"/>
                </a:solidFill>
              </a:rPr>
              <a:t>: </a:t>
            </a:r>
            <a:r>
              <a:rPr lang="en" sz="3199" dirty="0">
                <a:solidFill>
                  <a:srgbClr val="0000FF"/>
                </a:solidFill>
              </a:rPr>
              <a:t>How do we find the best W?</a:t>
            </a:r>
            <a:endParaRPr sz="3199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3510" y="2290759"/>
            <a:ext cx="2751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Linear classifier</a:t>
            </a:r>
          </a:p>
        </p:txBody>
      </p:sp>
      <p:sp>
        <p:nvSpPr>
          <p:cNvPr id="17" name="Google Shape;1421;p73">
            <a:extLst>
              <a:ext uri="{FF2B5EF4-FFF2-40B4-BE49-F238E27FC236}">
                <a16:creationId xmlns:a16="http://schemas.microsoft.com/office/drawing/2014/main" id="{34F8854C-E0D7-495C-A28A-FAFB348DD796}"/>
              </a:ext>
            </a:extLst>
          </p:cNvPr>
          <p:cNvSpPr txBox="1"/>
          <p:nvPr/>
        </p:nvSpPr>
        <p:spPr>
          <a:xfrm>
            <a:off x="6005341" y="2781707"/>
            <a:ext cx="5662925" cy="79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b="1" dirty="0">
                <a:solidFill>
                  <a:srgbClr val="0000FF"/>
                </a:solidFill>
              </a:rPr>
              <a:t>A</a:t>
            </a:r>
            <a:r>
              <a:rPr lang="en-US" sz="3199" dirty="0">
                <a:solidFill>
                  <a:srgbClr val="0000FF"/>
                </a:solidFill>
              </a:rPr>
              <a:t>: </a:t>
            </a:r>
            <a:r>
              <a:rPr lang="en" sz="3199" dirty="0">
                <a:solidFill>
                  <a:srgbClr val="0000FF"/>
                </a:solidFill>
              </a:rPr>
              <a:t>Later in this lecture</a:t>
            </a:r>
            <a:endParaRPr sz="3199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Why learning?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Nearest neighbors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Bayesian classification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Logistic regression</a:t>
            </a:r>
          </a:p>
          <a:p>
            <a:r>
              <a:rPr lang="en-US" dirty="0"/>
              <a:t>Support vector machines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Clustering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Principal component analysis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4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(SVMs)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3210C0-8EBC-4CD1-81D7-B0A6A0B32F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Maximize the </a:t>
            </a:r>
            <a:r>
              <a:rPr lang="en-US" i="1" dirty="0"/>
              <a:t>margin</a:t>
            </a:r>
            <a:r>
              <a:rPr lang="en-US" dirty="0"/>
              <a:t> between the decision surfaces</a:t>
            </a:r>
          </a:p>
          <a:p>
            <a:r>
              <a:rPr lang="en-US" dirty="0"/>
              <a:t>The only points that matter are the circled </a:t>
            </a:r>
            <a:r>
              <a:rPr lang="en-US" i="1" dirty="0"/>
              <a:t>support vectors</a:t>
            </a:r>
            <a:endParaRPr lang="en-US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7" name="Picture 16" descr="A picture containing line, sitting, small, wire&#10;&#10;Description automatically generated">
            <a:extLst>
              <a:ext uri="{FF2B5EF4-FFF2-40B4-BE49-F238E27FC236}">
                <a16:creationId xmlns:a16="http://schemas.microsoft.com/office/drawing/2014/main" id="{605193B7-13BB-456A-9E18-802969561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1" y="3731051"/>
            <a:ext cx="3489820" cy="2398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878C1-18C3-491A-B0C1-B7C52C144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17" r="33222"/>
          <a:stretch/>
        </p:blipFill>
        <p:spPr>
          <a:xfrm>
            <a:off x="7751428" y="1825625"/>
            <a:ext cx="2667497" cy="4191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11096B-D019-4B97-9C5C-0D365CCFD0E4}"/>
              </a:ext>
            </a:extLst>
          </p:cNvPr>
          <p:cNvSpPr/>
          <p:nvPr/>
        </p:nvSpPr>
        <p:spPr>
          <a:xfrm>
            <a:off x="7751428" y="2753591"/>
            <a:ext cx="2667497" cy="5195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9177D-3A90-41D7-8ED6-96973984C21F}"/>
              </a:ext>
            </a:extLst>
          </p:cNvPr>
          <p:cNvSpPr/>
          <p:nvPr/>
        </p:nvSpPr>
        <p:spPr>
          <a:xfrm>
            <a:off x="8153400" y="3768439"/>
            <a:ext cx="1905000" cy="5195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05A877-9B0F-445C-B133-D18DE98EB177}"/>
              </a:ext>
            </a:extLst>
          </p:cNvPr>
          <p:cNvSpPr/>
          <p:nvPr/>
        </p:nvSpPr>
        <p:spPr>
          <a:xfrm>
            <a:off x="8343900" y="5095013"/>
            <a:ext cx="1532739" cy="5195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Kernelized 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97DFF-90B1-4667-8060-FA2C0547E7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Replace linear function with a sum of </a:t>
            </a:r>
            <a:r>
              <a:rPr lang="en-US" i="1" dirty="0"/>
              <a:t>kernel functions</a:t>
            </a:r>
            <a:br>
              <a:rPr lang="en-US" dirty="0"/>
            </a:br>
            <a:r>
              <a:rPr lang="en-US" dirty="0"/>
              <a:t>(e.g., Gaussian bumps)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Circled points are</a:t>
            </a:r>
            <a:br>
              <a:rPr lang="en-US" dirty="0"/>
            </a:br>
            <a:r>
              <a:rPr lang="en-US" i="1" dirty="0"/>
              <a:t>support vectors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lie 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/>
              <a:t> = ± 1 surfaces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/>
              <a:t> = 0 is the dark curve)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A4ECA3FC-6051-4C54-A46C-F2B9960C3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79" y="1825624"/>
            <a:ext cx="5053668" cy="3763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28A51-98A8-43A5-9749-316BE1095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193" y="3126578"/>
            <a:ext cx="3915321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80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B531-8ED9-49D0-B4BC-40DE8A0E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Hinge loss vs. logistic regression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88827-5604-41D7-9ADE-B7777A6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71ED5-C03F-46FE-905C-524D98C3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41F19-27A8-41B3-9F7B-17C2B232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CA8471-8B85-48D8-B1BC-4CE8B316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608" y="1677182"/>
            <a:ext cx="7097116" cy="2831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3FD30-DCA2-4D49-8EFC-DB4781748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0" r="1"/>
          <a:stretch/>
        </p:blipFill>
        <p:spPr>
          <a:xfrm>
            <a:off x="1023457" y="3501000"/>
            <a:ext cx="5460792" cy="26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 (lighting speed)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BFA05AF-BE10-43E8-9ED6-AC4D85C3F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D</a:t>
            </a:r>
            <a:r>
              <a:rPr lang="en-US" dirty="0"/>
              <a:t> = tree depth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7AB84DCD-D1A8-475D-A4DD-6BEE67EC0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52" y="1870075"/>
            <a:ext cx="9147495" cy="360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17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D8FDCB-6645-4D5E-8906-C661BFBC8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T</a:t>
            </a:r>
            <a:r>
              <a:rPr lang="en-US" dirty="0"/>
              <a:t> = # trees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" name="Picture 9" descr="A picture containing table, group&#10;&#10;Description automatically generated">
            <a:extLst>
              <a:ext uri="{FF2B5EF4-FFF2-40B4-BE49-F238E27FC236}">
                <a16:creationId xmlns:a16="http://schemas.microsoft.com/office/drawing/2014/main" id="{6A95DB5A-48DA-4007-A2A2-AE1F90414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43" y="1731950"/>
            <a:ext cx="9306187" cy="3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92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D8FDCB-6645-4D5E-8906-C661BFBC8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l-GR" sz="2000" i="1" dirty="0"/>
              <a:t>ρ</a:t>
            </a:r>
            <a:r>
              <a:rPr lang="en-US" sz="2000" dirty="0"/>
              <a:t> = 500					</a:t>
            </a:r>
            <a:r>
              <a:rPr lang="el-GR" sz="2000" i="1" dirty="0"/>
              <a:t> ρ</a:t>
            </a:r>
            <a:r>
              <a:rPr lang="en-US" sz="2000" dirty="0"/>
              <a:t> = 5</a:t>
            </a:r>
          </a:p>
          <a:p>
            <a:pPr marL="0" indent="0" algn="ctr">
              <a:buNone/>
            </a:pPr>
            <a:r>
              <a:rPr lang="el-GR" i="1" dirty="0"/>
              <a:t>ρ</a:t>
            </a:r>
            <a:r>
              <a:rPr lang="en-US" dirty="0"/>
              <a:t> = # samples at each node at construction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BF0D82-AF12-46B7-A0B9-F38438D23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19" y="1603315"/>
            <a:ext cx="3493603" cy="3397541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E569D830-18E7-4C3C-9322-C32889597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8" y="1603316"/>
            <a:ext cx="3468113" cy="339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83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D3C6-C82F-4C6A-95FA-4D4E9606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32941E-5621-4A3A-B468-C5E1BF71E066}"/>
              </a:ext>
            </a:extLst>
          </p:cNvPr>
          <p:cNvSpPr/>
          <p:nvPr/>
        </p:nvSpPr>
        <p:spPr>
          <a:xfrm>
            <a:off x="2461849" y="5465137"/>
            <a:ext cx="7268302" cy="365125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8F3AF-6C38-419C-8CC6-8770D7B0E3F5}"/>
              </a:ext>
            </a:extLst>
          </p:cNvPr>
          <p:cNvSpPr/>
          <p:nvPr/>
        </p:nvSpPr>
        <p:spPr>
          <a:xfrm>
            <a:off x="2461849" y="4204374"/>
            <a:ext cx="7268302" cy="1240072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2E8FF-7665-4734-90FB-BBA755D7A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1"/>
          <a:stretch/>
        </p:blipFill>
        <p:spPr>
          <a:xfrm>
            <a:off x="3085206" y="318781"/>
            <a:ext cx="7137405" cy="58471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3BB8B9-0811-4C0E-9A7F-46E8442E864A}"/>
              </a:ext>
            </a:extLst>
          </p:cNvPr>
          <p:cNvSpPr/>
          <p:nvPr/>
        </p:nvSpPr>
        <p:spPr>
          <a:xfrm>
            <a:off x="3196206" y="1551963"/>
            <a:ext cx="7026405" cy="2652411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202F20-F800-4650-9CB0-F59613276908}"/>
              </a:ext>
            </a:extLst>
          </p:cNvPr>
          <p:cNvSpPr/>
          <p:nvPr/>
        </p:nvSpPr>
        <p:spPr>
          <a:xfrm>
            <a:off x="3085206" y="5954727"/>
            <a:ext cx="7026405" cy="365125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36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C53CF4-E307-4373-A11F-0F6A66EC9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921" y="3128334"/>
            <a:ext cx="5328787" cy="2578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Kinect body pose estimation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D9855-0FCB-4E13-8F82-EEFD81F8A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938849"/>
            <a:ext cx="5148798" cy="19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0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 (today’s lecture)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Loss functions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Regularization</a:t>
            </a:r>
          </a:p>
          <a:p>
            <a:r>
              <a:rPr lang="en-US" dirty="0"/>
              <a:t>Weights and layers</a:t>
            </a:r>
          </a:p>
          <a:p>
            <a:r>
              <a:rPr lang="en-US" dirty="0"/>
              <a:t>Activation functions</a:t>
            </a:r>
          </a:p>
          <a:p>
            <a:r>
              <a:rPr lang="en-US" dirty="0"/>
              <a:t>Backpropagation</a:t>
            </a:r>
          </a:p>
          <a:p>
            <a:r>
              <a:rPr lang="en-US" dirty="0"/>
              <a:t>Training and optimization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8" name="Picture 7" descr="A picture containing clock, hanging&#10;&#10;Description automatically generated">
            <a:extLst>
              <a:ext uri="{FF2B5EF4-FFF2-40B4-BE49-F238E27FC236}">
                <a16:creationId xmlns:a16="http://schemas.microsoft.com/office/drawing/2014/main" id="{D6AD4EF3-E43E-4943-999C-0CF6AB7D7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4" y="1825625"/>
            <a:ext cx="3467510" cy="1751597"/>
          </a:xfrm>
          <a:prstGeom prst="rect">
            <a:avLst/>
          </a:prstGeom>
        </p:spPr>
      </p:pic>
      <p:pic>
        <p:nvPicPr>
          <p:cNvPr id="14" name="Picture 13" descr="A picture containing star, clock&#10;&#10;Description automatically generated">
            <a:extLst>
              <a:ext uri="{FF2B5EF4-FFF2-40B4-BE49-F238E27FC236}">
                <a16:creationId xmlns:a16="http://schemas.microsoft.com/office/drawing/2014/main" id="{20F0A218-5074-4B12-A906-2890EEDCB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8"/>
          <a:stretch/>
        </p:blipFill>
        <p:spPr>
          <a:xfrm>
            <a:off x="7727885" y="3919679"/>
            <a:ext cx="2720808" cy="17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41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Lecture 5:</a:t>
            </a:r>
            <a:br>
              <a:rPr lang="en-US" dirty="0"/>
            </a:br>
            <a:r>
              <a:rPr lang="en-US" dirty="0"/>
              <a:t>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4557C-D9F6-4662-AFD8-2F08319FF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003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Problem: Linear Classifiers aren’t that powerful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43</a:t>
            </a:fld>
            <a:endParaRPr lang="en-US" dirty="0"/>
          </a:p>
        </p:txBody>
      </p:sp>
      <p:cxnSp>
        <p:nvCxnSpPr>
          <p:cNvPr id="9" name="Google Shape;1731;p100"/>
          <p:cNvCxnSpPr/>
          <p:nvPr/>
        </p:nvCxnSpPr>
        <p:spPr>
          <a:xfrm>
            <a:off x="3151767" y="2103740"/>
            <a:ext cx="0" cy="345846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32;p100"/>
          <p:cNvCxnSpPr/>
          <p:nvPr/>
        </p:nvCxnSpPr>
        <p:spPr>
          <a:xfrm flipH="1">
            <a:off x="1287720" y="3799451"/>
            <a:ext cx="376335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733;p100"/>
          <p:cNvSpPr/>
          <p:nvPr/>
        </p:nvSpPr>
        <p:spPr>
          <a:xfrm>
            <a:off x="2788029" y="3342791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1734;p100"/>
          <p:cNvSpPr/>
          <p:nvPr/>
        </p:nvSpPr>
        <p:spPr>
          <a:xfrm>
            <a:off x="3240110" y="3357849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1735;p100"/>
          <p:cNvSpPr/>
          <p:nvPr/>
        </p:nvSpPr>
        <p:spPr>
          <a:xfrm>
            <a:off x="2939755" y="396729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1736;p100"/>
          <p:cNvSpPr/>
          <p:nvPr/>
        </p:nvSpPr>
        <p:spPr>
          <a:xfrm>
            <a:off x="3257706" y="404680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1737;p100"/>
          <p:cNvSpPr/>
          <p:nvPr/>
        </p:nvSpPr>
        <p:spPr>
          <a:xfrm>
            <a:off x="3231279" y="371119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1738;p100"/>
          <p:cNvSpPr/>
          <p:nvPr/>
        </p:nvSpPr>
        <p:spPr>
          <a:xfrm>
            <a:off x="2754337" y="3673584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1739;p100"/>
          <p:cNvSpPr/>
          <p:nvPr/>
        </p:nvSpPr>
        <p:spPr>
          <a:xfrm>
            <a:off x="3031195" y="3481516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1740;p100"/>
          <p:cNvSpPr/>
          <p:nvPr/>
        </p:nvSpPr>
        <p:spPr>
          <a:xfrm>
            <a:off x="2507035" y="2969217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1741;p100"/>
          <p:cNvSpPr/>
          <p:nvPr/>
        </p:nvSpPr>
        <p:spPr>
          <a:xfrm>
            <a:off x="2824985" y="273074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1742;p100"/>
          <p:cNvSpPr/>
          <p:nvPr/>
        </p:nvSpPr>
        <p:spPr>
          <a:xfrm>
            <a:off x="3478615" y="286321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1743;p100"/>
          <p:cNvSpPr/>
          <p:nvPr/>
        </p:nvSpPr>
        <p:spPr>
          <a:xfrm>
            <a:off x="3814228" y="353450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1744;p100"/>
          <p:cNvSpPr/>
          <p:nvPr/>
        </p:nvSpPr>
        <p:spPr>
          <a:xfrm>
            <a:off x="3717086" y="424108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1745;p100"/>
          <p:cNvSpPr/>
          <p:nvPr/>
        </p:nvSpPr>
        <p:spPr>
          <a:xfrm>
            <a:off x="3363778" y="445306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1746;p100"/>
          <p:cNvSpPr/>
          <p:nvPr/>
        </p:nvSpPr>
        <p:spPr>
          <a:xfrm>
            <a:off x="2771999" y="4444232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1747;p100"/>
          <p:cNvSpPr/>
          <p:nvPr/>
        </p:nvSpPr>
        <p:spPr>
          <a:xfrm>
            <a:off x="2462846" y="4170437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1748;p100"/>
          <p:cNvSpPr/>
          <p:nvPr/>
        </p:nvSpPr>
        <p:spPr>
          <a:xfrm>
            <a:off x="2242037" y="373765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1749;p100"/>
          <p:cNvSpPr/>
          <p:nvPr/>
        </p:nvSpPr>
        <p:spPr>
          <a:xfrm>
            <a:off x="2348043" y="336668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1750;p100"/>
          <p:cNvSpPr/>
          <p:nvPr/>
        </p:nvSpPr>
        <p:spPr>
          <a:xfrm>
            <a:off x="3805396" y="313704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751;p100"/>
          <p:cNvSpPr/>
          <p:nvPr/>
        </p:nvSpPr>
        <p:spPr>
          <a:xfrm>
            <a:off x="3999679" y="4188099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752;p100"/>
          <p:cNvSpPr/>
          <p:nvPr/>
        </p:nvSpPr>
        <p:spPr>
          <a:xfrm>
            <a:off x="2983977" y="4762216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1753;p100"/>
          <p:cNvSpPr/>
          <p:nvPr/>
        </p:nvSpPr>
        <p:spPr>
          <a:xfrm>
            <a:off x="3973219" y="382596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2" name="Google Shape;1754;p100"/>
          <p:cNvSpPr/>
          <p:nvPr/>
        </p:nvSpPr>
        <p:spPr>
          <a:xfrm>
            <a:off x="3681729" y="473572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3" name="Google Shape;1755;p100"/>
          <p:cNvSpPr txBox="1"/>
          <p:nvPr/>
        </p:nvSpPr>
        <p:spPr>
          <a:xfrm>
            <a:off x="1172618" y="3814133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800"/>
              <a:t>x</a:t>
            </a:r>
            <a:endParaRPr sz="2800" dirty="0"/>
          </a:p>
        </p:txBody>
      </p:sp>
      <p:sp>
        <p:nvSpPr>
          <p:cNvPr id="34" name="Google Shape;1756;p100"/>
          <p:cNvSpPr txBox="1"/>
          <p:nvPr/>
        </p:nvSpPr>
        <p:spPr>
          <a:xfrm>
            <a:off x="3169395" y="2010441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800"/>
              <a:t>y</a:t>
            </a:r>
            <a:endParaRPr sz="2800" dirty="0"/>
          </a:p>
        </p:txBody>
      </p:sp>
      <p:sp>
        <p:nvSpPr>
          <p:cNvPr id="35" name="Google Shape;929;p77"/>
          <p:cNvSpPr txBox="1"/>
          <p:nvPr/>
        </p:nvSpPr>
        <p:spPr>
          <a:xfrm>
            <a:off x="1044770" y="1465094"/>
            <a:ext cx="3972850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 u="sng" dirty="0"/>
              <a:t>Geometric Viewpoint</a:t>
            </a:r>
            <a:endParaRPr sz="2800" u="sng" dirty="0"/>
          </a:p>
        </p:txBody>
      </p:sp>
      <p:grpSp>
        <p:nvGrpSpPr>
          <p:cNvPr id="36" name="Google Shape;924;p77"/>
          <p:cNvGrpSpPr/>
          <p:nvPr/>
        </p:nvGrpSpPr>
        <p:grpSpPr>
          <a:xfrm>
            <a:off x="6395018" y="3544864"/>
            <a:ext cx="4815347" cy="2038672"/>
            <a:chOff x="2181723" y="3651475"/>
            <a:chExt cx="2705603" cy="1145350"/>
          </a:xfrm>
        </p:grpSpPr>
        <p:pic>
          <p:nvPicPr>
            <p:cNvPr id="37" name="Google Shape;925;p77"/>
            <p:cNvPicPr preferRelativeResize="0"/>
            <p:nvPr/>
          </p:nvPicPr>
          <p:blipFill rotWithShape="1">
            <a:blip r:embed="rId2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926;p77"/>
            <p:cNvPicPr preferRelativeResize="0"/>
            <p:nvPr/>
          </p:nvPicPr>
          <p:blipFill rotWithShape="1">
            <a:blip r:embed="rId2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" name="Google Shape;929;p77"/>
          <p:cNvSpPr txBox="1"/>
          <p:nvPr/>
        </p:nvSpPr>
        <p:spPr>
          <a:xfrm>
            <a:off x="6968618" y="1466771"/>
            <a:ext cx="3365330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800" u="sng" dirty="0"/>
              <a:t>Visual Viewpoint</a:t>
            </a:r>
            <a:endParaRPr sz="2800" u="sng" dirty="0"/>
          </a:p>
        </p:txBody>
      </p:sp>
      <p:sp>
        <p:nvSpPr>
          <p:cNvPr id="40" name="Google Shape;932;p77"/>
          <p:cNvSpPr txBox="1"/>
          <p:nvPr/>
        </p:nvSpPr>
        <p:spPr>
          <a:xfrm>
            <a:off x="6965393" y="2103740"/>
            <a:ext cx="3674585" cy="119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dirty="0"/>
              <a:t>One template per class</a:t>
            </a:r>
            <a:r>
              <a:rPr lang="en-US" sz="2399" dirty="0"/>
              <a:t>:</a:t>
            </a:r>
            <a:br>
              <a:rPr lang="en-US" sz="2399" dirty="0"/>
            </a:br>
            <a:r>
              <a:rPr lang="en-US" sz="2399" dirty="0"/>
              <a:t>Can’t recognize different modes of a class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308685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solution: </a:t>
            </a:r>
            <a:r>
              <a:rPr lang="en-US" b="1" dirty="0"/>
              <a:t>Feature Transforms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44</a:t>
            </a:fld>
            <a:endParaRPr lang="en-US" dirty="0"/>
          </a:p>
        </p:txBody>
      </p:sp>
      <p:cxnSp>
        <p:nvCxnSpPr>
          <p:cNvPr id="9" name="Google Shape;1731;p100"/>
          <p:cNvCxnSpPr/>
          <p:nvPr/>
        </p:nvCxnSpPr>
        <p:spPr>
          <a:xfrm>
            <a:off x="3151767" y="2103740"/>
            <a:ext cx="0" cy="345846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32;p100"/>
          <p:cNvCxnSpPr/>
          <p:nvPr/>
        </p:nvCxnSpPr>
        <p:spPr>
          <a:xfrm flipH="1">
            <a:off x="1287720" y="3799451"/>
            <a:ext cx="376335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733;p100"/>
          <p:cNvSpPr/>
          <p:nvPr/>
        </p:nvSpPr>
        <p:spPr>
          <a:xfrm>
            <a:off x="2788029" y="3342791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1734;p100"/>
          <p:cNvSpPr/>
          <p:nvPr/>
        </p:nvSpPr>
        <p:spPr>
          <a:xfrm>
            <a:off x="3240110" y="3357849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1735;p100"/>
          <p:cNvSpPr/>
          <p:nvPr/>
        </p:nvSpPr>
        <p:spPr>
          <a:xfrm>
            <a:off x="2939755" y="396729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1736;p100"/>
          <p:cNvSpPr/>
          <p:nvPr/>
        </p:nvSpPr>
        <p:spPr>
          <a:xfrm>
            <a:off x="3257706" y="404680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1737;p100"/>
          <p:cNvSpPr/>
          <p:nvPr/>
        </p:nvSpPr>
        <p:spPr>
          <a:xfrm>
            <a:off x="3231279" y="371119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1738;p100"/>
          <p:cNvSpPr/>
          <p:nvPr/>
        </p:nvSpPr>
        <p:spPr>
          <a:xfrm>
            <a:off x="2754337" y="3673584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1739;p100"/>
          <p:cNvSpPr/>
          <p:nvPr/>
        </p:nvSpPr>
        <p:spPr>
          <a:xfrm>
            <a:off x="3031195" y="3481516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1740;p100"/>
          <p:cNvSpPr/>
          <p:nvPr/>
        </p:nvSpPr>
        <p:spPr>
          <a:xfrm>
            <a:off x="2507035" y="2969217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1741;p100"/>
          <p:cNvSpPr/>
          <p:nvPr/>
        </p:nvSpPr>
        <p:spPr>
          <a:xfrm>
            <a:off x="2824985" y="273074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1742;p100"/>
          <p:cNvSpPr/>
          <p:nvPr/>
        </p:nvSpPr>
        <p:spPr>
          <a:xfrm>
            <a:off x="3478615" y="286321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1743;p100"/>
          <p:cNvSpPr/>
          <p:nvPr/>
        </p:nvSpPr>
        <p:spPr>
          <a:xfrm>
            <a:off x="3814228" y="353450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1744;p100"/>
          <p:cNvSpPr/>
          <p:nvPr/>
        </p:nvSpPr>
        <p:spPr>
          <a:xfrm>
            <a:off x="3717086" y="424108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1745;p100"/>
          <p:cNvSpPr/>
          <p:nvPr/>
        </p:nvSpPr>
        <p:spPr>
          <a:xfrm>
            <a:off x="3363778" y="445306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1746;p100"/>
          <p:cNvSpPr/>
          <p:nvPr/>
        </p:nvSpPr>
        <p:spPr>
          <a:xfrm>
            <a:off x="2771999" y="4444232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1747;p100"/>
          <p:cNvSpPr/>
          <p:nvPr/>
        </p:nvSpPr>
        <p:spPr>
          <a:xfrm>
            <a:off x="2462846" y="4170437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1748;p100"/>
          <p:cNvSpPr/>
          <p:nvPr/>
        </p:nvSpPr>
        <p:spPr>
          <a:xfrm>
            <a:off x="2242037" y="373765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1749;p100"/>
          <p:cNvSpPr/>
          <p:nvPr/>
        </p:nvSpPr>
        <p:spPr>
          <a:xfrm>
            <a:off x="2348043" y="336668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1750;p100"/>
          <p:cNvSpPr/>
          <p:nvPr/>
        </p:nvSpPr>
        <p:spPr>
          <a:xfrm>
            <a:off x="3805396" y="313704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751;p100"/>
          <p:cNvSpPr/>
          <p:nvPr/>
        </p:nvSpPr>
        <p:spPr>
          <a:xfrm>
            <a:off x="3999679" y="4188099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752;p100"/>
          <p:cNvSpPr/>
          <p:nvPr/>
        </p:nvSpPr>
        <p:spPr>
          <a:xfrm>
            <a:off x="2983977" y="4762216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1753;p100"/>
          <p:cNvSpPr/>
          <p:nvPr/>
        </p:nvSpPr>
        <p:spPr>
          <a:xfrm>
            <a:off x="3973219" y="382596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2" name="Google Shape;1754;p100"/>
          <p:cNvSpPr/>
          <p:nvPr/>
        </p:nvSpPr>
        <p:spPr>
          <a:xfrm>
            <a:off x="3681729" y="473572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3" name="Google Shape;1755;p100"/>
          <p:cNvSpPr txBox="1"/>
          <p:nvPr/>
        </p:nvSpPr>
        <p:spPr>
          <a:xfrm>
            <a:off x="1172618" y="3814133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800"/>
              <a:t>x</a:t>
            </a:r>
            <a:endParaRPr sz="2800" dirty="0"/>
          </a:p>
        </p:txBody>
      </p:sp>
      <p:sp>
        <p:nvSpPr>
          <p:cNvPr id="34" name="Google Shape;1756;p100"/>
          <p:cNvSpPr txBox="1"/>
          <p:nvPr/>
        </p:nvSpPr>
        <p:spPr>
          <a:xfrm>
            <a:off x="3169395" y="2010441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800" dirty="0"/>
              <a:t>y</a:t>
            </a:r>
            <a:endParaRPr sz="2800" dirty="0"/>
          </a:p>
        </p:txBody>
      </p:sp>
      <p:sp>
        <p:nvSpPr>
          <p:cNvPr id="35" name="Google Shape;929;p77"/>
          <p:cNvSpPr txBox="1"/>
          <p:nvPr/>
        </p:nvSpPr>
        <p:spPr>
          <a:xfrm>
            <a:off x="1903690" y="1307369"/>
            <a:ext cx="2496153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/>
              <a:t>Original space</a:t>
            </a:r>
            <a:endParaRPr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276393" y="2289462"/>
            <a:ext cx="23871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 = (x</a:t>
            </a:r>
            <a:r>
              <a:rPr lang="en-US" sz="3200" baseline="30000" dirty="0"/>
              <a:t>2</a:t>
            </a:r>
            <a:r>
              <a:rPr lang="en-US" sz="3200" dirty="0"/>
              <a:t> + y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  <a:r>
              <a:rPr lang="en-US" sz="3200" baseline="30000" dirty="0"/>
              <a:t>1/2</a:t>
            </a:r>
            <a:endParaRPr lang="en-US" sz="3200" dirty="0"/>
          </a:p>
          <a:p>
            <a:r>
              <a:rPr lang="en-US" sz="3200" dirty="0" err="1"/>
              <a:t>θ</a:t>
            </a:r>
            <a:r>
              <a:rPr lang="en-US" sz="3200" dirty="0"/>
              <a:t> = tan</a:t>
            </a:r>
            <a:r>
              <a:rPr lang="en-US" sz="3200" baseline="30000" dirty="0"/>
              <a:t>-1</a:t>
            </a:r>
            <a:r>
              <a:rPr lang="en-US" sz="3200" dirty="0"/>
              <a:t>(y/x)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05378" y="3799451"/>
            <a:ext cx="1853878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929;p77"/>
          <p:cNvSpPr txBox="1"/>
          <p:nvPr/>
        </p:nvSpPr>
        <p:spPr>
          <a:xfrm>
            <a:off x="5371090" y="3825960"/>
            <a:ext cx="1770438" cy="109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/>
              <a:t>Feature transform</a:t>
            </a:r>
            <a:endParaRPr sz="2800" dirty="0"/>
          </a:p>
        </p:txBody>
      </p:sp>
      <p:sp>
        <p:nvSpPr>
          <p:cNvPr id="54" name="Google Shape;1748;p100"/>
          <p:cNvSpPr/>
          <p:nvPr/>
        </p:nvSpPr>
        <p:spPr>
          <a:xfrm>
            <a:off x="19647036" y="467049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1281995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solution: </a:t>
            </a:r>
            <a:r>
              <a:rPr lang="en-US" b="1" dirty="0"/>
              <a:t>Feature Transforms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45</a:t>
            </a:fld>
            <a:endParaRPr lang="en-US" dirty="0"/>
          </a:p>
        </p:txBody>
      </p:sp>
      <p:cxnSp>
        <p:nvCxnSpPr>
          <p:cNvPr id="9" name="Google Shape;1731;p100"/>
          <p:cNvCxnSpPr/>
          <p:nvPr/>
        </p:nvCxnSpPr>
        <p:spPr>
          <a:xfrm>
            <a:off x="3151767" y="2103740"/>
            <a:ext cx="0" cy="345846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32;p100"/>
          <p:cNvCxnSpPr/>
          <p:nvPr/>
        </p:nvCxnSpPr>
        <p:spPr>
          <a:xfrm flipH="1">
            <a:off x="1287720" y="3799451"/>
            <a:ext cx="376335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733;p100"/>
          <p:cNvSpPr/>
          <p:nvPr/>
        </p:nvSpPr>
        <p:spPr>
          <a:xfrm>
            <a:off x="2788029" y="3342791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1734;p100"/>
          <p:cNvSpPr/>
          <p:nvPr/>
        </p:nvSpPr>
        <p:spPr>
          <a:xfrm>
            <a:off x="3240110" y="3357849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1735;p100"/>
          <p:cNvSpPr/>
          <p:nvPr/>
        </p:nvSpPr>
        <p:spPr>
          <a:xfrm>
            <a:off x="2939755" y="396729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1736;p100"/>
          <p:cNvSpPr/>
          <p:nvPr/>
        </p:nvSpPr>
        <p:spPr>
          <a:xfrm>
            <a:off x="3257706" y="404680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1737;p100"/>
          <p:cNvSpPr/>
          <p:nvPr/>
        </p:nvSpPr>
        <p:spPr>
          <a:xfrm>
            <a:off x="3231279" y="371119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1738;p100"/>
          <p:cNvSpPr/>
          <p:nvPr/>
        </p:nvSpPr>
        <p:spPr>
          <a:xfrm>
            <a:off x="2754337" y="3673584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1739;p100"/>
          <p:cNvSpPr/>
          <p:nvPr/>
        </p:nvSpPr>
        <p:spPr>
          <a:xfrm>
            <a:off x="3031195" y="3481516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1740;p100"/>
          <p:cNvSpPr/>
          <p:nvPr/>
        </p:nvSpPr>
        <p:spPr>
          <a:xfrm>
            <a:off x="2507035" y="2969217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1741;p100"/>
          <p:cNvSpPr/>
          <p:nvPr/>
        </p:nvSpPr>
        <p:spPr>
          <a:xfrm>
            <a:off x="2824985" y="273074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1742;p100"/>
          <p:cNvSpPr/>
          <p:nvPr/>
        </p:nvSpPr>
        <p:spPr>
          <a:xfrm>
            <a:off x="3478615" y="286321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1743;p100"/>
          <p:cNvSpPr/>
          <p:nvPr/>
        </p:nvSpPr>
        <p:spPr>
          <a:xfrm>
            <a:off x="3814228" y="353450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1744;p100"/>
          <p:cNvSpPr/>
          <p:nvPr/>
        </p:nvSpPr>
        <p:spPr>
          <a:xfrm>
            <a:off x="3717086" y="424108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1745;p100"/>
          <p:cNvSpPr/>
          <p:nvPr/>
        </p:nvSpPr>
        <p:spPr>
          <a:xfrm>
            <a:off x="3363778" y="445306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1746;p100"/>
          <p:cNvSpPr/>
          <p:nvPr/>
        </p:nvSpPr>
        <p:spPr>
          <a:xfrm>
            <a:off x="2771999" y="4444232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1747;p100"/>
          <p:cNvSpPr/>
          <p:nvPr/>
        </p:nvSpPr>
        <p:spPr>
          <a:xfrm>
            <a:off x="2462846" y="4170437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1748;p100"/>
          <p:cNvSpPr/>
          <p:nvPr/>
        </p:nvSpPr>
        <p:spPr>
          <a:xfrm>
            <a:off x="2242037" y="373765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1749;p100"/>
          <p:cNvSpPr/>
          <p:nvPr/>
        </p:nvSpPr>
        <p:spPr>
          <a:xfrm>
            <a:off x="2348043" y="336668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1750;p100"/>
          <p:cNvSpPr/>
          <p:nvPr/>
        </p:nvSpPr>
        <p:spPr>
          <a:xfrm>
            <a:off x="3805396" y="313704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751;p100"/>
          <p:cNvSpPr/>
          <p:nvPr/>
        </p:nvSpPr>
        <p:spPr>
          <a:xfrm>
            <a:off x="3999679" y="4188099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752;p100"/>
          <p:cNvSpPr/>
          <p:nvPr/>
        </p:nvSpPr>
        <p:spPr>
          <a:xfrm>
            <a:off x="2983977" y="4762216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1753;p100"/>
          <p:cNvSpPr/>
          <p:nvPr/>
        </p:nvSpPr>
        <p:spPr>
          <a:xfrm>
            <a:off x="3973219" y="382596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2" name="Google Shape;1754;p100"/>
          <p:cNvSpPr/>
          <p:nvPr/>
        </p:nvSpPr>
        <p:spPr>
          <a:xfrm>
            <a:off x="3681729" y="473572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3" name="Google Shape;1755;p100"/>
          <p:cNvSpPr txBox="1"/>
          <p:nvPr/>
        </p:nvSpPr>
        <p:spPr>
          <a:xfrm>
            <a:off x="1172618" y="3814133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800"/>
              <a:t>x</a:t>
            </a:r>
            <a:endParaRPr sz="2800" dirty="0"/>
          </a:p>
        </p:txBody>
      </p:sp>
      <p:sp>
        <p:nvSpPr>
          <p:cNvPr id="34" name="Google Shape;1756;p100"/>
          <p:cNvSpPr txBox="1"/>
          <p:nvPr/>
        </p:nvSpPr>
        <p:spPr>
          <a:xfrm>
            <a:off x="3169395" y="2010441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800" dirty="0"/>
              <a:t>y</a:t>
            </a:r>
            <a:endParaRPr sz="2800" dirty="0"/>
          </a:p>
        </p:txBody>
      </p:sp>
      <p:sp>
        <p:nvSpPr>
          <p:cNvPr id="35" name="Google Shape;929;p77"/>
          <p:cNvSpPr txBox="1"/>
          <p:nvPr/>
        </p:nvSpPr>
        <p:spPr>
          <a:xfrm>
            <a:off x="1903690" y="1307369"/>
            <a:ext cx="2496153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/>
              <a:t>Original space</a:t>
            </a:r>
            <a:endParaRPr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276393" y="2289462"/>
            <a:ext cx="23871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 = (x</a:t>
            </a:r>
            <a:r>
              <a:rPr lang="en-US" sz="3200" baseline="30000" dirty="0"/>
              <a:t>2</a:t>
            </a:r>
            <a:r>
              <a:rPr lang="en-US" sz="3200" dirty="0"/>
              <a:t> + y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  <a:r>
              <a:rPr lang="en-US" sz="3200" baseline="30000" dirty="0"/>
              <a:t>1/2</a:t>
            </a:r>
            <a:endParaRPr lang="en-US" sz="3200" dirty="0"/>
          </a:p>
          <a:p>
            <a:r>
              <a:rPr lang="en-US" sz="3200" dirty="0" err="1"/>
              <a:t>θ</a:t>
            </a:r>
            <a:r>
              <a:rPr lang="en-US" sz="3200" dirty="0"/>
              <a:t> = tan</a:t>
            </a:r>
            <a:r>
              <a:rPr lang="en-US" sz="3200" baseline="30000" dirty="0"/>
              <a:t>-1</a:t>
            </a:r>
            <a:r>
              <a:rPr lang="en-US" sz="3200" dirty="0"/>
              <a:t>(y/x)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05378" y="3799451"/>
            <a:ext cx="1853878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oogle Shape;1731;p100"/>
          <p:cNvCxnSpPr/>
          <p:nvPr/>
        </p:nvCxnSpPr>
        <p:spPr>
          <a:xfrm>
            <a:off x="9693129" y="2103740"/>
            <a:ext cx="0" cy="345846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1732;p100"/>
          <p:cNvCxnSpPr/>
          <p:nvPr/>
        </p:nvCxnSpPr>
        <p:spPr>
          <a:xfrm flipH="1">
            <a:off x="7829082" y="3799451"/>
            <a:ext cx="376335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929;p77"/>
          <p:cNvSpPr txBox="1"/>
          <p:nvPr/>
        </p:nvSpPr>
        <p:spPr>
          <a:xfrm>
            <a:off x="8445052" y="1307369"/>
            <a:ext cx="2496153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 dirty="0"/>
              <a:t>Feature space</a:t>
            </a:r>
            <a:endParaRPr sz="2800" dirty="0"/>
          </a:p>
        </p:txBody>
      </p:sp>
      <p:sp>
        <p:nvSpPr>
          <p:cNvPr id="44" name="Google Shape;929;p77"/>
          <p:cNvSpPr txBox="1"/>
          <p:nvPr/>
        </p:nvSpPr>
        <p:spPr>
          <a:xfrm>
            <a:off x="5371090" y="3825960"/>
            <a:ext cx="1770438" cy="109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/>
              <a:t>Feature transform</a:t>
            </a:r>
            <a:endParaRPr sz="2800" dirty="0"/>
          </a:p>
        </p:txBody>
      </p:sp>
      <p:sp>
        <p:nvSpPr>
          <p:cNvPr id="45" name="Google Shape;1756;p100"/>
          <p:cNvSpPr txBox="1"/>
          <p:nvPr/>
        </p:nvSpPr>
        <p:spPr>
          <a:xfrm>
            <a:off x="7667491" y="3796003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800" dirty="0"/>
              <a:t>r</a:t>
            </a:r>
            <a:endParaRPr sz="2800" dirty="0"/>
          </a:p>
        </p:txBody>
      </p:sp>
      <p:sp>
        <p:nvSpPr>
          <p:cNvPr id="46" name="Google Shape;1756;p100"/>
          <p:cNvSpPr txBox="1"/>
          <p:nvPr/>
        </p:nvSpPr>
        <p:spPr>
          <a:xfrm>
            <a:off x="9253806" y="1896166"/>
            <a:ext cx="424355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800" dirty="0" err="1"/>
              <a:t>θ</a:t>
            </a:r>
            <a:endParaRPr sz="2800" dirty="0"/>
          </a:p>
        </p:txBody>
      </p:sp>
      <p:sp>
        <p:nvSpPr>
          <p:cNvPr id="47" name="Google Shape;1740;p100"/>
          <p:cNvSpPr/>
          <p:nvPr/>
        </p:nvSpPr>
        <p:spPr>
          <a:xfrm>
            <a:off x="11215983" y="3295862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8" name="Google Shape;1741;p100"/>
          <p:cNvSpPr/>
          <p:nvPr/>
        </p:nvSpPr>
        <p:spPr>
          <a:xfrm>
            <a:off x="11097806" y="2962206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9" name="Google Shape;1748;p100"/>
          <p:cNvSpPr/>
          <p:nvPr/>
        </p:nvSpPr>
        <p:spPr>
          <a:xfrm>
            <a:off x="10985576" y="406922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0" name="Google Shape;1749;p100"/>
          <p:cNvSpPr/>
          <p:nvPr/>
        </p:nvSpPr>
        <p:spPr>
          <a:xfrm>
            <a:off x="11124543" y="378440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1746;p100"/>
          <p:cNvSpPr/>
          <p:nvPr/>
        </p:nvSpPr>
        <p:spPr>
          <a:xfrm>
            <a:off x="10988040" y="499033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2" name="Google Shape;1747;p100"/>
          <p:cNvSpPr/>
          <p:nvPr/>
        </p:nvSpPr>
        <p:spPr>
          <a:xfrm>
            <a:off x="11033103" y="455284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1752;p100"/>
          <p:cNvSpPr/>
          <p:nvPr/>
        </p:nvSpPr>
        <p:spPr>
          <a:xfrm>
            <a:off x="11116441" y="534570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4" name="Google Shape;1748;p100"/>
          <p:cNvSpPr/>
          <p:nvPr/>
        </p:nvSpPr>
        <p:spPr>
          <a:xfrm>
            <a:off x="19647036" y="467049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5" name="Google Shape;1742;p100"/>
          <p:cNvSpPr/>
          <p:nvPr/>
        </p:nvSpPr>
        <p:spPr>
          <a:xfrm>
            <a:off x="11248878" y="220533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6" name="Google Shape;1743;p100"/>
          <p:cNvSpPr/>
          <p:nvPr/>
        </p:nvSpPr>
        <p:spPr>
          <a:xfrm>
            <a:off x="11065998" y="241612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7" name="Google Shape;1744;p100"/>
          <p:cNvSpPr/>
          <p:nvPr/>
        </p:nvSpPr>
        <p:spPr>
          <a:xfrm>
            <a:off x="11225357" y="430169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8" name="Google Shape;1745;p100"/>
          <p:cNvSpPr/>
          <p:nvPr/>
        </p:nvSpPr>
        <p:spPr>
          <a:xfrm>
            <a:off x="11215983" y="475722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9" name="Google Shape;1750;p100"/>
          <p:cNvSpPr/>
          <p:nvPr/>
        </p:nvSpPr>
        <p:spPr>
          <a:xfrm>
            <a:off x="10914926" y="1960209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Google Shape;1751;p100"/>
          <p:cNvSpPr/>
          <p:nvPr/>
        </p:nvSpPr>
        <p:spPr>
          <a:xfrm>
            <a:off x="10914926" y="316547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1" name="Google Shape;1753;p100"/>
          <p:cNvSpPr/>
          <p:nvPr/>
        </p:nvSpPr>
        <p:spPr>
          <a:xfrm>
            <a:off x="11224989" y="270758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2" name="Google Shape;1754;p100"/>
          <p:cNvSpPr/>
          <p:nvPr/>
        </p:nvSpPr>
        <p:spPr>
          <a:xfrm>
            <a:off x="10933499" y="361734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3" name="Google Shape;1733;p100"/>
          <p:cNvSpPr/>
          <p:nvPr/>
        </p:nvSpPr>
        <p:spPr>
          <a:xfrm>
            <a:off x="10166975" y="3223931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4" name="Google Shape;1734;p100"/>
          <p:cNvSpPr/>
          <p:nvPr/>
        </p:nvSpPr>
        <p:spPr>
          <a:xfrm>
            <a:off x="10154723" y="196589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5" name="Google Shape;1735;p100"/>
          <p:cNvSpPr/>
          <p:nvPr/>
        </p:nvSpPr>
        <p:spPr>
          <a:xfrm>
            <a:off x="10050826" y="428767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6" name="Google Shape;1736;p100"/>
          <p:cNvSpPr/>
          <p:nvPr/>
        </p:nvSpPr>
        <p:spPr>
          <a:xfrm>
            <a:off x="10042343" y="5275216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7" name="Google Shape;1737;p100"/>
          <p:cNvSpPr/>
          <p:nvPr/>
        </p:nvSpPr>
        <p:spPr>
          <a:xfrm>
            <a:off x="10170692" y="473572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8" name="Google Shape;1738;p100"/>
          <p:cNvSpPr/>
          <p:nvPr/>
        </p:nvSpPr>
        <p:spPr>
          <a:xfrm>
            <a:off x="10097278" y="3727418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9" name="Google Shape;1739;p100"/>
          <p:cNvSpPr/>
          <p:nvPr/>
        </p:nvSpPr>
        <p:spPr>
          <a:xfrm>
            <a:off x="10065328" y="266950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20127858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solution: </a:t>
            </a:r>
            <a:r>
              <a:rPr lang="en-US" b="1" dirty="0"/>
              <a:t>Feature Transforms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46</a:t>
            </a:fld>
            <a:endParaRPr lang="en-US" dirty="0"/>
          </a:p>
        </p:txBody>
      </p:sp>
      <p:cxnSp>
        <p:nvCxnSpPr>
          <p:cNvPr id="9" name="Google Shape;1731;p100"/>
          <p:cNvCxnSpPr/>
          <p:nvPr/>
        </p:nvCxnSpPr>
        <p:spPr>
          <a:xfrm>
            <a:off x="3151767" y="2103740"/>
            <a:ext cx="0" cy="345846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32;p100"/>
          <p:cNvCxnSpPr/>
          <p:nvPr/>
        </p:nvCxnSpPr>
        <p:spPr>
          <a:xfrm flipH="1">
            <a:off x="1287720" y="3799451"/>
            <a:ext cx="376335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733;p100"/>
          <p:cNvSpPr/>
          <p:nvPr/>
        </p:nvSpPr>
        <p:spPr>
          <a:xfrm>
            <a:off x="2788029" y="3342791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1734;p100"/>
          <p:cNvSpPr/>
          <p:nvPr/>
        </p:nvSpPr>
        <p:spPr>
          <a:xfrm>
            <a:off x="3240110" y="3357849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1735;p100"/>
          <p:cNvSpPr/>
          <p:nvPr/>
        </p:nvSpPr>
        <p:spPr>
          <a:xfrm>
            <a:off x="2939755" y="396729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1736;p100"/>
          <p:cNvSpPr/>
          <p:nvPr/>
        </p:nvSpPr>
        <p:spPr>
          <a:xfrm>
            <a:off x="3257706" y="404680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1737;p100"/>
          <p:cNvSpPr/>
          <p:nvPr/>
        </p:nvSpPr>
        <p:spPr>
          <a:xfrm>
            <a:off x="3231279" y="371119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1738;p100"/>
          <p:cNvSpPr/>
          <p:nvPr/>
        </p:nvSpPr>
        <p:spPr>
          <a:xfrm>
            <a:off x="2754337" y="3673584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1739;p100"/>
          <p:cNvSpPr/>
          <p:nvPr/>
        </p:nvSpPr>
        <p:spPr>
          <a:xfrm>
            <a:off x="3031195" y="3481516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1740;p100"/>
          <p:cNvSpPr/>
          <p:nvPr/>
        </p:nvSpPr>
        <p:spPr>
          <a:xfrm>
            <a:off x="2507035" y="2969217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1741;p100"/>
          <p:cNvSpPr/>
          <p:nvPr/>
        </p:nvSpPr>
        <p:spPr>
          <a:xfrm>
            <a:off x="2824985" y="273074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1742;p100"/>
          <p:cNvSpPr/>
          <p:nvPr/>
        </p:nvSpPr>
        <p:spPr>
          <a:xfrm>
            <a:off x="3478615" y="286321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1743;p100"/>
          <p:cNvSpPr/>
          <p:nvPr/>
        </p:nvSpPr>
        <p:spPr>
          <a:xfrm>
            <a:off x="3814228" y="353450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1744;p100"/>
          <p:cNvSpPr/>
          <p:nvPr/>
        </p:nvSpPr>
        <p:spPr>
          <a:xfrm>
            <a:off x="3717086" y="424108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1745;p100"/>
          <p:cNvSpPr/>
          <p:nvPr/>
        </p:nvSpPr>
        <p:spPr>
          <a:xfrm>
            <a:off x="3363778" y="445306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1746;p100"/>
          <p:cNvSpPr/>
          <p:nvPr/>
        </p:nvSpPr>
        <p:spPr>
          <a:xfrm>
            <a:off x="2771999" y="4444232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1747;p100"/>
          <p:cNvSpPr/>
          <p:nvPr/>
        </p:nvSpPr>
        <p:spPr>
          <a:xfrm>
            <a:off x="2462846" y="4170437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1748;p100"/>
          <p:cNvSpPr/>
          <p:nvPr/>
        </p:nvSpPr>
        <p:spPr>
          <a:xfrm>
            <a:off x="2242037" y="373765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1749;p100"/>
          <p:cNvSpPr/>
          <p:nvPr/>
        </p:nvSpPr>
        <p:spPr>
          <a:xfrm>
            <a:off x="2348043" y="336668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1750;p100"/>
          <p:cNvSpPr/>
          <p:nvPr/>
        </p:nvSpPr>
        <p:spPr>
          <a:xfrm>
            <a:off x="3805396" y="313704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751;p100"/>
          <p:cNvSpPr/>
          <p:nvPr/>
        </p:nvSpPr>
        <p:spPr>
          <a:xfrm>
            <a:off x="3999679" y="4188099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752;p100"/>
          <p:cNvSpPr/>
          <p:nvPr/>
        </p:nvSpPr>
        <p:spPr>
          <a:xfrm>
            <a:off x="2983977" y="4762216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1753;p100"/>
          <p:cNvSpPr/>
          <p:nvPr/>
        </p:nvSpPr>
        <p:spPr>
          <a:xfrm>
            <a:off x="3973219" y="382596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2" name="Google Shape;1754;p100"/>
          <p:cNvSpPr/>
          <p:nvPr/>
        </p:nvSpPr>
        <p:spPr>
          <a:xfrm>
            <a:off x="3681729" y="473572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3" name="Google Shape;1755;p100"/>
          <p:cNvSpPr txBox="1"/>
          <p:nvPr/>
        </p:nvSpPr>
        <p:spPr>
          <a:xfrm>
            <a:off x="1172618" y="3814133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800"/>
              <a:t>x</a:t>
            </a:r>
            <a:endParaRPr sz="2800" dirty="0"/>
          </a:p>
        </p:txBody>
      </p:sp>
      <p:sp>
        <p:nvSpPr>
          <p:cNvPr id="34" name="Google Shape;1756;p100"/>
          <p:cNvSpPr txBox="1"/>
          <p:nvPr/>
        </p:nvSpPr>
        <p:spPr>
          <a:xfrm>
            <a:off x="3169395" y="2010441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800" dirty="0"/>
              <a:t>y</a:t>
            </a:r>
            <a:endParaRPr sz="2800" dirty="0"/>
          </a:p>
        </p:txBody>
      </p:sp>
      <p:sp>
        <p:nvSpPr>
          <p:cNvPr id="35" name="Google Shape;929;p77"/>
          <p:cNvSpPr txBox="1"/>
          <p:nvPr/>
        </p:nvSpPr>
        <p:spPr>
          <a:xfrm>
            <a:off x="1903690" y="1307369"/>
            <a:ext cx="2496153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/>
              <a:t>Original space</a:t>
            </a:r>
            <a:endParaRPr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276393" y="2289462"/>
            <a:ext cx="23871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 = (x</a:t>
            </a:r>
            <a:r>
              <a:rPr lang="en-US" sz="3200" baseline="30000" dirty="0"/>
              <a:t>2</a:t>
            </a:r>
            <a:r>
              <a:rPr lang="en-US" sz="3200" dirty="0"/>
              <a:t> + y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  <a:r>
              <a:rPr lang="en-US" sz="3200" baseline="30000" dirty="0"/>
              <a:t>1/2</a:t>
            </a:r>
            <a:endParaRPr lang="en-US" sz="3200" dirty="0"/>
          </a:p>
          <a:p>
            <a:r>
              <a:rPr lang="en-US" sz="3200" dirty="0" err="1"/>
              <a:t>θ</a:t>
            </a:r>
            <a:r>
              <a:rPr lang="en-US" sz="3200" dirty="0"/>
              <a:t> = tan</a:t>
            </a:r>
            <a:r>
              <a:rPr lang="en-US" sz="3200" baseline="30000" dirty="0"/>
              <a:t>-1</a:t>
            </a:r>
            <a:r>
              <a:rPr lang="en-US" sz="3200" dirty="0"/>
              <a:t>(y/x)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05378" y="3799451"/>
            <a:ext cx="1853878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oogle Shape;1731;p100"/>
          <p:cNvCxnSpPr/>
          <p:nvPr/>
        </p:nvCxnSpPr>
        <p:spPr>
          <a:xfrm>
            <a:off x="9693129" y="2103740"/>
            <a:ext cx="0" cy="345846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1732;p100"/>
          <p:cNvCxnSpPr/>
          <p:nvPr/>
        </p:nvCxnSpPr>
        <p:spPr>
          <a:xfrm flipH="1">
            <a:off x="7829082" y="3799451"/>
            <a:ext cx="376335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929;p77"/>
          <p:cNvSpPr txBox="1"/>
          <p:nvPr/>
        </p:nvSpPr>
        <p:spPr>
          <a:xfrm>
            <a:off x="8445052" y="1307369"/>
            <a:ext cx="2496153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 dirty="0"/>
              <a:t>Feature space</a:t>
            </a:r>
            <a:endParaRPr sz="2800" dirty="0"/>
          </a:p>
        </p:txBody>
      </p:sp>
      <p:sp>
        <p:nvSpPr>
          <p:cNvPr id="44" name="Google Shape;929;p77"/>
          <p:cNvSpPr txBox="1"/>
          <p:nvPr/>
        </p:nvSpPr>
        <p:spPr>
          <a:xfrm>
            <a:off x="5371090" y="3825960"/>
            <a:ext cx="1770438" cy="109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/>
              <a:t>Feature transform</a:t>
            </a:r>
            <a:endParaRPr sz="2800" dirty="0"/>
          </a:p>
        </p:txBody>
      </p:sp>
      <p:sp>
        <p:nvSpPr>
          <p:cNvPr id="45" name="Google Shape;1756;p100"/>
          <p:cNvSpPr txBox="1"/>
          <p:nvPr/>
        </p:nvSpPr>
        <p:spPr>
          <a:xfrm>
            <a:off x="7667491" y="3796003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800" dirty="0"/>
              <a:t>r</a:t>
            </a:r>
            <a:endParaRPr sz="2800" dirty="0"/>
          </a:p>
        </p:txBody>
      </p:sp>
      <p:sp>
        <p:nvSpPr>
          <p:cNvPr id="46" name="Google Shape;1756;p100"/>
          <p:cNvSpPr txBox="1"/>
          <p:nvPr/>
        </p:nvSpPr>
        <p:spPr>
          <a:xfrm>
            <a:off x="9253806" y="1896166"/>
            <a:ext cx="424355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800" dirty="0" err="1"/>
              <a:t>θ</a:t>
            </a:r>
            <a:endParaRPr sz="2800" dirty="0"/>
          </a:p>
        </p:txBody>
      </p:sp>
      <p:sp>
        <p:nvSpPr>
          <p:cNvPr id="47" name="Google Shape;1740;p100"/>
          <p:cNvSpPr/>
          <p:nvPr/>
        </p:nvSpPr>
        <p:spPr>
          <a:xfrm>
            <a:off x="11215983" y="3295862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8" name="Google Shape;1741;p100"/>
          <p:cNvSpPr/>
          <p:nvPr/>
        </p:nvSpPr>
        <p:spPr>
          <a:xfrm>
            <a:off x="11097806" y="2962206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9" name="Google Shape;1748;p100"/>
          <p:cNvSpPr/>
          <p:nvPr/>
        </p:nvSpPr>
        <p:spPr>
          <a:xfrm>
            <a:off x="10985576" y="406922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0" name="Google Shape;1749;p100"/>
          <p:cNvSpPr/>
          <p:nvPr/>
        </p:nvSpPr>
        <p:spPr>
          <a:xfrm>
            <a:off x="11124543" y="378440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1746;p100"/>
          <p:cNvSpPr/>
          <p:nvPr/>
        </p:nvSpPr>
        <p:spPr>
          <a:xfrm>
            <a:off x="10988040" y="499033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2" name="Google Shape;1747;p100"/>
          <p:cNvSpPr/>
          <p:nvPr/>
        </p:nvSpPr>
        <p:spPr>
          <a:xfrm>
            <a:off x="11033103" y="455284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1752;p100"/>
          <p:cNvSpPr/>
          <p:nvPr/>
        </p:nvSpPr>
        <p:spPr>
          <a:xfrm>
            <a:off x="11116441" y="534570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4" name="Google Shape;1748;p100"/>
          <p:cNvSpPr/>
          <p:nvPr/>
        </p:nvSpPr>
        <p:spPr>
          <a:xfrm>
            <a:off x="19647036" y="467049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5" name="Google Shape;1742;p100"/>
          <p:cNvSpPr/>
          <p:nvPr/>
        </p:nvSpPr>
        <p:spPr>
          <a:xfrm>
            <a:off x="11248878" y="220533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6" name="Google Shape;1743;p100"/>
          <p:cNvSpPr/>
          <p:nvPr/>
        </p:nvSpPr>
        <p:spPr>
          <a:xfrm>
            <a:off x="11065998" y="241612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7" name="Google Shape;1744;p100"/>
          <p:cNvSpPr/>
          <p:nvPr/>
        </p:nvSpPr>
        <p:spPr>
          <a:xfrm>
            <a:off x="11225357" y="430169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8" name="Google Shape;1745;p100"/>
          <p:cNvSpPr/>
          <p:nvPr/>
        </p:nvSpPr>
        <p:spPr>
          <a:xfrm>
            <a:off x="11215983" y="475722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9" name="Google Shape;1750;p100"/>
          <p:cNvSpPr/>
          <p:nvPr/>
        </p:nvSpPr>
        <p:spPr>
          <a:xfrm>
            <a:off x="10914926" y="1960209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Google Shape;1751;p100"/>
          <p:cNvSpPr/>
          <p:nvPr/>
        </p:nvSpPr>
        <p:spPr>
          <a:xfrm>
            <a:off x="10914926" y="316547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1" name="Google Shape;1753;p100"/>
          <p:cNvSpPr/>
          <p:nvPr/>
        </p:nvSpPr>
        <p:spPr>
          <a:xfrm>
            <a:off x="11224989" y="270758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2" name="Google Shape;1754;p100"/>
          <p:cNvSpPr/>
          <p:nvPr/>
        </p:nvSpPr>
        <p:spPr>
          <a:xfrm>
            <a:off x="10933499" y="361734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3" name="Google Shape;1733;p100"/>
          <p:cNvSpPr/>
          <p:nvPr/>
        </p:nvSpPr>
        <p:spPr>
          <a:xfrm>
            <a:off x="10166975" y="3223931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4" name="Google Shape;1734;p100"/>
          <p:cNvSpPr/>
          <p:nvPr/>
        </p:nvSpPr>
        <p:spPr>
          <a:xfrm>
            <a:off x="10154723" y="196589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5" name="Google Shape;1735;p100"/>
          <p:cNvSpPr/>
          <p:nvPr/>
        </p:nvSpPr>
        <p:spPr>
          <a:xfrm>
            <a:off x="10050826" y="428767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6" name="Google Shape;1736;p100"/>
          <p:cNvSpPr/>
          <p:nvPr/>
        </p:nvSpPr>
        <p:spPr>
          <a:xfrm>
            <a:off x="10042343" y="5275216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7" name="Google Shape;1737;p100"/>
          <p:cNvSpPr/>
          <p:nvPr/>
        </p:nvSpPr>
        <p:spPr>
          <a:xfrm>
            <a:off x="10170692" y="473572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8" name="Google Shape;1738;p100"/>
          <p:cNvSpPr/>
          <p:nvPr/>
        </p:nvSpPr>
        <p:spPr>
          <a:xfrm>
            <a:off x="10097278" y="3727418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9" name="Google Shape;1739;p100"/>
          <p:cNvSpPr/>
          <p:nvPr/>
        </p:nvSpPr>
        <p:spPr>
          <a:xfrm>
            <a:off x="10065328" y="266950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10637239" y="1921090"/>
            <a:ext cx="4378" cy="38237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596808" y="5558797"/>
            <a:ext cx="1898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Linear classifier in feature space</a:t>
            </a:r>
          </a:p>
        </p:txBody>
      </p:sp>
    </p:spTree>
    <p:extLst>
      <p:ext uri="{BB962C8B-B14F-4D97-AF65-F5344CB8AC3E}">
        <p14:creationId xmlns:p14="http://schemas.microsoft.com/office/powerpoint/2010/main" val="1374828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solution: </a:t>
            </a:r>
            <a:r>
              <a:rPr lang="en-US" b="1" dirty="0"/>
              <a:t>Feature Transforms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47</a:t>
            </a:fld>
            <a:endParaRPr lang="en-US" dirty="0"/>
          </a:p>
        </p:txBody>
      </p:sp>
      <p:cxnSp>
        <p:nvCxnSpPr>
          <p:cNvPr id="9" name="Google Shape;1731;p100"/>
          <p:cNvCxnSpPr/>
          <p:nvPr/>
        </p:nvCxnSpPr>
        <p:spPr>
          <a:xfrm>
            <a:off x="3151767" y="2103740"/>
            <a:ext cx="0" cy="345846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32;p100"/>
          <p:cNvCxnSpPr/>
          <p:nvPr/>
        </p:nvCxnSpPr>
        <p:spPr>
          <a:xfrm flipH="1">
            <a:off x="1287720" y="3799451"/>
            <a:ext cx="376335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733;p100"/>
          <p:cNvSpPr/>
          <p:nvPr/>
        </p:nvSpPr>
        <p:spPr>
          <a:xfrm>
            <a:off x="2788029" y="3342791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1734;p100"/>
          <p:cNvSpPr/>
          <p:nvPr/>
        </p:nvSpPr>
        <p:spPr>
          <a:xfrm>
            <a:off x="3240110" y="3357849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1735;p100"/>
          <p:cNvSpPr/>
          <p:nvPr/>
        </p:nvSpPr>
        <p:spPr>
          <a:xfrm>
            <a:off x="2939755" y="396729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1736;p100"/>
          <p:cNvSpPr/>
          <p:nvPr/>
        </p:nvSpPr>
        <p:spPr>
          <a:xfrm>
            <a:off x="3257706" y="404680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1737;p100"/>
          <p:cNvSpPr/>
          <p:nvPr/>
        </p:nvSpPr>
        <p:spPr>
          <a:xfrm>
            <a:off x="3231279" y="371119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1738;p100"/>
          <p:cNvSpPr/>
          <p:nvPr/>
        </p:nvSpPr>
        <p:spPr>
          <a:xfrm>
            <a:off x="2754337" y="3673584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1739;p100"/>
          <p:cNvSpPr/>
          <p:nvPr/>
        </p:nvSpPr>
        <p:spPr>
          <a:xfrm>
            <a:off x="3031195" y="3481516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1740;p100"/>
          <p:cNvSpPr/>
          <p:nvPr/>
        </p:nvSpPr>
        <p:spPr>
          <a:xfrm>
            <a:off x="2507035" y="2969217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1741;p100"/>
          <p:cNvSpPr/>
          <p:nvPr/>
        </p:nvSpPr>
        <p:spPr>
          <a:xfrm>
            <a:off x="2824985" y="273074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1742;p100"/>
          <p:cNvSpPr/>
          <p:nvPr/>
        </p:nvSpPr>
        <p:spPr>
          <a:xfrm>
            <a:off x="3478615" y="286321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1743;p100"/>
          <p:cNvSpPr/>
          <p:nvPr/>
        </p:nvSpPr>
        <p:spPr>
          <a:xfrm>
            <a:off x="3814228" y="353450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1744;p100"/>
          <p:cNvSpPr/>
          <p:nvPr/>
        </p:nvSpPr>
        <p:spPr>
          <a:xfrm>
            <a:off x="3717086" y="424108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1745;p100"/>
          <p:cNvSpPr/>
          <p:nvPr/>
        </p:nvSpPr>
        <p:spPr>
          <a:xfrm>
            <a:off x="3363778" y="445306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1746;p100"/>
          <p:cNvSpPr/>
          <p:nvPr/>
        </p:nvSpPr>
        <p:spPr>
          <a:xfrm>
            <a:off x="2771999" y="4444232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1747;p100"/>
          <p:cNvSpPr/>
          <p:nvPr/>
        </p:nvSpPr>
        <p:spPr>
          <a:xfrm>
            <a:off x="2462846" y="4170437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1748;p100"/>
          <p:cNvSpPr/>
          <p:nvPr/>
        </p:nvSpPr>
        <p:spPr>
          <a:xfrm>
            <a:off x="2242037" y="373765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1749;p100"/>
          <p:cNvSpPr/>
          <p:nvPr/>
        </p:nvSpPr>
        <p:spPr>
          <a:xfrm>
            <a:off x="2348043" y="336668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1750;p100"/>
          <p:cNvSpPr/>
          <p:nvPr/>
        </p:nvSpPr>
        <p:spPr>
          <a:xfrm>
            <a:off x="3805396" y="313704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751;p100"/>
          <p:cNvSpPr/>
          <p:nvPr/>
        </p:nvSpPr>
        <p:spPr>
          <a:xfrm>
            <a:off x="3999679" y="4188099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752;p100"/>
          <p:cNvSpPr/>
          <p:nvPr/>
        </p:nvSpPr>
        <p:spPr>
          <a:xfrm>
            <a:off x="2983977" y="4762216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1753;p100"/>
          <p:cNvSpPr/>
          <p:nvPr/>
        </p:nvSpPr>
        <p:spPr>
          <a:xfrm>
            <a:off x="3973219" y="382596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2" name="Google Shape;1754;p100"/>
          <p:cNvSpPr/>
          <p:nvPr/>
        </p:nvSpPr>
        <p:spPr>
          <a:xfrm>
            <a:off x="3681729" y="473572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3" name="Google Shape;1755;p100"/>
          <p:cNvSpPr txBox="1"/>
          <p:nvPr/>
        </p:nvSpPr>
        <p:spPr>
          <a:xfrm>
            <a:off x="1172618" y="3814133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800"/>
              <a:t>x</a:t>
            </a:r>
            <a:endParaRPr sz="2800" dirty="0"/>
          </a:p>
        </p:txBody>
      </p:sp>
      <p:sp>
        <p:nvSpPr>
          <p:cNvPr id="34" name="Google Shape;1756;p100"/>
          <p:cNvSpPr txBox="1"/>
          <p:nvPr/>
        </p:nvSpPr>
        <p:spPr>
          <a:xfrm>
            <a:off x="3169395" y="2010441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800" dirty="0"/>
              <a:t>y</a:t>
            </a:r>
            <a:endParaRPr sz="2800" dirty="0"/>
          </a:p>
        </p:txBody>
      </p:sp>
      <p:sp>
        <p:nvSpPr>
          <p:cNvPr id="35" name="Google Shape;929;p77"/>
          <p:cNvSpPr txBox="1"/>
          <p:nvPr/>
        </p:nvSpPr>
        <p:spPr>
          <a:xfrm>
            <a:off x="1903690" y="1307369"/>
            <a:ext cx="2496153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/>
              <a:t>Original space</a:t>
            </a:r>
            <a:endParaRPr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276393" y="2289462"/>
            <a:ext cx="23871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 = (x</a:t>
            </a:r>
            <a:r>
              <a:rPr lang="en-US" sz="3200" baseline="30000" dirty="0"/>
              <a:t>2</a:t>
            </a:r>
            <a:r>
              <a:rPr lang="en-US" sz="3200" dirty="0"/>
              <a:t> + y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  <a:r>
              <a:rPr lang="en-US" sz="3200" baseline="30000" dirty="0"/>
              <a:t>1/2</a:t>
            </a:r>
            <a:endParaRPr lang="en-US" sz="3200" dirty="0"/>
          </a:p>
          <a:p>
            <a:r>
              <a:rPr lang="en-US" sz="3200" dirty="0" err="1"/>
              <a:t>θ</a:t>
            </a:r>
            <a:r>
              <a:rPr lang="en-US" sz="3200" dirty="0"/>
              <a:t> = tan</a:t>
            </a:r>
            <a:r>
              <a:rPr lang="en-US" sz="3200" baseline="30000" dirty="0"/>
              <a:t>-1</a:t>
            </a:r>
            <a:r>
              <a:rPr lang="en-US" sz="3200" dirty="0"/>
              <a:t>(y/x)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05378" y="3799451"/>
            <a:ext cx="1853878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oogle Shape;1731;p100"/>
          <p:cNvCxnSpPr/>
          <p:nvPr/>
        </p:nvCxnSpPr>
        <p:spPr>
          <a:xfrm>
            <a:off x="9693129" y="2103740"/>
            <a:ext cx="0" cy="345846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1732;p100"/>
          <p:cNvCxnSpPr/>
          <p:nvPr/>
        </p:nvCxnSpPr>
        <p:spPr>
          <a:xfrm flipH="1">
            <a:off x="7829082" y="3799451"/>
            <a:ext cx="376335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929;p77"/>
          <p:cNvSpPr txBox="1"/>
          <p:nvPr/>
        </p:nvSpPr>
        <p:spPr>
          <a:xfrm>
            <a:off x="8445052" y="1307369"/>
            <a:ext cx="2496153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 dirty="0"/>
              <a:t>Feature space</a:t>
            </a:r>
            <a:endParaRPr sz="2800" dirty="0"/>
          </a:p>
        </p:txBody>
      </p:sp>
      <p:sp>
        <p:nvSpPr>
          <p:cNvPr id="44" name="Google Shape;929;p77"/>
          <p:cNvSpPr txBox="1"/>
          <p:nvPr/>
        </p:nvSpPr>
        <p:spPr>
          <a:xfrm>
            <a:off x="5371090" y="3825960"/>
            <a:ext cx="1770438" cy="109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800"/>
              <a:t>Feature transform</a:t>
            </a:r>
            <a:endParaRPr sz="2800" dirty="0"/>
          </a:p>
        </p:txBody>
      </p:sp>
      <p:sp>
        <p:nvSpPr>
          <p:cNvPr id="45" name="Google Shape;1756;p100"/>
          <p:cNvSpPr txBox="1"/>
          <p:nvPr/>
        </p:nvSpPr>
        <p:spPr>
          <a:xfrm>
            <a:off x="7667491" y="3796003"/>
            <a:ext cx="348709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800" dirty="0"/>
              <a:t>r</a:t>
            </a:r>
            <a:endParaRPr sz="2800" dirty="0"/>
          </a:p>
        </p:txBody>
      </p:sp>
      <p:sp>
        <p:nvSpPr>
          <p:cNvPr id="46" name="Google Shape;1756;p100"/>
          <p:cNvSpPr txBox="1"/>
          <p:nvPr/>
        </p:nvSpPr>
        <p:spPr>
          <a:xfrm>
            <a:off x="9253806" y="1896166"/>
            <a:ext cx="424355" cy="37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800" dirty="0" err="1"/>
              <a:t>θ</a:t>
            </a:r>
            <a:endParaRPr sz="2800" dirty="0"/>
          </a:p>
        </p:txBody>
      </p:sp>
      <p:sp>
        <p:nvSpPr>
          <p:cNvPr id="47" name="Google Shape;1740;p100"/>
          <p:cNvSpPr/>
          <p:nvPr/>
        </p:nvSpPr>
        <p:spPr>
          <a:xfrm>
            <a:off x="11215983" y="3295862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8" name="Google Shape;1741;p100"/>
          <p:cNvSpPr/>
          <p:nvPr/>
        </p:nvSpPr>
        <p:spPr>
          <a:xfrm>
            <a:off x="11097806" y="2962206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9" name="Google Shape;1748;p100"/>
          <p:cNvSpPr/>
          <p:nvPr/>
        </p:nvSpPr>
        <p:spPr>
          <a:xfrm>
            <a:off x="10985576" y="406922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0" name="Google Shape;1749;p100"/>
          <p:cNvSpPr/>
          <p:nvPr/>
        </p:nvSpPr>
        <p:spPr>
          <a:xfrm>
            <a:off x="11124543" y="378440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1746;p100"/>
          <p:cNvSpPr/>
          <p:nvPr/>
        </p:nvSpPr>
        <p:spPr>
          <a:xfrm>
            <a:off x="10988040" y="499033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2" name="Google Shape;1747;p100"/>
          <p:cNvSpPr/>
          <p:nvPr/>
        </p:nvSpPr>
        <p:spPr>
          <a:xfrm>
            <a:off x="11033103" y="455284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1752;p100"/>
          <p:cNvSpPr/>
          <p:nvPr/>
        </p:nvSpPr>
        <p:spPr>
          <a:xfrm>
            <a:off x="11116441" y="5345701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4" name="Google Shape;1748;p100"/>
          <p:cNvSpPr/>
          <p:nvPr/>
        </p:nvSpPr>
        <p:spPr>
          <a:xfrm>
            <a:off x="19647036" y="4670493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5" name="Google Shape;1742;p100"/>
          <p:cNvSpPr/>
          <p:nvPr/>
        </p:nvSpPr>
        <p:spPr>
          <a:xfrm>
            <a:off x="11248878" y="220533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6" name="Google Shape;1743;p100"/>
          <p:cNvSpPr/>
          <p:nvPr/>
        </p:nvSpPr>
        <p:spPr>
          <a:xfrm>
            <a:off x="11065998" y="241612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7" name="Google Shape;1744;p100"/>
          <p:cNvSpPr/>
          <p:nvPr/>
        </p:nvSpPr>
        <p:spPr>
          <a:xfrm>
            <a:off x="11225357" y="430169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8" name="Google Shape;1745;p100"/>
          <p:cNvSpPr/>
          <p:nvPr/>
        </p:nvSpPr>
        <p:spPr>
          <a:xfrm>
            <a:off x="11215983" y="4757220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9" name="Google Shape;1750;p100"/>
          <p:cNvSpPr/>
          <p:nvPr/>
        </p:nvSpPr>
        <p:spPr>
          <a:xfrm>
            <a:off x="10914926" y="1960209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Google Shape;1751;p100"/>
          <p:cNvSpPr/>
          <p:nvPr/>
        </p:nvSpPr>
        <p:spPr>
          <a:xfrm>
            <a:off x="10914926" y="316547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1" name="Google Shape;1753;p100"/>
          <p:cNvSpPr/>
          <p:nvPr/>
        </p:nvSpPr>
        <p:spPr>
          <a:xfrm>
            <a:off x="11224989" y="2707585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2" name="Google Shape;1754;p100"/>
          <p:cNvSpPr/>
          <p:nvPr/>
        </p:nvSpPr>
        <p:spPr>
          <a:xfrm>
            <a:off x="10933499" y="3617348"/>
            <a:ext cx="182880" cy="18288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3" name="Google Shape;1733;p100"/>
          <p:cNvSpPr/>
          <p:nvPr/>
        </p:nvSpPr>
        <p:spPr>
          <a:xfrm>
            <a:off x="10166975" y="3223931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4" name="Google Shape;1734;p100"/>
          <p:cNvSpPr/>
          <p:nvPr/>
        </p:nvSpPr>
        <p:spPr>
          <a:xfrm>
            <a:off x="10154723" y="196589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5" name="Google Shape;1735;p100"/>
          <p:cNvSpPr/>
          <p:nvPr/>
        </p:nvSpPr>
        <p:spPr>
          <a:xfrm>
            <a:off x="10050826" y="4287670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6" name="Google Shape;1736;p100"/>
          <p:cNvSpPr/>
          <p:nvPr/>
        </p:nvSpPr>
        <p:spPr>
          <a:xfrm>
            <a:off x="10042343" y="5275216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7" name="Google Shape;1737;p100"/>
          <p:cNvSpPr/>
          <p:nvPr/>
        </p:nvSpPr>
        <p:spPr>
          <a:xfrm>
            <a:off x="10170692" y="473572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8" name="Google Shape;1738;p100"/>
          <p:cNvSpPr/>
          <p:nvPr/>
        </p:nvSpPr>
        <p:spPr>
          <a:xfrm>
            <a:off x="10097278" y="3727418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9" name="Google Shape;1739;p100"/>
          <p:cNvSpPr/>
          <p:nvPr/>
        </p:nvSpPr>
        <p:spPr>
          <a:xfrm>
            <a:off x="10065328" y="2669503"/>
            <a:ext cx="182880" cy="18288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10637239" y="1921090"/>
            <a:ext cx="4378" cy="38237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2565879" y="3131076"/>
            <a:ext cx="1130394" cy="1235567"/>
          </a:xfrm>
          <a:prstGeom prst="ellipse">
            <a:avLst/>
          </a:prstGeom>
          <a:noFill/>
          <a:ln w="3810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8596808" y="5558797"/>
            <a:ext cx="1898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Linear classifier in feature space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48931" y="5559898"/>
            <a:ext cx="2164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Nonlinear classifier in </a:t>
            </a:r>
            <a:r>
              <a:rPr lang="en-US" sz="2000">
                <a:solidFill>
                  <a:srgbClr val="FF0000"/>
                </a:solidFill>
              </a:rPr>
              <a:t>original space!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324355" y="5849027"/>
            <a:ext cx="1853878" cy="0"/>
          </a:xfrm>
          <a:prstGeom prst="straightConnector1">
            <a:avLst/>
          </a:prstGeom>
          <a:ln w="889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367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Features: Color Histogram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4" name="Google Shape;1826;p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78097" y="1716044"/>
            <a:ext cx="6387302" cy="2419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827;p102"/>
          <p:cNvCxnSpPr/>
          <p:nvPr/>
        </p:nvCxnSpPr>
        <p:spPr>
          <a:xfrm>
            <a:off x="4789309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1828;p102"/>
          <p:cNvCxnSpPr/>
          <p:nvPr/>
        </p:nvCxnSpPr>
        <p:spPr>
          <a:xfrm>
            <a:off x="5426967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1829;p102"/>
          <p:cNvCxnSpPr/>
          <p:nvPr/>
        </p:nvCxnSpPr>
        <p:spPr>
          <a:xfrm>
            <a:off x="6064626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1830;p102"/>
          <p:cNvCxnSpPr/>
          <p:nvPr/>
        </p:nvCxnSpPr>
        <p:spPr>
          <a:xfrm>
            <a:off x="6702284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1831;p102"/>
          <p:cNvCxnSpPr/>
          <p:nvPr/>
        </p:nvCxnSpPr>
        <p:spPr>
          <a:xfrm>
            <a:off x="7339942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832;p102"/>
          <p:cNvCxnSpPr/>
          <p:nvPr/>
        </p:nvCxnSpPr>
        <p:spPr>
          <a:xfrm>
            <a:off x="7977601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833;p102"/>
          <p:cNvCxnSpPr/>
          <p:nvPr/>
        </p:nvCxnSpPr>
        <p:spPr>
          <a:xfrm>
            <a:off x="8615259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834;p102"/>
          <p:cNvCxnSpPr/>
          <p:nvPr/>
        </p:nvCxnSpPr>
        <p:spPr>
          <a:xfrm>
            <a:off x="9252918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835;p102"/>
          <p:cNvCxnSpPr/>
          <p:nvPr/>
        </p:nvCxnSpPr>
        <p:spPr>
          <a:xfrm>
            <a:off x="9890576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836;p102"/>
          <p:cNvCxnSpPr/>
          <p:nvPr/>
        </p:nvCxnSpPr>
        <p:spPr>
          <a:xfrm>
            <a:off x="10528234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837;p102"/>
          <p:cNvCxnSpPr/>
          <p:nvPr/>
        </p:nvCxnSpPr>
        <p:spPr>
          <a:xfrm>
            <a:off x="11165893" y="1606227"/>
            <a:ext cx="0" cy="263917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1838;p102"/>
          <p:cNvCxnSpPr/>
          <p:nvPr/>
        </p:nvCxnSpPr>
        <p:spPr>
          <a:xfrm>
            <a:off x="4777981" y="5775487"/>
            <a:ext cx="640893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839;p102"/>
          <p:cNvSpPr/>
          <p:nvPr/>
        </p:nvSpPr>
        <p:spPr>
          <a:xfrm>
            <a:off x="4873439" y="5721035"/>
            <a:ext cx="479475" cy="54386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8" name="Google Shape;1840;p102"/>
          <p:cNvPicPr preferRelativeResize="0"/>
          <p:nvPr/>
        </p:nvPicPr>
        <p:blipFill rotWithShape="1">
          <a:blip r:embed="rId3">
            <a:alphaModFix/>
          </a:blip>
          <a:srcRect r="27262"/>
          <a:stretch/>
        </p:blipFill>
        <p:spPr>
          <a:xfrm>
            <a:off x="903369" y="1843511"/>
            <a:ext cx="2099349" cy="216463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841;p102"/>
          <p:cNvSpPr/>
          <p:nvPr/>
        </p:nvSpPr>
        <p:spPr>
          <a:xfrm>
            <a:off x="5518638" y="5402918"/>
            <a:ext cx="479475" cy="372703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1842;p102"/>
          <p:cNvSpPr/>
          <p:nvPr/>
        </p:nvSpPr>
        <p:spPr>
          <a:xfrm>
            <a:off x="6139410" y="5316174"/>
            <a:ext cx="479475" cy="45948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1843;p102"/>
          <p:cNvSpPr/>
          <p:nvPr/>
        </p:nvSpPr>
        <p:spPr>
          <a:xfrm>
            <a:off x="6781376" y="5106528"/>
            <a:ext cx="479475" cy="669026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1844;p102"/>
          <p:cNvSpPr/>
          <p:nvPr/>
        </p:nvSpPr>
        <p:spPr>
          <a:xfrm>
            <a:off x="7418610" y="4492021"/>
            <a:ext cx="479475" cy="1283666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1845;p102"/>
          <p:cNvSpPr/>
          <p:nvPr/>
        </p:nvSpPr>
        <p:spPr>
          <a:xfrm>
            <a:off x="8056710" y="4405277"/>
            <a:ext cx="479475" cy="1370443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1846;p102"/>
          <p:cNvSpPr/>
          <p:nvPr/>
        </p:nvSpPr>
        <p:spPr>
          <a:xfrm>
            <a:off x="8694377" y="4817337"/>
            <a:ext cx="479475" cy="95815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1847;p102"/>
          <p:cNvSpPr/>
          <p:nvPr/>
        </p:nvSpPr>
        <p:spPr>
          <a:xfrm>
            <a:off x="9332011" y="5012086"/>
            <a:ext cx="479475" cy="763401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1848;p102"/>
          <p:cNvSpPr/>
          <p:nvPr/>
        </p:nvSpPr>
        <p:spPr>
          <a:xfrm>
            <a:off x="9969678" y="5482463"/>
            <a:ext cx="479475" cy="293124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1849;p102"/>
          <p:cNvSpPr/>
          <p:nvPr/>
        </p:nvSpPr>
        <p:spPr>
          <a:xfrm>
            <a:off x="10607346" y="5721101"/>
            <a:ext cx="479475" cy="54386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8" name="Google Shape;1850;p102"/>
          <p:cNvCxnSpPr/>
          <p:nvPr/>
        </p:nvCxnSpPr>
        <p:spPr>
          <a:xfrm>
            <a:off x="2480713" y="2790032"/>
            <a:ext cx="5156657" cy="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" name="Google Shape;1851;p102"/>
          <p:cNvCxnSpPr/>
          <p:nvPr/>
        </p:nvCxnSpPr>
        <p:spPr>
          <a:xfrm>
            <a:off x="7622990" y="2807560"/>
            <a:ext cx="0" cy="2103852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Google Shape;1852;p102"/>
          <p:cNvSpPr txBox="1"/>
          <p:nvPr/>
        </p:nvSpPr>
        <p:spPr>
          <a:xfrm>
            <a:off x="7380453" y="4890918"/>
            <a:ext cx="597148" cy="485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+1</a:t>
            </a:r>
            <a:endParaRPr sz="2487" dirty="0"/>
          </a:p>
        </p:txBody>
      </p:sp>
      <p:sp>
        <p:nvSpPr>
          <p:cNvPr id="31" name="TextBox 30"/>
          <p:cNvSpPr txBox="1"/>
          <p:nvPr/>
        </p:nvSpPr>
        <p:spPr>
          <a:xfrm>
            <a:off x="818461" y="4691029"/>
            <a:ext cx="2269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Ignores texture, </a:t>
            </a:r>
            <a:r>
              <a:rPr lang="en-US" sz="2400"/>
              <a:t>spatial positions</a:t>
            </a:r>
            <a:endParaRPr lang="en-US" sz="2400" dirty="0"/>
          </a:p>
        </p:txBody>
      </p:sp>
      <p:sp>
        <p:nvSpPr>
          <p:cNvPr id="32" name="Google Shape;144;p20"/>
          <p:cNvSpPr txBox="1"/>
          <p:nvPr/>
        </p:nvSpPr>
        <p:spPr>
          <a:xfrm>
            <a:off x="-35689" y="6060051"/>
            <a:ext cx="1747778" cy="28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rgbClr val="999999"/>
                </a:solidFill>
                <a:hlinkClick r:id="rId4"/>
              </a:rPr>
              <a:t>Frog </a:t>
            </a:r>
            <a:r>
              <a:rPr lang="en" sz="800" u="sng" dirty="0">
                <a:solidFill>
                  <a:srgbClr val="999999"/>
                </a:solidFill>
                <a:hlinkClick r:id="rId4"/>
              </a:rPr>
              <a:t>image</a:t>
            </a:r>
            <a:r>
              <a:rPr lang="en" sz="800" dirty="0">
                <a:solidFill>
                  <a:srgbClr val="999999"/>
                </a:solidFill>
              </a:rPr>
              <a:t> is in the public domain</a:t>
            </a:r>
            <a:endParaRPr sz="800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66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Image Features: </a:t>
            </a:r>
            <a:r>
              <a:rPr lang="en-US" dirty="0"/>
              <a:t>Histogram of Oriented Gradients (</a:t>
            </a:r>
            <a:r>
              <a:rPr lang="en-US" dirty="0" err="1"/>
              <a:t>HoG</a:t>
            </a:r>
            <a:r>
              <a:rPr lang="en-US" dirty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4" name="Google Shape;1859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643" y="1161860"/>
            <a:ext cx="4054845" cy="3041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65;p103"/>
          <p:cNvSpPr txBox="1"/>
          <p:nvPr/>
        </p:nvSpPr>
        <p:spPr>
          <a:xfrm>
            <a:off x="520895" y="4199048"/>
            <a:ext cx="4262339" cy="210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457200" indent="-457200">
              <a:buAutoNum type="arabicPeriod"/>
            </a:pPr>
            <a:r>
              <a:rPr lang="en-US" sz="2200" dirty="0"/>
              <a:t>Compute edge direction / strength at each pixel</a:t>
            </a:r>
          </a:p>
          <a:p>
            <a:pPr marL="457200" indent="-457200">
              <a:buAutoNum type="arabicPeriod"/>
            </a:pPr>
            <a:r>
              <a:rPr lang="en-US" sz="2200" dirty="0"/>
              <a:t>Divide image into 8x8 regions</a:t>
            </a:r>
          </a:p>
          <a:p>
            <a:pPr marL="457200" indent="-457200">
              <a:buAutoNum type="arabicPeriod"/>
            </a:pPr>
            <a:r>
              <a:rPr lang="en-US" sz="2200" dirty="0"/>
              <a:t>Within each region compute a histogram of edge directions weighted by edge strength </a:t>
            </a:r>
            <a:endParaRPr sz="2200" dirty="0"/>
          </a:p>
        </p:txBody>
      </p:sp>
      <p:sp>
        <p:nvSpPr>
          <p:cNvPr id="20" name="Google Shape;1867;p103"/>
          <p:cNvSpPr txBox="1"/>
          <p:nvPr/>
        </p:nvSpPr>
        <p:spPr>
          <a:xfrm>
            <a:off x="7757986" y="5981543"/>
            <a:ext cx="4357994" cy="39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933">
                <a:solidFill>
                  <a:schemeClr val="dk1"/>
                </a:solidFill>
              </a:rPr>
              <a:t>Lowe, “Object recognition from local scale-invariant features”, ICCV 1999</a:t>
            </a:r>
            <a:endParaRPr sz="933" dirty="0"/>
          </a:p>
          <a:p>
            <a:r>
              <a:rPr lang="en" sz="933" dirty="0" err="1"/>
              <a:t>Dalal</a:t>
            </a:r>
            <a:r>
              <a:rPr lang="en" sz="933" dirty="0"/>
              <a:t> and </a:t>
            </a:r>
            <a:r>
              <a:rPr lang="en" sz="933" dirty="0" err="1"/>
              <a:t>Triggs</a:t>
            </a:r>
            <a:r>
              <a:rPr lang="en" sz="933" dirty="0"/>
              <a:t>, "Histograms of oriented gradients for human detection," CVPR 2005</a:t>
            </a:r>
            <a:endParaRPr sz="933" dirty="0"/>
          </a:p>
        </p:txBody>
      </p:sp>
    </p:spTree>
    <p:extLst>
      <p:ext uri="{BB962C8B-B14F-4D97-AF65-F5344CB8AC3E}">
        <p14:creationId xmlns:p14="http://schemas.microsoft.com/office/powerpoint/2010/main" val="47028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 (today’s lecture)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Loss functions</a:t>
            </a:r>
          </a:p>
          <a:p>
            <a:r>
              <a:rPr lang="en-US" dirty="0"/>
              <a:t>Regularization</a:t>
            </a:r>
          </a:p>
          <a:p>
            <a:r>
              <a:rPr lang="en-US" dirty="0"/>
              <a:t>Weights and layers</a:t>
            </a:r>
          </a:p>
          <a:p>
            <a:r>
              <a:rPr lang="en-US" dirty="0"/>
              <a:t>Activation functions</a:t>
            </a:r>
          </a:p>
          <a:p>
            <a:r>
              <a:rPr lang="en-US" dirty="0"/>
              <a:t>Backpropagation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Training and optimization (?)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8" name="Picture 7" descr="A picture containing clock, hanging&#10;&#10;Description automatically generated">
            <a:extLst>
              <a:ext uri="{FF2B5EF4-FFF2-40B4-BE49-F238E27FC236}">
                <a16:creationId xmlns:a16="http://schemas.microsoft.com/office/drawing/2014/main" id="{D6AD4EF3-E43E-4943-999C-0CF6AB7D7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4" y="1825625"/>
            <a:ext cx="3467510" cy="1751597"/>
          </a:xfrm>
          <a:prstGeom prst="rect">
            <a:avLst/>
          </a:prstGeom>
        </p:spPr>
      </p:pic>
      <p:pic>
        <p:nvPicPr>
          <p:cNvPr id="14" name="Picture 13" descr="A picture containing star, clock&#10;&#10;Description automatically generated">
            <a:extLst>
              <a:ext uri="{FF2B5EF4-FFF2-40B4-BE49-F238E27FC236}">
                <a16:creationId xmlns:a16="http://schemas.microsoft.com/office/drawing/2014/main" id="{20F0A218-5074-4B12-A906-2890EEDCB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8"/>
          <a:stretch/>
        </p:blipFill>
        <p:spPr>
          <a:xfrm>
            <a:off x="7727885" y="3919679"/>
            <a:ext cx="2720808" cy="17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88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Image Features: </a:t>
            </a:r>
            <a:r>
              <a:rPr lang="en-US" dirty="0"/>
              <a:t>Histogram of Oriented Gradients (</a:t>
            </a:r>
            <a:r>
              <a:rPr lang="en-US" dirty="0" err="1"/>
              <a:t>HoG</a:t>
            </a:r>
            <a:r>
              <a:rPr lang="en-US" dirty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4" name="Google Shape;1859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643" y="1161860"/>
            <a:ext cx="4054845" cy="304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60;p103"/>
          <p:cNvPicPr preferRelativeResize="0"/>
          <p:nvPr/>
        </p:nvPicPr>
        <p:blipFill rotWithShape="1">
          <a:blip r:embed="rId3">
            <a:alphaModFix/>
          </a:blip>
          <a:srcRect l="2637" t="2911" r="2133" b="3482"/>
          <a:stretch/>
        </p:blipFill>
        <p:spPr>
          <a:xfrm>
            <a:off x="7319221" y="1157941"/>
            <a:ext cx="4054844" cy="30411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65;p103"/>
          <p:cNvSpPr txBox="1"/>
          <p:nvPr/>
        </p:nvSpPr>
        <p:spPr>
          <a:xfrm>
            <a:off x="520895" y="4199048"/>
            <a:ext cx="4262339" cy="210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457200" indent="-457200">
              <a:buAutoNum type="arabicPeriod"/>
            </a:pPr>
            <a:r>
              <a:rPr lang="en-US" sz="2200" dirty="0"/>
              <a:t>Compute edge direction / strength at each pixel</a:t>
            </a:r>
          </a:p>
          <a:p>
            <a:pPr marL="457200" indent="-457200">
              <a:buAutoNum type="arabicPeriod"/>
            </a:pPr>
            <a:r>
              <a:rPr lang="en-US" sz="2200" dirty="0"/>
              <a:t>Divide image into 8x8 regions</a:t>
            </a:r>
          </a:p>
          <a:p>
            <a:pPr marL="457200" indent="-457200">
              <a:buAutoNum type="arabicPeriod"/>
            </a:pPr>
            <a:r>
              <a:rPr lang="en-US" sz="2200" dirty="0"/>
              <a:t>Within each region compute a histogram of edge directions weighted by edge strength </a:t>
            </a:r>
            <a:endParaRPr sz="2200" dirty="0"/>
          </a:p>
        </p:txBody>
      </p:sp>
      <p:sp>
        <p:nvSpPr>
          <p:cNvPr id="11" name="Google Shape;1866;p103"/>
          <p:cNvSpPr txBox="1"/>
          <p:nvPr/>
        </p:nvSpPr>
        <p:spPr>
          <a:xfrm>
            <a:off x="7083793" y="4234589"/>
            <a:ext cx="4525701" cy="172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Example: 320x240 image gets divided into 40x30 bins; </a:t>
            </a:r>
            <a:r>
              <a:rPr lang="en-US" sz="2487" dirty="0"/>
              <a:t>8 directions per bin; </a:t>
            </a:r>
            <a:r>
              <a:rPr lang="en" sz="2487" dirty="0"/>
              <a:t>feature vector has 30*40*9 = 10,800 numbers</a:t>
            </a:r>
            <a:endParaRPr sz="2487" dirty="0"/>
          </a:p>
        </p:txBody>
      </p:sp>
      <p:sp>
        <p:nvSpPr>
          <p:cNvPr id="20" name="Google Shape;1867;p103"/>
          <p:cNvSpPr txBox="1"/>
          <p:nvPr/>
        </p:nvSpPr>
        <p:spPr>
          <a:xfrm>
            <a:off x="7757986" y="5981543"/>
            <a:ext cx="4357994" cy="39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933">
                <a:solidFill>
                  <a:schemeClr val="dk1"/>
                </a:solidFill>
              </a:rPr>
              <a:t>Lowe, “Object recognition from local scale-invariant features”, ICCV 1999</a:t>
            </a:r>
            <a:endParaRPr sz="933" dirty="0"/>
          </a:p>
          <a:p>
            <a:r>
              <a:rPr lang="en" sz="933" dirty="0" err="1"/>
              <a:t>Dalal</a:t>
            </a:r>
            <a:r>
              <a:rPr lang="en" sz="933" dirty="0"/>
              <a:t> and </a:t>
            </a:r>
            <a:r>
              <a:rPr lang="en" sz="933" dirty="0" err="1"/>
              <a:t>Triggs</a:t>
            </a:r>
            <a:r>
              <a:rPr lang="en" sz="933" dirty="0"/>
              <a:t>, "Histograms of oriented gradients for human detection," CVPR 2005</a:t>
            </a:r>
            <a:endParaRPr sz="933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69712" y="2746155"/>
            <a:ext cx="1853878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584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Image Features: </a:t>
            </a:r>
            <a:r>
              <a:rPr lang="en-US" dirty="0"/>
              <a:t>Histogram of Oriented Gradients (</a:t>
            </a:r>
            <a:r>
              <a:rPr lang="en-US" dirty="0" err="1"/>
              <a:t>HoG</a:t>
            </a:r>
            <a:r>
              <a:rPr lang="en-US" dirty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Google Shape;1859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643" y="1161860"/>
            <a:ext cx="4054845" cy="304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60;p103"/>
          <p:cNvPicPr preferRelativeResize="0"/>
          <p:nvPr/>
        </p:nvPicPr>
        <p:blipFill rotWithShape="1">
          <a:blip r:embed="rId3">
            <a:alphaModFix/>
          </a:blip>
          <a:srcRect l="2637" t="2911" r="2133" b="3482"/>
          <a:stretch/>
        </p:blipFill>
        <p:spPr>
          <a:xfrm>
            <a:off x="7319221" y="1157941"/>
            <a:ext cx="4054844" cy="30411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61;p103"/>
          <p:cNvSpPr/>
          <p:nvPr/>
        </p:nvSpPr>
        <p:spPr>
          <a:xfrm>
            <a:off x="9080777" y="1717571"/>
            <a:ext cx="293283" cy="307998"/>
          </a:xfrm>
          <a:prstGeom prst="rect">
            <a:avLst/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1865;p103"/>
          <p:cNvSpPr txBox="1"/>
          <p:nvPr/>
        </p:nvSpPr>
        <p:spPr>
          <a:xfrm>
            <a:off x="520895" y="4199048"/>
            <a:ext cx="4262339" cy="210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457200" indent="-457200">
              <a:buAutoNum type="arabicPeriod"/>
            </a:pPr>
            <a:r>
              <a:rPr lang="en-US" sz="2200" dirty="0"/>
              <a:t>Compute edge direction / strength at each pixel</a:t>
            </a:r>
          </a:p>
          <a:p>
            <a:pPr marL="457200" indent="-457200">
              <a:buAutoNum type="arabicPeriod"/>
            </a:pPr>
            <a:r>
              <a:rPr lang="en-US" sz="2200" dirty="0"/>
              <a:t>Divide image into 8x8 regions</a:t>
            </a:r>
          </a:p>
          <a:p>
            <a:pPr marL="457200" indent="-457200">
              <a:buAutoNum type="arabicPeriod"/>
            </a:pPr>
            <a:r>
              <a:rPr lang="en-US" sz="2200" dirty="0"/>
              <a:t>Within each region compute a histogram of edge directions weighted by edge strength </a:t>
            </a:r>
            <a:endParaRPr sz="2200" dirty="0"/>
          </a:p>
        </p:txBody>
      </p:sp>
      <p:sp>
        <p:nvSpPr>
          <p:cNvPr id="11" name="Google Shape;1866;p103"/>
          <p:cNvSpPr txBox="1"/>
          <p:nvPr/>
        </p:nvSpPr>
        <p:spPr>
          <a:xfrm>
            <a:off x="7083793" y="4234589"/>
            <a:ext cx="4525701" cy="172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Example: 320x240 image gets divided into 40x30 bins; </a:t>
            </a:r>
            <a:r>
              <a:rPr lang="en-US" sz="2487" dirty="0"/>
              <a:t>8 directions per bin; </a:t>
            </a:r>
            <a:r>
              <a:rPr lang="en" sz="2487" dirty="0"/>
              <a:t>feature vector has 30*40*9 = 10,800 numbers</a:t>
            </a:r>
            <a:endParaRPr sz="2487" dirty="0"/>
          </a:p>
        </p:txBody>
      </p:sp>
      <p:sp>
        <p:nvSpPr>
          <p:cNvPr id="20" name="Google Shape;1867;p103"/>
          <p:cNvSpPr txBox="1"/>
          <p:nvPr/>
        </p:nvSpPr>
        <p:spPr>
          <a:xfrm>
            <a:off x="7757986" y="5981543"/>
            <a:ext cx="4357994" cy="39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933">
                <a:solidFill>
                  <a:schemeClr val="dk1"/>
                </a:solidFill>
              </a:rPr>
              <a:t>Lowe, “Object recognition from local scale-invariant features”, ICCV 1999</a:t>
            </a:r>
            <a:endParaRPr sz="933" dirty="0"/>
          </a:p>
          <a:p>
            <a:r>
              <a:rPr lang="en" sz="933" dirty="0" err="1"/>
              <a:t>Dalal</a:t>
            </a:r>
            <a:r>
              <a:rPr lang="en" sz="933" dirty="0"/>
              <a:t> and </a:t>
            </a:r>
            <a:r>
              <a:rPr lang="en" sz="933" dirty="0" err="1"/>
              <a:t>Triggs</a:t>
            </a:r>
            <a:r>
              <a:rPr lang="en" sz="933" dirty="0"/>
              <a:t>, "Histograms of oriented gradients for human detection," CVPR 2005</a:t>
            </a:r>
            <a:endParaRPr sz="933" dirty="0"/>
          </a:p>
        </p:txBody>
      </p:sp>
      <p:sp>
        <p:nvSpPr>
          <p:cNvPr id="21" name="Google Shape;1861;p103"/>
          <p:cNvSpPr/>
          <p:nvPr/>
        </p:nvSpPr>
        <p:spPr>
          <a:xfrm>
            <a:off x="2505422" y="1717571"/>
            <a:ext cx="293283" cy="307998"/>
          </a:xfrm>
          <a:prstGeom prst="rect">
            <a:avLst/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69712" y="2746155"/>
            <a:ext cx="1853878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22131" y="1783533"/>
            <a:ext cx="224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Strong diagonal edges</a:t>
            </a:r>
          </a:p>
        </p:txBody>
      </p:sp>
      <p:sp>
        <p:nvSpPr>
          <p:cNvPr id="24" name="Google Shape;1861;p103"/>
          <p:cNvSpPr/>
          <p:nvPr/>
        </p:nvSpPr>
        <p:spPr>
          <a:xfrm>
            <a:off x="8284052" y="1922863"/>
            <a:ext cx="293283" cy="307998"/>
          </a:xfrm>
          <a:prstGeom prst="rect">
            <a:avLst/>
          </a:prstGeom>
          <a:noFill/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1861;p103"/>
          <p:cNvSpPr/>
          <p:nvPr/>
        </p:nvSpPr>
        <p:spPr>
          <a:xfrm>
            <a:off x="1596580" y="1922863"/>
            <a:ext cx="293283" cy="307998"/>
          </a:xfrm>
          <a:prstGeom prst="rect">
            <a:avLst/>
          </a:prstGeom>
          <a:noFill/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TextBox 25"/>
          <p:cNvSpPr txBox="1"/>
          <p:nvPr/>
        </p:nvSpPr>
        <p:spPr>
          <a:xfrm>
            <a:off x="5178559" y="2950448"/>
            <a:ext cx="1641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Edges in all directions</a:t>
            </a:r>
          </a:p>
        </p:txBody>
      </p:sp>
      <p:sp>
        <p:nvSpPr>
          <p:cNvPr id="27" name="Google Shape;1861;p103"/>
          <p:cNvSpPr/>
          <p:nvPr/>
        </p:nvSpPr>
        <p:spPr>
          <a:xfrm>
            <a:off x="11073548" y="1175490"/>
            <a:ext cx="293283" cy="307998"/>
          </a:xfrm>
          <a:prstGeom prst="rect">
            <a:avLst/>
          </a:prstGeom>
          <a:noFill/>
          <a:ln w="635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1861;p103"/>
          <p:cNvSpPr/>
          <p:nvPr/>
        </p:nvSpPr>
        <p:spPr>
          <a:xfrm>
            <a:off x="4380797" y="1175490"/>
            <a:ext cx="293283" cy="307998"/>
          </a:xfrm>
          <a:prstGeom prst="rect">
            <a:avLst/>
          </a:prstGeom>
          <a:noFill/>
          <a:ln w="635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TextBox 28"/>
          <p:cNvSpPr txBox="1"/>
          <p:nvPr/>
        </p:nvSpPr>
        <p:spPr>
          <a:xfrm>
            <a:off x="5015594" y="1098656"/>
            <a:ext cx="205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Weak edges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0774" y="3895916"/>
            <a:ext cx="1870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Captures texture and position, robust to small image changes</a:t>
            </a:r>
          </a:p>
        </p:txBody>
      </p:sp>
    </p:spTree>
    <p:extLst>
      <p:ext uri="{BB962C8B-B14F-4D97-AF65-F5344CB8AC3E}">
        <p14:creationId xmlns:p14="http://schemas.microsoft.com/office/powerpoint/2010/main" val="17558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Features: Bag of Words (Data-Driven!)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Google Shape;1872;p104"/>
          <p:cNvSpPr/>
          <p:nvPr/>
        </p:nvSpPr>
        <p:spPr>
          <a:xfrm>
            <a:off x="155359" y="1069588"/>
            <a:ext cx="11878106" cy="2791156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5" name="Google Shape;1875;p1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25020" y="1446852"/>
            <a:ext cx="2183766" cy="22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77;p104"/>
          <p:cNvPicPr preferRelativeResize="0"/>
          <p:nvPr/>
        </p:nvPicPr>
        <p:blipFill rotWithShape="1">
          <a:blip r:embed="rId3">
            <a:alphaModFix/>
          </a:blip>
          <a:srcRect t="14420" r="27262"/>
          <a:stretch/>
        </p:blipFill>
        <p:spPr>
          <a:xfrm>
            <a:off x="415492" y="2732988"/>
            <a:ext cx="1171062" cy="1033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82;p104"/>
          <p:cNvPicPr preferRelativeResize="0"/>
          <p:nvPr/>
        </p:nvPicPr>
        <p:blipFill rotWithShape="1">
          <a:blip r:embed="rId3">
            <a:alphaModFix/>
          </a:blip>
          <a:srcRect t="80855" r="81139"/>
          <a:stretch/>
        </p:blipFill>
        <p:spPr>
          <a:xfrm>
            <a:off x="4691928" y="2963394"/>
            <a:ext cx="303654" cy="23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83;p104"/>
          <p:cNvPicPr preferRelativeResize="0"/>
          <p:nvPr/>
        </p:nvPicPr>
        <p:blipFill rotWithShape="1">
          <a:blip r:embed="rId3">
            <a:alphaModFix/>
          </a:blip>
          <a:srcRect l="42205" t="80855" r="40129"/>
          <a:stretch/>
        </p:blipFill>
        <p:spPr>
          <a:xfrm>
            <a:off x="5272809" y="2554068"/>
            <a:ext cx="284426" cy="23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84;p104"/>
          <p:cNvPicPr preferRelativeResize="0"/>
          <p:nvPr/>
        </p:nvPicPr>
        <p:blipFill rotWithShape="1">
          <a:blip r:embed="rId3">
            <a:alphaModFix/>
          </a:blip>
          <a:srcRect t="80855" r="81139"/>
          <a:stretch/>
        </p:blipFill>
        <p:spPr>
          <a:xfrm>
            <a:off x="5122665" y="3330532"/>
            <a:ext cx="303654" cy="23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85;p104"/>
          <p:cNvPicPr preferRelativeResize="0"/>
          <p:nvPr/>
        </p:nvPicPr>
        <p:blipFill rotWithShape="1">
          <a:blip r:embed="rId3">
            <a:alphaModFix/>
          </a:blip>
          <a:srcRect l="56473" t="15389" r="21844" b="61201"/>
          <a:stretch/>
        </p:blipFill>
        <p:spPr>
          <a:xfrm>
            <a:off x="4669201" y="2166950"/>
            <a:ext cx="349076" cy="2826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886;p104"/>
          <p:cNvCxnSpPr/>
          <p:nvPr/>
        </p:nvCxnSpPr>
        <p:spPr>
          <a:xfrm>
            <a:off x="1881176" y="2694030"/>
            <a:ext cx="2065462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1887;p104"/>
          <p:cNvCxnSpPr/>
          <p:nvPr/>
        </p:nvCxnSpPr>
        <p:spPr>
          <a:xfrm>
            <a:off x="6604113" y="2694030"/>
            <a:ext cx="2065462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1888;p104"/>
          <p:cNvSpPr txBox="1"/>
          <p:nvPr/>
        </p:nvSpPr>
        <p:spPr>
          <a:xfrm>
            <a:off x="1677106" y="1672949"/>
            <a:ext cx="2416405" cy="98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Extract random patches </a:t>
            </a:r>
            <a:endParaRPr sz="2487" dirty="0"/>
          </a:p>
        </p:txBody>
      </p:sp>
      <p:sp>
        <p:nvSpPr>
          <p:cNvPr id="19" name="Google Shape;1889;p104"/>
          <p:cNvSpPr txBox="1"/>
          <p:nvPr/>
        </p:nvSpPr>
        <p:spPr>
          <a:xfrm>
            <a:off x="6419461" y="1302300"/>
            <a:ext cx="2585061" cy="669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Cluster patches to form “codebook” of “visual words”</a:t>
            </a:r>
            <a:endParaRPr sz="2487" dirty="0"/>
          </a:p>
        </p:txBody>
      </p:sp>
      <p:sp>
        <p:nvSpPr>
          <p:cNvPr id="20" name="Google Shape;1890;p104"/>
          <p:cNvSpPr txBox="1"/>
          <p:nvPr/>
        </p:nvSpPr>
        <p:spPr>
          <a:xfrm>
            <a:off x="280693" y="973101"/>
            <a:ext cx="3400056" cy="53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Step 1: Build codebook</a:t>
            </a:r>
            <a:endParaRPr sz="2487" b="1" dirty="0"/>
          </a:p>
        </p:txBody>
      </p:sp>
      <p:sp>
        <p:nvSpPr>
          <p:cNvPr id="68" name="Google Shape;1937;p104"/>
          <p:cNvSpPr txBox="1"/>
          <p:nvPr/>
        </p:nvSpPr>
        <p:spPr>
          <a:xfrm>
            <a:off x="120002" y="6004574"/>
            <a:ext cx="5082276" cy="23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/>
              <a:t>Fei-Fei</a:t>
            </a:r>
            <a:r>
              <a:rPr lang="en" sz="800" dirty="0"/>
              <a:t> and </a:t>
            </a:r>
            <a:r>
              <a:rPr lang="en" sz="800" dirty="0" err="1"/>
              <a:t>Perona</a:t>
            </a:r>
            <a:r>
              <a:rPr lang="en" sz="800" dirty="0"/>
              <a:t>, “A </a:t>
            </a:r>
            <a:r>
              <a:rPr lang="en" sz="800" dirty="0" err="1"/>
              <a:t>bayesian</a:t>
            </a:r>
            <a:r>
              <a:rPr lang="en" sz="800" dirty="0"/>
              <a:t> hierarchical model for learning natural scene categories”, CVPR 2005</a:t>
            </a:r>
            <a:endParaRPr sz="800" dirty="0"/>
          </a:p>
        </p:txBody>
      </p:sp>
      <p:sp>
        <p:nvSpPr>
          <p:cNvPr id="69" name="Google Shape;144;p20"/>
          <p:cNvSpPr txBox="1"/>
          <p:nvPr/>
        </p:nvSpPr>
        <p:spPr>
          <a:xfrm>
            <a:off x="10451938" y="6039697"/>
            <a:ext cx="1726559" cy="25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rgbClr val="999999"/>
                </a:solidFill>
                <a:hlinkClick r:id="rId4"/>
              </a:rPr>
              <a:t>Car </a:t>
            </a:r>
            <a:r>
              <a:rPr lang="en" sz="800" u="sng" dirty="0">
                <a:solidFill>
                  <a:srgbClr val="999999"/>
                </a:solidFill>
                <a:hlinkClick r:id="rId4"/>
              </a:rPr>
              <a:t>image</a:t>
            </a:r>
            <a:r>
              <a:rPr lang="en" sz="800" dirty="0">
                <a:solidFill>
                  <a:srgbClr val="999999"/>
                </a:solidFill>
              </a:rPr>
              <a:t> is </a:t>
            </a:r>
            <a:r>
              <a:rPr lang="en" sz="800" u="sng" dirty="0">
                <a:solidFill>
                  <a:srgbClr val="999999"/>
                </a:solidFill>
                <a:hlinkClick r:id="rId5"/>
              </a:rPr>
              <a:t>CC0 1.0</a:t>
            </a:r>
            <a:r>
              <a:rPr lang="en" sz="800" dirty="0">
                <a:solidFill>
                  <a:srgbClr val="999999"/>
                </a:solidFill>
              </a:rPr>
              <a:t> </a:t>
            </a:r>
            <a:r>
              <a:rPr lang="en" sz="800">
                <a:solidFill>
                  <a:srgbClr val="999999"/>
                </a:solidFill>
              </a:rPr>
              <a:t>public domain</a:t>
            </a:r>
            <a:endParaRPr sz="800" dirty="0">
              <a:solidFill>
                <a:srgbClr val="999999"/>
              </a:solidFill>
            </a:endParaRPr>
          </a:p>
        </p:txBody>
      </p:sp>
      <p:pic>
        <p:nvPicPr>
          <p:cNvPr id="70" name="Google Shape;163;p21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415492" y="1518426"/>
            <a:ext cx="1172458" cy="107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163;p21"/>
          <p:cNvPicPr preferRelativeResize="0"/>
          <p:nvPr/>
        </p:nvPicPr>
        <p:blipFill rotWithShape="1">
          <a:blip r:embed="rId6">
            <a:alphaModFix/>
          </a:blip>
          <a:srcRect l="24516" t="58375" r="56216" b="13648"/>
          <a:stretch/>
        </p:blipFill>
        <p:spPr>
          <a:xfrm>
            <a:off x="4426046" y="1609116"/>
            <a:ext cx="312517" cy="300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163;p21"/>
          <p:cNvPicPr preferRelativeResize="0"/>
          <p:nvPr/>
        </p:nvPicPr>
        <p:blipFill rotWithShape="1">
          <a:blip r:embed="rId6">
            <a:alphaModFix/>
          </a:blip>
          <a:srcRect l="51678" t="61998" r="24771" b="14295"/>
          <a:stretch/>
        </p:blipFill>
        <p:spPr>
          <a:xfrm>
            <a:off x="5272809" y="1782479"/>
            <a:ext cx="381965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63;p21"/>
          <p:cNvPicPr preferRelativeResize="0"/>
          <p:nvPr/>
        </p:nvPicPr>
        <p:blipFill rotWithShape="1">
          <a:blip r:embed="rId6">
            <a:alphaModFix/>
          </a:blip>
          <a:srcRect l="45364" t="44434" r="38222" b="35121"/>
          <a:stretch/>
        </p:blipFill>
        <p:spPr>
          <a:xfrm>
            <a:off x="5747555" y="2164607"/>
            <a:ext cx="266218" cy="21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63;p21"/>
          <p:cNvPicPr preferRelativeResize="0"/>
          <p:nvPr/>
        </p:nvPicPr>
        <p:blipFill rotWithShape="1">
          <a:blip r:embed="rId6">
            <a:alphaModFix/>
          </a:blip>
          <a:srcRect l="46225" t="20488" r="37362" b="54729"/>
          <a:stretch/>
        </p:blipFill>
        <p:spPr>
          <a:xfrm>
            <a:off x="5828194" y="2830107"/>
            <a:ext cx="266218" cy="266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915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Features: Bag of Words (Data-Driven!)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Google Shape;1872;p104"/>
          <p:cNvSpPr/>
          <p:nvPr/>
        </p:nvSpPr>
        <p:spPr>
          <a:xfrm>
            <a:off x="155359" y="1069588"/>
            <a:ext cx="11878106" cy="2791156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5" name="Google Shape;1875;p1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25020" y="1446852"/>
            <a:ext cx="2183766" cy="22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77;p104"/>
          <p:cNvPicPr preferRelativeResize="0"/>
          <p:nvPr/>
        </p:nvPicPr>
        <p:blipFill rotWithShape="1">
          <a:blip r:embed="rId3">
            <a:alphaModFix/>
          </a:blip>
          <a:srcRect t="14420" r="27262"/>
          <a:stretch/>
        </p:blipFill>
        <p:spPr>
          <a:xfrm>
            <a:off x="415492" y="2732988"/>
            <a:ext cx="1171062" cy="1033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82;p104"/>
          <p:cNvPicPr preferRelativeResize="0"/>
          <p:nvPr/>
        </p:nvPicPr>
        <p:blipFill rotWithShape="1">
          <a:blip r:embed="rId3">
            <a:alphaModFix/>
          </a:blip>
          <a:srcRect t="80855" r="81139"/>
          <a:stretch/>
        </p:blipFill>
        <p:spPr>
          <a:xfrm>
            <a:off x="4691928" y="2963394"/>
            <a:ext cx="303654" cy="23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83;p104"/>
          <p:cNvPicPr preferRelativeResize="0"/>
          <p:nvPr/>
        </p:nvPicPr>
        <p:blipFill rotWithShape="1">
          <a:blip r:embed="rId3">
            <a:alphaModFix/>
          </a:blip>
          <a:srcRect l="42205" t="80855" r="40129"/>
          <a:stretch/>
        </p:blipFill>
        <p:spPr>
          <a:xfrm>
            <a:off x="5272809" y="2554068"/>
            <a:ext cx="284426" cy="23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84;p104"/>
          <p:cNvPicPr preferRelativeResize="0"/>
          <p:nvPr/>
        </p:nvPicPr>
        <p:blipFill rotWithShape="1">
          <a:blip r:embed="rId3">
            <a:alphaModFix/>
          </a:blip>
          <a:srcRect t="80855" r="81139"/>
          <a:stretch/>
        </p:blipFill>
        <p:spPr>
          <a:xfrm>
            <a:off x="5122665" y="3330532"/>
            <a:ext cx="303654" cy="23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85;p104"/>
          <p:cNvPicPr preferRelativeResize="0"/>
          <p:nvPr/>
        </p:nvPicPr>
        <p:blipFill rotWithShape="1">
          <a:blip r:embed="rId3">
            <a:alphaModFix/>
          </a:blip>
          <a:srcRect l="56473" t="15389" r="21844" b="61201"/>
          <a:stretch/>
        </p:blipFill>
        <p:spPr>
          <a:xfrm>
            <a:off x="4669201" y="2166950"/>
            <a:ext cx="349076" cy="2826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886;p104"/>
          <p:cNvCxnSpPr/>
          <p:nvPr/>
        </p:nvCxnSpPr>
        <p:spPr>
          <a:xfrm>
            <a:off x="1881176" y="2694030"/>
            <a:ext cx="2065462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1887;p104"/>
          <p:cNvCxnSpPr/>
          <p:nvPr/>
        </p:nvCxnSpPr>
        <p:spPr>
          <a:xfrm>
            <a:off x="6604113" y="2694030"/>
            <a:ext cx="2065462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1888;p104"/>
          <p:cNvSpPr txBox="1"/>
          <p:nvPr/>
        </p:nvSpPr>
        <p:spPr>
          <a:xfrm>
            <a:off x="1677106" y="1672949"/>
            <a:ext cx="2416405" cy="98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Extract random patches </a:t>
            </a:r>
            <a:endParaRPr sz="2487" dirty="0"/>
          </a:p>
        </p:txBody>
      </p:sp>
      <p:sp>
        <p:nvSpPr>
          <p:cNvPr id="19" name="Google Shape;1889;p104"/>
          <p:cNvSpPr txBox="1"/>
          <p:nvPr/>
        </p:nvSpPr>
        <p:spPr>
          <a:xfrm>
            <a:off x="6419461" y="1302300"/>
            <a:ext cx="2585061" cy="669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Cluster patches to form “codebook” of “visual words”</a:t>
            </a:r>
            <a:endParaRPr sz="2487" dirty="0"/>
          </a:p>
        </p:txBody>
      </p:sp>
      <p:sp>
        <p:nvSpPr>
          <p:cNvPr id="20" name="Google Shape;1890;p104"/>
          <p:cNvSpPr txBox="1"/>
          <p:nvPr/>
        </p:nvSpPr>
        <p:spPr>
          <a:xfrm>
            <a:off x="280693" y="973101"/>
            <a:ext cx="3400056" cy="53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Step 1: Build codebook</a:t>
            </a:r>
            <a:endParaRPr sz="2487" b="1" dirty="0"/>
          </a:p>
        </p:txBody>
      </p:sp>
      <p:sp>
        <p:nvSpPr>
          <p:cNvPr id="21" name="Google Shape;1891;p104"/>
          <p:cNvSpPr/>
          <p:nvPr/>
        </p:nvSpPr>
        <p:spPr>
          <a:xfrm>
            <a:off x="155359" y="3942853"/>
            <a:ext cx="11878106" cy="2330626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1892;p104"/>
          <p:cNvSpPr txBox="1"/>
          <p:nvPr/>
        </p:nvSpPr>
        <p:spPr>
          <a:xfrm>
            <a:off x="280693" y="4023349"/>
            <a:ext cx="3400056" cy="50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Step 2: Encode images</a:t>
            </a:r>
            <a:endParaRPr sz="2487" b="1" dirty="0"/>
          </a:p>
        </p:txBody>
      </p:sp>
      <p:pic>
        <p:nvPicPr>
          <p:cNvPr id="23" name="Google Shape;1893;p104"/>
          <p:cNvPicPr preferRelativeResize="0"/>
          <p:nvPr/>
        </p:nvPicPr>
        <p:blipFill rotWithShape="1">
          <a:blip r:embed="rId2">
            <a:alphaModFix/>
          </a:blip>
          <a:srcRect b="84128"/>
          <a:stretch/>
        </p:blipFill>
        <p:spPr>
          <a:xfrm>
            <a:off x="5735512" y="4561964"/>
            <a:ext cx="1853579" cy="29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94;p104"/>
          <p:cNvPicPr preferRelativeResize="0"/>
          <p:nvPr/>
        </p:nvPicPr>
        <p:blipFill rotWithShape="1">
          <a:blip r:embed="rId2">
            <a:alphaModFix/>
          </a:blip>
          <a:srcRect t="15870" b="66538"/>
          <a:stretch/>
        </p:blipFill>
        <p:spPr>
          <a:xfrm>
            <a:off x="7604085" y="4545842"/>
            <a:ext cx="1853579" cy="329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95;p104"/>
          <p:cNvPicPr preferRelativeResize="0"/>
          <p:nvPr/>
        </p:nvPicPr>
        <p:blipFill rotWithShape="1">
          <a:blip r:embed="rId2">
            <a:alphaModFix/>
          </a:blip>
          <a:srcRect t="33000" b="50607"/>
          <a:stretch/>
        </p:blipFill>
        <p:spPr>
          <a:xfrm>
            <a:off x="9472653" y="4557072"/>
            <a:ext cx="1853579" cy="30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96;p104"/>
          <p:cNvPicPr preferRelativeResize="0"/>
          <p:nvPr/>
        </p:nvPicPr>
        <p:blipFill rotWithShape="1">
          <a:blip r:embed="rId2">
            <a:alphaModFix/>
          </a:blip>
          <a:srcRect t="49332" b="33475"/>
          <a:stretch/>
        </p:blipFill>
        <p:spPr>
          <a:xfrm>
            <a:off x="5736483" y="5635971"/>
            <a:ext cx="1853580" cy="3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897;p104"/>
          <p:cNvPicPr preferRelativeResize="0"/>
          <p:nvPr/>
        </p:nvPicPr>
        <p:blipFill rotWithShape="1">
          <a:blip r:embed="rId2">
            <a:alphaModFix/>
          </a:blip>
          <a:srcRect t="66487" b="16084"/>
          <a:stretch/>
        </p:blipFill>
        <p:spPr>
          <a:xfrm>
            <a:off x="7604086" y="5642569"/>
            <a:ext cx="1853583" cy="32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898;p104"/>
          <p:cNvPicPr preferRelativeResize="0"/>
          <p:nvPr/>
        </p:nvPicPr>
        <p:blipFill rotWithShape="1">
          <a:blip r:embed="rId2">
            <a:alphaModFix/>
          </a:blip>
          <a:srcRect t="83290" b="222"/>
          <a:stretch/>
        </p:blipFill>
        <p:spPr>
          <a:xfrm>
            <a:off x="9471698" y="5651390"/>
            <a:ext cx="1853583" cy="3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99;p104"/>
          <p:cNvPicPr preferRelativeResize="0"/>
          <p:nvPr/>
        </p:nvPicPr>
        <p:blipFill rotWithShape="1">
          <a:blip r:embed="rId3">
            <a:alphaModFix/>
          </a:blip>
          <a:srcRect t="14420" r="27262"/>
          <a:stretch/>
        </p:blipFill>
        <p:spPr>
          <a:xfrm>
            <a:off x="1628709" y="4595933"/>
            <a:ext cx="1518918" cy="13403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Google Shape;1900;p104"/>
          <p:cNvCxnSpPr/>
          <p:nvPr/>
        </p:nvCxnSpPr>
        <p:spPr>
          <a:xfrm>
            <a:off x="3391516" y="5266092"/>
            <a:ext cx="2065462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1901;p104"/>
          <p:cNvSpPr/>
          <p:nvPr/>
        </p:nvSpPr>
        <p:spPr>
          <a:xfrm>
            <a:off x="5789458" y="4111659"/>
            <a:ext cx="174754" cy="43428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2" name="Google Shape;1902;p104"/>
          <p:cNvSpPr/>
          <p:nvPr/>
        </p:nvSpPr>
        <p:spPr>
          <a:xfrm>
            <a:off x="6097478" y="4409648"/>
            <a:ext cx="174754" cy="13636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3" name="Google Shape;1903;p104"/>
          <p:cNvSpPr/>
          <p:nvPr/>
        </p:nvSpPr>
        <p:spPr>
          <a:xfrm>
            <a:off x="6419461" y="4159547"/>
            <a:ext cx="174754" cy="3862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4" name="Google Shape;1904;p104"/>
          <p:cNvSpPr/>
          <p:nvPr/>
        </p:nvSpPr>
        <p:spPr>
          <a:xfrm>
            <a:off x="6741444" y="4111559"/>
            <a:ext cx="174754" cy="43428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1905;p104"/>
          <p:cNvSpPr/>
          <p:nvPr/>
        </p:nvSpPr>
        <p:spPr>
          <a:xfrm>
            <a:off x="7049463" y="4314673"/>
            <a:ext cx="174754" cy="23114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6" name="Google Shape;1906;p104"/>
          <p:cNvSpPr/>
          <p:nvPr/>
        </p:nvSpPr>
        <p:spPr>
          <a:xfrm>
            <a:off x="7326791" y="4023349"/>
            <a:ext cx="174754" cy="52266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7" name="Google Shape;1907;p104"/>
          <p:cNvSpPr/>
          <p:nvPr/>
        </p:nvSpPr>
        <p:spPr>
          <a:xfrm>
            <a:off x="7660004" y="4456136"/>
            <a:ext cx="174754" cy="8957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8" name="Google Shape;1908;p104"/>
          <p:cNvSpPr/>
          <p:nvPr/>
        </p:nvSpPr>
        <p:spPr>
          <a:xfrm>
            <a:off x="7969157" y="4409482"/>
            <a:ext cx="174754" cy="13636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1909;p104"/>
          <p:cNvSpPr/>
          <p:nvPr/>
        </p:nvSpPr>
        <p:spPr>
          <a:xfrm>
            <a:off x="8278310" y="4215965"/>
            <a:ext cx="174754" cy="32991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Google Shape;1910;p104"/>
          <p:cNvSpPr/>
          <p:nvPr/>
        </p:nvSpPr>
        <p:spPr>
          <a:xfrm>
            <a:off x="8587463" y="4456269"/>
            <a:ext cx="174754" cy="8957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1" name="Google Shape;1911;p104"/>
          <p:cNvSpPr/>
          <p:nvPr/>
        </p:nvSpPr>
        <p:spPr>
          <a:xfrm>
            <a:off x="8896616" y="4456269"/>
            <a:ext cx="174754" cy="8957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2" name="Google Shape;1912;p104"/>
          <p:cNvSpPr/>
          <p:nvPr/>
        </p:nvSpPr>
        <p:spPr>
          <a:xfrm>
            <a:off x="9205768" y="4409482"/>
            <a:ext cx="174754" cy="13636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3" name="Google Shape;1913;p104"/>
          <p:cNvSpPr/>
          <p:nvPr/>
        </p:nvSpPr>
        <p:spPr>
          <a:xfrm>
            <a:off x="9514921" y="4367825"/>
            <a:ext cx="174754" cy="17795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4" name="Google Shape;1914;p104"/>
          <p:cNvSpPr/>
          <p:nvPr/>
        </p:nvSpPr>
        <p:spPr>
          <a:xfrm>
            <a:off x="9824074" y="4456269"/>
            <a:ext cx="174754" cy="8957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5" name="Google Shape;1915;p104"/>
          <p:cNvSpPr/>
          <p:nvPr/>
        </p:nvSpPr>
        <p:spPr>
          <a:xfrm>
            <a:off x="10133227" y="4367892"/>
            <a:ext cx="174754" cy="17795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6" name="Google Shape;1916;p104"/>
          <p:cNvSpPr/>
          <p:nvPr/>
        </p:nvSpPr>
        <p:spPr>
          <a:xfrm>
            <a:off x="10442380" y="4500291"/>
            <a:ext cx="174754" cy="45588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7" name="Google Shape;1917;p104"/>
          <p:cNvSpPr/>
          <p:nvPr/>
        </p:nvSpPr>
        <p:spPr>
          <a:xfrm>
            <a:off x="10789524" y="4259521"/>
            <a:ext cx="174754" cy="286325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8" name="Google Shape;1918;p104"/>
          <p:cNvSpPr/>
          <p:nvPr/>
        </p:nvSpPr>
        <p:spPr>
          <a:xfrm>
            <a:off x="11078347" y="4367892"/>
            <a:ext cx="174754" cy="17795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9" name="Google Shape;1919;p104"/>
          <p:cNvSpPr/>
          <p:nvPr/>
        </p:nvSpPr>
        <p:spPr>
          <a:xfrm>
            <a:off x="5780627" y="5400090"/>
            <a:ext cx="174754" cy="23114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0" name="Google Shape;1920;p104"/>
          <p:cNvSpPr/>
          <p:nvPr/>
        </p:nvSpPr>
        <p:spPr>
          <a:xfrm>
            <a:off x="6088652" y="5494968"/>
            <a:ext cx="174754" cy="13636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1921;p104"/>
          <p:cNvSpPr/>
          <p:nvPr/>
        </p:nvSpPr>
        <p:spPr>
          <a:xfrm>
            <a:off x="6410630" y="5541588"/>
            <a:ext cx="174754" cy="8957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2" name="Google Shape;1922;p104"/>
          <p:cNvSpPr/>
          <p:nvPr/>
        </p:nvSpPr>
        <p:spPr>
          <a:xfrm>
            <a:off x="6732613" y="5108498"/>
            <a:ext cx="174754" cy="52266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3" name="Google Shape;1923;p104"/>
          <p:cNvSpPr/>
          <p:nvPr/>
        </p:nvSpPr>
        <p:spPr>
          <a:xfrm>
            <a:off x="7040632" y="5453176"/>
            <a:ext cx="174754" cy="17795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4" name="Google Shape;1924;p104"/>
          <p:cNvSpPr/>
          <p:nvPr/>
        </p:nvSpPr>
        <p:spPr>
          <a:xfrm>
            <a:off x="7317960" y="5541756"/>
            <a:ext cx="174754" cy="8957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5" name="Google Shape;1925;p104"/>
          <p:cNvSpPr/>
          <p:nvPr/>
        </p:nvSpPr>
        <p:spPr>
          <a:xfrm>
            <a:off x="7651179" y="5541456"/>
            <a:ext cx="174754" cy="8957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6" name="Google Shape;1926;p104"/>
          <p:cNvSpPr/>
          <p:nvPr/>
        </p:nvSpPr>
        <p:spPr>
          <a:xfrm>
            <a:off x="7960326" y="5400021"/>
            <a:ext cx="174754" cy="23114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7" name="Google Shape;1927;p104"/>
          <p:cNvSpPr/>
          <p:nvPr/>
        </p:nvSpPr>
        <p:spPr>
          <a:xfrm>
            <a:off x="8269479" y="5400057"/>
            <a:ext cx="174754" cy="23114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8" name="Google Shape;1928;p104"/>
          <p:cNvSpPr/>
          <p:nvPr/>
        </p:nvSpPr>
        <p:spPr>
          <a:xfrm>
            <a:off x="8578632" y="5348497"/>
            <a:ext cx="174754" cy="282726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9" name="Google Shape;1929;p104"/>
          <p:cNvSpPr/>
          <p:nvPr/>
        </p:nvSpPr>
        <p:spPr>
          <a:xfrm>
            <a:off x="8887785" y="5333534"/>
            <a:ext cx="174754" cy="29752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0" name="Google Shape;1930;p104"/>
          <p:cNvSpPr/>
          <p:nvPr/>
        </p:nvSpPr>
        <p:spPr>
          <a:xfrm>
            <a:off x="9196937" y="5541588"/>
            <a:ext cx="174754" cy="8957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1" name="Google Shape;1931;p104"/>
          <p:cNvSpPr/>
          <p:nvPr/>
        </p:nvSpPr>
        <p:spPr>
          <a:xfrm>
            <a:off x="9506090" y="5399922"/>
            <a:ext cx="174754" cy="23114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2" name="Google Shape;1932;p104"/>
          <p:cNvSpPr/>
          <p:nvPr/>
        </p:nvSpPr>
        <p:spPr>
          <a:xfrm>
            <a:off x="9815248" y="5541589"/>
            <a:ext cx="174754" cy="8957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3" name="Google Shape;1933;p104"/>
          <p:cNvSpPr/>
          <p:nvPr/>
        </p:nvSpPr>
        <p:spPr>
          <a:xfrm>
            <a:off x="10124396" y="5400022"/>
            <a:ext cx="174754" cy="23114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4" name="Google Shape;1934;p104"/>
          <p:cNvSpPr/>
          <p:nvPr/>
        </p:nvSpPr>
        <p:spPr>
          <a:xfrm>
            <a:off x="10433549" y="5541616"/>
            <a:ext cx="174754" cy="89577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5" name="Google Shape;1935;p104"/>
          <p:cNvSpPr/>
          <p:nvPr/>
        </p:nvSpPr>
        <p:spPr>
          <a:xfrm>
            <a:off x="10780700" y="5344841"/>
            <a:ext cx="174754" cy="286325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6" name="Google Shape;1936;p104"/>
          <p:cNvSpPr/>
          <p:nvPr/>
        </p:nvSpPr>
        <p:spPr>
          <a:xfrm>
            <a:off x="11069516" y="5494799"/>
            <a:ext cx="174754" cy="13636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7" name="Google Shape;1937;p104"/>
          <p:cNvSpPr txBox="1"/>
          <p:nvPr/>
        </p:nvSpPr>
        <p:spPr>
          <a:xfrm>
            <a:off x="120002" y="6004574"/>
            <a:ext cx="5082276" cy="23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/>
              <a:t>Fei-Fei</a:t>
            </a:r>
            <a:r>
              <a:rPr lang="en" sz="800" dirty="0"/>
              <a:t> and </a:t>
            </a:r>
            <a:r>
              <a:rPr lang="en" sz="800" dirty="0" err="1"/>
              <a:t>Perona</a:t>
            </a:r>
            <a:r>
              <a:rPr lang="en" sz="800" dirty="0"/>
              <a:t>, “A </a:t>
            </a:r>
            <a:r>
              <a:rPr lang="en" sz="800" dirty="0" err="1"/>
              <a:t>bayesian</a:t>
            </a:r>
            <a:r>
              <a:rPr lang="en" sz="800" dirty="0"/>
              <a:t> hierarchical model for learning natural scene categories”, CVPR 2005</a:t>
            </a:r>
            <a:endParaRPr sz="800" dirty="0"/>
          </a:p>
        </p:txBody>
      </p:sp>
      <p:pic>
        <p:nvPicPr>
          <p:cNvPr id="68" name="Google Shape;163;p21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415492" y="1518426"/>
            <a:ext cx="1172458" cy="107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63;p21"/>
          <p:cNvPicPr preferRelativeResize="0"/>
          <p:nvPr/>
        </p:nvPicPr>
        <p:blipFill rotWithShape="1">
          <a:blip r:embed="rId4">
            <a:alphaModFix/>
          </a:blip>
          <a:srcRect l="24516" t="58375" r="56216" b="13648"/>
          <a:stretch/>
        </p:blipFill>
        <p:spPr>
          <a:xfrm>
            <a:off x="4426046" y="1609116"/>
            <a:ext cx="312517" cy="300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63;p21"/>
          <p:cNvPicPr preferRelativeResize="0"/>
          <p:nvPr/>
        </p:nvPicPr>
        <p:blipFill rotWithShape="1">
          <a:blip r:embed="rId4">
            <a:alphaModFix/>
          </a:blip>
          <a:srcRect l="51678" t="61998" r="24771" b="14295"/>
          <a:stretch/>
        </p:blipFill>
        <p:spPr>
          <a:xfrm>
            <a:off x="5272809" y="1782479"/>
            <a:ext cx="381965" cy="2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163;p21"/>
          <p:cNvPicPr preferRelativeResize="0"/>
          <p:nvPr/>
        </p:nvPicPr>
        <p:blipFill rotWithShape="1">
          <a:blip r:embed="rId4">
            <a:alphaModFix/>
          </a:blip>
          <a:srcRect l="45364" t="44434" r="38222" b="35121"/>
          <a:stretch/>
        </p:blipFill>
        <p:spPr>
          <a:xfrm>
            <a:off x="5747555" y="2164607"/>
            <a:ext cx="266218" cy="21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163;p21"/>
          <p:cNvPicPr preferRelativeResize="0"/>
          <p:nvPr/>
        </p:nvPicPr>
        <p:blipFill rotWithShape="1">
          <a:blip r:embed="rId4">
            <a:alphaModFix/>
          </a:blip>
          <a:srcRect l="46225" t="20488" r="37362" b="54729"/>
          <a:stretch/>
        </p:blipFill>
        <p:spPr>
          <a:xfrm>
            <a:off x="5828194" y="2830107"/>
            <a:ext cx="266218" cy="266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42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Features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54</a:t>
            </a:fld>
            <a:endParaRPr lang="en-US" dirty="0"/>
          </a:p>
        </p:txBody>
      </p:sp>
      <p:grpSp>
        <p:nvGrpSpPr>
          <p:cNvPr id="4" name="Google Shape;1944;p105"/>
          <p:cNvGrpSpPr/>
          <p:nvPr/>
        </p:nvGrpSpPr>
        <p:grpSpPr>
          <a:xfrm>
            <a:off x="4369632" y="1403895"/>
            <a:ext cx="2353235" cy="979378"/>
            <a:chOff x="3582850" y="1204925"/>
            <a:chExt cx="1379100" cy="734725"/>
          </a:xfrm>
        </p:grpSpPr>
        <p:cxnSp>
          <p:nvCxnSpPr>
            <p:cNvPr id="5" name="Google Shape;1945;p105"/>
            <p:cNvCxnSpPr/>
            <p:nvPr/>
          </p:nvCxnSpPr>
          <p:spPr>
            <a:xfrm>
              <a:off x="3582850" y="1939625"/>
              <a:ext cx="1379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" name="Google Shape;1946;p105"/>
            <p:cNvSpPr/>
            <p:nvPr/>
          </p:nvSpPr>
          <p:spPr>
            <a:xfrm>
              <a:off x="3627950" y="1204925"/>
              <a:ext cx="103200" cy="7347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7" name="Google Shape;1947;p105"/>
            <p:cNvSpPr/>
            <p:nvPr/>
          </p:nvSpPr>
          <p:spPr>
            <a:xfrm>
              <a:off x="3793250" y="1456350"/>
              <a:ext cx="103200" cy="4833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8" name="Google Shape;1948;p105"/>
            <p:cNvSpPr/>
            <p:nvPr/>
          </p:nvSpPr>
          <p:spPr>
            <a:xfrm>
              <a:off x="3958550" y="1669000"/>
              <a:ext cx="103200" cy="2706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9" name="Google Shape;1949;p105"/>
            <p:cNvSpPr/>
            <p:nvPr/>
          </p:nvSpPr>
          <p:spPr>
            <a:xfrm>
              <a:off x="4123850" y="1456325"/>
              <a:ext cx="103200" cy="4833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0" name="Google Shape;1950;p105"/>
            <p:cNvSpPr/>
            <p:nvPr/>
          </p:nvSpPr>
          <p:spPr>
            <a:xfrm>
              <a:off x="4289150" y="1366925"/>
              <a:ext cx="103200" cy="5727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1" name="Google Shape;1951;p105"/>
            <p:cNvSpPr/>
            <p:nvPr/>
          </p:nvSpPr>
          <p:spPr>
            <a:xfrm>
              <a:off x="4454450" y="1804325"/>
              <a:ext cx="103200" cy="1353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2" name="Google Shape;1952;p105"/>
            <p:cNvSpPr/>
            <p:nvPr/>
          </p:nvSpPr>
          <p:spPr>
            <a:xfrm>
              <a:off x="4619750" y="1525850"/>
              <a:ext cx="103200" cy="4137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3" name="Google Shape;1953;p105"/>
            <p:cNvSpPr/>
            <p:nvPr/>
          </p:nvSpPr>
          <p:spPr>
            <a:xfrm>
              <a:off x="4785050" y="1733425"/>
              <a:ext cx="103200" cy="2061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grpSp>
        <p:nvGrpSpPr>
          <p:cNvPr id="14" name="Google Shape;1954;p105"/>
          <p:cNvGrpSpPr/>
          <p:nvPr/>
        </p:nvGrpSpPr>
        <p:grpSpPr>
          <a:xfrm>
            <a:off x="4370209" y="2950175"/>
            <a:ext cx="2353787" cy="1339230"/>
            <a:chOff x="3582686" y="2246600"/>
            <a:chExt cx="1765800" cy="1004684"/>
          </a:xfrm>
        </p:grpSpPr>
        <p:cxnSp>
          <p:nvCxnSpPr>
            <p:cNvPr id="15" name="Google Shape;1955;p105"/>
            <p:cNvCxnSpPr/>
            <p:nvPr/>
          </p:nvCxnSpPr>
          <p:spPr>
            <a:xfrm>
              <a:off x="3582686" y="2981300"/>
              <a:ext cx="1765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" name="Google Shape;1956;p105"/>
            <p:cNvSpPr/>
            <p:nvPr/>
          </p:nvSpPr>
          <p:spPr>
            <a:xfrm>
              <a:off x="3611555" y="2246600"/>
              <a:ext cx="66058" cy="7347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7" name="Google Shape;1957;p105"/>
            <p:cNvSpPr/>
            <p:nvPr/>
          </p:nvSpPr>
          <p:spPr>
            <a:xfrm rot="10800000" flipH="1">
              <a:off x="3717375" y="2981637"/>
              <a:ext cx="66000" cy="1353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8" name="Google Shape;1958;p105"/>
            <p:cNvSpPr/>
            <p:nvPr/>
          </p:nvSpPr>
          <p:spPr>
            <a:xfrm rot="10800000" flipH="1">
              <a:off x="3823175" y="2975481"/>
              <a:ext cx="66000" cy="2706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9" name="Google Shape;1959;p105"/>
            <p:cNvSpPr/>
            <p:nvPr/>
          </p:nvSpPr>
          <p:spPr>
            <a:xfrm>
              <a:off x="3928975" y="2429700"/>
              <a:ext cx="66000" cy="5517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0" name="Google Shape;1960;p105"/>
            <p:cNvSpPr/>
            <p:nvPr/>
          </p:nvSpPr>
          <p:spPr>
            <a:xfrm rot="10800000" flipH="1">
              <a:off x="4034800" y="2980377"/>
              <a:ext cx="66000" cy="1353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1" name="Google Shape;1961;p105"/>
            <p:cNvSpPr/>
            <p:nvPr/>
          </p:nvSpPr>
          <p:spPr>
            <a:xfrm>
              <a:off x="4140597" y="2846000"/>
              <a:ext cx="66058" cy="1353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2" name="Google Shape;1962;p105"/>
            <p:cNvSpPr/>
            <p:nvPr/>
          </p:nvSpPr>
          <p:spPr>
            <a:xfrm rot="10800000" flipH="1">
              <a:off x="4246400" y="2980684"/>
              <a:ext cx="66000" cy="2706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3" name="Google Shape;1963;p105"/>
            <p:cNvSpPr/>
            <p:nvPr/>
          </p:nvSpPr>
          <p:spPr>
            <a:xfrm>
              <a:off x="4352225" y="2664825"/>
              <a:ext cx="66000" cy="316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4" name="Google Shape;1964;p105"/>
            <p:cNvSpPr/>
            <p:nvPr/>
          </p:nvSpPr>
          <p:spPr>
            <a:xfrm>
              <a:off x="4458025" y="2532545"/>
              <a:ext cx="66000" cy="4488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5" name="Google Shape;1965;p105"/>
            <p:cNvSpPr/>
            <p:nvPr/>
          </p:nvSpPr>
          <p:spPr>
            <a:xfrm rot="10800000" flipH="1">
              <a:off x="4563850" y="2981315"/>
              <a:ext cx="66000" cy="1146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6" name="Google Shape;1966;p105"/>
            <p:cNvSpPr/>
            <p:nvPr/>
          </p:nvSpPr>
          <p:spPr>
            <a:xfrm>
              <a:off x="4669650" y="2370916"/>
              <a:ext cx="66000" cy="610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7" name="Google Shape;1967;p105"/>
            <p:cNvSpPr/>
            <p:nvPr/>
          </p:nvSpPr>
          <p:spPr>
            <a:xfrm>
              <a:off x="4775450" y="2710695"/>
              <a:ext cx="66000" cy="2706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8" name="Google Shape;1968;p105"/>
            <p:cNvSpPr/>
            <p:nvPr/>
          </p:nvSpPr>
          <p:spPr>
            <a:xfrm>
              <a:off x="4881275" y="2775192"/>
              <a:ext cx="66000" cy="2061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9" name="Google Shape;1969;p105"/>
            <p:cNvSpPr/>
            <p:nvPr/>
          </p:nvSpPr>
          <p:spPr>
            <a:xfrm>
              <a:off x="5092881" y="2567513"/>
              <a:ext cx="66000" cy="4137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0" name="Google Shape;1970;p105"/>
            <p:cNvSpPr/>
            <p:nvPr/>
          </p:nvSpPr>
          <p:spPr>
            <a:xfrm>
              <a:off x="5198689" y="2775088"/>
              <a:ext cx="66000" cy="2061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1" name="Google Shape;1971;p105"/>
            <p:cNvSpPr/>
            <p:nvPr/>
          </p:nvSpPr>
          <p:spPr>
            <a:xfrm>
              <a:off x="4982497" y="2981300"/>
              <a:ext cx="66000" cy="1353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grpSp>
        <p:nvGrpSpPr>
          <p:cNvPr id="32" name="Google Shape;1972;p105"/>
          <p:cNvGrpSpPr/>
          <p:nvPr/>
        </p:nvGrpSpPr>
        <p:grpSpPr>
          <a:xfrm>
            <a:off x="4369632" y="4590765"/>
            <a:ext cx="2353235" cy="1102799"/>
            <a:chOff x="3582878" y="3595700"/>
            <a:chExt cx="1765386" cy="827315"/>
          </a:xfrm>
        </p:grpSpPr>
        <p:cxnSp>
          <p:nvCxnSpPr>
            <p:cNvPr id="33" name="Google Shape;1973;p105"/>
            <p:cNvCxnSpPr/>
            <p:nvPr/>
          </p:nvCxnSpPr>
          <p:spPr>
            <a:xfrm>
              <a:off x="3582878" y="4147400"/>
              <a:ext cx="176538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" name="Google Shape;1974;p105"/>
            <p:cNvSpPr/>
            <p:nvPr/>
          </p:nvSpPr>
          <p:spPr>
            <a:xfrm>
              <a:off x="3640600" y="3595700"/>
              <a:ext cx="132106" cy="5517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5" name="Google Shape;1975;p105"/>
            <p:cNvSpPr/>
            <p:nvPr/>
          </p:nvSpPr>
          <p:spPr>
            <a:xfrm>
              <a:off x="3852200" y="3855162"/>
              <a:ext cx="132106" cy="2922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6" name="Google Shape;1976;p105"/>
            <p:cNvSpPr/>
            <p:nvPr/>
          </p:nvSpPr>
          <p:spPr>
            <a:xfrm rot="10800000" flipH="1">
              <a:off x="4063800" y="4142981"/>
              <a:ext cx="132106" cy="1146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7" name="Google Shape;1977;p105"/>
            <p:cNvSpPr/>
            <p:nvPr/>
          </p:nvSpPr>
          <p:spPr>
            <a:xfrm rot="10800000" flipH="1">
              <a:off x="4275400" y="4152415"/>
              <a:ext cx="132106" cy="2706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8" name="Google Shape;1978;p105"/>
            <p:cNvSpPr/>
            <p:nvPr/>
          </p:nvSpPr>
          <p:spPr>
            <a:xfrm>
              <a:off x="4487025" y="3899275"/>
              <a:ext cx="132106" cy="2481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9" name="Google Shape;1979;p105"/>
            <p:cNvSpPr/>
            <p:nvPr/>
          </p:nvSpPr>
          <p:spPr>
            <a:xfrm>
              <a:off x="4698614" y="4012100"/>
              <a:ext cx="132106" cy="1353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0" name="Google Shape;1980;p105"/>
            <p:cNvSpPr/>
            <p:nvPr/>
          </p:nvSpPr>
          <p:spPr>
            <a:xfrm rot="10800000" flipH="1">
              <a:off x="4910225" y="4149039"/>
              <a:ext cx="132106" cy="2061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1" name="Google Shape;1981;p105"/>
            <p:cNvSpPr/>
            <p:nvPr/>
          </p:nvSpPr>
          <p:spPr>
            <a:xfrm>
              <a:off x="5121815" y="3941200"/>
              <a:ext cx="132106" cy="2061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grpSp>
        <p:nvGrpSpPr>
          <p:cNvPr id="42" name="Google Shape;1982;p105"/>
          <p:cNvGrpSpPr/>
          <p:nvPr/>
        </p:nvGrpSpPr>
        <p:grpSpPr>
          <a:xfrm>
            <a:off x="7729386" y="3238122"/>
            <a:ext cx="3962870" cy="763344"/>
            <a:chOff x="4469303" y="2277720"/>
            <a:chExt cx="5262749" cy="1013732"/>
          </a:xfrm>
        </p:grpSpPr>
        <p:grpSp>
          <p:nvGrpSpPr>
            <p:cNvPr id="43" name="Google Shape;1983;p105"/>
            <p:cNvGrpSpPr/>
            <p:nvPr/>
          </p:nvGrpSpPr>
          <p:grpSpPr>
            <a:xfrm>
              <a:off x="4469303" y="2278250"/>
              <a:ext cx="1765386" cy="734725"/>
              <a:chOff x="3582850" y="1204925"/>
              <a:chExt cx="1379100" cy="734725"/>
            </a:xfrm>
          </p:grpSpPr>
          <p:cxnSp>
            <p:nvCxnSpPr>
              <p:cNvPr id="72" name="Google Shape;1984;p105"/>
              <p:cNvCxnSpPr/>
              <p:nvPr/>
            </p:nvCxnSpPr>
            <p:spPr>
              <a:xfrm>
                <a:off x="3582850" y="1939625"/>
                <a:ext cx="1379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3" name="Google Shape;1985;p105"/>
              <p:cNvSpPr/>
              <p:nvPr/>
            </p:nvSpPr>
            <p:spPr>
              <a:xfrm>
                <a:off x="3627950" y="1204925"/>
                <a:ext cx="103200" cy="734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74" name="Google Shape;1986;p105"/>
              <p:cNvSpPr/>
              <p:nvPr/>
            </p:nvSpPr>
            <p:spPr>
              <a:xfrm>
                <a:off x="3793250" y="1456350"/>
                <a:ext cx="103200" cy="483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75" name="Google Shape;1987;p105"/>
              <p:cNvSpPr/>
              <p:nvPr/>
            </p:nvSpPr>
            <p:spPr>
              <a:xfrm>
                <a:off x="3958550" y="1669000"/>
                <a:ext cx="103200" cy="2706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76" name="Google Shape;1988;p105"/>
              <p:cNvSpPr/>
              <p:nvPr/>
            </p:nvSpPr>
            <p:spPr>
              <a:xfrm>
                <a:off x="4123850" y="1456325"/>
                <a:ext cx="103200" cy="483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77" name="Google Shape;1989;p105"/>
              <p:cNvSpPr/>
              <p:nvPr/>
            </p:nvSpPr>
            <p:spPr>
              <a:xfrm>
                <a:off x="4289150" y="1366925"/>
                <a:ext cx="103200" cy="572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78" name="Google Shape;1990;p105"/>
              <p:cNvSpPr/>
              <p:nvPr/>
            </p:nvSpPr>
            <p:spPr>
              <a:xfrm>
                <a:off x="4454450" y="1804325"/>
                <a:ext cx="103200" cy="135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79" name="Google Shape;1991;p105"/>
              <p:cNvSpPr/>
              <p:nvPr/>
            </p:nvSpPr>
            <p:spPr>
              <a:xfrm>
                <a:off x="4619750" y="1525850"/>
                <a:ext cx="103200" cy="413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80" name="Google Shape;1992;p105"/>
              <p:cNvSpPr/>
              <p:nvPr/>
            </p:nvSpPr>
            <p:spPr>
              <a:xfrm>
                <a:off x="4785050" y="1733425"/>
                <a:ext cx="103200" cy="2061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  <p:grpSp>
          <p:nvGrpSpPr>
            <p:cNvPr id="44" name="Google Shape;1993;p105"/>
            <p:cNvGrpSpPr/>
            <p:nvPr/>
          </p:nvGrpSpPr>
          <p:grpSpPr>
            <a:xfrm>
              <a:off x="6234711" y="2277720"/>
              <a:ext cx="1765800" cy="1004684"/>
              <a:chOff x="3582686" y="2246600"/>
              <a:chExt cx="1765800" cy="1004684"/>
            </a:xfrm>
          </p:grpSpPr>
          <p:cxnSp>
            <p:nvCxnSpPr>
              <p:cNvPr id="55" name="Google Shape;1994;p105"/>
              <p:cNvCxnSpPr/>
              <p:nvPr/>
            </p:nvCxnSpPr>
            <p:spPr>
              <a:xfrm>
                <a:off x="3582686" y="2981300"/>
                <a:ext cx="1765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6" name="Google Shape;1995;p105"/>
              <p:cNvSpPr/>
              <p:nvPr/>
            </p:nvSpPr>
            <p:spPr>
              <a:xfrm>
                <a:off x="3611555" y="2246600"/>
                <a:ext cx="66000" cy="734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7" name="Google Shape;1996;p105"/>
              <p:cNvSpPr/>
              <p:nvPr/>
            </p:nvSpPr>
            <p:spPr>
              <a:xfrm rot="10800000" flipH="1">
                <a:off x="3717375" y="2981637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8" name="Google Shape;1997;p105"/>
              <p:cNvSpPr/>
              <p:nvPr/>
            </p:nvSpPr>
            <p:spPr>
              <a:xfrm rot="10800000" flipH="1">
                <a:off x="3823175" y="2975481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9" name="Google Shape;1998;p105"/>
              <p:cNvSpPr/>
              <p:nvPr/>
            </p:nvSpPr>
            <p:spPr>
              <a:xfrm>
                <a:off x="3928975" y="2429700"/>
                <a:ext cx="66000" cy="551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60" name="Google Shape;1999;p105"/>
              <p:cNvSpPr/>
              <p:nvPr/>
            </p:nvSpPr>
            <p:spPr>
              <a:xfrm rot="10800000" flipH="1">
                <a:off x="4034800" y="2980377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61" name="Google Shape;2000;p105"/>
              <p:cNvSpPr/>
              <p:nvPr/>
            </p:nvSpPr>
            <p:spPr>
              <a:xfrm>
                <a:off x="4140597" y="2846000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62" name="Google Shape;2001;p105"/>
              <p:cNvSpPr/>
              <p:nvPr/>
            </p:nvSpPr>
            <p:spPr>
              <a:xfrm rot="10800000" flipH="1">
                <a:off x="4246400" y="2980684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63" name="Google Shape;2002;p105"/>
              <p:cNvSpPr/>
              <p:nvPr/>
            </p:nvSpPr>
            <p:spPr>
              <a:xfrm>
                <a:off x="4352225" y="2664825"/>
                <a:ext cx="66000" cy="3165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64" name="Google Shape;2003;p105"/>
              <p:cNvSpPr/>
              <p:nvPr/>
            </p:nvSpPr>
            <p:spPr>
              <a:xfrm>
                <a:off x="4458025" y="2532545"/>
                <a:ext cx="66000" cy="4488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65" name="Google Shape;2004;p105"/>
              <p:cNvSpPr/>
              <p:nvPr/>
            </p:nvSpPr>
            <p:spPr>
              <a:xfrm rot="10800000" flipH="1">
                <a:off x="4563850" y="2981315"/>
                <a:ext cx="66000" cy="114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66" name="Google Shape;2005;p105"/>
              <p:cNvSpPr/>
              <p:nvPr/>
            </p:nvSpPr>
            <p:spPr>
              <a:xfrm>
                <a:off x="4669650" y="2370916"/>
                <a:ext cx="66000" cy="6105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67" name="Google Shape;2006;p105"/>
              <p:cNvSpPr/>
              <p:nvPr/>
            </p:nvSpPr>
            <p:spPr>
              <a:xfrm>
                <a:off x="4775450" y="2710695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68" name="Google Shape;2007;p105"/>
              <p:cNvSpPr/>
              <p:nvPr/>
            </p:nvSpPr>
            <p:spPr>
              <a:xfrm>
                <a:off x="4881275" y="2775192"/>
                <a:ext cx="66000" cy="2061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69" name="Google Shape;2008;p105"/>
              <p:cNvSpPr/>
              <p:nvPr/>
            </p:nvSpPr>
            <p:spPr>
              <a:xfrm>
                <a:off x="5092881" y="2567513"/>
                <a:ext cx="66000" cy="413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70" name="Google Shape;2009;p105"/>
              <p:cNvSpPr/>
              <p:nvPr/>
            </p:nvSpPr>
            <p:spPr>
              <a:xfrm>
                <a:off x="5198689" y="2775088"/>
                <a:ext cx="66000" cy="2061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71" name="Google Shape;2010;p105"/>
              <p:cNvSpPr/>
              <p:nvPr/>
            </p:nvSpPr>
            <p:spPr>
              <a:xfrm>
                <a:off x="4982497" y="2981300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  <p:grpSp>
          <p:nvGrpSpPr>
            <p:cNvPr id="45" name="Google Shape;2011;p105"/>
            <p:cNvGrpSpPr/>
            <p:nvPr/>
          </p:nvGrpSpPr>
          <p:grpSpPr>
            <a:xfrm>
              <a:off x="7966552" y="2464136"/>
              <a:ext cx="1765500" cy="827315"/>
              <a:chOff x="3582878" y="3595700"/>
              <a:chExt cx="1765500" cy="827315"/>
            </a:xfrm>
          </p:grpSpPr>
          <p:cxnSp>
            <p:nvCxnSpPr>
              <p:cNvPr id="46" name="Google Shape;2012;p105"/>
              <p:cNvCxnSpPr/>
              <p:nvPr/>
            </p:nvCxnSpPr>
            <p:spPr>
              <a:xfrm>
                <a:off x="3582878" y="4147400"/>
                <a:ext cx="1765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7" name="Google Shape;2013;p105"/>
              <p:cNvSpPr/>
              <p:nvPr/>
            </p:nvSpPr>
            <p:spPr>
              <a:xfrm>
                <a:off x="3640600" y="3595700"/>
                <a:ext cx="132000" cy="5517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8" name="Google Shape;2014;p105"/>
              <p:cNvSpPr/>
              <p:nvPr/>
            </p:nvSpPr>
            <p:spPr>
              <a:xfrm>
                <a:off x="3852200" y="3855162"/>
                <a:ext cx="132000" cy="2922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9" name="Google Shape;2015;p105"/>
              <p:cNvSpPr/>
              <p:nvPr/>
            </p:nvSpPr>
            <p:spPr>
              <a:xfrm rot="10800000" flipH="1">
                <a:off x="4063800" y="4142981"/>
                <a:ext cx="132000" cy="1146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0" name="Google Shape;2016;p105"/>
              <p:cNvSpPr/>
              <p:nvPr/>
            </p:nvSpPr>
            <p:spPr>
              <a:xfrm rot="10800000" flipH="1">
                <a:off x="4275400" y="4152415"/>
                <a:ext cx="132000" cy="2706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1" name="Google Shape;2017;p105"/>
              <p:cNvSpPr/>
              <p:nvPr/>
            </p:nvSpPr>
            <p:spPr>
              <a:xfrm>
                <a:off x="4487025" y="3899275"/>
                <a:ext cx="132000" cy="248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2" name="Google Shape;2018;p105"/>
              <p:cNvSpPr/>
              <p:nvPr/>
            </p:nvSpPr>
            <p:spPr>
              <a:xfrm>
                <a:off x="4698614" y="4012100"/>
                <a:ext cx="132000" cy="1353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3" name="Google Shape;2019;p105"/>
              <p:cNvSpPr/>
              <p:nvPr/>
            </p:nvSpPr>
            <p:spPr>
              <a:xfrm rot="10800000" flipH="1">
                <a:off x="4910225" y="4149039"/>
                <a:ext cx="132000" cy="206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4" name="Google Shape;2020;p105"/>
              <p:cNvSpPr/>
              <p:nvPr/>
            </p:nvSpPr>
            <p:spPr>
              <a:xfrm>
                <a:off x="5121815" y="3941200"/>
                <a:ext cx="132000" cy="206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</p:grpSp>
      <p:cxnSp>
        <p:nvCxnSpPr>
          <p:cNvPr id="81" name="Google Shape;2021;p105"/>
          <p:cNvCxnSpPr/>
          <p:nvPr/>
        </p:nvCxnSpPr>
        <p:spPr>
          <a:xfrm rot="10800000" flipH="1">
            <a:off x="2755548" y="2146934"/>
            <a:ext cx="1360846" cy="78579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" name="Google Shape;2022;p105"/>
          <p:cNvCxnSpPr/>
          <p:nvPr/>
        </p:nvCxnSpPr>
        <p:spPr>
          <a:xfrm>
            <a:off x="2773961" y="4402646"/>
            <a:ext cx="1369643" cy="7909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" name="Google Shape;2023;p105"/>
          <p:cNvCxnSpPr/>
          <p:nvPr/>
        </p:nvCxnSpPr>
        <p:spPr>
          <a:xfrm>
            <a:off x="2773961" y="3619784"/>
            <a:ext cx="1326854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" name="Google Shape;2024;p105"/>
          <p:cNvCxnSpPr/>
          <p:nvPr/>
        </p:nvCxnSpPr>
        <p:spPr>
          <a:xfrm>
            <a:off x="6817790" y="2189690"/>
            <a:ext cx="828184" cy="82818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" name="Google Shape;2025;p105"/>
          <p:cNvCxnSpPr/>
          <p:nvPr/>
        </p:nvCxnSpPr>
        <p:spPr>
          <a:xfrm>
            <a:off x="6817774" y="3619784"/>
            <a:ext cx="658628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" name="Google Shape;2026;p105"/>
          <p:cNvCxnSpPr/>
          <p:nvPr/>
        </p:nvCxnSpPr>
        <p:spPr>
          <a:xfrm rot="10800000" flipH="1">
            <a:off x="6817774" y="4216795"/>
            <a:ext cx="930958" cy="93095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7" name="Google Shape;2027;p105"/>
          <p:cNvPicPr preferRelativeResize="0"/>
          <p:nvPr/>
        </p:nvPicPr>
        <p:blipFill rotWithShape="1">
          <a:blip r:embed="rId2">
            <a:alphaModFix/>
          </a:blip>
          <a:srcRect r="27262"/>
          <a:stretch/>
        </p:blipFill>
        <p:spPr>
          <a:xfrm>
            <a:off x="517061" y="2445156"/>
            <a:ext cx="2099349" cy="2164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1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Winner of 2011 ImageNet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18" y="1223102"/>
            <a:ext cx="6387252" cy="4690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24" y="6079699"/>
            <a:ext cx="6619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F. </a:t>
            </a:r>
            <a:r>
              <a:rPr lang="en-US" sz="1100" dirty="0" err="1"/>
              <a:t>Perronnin</a:t>
            </a:r>
            <a:r>
              <a:rPr lang="en-US" sz="1100" dirty="0"/>
              <a:t>, J. Sánchez, “Compressed Fisher vectors for LSVRC”, PASCAL VOC / ImageNet workshop, ICCV, 2011.</a:t>
            </a:r>
          </a:p>
        </p:txBody>
      </p:sp>
    </p:spTree>
    <p:extLst>
      <p:ext uri="{BB962C8B-B14F-4D97-AF65-F5344CB8AC3E}">
        <p14:creationId xmlns:p14="http://schemas.microsoft.com/office/powerpoint/2010/main" val="1654063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Features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Google Shape;2032;p106"/>
          <p:cNvSpPr/>
          <p:nvPr/>
        </p:nvSpPr>
        <p:spPr>
          <a:xfrm>
            <a:off x="3943156" y="1265658"/>
            <a:ext cx="3808608" cy="1653569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Feature Extraction</a:t>
            </a:r>
            <a:endParaRPr sz="3199"/>
          </a:p>
          <a:p>
            <a:pPr algn="ctr"/>
            <a:endParaRPr sz="3199"/>
          </a:p>
        </p:txBody>
      </p:sp>
      <p:cxnSp>
        <p:nvCxnSpPr>
          <p:cNvPr id="6" name="Google Shape;2036;p106"/>
          <p:cNvCxnSpPr/>
          <p:nvPr/>
        </p:nvCxnSpPr>
        <p:spPr>
          <a:xfrm>
            <a:off x="2678519" y="2092453"/>
            <a:ext cx="104012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037;p106"/>
          <p:cNvCxnSpPr/>
          <p:nvPr/>
        </p:nvCxnSpPr>
        <p:spPr>
          <a:xfrm>
            <a:off x="7839191" y="1728615"/>
            <a:ext cx="1046128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Google Shape;2038;p106"/>
          <p:cNvSpPr txBox="1"/>
          <p:nvPr/>
        </p:nvSpPr>
        <p:spPr>
          <a:xfrm>
            <a:off x="8091713" y="929862"/>
            <a:ext cx="541059" cy="69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f</a:t>
            </a:r>
            <a:endParaRPr sz="3999"/>
          </a:p>
        </p:txBody>
      </p:sp>
      <p:sp>
        <p:nvSpPr>
          <p:cNvPr id="9" name="Google Shape;2039;p106"/>
          <p:cNvSpPr txBox="1"/>
          <p:nvPr/>
        </p:nvSpPr>
        <p:spPr>
          <a:xfrm>
            <a:off x="8989450" y="1767326"/>
            <a:ext cx="2645776" cy="87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b" anchorCtr="0">
            <a:noAutofit/>
          </a:bodyPr>
          <a:lstStyle/>
          <a:p>
            <a:r>
              <a:rPr lang="en" sz="2487" b="1" dirty="0"/>
              <a:t>10</a:t>
            </a:r>
            <a:r>
              <a:rPr lang="en" sz="2487" dirty="0"/>
              <a:t> numbers giving scores </a:t>
            </a:r>
            <a:r>
              <a:rPr lang="en" sz="2487"/>
              <a:t>for </a:t>
            </a:r>
            <a:r>
              <a:rPr lang="en" sz="2487" dirty="0" err="1"/>
              <a:t>classe</a:t>
            </a:r>
            <a:r>
              <a:rPr lang="en-US" sz="2487" dirty="0"/>
              <a:t>s</a:t>
            </a:r>
          </a:p>
        </p:txBody>
      </p:sp>
      <p:cxnSp>
        <p:nvCxnSpPr>
          <p:cNvPr id="10" name="Google Shape;2040;p106"/>
          <p:cNvCxnSpPr/>
          <p:nvPr/>
        </p:nvCxnSpPr>
        <p:spPr>
          <a:xfrm>
            <a:off x="7839191" y="2636912"/>
            <a:ext cx="1028532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1" name="Google Shape;2041;p106"/>
          <p:cNvSpPr txBox="1"/>
          <p:nvPr/>
        </p:nvSpPr>
        <p:spPr>
          <a:xfrm>
            <a:off x="7839191" y="2663161"/>
            <a:ext cx="1382040" cy="43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training</a:t>
            </a:r>
            <a:endParaRPr sz="2399">
              <a:solidFill>
                <a:srgbClr val="0000FF"/>
              </a:solidFill>
            </a:endParaRPr>
          </a:p>
        </p:txBody>
      </p:sp>
      <p:cxnSp>
        <p:nvCxnSpPr>
          <p:cNvPr id="13" name="Google Shape;2043;p106"/>
          <p:cNvCxnSpPr/>
          <p:nvPr/>
        </p:nvCxnSpPr>
        <p:spPr>
          <a:xfrm>
            <a:off x="-1" y="3237317"/>
            <a:ext cx="1222081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" name="Google Shape;2049;p106"/>
          <p:cNvGrpSpPr/>
          <p:nvPr/>
        </p:nvGrpSpPr>
        <p:grpSpPr>
          <a:xfrm>
            <a:off x="4522667" y="2218129"/>
            <a:ext cx="2649630" cy="510382"/>
            <a:chOff x="4469303" y="2277720"/>
            <a:chExt cx="5262749" cy="1013732"/>
          </a:xfrm>
        </p:grpSpPr>
        <p:grpSp>
          <p:nvGrpSpPr>
            <p:cNvPr id="20" name="Google Shape;2050;p106"/>
            <p:cNvGrpSpPr/>
            <p:nvPr/>
          </p:nvGrpSpPr>
          <p:grpSpPr>
            <a:xfrm>
              <a:off x="4469303" y="2278250"/>
              <a:ext cx="1765386" cy="734725"/>
              <a:chOff x="3582850" y="1204925"/>
              <a:chExt cx="1379100" cy="734725"/>
            </a:xfrm>
          </p:grpSpPr>
          <p:cxnSp>
            <p:nvCxnSpPr>
              <p:cNvPr id="49" name="Google Shape;2051;p106"/>
              <p:cNvCxnSpPr/>
              <p:nvPr/>
            </p:nvCxnSpPr>
            <p:spPr>
              <a:xfrm>
                <a:off x="3582850" y="1939625"/>
                <a:ext cx="1379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" name="Google Shape;2052;p106"/>
              <p:cNvSpPr/>
              <p:nvPr/>
            </p:nvSpPr>
            <p:spPr>
              <a:xfrm>
                <a:off x="3627950" y="1204925"/>
                <a:ext cx="103200" cy="734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1" name="Google Shape;2053;p106"/>
              <p:cNvSpPr/>
              <p:nvPr/>
            </p:nvSpPr>
            <p:spPr>
              <a:xfrm>
                <a:off x="3793250" y="1456350"/>
                <a:ext cx="103200" cy="483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2" name="Google Shape;2054;p106"/>
              <p:cNvSpPr/>
              <p:nvPr/>
            </p:nvSpPr>
            <p:spPr>
              <a:xfrm>
                <a:off x="3958550" y="1669000"/>
                <a:ext cx="103200" cy="2706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3" name="Google Shape;2055;p106"/>
              <p:cNvSpPr/>
              <p:nvPr/>
            </p:nvSpPr>
            <p:spPr>
              <a:xfrm>
                <a:off x="4123850" y="1456325"/>
                <a:ext cx="103200" cy="483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4" name="Google Shape;2056;p106"/>
              <p:cNvSpPr/>
              <p:nvPr/>
            </p:nvSpPr>
            <p:spPr>
              <a:xfrm>
                <a:off x="4289150" y="1366925"/>
                <a:ext cx="103200" cy="572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5" name="Google Shape;2057;p106"/>
              <p:cNvSpPr/>
              <p:nvPr/>
            </p:nvSpPr>
            <p:spPr>
              <a:xfrm>
                <a:off x="4454450" y="1804325"/>
                <a:ext cx="103200" cy="135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6" name="Google Shape;2058;p106"/>
              <p:cNvSpPr/>
              <p:nvPr/>
            </p:nvSpPr>
            <p:spPr>
              <a:xfrm>
                <a:off x="4619750" y="1525850"/>
                <a:ext cx="103200" cy="413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7" name="Google Shape;2059;p106"/>
              <p:cNvSpPr/>
              <p:nvPr/>
            </p:nvSpPr>
            <p:spPr>
              <a:xfrm>
                <a:off x="4785050" y="1733425"/>
                <a:ext cx="103200" cy="2061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  <p:grpSp>
          <p:nvGrpSpPr>
            <p:cNvPr id="21" name="Google Shape;2060;p106"/>
            <p:cNvGrpSpPr/>
            <p:nvPr/>
          </p:nvGrpSpPr>
          <p:grpSpPr>
            <a:xfrm>
              <a:off x="6234711" y="2277720"/>
              <a:ext cx="1765800" cy="1004684"/>
              <a:chOff x="3582686" y="2246600"/>
              <a:chExt cx="1765800" cy="1004684"/>
            </a:xfrm>
          </p:grpSpPr>
          <p:cxnSp>
            <p:nvCxnSpPr>
              <p:cNvPr id="32" name="Google Shape;2061;p106"/>
              <p:cNvCxnSpPr/>
              <p:nvPr/>
            </p:nvCxnSpPr>
            <p:spPr>
              <a:xfrm>
                <a:off x="3582686" y="2981300"/>
                <a:ext cx="1765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" name="Google Shape;2062;p106"/>
              <p:cNvSpPr/>
              <p:nvPr/>
            </p:nvSpPr>
            <p:spPr>
              <a:xfrm>
                <a:off x="3611555" y="2246600"/>
                <a:ext cx="66000" cy="734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4" name="Google Shape;2063;p106"/>
              <p:cNvSpPr/>
              <p:nvPr/>
            </p:nvSpPr>
            <p:spPr>
              <a:xfrm rot="10800000" flipH="1">
                <a:off x="3717375" y="2981637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5" name="Google Shape;2064;p106"/>
              <p:cNvSpPr/>
              <p:nvPr/>
            </p:nvSpPr>
            <p:spPr>
              <a:xfrm rot="10800000" flipH="1">
                <a:off x="3823175" y="2975481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6" name="Google Shape;2065;p106"/>
              <p:cNvSpPr/>
              <p:nvPr/>
            </p:nvSpPr>
            <p:spPr>
              <a:xfrm>
                <a:off x="3928975" y="2429700"/>
                <a:ext cx="66000" cy="551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7" name="Google Shape;2066;p106"/>
              <p:cNvSpPr/>
              <p:nvPr/>
            </p:nvSpPr>
            <p:spPr>
              <a:xfrm rot="10800000" flipH="1">
                <a:off x="4034800" y="2980377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8" name="Google Shape;2067;p106"/>
              <p:cNvSpPr/>
              <p:nvPr/>
            </p:nvSpPr>
            <p:spPr>
              <a:xfrm>
                <a:off x="4140597" y="2846000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9" name="Google Shape;2068;p106"/>
              <p:cNvSpPr/>
              <p:nvPr/>
            </p:nvSpPr>
            <p:spPr>
              <a:xfrm rot="10800000" flipH="1">
                <a:off x="4246400" y="2980684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0" name="Google Shape;2069;p106"/>
              <p:cNvSpPr/>
              <p:nvPr/>
            </p:nvSpPr>
            <p:spPr>
              <a:xfrm>
                <a:off x="4352225" y="2664825"/>
                <a:ext cx="66000" cy="3165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1" name="Google Shape;2070;p106"/>
              <p:cNvSpPr/>
              <p:nvPr/>
            </p:nvSpPr>
            <p:spPr>
              <a:xfrm>
                <a:off x="4458025" y="2532545"/>
                <a:ext cx="66000" cy="4488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2" name="Google Shape;2071;p106"/>
              <p:cNvSpPr/>
              <p:nvPr/>
            </p:nvSpPr>
            <p:spPr>
              <a:xfrm rot="10800000" flipH="1">
                <a:off x="4563850" y="2981315"/>
                <a:ext cx="66000" cy="114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3" name="Google Shape;2072;p106"/>
              <p:cNvSpPr/>
              <p:nvPr/>
            </p:nvSpPr>
            <p:spPr>
              <a:xfrm>
                <a:off x="4669650" y="2370916"/>
                <a:ext cx="66000" cy="6105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4" name="Google Shape;2073;p106"/>
              <p:cNvSpPr/>
              <p:nvPr/>
            </p:nvSpPr>
            <p:spPr>
              <a:xfrm>
                <a:off x="4775450" y="2710695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5" name="Google Shape;2074;p106"/>
              <p:cNvSpPr/>
              <p:nvPr/>
            </p:nvSpPr>
            <p:spPr>
              <a:xfrm>
                <a:off x="4881275" y="2775192"/>
                <a:ext cx="66000" cy="2061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6" name="Google Shape;2075;p106"/>
              <p:cNvSpPr/>
              <p:nvPr/>
            </p:nvSpPr>
            <p:spPr>
              <a:xfrm>
                <a:off x="5092881" y="2567513"/>
                <a:ext cx="66000" cy="413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7" name="Google Shape;2076;p106"/>
              <p:cNvSpPr/>
              <p:nvPr/>
            </p:nvSpPr>
            <p:spPr>
              <a:xfrm>
                <a:off x="5198689" y="2775088"/>
                <a:ext cx="66000" cy="2061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8" name="Google Shape;2077;p106"/>
              <p:cNvSpPr/>
              <p:nvPr/>
            </p:nvSpPr>
            <p:spPr>
              <a:xfrm>
                <a:off x="4982497" y="2981300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  <p:grpSp>
          <p:nvGrpSpPr>
            <p:cNvPr id="22" name="Google Shape;2078;p106"/>
            <p:cNvGrpSpPr/>
            <p:nvPr/>
          </p:nvGrpSpPr>
          <p:grpSpPr>
            <a:xfrm>
              <a:off x="7966552" y="2464136"/>
              <a:ext cx="1765500" cy="827315"/>
              <a:chOff x="3582878" y="3595700"/>
              <a:chExt cx="1765500" cy="827315"/>
            </a:xfrm>
          </p:grpSpPr>
          <p:cxnSp>
            <p:nvCxnSpPr>
              <p:cNvPr id="23" name="Google Shape;2079;p106"/>
              <p:cNvCxnSpPr/>
              <p:nvPr/>
            </p:nvCxnSpPr>
            <p:spPr>
              <a:xfrm>
                <a:off x="3582878" y="4147400"/>
                <a:ext cx="1765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" name="Google Shape;2080;p106"/>
              <p:cNvSpPr/>
              <p:nvPr/>
            </p:nvSpPr>
            <p:spPr>
              <a:xfrm>
                <a:off x="3640600" y="3595700"/>
                <a:ext cx="132000" cy="5517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25" name="Google Shape;2081;p106"/>
              <p:cNvSpPr/>
              <p:nvPr/>
            </p:nvSpPr>
            <p:spPr>
              <a:xfrm>
                <a:off x="3852200" y="3855162"/>
                <a:ext cx="132000" cy="2922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26" name="Google Shape;2082;p106"/>
              <p:cNvSpPr/>
              <p:nvPr/>
            </p:nvSpPr>
            <p:spPr>
              <a:xfrm rot="10800000" flipH="1">
                <a:off x="4063800" y="4142981"/>
                <a:ext cx="132000" cy="1146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27" name="Google Shape;2083;p106"/>
              <p:cNvSpPr/>
              <p:nvPr/>
            </p:nvSpPr>
            <p:spPr>
              <a:xfrm rot="10800000" flipH="1">
                <a:off x="4275400" y="4152415"/>
                <a:ext cx="132000" cy="2706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28" name="Google Shape;2084;p106"/>
              <p:cNvSpPr/>
              <p:nvPr/>
            </p:nvSpPr>
            <p:spPr>
              <a:xfrm>
                <a:off x="4487025" y="3899275"/>
                <a:ext cx="132000" cy="248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29" name="Google Shape;2085;p106"/>
              <p:cNvSpPr/>
              <p:nvPr/>
            </p:nvSpPr>
            <p:spPr>
              <a:xfrm>
                <a:off x="4698614" y="4012100"/>
                <a:ext cx="132000" cy="1353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0" name="Google Shape;2086;p106"/>
              <p:cNvSpPr/>
              <p:nvPr/>
            </p:nvSpPr>
            <p:spPr>
              <a:xfrm rot="10800000" flipH="1">
                <a:off x="4910225" y="4149039"/>
                <a:ext cx="132000" cy="206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1" name="Google Shape;2087;p106"/>
              <p:cNvSpPr/>
              <p:nvPr/>
            </p:nvSpPr>
            <p:spPr>
              <a:xfrm>
                <a:off x="5121815" y="3941200"/>
                <a:ext cx="132000" cy="206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</p:grpSp>
      <p:pic>
        <p:nvPicPr>
          <p:cNvPr id="60" name="Google Shape;2027;p105"/>
          <p:cNvPicPr preferRelativeResize="0"/>
          <p:nvPr/>
        </p:nvPicPr>
        <p:blipFill rotWithShape="1">
          <a:blip r:embed="rId2">
            <a:alphaModFix/>
          </a:blip>
          <a:srcRect r="27262"/>
          <a:stretch/>
        </p:blipFill>
        <p:spPr>
          <a:xfrm>
            <a:off x="839432" y="1265658"/>
            <a:ext cx="1607549" cy="1657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8851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Features vs 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Google Shape;2032;p106"/>
          <p:cNvSpPr/>
          <p:nvPr/>
        </p:nvSpPr>
        <p:spPr>
          <a:xfrm>
            <a:off x="3943156" y="1265658"/>
            <a:ext cx="3808608" cy="1653569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Feature Extraction</a:t>
            </a:r>
            <a:endParaRPr sz="3199"/>
          </a:p>
          <a:p>
            <a:pPr algn="ctr"/>
            <a:endParaRPr sz="3199"/>
          </a:p>
        </p:txBody>
      </p:sp>
      <p:cxnSp>
        <p:nvCxnSpPr>
          <p:cNvPr id="6" name="Google Shape;2036;p106"/>
          <p:cNvCxnSpPr/>
          <p:nvPr/>
        </p:nvCxnSpPr>
        <p:spPr>
          <a:xfrm>
            <a:off x="2678519" y="2092453"/>
            <a:ext cx="104012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037;p106"/>
          <p:cNvCxnSpPr/>
          <p:nvPr/>
        </p:nvCxnSpPr>
        <p:spPr>
          <a:xfrm>
            <a:off x="7839191" y="1728615"/>
            <a:ext cx="1046128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Google Shape;2038;p106"/>
          <p:cNvSpPr txBox="1"/>
          <p:nvPr/>
        </p:nvSpPr>
        <p:spPr>
          <a:xfrm>
            <a:off x="8091713" y="929862"/>
            <a:ext cx="541059" cy="69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f</a:t>
            </a:r>
            <a:endParaRPr sz="3999"/>
          </a:p>
        </p:txBody>
      </p:sp>
      <p:cxnSp>
        <p:nvCxnSpPr>
          <p:cNvPr id="10" name="Google Shape;2040;p106"/>
          <p:cNvCxnSpPr/>
          <p:nvPr/>
        </p:nvCxnSpPr>
        <p:spPr>
          <a:xfrm>
            <a:off x="7839191" y="2636912"/>
            <a:ext cx="1028532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1" name="Google Shape;2041;p106"/>
          <p:cNvSpPr txBox="1"/>
          <p:nvPr/>
        </p:nvSpPr>
        <p:spPr>
          <a:xfrm>
            <a:off x="7839191" y="2663161"/>
            <a:ext cx="1382040" cy="43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training</a:t>
            </a:r>
            <a:endParaRPr sz="2399">
              <a:solidFill>
                <a:srgbClr val="0000FF"/>
              </a:solidFill>
            </a:endParaRPr>
          </a:p>
        </p:txBody>
      </p:sp>
      <p:pic>
        <p:nvPicPr>
          <p:cNvPr id="12" name="Google Shape;2042;p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01339" y="3625549"/>
            <a:ext cx="5092274" cy="1592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2043;p106"/>
          <p:cNvCxnSpPr/>
          <p:nvPr/>
        </p:nvCxnSpPr>
        <p:spPr>
          <a:xfrm>
            <a:off x="-1" y="3237317"/>
            <a:ext cx="1222081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2045;p106"/>
          <p:cNvCxnSpPr/>
          <p:nvPr/>
        </p:nvCxnSpPr>
        <p:spPr>
          <a:xfrm>
            <a:off x="2608054" y="5296892"/>
            <a:ext cx="620678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046;p106"/>
          <p:cNvCxnSpPr/>
          <p:nvPr/>
        </p:nvCxnSpPr>
        <p:spPr>
          <a:xfrm>
            <a:off x="2608054" y="5738510"/>
            <a:ext cx="6206783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7" name="Google Shape;2047;p106"/>
          <p:cNvSpPr txBox="1"/>
          <p:nvPr/>
        </p:nvSpPr>
        <p:spPr>
          <a:xfrm>
            <a:off x="7576293" y="5712439"/>
            <a:ext cx="1287265" cy="43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training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8" name="Google Shape;2048;p106"/>
          <p:cNvSpPr txBox="1"/>
          <p:nvPr/>
        </p:nvSpPr>
        <p:spPr>
          <a:xfrm>
            <a:off x="8998356" y="5135973"/>
            <a:ext cx="2645776" cy="95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10</a:t>
            </a:r>
            <a:r>
              <a:rPr lang="en" sz="2487"/>
              <a:t> numbers giving scores for classes</a:t>
            </a:r>
            <a:endParaRPr sz="2487" dirty="0"/>
          </a:p>
        </p:txBody>
      </p:sp>
      <p:grpSp>
        <p:nvGrpSpPr>
          <p:cNvPr id="19" name="Google Shape;2049;p106"/>
          <p:cNvGrpSpPr/>
          <p:nvPr/>
        </p:nvGrpSpPr>
        <p:grpSpPr>
          <a:xfrm>
            <a:off x="4522667" y="2218129"/>
            <a:ext cx="2649630" cy="510382"/>
            <a:chOff x="4469303" y="2277720"/>
            <a:chExt cx="5262749" cy="1013732"/>
          </a:xfrm>
        </p:grpSpPr>
        <p:grpSp>
          <p:nvGrpSpPr>
            <p:cNvPr id="20" name="Google Shape;2050;p106"/>
            <p:cNvGrpSpPr/>
            <p:nvPr/>
          </p:nvGrpSpPr>
          <p:grpSpPr>
            <a:xfrm>
              <a:off x="4469303" y="2278250"/>
              <a:ext cx="1765386" cy="734725"/>
              <a:chOff x="3582850" y="1204925"/>
              <a:chExt cx="1379100" cy="734725"/>
            </a:xfrm>
          </p:grpSpPr>
          <p:cxnSp>
            <p:nvCxnSpPr>
              <p:cNvPr id="49" name="Google Shape;2051;p106"/>
              <p:cNvCxnSpPr/>
              <p:nvPr/>
            </p:nvCxnSpPr>
            <p:spPr>
              <a:xfrm>
                <a:off x="3582850" y="1939625"/>
                <a:ext cx="1379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" name="Google Shape;2052;p106"/>
              <p:cNvSpPr/>
              <p:nvPr/>
            </p:nvSpPr>
            <p:spPr>
              <a:xfrm>
                <a:off x="3627950" y="1204925"/>
                <a:ext cx="103200" cy="734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1" name="Google Shape;2053;p106"/>
              <p:cNvSpPr/>
              <p:nvPr/>
            </p:nvSpPr>
            <p:spPr>
              <a:xfrm>
                <a:off x="3793250" y="1456350"/>
                <a:ext cx="103200" cy="483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2" name="Google Shape;2054;p106"/>
              <p:cNvSpPr/>
              <p:nvPr/>
            </p:nvSpPr>
            <p:spPr>
              <a:xfrm>
                <a:off x="3958550" y="1669000"/>
                <a:ext cx="103200" cy="2706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3" name="Google Shape;2055;p106"/>
              <p:cNvSpPr/>
              <p:nvPr/>
            </p:nvSpPr>
            <p:spPr>
              <a:xfrm>
                <a:off x="4123850" y="1456325"/>
                <a:ext cx="103200" cy="483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4" name="Google Shape;2056;p106"/>
              <p:cNvSpPr/>
              <p:nvPr/>
            </p:nvSpPr>
            <p:spPr>
              <a:xfrm>
                <a:off x="4289150" y="1366925"/>
                <a:ext cx="103200" cy="572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5" name="Google Shape;2057;p106"/>
              <p:cNvSpPr/>
              <p:nvPr/>
            </p:nvSpPr>
            <p:spPr>
              <a:xfrm>
                <a:off x="4454450" y="1804325"/>
                <a:ext cx="103200" cy="1353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6" name="Google Shape;2058;p106"/>
              <p:cNvSpPr/>
              <p:nvPr/>
            </p:nvSpPr>
            <p:spPr>
              <a:xfrm>
                <a:off x="4619750" y="1525850"/>
                <a:ext cx="103200" cy="4137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57" name="Google Shape;2059;p106"/>
              <p:cNvSpPr/>
              <p:nvPr/>
            </p:nvSpPr>
            <p:spPr>
              <a:xfrm>
                <a:off x="4785050" y="1733425"/>
                <a:ext cx="103200" cy="206100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  <p:grpSp>
          <p:nvGrpSpPr>
            <p:cNvPr id="21" name="Google Shape;2060;p106"/>
            <p:cNvGrpSpPr/>
            <p:nvPr/>
          </p:nvGrpSpPr>
          <p:grpSpPr>
            <a:xfrm>
              <a:off x="6234711" y="2277720"/>
              <a:ext cx="1765800" cy="1004684"/>
              <a:chOff x="3582686" y="2246600"/>
              <a:chExt cx="1765800" cy="1004684"/>
            </a:xfrm>
          </p:grpSpPr>
          <p:cxnSp>
            <p:nvCxnSpPr>
              <p:cNvPr id="32" name="Google Shape;2061;p106"/>
              <p:cNvCxnSpPr/>
              <p:nvPr/>
            </p:nvCxnSpPr>
            <p:spPr>
              <a:xfrm>
                <a:off x="3582686" y="2981300"/>
                <a:ext cx="1765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" name="Google Shape;2062;p106"/>
              <p:cNvSpPr/>
              <p:nvPr/>
            </p:nvSpPr>
            <p:spPr>
              <a:xfrm>
                <a:off x="3611555" y="2246600"/>
                <a:ext cx="66000" cy="734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4" name="Google Shape;2063;p106"/>
              <p:cNvSpPr/>
              <p:nvPr/>
            </p:nvSpPr>
            <p:spPr>
              <a:xfrm rot="10800000" flipH="1">
                <a:off x="3717375" y="2981637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5" name="Google Shape;2064;p106"/>
              <p:cNvSpPr/>
              <p:nvPr/>
            </p:nvSpPr>
            <p:spPr>
              <a:xfrm rot="10800000" flipH="1">
                <a:off x="3823175" y="2975481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6" name="Google Shape;2065;p106"/>
              <p:cNvSpPr/>
              <p:nvPr/>
            </p:nvSpPr>
            <p:spPr>
              <a:xfrm>
                <a:off x="3928975" y="2429700"/>
                <a:ext cx="66000" cy="551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7" name="Google Shape;2066;p106"/>
              <p:cNvSpPr/>
              <p:nvPr/>
            </p:nvSpPr>
            <p:spPr>
              <a:xfrm rot="10800000" flipH="1">
                <a:off x="4034800" y="2980377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8" name="Google Shape;2067;p106"/>
              <p:cNvSpPr/>
              <p:nvPr/>
            </p:nvSpPr>
            <p:spPr>
              <a:xfrm>
                <a:off x="4140597" y="2846000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9" name="Google Shape;2068;p106"/>
              <p:cNvSpPr/>
              <p:nvPr/>
            </p:nvSpPr>
            <p:spPr>
              <a:xfrm rot="10800000" flipH="1">
                <a:off x="4246400" y="2980684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0" name="Google Shape;2069;p106"/>
              <p:cNvSpPr/>
              <p:nvPr/>
            </p:nvSpPr>
            <p:spPr>
              <a:xfrm>
                <a:off x="4352225" y="2664825"/>
                <a:ext cx="66000" cy="3165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1" name="Google Shape;2070;p106"/>
              <p:cNvSpPr/>
              <p:nvPr/>
            </p:nvSpPr>
            <p:spPr>
              <a:xfrm>
                <a:off x="4458025" y="2532545"/>
                <a:ext cx="66000" cy="4488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2" name="Google Shape;2071;p106"/>
              <p:cNvSpPr/>
              <p:nvPr/>
            </p:nvSpPr>
            <p:spPr>
              <a:xfrm rot="10800000" flipH="1">
                <a:off x="4563850" y="2981315"/>
                <a:ext cx="66000" cy="114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3" name="Google Shape;2072;p106"/>
              <p:cNvSpPr/>
              <p:nvPr/>
            </p:nvSpPr>
            <p:spPr>
              <a:xfrm>
                <a:off x="4669650" y="2370916"/>
                <a:ext cx="66000" cy="6105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4" name="Google Shape;2073;p106"/>
              <p:cNvSpPr/>
              <p:nvPr/>
            </p:nvSpPr>
            <p:spPr>
              <a:xfrm>
                <a:off x="4775450" y="2710695"/>
                <a:ext cx="66000" cy="2706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5" name="Google Shape;2074;p106"/>
              <p:cNvSpPr/>
              <p:nvPr/>
            </p:nvSpPr>
            <p:spPr>
              <a:xfrm>
                <a:off x="4881275" y="2775192"/>
                <a:ext cx="66000" cy="2061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6" name="Google Shape;2075;p106"/>
              <p:cNvSpPr/>
              <p:nvPr/>
            </p:nvSpPr>
            <p:spPr>
              <a:xfrm>
                <a:off x="5092881" y="2567513"/>
                <a:ext cx="66000" cy="4137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7" name="Google Shape;2076;p106"/>
              <p:cNvSpPr/>
              <p:nvPr/>
            </p:nvSpPr>
            <p:spPr>
              <a:xfrm>
                <a:off x="5198689" y="2775088"/>
                <a:ext cx="66000" cy="2061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8" name="Google Shape;2077;p106"/>
              <p:cNvSpPr/>
              <p:nvPr/>
            </p:nvSpPr>
            <p:spPr>
              <a:xfrm>
                <a:off x="4982497" y="2981300"/>
                <a:ext cx="66000" cy="1353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  <p:grpSp>
          <p:nvGrpSpPr>
            <p:cNvPr id="22" name="Google Shape;2078;p106"/>
            <p:cNvGrpSpPr/>
            <p:nvPr/>
          </p:nvGrpSpPr>
          <p:grpSpPr>
            <a:xfrm>
              <a:off x="7966552" y="2464136"/>
              <a:ext cx="1765500" cy="827315"/>
              <a:chOff x="3582878" y="3595700"/>
              <a:chExt cx="1765500" cy="827315"/>
            </a:xfrm>
          </p:grpSpPr>
          <p:cxnSp>
            <p:nvCxnSpPr>
              <p:cNvPr id="23" name="Google Shape;2079;p106"/>
              <p:cNvCxnSpPr/>
              <p:nvPr/>
            </p:nvCxnSpPr>
            <p:spPr>
              <a:xfrm>
                <a:off x="3582878" y="4147400"/>
                <a:ext cx="1765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" name="Google Shape;2080;p106"/>
              <p:cNvSpPr/>
              <p:nvPr/>
            </p:nvSpPr>
            <p:spPr>
              <a:xfrm>
                <a:off x="3640600" y="3595700"/>
                <a:ext cx="132000" cy="5517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25" name="Google Shape;2081;p106"/>
              <p:cNvSpPr/>
              <p:nvPr/>
            </p:nvSpPr>
            <p:spPr>
              <a:xfrm>
                <a:off x="3852200" y="3855162"/>
                <a:ext cx="132000" cy="2922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26" name="Google Shape;2082;p106"/>
              <p:cNvSpPr/>
              <p:nvPr/>
            </p:nvSpPr>
            <p:spPr>
              <a:xfrm rot="10800000" flipH="1">
                <a:off x="4063800" y="4142981"/>
                <a:ext cx="132000" cy="1146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27" name="Google Shape;2083;p106"/>
              <p:cNvSpPr/>
              <p:nvPr/>
            </p:nvSpPr>
            <p:spPr>
              <a:xfrm rot="10800000" flipH="1">
                <a:off x="4275400" y="4152415"/>
                <a:ext cx="132000" cy="2706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28" name="Google Shape;2084;p106"/>
              <p:cNvSpPr/>
              <p:nvPr/>
            </p:nvSpPr>
            <p:spPr>
              <a:xfrm>
                <a:off x="4487025" y="3899275"/>
                <a:ext cx="132000" cy="248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29" name="Google Shape;2085;p106"/>
              <p:cNvSpPr/>
              <p:nvPr/>
            </p:nvSpPr>
            <p:spPr>
              <a:xfrm>
                <a:off x="4698614" y="4012100"/>
                <a:ext cx="132000" cy="1353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0" name="Google Shape;2086;p106"/>
              <p:cNvSpPr/>
              <p:nvPr/>
            </p:nvSpPr>
            <p:spPr>
              <a:xfrm rot="10800000" flipH="1">
                <a:off x="4910225" y="4149039"/>
                <a:ext cx="132000" cy="206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1" name="Google Shape;2087;p106"/>
              <p:cNvSpPr/>
              <p:nvPr/>
            </p:nvSpPr>
            <p:spPr>
              <a:xfrm>
                <a:off x="5121815" y="3941200"/>
                <a:ext cx="132000" cy="206100"/>
              </a:xfrm>
              <a:prstGeom prst="rect">
                <a:avLst/>
              </a:prstGeom>
              <a:solidFill>
                <a:srgbClr val="D9D2E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</p:grpSp>
      <p:cxnSp>
        <p:nvCxnSpPr>
          <p:cNvPr id="58" name="Google Shape;2088;p106"/>
          <p:cNvCxnSpPr/>
          <p:nvPr/>
        </p:nvCxnSpPr>
        <p:spPr>
          <a:xfrm>
            <a:off x="11446884" y="2738947"/>
            <a:ext cx="0" cy="1166096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" name="Google Shape;2089;p106"/>
          <p:cNvSpPr txBox="1"/>
          <p:nvPr/>
        </p:nvSpPr>
        <p:spPr>
          <a:xfrm>
            <a:off x="8447466" y="3536739"/>
            <a:ext cx="2716892" cy="69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Krizhevsky, Sutskever, and Hinton, “Imagenet classification with deep convolutional neural networks”, NIPS 2012.</a:t>
            </a:r>
            <a:endParaRPr sz="8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8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Figure copyright Krizhevsky, Sutskever, and Hinton, 2012. Reproduced with permission.</a:t>
            </a:r>
            <a:endParaRPr sz="8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039;p106"/>
          <p:cNvSpPr txBox="1"/>
          <p:nvPr/>
        </p:nvSpPr>
        <p:spPr>
          <a:xfrm>
            <a:off x="8989450" y="1767326"/>
            <a:ext cx="2645776" cy="87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b" anchorCtr="0">
            <a:noAutofit/>
          </a:bodyPr>
          <a:lstStyle/>
          <a:p>
            <a:r>
              <a:rPr lang="en" sz="2487" b="1" dirty="0"/>
              <a:t>10</a:t>
            </a:r>
            <a:r>
              <a:rPr lang="en" sz="2487" dirty="0"/>
              <a:t> numbers giving scores for </a:t>
            </a:r>
            <a:r>
              <a:rPr lang="en" sz="2487" dirty="0" err="1"/>
              <a:t>classe</a:t>
            </a:r>
            <a:r>
              <a:rPr lang="en-US" sz="2487" dirty="0"/>
              <a:t>s</a:t>
            </a:r>
          </a:p>
        </p:txBody>
      </p:sp>
      <p:pic>
        <p:nvPicPr>
          <p:cNvPr id="61" name="Google Shape;2027;p105"/>
          <p:cNvPicPr preferRelativeResize="0"/>
          <p:nvPr/>
        </p:nvPicPr>
        <p:blipFill rotWithShape="1">
          <a:blip r:embed="rId3">
            <a:alphaModFix/>
          </a:blip>
          <a:srcRect r="27262"/>
          <a:stretch/>
        </p:blipFill>
        <p:spPr>
          <a:xfrm>
            <a:off x="839432" y="1265658"/>
            <a:ext cx="1607549" cy="165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027;p105"/>
          <p:cNvPicPr preferRelativeResize="0"/>
          <p:nvPr/>
        </p:nvPicPr>
        <p:blipFill rotWithShape="1">
          <a:blip r:embed="rId3">
            <a:alphaModFix/>
          </a:blip>
          <a:srcRect r="27262"/>
          <a:stretch/>
        </p:blipFill>
        <p:spPr>
          <a:xfrm>
            <a:off x="839432" y="3603130"/>
            <a:ext cx="1607549" cy="1657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7352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4" name="Google Shape;363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02265" y="1803190"/>
            <a:ext cx="2198317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64;p56"/>
          <p:cNvSpPr txBox="1"/>
          <p:nvPr/>
        </p:nvSpPr>
        <p:spPr>
          <a:xfrm>
            <a:off x="666159" y="1751670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(</a:t>
            </a:r>
            <a:r>
              <a:rPr lang="en" sz="3199" b="1"/>
              <a:t>Before</a:t>
            </a:r>
            <a:r>
              <a:rPr lang="en" sz="3199"/>
              <a:t>) Linear score function:</a:t>
            </a:r>
            <a:endParaRPr sz="3199"/>
          </a:p>
        </p:txBody>
      </p:sp>
      <p:pic>
        <p:nvPicPr>
          <p:cNvPr id="6" name="Google Shape;36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1625" y="2589319"/>
            <a:ext cx="3754138" cy="76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559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" name="Google Shape;363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02265" y="1803190"/>
            <a:ext cx="2198317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64;p56"/>
          <p:cNvSpPr txBox="1"/>
          <p:nvPr/>
        </p:nvSpPr>
        <p:spPr>
          <a:xfrm>
            <a:off x="666159" y="1751670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(</a:t>
            </a:r>
            <a:r>
              <a:rPr lang="en" sz="3199" b="1"/>
              <a:t>Before</a:t>
            </a:r>
            <a:r>
              <a:rPr lang="en" sz="3199"/>
              <a:t>) Linear score function:</a:t>
            </a:r>
            <a:endParaRPr sz="3199"/>
          </a:p>
        </p:txBody>
      </p:sp>
      <p:sp>
        <p:nvSpPr>
          <p:cNvPr id="11" name="Google Shape;373;p57"/>
          <p:cNvSpPr txBox="1"/>
          <p:nvPr/>
        </p:nvSpPr>
        <p:spPr>
          <a:xfrm>
            <a:off x="663494" y="2520670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Now</a:t>
            </a:r>
            <a:r>
              <a:rPr lang="en" sz="3199" dirty="0"/>
              <a:t>) 2-layer Neural Network</a:t>
            </a:r>
            <a:endParaRPr sz="3199" dirty="0"/>
          </a:p>
          <a:p>
            <a:r>
              <a:rPr lang="en" sz="3199" dirty="0"/>
              <a:t>      </a:t>
            </a:r>
            <a:endParaRPr sz="3199" dirty="0"/>
          </a:p>
        </p:txBody>
      </p:sp>
      <p:pic>
        <p:nvPicPr>
          <p:cNvPr id="12" name="Google Shape;37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6411" y="2597217"/>
            <a:ext cx="4738599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76;p57"/>
          <p:cNvSpPr txBox="1"/>
          <p:nvPr/>
        </p:nvSpPr>
        <p:spPr>
          <a:xfrm>
            <a:off x="3227655" y="5765981"/>
            <a:ext cx="9040544" cy="6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(In practice we will usually add a learnable bias at each layer as well)</a:t>
            </a:r>
            <a:endParaRPr sz="2487" dirty="0"/>
          </a:p>
        </p:txBody>
      </p:sp>
      <p:pic>
        <p:nvPicPr>
          <p:cNvPr id="14" name="Google Shape;377;p57"/>
          <p:cNvPicPr preferRelativeResize="0"/>
          <p:nvPr/>
        </p:nvPicPr>
        <p:blipFill rotWithShape="1">
          <a:blip r:embed="rId4">
            <a:alphaModFix/>
          </a:blip>
          <a:srcRect r="78121"/>
          <a:stretch/>
        </p:blipFill>
        <p:spPr>
          <a:xfrm>
            <a:off x="10483493" y="3391244"/>
            <a:ext cx="1403707" cy="84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77;p57"/>
          <p:cNvPicPr preferRelativeResize="0"/>
          <p:nvPr/>
        </p:nvPicPr>
        <p:blipFill rotWithShape="1">
          <a:blip r:embed="rId4">
            <a:alphaModFix/>
          </a:blip>
          <a:srcRect l="24194" r="40446"/>
          <a:stretch/>
        </p:blipFill>
        <p:spPr>
          <a:xfrm>
            <a:off x="7981391" y="3391244"/>
            <a:ext cx="2268638" cy="84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77;p57"/>
          <p:cNvPicPr preferRelativeResize="0"/>
          <p:nvPr/>
        </p:nvPicPr>
        <p:blipFill rotWithShape="1">
          <a:blip r:embed="rId4">
            <a:alphaModFix/>
          </a:blip>
          <a:srcRect l="62379" r="2511"/>
          <a:stretch/>
        </p:blipFill>
        <p:spPr>
          <a:xfrm>
            <a:off x="5495327" y="3391244"/>
            <a:ext cx="2252600" cy="848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146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(previous lecture)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Why learning?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Nearest neighbors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Bayesian classification</a:t>
            </a:r>
          </a:p>
          <a:p>
            <a:r>
              <a:rPr lang="en-US" dirty="0"/>
              <a:t>Logistic regression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vector machines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Clustering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Principal component analysis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11" name="Picture 1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DDC634F1-0EF5-4D3F-A421-B7A060A7C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866" y="1506539"/>
            <a:ext cx="2329619" cy="1655762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8A90EA9F-AD64-405F-B26C-0F4DB6300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34" y="4079875"/>
            <a:ext cx="2223251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898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4" name="Google Shape;396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33064" y="3675569"/>
            <a:ext cx="7230462" cy="65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9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2265" y="1803190"/>
            <a:ext cx="2198317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99;p59"/>
          <p:cNvSpPr txBox="1"/>
          <p:nvPr/>
        </p:nvSpPr>
        <p:spPr>
          <a:xfrm>
            <a:off x="666159" y="1751670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(</a:t>
            </a:r>
            <a:r>
              <a:rPr lang="en" sz="3199" b="1"/>
              <a:t>Before</a:t>
            </a:r>
            <a:r>
              <a:rPr lang="en" sz="3199"/>
              <a:t>) Linear score function:</a:t>
            </a:r>
            <a:endParaRPr sz="3199"/>
          </a:p>
        </p:txBody>
      </p:sp>
      <p:sp>
        <p:nvSpPr>
          <p:cNvPr id="7" name="Google Shape;400;p59"/>
          <p:cNvSpPr txBox="1"/>
          <p:nvPr/>
        </p:nvSpPr>
        <p:spPr>
          <a:xfrm>
            <a:off x="663494" y="2520670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(</a:t>
            </a:r>
            <a:r>
              <a:rPr lang="en" sz="3199" b="1"/>
              <a:t>Now</a:t>
            </a:r>
            <a:r>
              <a:rPr lang="en" sz="3199"/>
              <a:t>) 2-layer Neural Network</a:t>
            </a:r>
            <a:endParaRPr sz="3199"/>
          </a:p>
          <a:p>
            <a:r>
              <a:rPr lang="en" sz="3199"/>
              <a:t>	  or 3-layer Neural Network</a:t>
            </a:r>
            <a:endParaRPr sz="3199"/>
          </a:p>
          <a:p>
            <a:r>
              <a:rPr lang="en" sz="3199"/>
              <a:t>      </a:t>
            </a:r>
            <a:endParaRPr sz="3199"/>
          </a:p>
        </p:txBody>
      </p:sp>
      <p:pic>
        <p:nvPicPr>
          <p:cNvPr id="8" name="Google Shape;40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6411" y="2597217"/>
            <a:ext cx="4738599" cy="65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03;p59"/>
          <p:cNvPicPr preferRelativeResize="0"/>
          <p:nvPr/>
        </p:nvPicPr>
        <p:blipFill rotWithShape="1">
          <a:blip r:embed="rId5">
            <a:alphaModFix/>
          </a:blip>
          <a:srcRect r="85213"/>
          <a:stretch/>
        </p:blipFill>
        <p:spPr>
          <a:xfrm>
            <a:off x="10247333" y="4687629"/>
            <a:ext cx="1338926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76;p57"/>
          <p:cNvSpPr txBox="1"/>
          <p:nvPr/>
        </p:nvSpPr>
        <p:spPr>
          <a:xfrm>
            <a:off x="3227655" y="5765981"/>
            <a:ext cx="9040544" cy="6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(In practice we will usually add a learnable bias at each layer as well)</a:t>
            </a:r>
            <a:endParaRPr sz="2487" dirty="0"/>
          </a:p>
        </p:txBody>
      </p:sp>
      <p:pic>
        <p:nvPicPr>
          <p:cNvPr id="12" name="Google Shape;403;p59"/>
          <p:cNvPicPr preferRelativeResize="0"/>
          <p:nvPr/>
        </p:nvPicPr>
        <p:blipFill rotWithShape="1">
          <a:blip r:embed="rId5">
            <a:alphaModFix/>
          </a:blip>
          <a:srcRect l="16812" r="57366"/>
          <a:stretch/>
        </p:blipFill>
        <p:spPr>
          <a:xfrm>
            <a:off x="7466342" y="4687627"/>
            <a:ext cx="2338085" cy="65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03;p59"/>
          <p:cNvPicPr preferRelativeResize="0"/>
          <p:nvPr/>
        </p:nvPicPr>
        <p:blipFill rotWithShape="1">
          <a:blip r:embed="rId5">
            <a:alphaModFix/>
          </a:blip>
          <a:srcRect l="44509" r="28391"/>
          <a:stretch/>
        </p:blipFill>
        <p:spPr>
          <a:xfrm>
            <a:off x="4569604" y="4687628"/>
            <a:ext cx="2453833" cy="65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03;p59"/>
          <p:cNvPicPr preferRelativeResize="0"/>
          <p:nvPr/>
        </p:nvPicPr>
        <p:blipFill rotWithShape="1">
          <a:blip r:embed="rId5">
            <a:alphaModFix/>
          </a:blip>
          <a:srcRect l="74031" r="403"/>
          <a:stretch/>
        </p:blipFill>
        <p:spPr>
          <a:xfrm>
            <a:off x="2033214" y="4720775"/>
            <a:ext cx="2314937" cy="6594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244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" name="Google Shape;409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02265" y="1129498"/>
            <a:ext cx="2198317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10;p60"/>
          <p:cNvSpPr txBox="1"/>
          <p:nvPr/>
        </p:nvSpPr>
        <p:spPr>
          <a:xfrm>
            <a:off x="666159" y="1077978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Before</a:t>
            </a:r>
            <a:r>
              <a:rPr lang="en" sz="3199" dirty="0"/>
              <a:t>) Linear score function:</a:t>
            </a:r>
            <a:endParaRPr sz="3199" dirty="0"/>
          </a:p>
        </p:txBody>
      </p:sp>
      <p:sp>
        <p:nvSpPr>
          <p:cNvPr id="6" name="Google Shape;411;p60"/>
          <p:cNvSpPr txBox="1"/>
          <p:nvPr/>
        </p:nvSpPr>
        <p:spPr>
          <a:xfrm>
            <a:off x="663494" y="1846978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Now</a:t>
            </a:r>
            <a:r>
              <a:rPr lang="en" sz="3199" dirty="0"/>
              <a:t>) 2-layer Neural Network</a:t>
            </a:r>
            <a:endParaRPr sz="3199" dirty="0"/>
          </a:p>
          <a:p>
            <a:r>
              <a:rPr lang="en" sz="3199" dirty="0"/>
              <a:t>      </a:t>
            </a:r>
            <a:endParaRPr sz="3199" dirty="0"/>
          </a:p>
        </p:txBody>
      </p:sp>
      <p:pic>
        <p:nvPicPr>
          <p:cNvPr id="7" name="Google Shape;4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6411" y="1923524"/>
            <a:ext cx="4738599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414;p60"/>
          <p:cNvSpPr/>
          <p:nvPr/>
        </p:nvSpPr>
        <p:spPr>
          <a:xfrm>
            <a:off x="3716698" y="2828355"/>
            <a:ext cx="597444" cy="194189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x</a:t>
            </a:r>
            <a:endParaRPr sz="3199" dirty="0"/>
          </a:p>
        </p:txBody>
      </p:sp>
      <p:sp>
        <p:nvSpPr>
          <p:cNvPr id="34" name="Google Shape;415;p60"/>
          <p:cNvSpPr/>
          <p:nvPr/>
        </p:nvSpPr>
        <p:spPr>
          <a:xfrm>
            <a:off x="5513834" y="3276458"/>
            <a:ext cx="597444" cy="114170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h</a:t>
            </a:r>
            <a:endParaRPr sz="3199"/>
          </a:p>
        </p:txBody>
      </p:sp>
      <p:cxnSp>
        <p:nvCxnSpPr>
          <p:cNvPr id="35" name="Google Shape;416;p60"/>
          <p:cNvCxnSpPr/>
          <p:nvPr/>
        </p:nvCxnSpPr>
        <p:spPr>
          <a:xfrm rot="10800000" flipH="1">
            <a:off x="4314181" y="4418174"/>
            <a:ext cx="1205686" cy="3627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17;p60"/>
          <p:cNvCxnSpPr/>
          <p:nvPr/>
        </p:nvCxnSpPr>
        <p:spPr>
          <a:xfrm>
            <a:off x="4314181" y="2839009"/>
            <a:ext cx="1216483" cy="4374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418;p60"/>
          <p:cNvSpPr txBox="1"/>
          <p:nvPr/>
        </p:nvSpPr>
        <p:spPr>
          <a:xfrm>
            <a:off x="4484943" y="3504055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1</a:t>
            </a:r>
            <a:endParaRPr sz="2399" baseline="-25000" dirty="0"/>
          </a:p>
        </p:txBody>
      </p:sp>
      <p:sp>
        <p:nvSpPr>
          <p:cNvPr id="38" name="Google Shape;419;p60"/>
          <p:cNvSpPr/>
          <p:nvPr/>
        </p:nvSpPr>
        <p:spPr>
          <a:xfrm>
            <a:off x="7396314" y="3529003"/>
            <a:ext cx="597444" cy="63663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</a:t>
            </a:r>
            <a:endParaRPr sz="3199"/>
          </a:p>
        </p:txBody>
      </p:sp>
      <p:cxnSp>
        <p:nvCxnSpPr>
          <p:cNvPr id="39" name="Google Shape;420;p60"/>
          <p:cNvCxnSpPr/>
          <p:nvPr/>
        </p:nvCxnSpPr>
        <p:spPr>
          <a:xfrm>
            <a:off x="6085320" y="3276458"/>
            <a:ext cx="1333653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21;p60"/>
          <p:cNvCxnSpPr/>
          <p:nvPr/>
        </p:nvCxnSpPr>
        <p:spPr>
          <a:xfrm rot="10800000" flipH="1">
            <a:off x="6106665" y="4150989"/>
            <a:ext cx="1291264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22;p60"/>
          <p:cNvSpPr txBox="1"/>
          <p:nvPr/>
        </p:nvSpPr>
        <p:spPr>
          <a:xfrm>
            <a:off x="6317067" y="3512306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2</a:t>
            </a:r>
            <a:endParaRPr sz="2399" baseline="-25000" dirty="0"/>
          </a:p>
        </p:txBody>
      </p:sp>
      <p:pic>
        <p:nvPicPr>
          <p:cNvPr id="45" name="Google Shape;42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0668" y="5286148"/>
            <a:ext cx="6415631" cy="84872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>
            <a:off x="2682138" y="3453557"/>
            <a:ext cx="931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</a:t>
            </a:r>
          </a:p>
          <a:p>
            <a:pPr algn="ctr"/>
            <a:r>
              <a:rPr lang="en-US" sz="2400" dirty="0"/>
              <a:t>3072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89583" y="4523072"/>
            <a:ext cx="1847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Hidden layer:</a:t>
            </a:r>
          </a:p>
          <a:p>
            <a:pPr algn="ctr"/>
            <a:r>
              <a:rPr lang="en-US" sz="2400" dirty="0"/>
              <a:t>100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25441" y="431921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Output: 10</a:t>
            </a:r>
          </a:p>
        </p:txBody>
      </p:sp>
    </p:spTree>
    <p:extLst>
      <p:ext uri="{BB962C8B-B14F-4D97-AF65-F5344CB8AC3E}">
        <p14:creationId xmlns:p14="http://schemas.microsoft.com/office/powerpoint/2010/main" val="19147775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4" name="Google Shape;409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02265" y="1129498"/>
            <a:ext cx="2198317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10;p60"/>
          <p:cNvSpPr txBox="1"/>
          <p:nvPr/>
        </p:nvSpPr>
        <p:spPr>
          <a:xfrm>
            <a:off x="666159" y="1077978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Before</a:t>
            </a:r>
            <a:r>
              <a:rPr lang="en" sz="3199" dirty="0"/>
              <a:t>) Linear score function:</a:t>
            </a:r>
            <a:endParaRPr sz="3199" dirty="0"/>
          </a:p>
        </p:txBody>
      </p:sp>
      <p:sp>
        <p:nvSpPr>
          <p:cNvPr id="6" name="Google Shape;411;p60"/>
          <p:cNvSpPr txBox="1"/>
          <p:nvPr/>
        </p:nvSpPr>
        <p:spPr>
          <a:xfrm>
            <a:off x="663494" y="1846978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Now</a:t>
            </a:r>
            <a:r>
              <a:rPr lang="en" sz="3199" dirty="0"/>
              <a:t>) 2-layer Neural Network</a:t>
            </a:r>
            <a:endParaRPr sz="3199" dirty="0"/>
          </a:p>
          <a:p>
            <a:r>
              <a:rPr lang="en" sz="3199" dirty="0"/>
              <a:t>      </a:t>
            </a:r>
            <a:endParaRPr sz="3199" dirty="0"/>
          </a:p>
        </p:txBody>
      </p:sp>
      <p:pic>
        <p:nvPicPr>
          <p:cNvPr id="7" name="Google Shape;4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6411" y="1923524"/>
            <a:ext cx="4738599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414;p60"/>
          <p:cNvSpPr/>
          <p:nvPr/>
        </p:nvSpPr>
        <p:spPr>
          <a:xfrm>
            <a:off x="3716698" y="2828355"/>
            <a:ext cx="597444" cy="194189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x</a:t>
            </a:r>
            <a:endParaRPr sz="3199" dirty="0"/>
          </a:p>
        </p:txBody>
      </p:sp>
      <p:sp>
        <p:nvSpPr>
          <p:cNvPr id="34" name="Google Shape;415;p60"/>
          <p:cNvSpPr/>
          <p:nvPr/>
        </p:nvSpPr>
        <p:spPr>
          <a:xfrm>
            <a:off x="5513834" y="3276458"/>
            <a:ext cx="597444" cy="114170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h</a:t>
            </a:r>
            <a:endParaRPr sz="3199"/>
          </a:p>
        </p:txBody>
      </p:sp>
      <p:cxnSp>
        <p:nvCxnSpPr>
          <p:cNvPr id="35" name="Google Shape;416;p60"/>
          <p:cNvCxnSpPr/>
          <p:nvPr/>
        </p:nvCxnSpPr>
        <p:spPr>
          <a:xfrm rot="10800000" flipH="1">
            <a:off x="4314181" y="4418174"/>
            <a:ext cx="1205686" cy="3627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17;p60"/>
          <p:cNvCxnSpPr/>
          <p:nvPr/>
        </p:nvCxnSpPr>
        <p:spPr>
          <a:xfrm>
            <a:off x="4314181" y="2839009"/>
            <a:ext cx="1216483" cy="4374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419;p60"/>
          <p:cNvSpPr/>
          <p:nvPr/>
        </p:nvSpPr>
        <p:spPr>
          <a:xfrm>
            <a:off x="7396314" y="3529003"/>
            <a:ext cx="597444" cy="63663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</a:t>
            </a:r>
            <a:endParaRPr sz="3199"/>
          </a:p>
        </p:txBody>
      </p:sp>
      <p:cxnSp>
        <p:nvCxnSpPr>
          <p:cNvPr id="39" name="Google Shape;420;p60"/>
          <p:cNvCxnSpPr/>
          <p:nvPr/>
        </p:nvCxnSpPr>
        <p:spPr>
          <a:xfrm>
            <a:off x="6085320" y="3276458"/>
            <a:ext cx="1333653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21;p60"/>
          <p:cNvCxnSpPr/>
          <p:nvPr/>
        </p:nvCxnSpPr>
        <p:spPr>
          <a:xfrm rot="10800000" flipH="1">
            <a:off x="6106665" y="4150989"/>
            <a:ext cx="1291264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" name="Google Shape;42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0668" y="5286148"/>
            <a:ext cx="6415631" cy="84872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>
            <a:off x="2682138" y="3453557"/>
            <a:ext cx="931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</a:t>
            </a:r>
          </a:p>
          <a:p>
            <a:pPr algn="ctr"/>
            <a:r>
              <a:rPr lang="en-US" sz="2400" dirty="0"/>
              <a:t>3072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89583" y="4523072"/>
            <a:ext cx="1847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Hidden layer:</a:t>
            </a:r>
          </a:p>
          <a:p>
            <a:pPr algn="ctr"/>
            <a:r>
              <a:rPr lang="en-US" sz="2400" dirty="0"/>
              <a:t>100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25441" y="431921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Output: 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2441" y="3022799"/>
            <a:ext cx="1882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Element (</a:t>
            </a:r>
            <a:r>
              <a:rPr lang="en-US" sz="2400" dirty="0" err="1"/>
              <a:t>i</a:t>
            </a:r>
            <a:r>
              <a:rPr lang="en-US" sz="2400" dirty="0"/>
              <a:t>, j) of W</a:t>
            </a:r>
            <a:r>
              <a:rPr lang="en-US" sz="2400" baseline="-25000" dirty="0"/>
              <a:t>1 </a:t>
            </a:r>
            <a:r>
              <a:rPr lang="en-US" sz="2400" dirty="0"/>
              <a:t>gives the effect on h</a:t>
            </a:r>
            <a:r>
              <a:rPr lang="en-US" sz="2400" baseline="-25000" dirty="0"/>
              <a:t>i</a:t>
            </a:r>
            <a:r>
              <a:rPr lang="en-US" sz="2400" dirty="0"/>
              <a:t> from </a:t>
            </a:r>
            <a:r>
              <a:rPr lang="en-US" sz="2400" dirty="0" err="1"/>
              <a:t>x</a:t>
            </a:r>
            <a:r>
              <a:rPr lang="en-US" sz="2400" baseline="-25000" dirty="0" err="1"/>
              <a:t>j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005074" y="3057752"/>
            <a:ext cx="1797507" cy="10867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071668" y="3014472"/>
            <a:ext cx="187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Element (</a:t>
            </a:r>
            <a:r>
              <a:rPr lang="en-US" sz="2400" dirty="0" err="1"/>
              <a:t>i</a:t>
            </a:r>
            <a:r>
              <a:rPr lang="en-US" sz="2400" dirty="0"/>
              <a:t>, j) of W</a:t>
            </a:r>
            <a:r>
              <a:rPr lang="en-US" sz="2400" baseline="-25000" dirty="0"/>
              <a:t>2 </a:t>
            </a:r>
            <a:r>
              <a:rPr lang="en-US" sz="2400" dirty="0"/>
              <a:t>gives the effect on </a:t>
            </a:r>
            <a:r>
              <a:rPr lang="en-US" sz="2400" dirty="0" err="1"/>
              <a:t>s</a:t>
            </a:r>
            <a:r>
              <a:rPr lang="en-US" sz="2400" baseline="-25000" dirty="0" err="1"/>
              <a:t>i</a:t>
            </a:r>
            <a:r>
              <a:rPr lang="en-US" sz="2400" dirty="0"/>
              <a:t> from </a:t>
            </a:r>
            <a:r>
              <a:rPr lang="en-US" sz="2400" dirty="0" err="1"/>
              <a:t>h</a:t>
            </a:r>
            <a:r>
              <a:rPr lang="en-US" sz="2400" baseline="-25000" dirty="0" err="1"/>
              <a:t>j</a:t>
            </a:r>
            <a:endParaRPr lang="en-US" sz="24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789295" y="3654537"/>
            <a:ext cx="1956076" cy="48970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Google Shape;418;p60"/>
          <p:cNvSpPr txBox="1"/>
          <p:nvPr/>
        </p:nvSpPr>
        <p:spPr>
          <a:xfrm>
            <a:off x="4484943" y="3504055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1</a:t>
            </a:r>
            <a:endParaRPr sz="2399" baseline="-25000" dirty="0"/>
          </a:p>
        </p:txBody>
      </p:sp>
      <p:sp>
        <p:nvSpPr>
          <p:cNvPr id="44" name="Google Shape;422;p60"/>
          <p:cNvSpPr txBox="1"/>
          <p:nvPr/>
        </p:nvSpPr>
        <p:spPr>
          <a:xfrm>
            <a:off x="6317067" y="3512306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2</a:t>
            </a:r>
            <a:endParaRPr sz="2399" baseline="-25000" dirty="0"/>
          </a:p>
        </p:txBody>
      </p:sp>
    </p:spTree>
    <p:extLst>
      <p:ext uri="{BB962C8B-B14F-4D97-AF65-F5344CB8AC3E}">
        <p14:creationId xmlns:p14="http://schemas.microsoft.com/office/powerpoint/2010/main" val="14725591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4" name="Google Shape;409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02265" y="1129498"/>
            <a:ext cx="2198317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10;p60"/>
          <p:cNvSpPr txBox="1"/>
          <p:nvPr/>
        </p:nvSpPr>
        <p:spPr>
          <a:xfrm>
            <a:off x="666159" y="1077978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Before</a:t>
            </a:r>
            <a:r>
              <a:rPr lang="en" sz="3199" dirty="0"/>
              <a:t>) Linear score function:</a:t>
            </a:r>
            <a:endParaRPr sz="3199" dirty="0"/>
          </a:p>
        </p:txBody>
      </p:sp>
      <p:sp>
        <p:nvSpPr>
          <p:cNvPr id="6" name="Google Shape;411;p60"/>
          <p:cNvSpPr txBox="1"/>
          <p:nvPr/>
        </p:nvSpPr>
        <p:spPr>
          <a:xfrm>
            <a:off x="663494" y="1846978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Now</a:t>
            </a:r>
            <a:r>
              <a:rPr lang="en" sz="3199" dirty="0"/>
              <a:t>) 2-layer Neural Network</a:t>
            </a:r>
            <a:endParaRPr sz="3199" dirty="0"/>
          </a:p>
          <a:p>
            <a:r>
              <a:rPr lang="en" sz="3199" dirty="0"/>
              <a:t>      </a:t>
            </a:r>
            <a:endParaRPr sz="3199" dirty="0"/>
          </a:p>
        </p:txBody>
      </p:sp>
      <p:pic>
        <p:nvPicPr>
          <p:cNvPr id="7" name="Google Shape;4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6411" y="1923524"/>
            <a:ext cx="4738599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414;p60"/>
          <p:cNvSpPr/>
          <p:nvPr/>
        </p:nvSpPr>
        <p:spPr>
          <a:xfrm>
            <a:off x="3716698" y="2828355"/>
            <a:ext cx="597444" cy="194189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x</a:t>
            </a:r>
            <a:endParaRPr sz="3199" dirty="0"/>
          </a:p>
        </p:txBody>
      </p:sp>
      <p:sp>
        <p:nvSpPr>
          <p:cNvPr id="34" name="Google Shape;415;p60"/>
          <p:cNvSpPr/>
          <p:nvPr/>
        </p:nvSpPr>
        <p:spPr>
          <a:xfrm>
            <a:off x="5513834" y="3276458"/>
            <a:ext cx="597444" cy="114170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h</a:t>
            </a:r>
            <a:endParaRPr sz="3199"/>
          </a:p>
        </p:txBody>
      </p:sp>
      <p:cxnSp>
        <p:nvCxnSpPr>
          <p:cNvPr id="35" name="Google Shape;416;p60"/>
          <p:cNvCxnSpPr/>
          <p:nvPr/>
        </p:nvCxnSpPr>
        <p:spPr>
          <a:xfrm rot="10800000" flipH="1">
            <a:off x="4314181" y="4418174"/>
            <a:ext cx="1205686" cy="3627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17;p60"/>
          <p:cNvCxnSpPr/>
          <p:nvPr/>
        </p:nvCxnSpPr>
        <p:spPr>
          <a:xfrm>
            <a:off x="4314181" y="2839009"/>
            <a:ext cx="1216483" cy="4374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418;p60"/>
          <p:cNvSpPr txBox="1"/>
          <p:nvPr/>
        </p:nvSpPr>
        <p:spPr>
          <a:xfrm>
            <a:off x="4484943" y="3504055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1</a:t>
            </a:r>
            <a:endParaRPr sz="2399" baseline="-25000" dirty="0"/>
          </a:p>
        </p:txBody>
      </p:sp>
      <p:sp>
        <p:nvSpPr>
          <p:cNvPr id="38" name="Google Shape;419;p60"/>
          <p:cNvSpPr/>
          <p:nvPr/>
        </p:nvSpPr>
        <p:spPr>
          <a:xfrm>
            <a:off x="7396314" y="3529003"/>
            <a:ext cx="597444" cy="63663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</a:t>
            </a:r>
            <a:endParaRPr sz="3199"/>
          </a:p>
        </p:txBody>
      </p:sp>
      <p:cxnSp>
        <p:nvCxnSpPr>
          <p:cNvPr id="39" name="Google Shape;420;p60"/>
          <p:cNvCxnSpPr/>
          <p:nvPr/>
        </p:nvCxnSpPr>
        <p:spPr>
          <a:xfrm>
            <a:off x="6085320" y="3276458"/>
            <a:ext cx="1333653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21;p60"/>
          <p:cNvCxnSpPr/>
          <p:nvPr/>
        </p:nvCxnSpPr>
        <p:spPr>
          <a:xfrm rot="10800000" flipH="1">
            <a:off x="6106665" y="4150989"/>
            <a:ext cx="1291264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22;p60"/>
          <p:cNvSpPr txBox="1"/>
          <p:nvPr/>
        </p:nvSpPr>
        <p:spPr>
          <a:xfrm>
            <a:off x="6317067" y="3512306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2</a:t>
            </a:r>
            <a:endParaRPr sz="2399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2682138" y="3453557"/>
            <a:ext cx="931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</a:t>
            </a:r>
          </a:p>
          <a:p>
            <a:pPr algn="ctr"/>
            <a:r>
              <a:rPr lang="en-US" sz="2400" dirty="0"/>
              <a:t>3072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89583" y="4523072"/>
            <a:ext cx="1847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Hidden layer:</a:t>
            </a:r>
          </a:p>
          <a:p>
            <a:pPr algn="ctr"/>
            <a:r>
              <a:rPr lang="en-US" sz="2400" dirty="0"/>
              <a:t>100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25441" y="431921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Output: 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660" y="2802477"/>
            <a:ext cx="2526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Element (</a:t>
            </a:r>
            <a:r>
              <a:rPr lang="en-US" sz="2400" dirty="0" err="1"/>
              <a:t>i</a:t>
            </a:r>
            <a:r>
              <a:rPr lang="en-US" sz="2400" dirty="0"/>
              <a:t>, j) of W</a:t>
            </a:r>
            <a:r>
              <a:rPr lang="en-US" sz="2400" baseline="-25000" dirty="0"/>
              <a:t>1 </a:t>
            </a:r>
            <a:r>
              <a:rPr lang="en-US" sz="2400" dirty="0"/>
              <a:t>gives the effect on h</a:t>
            </a:r>
            <a:r>
              <a:rPr lang="en-US" sz="2400" baseline="-25000" dirty="0"/>
              <a:t>i</a:t>
            </a:r>
            <a:r>
              <a:rPr lang="en-US" sz="2400" dirty="0"/>
              <a:t> from </a:t>
            </a:r>
            <a:r>
              <a:rPr lang="en-US" sz="2400" dirty="0" err="1"/>
              <a:t>x</a:t>
            </a:r>
            <a:r>
              <a:rPr lang="en-US" sz="2400" baseline="-25000" dirty="0" err="1"/>
              <a:t>j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005074" y="3057752"/>
            <a:ext cx="1797507" cy="10867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900582" y="2797423"/>
            <a:ext cx="25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Element (</a:t>
            </a:r>
            <a:r>
              <a:rPr lang="en-US" sz="2400" dirty="0" err="1"/>
              <a:t>i</a:t>
            </a:r>
            <a:r>
              <a:rPr lang="en-US" sz="2400" dirty="0"/>
              <a:t>, j) of W</a:t>
            </a:r>
            <a:r>
              <a:rPr lang="en-US" sz="2400" baseline="-25000" dirty="0"/>
              <a:t>2 </a:t>
            </a:r>
            <a:r>
              <a:rPr lang="en-US" sz="2400" dirty="0"/>
              <a:t>gives the effect on </a:t>
            </a:r>
            <a:r>
              <a:rPr lang="en-US" sz="2400" dirty="0" err="1"/>
              <a:t>s</a:t>
            </a:r>
            <a:r>
              <a:rPr lang="en-US" sz="2400" baseline="-25000" dirty="0" err="1"/>
              <a:t>i</a:t>
            </a:r>
            <a:r>
              <a:rPr lang="en-US" sz="2400" dirty="0"/>
              <a:t> from </a:t>
            </a:r>
            <a:r>
              <a:rPr lang="en-US" sz="2400" dirty="0" err="1"/>
              <a:t>h</a:t>
            </a:r>
            <a:r>
              <a:rPr lang="en-US" sz="2400" baseline="-25000" dirty="0" err="1"/>
              <a:t>j</a:t>
            </a:r>
            <a:endParaRPr lang="en-US" sz="24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789295" y="3654537"/>
            <a:ext cx="1956076" cy="48970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05074" y="3718150"/>
            <a:ext cx="1784221" cy="4328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975768" y="4150989"/>
            <a:ext cx="1836788" cy="2565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005074" y="3073053"/>
            <a:ext cx="1807482" cy="5105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048685" y="3588242"/>
            <a:ext cx="1746976" cy="1406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991788" y="3587962"/>
            <a:ext cx="1803873" cy="8195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95661" y="3573566"/>
            <a:ext cx="1922242" cy="46468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832906" y="3601137"/>
            <a:ext cx="1884997" cy="7231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822627" y="4054952"/>
            <a:ext cx="1895276" cy="8522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2104" y="4279265"/>
            <a:ext cx="1889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elements of x affect </a:t>
            </a:r>
            <a:r>
              <a:rPr lang="en-US" sz="2400"/>
              <a:t>all elements of 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218950" y="4227924"/>
            <a:ext cx="1889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elements of h affect all elements of 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62908" y="5260506"/>
            <a:ext cx="62528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Fully-connected neural network</a:t>
            </a:r>
          </a:p>
          <a:p>
            <a:r>
              <a:rPr lang="en-US" sz="3200" dirty="0"/>
              <a:t>Also “Multi-Layer Perceptron” (MLP)</a:t>
            </a:r>
          </a:p>
        </p:txBody>
      </p:sp>
    </p:spTree>
    <p:extLst>
      <p:ext uri="{BB962C8B-B14F-4D97-AF65-F5344CB8AC3E}">
        <p14:creationId xmlns:p14="http://schemas.microsoft.com/office/powerpoint/2010/main" val="13745031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33" name="Google Shape;414;p60"/>
          <p:cNvSpPr/>
          <p:nvPr/>
        </p:nvSpPr>
        <p:spPr>
          <a:xfrm>
            <a:off x="6702966" y="2828355"/>
            <a:ext cx="597444" cy="194189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x</a:t>
            </a:r>
            <a:endParaRPr sz="3199" dirty="0"/>
          </a:p>
        </p:txBody>
      </p:sp>
      <p:sp>
        <p:nvSpPr>
          <p:cNvPr id="34" name="Google Shape;415;p60"/>
          <p:cNvSpPr/>
          <p:nvPr/>
        </p:nvSpPr>
        <p:spPr>
          <a:xfrm>
            <a:off x="8500102" y="3276458"/>
            <a:ext cx="597444" cy="114170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h</a:t>
            </a:r>
            <a:endParaRPr sz="3199"/>
          </a:p>
        </p:txBody>
      </p:sp>
      <p:cxnSp>
        <p:nvCxnSpPr>
          <p:cNvPr id="35" name="Google Shape;416;p60"/>
          <p:cNvCxnSpPr/>
          <p:nvPr/>
        </p:nvCxnSpPr>
        <p:spPr>
          <a:xfrm rot="10800000" flipH="1">
            <a:off x="7300449" y="4418174"/>
            <a:ext cx="1205686" cy="3627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17;p60"/>
          <p:cNvCxnSpPr/>
          <p:nvPr/>
        </p:nvCxnSpPr>
        <p:spPr>
          <a:xfrm>
            <a:off x="7300449" y="2839009"/>
            <a:ext cx="1216483" cy="4374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418;p60"/>
          <p:cNvSpPr txBox="1"/>
          <p:nvPr/>
        </p:nvSpPr>
        <p:spPr>
          <a:xfrm>
            <a:off x="7471211" y="3504055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1</a:t>
            </a:r>
            <a:endParaRPr sz="2399" baseline="-25000" dirty="0"/>
          </a:p>
        </p:txBody>
      </p:sp>
      <p:sp>
        <p:nvSpPr>
          <p:cNvPr id="38" name="Google Shape;419;p60"/>
          <p:cNvSpPr/>
          <p:nvPr/>
        </p:nvSpPr>
        <p:spPr>
          <a:xfrm>
            <a:off x="10382582" y="3529003"/>
            <a:ext cx="597444" cy="63663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</a:t>
            </a:r>
            <a:endParaRPr sz="3199"/>
          </a:p>
        </p:txBody>
      </p:sp>
      <p:cxnSp>
        <p:nvCxnSpPr>
          <p:cNvPr id="39" name="Google Shape;420;p60"/>
          <p:cNvCxnSpPr/>
          <p:nvPr/>
        </p:nvCxnSpPr>
        <p:spPr>
          <a:xfrm>
            <a:off x="9071588" y="3276458"/>
            <a:ext cx="1333653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21;p60"/>
          <p:cNvCxnSpPr/>
          <p:nvPr/>
        </p:nvCxnSpPr>
        <p:spPr>
          <a:xfrm rot="10800000" flipH="1">
            <a:off x="9092933" y="4150989"/>
            <a:ext cx="1291264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22;p60"/>
          <p:cNvSpPr txBox="1"/>
          <p:nvPr/>
        </p:nvSpPr>
        <p:spPr>
          <a:xfrm>
            <a:off x="9303335" y="3512306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2</a:t>
            </a:r>
            <a:endParaRPr sz="2399" baseline="-25000" dirty="0"/>
          </a:p>
        </p:txBody>
      </p:sp>
      <p:pic>
        <p:nvPicPr>
          <p:cNvPr id="45" name="Google Shape;426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6936" y="5286148"/>
            <a:ext cx="6415631" cy="84872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>
            <a:off x="5668406" y="3453557"/>
            <a:ext cx="931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</a:t>
            </a:r>
          </a:p>
          <a:p>
            <a:pPr algn="ctr"/>
            <a:r>
              <a:rPr lang="en-US" sz="2400" dirty="0"/>
              <a:t>3072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75851" y="4523072"/>
            <a:ext cx="1847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Hidden layer:</a:t>
            </a:r>
          </a:p>
          <a:p>
            <a:pPr algn="ctr"/>
            <a:r>
              <a:rPr lang="en-US" sz="2400" dirty="0"/>
              <a:t>100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11709" y="431921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Output: 10</a:t>
            </a:r>
          </a:p>
        </p:txBody>
      </p:sp>
      <p:pic>
        <p:nvPicPr>
          <p:cNvPr id="21" name="Google Shape;449;p61"/>
          <p:cNvPicPr preferRelativeResize="0"/>
          <p:nvPr/>
        </p:nvPicPr>
        <p:blipFill rotWithShape="1">
          <a:blip r:embed="rId3">
            <a:alphaModFix/>
          </a:blip>
          <a:srcRect r="50136"/>
          <a:stretch/>
        </p:blipFill>
        <p:spPr>
          <a:xfrm>
            <a:off x="260662" y="2675028"/>
            <a:ext cx="4999454" cy="10605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449;p61"/>
          <p:cNvPicPr preferRelativeResize="0"/>
          <p:nvPr/>
        </p:nvPicPr>
        <p:blipFill rotWithShape="1">
          <a:blip r:embed="rId3">
            <a:alphaModFix/>
          </a:blip>
          <a:srcRect l="49899" r="-15"/>
          <a:stretch/>
        </p:blipFill>
        <p:spPr>
          <a:xfrm>
            <a:off x="236767" y="3861644"/>
            <a:ext cx="5024724" cy="10605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TextBox 7"/>
          <p:cNvSpPr txBox="1"/>
          <p:nvPr/>
        </p:nvSpPr>
        <p:spPr>
          <a:xfrm>
            <a:off x="246779" y="2181850"/>
            <a:ext cx="512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Linear classifier: One template per class</a:t>
            </a:r>
          </a:p>
        </p:txBody>
      </p:sp>
      <p:sp>
        <p:nvSpPr>
          <p:cNvPr id="24" name="Google Shape;410;p60"/>
          <p:cNvSpPr txBox="1"/>
          <p:nvPr/>
        </p:nvSpPr>
        <p:spPr>
          <a:xfrm>
            <a:off x="6071540" y="1077978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Before</a:t>
            </a:r>
            <a:r>
              <a:rPr lang="en" sz="3199" dirty="0"/>
              <a:t>) Linear score function:</a:t>
            </a:r>
            <a:endParaRPr sz="3199" dirty="0"/>
          </a:p>
        </p:txBody>
      </p:sp>
      <p:sp>
        <p:nvSpPr>
          <p:cNvPr id="25" name="Google Shape;411;p60"/>
          <p:cNvSpPr txBox="1"/>
          <p:nvPr/>
        </p:nvSpPr>
        <p:spPr>
          <a:xfrm>
            <a:off x="6068875" y="1846978"/>
            <a:ext cx="635994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Now</a:t>
            </a:r>
            <a:r>
              <a:rPr lang="en" sz="3199" dirty="0"/>
              <a:t>) 2-layer Neural Network</a:t>
            </a:r>
            <a:endParaRPr sz="3199" dirty="0"/>
          </a:p>
          <a:p>
            <a:r>
              <a:rPr lang="en" sz="3199" dirty="0"/>
              <a:t>      </a:t>
            </a:r>
            <a:endParaRPr sz="3199" dirty="0"/>
          </a:p>
        </p:txBody>
      </p:sp>
    </p:spTree>
    <p:extLst>
      <p:ext uri="{BB962C8B-B14F-4D97-AF65-F5344CB8AC3E}">
        <p14:creationId xmlns:p14="http://schemas.microsoft.com/office/powerpoint/2010/main" val="1966400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Google Shape;410;p60"/>
          <p:cNvSpPr txBox="1"/>
          <p:nvPr/>
        </p:nvSpPr>
        <p:spPr>
          <a:xfrm>
            <a:off x="6036817" y="1077978"/>
            <a:ext cx="5316984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Before</a:t>
            </a:r>
            <a:r>
              <a:rPr lang="en" sz="3199" dirty="0"/>
              <a:t>) Linear score function:</a:t>
            </a:r>
            <a:endParaRPr sz="3199" dirty="0"/>
          </a:p>
        </p:txBody>
      </p:sp>
      <p:sp>
        <p:nvSpPr>
          <p:cNvPr id="6" name="Google Shape;411;p60"/>
          <p:cNvSpPr txBox="1"/>
          <p:nvPr/>
        </p:nvSpPr>
        <p:spPr>
          <a:xfrm>
            <a:off x="6034152" y="1846978"/>
            <a:ext cx="5316984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Now</a:t>
            </a:r>
            <a:r>
              <a:rPr lang="en" sz="3199" dirty="0"/>
              <a:t>) 2-layer Neural Network</a:t>
            </a:r>
            <a:endParaRPr sz="3199" dirty="0"/>
          </a:p>
        </p:txBody>
      </p:sp>
      <p:sp>
        <p:nvSpPr>
          <p:cNvPr id="33" name="Google Shape;414;p60"/>
          <p:cNvSpPr/>
          <p:nvPr/>
        </p:nvSpPr>
        <p:spPr>
          <a:xfrm>
            <a:off x="6702966" y="2828355"/>
            <a:ext cx="597444" cy="194189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x</a:t>
            </a:r>
            <a:endParaRPr sz="3199" dirty="0"/>
          </a:p>
        </p:txBody>
      </p:sp>
      <p:sp>
        <p:nvSpPr>
          <p:cNvPr id="34" name="Google Shape;415;p60"/>
          <p:cNvSpPr/>
          <p:nvPr/>
        </p:nvSpPr>
        <p:spPr>
          <a:xfrm>
            <a:off x="8500102" y="3276458"/>
            <a:ext cx="597444" cy="114170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h</a:t>
            </a:r>
            <a:endParaRPr sz="3199"/>
          </a:p>
        </p:txBody>
      </p:sp>
      <p:cxnSp>
        <p:nvCxnSpPr>
          <p:cNvPr id="35" name="Google Shape;416;p60"/>
          <p:cNvCxnSpPr/>
          <p:nvPr/>
        </p:nvCxnSpPr>
        <p:spPr>
          <a:xfrm rot="10800000" flipH="1">
            <a:off x="7300449" y="4418174"/>
            <a:ext cx="1205686" cy="3627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17;p60"/>
          <p:cNvCxnSpPr/>
          <p:nvPr/>
        </p:nvCxnSpPr>
        <p:spPr>
          <a:xfrm>
            <a:off x="7300449" y="2839009"/>
            <a:ext cx="1216483" cy="4374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419;p60"/>
          <p:cNvSpPr/>
          <p:nvPr/>
        </p:nvSpPr>
        <p:spPr>
          <a:xfrm>
            <a:off x="10382582" y="3529003"/>
            <a:ext cx="597444" cy="63663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</a:t>
            </a:r>
            <a:endParaRPr sz="3199"/>
          </a:p>
        </p:txBody>
      </p:sp>
      <p:cxnSp>
        <p:nvCxnSpPr>
          <p:cNvPr id="39" name="Google Shape;420;p60"/>
          <p:cNvCxnSpPr/>
          <p:nvPr/>
        </p:nvCxnSpPr>
        <p:spPr>
          <a:xfrm>
            <a:off x="9071588" y="3276458"/>
            <a:ext cx="1333653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21;p60"/>
          <p:cNvCxnSpPr/>
          <p:nvPr/>
        </p:nvCxnSpPr>
        <p:spPr>
          <a:xfrm rot="10800000" flipH="1">
            <a:off x="9092933" y="4150989"/>
            <a:ext cx="1291264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" name="Google Shape;426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6936" y="5286148"/>
            <a:ext cx="6415631" cy="84872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>
            <a:off x="5668406" y="3453557"/>
            <a:ext cx="931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</a:t>
            </a:r>
          </a:p>
          <a:p>
            <a:pPr algn="ctr"/>
            <a:r>
              <a:rPr lang="en-US" sz="2400" dirty="0"/>
              <a:t>3072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75851" y="4523072"/>
            <a:ext cx="1847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Hidden layer:</a:t>
            </a:r>
          </a:p>
          <a:p>
            <a:pPr algn="ctr"/>
            <a:r>
              <a:rPr lang="en-US" sz="2400" dirty="0"/>
              <a:t>100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11709" y="431921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Output: 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443" y="1027865"/>
            <a:ext cx="5484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Neural net: first layer is bank of templates;</a:t>
            </a:r>
          </a:p>
          <a:p>
            <a:r>
              <a:rPr lang="en-US" sz="2400" dirty="0"/>
              <a:t>Second layer recombines templates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1618" r="1061" b="4910"/>
          <a:stretch/>
        </p:blipFill>
        <p:spPr>
          <a:xfrm>
            <a:off x="574131" y="1858396"/>
            <a:ext cx="4498446" cy="4489112"/>
          </a:xfrm>
          <a:prstGeom prst="rect">
            <a:avLst/>
          </a:prstGeom>
        </p:spPr>
      </p:pic>
      <p:sp>
        <p:nvSpPr>
          <p:cNvPr id="24" name="Google Shape;418;p60"/>
          <p:cNvSpPr txBox="1"/>
          <p:nvPr/>
        </p:nvSpPr>
        <p:spPr>
          <a:xfrm>
            <a:off x="7471211" y="3504055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1</a:t>
            </a:r>
            <a:endParaRPr sz="2399" baseline="-25000" dirty="0"/>
          </a:p>
        </p:txBody>
      </p:sp>
      <p:sp>
        <p:nvSpPr>
          <p:cNvPr id="25" name="Google Shape;422;p60"/>
          <p:cNvSpPr txBox="1"/>
          <p:nvPr/>
        </p:nvSpPr>
        <p:spPr>
          <a:xfrm>
            <a:off x="9303335" y="3512306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2</a:t>
            </a:r>
            <a:endParaRPr sz="2399" baseline="-25000" dirty="0"/>
          </a:p>
        </p:txBody>
      </p:sp>
    </p:spTree>
    <p:extLst>
      <p:ext uri="{BB962C8B-B14F-4D97-AF65-F5344CB8AC3E}">
        <p14:creationId xmlns:p14="http://schemas.microsoft.com/office/powerpoint/2010/main" val="11190648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Google Shape;410;p60"/>
          <p:cNvSpPr txBox="1"/>
          <p:nvPr/>
        </p:nvSpPr>
        <p:spPr>
          <a:xfrm>
            <a:off x="6036817" y="1077978"/>
            <a:ext cx="5316984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Before</a:t>
            </a:r>
            <a:r>
              <a:rPr lang="en" sz="3199" dirty="0"/>
              <a:t>) Linear score function:</a:t>
            </a:r>
            <a:endParaRPr sz="3199" dirty="0"/>
          </a:p>
        </p:txBody>
      </p:sp>
      <p:sp>
        <p:nvSpPr>
          <p:cNvPr id="6" name="Google Shape;411;p60"/>
          <p:cNvSpPr txBox="1"/>
          <p:nvPr/>
        </p:nvSpPr>
        <p:spPr>
          <a:xfrm>
            <a:off x="6034152" y="1846978"/>
            <a:ext cx="5316984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Now</a:t>
            </a:r>
            <a:r>
              <a:rPr lang="en" sz="3199" dirty="0"/>
              <a:t>) 2-layer Neural Network</a:t>
            </a:r>
            <a:endParaRPr sz="3199" dirty="0"/>
          </a:p>
        </p:txBody>
      </p:sp>
      <p:sp>
        <p:nvSpPr>
          <p:cNvPr id="33" name="Google Shape;414;p60"/>
          <p:cNvSpPr/>
          <p:nvPr/>
        </p:nvSpPr>
        <p:spPr>
          <a:xfrm>
            <a:off x="6702966" y="2828355"/>
            <a:ext cx="597444" cy="194189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x</a:t>
            </a:r>
            <a:endParaRPr sz="3199" dirty="0"/>
          </a:p>
        </p:txBody>
      </p:sp>
      <p:sp>
        <p:nvSpPr>
          <p:cNvPr id="34" name="Google Shape;415;p60"/>
          <p:cNvSpPr/>
          <p:nvPr/>
        </p:nvSpPr>
        <p:spPr>
          <a:xfrm>
            <a:off x="8500102" y="3276458"/>
            <a:ext cx="597444" cy="114170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h</a:t>
            </a:r>
            <a:endParaRPr sz="3199"/>
          </a:p>
        </p:txBody>
      </p:sp>
      <p:cxnSp>
        <p:nvCxnSpPr>
          <p:cNvPr id="35" name="Google Shape;416;p60"/>
          <p:cNvCxnSpPr/>
          <p:nvPr/>
        </p:nvCxnSpPr>
        <p:spPr>
          <a:xfrm rot="10800000" flipH="1">
            <a:off x="7300449" y="4418174"/>
            <a:ext cx="1205686" cy="3627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17;p60"/>
          <p:cNvCxnSpPr/>
          <p:nvPr/>
        </p:nvCxnSpPr>
        <p:spPr>
          <a:xfrm>
            <a:off x="7300449" y="2839009"/>
            <a:ext cx="1216483" cy="4374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419;p60"/>
          <p:cNvSpPr/>
          <p:nvPr/>
        </p:nvSpPr>
        <p:spPr>
          <a:xfrm>
            <a:off x="10382582" y="3529003"/>
            <a:ext cx="597444" cy="63663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</a:t>
            </a:r>
            <a:endParaRPr sz="3199"/>
          </a:p>
        </p:txBody>
      </p:sp>
      <p:cxnSp>
        <p:nvCxnSpPr>
          <p:cNvPr id="39" name="Google Shape;420;p60"/>
          <p:cNvCxnSpPr/>
          <p:nvPr/>
        </p:nvCxnSpPr>
        <p:spPr>
          <a:xfrm>
            <a:off x="9071588" y="3276458"/>
            <a:ext cx="1333653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21;p60"/>
          <p:cNvCxnSpPr/>
          <p:nvPr/>
        </p:nvCxnSpPr>
        <p:spPr>
          <a:xfrm rot="10800000" flipH="1">
            <a:off x="9092933" y="4150989"/>
            <a:ext cx="1291264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" name="Google Shape;426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6936" y="5286148"/>
            <a:ext cx="6415631" cy="84872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>
            <a:off x="5668406" y="3453557"/>
            <a:ext cx="931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</a:t>
            </a:r>
          </a:p>
          <a:p>
            <a:pPr algn="ctr"/>
            <a:r>
              <a:rPr lang="en-US" sz="2400" dirty="0"/>
              <a:t>3072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75851" y="4523072"/>
            <a:ext cx="1847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Hidden layer:</a:t>
            </a:r>
          </a:p>
          <a:p>
            <a:pPr algn="ctr"/>
            <a:r>
              <a:rPr lang="en-US" sz="2400" dirty="0"/>
              <a:t>100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11709" y="431921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Output: 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035" y="1049482"/>
            <a:ext cx="4168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Can use different templates to cover multiple modes of a class!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1618" r="1061" b="4910"/>
          <a:stretch/>
        </p:blipFill>
        <p:spPr>
          <a:xfrm>
            <a:off x="574131" y="1858396"/>
            <a:ext cx="4498446" cy="44891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9566" y="2419108"/>
            <a:ext cx="564658" cy="55558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39824" y="2432612"/>
            <a:ext cx="564658" cy="55558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418;p60"/>
          <p:cNvSpPr txBox="1"/>
          <p:nvPr/>
        </p:nvSpPr>
        <p:spPr>
          <a:xfrm>
            <a:off x="7471211" y="3504055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1</a:t>
            </a:r>
            <a:endParaRPr sz="2399" baseline="-25000" dirty="0"/>
          </a:p>
        </p:txBody>
      </p:sp>
      <p:sp>
        <p:nvSpPr>
          <p:cNvPr id="25" name="Google Shape;422;p60"/>
          <p:cNvSpPr txBox="1"/>
          <p:nvPr/>
        </p:nvSpPr>
        <p:spPr>
          <a:xfrm>
            <a:off x="9303335" y="3512306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2</a:t>
            </a:r>
            <a:endParaRPr sz="2399" baseline="-25000" dirty="0"/>
          </a:p>
        </p:txBody>
      </p:sp>
    </p:spTree>
    <p:extLst>
      <p:ext uri="{BB962C8B-B14F-4D97-AF65-F5344CB8AC3E}">
        <p14:creationId xmlns:p14="http://schemas.microsoft.com/office/powerpoint/2010/main" val="11921503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Google Shape;410;p60"/>
          <p:cNvSpPr txBox="1"/>
          <p:nvPr/>
        </p:nvSpPr>
        <p:spPr>
          <a:xfrm>
            <a:off x="6036817" y="1077978"/>
            <a:ext cx="5316984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Before</a:t>
            </a:r>
            <a:r>
              <a:rPr lang="en" sz="3199" dirty="0"/>
              <a:t>) Linear score function:</a:t>
            </a:r>
            <a:endParaRPr sz="3199" dirty="0"/>
          </a:p>
        </p:txBody>
      </p:sp>
      <p:sp>
        <p:nvSpPr>
          <p:cNvPr id="6" name="Google Shape;411;p60"/>
          <p:cNvSpPr txBox="1"/>
          <p:nvPr/>
        </p:nvSpPr>
        <p:spPr>
          <a:xfrm>
            <a:off x="6034152" y="1846978"/>
            <a:ext cx="5316984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(</a:t>
            </a:r>
            <a:r>
              <a:rPr lang="en" sz="3199" b="1" dirty="0"/>
              <a:t>Now</a:t>
            </a:r>
            <a:r>
              <a:rPr lang="en" sz="3199" dirty="0"/>
              <a:t>) 2-layer Neural Network</a:t>
            </a:r>
            <a:endParaRPr sz="3199" dirty="0"/>
          </a:p>
        </p:txBody>
      </p:sp>
      <p:sp>
        <p:nvSpPr>
          <p:cNvPr id="33" name="Google Shape;414;p60"/>
          <p:cNvSpPr/>
          <p:nvPr/>
        </p:nvSpPr>
        <p:spPr>
          <a:xfrm>
            <a:off x="6702966" y="2828355"/>
            <a:ext cx="597444" cy="194189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x</a:t>
            </a:r>
            <a:endParaRPr sz="3199" dirty="0"/>
          </a:p>
        </p:txBody>
      </p:sp>
      <p:sp>
        <p:nvSpPr>
          <p:cNvPr id="34" name="Google Shape;415;p60"/>
          <p:cNvSpPr/>
          <p:nvPr/>
        </p:nvSpPr>
        <p:spPr>
          <a:xfrm>
            <a:off x="8500102" y="3276458"/>
            <a:ext cx="597444" cy="114170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h</a:t>
            </a:r>
            <a:endParaRPr sz="3199"/>
          </a:p>
        </p:txBody>
      </p:sp>
      <p:cxnSp>
        <p:nvCxnSpPr>
          <p:cNvPr id="35" name="Google Shape;416;p60"/>
          <p:cNvCxnSpPr/>
          <p:nvPr/>
        </p:nvCxnSpPr>
        <p:spPr>
          <a:xfrm rot="10800000" flipH="1">
            <a:off x="7300449" y="4418174"/>
            <a:ext cx="1205686" cy="3627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17;p60"/>
          <p:cNvCxnSpPr/>
          <p:nvPr/>
        </p:nvCxnSpPr>
        <p:spPr>
          <a:xfrm>
            <a:off x="7300449" y="2839009"/>
            <a:ext cx="1216483" cy="4374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419;p60"/>
          <p:cNvSpPr/>
          <p:nvPr/>
        </p:nvSpPr>
        <p:spPr>
          <a:xfrm>
            <a:off x="10382582" y="3529003"/>
            <a:ext cx="597444" cy="63663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</a:t>
            </a:r>
            <a:endParaRPr sz="3199"/>
          </a:p>
        </p:txBody>
      </p:sp>
      <p:cxnSp>
        <p:nvCxnSpPr>
          <p:cNvPr id="39" name="Google Shape;420;p60"/>
          <p:cNvCxnSpPr/>
          <p:nvPr/>
        </p:nvCxnSpPr>
        <p:spPr>
          <a:xfrm>
            <a:off x="9071588" y="3276458"/>
            <a:ext cx="1333653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21;p60"/>
          <p:cNvCxnSpPr/>
          <p:nvPr/>
        </p:nvCxnSpPr>
        <p:spPr>
          <a:xfrm rot="10800000" flipH="1">
            <a:off x="9092933" y="4150989"/>
            <a:ext cx="1291264" cy="2671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" name="Google Shape;426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6936" y="5286148"/>
            <a:ext cx="6415631" cy="84872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>
            <a:off x="5668406" y="3453557"/>
            <a:ext cx="931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Input:</a:t>
            </a:r>
          </a:p>
          <a:p>
            <a:pPr algn="ctr"/>
            <a:r>
              <a:rPr lang="en-US" sz="2400" dirty="0"/>
              <a:t>3072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75851" y="4523072"/>
            <a:ext cx="1847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Hidden layer:</a:t>
            </a:r>
          </a:p>
          <a:p>
            <a:pPr algn="ctr"/>
            <a:r>
              <a:rPr lang="en-US" sz="2400" dirty="0"/>
              <a:t>100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11709" y="431921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Output: 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396" y="1015112"/>
            <a:ext cx="4468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“Distributed representation”: Most templates </a:t>
            </a:r>
            <a:r>
              <a:rPr lang="en-US" sz="2400"/>
              <a:t>not interpretable!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1618" r="1061" b="4910"/>
          <a:stretch/>
        </p:blipFill>
        <p:spPr>
          <a:xfrm>
            <a:off x="574131" y="1858396"/>
            <a:ext cx="4498446" cy="44891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9856" y="2980816"/>
            <a:ext cx="564658" cy="55558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46912" y="4672538"/>
            <a:ext cx="564658" cy="55558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418;p60"/>
          <p:cNvSpPr txBox="1"/>
          <p:nvPr/>
        </p:nvSpPr>
        <p:spPr>
          <a:xfrm>
            <a:off x="7471211" y="3504055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1</a:t>
            </a:r>
            <a:endParaRPr sz="2399" baseline="-25000" dirty="0"/>
          </a:p>
        </p:txBody>
      </p:sp>
      <p:sp>
        <p:nvSpPr>
          <p:cNvPr id="25" name="Google Shape;422;p60"/>
          <p:cNvSpPr txBox="1"/>
          <p:nvPr/>
        </p:nvSpPr>
        <p:spPr>
          <a:xfrm>
            <a:off x="9303335" y="3512306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2</a:t>
            </a:r>
            <a:endParaRPr sz="2399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4517502" y="5798444"/>
            <a:ext cx="564658" cy="55558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53976" y="1867942"/>
            <a:ext cx="564658" cy="55558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830469" y="4104323"/>
            <a:ext cx="564658" cy="55558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325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33" name="Google Shape;414;p60"/>
          <p:cNvSpPr/>
          <p:nvPr/>
        </p:nvSpPr>
        <p:spPr>
          <a:xfrm>
            <a:off x="1783720" y="2828355"/>
            <a:ext cx="597444" cy="194189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x</a:t>
            </a:r>
            <a:endParaRPr sz="3199" dirty="0"/>
          </a:p>
        </p:txBody>
      </p:sp>
      <p:sp>
        <p:nvSpPr>
          <p:cNvPr id="34" name="Google Shape;415;p60"/>
          <p:cNvSpPr/>
          <p:nvPr/>
        </p:nvSpPr>
        <p:spPr>
          <a:xfrm>
            <a:off x="2999508" y="2694127"/>
            <a:ext cx="597444" cy="222700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h</a:t>
            </a:r>
            <a:r>
              <a:rPr lang="en-US" sz="3199" baseline="-25000" dirty="0"/>
              <a:t>1</a:t>
            </a:r>
            <a:endParaRPr sz="3199" dirty="0"/>
          </a:p>
        </p:txBody>
      </p:sp>
      <p:cxnSp>
        <p:nvCxnSpPr>
          <p:cNvPr id="35" name="Google Shape;416;p60"/>
          <p:cNvCxnSpPr/>
          <p:nvPr/>
        </p:nvCxnSpPr>
        <p:spPr>
          <a:xfrm>
            <a:off x="2397806" y="4797533"/>
            <a:ext cx="598772" cy="12359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417;p60"/>
          <p:cNvCxnSpPr/>
          <p:nvPr/>
        </p:nvCxnSpPr>
        <p:spPr>
          <a:xfrm flipV="1">
            <a:off x="2446062" y="2694127"/>
            <a:ext cx="550516" cy="12359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418;p60"/>
          <p:cNvSpPr txBox="1"/>
          <p:nvPr/>
        </p:nvSpPr>
        <p:spPr>
          <a:xfrm>
            <a:off x="2388613" y="3512305"/>
            <a:ext cx="746269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" sz="2399" baseline="-25000" dirty="0"/>
              <a:t>1</a:t>
            </a:r>
            <a:endParaRPr sz="2399" baseline="-25000" dirty="0"/>
          </a:p>
        </p:txBody>
      </p:sp>
      <p:sp>
        <p:nvSpPr>
          <p:cNvPr id="38" name="Google Shape;419;p60"/>
          <p:cNvSpPr/>
          <p:nvPr/>
        </p:nvSpPr>
        <p:spPr>
          <a:xfrm>
            <a:off x="10382582" y="3529003"/>
            <a:ext cx="597444" cy="63663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/>
              <a:t>s</a:t>
            </a:r>
            <a:endParaRPr sz="3199"/>
          </a:p>
        </p:txBody>
      </p:sp>
      <p:cxnSp>
        <p:nvCxnSpPr>
          <p:cNvPr id="39" name="Google Shape;420;p60"/>
          <p:cNvCxnSpPr/>
          <p:nvPr/>
        </p:nvCxnSpPr>
        <p:spPr>
          <a:xfrm>
            <a:off x="9092933" y="2721414"/>
            <a:ext cx="1312308" cy="8221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21;p60"/>
          <p:cNvCxnSpPr/>
          <p:nvPr/>
        </p:nvCxnSpPr>
        <p:spPr>
          <a:xfrm flipV="1">
            <a:off x="9048780" y="4150989"/>
            <a:ext cx="1335417" cy="7428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Google Shape;422;p60"/>
          <p:cNvSpPr txBox="1"/>
          <p:nvPr/>
        </p:nvSpPr>
        <p:spPr>
          <a:xfrm>
            <a:off x="9303335" y="3512306"/>
            <a:ext cx="1120508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-US" sz="2399" baseline="-25000" dirty="0"/>
              <a:t>6</a:t>
            </a:r>
            <a:endParaRPr sz="2399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1602592" y="4815096"/>
            <a:ext cx="957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Input:</a:t>
            </a:r>
          </a:p>
          <a:p>
            <a:pPr algn="ctr"/>
            <a:r>
              <a:rPr lang="en-US" sz="2400" dirty="0"/>
              <a:t>3072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11709" y="431921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Output: 10</a:t>
            </a:r>
          </a:p>
        </p:txBody>
      </p:sp>
      <p:sp>
        <p:nvSpPr>
          <p:cNvPr id="24" name="Google Shape;415;p60"/>
          <p:cNvSpPr/>
          <p:nvPr/>
        </p:nvSpPr>
        <p:spPr>
          <a:xfrm>
            <a:off x="4318158" y="2694128"/>
            <a:ext cx="597444" cy="222700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h</a:t>
            </a:r>
            <a:r>
              <a:rPr lang="en-US" sz="3199" baseline="-25000" dirty="0"/>
              <a:t>2</a:t>
            </a:r>
            <a:endParaRPr sz="3199" dirty="0"/>
          </a:p>
        </p:txBody>
      </p:sp>
      <p:sp>
        <p:nvSpPr>
          <p:cNvPr id="25" name="Google Shape;415;p60"/>
          <p:cNvSpPr/>
          <p:nvPr/>
        </p:nvSpPr>
        <p:spPr>
          <a:xfrm>
            <a:off x="5803016" y="2694127"/>
            <a:ext cx="597444" cy="222700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h</a:t>
            </a:r>
            <a:r>
              <a:rPr lang="en-US" sz="3199" baseline="-25000" dirty="0"/>
              <a:t>3</a:t>
            </a:r>
            <a:endParaRPr sz="3199" dirty="0"/>
          </a:p>
        </p:txBody>
      </p:sp>
      <p:sp>
        <p:nvSpPr>
          <p:cNvPr id="26" name="Google Shape;415;p60"/>
          <p:cNvSpPr/>
          <p:nvPr/>
        </p:nvSpPr>
        <p:spPr>
          <a:xfrm>
            <a:off x="7180985" y="2694128"/>
            <a:ext cx="597444" cy="222700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h</a:t>
            </a:r>
            <a:r>
              <a:rPr lang="en-US" sz="3199" baseline="-25000" dirty="0"/>
              <a:t>4</a:t>
            </a:r>
            <a:endParaRPr sz="3199" dirty="0"/>
          </a:p>
        </p:txBody>
      </p:sp>
      <p:sp>
        <p:nvSpPr>
          <p:cNvPr id="27" name="Google Shape;415;p60"/>
          <p:cNvSpPr/>
          <p:nvPr/>
        </p:nvSpPr>
        <p:spPr>
          <a:xfrm>
            <a:off x="8480676" y="2694126"/>
            <a:ext cx="597444" cy="222700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 dirty="0"/>
              <a:t>h</a:t>
            </a:r>
            <a:r>
              <a:rPr lang="en-US" sz="3199" baseline="-25000" dirty="0"/>
              <a:t>5</a:t>
            </a:r>
            <a:endParaRPr sz="3199" dirty="0"/>
          </a:p>
        </p:txBody>
      </p:sp>
      <p:cxnSp>
        <p:nvCxnSpPr>
          <p:cNvPr id="28" name="Google Shape;417;p60"/>
          <p:cNvCxnSpPr/>
          <p:nvPr/>
        </p:nvCxnSpPr>
        <p:spPr>
          <a:xfrm>
            <a:off x="3595337" y="2694126"/>
            <a:ext cx="73288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418;p60"/>
          <p:cNvSpPr txBox="1"/>
          <p:nvPr/>
        </p:nvSpPr>
        <p:spPr>
          <a:xfrm>
            <a:off x="3595337" y="3574991"/>
            <a:ext cx="732887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-US" sz="2399" baseline="-25000" dirty="0"/>
              <a:t>2</a:t>
            </a:r>
            <a:endParaRPr sz="2399" baseline="-25000" dirty="0"/>
          </a:p>
        </p:txBody>
      </p:sp>
      <p:sp>
        <p:nvSpPr>
          <p:cNvPr id="52" name="Google Shape;418;p60"/>
          <p:cNvSpPr txBox="1"/>
          <p:nvPr/>
        </p:nvSpPr>
        <p:spPr>
          <a:xfrm>
            <a:off x="5053861" y="3574991"/>
            <a:ext cx="732887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-US" sz="2399" baseline="-25000" dirty="0"/>
              <a:t>3</a:t>
            </a:r>
            <a:endParaRPr sz="2399" baseline="-25000" dirty="0"/>
          </a:p>
        </p:txBody>
      </p:sp>
      <p:sp>
        <p:nvSpPr>
          <p:cNvPr id="53" name="Google Shape;418;p60"/>
          <p:cNvSpPr txBox="1"/>
          <p:nvPr/>
        </p:nvSpPr>
        <p:spPr>
          <a:xfrm>
            <a:off x="6477438" y="3569222"/>
            <a:ext cx="732887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-US" sz="2399" baseline="-25000" dirty="0"/>
              <a:t>4</a:t>
            </a:r>
            <a:endParaRPr sz="2399" baseline="-25000" dirty="0"/>
          </a:p>
        </p:txBody>
      </p:sp>
      <p:sp>
        <p:nvSpPr>
          <p:cNvPr id="54" name="Google Shape;418;p60"/>
          <p:cNvSpPr txBox="1"/>
          <p:nvPr/>
        </p:nvSpPr>
        <p:spPr>
          <a:xfrm>
            <a:off x="7834145" y="3569222"/>
            <a:ext cx="732887" cy="59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W</a:t>
            </a:r>
            <a:r>
              <a:rPr lang="en-US" sz="2399" baseline="-25000" dirty="0"/>
              <a:t>5</a:t>
            </a:r>
            <a:endParaRPr sz="2399" baseline="-25000" dirty="0"/>
          </a:p>
        </p:txBody>
      </p:sp>
      <p:cxnSp>
        <p:nvCxnSpPr>
          <p:cNvPr id="55" name="Google Shape;417;p60"/>
          <p:cNvCxnSpPr/>
          <p:nvPr/>
        </p:nvCxnSpPr>
        <p:spPr>
          <a:xfrm>
            <a:off x="3595337" y="4921129"/>
            <a:ext cx="73288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417;p60"/>
          <p:cNvCxnSpPr/>
          <p:nvPr/>
        </p:nvCxnSpPr>
        <p:spPr>
          <a:xfrm>
            <a:off x="4932171" y="2694126"/>
            <a:ext cx="85457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417;p60"/>
          <p:cNvCxnSpPr/>
          <p:nvPr/>
        </p:nvCxnSpPr>
        <p:spPr>
          <a:xfrm>
            <a:off x="4915602" y="4921129"/>
            <a:ext cx="85457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417;p60"/>
          <p:cNvCxnSpPr/>
          <p:nvPr/>
        </p:nvCxnSpPr>
        <p:spPr>
          <a:xfrm>
            <a:off x="6355748" y="2694126"/>
            <a:ext cx="85457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417;p60"/>
          <p:cNvCxnSpPr/>
          <p:nvPr/>
        </p:nvCxnSpPr>
        <p:spPr>
          <a:xfrm>
            <a:off x="6355748" y="4921129"/>
            <a:ext cx="85457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417;p60"/>
          <p:cNvCxnSpPr/>
          <p:nvPr/>
        </p:nvCxnSpPr>
        <p:spPr>
          <a:xfrm>
            <a:off x="7712455" y="2694126"/>
            <a:ext cx="85457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417;p60"/>
          <p:cNvCxnSpPr/>
          <p:nvPr/>
        </p:nvCxnSpPr>
        <p:spPr>
          <a:xfrm>
            <a:off x="7626099" y="4921129"/>
            <a:ext cx="85457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0" y="5799921"/>
            <a:ext cx="11564839" cy="352650"/>
          </a:xfrm>
          <a:prstGeom prst="rect">
            <a:avLst/>
          </a:prstGeom>
        </p:spPr>
      </p:pic>
      <p:sp>
        <p:nvSpPr>
          <p:cNvPr id="64" name="Right Brace 63"/>
          <p:cNvSpPr/>
          <p:nvPr/>
        </p:nvSpPr>
        <p:spPr>
          <a:xfrm rot="16200000">
            <a:off x="5650949" y="-2341096"/>
            <a:ext cx="792641" cy="9156578"/>
          </a:xfrm>
          <a:prstGeom prst="rightBrace">
            <a:avLst>
              <a:gd name="adj1" fmla="val 33158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4369405" y="1343309"/>
            <a:ext cx="3355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Depth = number of layers</a:t>
            </a:r>
          </a:p>
        </p:txBody>
      </p:sp>
      <p:sp>
        <p:nvSpPr>
          <p:cNvPr id="66" name="Right Brace 65"/>
          <p:cNvSpPr/>
          <p:nvPr/>
        </p:nvSpPr>
        <p:spPr>
          <a:xfrm rot="10800000">
            <a:off x="727660" y="2694125"/>
            <a:ext cx="792641" cy="2227003"/>
          </a:xfrm>
          <a:prstGeom prst="rightBrace">
            <a:avLst>
              <a:gd name="adj1" fmla="val 33158"/>
              <a:gd name="adj2" fmla="val 4464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2308" y="3050640"/>
            <a:ext cx="1175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Width:</a:t>
            </a:r>
          </a:p>
          <a:p>
            <a:r>
              <a:rPr lang="en-US" sz="2400" dirty="0"/>
              <a:t>Size of each layer</a:t>
            </a:r>
          </a:p>
        </p:txBody>
      </p:sp>
    </p:spTree>
    <p:extLst>
      <p:ext uri="{BB962C8B-B14F-4D97-AF65-F5344CB8AC3E}">
        <p14:creationId xmlns:p14="http://schemas.microsoft.com/office/powerpoint/2010/main" val="19355300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4" name="Google Shape;412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68017" y="1221944"/>
            <a:ext cx="4738599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8;p62"/>
          <p:cNvSpPr txBox="1"/>
          <p:nvPr/>
        </p:nvSpPr>
        <p:spPr>
          <a:xfrm>
            <a:off x="1192193" y="1106198"/>
            <a:ext cx="408586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2-layer Neural Network</a:t>
            </a:r>
            <a:endParaRPr sz="3199" dirty="0"/>
          </a:p>
          <a:p>
            <a:r>
              <a:rPr lang="en" sz="3199" dirty="0"/>
              <a:t>      </a:t>
            </a:r>
            <a:endParaRPr sz="3199" dirty="0"/>
          </a:p>
        </p:txBody>
      </p:sp>
      <p:sp>
        <p:nvSpPr>
          <p:cNvPr id="7" name="Google Shape;461;p62"/>
          <p:cNvSpPr/>
          <p:nvPr/>
        </p:nvSpPr>
        <p:spPr>
          <a:xfrm>
            <a:off x="7667897" y="1210435"/>
            <a:ext cx="1644372" cy="659428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TextBox 11"/>
          <p:cNvSpPr txBox="1"/>
          <p:nvPr/>
        </p:nvSpPr>
        <p:spPr>
          <a:xfrm>
            <a:off x="425306" y="1919506"/>
            <a:ext cx="5130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function                                                   is called “Rectified Linear Unit”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20" y="1981333"/>
            <a:ext cx="3250434" cy="361159"/>
          </a:xfrm>
          <a:prstGeom prst="rect">
            <a:avLst/>
          </a:prstGeom>
        </p:spPr>
      </p:pic>
      <p:pic>
        <p:nvPicPr>
          <p:cNvPr id="14" name="Google Shape;50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8497" y="2910977"/>
            <a:ext cx="3645903" cy="30082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943689" y="198133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called the </a:t>
            </a:r>
            <a:r>
              <a:rPr lang="en-US" sz="2400" b="1" dirty="0"/>
              <a:t>activation function</a:t>
            </a:r>
            <a:r>
              <a:rPr lang="en-US" sz="2400" dirty="0"/>
              <a:t> of the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6319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5926-46F2-4E8E-99CC-D1E67201E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BD52D6-DF29-4CB3-B39E-FD2419923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best output predictions for novel inputs</a:t>
            </a:r>
          </a:p>
          <a:p>
            <a:r>
              <a:rPr lang="en-US" dirty="0"/>
              <a:t>How can we predict future performance?</a:t>
            </a:r>
          </a:p>
          <a:p>
            <a:r>
              <a:rPr lang="en-US" dirty="0"/>
              <a:t>Placeholder answer: minimize </a:t>
            </a:r>
            <a:r>
              <a:rPr lang="en-US" i="1" dirty="0"/>
              <a:t>empirical risk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are potential </a:t>
            </a:r>
            <a:r>
              <a:rPr lang="en-US" i="1" dirty="0"/>
              <a:t>models</a:t>
            </a:r>
            <a:r>
              <a:rPr lang="en-US" dirty="0"/>
              <a:t> and </a:t>
            </a:r>
            <a:r>
              <a:rPr lang="en-US" i="1" dirty="0"/>
              <a:t>loss functions</a:t>
            </a:r>
            <a:r>
              <a:rPr lang="en-US" dirty="0"/>
              <a:t>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BA6CA-2624-4501-B7D4-181FA303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EB122-43FA-4C45-A8B8-D6BF8EAE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29628-0DBB-44C2-A712-98F42FF3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16272-3C04-4D86-A32B-F489BE83B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512" y="424858"/>
            <a:ext cx="3895288" cy="1221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F9A4D7-7D52-4AC4-9DA6-3D234EEA9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412" y="3489317"/>
            <a:ext cx="7687176" cy="12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222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4" name="Google Shape;412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68017" y="1221944"/>
            <a:ext cx="4738599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8;p62"/>
          <p:cNvSpPr txBox="1"/>
          <p:nvPr/>
        </p:nvSpPr>
        <p:spPr>
          <a:xfrm>
            <a:off x="1192193" y="1106198"/>
            <a:ext cx="408586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2-layer Neural Network</a:t>
            </a:r>
            <a:endParaRPr sz="3199" dirty="0"/>
          </a:p>
          <a:p>
            <a:r>
              <a:rPr lang="en" sz="3199" dirty="0"/>
              <a:t>      </a:t>
            </a:r>
            <a:endParaRPr sz="3199" dirty="0"/>
          </a:p>
        </p:txBody>
      </p:sp>
      <p:sp>
        <p:nvSpPr>
          <p:cNvPr id="7" name="Google Shape;461;p62"/>
          <p:cNvSpPr/>
          <p:nvPr/>
        </p:nvSpPr>
        <p:spPr>
          <a:xfrm>
            <a:off x="7667897" y="1210435"/>
            <a:ext cx="1644372" cy="659428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TextBox 11"/>
          <p:cNvSpPr txBox="1"/>
          <p:nvPr/>
        </p:nvSpPr>
        <p:spPr>
          <a:xfrm>
            <a:off x="425306" y="1919506"/>
            <a:ext cx="5130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function                                                   is called “Rectified Linear Unit”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20" y="1981333"/>
            <a:ext cx="3250434" cy="361159"/>
          </a:xfrm>
          <a:prstGeom prst="rect">
            <a:avLst/>
          </a:prstGeom>
        </p:spPr>
      </p:pic>
      <p:pic>
        <p:nvPicPr>
          <p:cNvPr id="14" name="Google Shape;50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8497" y="2910977"/>
            <a:ext cx="3645903" cy="30082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943689" y="1981333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called the </a:t>
            </a:r>
            <a:r>
              <a:rPr lang="en-US" sz="2400" b="1" dirty="0"/>
              <a:t>activation function</a:t>
            </a:r>
            <a:r>
              <a:rPr lang="en-US" sz="2400" dirty="0"/>
              <a:t> of the neural network</a:t>
            </a:r>
          </a:p>
          <a:p>
            <a:endParaRPr lang="en-US" sz="2400" dirty="0"/>
          </a:p>
          <a:p>
            <a:r>
              <a:rPr lang="en-US" sz="2400" b="1" dirty="0"/>
              <a:t>Q</a:t>
            </a:r>
            <a:r>
              <a:rPr lang="en-US" sz="2400" dirty="0"/>
              <a:t>: What happens if we build a neural network with no activation function?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66" y="4107861"/>
            <a:ext cx="2815703" cy="4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09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4" name="Google Shape;412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68017" y="1221944"/>
            <a:ext cx="4738599" cy="659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8;p62"/>
          <p:cNvSpPr txBox="1"/>
          <p:nvPr/>
        </p:nvSpPr>
        <p:spPr>
          <a:xfrm>
            <a:off x="1192193" y="1106198"/>
            <a:ext cx="4085863" cy="60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2-layer Neural Network</a:t>
            </a:r>
            <a:endParaRPr sz="3199" dirty="0"/>
          </a:p>
          <a:p>
            <a:r>
              <a:rPr lang="en" sz="3199" dirty="0"/>
              <a:t>      </a:t>
            </a:r>
            <a:endParaRPr sz="3199" dirty="0"/>
          </a:p>
        </p:txBody>
      </p:sp>
      <p:sp>
        <p:nvSpPr>
          <p:cNvPr id="7" name="Google Shape;461;p62"/>
          <p:cNvSpPr/>
          <p:nvPr/>
        </p:nvSpPr>
        <p:spPr>
          <a:xfrm>
            <a:off x="7667897" y="1210435"/>
            <a:ext cx="1644372" cy="659428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TextBox 11"/>
          <p:cNvSpPr txBox="1"/>
          <p:nvPr/>
        </p:nvSpPr>
        <p:spPr>
          <a:xfrm>
            <a:off x="425306" y="1919506"/>
            <a:ext cx="5130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function                                                   is called “Rectified Linear Unit”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20" y="1981333"/>
            <a:ext cx="3250434" cy="361159"/>
          </a:xfrm>
          <a:prstGeom prst="rect">
            <a:avLst/>
          </a:prstGeom>
        </p:spPr>
      </p:pic>
      <p:pic>
        <p:nvPicPr>
          <p:cNvPr id="14" name="Google Shape;50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8497" y="2910977"/>
            <a:ext cx="3645903" cy="30082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943689" y="1981333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called the </a:t>
            </a:r>
            <a:r>
              <a:rPr lang="en-US" sz="2400" b="1" dirty="0"/>
              <a:t>activation function</a:t>
            </a:r>
            <a:r>
              <a:rPr lang="en-US" sz="2400" dirty="0"/>
              <a:t> of the neural network</a:t>
            </a:r>
          </a:p>
          <a:p>
            <a:endParaRPr lang="en-US" sz="2400" dirty="0"/>
          </a:p>
          <a:p>
            <a:r>
              <a:rPr lang="en-US" sz="2400" b="1" dirty="0"/>
              <a:t>Q</a:t>
            </a:r>
            <a:r>
              <a:rPr lang="en-US" sz="2400" dirty="0"/>
              <a:t>: What happens if we build a neural network with no activation function?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66" y="4107861"/>
            <a:ext cx="2815703" cy="4962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06" y="4852176"/>
            <a:ext cx="6433819" cy="5036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61183" y="5603963"/>
            <a:ext cx="4745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dirty="0"/>
              <a:t>: We end up with a linear classifier!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731195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22" name="Google Shape;508;p65"/>
          <p:cNvSpPr txBox="1"/>
          <p:nvPr/>
        </p:nvSpPr>
        <p:spPr>
          <a:xfrm>
            <a:off x="450549" y="1306229"/>
            <a:ext cx="2015475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Sigmoid</a:t>
            </a:r>
            <a:endParaRPr sz="3199" b="1"/>
          </a:p>
        </p:txBody>
      </p:sp>
      <p:sp>
        <p:nvSpPr>
          <p:cNvPr id="23" name="Google Shape;509;p65"/>
          <p:cNvSpPr txBox="1"/>
          <p:nvPr/>
        </p:nvSpPr>
        <p:spPr>
          <a:xfrm>
            <a:off x="450549" y="2926440"/>
            <a:ext cx="3951371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tanh</a:t>
            </a:r>
            <a:endParaRPr sz="3199"/>
          </a:p>
        </p:txBody>
      </p:sp>
      <p:sp>
        <p:nvSpPr>
          <p:cNvPr id="24" name="Google Shape;510;p65"/>
          <p:cNvSpPr txBox="1"/>
          <p:nvPr/>
        </p:nvSpPr>
        <p:spPr>
          <a:xfrm>
            <a:off x="450549" y="4646092"/>
            <a:ext cx="4169314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ReLU</a:t>
            </a:r>
            <a:endParaRPr sz="3199"/>
          </a:p>
        </p:txBody>
      </p:sp>
      <p:sp>
        <p:nvSpPr>
          <p:cNvPr id="25" name="Google Shape;511;p65"/>
          <p:cNvSpPr txBox="1"/>
          <p:nvPr/>
        </p:nvSpPr>
        <p:spPr>
          <a:xfrm>
            <a:off x="6323186" y="1223550"/>
            <a:ext cx="3046806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Leaky </a:t>
            </a:r>
            <a:r>
              <a:rPr lang="en" sz="3199" b="1" dirty="0" err="1"/>
              <a:t>ReLU</a:t>
            </a:r>
            <a:endParaRPr sz="3199" dirty="0"/>
          </a:p>
        </p:txBody>
      </p:sp>
      <p:sp>
        <p:nvSpPr>
          <p:cNvPr id="26" name="Google Shape;512;p65"/>
          <p:cNvSpPr txBox="1"/>
          <p:nvPr/>
        </p:nvSpPr>
        <p:spPr>
          <a:xfrm>
            <a:off x="6424726" y="3098162"/>
            <a:ext cx="3046806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Maxout</a:t>
            </a:r>
            <a:endParaRPr sz="3199" b="1"/>
          </a:p>
        </p:txBody>
      </p:sp>
      <p:sp>
        <p:nvSpPr>
          <p:cNvPr id="27" name="Google Shape;513;p65"/>
          <p:cNvSpPr txBox="1"/>
          <p:nvPr/>
        </p:nvSpPr>
        <p:spPr>
          <a:xfrm>
            <a:off x="6484777" y="4544818"/>
            <a:ext cx="3046806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ELU</a:t>
            </a:r>
            <a:endParaRPr sz="3199" b="1"/>
          </a:p>
        </p:txBody>
      </p:sp>
      <p:pic>
        <p:nvPicPr>
          <p:cNvPr id="28" name="Google Shape;515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5448" y="2003414"/>
            <a:ext cx="2199527" cy="51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51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47" y="3581451"/>
            <a:ext cx="1436367" cy="46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51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448" y="5301089"/>
            <a:ext cx="1780172" cy="46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1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4776" y="1838057"/>
            <a:ext cx="2199527" cy="43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19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0907" y="5148261"/>
            <a:ext cx="2529574" cy="94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2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0885" y="3667513"/>
            <a:ext cx="3951371" cy="40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21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92122" y="1289947"/>
            <a:ext cx="1935842" cy="152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22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92135" y="2991957"/>
            <a:ext cx="1935829" cy="147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23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7984" y="4574277"/>
            <a:ext cx="1846666" cy="152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24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457003" y="1289948"/>
            <a:ext cx="1935829" cy="152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25;p6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457007" y="4574287"/>
            <a:ext cx="1935829" cy="1523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2993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22" name="Google Shape;508;p65"/>
          <p:cNvSpPr txBox="1"/>
          <p:nvPr/>
        </p:nvSpPr>
        <p:spPr>
          <a:xfrm>
            <a:off x="450549" y="1306229"/>
            <a:ext cx="2015475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Sigmoid</a:t>
            </a:r>
            <a:endParaRPr sz="3199" b="1"/>
          </a:p>
        </p:txBody>
      </p:sp>
      <p:sp>
        <p:nvSpPr>
          <p:cNvPr id="23" name="Google Shape;509;p65"/>
          <p:cNvSpPr txBox="1"/>
          <p:nvPr/>
        </p:nvSpPr>
        <p:spPr>
          <a:xfrm>
            <a:off x="450549" y="2926440"/>
            <a:ext cx="3951371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tanh</a:t>
            </a:r>
            <a:endParaRPr sz="3199"/>
          </a:p>
        </p:txBody>
      </p:sp>
      <p:sp>
        <p:nvSpPr>
          <p:cNvPr id="24" name="Google Shape;510;p65"/>
          <p:cNvSpPr txBox="1"/>
          <p:nvPr/>
        </p:nvSpPr>
        <p:spPr>
          <a:xfrm>
            <a:off x="450549" y="4646092"/>
            <a:ext cx="4169314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ReLU</a:t>
            </a:r>
            <a:endParaRPr sz="3199"/>
          </a:p>
        </p:txBody>
      </p:sp>
      <p:sp>
        <p:nvSpPr>
          <p:cNvPr id="25" name="Google Shape;511;p65"/>
          <p:cNvSpPr txBox="1"/>
          <p:nvPr/>
        </p:nvSpPr>
        <p:spPr>
          <a:xfrm>
            <a:off x="6323186" y="1223550"/>
            <a:ext cx="3046806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Leaky </a:t>
            </a:r>
            <a:r>
              <a:rPr lang="en" sz="3199" b="1" dirty="0" err="1"/>
              <a:t>ReLU</a:t>
            </a:r>
            <a:endParaRPr sz="3199" dirty="0"/>
          </a:p>
        </p:txBody>
      </p:sp>
      <p:sp>
        <p:nvSpPr>
          <p:cNvPr id="26" name="Google Shape;512;p65"/>
          <p:cNvSpPr txBox="1"/>
          <p:nvPr/>
        </p:nvSpPr>
        <p:spPr>
          <a:xfrm>
            <a:off x="6424726" y="3098162"/>
            <a:ext cx="3046806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Maxout</a:t>
            </a:r>
            <a:endParaRPr sz="3199" b="1"/>
          </a:p>
        </p:txBody>
      </p:sp>
      <p:sp>
        <p:nvSpPr>
          <p:cNvPr id="27" name="Google Shape;513;p65"/>
          <p:cNvSpPr txBox="1"/>
          <p:nvPr/>
        </p:nvSpPr>
        <p:spPr>
          <a:xfrm>
            <a:off x="6484777" y="4544818"/>
            <a:ext cx="3046806" cy="60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ELU</a:t>
            </a:r>
            <a:endParaRPr sz="3199" b="1"/>
          </a:p>
        </p:txBody>
      </p:sp>
      <p:pic>
        <p:nvPicPr>
          <p:cNvPr id="28" name="Google Shape;515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5448" y="2003414"/>
            <a:ext cx="2199527" cy="51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51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47" y="3581451"/>
            <a:ext cx="1436367" cy="46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51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448" y="5301089"/>
            <a:ext cx="1780172" cy="46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1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4776" y="1838057"/>
            <a:ext cx="2199527" cy="43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19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0907" y="5148261"/>
            <a:ext cx="2529574" cy="94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2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0885" y="3667513"/>
            <a:ext cx="3951371" cy="40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21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92122" y="1289947"/>
            <a:ext cx="1935842" cy="152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22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92135" y="2991957"/>
            <a:ext cx="1935829" cy="147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23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7984" y="4574277"/>
            <a:ext cx="1846666" cy="152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24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457003" y="1289948"/>
            <a:ext cx="1935829" cy="152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25;p6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457007" y="4574287"/>
            <a:ext cx="1935829" cy="152364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526;p65"/>
          <p:cNvSpPr/>
          <p:nvPr/>
        </p:nvSpPr>
        <p:spPr>
          <a:xfrm>
            <a:off x="483674" y="4507995"/>
            <a:ext cx="4759560" cy="169275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40" name="Google Shape;527;p65"/>
          <p:cNvSpPr txBox="1"/>
          <p:nvPr/>
        </p:nvSpPr>
        <p:spPr>
          <a:xfrm>
            <a:off x="7441461" y="355110"/>
            <a:ext cx="3951371" cy="65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FF0000"/>
                </a:solidFill>
              </a:rPr>
              <a:t>ReLU is a good default choice for most problems</a:t>
            </a:r>
            <a:endParaRPr sz="2399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323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 in &lt;20 lines!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9" name="Google Shape;533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5186" y="2196045"/>
            <a:ext cx="3398395" cy="23276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Left Brace 9"/>
          <p:cNvSpPr/>
          <p:nvPr/>
        </p:nvSpPr>
        <p:spPr>
          <a:xfrm>
            <a:off x="5860787" y="1312850"/>
            <a:ext cx="368461" cy="1059960"/>
          </a:xfrm>
          <a:prstGeom prst="leftBrace">
            <a:avLst>
              <a:gd name="adj1" fmla="val 30555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90845" y="1488159"/>
            <a:ext cx="1997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Initialize weights and data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5860786" y="2787865"/>
            <a:ext cx="368461" cy="1078079"/>
          </a:xfrm>
          <a:prstGeom prst="leftBrace">
            <a:avLst>
              <a:gd name="adj1" fmla="val 30555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488" y="208602"/>
            <a:ext cx="5849073" cy="58367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90846" y="2865239"/>
            <a:ext cx="2069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loss (</a:t>
            </a:r>
            <a:r>
              <a:rPr lang="en-US"/>
              <a:t>sigmoid activation, L2 loss)</a:t>
            </a:r>
          </a:p>
        </p:txBody>
      </p:sp>
      <p:sp>
        <p:nvSpPr>
          <p:cNvPr id="16" name="Left Brace 15"/>
          <p:cNvSpPr/>
          <p:nvPr/>
        </p:nvSpPr>
        <p:spPr>
          <a:xfrm>
            <a:off x="5860786" y="3943318"/>
            <a:ext cx="368461" cy="1334738"/>
          </a:xfrm>
          <a:prstGeom prst="leftBrace">
            <a:avLst>
              <a:gd name="adj1" fmla="val 30555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57015" y="4287521"/>
            <a:ext cx="118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gradients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5860785" y="5355430"/>
            <a:ext cx="368461" cy="689931"/>
          </a:xfrm>
          <a:prstGeom prst="leftBrace">
            <a:avLst>
              <a:gd name="adj1" fmla="val 30555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48003" y="5377229"/>
            <a:ext cx="199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Stochastic Gradient Descent (SGD) step</a:t>
            </a:r>
          </a:p>
        </p:txBody>
      </p:sp>
    </p:spTree>
    <p:extLst>
      <p:ext uri="{BB962C8B-B14F-4D97-AF65-F5344CB8AC3E}">
        <p14:creationId xmlns:p14="http://schemas.microsoft.com/office/powerpoint/2010/main" val="10925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brains are made of Neurons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4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200000" flipH="1">
            <a:off x="4361719" y="-308201"/>
            <a:ext cx="3146876" cy="758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8;p73"/>
          <p:cNvSpPr txBox="1"/>
          <p:nvPr/>
        </p:nvSpPr>
        <p:spPr>
          <a:xfrm>
            <a:off x="5329774" y="4297938"/>
            <a:ext cx="990003" cy="95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Cell body</a:t>
            </a:r>
            <a:endParaRPr sz="2800" dirty="0">
              <a:solidFill>
                <a:srgbClr val="FF0000"/>
              </a:solidFill>
            </a:endParaRPr>
          </a:p>
        </p:txBody>
      </p:sp>
      <p:cxnSp>
        <p:nvCxnSpPr>
          <p:cNvPr id="6" name="Google Shape;606;p73"/>
          <p:cNvCxnSpPr/>
          <p:nvPr/>
        </p:nvCxnSpPr>
        <p:spPr>
          <a:xfrm flipH="1" flipV="1">
            <a:off x="4780493" y="3819646"/>
            <a:ext cx="687334" cy="56715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618;p73"/>
          <p:cNvSpPr txBox="1"/>
          <p:nvPr/>
        </p:nvSpPr>
        <p:spPr>
          <a:xfrm>
            <a:off x="5702337" y="2896782"/>
            <a:ext cx="1122744" cy="51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Axon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1" name="Google Shape;618;p73"/>
          <p:cNvSpPr txBox="1"/>
          <p:nvPr/>
        </p:nvSpPr>
        <p:spPr>
          <a:xfrm>
            <a:off x="3864286" y="5667202"/>
            <a:ext cx="1572228" cy="51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Dendrite</a:t>
            </a:r>
            <a:endParaRPr sz="2800" dirty="0">
              <a:solidFill>
                <a:srgbClr val="FF0000"/>
              </a:solidFill>
            </a:endParaRPr>
          </a:p>
        </p:txBody>
      </p:sp>
      <p:cxnSp>
        <p:nvCxnSpPr>
          <p:cNvPr id="12" name="Google Shape;606;p73"/>
          <p:cNvCxnSpPr>
            <a:stCxn id="11" idx="0"/>
          </p:cNvCxnSpPr>
          <p:nvPr/>
        </p:nvCxnSpPr>
        <p:spPr>
          <a:xfrm flipH="1" flipV="1">
            <a:off x="4419688" y="4891434"/>
            <a:ext cx="230712" cy="77576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618;p73"/>
          <p:cNvSpPr txBox="1"/>
          <p:nvPr/>
        </p:nvSpPr>
        <p:spPr>
          <a:xfrm>
            <a:off x="7685590" y="1242613"/>
            <a:ext cx="2139387" cy="933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Presynaptic terminal</a:t>
            </a:r>
            <a:endParaRPr sz="2800" dirty="0">
              <a:solidFill>
                <a:srgbClr val="FF0000"/>
              </a:solidFill>
            </a:endParaRPr>
          </a:p>
        </p:txBody>
      </p:sp>
      <p:pic>
        <p:nvPicPr>
          <p:cNvPr id="16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8131747" flipH="1">
            <a:off x="-1691703" y="-3126341"/>
            <a:ext cx="3146876" cy="758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4997081" flipH="1">
            <a:off x="-2026453" y="2376742"/>
            <a:ext cx="3146876" cy="758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425874" flipH="1">
            <a:off x="-3267246" y="-578725"/>
            <a:ext cx="3146876" cy="758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952290" flipH="1">
            <a:off x="11751882" y="871148"/>
            <a:ext cx="3146876" cy="758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3851131" flipH="1">
            <a:off x="11283428" y="-3493466"/>
            <a:ext cx="3146876" cy="758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18;p73"/>
          <p:cNvSpPr txBox="1"/>
          <p:nvPr/>
        </p:nvSpPr>
        <p:spPr>
          <a:xfrm>
            <a:off x="433860" y="3865754"/>
            <a:ext cx="1456518" cy="63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Synapse</a:t>
            </a:r>
            <a:endParaRPr sz="2800" dirty="0">
              <a:solidFill>
                <a:srgbClr val="FF0000"/>
              </a:solidFill>
            </a:endParaRPr>
          </a:p>
        </p:txBody>
      </p:sp>
      <p:cxnSp>
        <p:nvCxnSpPr>
          <p:cNvPr id="24" name="Google Shape;606;p73"/>
          <p:cNvCxnSpPr/>
          <p:nvPr/>
        </p:nvCxnSpPr>
        <p:spPr>
          <a:xfrm flipV="1">
            <a:off x="1772796" y="3218688"/>
            <a:ext cx="330324" cy="69318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605;p73"/>
          <p:cNvSpPr txBox="1"/>
          <p:nvPr/>
        </p:nvSpPr>
        <p:spPr>
          <a:xfrm>
            <a:off x="1505997" y="4971444"/>
            <a:ext cx="2535660" cy="147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>
                <a:solidFill>
                  <a:srgbClr val="0070C0"/>
                </a:solidFill>
              </a:rPr>
              <a:t>Impulses carried toward cell body</a:t>
            </a:r>
            <a:endParaRPr sz="2800" dirty="0">
              <a:solidFill>
                <a:srgbClr val="0070C0"/>
              </a:solidFill>
            </a:endParaRPr>
          </a:p>
        </p:txBody>
      </p:sp>
      <p:cxnSp>
        <p:nvCxnSpPr>
          <p:cNvPr id="30" name="Google Shape;606;p73"/>
          <p:cNvCxnSpPr/>
          <p:nvPr/>
        </p:nvCxnSpPr>
        <p:spPr>
          <a:xfrm flipV="1">
            <a:off x="2973926" y="4645625"/>
            <a:ext cx="343499" cy="510178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" name="Google Shape;605;p73"/>
          <p:cNvSpPr txBox="1"/>
          <p:nvPr/>
        </p:nvSpPr>
        <p:spPr>
          <a:xfrm>
            <a:off x="6385698" y="3819030"/>
            <a:ext cx="3310583" cy="11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Impulses carried away from cell body</a:t>
            </a:r>
            <a:endParaRPr sz="2800" dirty="0">
              <a:solidFill>
                <a:srgbClr val="0070C0"/>
              </a:solidFill>
            </a:endParaRPr>
          </a:p>
        </p:txBody>
      </p:sp>
      <p:cxnSp>
        <p:nvCxnSpPr>
          <p:cNvPr id="33" name="Google Shape;606;p73"/>
          <p:cNvCxnSpPr/>
          <p:nvPr/>
        </p:nvCxnSpPr>
        <p:spPr>
          <a:xfrm flipV="1">
            <a:off x="6623576" y="3321935"/>
            <a:ext cx="2201230" cy="449323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6" name="Google Shape;63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5997" y="5083342"/>
            <a:ext cx="1608880" cy="111905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/>
          <p:cNvSpPr txBox="1"/>
          <p:nvPr/>
        </p:nvSpPr>
        <p:spPr>
          <a:xfrm>
            <a:off x="8179156" y="5042703"/>
            <a:ext cx="256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Firing rate is a nonlinear function of inputs</a:t>
            </a:r>
          </a:p>
        </p:txBody>
      </p:sp>
    </p:spTree>
    <p:extLst>
      <p:ext uri="{BB962C8B-B14F-4D97-AF65-F5344CB8AC3E}">
        <p14:creationId xmlns:p14="http://schemas.microsoft.com/office/powerpoint/2010/main" val="21246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32" grpId="0"/>
      <p:bldP spid="3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200000" flipH="1">
            <a:off x="1840248" y="-1162295"/>
            <a:ext cx="2459726" cy="59271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3947" y="2668560"/>
            <a:ext cx="6306202" cy="3598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607;p73"/>
          <p:cNvCxnSpPr/>
          <p:nvPr/>
        </p:nvCxnSpPr>
        <p:spPr>
          <a:xfrm flipV="1">
            <a:off x="106549" y="180827"/>
            <a:ext cx="9512013" cy="469211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613;p73"/>
          <p:cNvSpPr txBox="1"/>
          <p:nvPr/>
        </p:nvSpPr>
        <p:spPr>
          <a:xfrm>
            <a:off x="-63205" y="6043106"/>
            <a:ext cx="1615179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800" dirty="0"/>
          </a:p>
          <a:p>
            <a:pPr algn="ctr"/>
            <a:r>
              <a:rPr lang="en-US" sz="800" u="sng" dirty="0">
                <a:solidFill>
                  <a:srgbClr val="0097A7"/>
                </a:solidFill>
                <a:hlinkClick r:id="rId4"/>
              </a:rPr>
              <a:t>Neuron i</a:t>
            </a:r>
            <a:r>
              <a:rPr lang="en" sz="800" u="sng" dirty="0">
                <a:solidFill>
                  <a:srgbClr val="0097A7"/>
                </a:solidFill>
                <a:hlinkClick r:id="rId4"/>
              </a:rPr>
              <a:t>mage</a:t>
            </a:r>
            <a:r>
              <a:rPr lang="en" sz="800" dirty="0"/>
              <a:t> by Felipe </a:t>
            </a:r>
            <a:r>
              <a:rPr lang="en" sz="800" dirty="0" err="1"/>
              <a:t>Perucho</a:t>
            </a:r>
            <a:endParaRPr sz="800" dirty="0"/>
          </a:p>
          <a:p>
            <a:pPr algn="ctr"/>
            <a:r>
              <a:rPr lang="en" sz="800" dirty="0">
                <a:solidFill>
                  <a:schemeClr val="dk1"/>
                </a:solidFill>
              </a:rPr>
              <a:t>is licensed under </a:t>
            </a:r>
            <a:r>
              <a:rPr lang="en" sz="800" u="sng" dirty="0">
                <a:solidFill>
                  <a:schemeClr val="hlink"/>
                </a:solidFill>
                <a:hlinkClick r:id="rId5"/>
              </a:rPr>
              <a:t>CC-BY 3.0</a:t>
            </a:r>
            <a:endParaRPr sz="800" dirty="0">
              <a:solidFill>
                <a:schemeClr val="dk1"/>
              </a:solidFill>
            </a:endParaRPr>
          </a:p>
          <a:p>
            <a:pPr algn="ctr"/>
            <a:endParaRPr sz="800" dirty="0"/>
          </a:p>
        </p:txBody>
      </p:sp>
      <p:sp>
        <p:nvSpPr>
          <p:cNvPr id="16" name="Google Shape;616;p73"/>
          <p:cNvSpPr txBox="1"/>
          <p:nvPr/>
        </p:nvSpPr>
        <p:spPr>
          <a:xfrm>
            <a:off x="2307311" y="420630"/>
            <a:ext cx="1248608" cy="33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000" dirty="0"/>
              <a:t>dendrite</a:t>
            </a:r>
            <a:endParaRPr sz="2000" dirty="0"/>
          </a:p>
        </p:txBody>
      </p:sp>
      <p:sp>
        <p:nvSpPr>
          <p:cNvPr id="18" name="Google Shape;618;p73"/>
          <p:cNvSpPr txBox="1"/>
          <p:nvPr/>
        </p:nvSpPr>
        <p:spPr>
          <a:xfrm>
            <a:off x="2122455" y="1839705"/>
            <a:ext cx="772616" cy="76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000" dirty="0"/>
              <a:t>cell body</a:t>
            </a:r>
            <a:endParaRPr sz="2000" dirty="0"/>
          </a:p>
        </p:txBody>
      </p:sp>
      <p:sp>
        <p:nvSpPr>
          <p:cNvPr id="19" name="Google Shape;619;p73"/>
          <p:cNvSpPr txBox="1"/>
          <p:nvPr/>
        </p:nvSpPr>
        <p:spPr>
          <a:xfrm>
            <a:off x="3579677" y="1197307"/>
            <a:ext cx="843780" cy="33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000"/>
              <a:t>axon</a:t>
            </a:r>
            <a:endParaRPr sz="2000" dirty="0"/>
          </a:p>
        </p:txBody>
      </p:sp>
      <p:sp>
        <p:nvSpPr>
          <p:cNvPr id="20" name="Google Shape;620;p73"/>
          <p:cNvSpPr txBox="1"/>
          <p:nvPr/>
        </p:nvSpPr>
        <p:spPr>
          <a:xfrm>
            <a:off x="4895391" y="40457"/>
            <a:ext cx="1453334" cy="82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000"/>
              <a:t>presynaptic   </a:t>
            </a:r>
            <a:endParaRPr sz="2000" dirty="0"/>
          </a:p>
          <a:p>
            <a:r>
              <a:rPr lang="en" sz="2000" dirty="0"/>
              <a:t>  terminal</a:t>
            </a:r>
            <a:endParaRPr sz="2000" dirty="0"/>
          </a:p>
        </p:txBody>
      </p:sp>
      <p:pic>
        <p:nvPicPr>
          <p:cNvPr id="27" name="Google Shape;676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9578" y="1084070"/>
            <a:ext cx="3969412" cy="194705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66812" y="40457"/>
            <a:ext cx="3125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Biological Neuron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96523" y="391951"/>
            <a:ext cx="2922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Artificial Neuron</a:t>
            </a:r>
          </a:p>
        </p:txBody>
      </p:sp>
      <p:sp>
        <p:nvSpPr>
          <p:cNvPr id="31" name="Oval 30"/>
          <p:cNvSpPr/>
          <p:nvPr/>
        </p:nvSpPr>
        <p:spPr>
          <a:xfrm>
            <a:off x="9188482" y="1527625"/>
            <a:ext cx="440071" cy="44007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872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the number of layers and their sizes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4" name="Google Shape;563;p69"/>
          <p:cNvPicPr preferRelativeResize="0"/>
          <p:nvPr/>
        </p:nvPicPr>
        <p:blipFill rotWithShape="1">
          <a:blip r:embed="rId2">
            <a:alphaModFix/>
          </a:blip>
          <a:srcRect t="8294"/>
          <a:stretch/>
        </p:blipFill>
        <p:spPr>
          <a:xfrm>
            <a:off x="784456" y="1722474"/>
            <a:ext cx="10059018" cy="32747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564;p69"/>
          <p:cNvCxnSpPr/>
          <p:nvPr/>
        </p:nvCxnSpPr>
        <p:spPr>
          <a:xfrm rot="10800000">
            <a:off x="8737324" y="5129824"/>
            <a:ext cx="0" cy="470677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Google Shape;565;p69"/>
          <p:cNvSpPr txBox="1"/>
          <p:nvPr/>
        </p:nvSpPr>
        <p:spPr>
          <a:xfrm>
            <a:off x="5635598" y="5489397"/>
            <a:ext cx="6335950" cy="68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/>
              <a:t>More hidden units = more capacity</a:t>
            </a:r>
            <a:endParaRPr sz="3199" dirty="0"/>
          </a:p>
        </p:txBody>
      </p:sp>
      <p:sp>
        <p:nvSpPr>
          <p:cNvPr id="9" name="TextBox 8"/>
          <p:cNvSpPr txBox="1"/>
          <p:nvPr/>
        </p:nvSpPr>
        <p:spPr>
          <a:xfrm>
            <a:off x="1595920" y="1322364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 hidden units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7838" y="1322364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 hidden units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59756" y="1322364"/>
            <a:ext cx="1802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 hidden units</a:t>
            </a:r>
          </a:p>
        </p:txBody>
      </p:sp>
    </p:spTree>
    <p:extLst>
      <p:ext uri="{BB962C8B-B14F-4D97-AF65-F5344CB8AC3E}">
        <p14:creationId xmlns:p14="http://schemas.microsoft.com/office/powerpoint/2010/main" val="7580996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Don’t regularize with size; instead use stronger L2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4" name="Google Shape;571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0870" y="1034425"/>
            <a:ext cx="11187087" cy="40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2;p70"/>
          <p:cNvSpPr txBox="1"/>
          <p:nvPr/>
        </p:nvSpPr>
        <p:spPr>
          <a:xfrm>
            <a:off x="1369407" y="5177317"/>
            <a:ext cx="10318550" cy="110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(Web demo with </a:t>
            </a:r>
            <a:r>
              <a:rPr lang="en" sz="2487" dirty="0" err="1"/>
              <a:t>ConvNetJS</a:t>
            </a:r>
            <a:r>
              <a:rPr lang="en" sz="2487" dirty="0"/>
              <a:t>: </a:t>
            </a:r>
            <a:r>
              <a:rPr lang="en" sz="2487" u="sng" dirty="0">
                <a:solidFill>
                  <a:srgbClr val="1155CC"/>
                </a:solidFill>
                <a:hlinkClick r:id="rId3"/>
              </a:rPr>
              <a:t>http://cs.stanford.edu/people/karpathy/convnetjs/demo/classify2d.html</a:t>
            </a:r>
            <a:r>
              <a:rPr lang="en" sz="2487" dirty="0"/>
              <a:t>)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7800623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83" y="2651658"/>
            <a:ext cx="4504217" cy="2162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272" y="1867704"/>
            <a:ext cx="414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Feature transform + Linear classifier allows nonlinear decision boundaries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958" y="2666090"/>
            <a:ext cx="6556745" cy="273424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329140" y="2006203"/>
            <a:ext cx="480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Neural Networks as learnable feature transforms</a:t>
            </a:r>
          </a:p>
        </p:txBody>
      </p:sp>
    </p:spTree>
    <p:extLst>
      <p:ext uri="{BB962C8B-B14F-4D97-AF65-F5344CB8AC3E}">
        <p14:creationId xmlns:p14="http://schemas.microsoft.com/office/powerpoint/2010/main" val="1551256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C08A6-1739-42FD-ABA3-E6FC4203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and deep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A4A6F-8B40-4597-AE33-605B369E6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617A4-2022-4295-A563-18141F1F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EF810-1908-4A05-97F4-25A869D0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46F07-DA02-4D00-9D26-E3DC61CF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5C38A0-4480-4894-AB97-9C8EFBFB9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39" y="1891595"/>
            <a:ext cx="6791922" cy="43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910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5 - </a:t>
            </a:r>
            <a:fld id="{AC1089D3-84F4-7045-A571-C61BEF9B13BC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4" name="Google Shape;412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67958" y="2488621"/>
            <a:ext cx="4035003" cy="56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8" y="3148684"/>
            <a:ext cx="5280837" cy="23433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24764" y="1495698"/>
            <a:ext cx="3580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linear classifiers </a:t>
            </a:r>
            <a:r>
              <a:rPr lang="en-US" sz="2400"/>
              <a:t>to fully-connected networks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1618" r="1061" b="4910"/>
          <a:stretch/>
        </p:blipFill>
        <p:spPr>
          <a:xfrm>
            <a:off x="7467600" y="3071642"/>
            <a:ext cx="2950163" cy="2944042"/>
          </a:xfrm>
          <a:prstGeom prst="rect">
            <a:avLst/>
          </a:prstGeom>
        </p:spPr>
      </p:pic>
      <p:pic>
        <p:nvPicPr>
          <p:cNvPr id="20" name="Google Shape;449;p61"/>
          <p:cNvPicPr preferRelativeResize="0"/>
          <p:nvPr/>
        </p:nvPicPr>
        <p:blipFill rotWithShape="1">
          <a:blip r:embed="rId5">
            <a:alphaModFix/>
          </a:blip>
          <a:srcRect r="50136"/>
          <a:stretch/>
        </p:blipFill>
        <p:spPr>
          <a:xfrm>
            <a:off x="7409302" y="926371"/>
            <a:ext cx="2869001" cy="60861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1" name="Google Shape;449;p61"/>
          <p:cNvPicPr preferRelativeResize="0"/>
          <p:nvPr/>
        </p:nvPicPr>
        <p:blipFill rotWithShape="1">
          <a:blip r:embed="rId5">
            <a:alphaModFix/>
          </a:blip>
          <a:srcRect l="49899" r="-15"/>
          <a:stretch/>
        </p:blipFill>
        <p:spPr>
          <a:xfrm>
            <a:off x="7402051" y="1593769"/>
            <a:ext cx="2883502" cy="60861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TextBox 21"/>
          <p:cNvSpPr txBox="1"/>
          <p:nvPr/>
        </p:nvSpPr>
        <p:spPr>
          <a:xfrm>
            <a:off x="6894518" y="498255"/>
            <a:ext cx="389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classifier: One template </a:t>
            </a:r>
            <a:r>
              <a:rPr lang="en-US"/>
              <a:t>per class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29602" y="2678628"/>
            <a:ext cx="422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Neural networks: Many reusable templates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725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Loss functions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Regularization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and layers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Activation functions</a:t>
            </a:r>
          </a:p>
          <a:p>
            <a:r>
              <a:rPr lang="en-US" dirty="0"/>
              <a:t>Backpropagation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Training and optimization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UW CSE 576 - Deep Neural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8" name="Picture 7" descr="A picture containing clock, hanging&#10;&#10;Description automatically generated">
            <a:extLst>
              <a:ext uri="{FF2B5EF4-FFF2-40B4-BE49-F238E27FC236}">
                <a16:creationId xmlns:a16="http://schemas.microsoft.com/office/drawing/2014/main" id="{D6AD4EF3-E43E-4943-999C-0CF6AB7D7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4" y="1825625"/>
            <a:ext cx="3467510" cy="1751597"/>
          </a:xfrm>
          <a:prstGeom prst="rect">
            <a:avLst/>
          </a:prstGeom>
        </p:spPr>
      </p:pic>
      <p:pic>
        <p:nvPicPr>
          <p:cNvPr id="14" name="Picture 13" descr="A picture containing star, clock&#10;&#10;Description automatically generated">
            <a:extLst>
              <a:ext uri="{FF2B5EF4-FFF2-40B4-BE49-F238E27FC236}">
                <a16:creationId xmlns:a16="http://schemas.microsoft.com/office/drawing/2014/main" id="{20F0A218-5074-4B12-A906-2890EEDCB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8"/>
          <a:stretch/>
        </p:blipFill>
        <p:spPr>
          <a:xfrm>
            <a:off x="7727885" y="3919679"/>
            <a:ext cx="2720808" cy="17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943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6:</a:t>
            </a:r>
            <a:br>
              <a:rPr lang="en-US" dirty="0"/>
            </a:br>
            <a:r>
              <a:rPr lang="en-US" dirty="0"/>
              <a:t>Backpropagation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A7CCA-A695-436C-A5E8-15F4BA715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7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Problem: How to compute gradients?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4" name="Google Shape;701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1440" y="1401908"/>
            <a:ext cx="6390037" cy="36522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02;p79"/>
          <p:cNvSpPr txBox="1"/>
          <p:nvPr/>
        </p:nvSpPr>
        <p:spPr>
          <a:xfrm>
            <a:off x="1309259" y="5054157"/>
            <a:ext cx="9698674" cy="99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 dirty="0"/>
              <a:t>If we can compute                         then we can learn W</a:t>
            </a:r>
            <a:r>
              <a:rPr lang="en" sz="2666" baseline="-25000" dirty="0"/>
              <a:t>1</a:t>
            </a:r>
            <a:r>
              <a:rPr lang="en" sz="2666" dirty="0"/>
              <a:t> and W</a:t>
            </a:r>
            <a:r>
              <a:rPr lang="en" sz="2666" baseline="-25000" dirty="0"/>
              <a:t>2</a:t>
            </a:r>
            <a:r>
              <a:rPr lang="en" sz="2666" dirty="0"/>
              <a:t> </a:t>
            </a:r>
            <a:endParaRPr sz="2666" dirty="0"/>
          </a:p>
        </p:txBody>
      </p:sp>
      <p:sp>
        <p:nvSpPr>
          <p:cNvPr id="6" name="Google Shape;705;p79"/>
          <p:cNvSpPr txBox="1"/>
          <p:nvPr/>
        </p:nvSpPr>
        <p:spPr>
          <a:xfrm>
            <a:off x="6732313" y="1355554"/>
            <a:ext cx="3740626" cy="73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Nonlinear score function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7" name="Google Shape;706;p79"/>
          <p:cNvSpPr txBox="1"/>
          <p:nvPr/>
        </p:nvSpPr>
        <p:spPr>
          <a:xfrm>
            <a:off x="5703148" y="1964062"/>
            <a:ext cx="3740626" cy="73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SVM Loss on predictions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8" name="Google Shape;707;p79"/>
          <p:cNvSpPr txBox="1"/>
          <p:nvPr/>
        </p:nvSpPr>
        <p:spPr>
          <a:xfrm>
            <a:off x="3016148" y="2930043"/>
            <a:ext cx="2265010" cy="73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Regularization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9" name="Google Shape;708;p79"/>
          <p:cNvSpPr txBox="1"/>
          <p:nvPr/>
        </p:nvSpPr>
        <p:spPr>
          <a:xfrm>
            <a:off x="6440956" y="4110203"/>
            <a:ext cx="5244234" cy="73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>
                <a:solidFill>
                  <a:srgbClr val="0000FF"/>
                </a:solidFill>
              </a:rPr>
              <a:t>Total loss: data loss + regularization</a:t>
            </a:r>
            <a:endParaRPr sz="2399" dirty="0">
              <a:solidFill>
                <a:srgbClr val="0000FF"/>
              </a:solidFill>
            </a:endParaRPr>
          </a:p>
        </p:txBody>
      </p:sp>
      <p:pic>
        <p:nvPicPr>
          <p:cNvPr id="10" name="Google Shape;70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2782" y="4957782"/>
            <a:ext cx="1652403" cy="880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7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(Bad) Idea: Derive              on paper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4" name="Google Shape;716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3386" y="1028408"/>
            <a:ext cx="7805925" cy="480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1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6532" y="336950"/>
            <a:ext cx="1495810" cy="6836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18;p80"/>
          <p:cNvSpPr txBox="1"/>
          <p:nvPr/>
        </p:nvSpPr>
        <p:spPr>
          <a:xfrm>
            <a:off x="7084954" y="1764100"/>
            <a:ext cx="4789952" cy="1655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 dirty="0">
                <a:solidFill>
                  <a:srgbClr val="FF0000"/>
                </a:solidFill>
              </a:rPr>
              <a:t>Problem</a:t>
            </a:r>
            <a:r>
              <a:rPr lang="en" sz="2399" dirty="0">
                <a:solidFill>
                  <a:srgbClr val="FF0000"/>
                </a:solidFill>
              </a:rPr>
              <a:t>: What if we want to change loss? E.g. use </a:t>
            </a:r>
            <a:r>
              <a:rPr lang="en" sz="2399" dirty="0" err="1">
                <a:solidFill>
                  <a:srgbClr val="FF0000"/>
                </a:solidFill>
              </a:rPr>
              <a:t>softmax</a:t>
            </a:r>
            <a:r>
              <a:rPr lang="en" sz="2399" dirty="0">
                <a:solidFill>
                  <a:srgbClr val="FF0000"/>
                </a:solidFill>
              </a:rPr>
              <a:t> instead of SVM? Need to re-derive from scratch</a:t>
            </a:r>
            <a:r>
              <a:rPr lang="en-US" sz="2399" dirty="0">
                <a:solidFill>
                  <a:srgbClr val="FF0000"/>
                </a:solidFill>
              </a:rPr>
              <a:t>. Not modular!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7" name="Google Shape;719;p80"/>
          <p:cNvSpPr txBox="1"/>
          <p:nvPr/>
        </p:nvSpPr>
        <p:spPr>
          <a:xfrm>
            <a:off x="7084954" y="871733"/>
            <a:ext cx="5011894" cy="598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>
                <a:solidFill>
                  <a:srgbClr val="FF0000"/>
                </a:solidFill>
              </a:rPr>
              <a:t>Problem</a:t>
            </a:r>
            <a:r>
              <a:rPr lang="en" sz="2399">
                <a:solidFill>
                  <a:srgbClr val="FF0000"/>
                </a:solidFill>
              </a:rPr>
              <a:t>: Very tedious: Lots of matrix calculus, need lots of paper</a:t>
            </a:r>
            <a:endParaRPr sz="2399">
              <a:solidFill>
                <a:srgbClr val="FF0000"/>
              </a:solidFill>
            </a:endParaRPr>
          </a:p>
        </p:txBody>
      </p:sp>
      <p:sp>
        <p:nvSpPr>
          <p:cNvPr id="8" name="Google Shape;720;p80"/>
          <p:cNvSpPr txBox="1"/>
          <p:nvPr/>
        </p:nvSpPr>
        <p:spPr>
          <a:xfrm>
            <a:off x="7084954" y="3317696"/>
            <a:ext cx="5011894" cy="112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 dirty="0">
                <a:solidFill>
                  <a:srgbClr val="FF0000"/>
                </a:solidFill>
              </a:rPr>
              <a:t>Problem</a:t>
            </a:r>
            <a:r>
              <a:rPr lang="en" sz="2399" dirty="0">
                <a:solidFill>
                  <a:srgbClr val="FF0000"/>
                </a:solidFill>
              </a:rPr>
              <a:t>: Not feasible for very complex models!</a:t>
            </a:r>
            <a:endParaRPr sz="239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594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Better Idea</a:t>
            </a:r>
            <a:r>
              <a:rPr lang="en-US"/>
              <a:t>: </a:t>
            </a:r>
            <a:r>
              <a:rPr lang="en-US" b="1"/>
              <a:t>Computational Graphs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4" name="Google Shape;726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2416" y="1854593"/>
            <a:ext cx="1993381" cy="660228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727;p81"/>
          <p:cNvSpPr/>
          <p:nvPr/>
        </p:nvSpPr>
        <p:spPr>
          <a:xfrm>
            <a:off x="1428394" y="2115392"/>
            <a:ext cx="499870" cy="1276468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x</a:t>
            </a:r>
            <a:endParaRPr sz="2487"/>
          </a:p>
        </p:txBody>
      </p:sp>
      <p:cxnSp>
        <p:nvCxnSpPr>
          <p:cNvPr id="6" name="Google Shape;728;p81"/>
          <p:cNvCxnSpPr/>
          <p:nvPr/>
        </p:nvCxnSpPr>
        <p:spPr>
          <a:xfrm>
            <a:off x="2233551" y="2700373"/>
            <a:ext cx="790194" cy="4466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729;p81"/>
          <p:cNvSpPr/>
          <p:nvPr/>
        </p:nvSpPr>
        <p:spPr>
          <a:xfrm>
            <a:off x="683888" y="3562948"/>
            <a:ext cx="1244476" cy="1276468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W</a:t>
            </a:r>
            <a:endParaRPr sz="2487"/>
          </a:p>
        </p:txBody>
      </p:sp>
      <p:cxnSp>
        <p:nvCxnSpPr>
          <p:cNvPr id="8" name="Google Shape;730;p81"/>
          <p:cNvCxnSpPr/>
          <p:nvPr/>
        </p:nvCxnSpPr>
        <p:spPr>
          <a:xfrm rot="10800000" flipH="1">
            <a:off x="2162187" y="3561815"/>
            <a:ext cx="904164" cy="6914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731;p81"/>
          <p:cNvSpPr/>
          <p:nvPr/>
        </p:nvSpPr>
        <p:spPr>
          <a:xfrm>
            <a:off x="3225892" y="2951941"/>
            <a:ext cx="829784" cy="829784"/>
          </a:xfrm>
          <a:prstGeom prst="ellipse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3999"/>
          </a:p>
        </p:txBody>
      </p:sp>
      <p:cxnSp>
        <p:nvCxnSpPr>
          <p:cNvPr id="10" name="Google Shape;732;p81"/>
          <p:cNvCxnSpPr/>
          <p:nvPr/>
        </p:nvCxnSpPr>
        <p:spPr>
          <a:xfrm>
            <a:off x="4226916" y="3366833"/>
            <a:ext cx="1661567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" name="Google Shape;73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678" y="1850544"/>
            <a:ext cx="5944885" cy="63733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Google Shape;734;p81"/>
          <p:cNvSpPr/>
          <p:nvPr/>
        </p:nvSpPr>
        <p:spPr>
          <a:xfrm>
            <a:off x="5985640" y="2951941"/>
            <a:ext cx="829784" cy="829784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1066"/>
              <a:t>hinge loss</a:t>
            </a:r>
            <a:endParaRPr sz="1066"/>
          </a:p>
        </p:txBody>
      </p:sp>
      <p:cxnSp>
        <p:nvCxnSpPr>
          <p:cNvPr id="13" name="Google Shape;735;p81"/>
          <p:cNvCxnSpPr/>
          <p:nvPr/>
        </p:nvCxnSpPr>
        <p:spPr>
          <a:xfrm>
            <a:off x="7071808" y="3366833"/>
            <a:ext cx="108131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736;p81"/>
          <p:cNvCxnSpPr/>
          <p:nvPr/>
        </p:nvCxnSpPr>
        <p:spPr>
          <a:xfrm rot="10800000" flipH="1">
            <a:off x="2245548" y="3637162"/>
            <a:ext cx="6395934" cy="966948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738;p81"/>
          <p:cNvSpPr/>
          <p:nvPr/>
        </p:nvSpPr>
        <p:spPr>
          <a:xfrm>
            <a:off x="6233376" y="4144230"/>
            <a:ext cx="829784" cy="829784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R</a:t>
            </a:r>
            <a:endParaRPr sz="2399"/>
          </a:p>
        </p:txBody>
      </p:sp>
      <p:pic>
        <p:nvPicPr>
          <p:cNvPr id="16" name="Google Shape;739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4523" y="4847510"/>
            <a:ext cx="1081318" cy="540659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Google Shape;737;p81"/>
          <p:cNvSpPr/>
          <p:nvPr/>
        </p:nvSpPr>
        <p:spPr>
          <a:xfrm>
            <a:off x="8371152" y="3096503"/>
            <a:ext cx="540659" cy="540659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1200"/>
              <a:t>+</a:t>
            </a:r>
            <a:endParaRPr sz="1200"/>
          </a:p>
        </p:txBody>
      </p:sp>
      <p:cxnSp>
        <p:nvCxnSpPr>
          <p:cNvPr id="18" name="Google Shape;740;p81"/>
          <p:cNvCxnSpPr/>
          <p:nvPr/>
        </p:nvCxnSpPr>
        <p:spPr>
          <a:xfrm>
            <a:off x="8981011" y="3366833"/>
            <a:ext cx="108131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741;p81"/>
          <p:cNvSpPr txBox="1"/>
          <p:nvPr/>
        </p:nvSpPr>
        <p:spPr>
          <a:xfrm>
            <a:off x="10218471" y="3096503"/>
            <a:ext cx="435886" cy="35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L</a:t>
            </a:r>
            <a:endParaRPr sz="2399"/>
          </a:p>
        </p:txBody>
      </p:sp>
      <p:sp>
        <p:nvSpPr>
          <p:cNvPr id="20" name="Google Shape;742;p81"/>
          <p:cNvSpPr txBox="1"/>
          <p:nvPr/>
        </p:nvSpPr>
        <p:spPr>
          <a:xfrm>
            <a:off x="4400720" y="2892648"/>
            <a:ext cx="1598384" cy="24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s</a:t>
            </a:r>
            <a:r>
              <a:rPr lang="en" sz="2487"/>
              <a:t> (scores)</a:t>
            </a:r>
            <a:endParaRPr sz="2487"/>
          </a:p>
        </p:txBody>
      </p:sp>
      <p:sp>
        <p:nvSpPr>
          <p:cNvPr id="21" name="Google Shape;744;p81"/>
          <p:cNvSpPr txBox="1"/>
          <p:nvPr/>
        </p:nvSpPr>
        <p:spPr>
          <a:xfrm>
            <a:off x="3403979" y="3031653"/>
            <a:ext cx="470278" cy="40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*</a:t>
            </a:r>
            <a:endParaRPr sz="3999"/>
          </a:p>
        </p:txBody>
      </p:sp>
    </p:spTree>
    <p:extLst>
      <p:ext uri="{BB962C8B-B14F-4D97-AF65-F5344CB8AC3E}">
        <p14:creationId xmlns:p14="http://schemas.microsoft.com/office/powerpoint/2010/main" val="9539661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812;p86"/>
          <p:cNvSpPr/>
          <p:nvPr/>
        </p:nvSpPr>
        <p:spPr>
          <a:xfrm>
            <a:off x="8379297" y="1538066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813;p86"/>
          <p:cNvSpPr/>
          <p:nvPr/>
        </p:nvSpPr>
        <p:spPr>
          <a:xfrm>
            <a:off x="10816029" y="2262377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814;p86"/>
          <p:cNvSpPr/>
          <p:nvPr/>
        </p:nvSpPr>
        <p:spPr>
          <a:xfrm>
            <a:off x="5792638" y="3087130"/>
            <a:ext cx="499870" cy="210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812;p86"/>
          <p:cNvSpPr/>
          <p:nvPr/>
        </p:nvSpPr>
        <p:spPr>
          <a:xfrm>
            <a:off x="8418353" y="11115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812;p86"/>
          <p:cNvSpPr/>
          <p:nvPr/>
        </p:nvSpPr>
        <p:spPr>
          <a:xfrm>
            <a:off x="10937436" y="1857686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814;p86"/>
          <p:cNvSpPr/>
          <p:nvPr/>
        </p:nvSpPr>
        <p:spPr>
          <a:xfrm>
            <a:off x="5895454" y="2613486"/>
            <a:ext cx="499870" cy="3472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814;p86"/>
          <p:cNvSpPr/>
          <p:nvPr/>
        </p:nvSpPr>
        <p:spPr>
          <a:xfrm>
            <a:off x="5889446" y="1595201"/>
            <a:ext cx="499870" cy="3472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814;p86"/>
          <p:cNvSpPr/>
          <p:nvPr/>
        </p:nvSpPr>
        <p:spPr>
          <a:xfrm>
            <a:off x="5893213" y="620837"/>
            <a:ext cx="499870" cy="3101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837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812;p86"/>
          <p:cNvSpPr/>
          <p:nvPr/>
        </p:nvSpPr>
        <p:spPr>
          <a:xfrm>
            <a:off x="8379297" y="1538066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813;p86"/>
          <p:cNvSpPr/>
          <p:nvPr/>
        </p:nvSpPr>
        <p:spPr>
          <a:xfrm>
            <a:off x="10816029" y="2262377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814;p86"/>
          <p:cNvSpPr/>
          <p:nvPr/>
        </p:nvSpPr>
        <p:spPr>
          <a:xfrm>
            <a:off x="5792638" y="3087130"/>
            <a:ext cx="499870" cy="210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22" name="Google Shape;812;p86"/>
          <p:cNvSpPr/>
          <p:nvPr/>
        </p:nvSpPr>
        <p:spPr>
          <a:xfrm>
            <a:off x="8418353" y="11115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812;p86"/>
          <p:cNvSpPr/>
          <p:nvPr/>
        </p:nvSpPr>
        <p:spPr>
          <a:xfrm>
            <a:off x="10937436" y="1857686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83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812;p86"/>
          <p:cNvSpPr/>
          <p:nvPr/>
        </p:nvSpPr>
        <p:spPr>
          <a:xfrm>
            <a:off x="8379297" y="1538066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813;p86"/>
          <p:cNvSpPr/>
          <p:nvPr/>
        </p:nvSpPr>
        <p:spPr>
          <a:xfrm>
            <a:off x="10816029" y="2262377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814;p86"/>
          <p:cNvSpPr/>
          <p:nvPr/>
        </p:nvSpPr>
        <p:spPr>
          <a:xfrm>
            <a:off x="5792638" y="3087130"/>
            <a:ext cx="499870" cy="210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432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812;p86"/>
          <p:cNvSpPr/>
          <p:nvPr/>
        </p:nvSpPr>
        <p:spPr>
          <a:xfrm>
            <a:off x="8379297" y="1538066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813;p86"/>
          <p:cNvSpPr/>
          <p:nvPr/>
        </p:nvSpPr>
        <p:spPr>
          <a:xfrm>
            <a:off x="10816029" y="2262377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814;p86"/>
          <p:cNvSpPr/>
          <p:nvPr/>
        </p:nvSpPr>
        <p:spPr>
          <a:xfrm>
            <a:off x="5792638" y="3087130"/>
            <a:ext cx="499870" cy="210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3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3C1B-C4D1-4FD6-A99A-CAE3C411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classification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A979F-F21F-47EC-A65F-4677A3A6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B34F2-B173-4F85-A39E-0FA11278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CSE 576 - Deep Neural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0BFB4-B597-40C5-8A9B-8DEE8792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6A02FA83-B172-49DE-8929-398CF95C9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04" y="3207672"/>
            <a:ext cx="5711796" cy="2647794"/>
          </a:xfrm>
          <a:prstGeom prst="rect">
            <a:avLst/>
          </a:prstGeom>
        </p:spPr>
      </p:pic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3D037BBA-69B3-48B8-88F7-086BAF7A8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9" y="2196461"/>
            <a:ext cx="4416588" cy="2642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A15CF-FD89-4E8C-87BA-7619B56329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22" t="33382" r="29453" b="53804"/>
          <a:stretch/>
        </p:blipFill>
        <p:spPr>
          <a:xfrm>
            <a:off x="6763965" y="1912900"/>
            <a:ext cx="3580411" cy="7938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82FFE4-87C2-4BB2-80D8-3A016E859ADC}"/>
              </a:ext>
            </a:extLst>
          </p:cNvPr>
          <p:cNvSpPr txBox="1"/>
          <p:nvPr/>
        </p:nvSpPr>
        <p:spPr>
          <a:xfrm>
            <a:off x="4038600" y="2171467"/>
            <a:ext cx="176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decision threshold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6E2CBC-5F3C-460C-AB7D-D6FD3362F70E}"/>
              </a:ext>
            </a:extLst>
          </p:cNvPr>
          <p:cNvCxnSpPr>
            <a:cxnSpLocks/>
          </p:cNvCxnSpPr>
          <p:nvPr/>
        </p:nvCxnSpPr>
        <p:spPr>
          <a:xfrm flipH="1">
            <a:off x="3751118" y="2587336"/>
            <a:ext cx="633846" cy="76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C8E0CC7-4801-4D71-AEE0-759DEE077725}"/>
              </a:ext>
            </a:extLst>
          </p:cNvPr>
          <p:cNvSpPr txBox="1"/>
          <p:nvPr/>
        </p:nvSpPr>
        <p:spPr>
          <a:xfrm>
            <a:off x="6938383" y="1533297"/>
            <a:ext cx="323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Bayes’ Rule</a:t>
            </a:r>
          </a:p>
        </p:txBody>
      </p:sp>
    </p:spTree>
    <p:extLst>
      <p:ext uri="{BB962C8B-B14F-4D97-AF65-F5344CB8AC3E}">
        <p14:creationId xmlns:p14="http://schemas.microsoft.com/office/powerpoint/2010/main" val="41534715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812;p86"/>
          <p:cNvSpPr/>
          <p:nvPr/>
        </p:nvSpPr>
        <p:spPr>
          <a:xfrm>
            <a:off x="8379297" y="1538066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813;p86"/>
          <p:cNvSpPr/>
          <p:nvPr/>
        </p:nvSpPr>
        <p:spPr>
          <a:xfrm>
            <a:off x="10816029" y="2262377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814;p86"/>
          <p:cNvSpPr/>
          <p:nvPr/>
        </p:nvSpPr>
        <p:spPr>
          <a:xfrm>
            <a:off x="5792638" y="3087130"/>
            <a:ext cx="499870" cy="210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6" name="Google Shape;768;p83"/>
          <p:cNvCxnSpPr/>
          <p:nvPr/>
        </p:nvCxnSpPr>
        <p:spPr>
          <a:xfrm flipV="1">
            <a:off x="11030839" y="2664070"/>
            <a:ext cx="3508" cy="951189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40" y="3702704"/>
            <a:ext cx="511444" cy="100584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630211" y="3615259"/>
            <a:ext cx="800101" cy="117046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768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812;p86"/>
          <p:cNvSpPr/>
          <p:nvPr/>
        </p:nvSpPr>
        <p:spPr>
          <a:xfrm>
            <a:off x="8379297" y="1538066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814;p86"/>
          <p:cNvSpPr/>
          <p:nvPr/>
        </p:nvSpPr>
        <p:spPr>
          <a:xfrm>
            <a:off x="5792638" y="3087130"/>
            <a:ext cx="499870" cy="210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3" name="Google Shape;768;p83"/>
          <p:cNvCxnSpPr/>
          <p:nvPr/>
        </p:nvCxnSpPr>
        <p:spPr>
          <a:xfrm flipV="1">
            <a:off x="11030839" y="2664070"/>
            <a:ext cx="3508" cy="951189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40" y="3702704"/>
            <a:ext cx="511444" cy="10058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630211" y="3615259"/>
            <a:ext cx="800101" cy="117046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530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812;p86"/>
          <p:cNvSpPr/>
          <p:nvPr/>
        </p:nvSpPr>
        <p:spPr>
          <a:xfrm>
            <a:off x="8379297" y="1538066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5" name="Google Shape;768;p83"/>
          <p:cNvCxnSpPr/>
          <p:nvPr/>
        </p:nvCxnSpPr>
        <p:spPr>
          <a:xfrm flipH="1" flipV="1">
            <a:off x="6039013" y="3368083"/>
            <a:ext cx="358587" cy="977646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/>
          <p:cNvSpPr/>
          <p:nvPr/>
        </p:nvSpPr>
        <p:spPr>
          <a:xfrm>
            <a:off x="6389316" y="4346560"/>
            <a:ext cx="811584" cy="121017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8"/>
          <a:stretch/>
        </p:blipFill>
        <p:spPr>
          <a:xfrm>
            <a:off x="6502078" y="4439969"/>
            <a:ext cx="654860" cy="10058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355523" y="3621419"/>
            <a:ext cx="1755037" cy="8768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7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812;p86"/>
          <p:cNvSpPr/>
          <p:nvPr/>
        </p:nvSpPr>
        <p:spPr>
          <a:xfrm>
            <a:off x="8379297" y="1538066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5" name="Google Shape;768;p83"/>
          <p:cNvCxnSpPr/>
          <p:nvPr/>
        </p:nvCxnSpPr>
        <p:spPr>
          <a:xfrm flipH="1" flipV="1">
            <a:off x="6039013" y="3368083"/>
            <a:ext cx="358587" cy="977646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/>
          <p:cNvSpPr/>
          <p:nvPr/>
        </p:nvSpPr>
        <p:spPr>
          <a:xfrm>
            <a:off x="6389316" y="4346560"/>
            <a:ext cx="1608850" cy="121017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78" y="4439969"/>
            <a:ext cx="1398026" cy="1005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55523" y="3621419"/>
            <a:ext cx="1755037" cy="8768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238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3" name="Google Shape;768;p83"/>
          <p:cNvCxnSpPr/>
          <p:nvPr/>
        </p:nvCxnSpPr>
        <p:spPr>
          <a:xfrm flipV="1">
            <a:off x="8562759" y="1834740"/>
            <a:ext cx="0" cy="1848146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Rectangle 24"/>
          <p:cNvSpPr/>
          <p:nvPr/>
        </p:nvSpPr>
        <p:spPr>
          <a:xfrm>
            <a:off x="8224231" y="3682886"/>
            <a:ext cx="770300" cy="117046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90"/>
          <a:stretch/>
        </p:blipFill>
        <p:spPr>
          <a:xfrm>
            <a:off x="8346280" y="3768982"/>
            <a:ext cx="595497" cy="1005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52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95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3" name="Google Shape;768;p83"/>
          <p:cNvCxnSpPr/>
          <p:nvPr/>
        </p:nvCxnSpPr>
        <p:spPr>
          <a:xfrm flipV="1">
            <a:off x="8562759" y="1834740"/>
            <a:ext cx="0" cy="1848146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Rectangle 24"/>
          <p:cNvSpPr/>
          <p:nvPr/>
        </p:nvSpPr>
        <p:spPr>
          <a:xfrm>
            <a:off x="8224231" y="3682886"/>
            <a:ext cx="1561608" cy="117046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355523" y="3621419"/>
            <a:ext cx="1755037" cy="8768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80" y="3768982"/>
            <a:ext cx="1299920" cy="1005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140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sp>
        <p:nvSpPr>
          <p:cNvPr id="28" name="Rectangle 27"/>
          <p:cNvSpPr/>
          <p:nvPr/>
        </p:nvSpPr>
        <p:spPr>
          <a:xfrm>
            <a:off x="7016261" y="3824653"/>
            <a:ext cx="764931" cy="119575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31"/>
          <a:stretch/>
        </p:blipFill>
        <p:spPr>
          <a:xfrm>
            <a:off x="7180006" y="3937597"/>
            <a:ext cx="566018" cy="1005840"/>
          </a:xfrm>
          <a:prstGeom prst="rect">
            <a:avLst/>
          </a:prstGeom>
        </p:spPr>
      </p:pic>
      <p:cxnSp>
        <p:nvCxnSpPr>
          <p:cNvPr id="30" name="Google Shape;768;p83"/>
          <p:cNvCxnSpPr/>
          <p:nvPr/>
        </p:nvCxnSpPr>
        <p:spPr>
          <a:xfrm flipH="1" flipV="1">
            <a:off x="6056968" y="2268364"/>
            <a:ext cx="959518" cy="1561797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26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97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3" name="Google Shape;768;p83"/>
          <p:cNvCxnSpPr/>
          <p:nvPr/>
        </p:nvCxnSpPr>
        <p:spPr>
          <a:xfrm flipH="1" flipV="1">
            <a:off x="6056968" y="2268364"/>
            <a:ext cx="959518" cy="1561797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7657181" y="339896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Chain Rule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6261" y="3824653"/>
            <a:ext cx="2567354" cy="119575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05" y="3937597"/>
            <a:ext cx="2257835" cy="100584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42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11;p86"/>
          <p:cNvSpPr/>
          <p:nvPr/>
        </p:nvSpPr>
        <p:spPr>
          <a:xfrm>
            <a:off x="5889446" y="201560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3" name="Google Shape;768;p83"/>
          <p:cNvCxnSpPr/>
          <p:nvPr/>
        </p:nvCxnSpPr>
        <p:spPr>
          <a:xfrm flipH="1" flipV="1">
            <a:off x="6056968" y="2268364"/>
            <a:ext cx="959518" cy="1561797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7657181" y="339896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Chain Rule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9567" y="5445852"/>
            <a:ext cx="1300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Local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38918" y="5445852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Upstream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51777" y="5448541"/>
            <a:ext cx="1828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Downstream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cxnSp>
        <p:nvCxnSpPr>
          <p:cNvPr id="29" name="Google Shape;768;p83"/>
          <p:cNvCxnSpPr/>
          <p:nvPr/>
        </p:nvCxnSpPr>
        <p:spPr>
          <a:xfrm flipV="1">
            <a:off x="7162878" y="5120640"/>
            <a:ext cx="231453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" name="Google Shape;768;p83"/>
          <p:cNvCxnSpPr/>
          <p:nvPr/>
        </p:nvCxnSpPr>
        <p:spPr>
          <a:xfrm flipV="1">
            <a:off x="8502850" y="5120640"/>
            <a:ext cx="0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" name="Google Shape;768;p83"/>
          <p:cNvCxnSpPr/>
          <p:nvPr/>
        </p:nvCxnSpPr>
        <p:spPr>
          <a:xfrm flipH="1" flipV="1">
            <a:off x="9373848" y="5120640"/>
            <a:ext cx="209767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Rectangle 24"/>
          <p:cNvSpPr/>
          <p:nvPr/>
        </p:nvSpPr>
        <p:spPr>
          <a:xfrm>
            <a:off x="7016261" y="3824653"/>
            <a:ext cx="2567354" cy="119575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05" y="3937597"/>
            <a:ext cx="2257835" cy="1005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43" y="3937597"/>
            <a:ext cx="1226531" cy="100584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192727" y="3824653"/>
            <a:ext cx="1575819" cy="1195755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838" y="3613638"/>
            <a:ext cx="2770359" cy="87293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776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87588" cy="9219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Backpropagation:</a:t>
            </a:r>
            <a:br>
              <a:rPr lang="en-US" dirty="0"/>
            </a:br>
            <a:r>
              <a:rPr lang="en-US" dirty="0"/>
              <a:t>Simple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6 - </a:t>
            </a:r>
            <a:fld id="{AC1089D3-84F4-7045-A571-C61BEF9B13BC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4" name="Google Shape;809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1239" y="602477"/>
            <a:ext cx="6012700" cy="27415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810;p86"/>
          <p:cNvSpPr/>
          <p:nvPr/>
        </p:nvSpPr>
        <p:spPr>
          <a:xfrm>
            <a:off x="5792638" y="1004138"/>
            <a:ext cx="499870" cy="351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835;p87"/>
          <p:cNvSpPr txBox="1"/>
          <p:nvPr/>
        </p:nvSpPr>
        <p:spPr>
          <a:xfrm>
            <a:off x="440019" y="2268364"/>
            <a:ext cx="4828742" cy="79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>
                <a:solidFill>
                  <a:srgbClr val="38761D"/>
                </a:solidFill>
              </a:rPr>
              <a:t>e.g. x = -2, y = 5, z = -4</a:t>
            </a:r>
            <a:endParaRPr sz="3199" dirty="0">
              <a:solidFill>
                <a:srgbClr val="38761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27030"/>
            <a:ext cx="5261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 Forward pass</a:t>
            </a:r>
            <a:r>
              <a:rPr lang="en-US" sz="2800" dirty="0"/>
              <a:t>: Compute outputs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472792"/>
            <a:ext cx="592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 Backward pass</a:t>
            </a:r>
            <a:r>
              <a:rPr lang="en-US" sz="2800" dirty="0"/>
              <a:t>: Compute derivatives</a:t>
            </a:r>
            <a:endParaRPr lang="en-US" sz="2800" b="1" dirty="0"/>
          </a:p>
        </p:txBody>
      </p:sp>
      <p:sp>
        <p:nvSpPr>
          <p:cNvPr id="20" name="Google Shape;1017;p95"/>
          <p:cNvSpPr txBox="1"/>
          <p:nvPr/>
        </p:nvSpPr>
        <p:spPr>
          <a:xfrm>
            <a:off x="967240" y="5278546"/>
            <a:ext cx="1429478" cy="67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Want: </a:t>
            </a:r>
            <a:endParaRPr sz="3199" dirty="0"/>
          </a:p>
        </p:txBody>
      </p:sp>
      <p:cxnSp>
        <p:nvCxnSpPr>
          <p:cNvPr id="23" name="Google Shape;768;p83"/>
          <p:cNvCxnSpPr/>
          <p:nvPr/>
        </p:nvCxnSpPr>
        <p:spPr>
          <a:xfrm flipH="1" flipV="1">
            <a:off x="6056968" y="2268364"/>
            <a:ext cx="959518" cy="1561797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7657181" y="339896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Chain Rule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9567" y="5445852"/>
            <a:ext cx="1300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Local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38918" y="5445852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Upstream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51777" y="5448541"/>
            <a:ext cx="1828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Downstream</a:t>
            </a:r>
          </a:p>
          <a:p>
            <a:pPr algn="ctr"/>
            <a:r>
              <a:rPr lang="en-US" sz="2400" b="1" dirty="0"/>
              <a:t>Gradient</a:t>
            </a:r>
          </a:p>
        </p:txBody>
      </p:sp>
      <p:cxnSp>
        <p:nvCxnSpPr>
          <p:cNvPr id="29" name="Google Shape;768;p83"/>
          <p:cNvCxnSpPr/>
          <p:nvPr/>
        </p:nvCxnSpPr>
        <p:spPr>
          <a:xfrm flipV="1">
            <a:off x="7162878" y="5120640"/>
            <a:ext cx="231453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" name="Google Shape;768;p83"/>
          <p:cNvCxnSpPr/>
          <p:nvPr/>
        </p:nvCxnSpPr>
        <p:spPr>
          <a:xfrm flipV="1">
            <a:off x="8502850" y="5120640"/>
            <a:ext cx="0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" name="Google Shape;768;p83"/>
          <p:cNvCxnSpPr/>
          <p:nvPr/>
        </p:nvCxnSpPr>
        <p:spPr>
          <a:xfrm flipH="1" flipV="1">
            <a:off x="9373848" y="5120640"/>
            <a:ext cx="209767" cy="36576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Rectangle 24"/>
          <p:cNvSpPr/>
          <p:nvPr/>
        </p:nvSpPr>
        <p:spPr>
          <a:xfrm>
            <a:off x="7016261" y="3824653"/>
            <a:ext cx="2567354" cy="119575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05" y="3937597"/>
            <a:ext cx="2257835" cy="1005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0" y="1681650"/>
            <a:ext cx="4562523" cy="547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0" y="3810061"/>
            <a:ext cx="2508391" cy="502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09" y="3808392"/>
            <a:ext cx="1503466" cy="502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66" y="5155823"/>
            <a:ext cx="2240859" cy="1005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43" y="3937597"/>
            <a:ext cx="1226531" cy="100584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192727" y="3824653"/>
            <a:ext cx="1575819" cy="1195755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838" y="3613638"/>
            <a:ext cx="2770359" cy="872937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65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Johnson NN cla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JJohnson NN class Lectur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17202</TotalTime>
  <Words>13109</Words>
  <Application>Microsoft Office PowerPoint</Application>
  <PresentationFormat>Widescreen</PresentationFormat>
  <Paragraphs>2878</Paragraphs>
  <Slides>250</Slides>
  <Notes>11</Notes>
  <HiddenSlides>43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250</vt:i4>
      </vt:variant>
    </vt:vector>
  </HeadingPairs>
  <TitlesOfParts>
    <vt:vector size="258" baseType="lpstr">
      <vt:lpstr>Arial</vt:lpstr>
      <vt:lpstr>Calibri</vt:lpstr>
      <vt:lpstr>Calibri Light</vt:lpstr>
      <vt:lpstr>Courier New</vt:lpstr>
      <vt:lpstr>Times New Roman</vt:lpstr>
      <vt:lpstr>Office Theme</vt:lpstr>
      <vt:lpstr>JJohnson NN class</vt:lpstr>
      <vt:lpstr>1_JJohnson NN class Lecture 3</vt:lpstr>
      <vt:lpstr>Deep Neural Networks  Computer Vision (UW EE/CSE 576)</vt:lpstr>
      <vt:lpstr>Class calendar</vt:lpstr>
      <vt:lpstr>References</vt:lpstr>
      <vt:lpstr>Readings</vt:lpstr>
      <vt:lpstr>Deep neural networks (today’s lecture)</vt:lpstr>
      <vt:lpstr>Machine learning (previous lecture)</vt:lpstr>
      <vt:lpstr>Supervised learning</vt:lpstr>
      <vt:lpstr>Traditional and deep learning</vt:lpstr>
      <vt:lpstr>Bayesian classification</vt:lpstr>
      <vt:lpstr>Logistic regression</vt:lpstr>
      <vt:lpstr>As before, I’m borrowing slides from</vt:lpstr>
      <vt:lpstr>Lecture 3: Linear Classifiers</vt:lpstr>
      <vt:lpstr>PowerPoint Presentation</vt:lpstr>
      <vt:lpstr>Linear Classifier: Three Viewpoints</vt:lpstr>
      <vt:lpstr>So Far: Defined a linear score function</vt:lpstr>
      <vt:lpstr>Choosing a good W</vt:lpstr>
      <vt:lpstr>Loss Function</vt:lpstr>
      <vt:lpstr>Loss Function</vt:lpstr>
      <vt:lpstr>Loss Function</vt:lpstr>
      <vt:lpstr>Loss Function</vt:lpstr>
      <vt:lpstr>Loss Function</vt:lpstr>
      <vt:lpstr>Regularization: Beyond Training Error</vt:lpstr>
      <vt:lpstr>Regularization: Beyond Training Error</vt:lpstr>
      <vt:lpstr>Regularization: Beyond Training Error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Recap: Three ways to think about linear classifiers</vt:lpstr>
      <vt:lpstr>Recap: Loss Functions quantify preferences</vt:lpstr>
      <vt:lpstr>Recap: Loss Functions quantify preferences</vt:lpstr>
      <vt:lpstr>Machine learning</vt:lpstr>
      <vt:lpstr>Support vector machines (SVMs)</vt:lpstr>
      <vt:lpstr>Kernelized support vector machines</vt:lpstr>
      <vt:lpstr>Hinge loss vs. logistic regression</vt:lpstr>
      <vt:lpstr>Decision trees (lighting speed)</vt:lpstr>
      <vt:lpstr>Random forest</vt:lpstr>
      <vt:lpstr>Random forest</vt:lpstr>
      <vt:lpstr>Application: Kinect body pose estimation</vt:lpstr>
      <vt:lpstr>Deep neural networks (today’s lecture)</vt:lpstr>
      <vt:lpstr>Lecture 5: Neural Networks</vt:lpstr>
      <vt:lpstr>Problem: Linear Classifiers aren’t that powerful</vt:lpstr>
      <vt:lpstr>One solution: Feature Transforms</vt:lpstr>
      <vt:lpstr>One solution: Feature Transforms</vt:lpstr>
      <vt:lpstr>One solution: Feature Transforms</vt:lpstr>
      <vt:lpstr>One solution: Feature Transforms</vt:lpstr>
      <vt:lpstr>Image Features: Color Histogram</vt:lpstr>
      <vt:lpstr>Image Features: Histogram of Oriented Gradients (HoG)</vt:lpstr>
      <vt:lpstr>Image Features: Histogram of Oriented Gradients (HoG)</vt:lpstr>
      <vt:lpstr>Image Features: Histogram of Oriented Gradients (HoG)</vt:lpstr>
      <vt:lpstr>Image Features: Bag of Words (Data-Driven!)</vt:lpstr>
      <vt:lpstr>Image Features: Bag of Words (Data-Driven!)</vt:lpstr>
      <vt:lpstr>Image Features</vt:lpstr>
      <vt:lpstr>Example: Winner of 2011 ImageNet challenge</vt:lpstr>
      <vt:lpstr>Image Features</vt:lpstr>
      <vt:lpstr>Image Features vs Neural Networks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Deep Neural Networks</vt:lpstr>
      <vt:lpstr>Activation Functions</vt:lpstr>
      <vt:lpstr>Activation Functions</vt:lpstr>
      <vt:lpstr>Activation Functions</vt:lpstr>
      <vt:lpstr>Activation Functions</vt:lpstr>
      <vt:lpstr>Activation Functions</vt:lpstr>
      <vt:lpstr>Neural Net in &lt;20 lines!</vt:lpstr>
      <vt:lpstr>Our brains are made of Neurons</vt:lpstr>
      <vt:lpstr>PowerPoint Presentation</vt:lpstr>
      <vt:lpstr>Setting the number of layers and their sizes</vt:lpstr>
      <vt:lpstr>Don’t regularize with size; instead use stronger L2</vt:lpstr>
      <vt:lpstr>Summary</vt:lpstr>
      <vt:lpstr>Summary</vt:lpstr>
      <vt:lpstr>Deep neural networks</vt:lpstr>
      <vt:lpstr>Lecture 6: Backpropagation</vt:lpstr>
      <vt:lpstr>Problem: How to compute gradients?</vt:lpstr>
      <vt:lpstr>(Bad) Idea: Derive              on paper </vt:lpstr>
      <vt:lpstr>Better Idea: Computational Graphs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Backpropagation: Simple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Example</vt:lpstr>
      <vt:lpstr>Another Example</vt:lpstr>
      <vt:lpstr>Another Example</vt:lpstr>
      <vt:lpstr>Another Example</vt:lpstr>
      <vt:lpstr>Another Example</vt:lpstr>
      <vt:lpstr>Another Example</vt:lpstr>
      <vt:lpstr>Another Example</vt:lpstr>
      <vt:lpstr>Another Example</vt:lpstr>
      <vt:lpstr>Another Example</vt:lpstr>
      <vt:lpstr>Another Example</vt:lpstr>
      <vt:lpstr>Another Example</vt:lpstr>
      <vt:lpstr>Another Example</vt:lpstr>
      <vt:lpstr>Another Example</vt:lpstr>
      <vt:lpstr>Another Example</vt:lpstr>
      <vt:lpstr>Gradients of other Activation Functions?</vt:lpstr>
      <vt:lpstr>Gradients of activation functions?</vt:lpstr>
      <vt:lpstr>Cross-Entropy Loss (Multinomial Logistic Regression)</vt:lpstr>
      <vt:lpstr>Gradients of softmax?</vt:lpstr>
      <vt:lpstr>Patterns in Gradient Flow</vt:lpstr>
      <vt:lpstr>Patterns in Gradient Flow</vt:lpstr>
      <vt:lpstr>Patterns in Gradient Flow</vt:lpstr>
      <vt:lpstr>Patterns in Gradient Flow</vt:lpstr>
      <vt:lpstr>Backprop Implementation: ”Flat” gradient code:</vt:lpstr>
      <vt:lpstr>Backprop Implementation: ”Flat” gradient code:</vt:lpstr>
      <vt:lpstr>Backprop Implementation: ”Flat” gradient code:</vt:lpstr>
      <vt:lpstr>Backprop Implementation: ”Flat” gradient code:</vt:lpstr>
      <vt:lpstr>Backprop Implementation: ”Flat” gradient code:</vt:lpstr>
      <vt:lpstr>Backprop Implementation: ”Flat” gradient code:</vt:lpstr>
      <vt:lpstr>Backprop Implementation: ”Flat” gradient code:</vt:lpstr>
      <vt:lpstr>Backprop Implementation: ”Flat” gradient code:</vt:lpstr>
      <vt:lpstr>“Flat” Backprop: Do this for Assignment 2!</vt:lpstr>
      <vt:lpstr>“Flat” Backprop: Do this for Assignment 2!</vt:lpstr>
      <vt:lpstr>Backprop Implementation: Modular API</vt:lpstr>
      <vt:lpstr>Example: PyTorch Autograd Functions</vt:lpstr>
      <vt:lpstr>Example: PyTorch operators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Recap: Vector Derivatives</vt:lpstr>
      <vt:lpstr>Recap: Vector Derivatives</vt:lpstr>
      <vt:lpstr>Recap: Vector Derivatives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Matrices (or Tensors):</vt:lpstr>
      <vt:lpstr>Backprop with Matrices (or Tensors):</vt:lpstr>
      <vt:lpstr>Backprop with Matrices (or Tensors):</vt:lpstr>
      <vt:lpstr>Backprop with Matrices (or Tensors):</vt:lpstr>
      <vt:lpstr>Backprop with Matrices (or Tensors):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Example: Matrix Multiplication</vt:lpstr>
      <vt:lpstr>Backpropagation: Another View</vt:lpstr>
      <vt:lpstr>Backpropagation: Another View</vt:lpstr>
      <vt:lpstr>Reverse-Mode Automatic Differentiation</vt:lpstr>
      <vt:lpstr>Reverse-Mode Automatic Differentiation</vt:lpstr>
      <vt:lpstr>Backprop: Higher-Order Derivatives</vt:lpstr>
      <vt:lpstr>Backprop: Higher-Order Derivatives</vt:lpstr>
      <vt:lpstr>Backprop: Higher-Order Derivatives</vt:lpstr>
      <vt:lpstr>Backprop: Higher-Order Derivatives</vt:lpstr>
      <vt:lpstr>Backprop: Higher-Order Derivatives</vt:lpstr>
      <vt:lpstr>Backprop: Higher-Order Derivatives</vt:lpstr>
      <vt:lpstr>Backprop: Higher-Order Derivatives</vt:lpstr>
      <vt:lpstr>Summary</vt:lpstr>
      <vt:lpstr>Summary</vt:lpstr>
      <vt:lpstr>Deep neural networks</vt:lpstr>
      <vt:lpstr>Lecture 4: Optimization</vt:lpstr>
      <vt:lpstr>PowerPoint Presentation</vt:lpstr>
      <vt:lpstr>Follow the slope</vt:lpstr>
      <vt:lpstr>PowerPoint Presentation</vt:lpstr>
      <vt:lpstr>Computing Gradients</vt:lpstr>
      <vt:lpstr>Computing Gradients</vt:lpstr>
      <vt:lpstr>Computing Gradients</vt:lpstr>
      <vt:lpstr>Computing Gradients</vt:lpstr>
      <vt:lpstr>Gradient Descent</vt:lpstr>
      <vt:lpstr>Gradient Descent</vt:lpstr>
      <vt:lpstr>Gradient Descent</vt:lpstr>
      <vt:lpstr>Batch Gradient Descent</vt:lpstr>
      <vt:lpstr>Stochastic Gradient Descent (SGD)</vt:lpstr>
      <vt:lpstr>Stochastic Gradient Descent (SGD)</vt:lpstr>
      <vt:lpstr>Stochastic Gradient Descent (SGD)</vt:lpstr>
      <vt:lpstr>Recall: Reverse-Mode Automatic Differentiation</vt:lpstr>
      <vt:lpstr>Mini-batch evaluation with matrices (HW3)</vt:lpstr>
      <vt:lpstr>Interactive Web Demo</vt:lpstr>
      <vt:lpstr>Problems with SGD</vt:lpstr>
      <vt:lpstr>Problems with SGD</vt:lpstr>
      <vt:lpstr>Problems with SGD</vt:lpstr>
      <vt:lpstr>Problems with SGD</vt:lpstr>
      <vt:lpstr>Problems with SGD</vt:lpstr>
      <vt:lpstr>SGD</vt:lpstr>
      <vt:lpstr>SGD + Momentum</vt:lpstr>
      <vt:lpstr>SGD + Momentum</vt:lpstr>
      <vt:lpstr>SGD + Momentum</vt:lpstr>
      <vt:lpstr>SGD + Momentum</vt:lpstr>
      <vt:lpstr>Nesterov Momentum</vt:lpstr>
      <vt:lpstr>Nesterov Momentum</vt:lpstr>
      <vt:lpstr>Nesterov Momentum</vt:lpstr>
      <vt:lpstr>Nesterov Momentum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RMSProp</vt:lpstr>
      <vt:lpstr>Adam (almost): RMSProp + Momentum</vt:lpstr>
      <vt:lpstr>Adam (almost): RMSProp + Momentum</vt:lpstr>
      <vt:lpstr>Adam (almost): RMSProp + Momentum</vt:lpstr>
      <vt:lpstr>Adam (almost): RMSProp + Momentum</vt:lpstr>
      <vt:lpstr>Adam (almost): RMSProp + Momentum</vt:lpstr>
      <vt:lpstr>Adam (almost): RMSProp + Momentum</vt:lpstr>
      <vt:lpstr>Adam: Very Common in Practice!</vt:lpstr>
      <vt:lpstr>Adam</vt:lpstr>
      <vt:lpstr>Optimization Algorithm Comparison</vt:lpstr>
      <vt:lpstr>In practice:</vt:lpstr>
      <vt:lpstr>Deep neural networks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Rick Szeliski</dc:creator>
  <cp:lastModifiedBy>Rick Szeliski</cp:lastModifiedBy>
  <cp:revision>237</cp:revision>
  <dcterms:created xsi:type="dcterms:W3CDTF">2018-03-27T22:07:28Z</dcterms:created>
  <dcterms:modified xsi:type="dcterms:W3CDTF">2020-04-21T18:37:35Z</dcterms:modified>
</cp:coreProperties>
</file>