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2" r:id="rId3"/>
  </p:sldMasterIdLst>
  <p:notesMasterIdLst>
    <p:notesMasterId r:id="rId179"/>
  </p:notesMasterIdLst>
  <p:sldIdLst>
    <p:sldId id="256" r:id="rId4"/>
    <p:sldId id="1796" r:id="rId5"/>
    <p:sldId id="1707" r:id="rId6"/>
    <p:sldId id="338" r:id="rId7"/>
    <p:sldId id="1705" r:id="rId8"/>
    <p:sldId id="1706" r:id="rId9"/>
    <p:sldId id="1934" r:id="rId10"/>
    <p:sldId id="1847" r:id="rId11"/>
    <p:sldId id="1848" r:id="rId12"/>
    <p:sldId id="265" r:id="rId13"/>
    <p:sldId id="1849" r:id="rId14"/>
    <p:sldId id="1850" r:id="rId15"/>
    <p:sldId id="1851" r:id="rId16"/>
    <p:sldId id="1852" r:id="rId17"/>
    <p:sldId id="1853" r:id="rId18"/>
    <p:sldId id="1854" r:id="rId19"/>
    <p:sldId id="1855" r:id="rId20"/>
    <p:sldId id="1856" r:id="rId21"/>
    <p:sldId id="1857" r:id="rId22"/>
    <p:sldId id="1858" r:id="rId23"/>
    <p:sldId id="1859" r:id="rId24"/>
    <p:sldId id="1860" r:id="rId25"/>
    <p:sldId id="1902" r:id="rId26"/>
    <p:sldId id="1903" r:id="rId27"/>
    <p:sldId id="1936" r:id="rId28"/>
    <p:sldId id="1933" r:id="rId29"/>
    <p:sldId id="1861" r:id="rId30"/>
    <p:sldId id="1862" r:id="rId31"/>
    <p:sldId id="1863" r:id="rId32"/>
    <p:sldId id="1864" r:id="rId33"/>
    <p:sldId id="1865" r:id="rId34"/>
    <p:sldId id="1866" r:id="rId35"/>
    <p:sldId id="1867" r:id="rId36"/>
    <p:sldId id="357" r:id="rId37"/>
    <p:sldId id="1868" r:id="rId38"/>
    <p:sldId id="1869" r:id="rId39"/>
    <p:sldId id="1870" r:id="rId40"/>
    <p:sldId id="1871" r:id="rId41"/>
    <p:sldId id="1872" r:id="rId42"/>
    <p:sldId id="1873" r:id="rId43"/>
    <p:sldId id="1874" r:id="rId44"/>
    <p:sldId id="1875" r:id="rId45"/>
    <p:sldId id="1876" r:id="rId46"/>
    <p:sldId id="1877" r:id="rId47"/>
    <p:sldId id="1878" r:id="rId48"/>
    <p:sldId id="1879" r:id="rId49"/>
    <p:sldId id="1880" r:id="rId50"/>
    <p:sldId id="1881" r:id="rId51"/>
    <p:sldId id="1882" r:id="rId52"/>
    <p:sldId id="1883" r:id="rId53"/>
    <p:sldId id="1884" r:id="rId54"/>
    <p:sldId id="1885" r:id="rId55"/>
    <p:sldId id="1886" r:id="rId56"/>
    <p:sldId id="1887" r:id="rId57"/>
    <p:sldId id="1888" r:id="rId58"/>
    <p:sldId id="1889" r:id="rId59"/>
    <p:sldId id="1890" r:id="rId60"/>
    <p:sldId id="1900" r:id="rId61"/>
    <p:sldId id="1904" r:id="rId62"/>
    <p:sldId id="258" r:id="rId63"/>
    <p:sldId id="328" r:id="rId64"/>
    <p:sldId id="329" r:id="rId65"/>
    <p:sldId id="331" r:id="rId66"/>
    <p:sldId id="339" r:id="rId67"/>
    <p:sldId id="330" r:id="rId68"/>
    <p:sldId id="318" r:id="rId69"/>
    <p:sldId id="319" r:id="rId70"/>
    <p:sldId id="322" r:id="rId71"/>
    <p:sldId id="1905" r:id="rId72"/>
    <p:sldId id="1906" r:id="rId73"/>
    <p:sldId id="260" r:id="rId74"/>
    <p:sldId id="262" r:id="rId75"/>
    <p:sldId id="268" r:id="rId76"/>
    <p:sldId id="270" r:id="rId77"/>
    <p:sldId id="272" r:id="rId78"/>
    <p:sldId id="1930" r:id="rId79"/>
    <p:sldId id="257" r:id="rId80"/>
    <p:sldId id="379" r:id="rId81"/>
    <p:sldId id="380" r:id="rId82"/>
    <p:sldId id="381" r:id="rId83"/>
    <p:sldId id="382" r:id="rId84"/>
    <p:sldId id="383" r:id="rId85"/>
    <p:sldId id="1907" r:id="rId86"/>
    <p:sldId id="259" r:id="rId87"/>
    <p:sldId id="1908" r:id="rId88"/>
    <p:sldId id="261" r:id="rId89"/>
    <p:sldId id="1909" r:id="rId90"/>
    <p:sldId id="263" r:id="rId91"/>
    <p:sldId id="264" r:id="rId92"/>
    <p:sldId id="1910" r:id="rId93"/>
    <p:sldId id="266" r:id="rId94"/>
    <p:sldId id="267" r:id="rId95"/>
    <p:sldId id="277" r:id="rId96"/>
    <p:sldId id="1911" r:id="rId97"/>
    <p:sldId id="269" r:id="rId98"/>
    <p:sldId id="1912" r:id="rId99"/>
    <p:sldId id="271" r:id="rId100"/>
    <p:sldId id="1913" r:id="rId101"/>
    <p:sldId id="273" r:id="rId102"/>
    <p:sldId id="274" r:id="rId103"/>
    <p:sldId id="275" r:id="rId104"/>
    <p:sldId id="276" r:id="rId105"/>
    <p:sldId id="278" r:id="rId106"/>
    <p:sldId id="279" r:id="rId107"/>
    <p:sldId id="280" r:id="rId108"/>
    <p:sldId id="281" r:id="rId109"/>
    <p:sldId id="282" r:id="rId110"/>
    <p:sldId id="283" r:id="rId111"/>
    <p:sldId id="286" r:id="rId112"/>
    <p:sldId id="287" r:id="rId113"/>
    <p:sldId id="288" r:id="rId114"/>
    <p:sldId id="289" r:id="rId115"/>
    <p:sldId id="290" r:id="rId116"/>
    <p:sldId id="291" r:id="rId117"/>
    <p:sldId id="292" r:id="rId118"/>
    <p:sldId id="293" r:id="rId119"/>
    <p:sldId id="294" r:id="rId120"/>
    <p:sldId id="295" r:id="rId121"/>
    <p:sldId id="296" r:id="rId122"/>
    <p:sldId id="298" r:id="rId123"/>
    <p:sldId id="299" r:id="rId124"/>
    <p:sldId id="300" r:id="rId125"/>
    <p:sldId id="301" r:id="rId126"/>
    <p:sldId id="302" r:id="rId127"/>
    <p:sldId id="303" r:id="rId128"/>
    <p:sldId id="305" r:id="rId129"/>
    <p:sldId id="306" r:id="rId130"/>
    <p:sldId id="308" r:id="rId131"/>
    <p:sldId id="309" r:id="rId132"/>
    <p:sldId id="1914" r:id="rId133"/>
    <p:sldId id="340" r:id="rId134"/>
    <p:sldId id="341" r:id="rId135"/>
    <p:sldId id="307" r:id="rId136"/>
    <p:sldId id="342" r:id="rId137"/>
    <p:sldId id="384" r:id="rId138"/>
    <p:sldId id="312" r:id="rId139"/>
    <p:sldId id="311" r:id="rId140"/>
    <p:sldId id="313" r:id="rId141"/>
    <p:sldId id="1925" r:id="rId142"/>
    <p:sldId id="385" r:id="rId143"/>
    <p:sldId id="314" r:id="rId144"/>
    <p:sldId id="315" r:id="rId145"/>
    <p:sldId id="316" r:id="rId146"/>
    <p:sldId id="317" r:id="rId147"/>
    <p:sldId id="1915" r:id="rId148"/>
    <p:sldId id="1916" r:id="rId149"/>
    <p:sldId id="320" r:id="rId150"/>
    <p:sldId id="321" r:id="rId151"/>
    <p:sldId id="1917" r:id="rId152"/>
    <p:sldId id="323" r:id="rId153"/>
    <p:sldId id="324" r:id="rId154"/>
    <p:sldId id="386" r:id="rId155"/>
    <p:sldId id="325" r:id="rId156"/>
    <p:sldId id="1926" r:id="rId157"/>
    <p:sldId id="1932" r:id="rId158"/>
    <p:sldId id="1935" r:id="rId159"/>
    <p:sldId id="326" r:id="rId160"/>
    <p:sldId id="327" r:id="rId161"/>
    <p:sldId id="1918" r:id="rId162"/>
    <p:sldId id="1919" r:id="rId163"/>
    <p:sldId id="1920" r:id="rId164"/>
    <p:sldId id="1921" r:id="rId165"/>
    <p:sldId id="332" r:id="rId166"/>
    <p:sldId id="333" r:id="rId167"/>
    <p:sldId id="334" r:id="rId168"/>
    <p:sldId id="369" r:id="rId169"/>
    <p:sldId id="335" r:id="rId170"/>
    <p:sldId id="336" r:id="rId171"/>
    <p:sldId id="337" r:id="rId172"/>
    <p:sldId id="1922" r:id="rId173"/>
    <p:sldId id="370" r:id="rId174"/>
    <p:sldId id="371" r:id="rId175"/>
    <p:sldId id="376" r:id="rId176"/>
    <p:sldId id="375" r:id="rId177"/>
    <p:sldId id="1931" r:id="rId17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ana Otero" initials="DO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FFFF"/>
    <a:srgbClr val="FFCB05"/>
    <a:srgbClr val="F7F2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419" autoAdjust="0"/>
    <p:restoredTop sz="94660"/>
  </p:normalViewPr>
  <p:slideViewPr>
    <p:cSldViewPr snapToGrid="0">
      <p:cViewPr varScale="1">
        <p:scale>
          <a:sx n="91" d="100"/>
          <a:sy n="91" d="100"/>
        </p:scale>
        <p:origin x="90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slide" Target="slides/slide135.xml"/><Relationship Id="rId159" Type="http://schemas.openxmlformats.org/officeDocument/2006/relationships/slide" Target="slides/slide156.xml"/><Relationship Id="rId170" Type="http://schemas.openxmlformats.org/officeDocument/2006/relationships/slide" Target="slides/slide167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53" Type="http://schemas.openxmlformats.org/officeDocument/2006/relationships/slide" Target="slides/slide50.xml"/><Relationship Id="rId74" Type="http://schemas.openxmlformats.org/officeDocument/2006/relationships/slide" Target="slides/slide71.xml"/><Relationship Id="rId128" Type="http://schemas.openxmlformats.org/officeDocument/2006/relationships/slide" Target="slides/slide125.xml"/><Relationship Id="rId149" Type="http://schemas.openxmlformats.org/officeDocument/2006/relationships/slide" Target="slides/slide146.xml"/><Relationship Id="rId5" Type="http://schemas.openxmlformats.org/officeDocument/2006/relationships/slide" Target="slides/slide2.xml"/><Relationship Id="rId95" Type="http://schemas.openxmlformats.org/officeDocument/2006/relationships/slide" Target="slides/slide92.xml"/><Relationship Id="rId160" Type="http://schemas.openxmlformats.org/officeDocument/2006/relationships/slide" Target="slides/slide157.xml"/><Relationship Id="rId181" Type="http://schemas.openxmlformats.org/officeDocument/2006/relationships/presProps" Target="presProps.xml"/><Relationship Id="rId22" Type="http://schemas.openxmlformats.org/officeDocument/2006/relationships/slide" Target="slides/slide19.xml"/><Relationship Id="rId43" Type="http://schemas.openxmlformats.org/officeDocument/2006/relationships/slide" Target="slides/slide40.xml"/><Relationship Id="rId64" Type="http://schemas.openxmlformats.org/officeDocument/2006/relationships/slide" Target="slides/slide61.xml"/><Relationship Id="rId118" Type="http://schemas.openxmlformats.org/officeDocument/2006/relationships/slide" Target="slides/slide115.xml"/><Relationship Id="rId139" Type="http://schemas.openxmlformats.org/officeDocument/2006/relationships/slide" Target="slides/slide136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71" Type="http://schemas.openxmlformats.org/officeDocument/2006/relationships/slide" Target="slides/slide168.xml"/><Relationship Id="rId12" Type="http://schemas.openxmlformats.org/officeDocument/2006/relationships/slide" Target="slides/slide9.xml"/><Relationship Id="rId33" Type="http://schemas.openxmlformats.org/officeDocument/2006/relationships/slide" Target="slides/slide30.xml"/><Relationship Id="rId108" Type="http://schemas.openxmlformats.org/officeDocument/2006/relationships/slide" Target="slides/slide105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5" Type="http://schemas.openxmlformats.org/officeDocument/2006/relationships/slide" Target="slides/slide72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61" Type="http://schemas.openxmlformats.org/officeDocument/2006/relationships/slide" Target="slides/slide158.xml"/><Relationship Id="rId182" Type="http://schemas.openxmlformats.org/officeDocument/2006/relationships/viewProps" Target="viewProps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151" Type="http://schemas.openxmlformats.org/officeDocument/2006/relationships/slide" Target="slides/slide148.xml"/><Relationship Id="rId156" Type="http://schemas.openxmlformats.org/officeDocument/2006/relationships/slide" Target="slides/slide153.xml"/><Relationship Id="rId177" Type="http://schemas.openxmlformats.org/officeDocument/2006/relationships/slide" Target="slides/slide174.xml"/><Relationship Id="rId172" Type="http://schemas.openxmlformats.org/officeDocument/2006/relationships/slide" Target="slides/slide169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slide" Target="slides/slide138.xml"/><Relationship Id="rId146" Type="http://schemas.openxmlformats.org/officeDocument/2006/relationships/slide" Target="slides/slide143.xml"/><Relationship Id="rId167" Type="http://schemas.openxmlformats.org/officeDocument/2006/relationships/slide" Target="slides/slide164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162" Type="http://schemas.openxmlformats.org/officeDocument/2006/relationships/slide" Target="slides/slide159.xml"/><Relationship Id="rId18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157" Type="http://schemas.openxmlformats.org/officeDocument/2006/relationships/slide" Target="slides/slide154.xml"/><Relationship Id="rId178" Type="http://schemas.openxmlformats.org/officeDocument/2006/relationships/slide" Target="slides/slide175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52" Type="http://schemas.openxmlformats.org/officeDocument/2006/relationships/slide" Target="slides/slide149.xml"/><Relationship Id="rId173" Type="http://schemas.openxmlformats.org/officeDocument/2006/relationships/slide" Target="slides/slide170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168" Type="http://schemas.openxmlformats.org/officeDocument/2006/relationships/slide" Target="slides/slide165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163" Type="http://schemas.openxmlformats.org/officeDocument/2006/relationships/slide" Target="slides/slide160.xml"/><Relationship Id="rId184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slide" Target="slides/slide155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Relationship Id="rId174" Type="http://schemas.openxmlformats.org/officeDocument/2006/relationships/slide" Target="slides/slide171.xml"/><Relationship Id="rId179" Type="http://schemas.openxmlformats.org/officeDocument/2006/relationships/notesMaster" Target="notesMasters/notesMaster1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slide" Target="slides/slide140.xml"/><Relationship Id="rId148" Type="http://schemas.openxmlformats.org/officeDocument/2006/relationships/slide" Target="slides/slide145.xml"/><Relationship Id="rId164" Type="http://schemas.openxmlformats.org/officeDocument/2006/relationships/slide" Target="slides/slide161.xml"/><Relationship Id="rId169" Type="http://schemas.openxmlformats.org/officeDocument/2006/relationships/slide" Target="slides/slide16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80" Type="http://schemas.openxmlformats.org/officeDocument/2006/relationships/commentAuthors" Target="commentAuthors.xml"/><Relationship Id="rId26" Type="http://schemas.openxmlformats.org/officeDocument/2006/relationships/slide" Target="slides/slide23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54" Type="http://schemas.openxmlformats.org/officeDocument/2006/relationships/slide" Target="slides/slide151.xml"/><Relationship Id="rId175" Type="http://schemas.openxmlformats.org/officeDocument/2006/relationships/slide" Target="slides/slide172.xml"/><Relationship Id="rId16" Type="http://schemas.openxmlformats.org/officeDocument/2006/relationships/slide" Target="slides/slide13.xml"/><Relationship Id="rId37" Type="http://schemas.openxmlformats.org/officeDocument/2006/relationships/slide" Target="slides/slide34.xml"/><Relationship Id="rId58" Type="http://schemas.openxmlformats.org/officeDocument/2006/relationships/slide" Target="slides/slide55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44" Type="http://schemas.openxmlformats.org/officeDocument/2006/relationships/slide" Target="slides/slide141.xml"/><Relationship Id="rId90" Type="http://schemas.openxmlformats.org/officeDocument/2006/relationships/slide" Target="slides/slide87.xml"/><Relationship Id="rId165" Type="http://schemas.openxmlformats.org/officeDocument/2006/relationships/slide" Target="slides/slide162.xml"/><Relationship Id="rId27" Type="http://schemas.openxmlformats.org/officeDocument/2006/relationships/slide" Target="slides/slide24.xml"/><Relationship Id="rId48" Type="http://schemas.openxmlformats.org/officeDocument/2006/relationships/slide" Target="slides/slide45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34" Type="http://schemas.openxmlformats.org/officeDocument/2006/relationships/slide" Target="slides/slide131.xml"/><Relationship Id="rId80" Type="http://schemas.openxmlformats.org/officeDocument/2006/relationships/slide" Target="slides/slide77.xml"/><Relationship Id="rId155" Type="http://schemas.openxmlformats.org/officeDocument/2006/relationships/slide" Target="slides/slide152.xml"/><Relationship Id="rId176" Type="http://schemas.openxmlformats.org/officeDocument/2006/relationships/slide" Target="slides/slide173.xml"/><Relationship Id="rId17" Type="http://schemas.openxmlformats.org/officeDocument/2006/relationships/slide" Target="slides/slide14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24" Type="http://schemas.openxmlformats.org/officeDocument/2006/relationships/slide" Target="slides/slide121.xml"/><Relationship Id="rId70" Type="http://schemas.openxmlformats.org/officeDocument/2006/relationships/slide" Target="slides/slide67.xml"/><Relationship Id="rId91" Type="http://schemas.openxmlformats.org/officeDocument/2006/relationships/slide" Target="slides/slide88.xml"/><Relationship Id="rId145" Type="http://schemas.openxmlformats.org/officeDocument/2006/relationships/slide" Target="slides/slide142.xml"/><Relationship Id="rId166" Type="http://schemas.openxmlformats.org/officeDocument/2006/relationships/slide" Target="slides/slide163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FB0461-F42C-4657-89B6-F6C5CE3FC2F5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1D4ED9-1B63-4229-8F06-FCD43E3C5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22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order in the lecture is a little different from the book, because Justin Johnson’s lectures follow a different order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4ED9-1B63-4229-8F06-FCD43E3C53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885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order in the lecture is a little different from the book, because Justin Johnson’s lectures follow a different order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4ED9-1B63-4229-8F06-FCD43E3C532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624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order in the lecture is a little different from the book, because Justin Johnson’s lectures follow a different order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4ED9-1B63-4229-8F06-FCD43E3C532E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966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order in the lecture is a little different from the book, because Justin Johnson’s lectures follow a different order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4ED9-1B63-4229-8F06-FCD43E3C532E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826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order in the lecture is a little different from the book, because Justin Johnson’s lectures follow a different order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4ED9-1B63-4229-8F06-FCD43E3C532E}" type="slidenum">
              <a:rPr lang="en-US" smtClean="0"/>
              <a:t>175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104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B3470-BF52-4DBC-86FE-F7EB78025A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855EE2-0DF5-4EE1-B5DB-E8764985EC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4BDF1-2FB9-477A-874D-346EC2DC8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609C67-34DB-45A7-9502-22566D9A8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CSE 576 - Convolutional Neural Networks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26764-D310-43D0-A858-E8869EBE4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987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08FAB-62A8-4EAC-813F-844B71AFA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171E8F-3E87-4001-B66C-2DEE66767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3BA9AC-89DE-4D8C-A9F8-CECA542C8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597520-4E43-4BDD-8A99-938D20F9A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CSE 576 - Convolutional Neural Networks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017EA-ED72-4DFB-9C41-D633D9121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0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4B2686-4D85-4289-A550-DB486360B4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3ABDA2-BBB5-4429-80AA-CB6806F565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7E956-E68B-482E-B88E-77B3E4BF9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2C31B4-1A6A-4FF3-9E23-72FCFDD1D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CSE 576 - Convolutional Neural Networks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140B0-FBB1-48F7-9815-00AF3DA29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965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F2F23-04BC-174D-975B-EA52EAFD2B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A7F4B8-8373-BC4A-8421-8BD78F92EC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060A5D-2670-46FB-9F71-125129B3C1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16349" cy="126673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2171876-96D7-40D9-B5A9-E47ED4ADD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416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FEFD5-305F-3C4E-B5C5-B78BD3A74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4F126-98FF-6B4D-94F9-975ED7B51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CD4EA1D-3BB7-425E-A2D4-396EA92A03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952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0771B-1A74-4C45-B6AF-47D374D92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7148F0-52BC-7748-9157-69DC4A773D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C10DCD-E7F0-45F1-889B-9273A29542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16349" cy="126673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C9234-F65F-489C-8BF6-2D58A516B9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405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17107-386C-1641-9CD9-0EC991B19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BDF79-BAF5-EB47-8AC9-CDF09BA2B9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4049E3-C1F5-CC4A-AC46-C057EFD006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81EEE-07E2-4433-89F0-A485480FAE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239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3362D-E980-D946-9FCF-611BCF4E7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56468-B094-734F-B799-EBFFA65357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1A95BD-C379-1647-A664-F00FED3CE5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47818D-C5DD-3949-AF73-EA9BC14A79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13B6B6-0AE2-F441-A704-ED8394DD99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FDCD080-62AD-41B4-98C7-11051E6701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2649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C863E-F1DC-634D-8382-33C14251B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0696A53-1420-4DC0-802A-0E01355FA8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1287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EDF79AB-86D9-428D-B986-5200400560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1701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81AFD-80A6-6549-AD56-7A92D9BC6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4F5DC-D4BA-BD47-ACE3-F8A98BC75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CDE935-FB9D-544B-BC4D-29D041A700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5D744-9BE6-4760-9BB6-4D3999EE8A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300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47F8E-1D34-4868-BF8B-4E9763C39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u="sng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DDCF43-776A-4B65-8BAE-460550A0ED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68C9FA-C981-4663-A128-3B487A1B9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79C60-BAD1-4957-9DBB-13372B728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/>
            </a:lvl1pPr>
          </a:lstStyle>
          <a:p>
            <a:r>
              <a:rPr lang="nl-NL"/>
              <a:t>UW CSE 576 - Convolutional Neural Networks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74F89-9777-40F1-8286-685DA751C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fld id="{0B2D1479-DF4D-48DC-965E-2EAAECBF71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4337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ED920-4F51-D640-B8F1-07E31B2B7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C4BEF5-1B11-FA44-96F2-FA7B0DC114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FCBEFB-77FD-AB47-8634-5B508E7919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303F69-4475-457D-8C25-BE3EFFAAD0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4222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26919-1AE4-084C-916B-607FA50E3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06BDEF-CA8F-6C48-8CFE-1DDCD148BF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7C19E0A-E39D-4563-8C0A-EBB531534B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896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705CC2-D948-264B-A9D4-D4CF09ADCF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F8B9-534E-594B-AA27-53CF505643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7D03756-7836-4D15-AC3E-416BEA074D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9801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F2F23-04BC-174D-975B-EA52EAFD2B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A7F4B8-8373-BC4A-8421-8BD78F92EC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060A5D-2670-46FB-9F71-125129B3C1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16349" cy="126673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2171876-96D7-40D9-B5A9-E47ED4ADD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3 -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6443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FEFD5-305F-3C4E-B5C5-B78BD3A74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4F126-98FF-6B4D-94F9-975ED7B51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CD4EA1D-3BB7-425E-A2D4-396EA92A03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3 -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9713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0771B-1A74-4C45-B6AF-47D374D92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7148F0-52BC-7748-9157-69DC4A773D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C10DCD-E7F0-45F1-889B-9273A29542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16349" cy="126673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C9234-F65F-489C-8BF6-2D58A516B9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1813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17107-386C-1641-9CD9-0EC991B19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BDF79-BAF5-EB47-8AC9-CDF09BA2B9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4049E3-C1F5-CC4A-AC46-C057EFD006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81EEE-07E2-4433-89F0-A485480FAE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675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3362D-E980-D946-9FCF-611BCF4E7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56468-B094-734F-B799-EBFFA65357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1A95BD-C379-1647-A664-F00FED3CE5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47818D-C5DD-3949-AF73-EA9BC14A79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13B6B6-0AE2-F441-A704-ED8394DD99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FDCD080-62AD-41B4-98C7-11051E6701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2501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C863E-F1DC-634D-8382-33C14251B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0696A53-1420-4DC0-802A-0E01355FA8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9912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EDF79AB-86D9-428D-B986-5200400560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933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78B69-FB78-4189-A4CD-669FBA146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43F167-C22A-4F2A-8601-50F62AD7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076C0-4778-4C54-AD06-C183C605C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59327-F71B-4DEA-A63A-E7A99830E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CSE 576 - Convolutional Neural Networks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EF08EB-9083-4822-9C6D-836E165E6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027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81AFD-80A6-6549-AD56-7A92D9BC6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4F5DC-D4BA-BD47-ACE3-F8A98BC75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CDE935-FB9D-544B-BC4D-29D041A700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5D744-9BE6-4760-9BB6-4D3999EE8A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6021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ED920-4F51-D640-B8F1-07E31B2B7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C4BEF5-1B11-FA44-96F2-FA7B0DC114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FCBEFB-77FD-AB47-8634-5B508E7919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303F69-4475-457D-8C25-BE3EFFAAD0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1893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26919-1AE4-084C-916B-607FA50E3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06BDEF-CA8F-6C48-8CFE-1DDCD148BF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7C19E0A-E39D-4563-8C0A-EBB531534B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6971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705CC2-D948-264B-A9D4-D4CF09ADCF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F8B9-534E-594B-AA27-53CF505643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7D03756-7836-4D15-AC3E-416BEA074D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105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4D4A3-2DC9-48EF-B824-886751788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u="sng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30D69-3812-4CF9-9AF6-8C50348C33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227FE-E1E1-47EA-9FBF-F7D53E882F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14D25A-91F3-495A-BEDC-643E261ED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A6405-1981-439C-8B73-510C0859C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CSE 576 - Convolutional Neural Networks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5C4BD-5BAE-4AE3-93B8-969B6C1F1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89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6067B-E91B-41F7-91D7-DE15F2359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u="sng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B162EE-7F8B-4927-BFB0-DC85C7B04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7501E7-E1DB-4662-B5B9-D654C774C0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799CA7-C87D-4D86-951D-579C91E02E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97AF3B-BBE6-4D5F-BB06-86F6D6C750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AF6D22-C4B5-4612-AD5D-4E92ACE1D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C3E928-E5B8-4FCE-8E8A-79A842F8F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CSE 576 - Convolutional Neural Networks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DD1B47-24BD-4330-941B-A173803F5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434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2F341-12C2-4D7A-89DE-1FB169E3D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u="sng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049F61-B677-4397-9572-E22CD0CFD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AA06CE-CFD7-483B-A213-B373DFA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CSE 576 - Convolutional Neural Networks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97520C-556D-46AA-9428-6D28FC227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96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EB9F19-F8FD-4046-AF66-D9BDE7233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57EF89-95A2-4B58-BD9D-1F6173B83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CSE 576 - Convolutional Neural Networks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04BF0-8869-4CC8-A834-228DE1618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025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F7738-6A12-4FB5-9ED1-93EF67D34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80F27-0162-4715-962C-94C357A15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7967F1-9A23-4AB4-82FB-B69D194413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E51034-FE72-4A0A-B143-0E12D5101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5E314F-2EE8-421F-8DD7-43167DB06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CSE 576 - Convolutional Neural Networks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5CCCA-3501-4FFF-B6A5-ABD181B55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56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2454E-67BA-4977-A1F9-4E09C0D7D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3FC2FB-991B-4C5A-BFBB-97C5FF1572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4DB0D6-1649-4CAF-825B-4CFB099E99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805DD-9590-4FE5-BC2E-754902074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7FED12-549C-4D68-BF5B-16E540CEB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CSE 576 - Convolutional Neural Networks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5129FF-8BAE-4E95-94B8-9ED78DC2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016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52E124-DD79-4F40-9EC1-98852E67B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B40ACC-BBDF-4FDB-BD05-2A266ABCC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EFE5E-97A8-4F23-AE26-054F979CD7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Richard Szeliski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E208F-400C-4E4E-9585-7D0E840268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UW CSE 576 - Convolutional Neural Networks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1448B-BF43-48F8-ABF5-223187EF6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D1479-DF4D-48DC-965E-2EAAECBF71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224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CA112F1-0439-894A-84D1-2EC63A591433}"/>
              </a:ext>
            </a:extLst>
          </p:cNvPr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0027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D972C9-ACB3-E341-B4E5-2D6626D2D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43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D0A5B-105D-DE45-A0A8-CB0E7B303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83936"/>
            <a:ext cx="10515600" cy="5120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4AAF8-7122-C84B-B6BE-14153B0B7D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2x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787CA8-D8A2-484C-BCF7-8D63AD7E53F8}"/>
              </a:ext>
            </a:extLst>
          </p:cNvPr>
          <p:cNvSpPr txBox="1"/>
          <p:nvPr userDrawn="1"/>
        </p:nvSpPr>
        <p:spPr>
          <a:xfrm>
            <a:off x="838200" y="6429345"/>
            <a:ext cx="1751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B05"/>
                </a:solidFill>
              </a:rPr>
              <a:t>Justin Johnson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E82331-011A-BB4A-90CA-EBA3BA780B6B}"/>
              </a:ext>
            </a:extLst>
          </p:cNvPr>
          <p:cNvSpPr txBox="1"/>
          <p:nvPr userDrawn="1"/>
        </p:nvSpPr>
        <p:spPr>
          <a:xfrm>
            <a:off x="8934275" y="6429345"/>
            <a:ext cx="2419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0" i="0" u="none" kern="1200" dirty="0">
                <a:solidFill>
                  <a:srgbClr val="FFCB05"/>
                </a:solidFill>
                <a:effectLst/>
                <a:latin typeface="+mn-lt"/>
                <a:ea typeface="+mn-ea"/>
                <a:cs typeface="+mn-cs"/>
              </a:rPr>
              <a:t>Fall 2019</a:t>
            </a:r>
            <a:endParaRPr lang="en-US" sz="2000" u="none" dirty="0">
              <a:solidFill>
                <a:srgbClr val="FFCB0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656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CA112F1-0439-894A-84D1-2EC63A591433}"/>
              </a:ext>
            </a:extLst>
          </p:cNvPr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0027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D972C9-ACB3-E341-B4E5-2D6626D2D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43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D0A5B-105D-DE45-A0A8-CB0E7B303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83936"/>
            <a:ext cx="10515600" cy="5120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4AAF8-7122-C84B-B6BE-14153B0B7D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3 -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787CA8-D8A2-484C-BCF7-8D63AD7E53F8}"/>
              </a:ext>
            </a:extLst>
          </p:cNvPr>
          <p:cNvSpPr txBox="1"/>
          <p:nvPr userDrawn="1"/>
        </p:nvSpPr>
        <p:spPr>
          <a:xfrm>
            <a:off x="838200" y="6429345"/>
            <a:ext cx="1751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B05"/>
                </a:solidFill>
              </a:rPr>
              <a:t>Justin Johnson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E82331-011A-BB4A-90CA-EBA3BA780B6B}"/>
              </a:ext>
            </a:extLst>
          </p:cNvPr>
          <p:cNvSpPr txBox="1"/>
          <p:nvPr userDrawn="1"/>
        </p:nvSpPr>
        <p:spPr>
          <a:xfrm>
            <a:off x="8934275" y="6429345"/>
            <a:ext cx="2419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0" i="0" u="none" kern="1200" dirty="0">
                <a:solidFill>
                  <a:srgbClr val="FFCB05"/>
                </a:solidFill>
                <a:effectLst/>
                <a:latin typeface="+mn-lt"/>
                <a:ea typeface="+mn-ea"/>
                <a:cs typeface="+mn-cs"/>
              </a:rPr>
              <a:t>Fall 2019</a:t>
            </a:r>
            <a:endParaRPr lang="en-US" sz="2000" u="none" dirty="0">
              <a:solidFill>
                <a:srgbClr val="FFCB0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106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hyperlink" Target="https://en.wikipedia.org/wiki/Isaac_Newton#/media/File:GodfreyKneller-IsaacNewton-1689.jp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hyperlink" Target="https://en.wikipedia.org/wiki/Gottfried_Wilhelm_Leibniz#/media/File:Gottfried_Wilhelm_Leibniz,_Bernhard_Christoph_Francke.jpg" TargetMode="Externa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2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6.png"/><Relationship Id="rId5" Type="http://schemas.openxmlformats.org/officeDocument/2006/relationships/image" Target="../media/image93.png"/><Relationship Id="rId4" Type="http://schemas.openxmlformats.org/officeDocument/2006/relationships/image" Target="../media/image92.emf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hyperlink" Target="https://richzhang.github.io/antialiased-cnns/" TargetMode="External"/><Relationship Id="rId7" Type="http://schemas.openxmlformats.org/officeDocument/2006/relationships/image" Target="../media/image10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gif"/><Relationship Id="rId5" Type="http://schemas.openxmlformats.org/officeDocument/2006/relationships/image" Target="../media/image106.gif"/><Relationship Id="rId4" Type="http://schemas.openxmlformats.org/officeDocument/2006/relationships/image" Target="../media/image105.png"/><Relationship Id="rId9" Type="http://schemas.openxmlformats.org/officeDocument/2006/relationships/image" Target="../media/image11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6.png"/><Relationship Id="rId5" Type="http://schemas.openxmlformats.org/officeDocument/2006/relationships/image" Target="../media/image93.png"/><Relationship Id="rId4" Type="http://schemas.openxmlformats.org/officeDocument/2006/relationships/image" Target="../media/image92.emf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7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6.png"/><Relationship Id="rId5" Type="http://schemas.openxmlformats.org/officeDocument/2006/relationships/image" Target="../media/image93.png"/><Relationship Id="rId4" Type="http://schemas.openxmlformats.org/officeDocument/2006/relationships/image" Target="../media/image92.emf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5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7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8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8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8.png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7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7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6.png"/><Relationship Id="rId5" Type="http://schemas.openxmlformats.org/officeDocument/2006/relationships/image" Target="../media/image93.png"/><Relationship Id="rId4" Type="http://schemas.openxmlformats.org/officeDocument/2006/relationships/image" Target="../media/image92.emf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6.png"/><Relationship Id="rId5" Type="http://schemas.openxmlformats.org/officeDocument/2006/relationships/image" Target="../media/image93.png"/><Relationship Id="rId4" Type="http://schemas.openxmlformats.org/officeDocument/2006/relationships/image" Target="../media/image92.emf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6.png"/><Relationship Id="rId5" Type="http://schemas.openxmlformats.org/officeDocument/2006/relationships/image" Target="../media/image93.png"/><Relationship Id="rId4" Type="http://schemas.openxmlformats.org/officeDocument/2006/relationships/image" Target="../media/image92.emf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7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courses.cs.washington.edu/courses/cse576/20sp/calendar/lecture6_machinelearning_v5.pptx" TargetMode="External"/><Relationship Id="rId3" Type="http://schemas.openxmlformats.org/officeDocument/2006/relationships/hyperlink" Target="http://szeliski.org/Book/2ndEdition.htm" TargetMode="External"/><Relationship Id="rId7" Type="http://schemas.openxmlformats.org/officeDocument/2006/relationships/hyperlink" Target="https://courses.cs.washington.edu/courses/cse576/20sp/calendar/lecture6_machinelearning_v5.pdf" TargetMode="External"/><Relationship Id="rId2" Type="http://schemas.openxmlformats.org/officeDocument/2006/relationships/hyperlink" Target="https://docs.google.com/presentation/d/1Yp0UiqlAUxsnGCyeEwfmYXMunxSNdqqMWtMSfyI8UU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urses.cs.washington.edu/courses/cse576/20sp/calendar/lecture5-interpolationandoptimization.pptx" TargetMode="External"/><Relationship Id="rId5" Type="http://schemas.openxmlformats.org/officeDocument/2006/relationships/hyperlink" Target="https://courses.cs.washington.edu/courses/cse576/20sp/calendar/lecture5-interpolationandoptimization.pdf" TargetMode="External"/><Relationship Id="rId4" Type="http://schemas.openxmlformats.org/officeDocument/2006/relationships/hyperlink" Target="https://github.com/holynski/cse576_sp20_hw2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playground.tensorflow.org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vision.stanford.edu/teaching/cs231n-demos/linear-classify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hyperlink" Target="https://d2l.ai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5.png"/><Relationship Id="rId5" Type="http://schemas.openxmlformats.org/officeDocument/2006/relationships/image" Target="../media/image52.png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8.png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1.png"/><Relationship Id="rId4" Type="http://schemas.openxmlformats.org/officeDocument/2006/relationships/image" Target="../media/image90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1.png"/><Relationship Id="rId4" Type="http://schemas.openxmlformats.org/officeDocument/2006/relationships/image" Target="../media/image90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1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6.png"/><Relationship Id="rId5" Type="http://schemas.openxmlformats.org/officeDocument/2006/relationships/image" Target="../media/image93.png"/><Relationship Id="rId4" Type="http://schemas.openxmlformats.org/officeDocument/2006/relationships/image" Target="../media/image92.e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6.png"/><Relationship Id="rId5" Type="http://schemas.openxmlformats.org/officeDocument/2006/relationships/image" Target="../media/image93.png"/><Relationship Id="rId4" Type="http://schemas.openxmlformats.org/officeDocument/2006/relationships/image" Target="../media/image92.emf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BAAF9-585F-40C2-A2C8-25D7198F0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4051" y="1122363"/>
            <a:ext cx="9620655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Convolutional Neural Networks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Computer Vision (UW EE/CSE 576)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C9329E-03EA-47D9-A887-2BE4EF66CC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57048"/>
            <a:ext cx="9144000" cy="1655762"/>
          </a:xfrm>
        </p:spPr>
        <p:txBody>
          <a:bodyPr/>
          <a:lstStyle/>
          <a:p>
            <a:r>
              <a:rPr lang="en-US" dirty="0"/>
              <a:t>Richard Szeliski</a:t>
            </a:r>
          </a:p>
          <a:p>
            <a:r>
              <a:rPr lang="en-US" dirty="0"/>
              <a:t>Facebook &amp; UW</a:t>
            </a:r>
          </a:p>
          <a:p>
            <a:r>
              <a:rPr lang="en-US" dirty="0"/>
              <a:t>Lecture 8 – Apr 23, 2020</a:t>
            </a:r>
          </a:p>
        </p:txBody>
      </p:sp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17A47307-8B71-46A2-89F7-21662602FC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10"/>
          <a:stretch/>
        </p:blipFill>
        <p:spPr>
          <a:xfrm>
            <a:off x="8127950" y="4202884"/>
            <a:ext cx="3090988" cy="1516458"/>
          </a:xfrm>
          <a:prstGeom prst="rect">
            <a:avLst/>
          </a:prstGeom>
        </p:spPr>
      </p:pic>
      <p:pic>
        <p:nvPicPr>
          <p:cNvPr id="9" name="Google Shape;628;p51">
            <a:extLst>
              <a:ext uri="{FF2B5EF4-FFF2-40B4-BE49-F238E27FC236}">
                <a16:creationId xmlns:a16="http://schemas.microsoft.com/office/drawing/2014/main" id="{863D6955-3B03-42F0-B65E-37343641C5E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3999" y="4150669"/>
            <a:ext cx="1584967" cy="15849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9461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Follow the slope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Google Shape;1474;p80"/>
          <p:cNvSpPr txBox="1"/>
          <p:nvPr/>
        </p:nvSpPr>
        <p:spPr>
          <a:xfrm>
            <a:off x="632666" y="1496889"/>
            <a:ext cx="11375437" cy="761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/>
              <a:t>In 1-dimension, the </a:t>
            </a:r>
            <a:r>
              <a:rPr lang="en" sz="3199" b="1" dirty="0"/>
              <a:t>derivative</a:t>
            </a:r>
            <a:r>
              <a:rPr lang="en" sz="3199" dirty="0"/>
              <a:t> of a function</a:t>
            </a:r>
            <a:r>
              <a:rPr lang="en-US" sz="3199" dirty="0"/>
              <a:t> gives the slope</a:t>
            </a:r>
            <a:r>
              <a:rPr lang="en" sz="3199" dirty="0"/>
              <a:t>:</a:t>
            </a:r>
            <a:endParaRPr sz="3199" dirty="0"/>
          </a:p>
        </p:txBody>
      </p:sp>
      <p:pic>
        <p:nvPicPr>
          <p:cNvPr id="5" name="Google Shape;1475;p8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95315" y="2507739"/>
            <a:ext cx="4850137" cy="114270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76;p80"/>
          <p:cNvSpPr txBox="1"/>
          <p:nvPr/>
        </p:nvSpPr>
        <p:spPr>
          <a:xfrm>
            <a:off x="154593" y="3974324"/>
            <a:ext cx="12014870" cy="2225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666" dirty="0"/>
              <a:t>In multiple dimensions, the </a:t>
            </a:r>
            <a:r>
              <a:rPr lang="en" sz="2666" b="1" dirty="0"/>
              <a:t>gradient </a:t>
            </a:r>
            <a:r>
              <a:rPr lang="en" sz="2666" dirty="0"/>
              <a:t>is the vector of (partial derivatives) along each dimension</a:t>
            </a:r>
            <a:endParaRPr sz="2666" dirty="0"/>
          </a:p>
          <a:p>
            <a:endParaRPr sz="2666" dirty="0"/>
          </a:p>
          <a:p>
            <a:r>
              <a:rPr lang="en" sz="2666" dirty="0"/>
              <a:t>The slope in any direction is the </a:t>
            </a:r>
            <a:r>
              <a:rPr lang="en" sz="2666" b="1" dirty="0"/>
              <a:t>dot product</a:t>
            </a:r>
            <a:r>
              <a:rPr lang="en" sz="2666" dirty="0"/>
              <a:t> of the </a:t>
            </a:r>
            <a:r>
              <a:rPr lang="en" sz="2666" b="1" dirty="0"/>
              <a:t>direction</a:t>
            </a:r>
            <a:r>
              <a:rPr lang="en" sz="2666" dirty="0"/>
              <a:t> with the gradient</a:t>
            </a:r>
            <a:endParaRPr sz="2666" dirty="0"/>
          </a:p>
          <a:p>
            <a:r>
              <a:rPr lang="en" sz="2666" dirty="0"/>
              <a:t>The direction of steepest descent is the </a:t>
            </a:r>
            <a:r>
              <a:rPr lang="en" sz="2666" b="1" dirty="0"/>
              <a:t>negative gradient</a:t>
            </a:r>
            <a:endParaRPr sz="2666" dirty="0"/>
          </a:p>
        </p:txBody>
      </p:sp>
    </p:spTree>
    <p:extLst>
      <p:ext uri="{BB962C8B-B14F-4D97-AF65-F5344CB8AC3E}">
        <p14:creationId xmlns:p14="http://schemas.microsoft.com/office/powerpoint/2010/main" val="51729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100</a:t>
            </a:fld>
            <a:endParaRPr lang="en-US" dirty="0"/>
          </a:p>
        </p:txBody>
      </p:sp>
      <p:sp>
        <p:nvSpPr>
          <p:cNvPr id="22" name="Google Shape;644;p48"/>
          <p:cNvSpPr/>
          <p:nvPr/>
        </p:nvSpPr>
        <p:spPr>
          <a:xfrm>
            <a:off x="594854" y="1305465"/>
            <a:ext cx="1274868" cy="367624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3" name="Google Shape;645;p48"/>
          <p:cNvSpPr txBox="1"/>
          <p:nvPr/>
        </p:nvSpPr>
        <p:spPr>
          <a:xfrm>
            <a:off x="1411475" y="4371333"/>
            <a:ext cx="655429" cy="41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32</a:t>
            </a:r>
            <a:endParaRPr sz="2399"/>
          </a:p>
        </p:txBody>
      </p:sp>
      <p:sp>
        <p:nvSpPr>
          <p:cNvPr id="24" name="Google Shape;646;p48"/>
          <p:cNvSpPr txBox="1"/>
          <p:nvPr/>
        </p:nvSpPr>
        <p:spPr>
          <a:xfrm>
            <a:off x="1897082" y="1607820"/>
            <a:ext cx="655429" cy="37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32</a:t>
            </a:r>
            <a:endParaRPr sz="2399"/>
          </a:p>
        </p:txBody>
      </p:sp>
      <p:sp>
        <p:nvSpPr>
          <p:cNvPr id="25" name="Google Shape;647;p48"/>
          <p:cNvSpPr txBox="1"/>
          <p:nvPr/>
        </p:nvSpPr>
        <p:spPr>
          <a:xfrm>
            <a:off x="517558" y="4893373"/>
            <a:ext cx="655429" cy="2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3</a:t>
            </a:r>
            <a:endParaRPr sz="2399"/>
          </a:p>
        </p:txBody>
      </p:sp>
      <p:sp>
        <p:nvSpPr>
          <p:cNvPr id="27" name="Google Shape;649;p48"/>
          <p:cNvSpPr txBox="1"/>
          <p:nvPr/>
        </p:nvSpPr>
        <p:spPr>
          <a:xfrm>
            <a:off x="1930463" y="3843696"/>
            <a:ext cx="1939022" cy="1055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2600" dirty="0">
                <a:solidFill>
                  <a:srgbClr val="0000FF"/>
                </a:solidFill>
              </a:rPr>
              <a:t>W</a:t>
            </a:r>
            <a:r>
              <a:rPr lang="en-US" sz="2600" baseline="-25000" dirty="0">
                <a:solidFill>
                  <a:srgbClr val="0000FF"/>
                </a:solidFill>
              </a:rPr>
              <a:t>1</a:t>
            </a:r>
            <a:r>
              <a:rPr lang="en-US" sz="2600" dirty="0">
                <a:solidFill>
                  <a:srgbClr val="0000FF"/>
                </a:solidFill>
              </a:rPr>
              <a:t>: 6x3x5x5</a:t>
            </a:r>
          </a:p>
          <a:p>
            <a:r>
              <a:rPr lang="en-US" sz="2600" dirty="0">
                <a:solidFill>
                  <a:srgbClr val="0000FF"/>
                </a:solidFill>
              </a:rPr>
              <a:t>b</a:t>
            </a:r>
            <a:r>
              <a:rPr lang="en-US" sz="2600" baseline="-25000" dirty="0">
                <a:solidFill>
                  <a:srgbClr val="0000FF"/>
                </a:solidFill>
              </a:rPr>
              <a:t>1</a:t>
            </a:r>
            <a:r>
              <a:rPr lang="en-US" sz="2600" dirty="0">
                <a:solidFill>
                  <a:srgbClr val="0000FF"/>
                </a:solidFill>
              </a:rPr>
              <a:t>: 6</a:t>
            </a:r>
          </a:p>
        </p:txBody>
      </p:sp>
      <p:sp>
        <p:nvSpPr>
          <p:cNvPr id="28" name="Google Shape;650;p48"/>
          <p:cNvSpPr/>
          <p:nvPr/>
        </p:nvSpPr>
        <p:spPr>
          <a:xfrm>
            <a:off x="3946781" y="1305465"/>
            <a:ext cx="1274868" cy="3676242"/>
          </a:xfrm>
          <a:prstGeom prst="cube">
            <a:avLst>
              <a:gd name="adj" fmla="val 77711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9" name="Google Shape;651;p48"/>
          <p:cNvSpPr txBox="1"/>
          <p:nvPr/>
        </p:nvSpPr>
        <p:spPr>
          <a:xfrm>
            <a:off x="4763402" y="4371333"/>
            <a:ext cx="655429" cy="41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28</a:t>
            </a:r>
            <a:endParaRPr sz="2399"/>
          </a:p>
        </p:txBody>
      </p:sp>
      <p:sp>
        <p:nvSpPr>
          <p:cNvPr id="30" name="Google Shape;652;p48"/>
          <p:cNvSpPr txBox="1"/>
          <p:nvPr/>
        </p:nvSpPr>
        <p:spPr>
          <a:xfrm>
            <a:off x="5249008" y="1607820"/>
            <a:ext cx="655429" cy="37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28</a:t>
            </a:r>
            <a:endParaRPr sz="2399"/>
          </a:p>
        </p:txBody>
      </p:sp>
      <p:sp>
        <p:nvSpPr>
          <p:cNvPr id="31" name="Google Shape;653;p48"/>
          <p:cNvSpPr txBox="1"/>
          <p:nvPr/>
        </p:nvSpPr>
        <p:spPr>
          <a:xfrm>
            <a:off x="3869485" y="4893373"/>
            <a:ext cx="655429" cy="2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6</a:t>
            </a:r>
            <a:endParaRPr sz="2399"/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703916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What </a:t>
            </a:r>
            <a:r>
              <a:rPr lang="en-US"/>
              <a:t>do convolutional filters learn? 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34088" y="5444708"/>
            <a:ext cx="19736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/>
              <a:t>Input: </a:t>
            </a:r>
          </a:p>
          <a:p>
            <a:pPr algn="ctr"/>
            <a:r>
              <a:rPr lang="en-US" sz="2400" dirty="0"/>
              <a:t>N x 3 x 32 x 32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280952" y="5444708"/>
            <a:ext cx="24879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First hidden layer: </a:t>
            </a:r>
          </a:p>
          <a:p>
            <a:pPr algn="ctr"/>
            <a:r>
              <a:rPr lang="en-US" sz="2400" dirty="0"/>
              <a:t>N x 6 x 28 x 28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993626" y="2847996"/>
            <a:ext cx="806503" cy="46166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Conv</a:t>
            </a:r>
          </a:p>
        </p:txBody>
      </p:sp>
      <p:cxnSp>
        <p:nvCxnSpPr>
          <p:cNvPr id="50" name="Google Shape;657;p48"/>
          <p:cNvCxnSpPr>
            <a:stCxn id="46" idx="3"/>
            <a:endCxn id="48" idx="1"/>
          </p:cNvCxnSpPr>
          <p:nvPr/>
        </p:nvCxnSpPr>
        <p:spPr>
          <a:xfrm>
            <a:off x="2800129" y="3078829"/>
            <a:ext cx="131859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3" name="Google Shape;657;p48"/>
          <p:cNvCxnSpPr>
            <a:endCxn id="46" idx="2"/>
          </p:cNvCxnSpPr>
          <p:nvPr/>
        </p:nvCxnSpPr>
        <p:spPr>
          <a:xfrm flipV="1">
            <a:off x="2393504" y="3309661"/>
            <a:ext cx="3374" cy="534035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8" name="TextBox 47"/>
          <p:cNvSpPr txBox="1"/>
          <p:nvPr/>
        </p:nvSpPr>
        <p:spPr>
          <a:xfrm>
            <a:off x="2931988" y="2847996"/>
            <a:ext cx="820546" cy="46166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/>
              <a:t>ReLU</a:t>
            </a:r>
            <a:endParaRPr lang="en-US" sz="2400" dirty="0"/>
          </a:p>
        </p:txBody>
      </p:sp>
      <p:cxnSp>
        <p:nvCxnSpPr>
          <p:cNvPr id="51" name="Google Shape;657;p48"/>
          <p:cNvCxnSpPr/>
          <p:nvPr/>
        </p:nvCxnSpPr>
        <p:spPr>
          <a:xfrm flipV="1">
            <a:off x="1887659" y="3078829"/>
            <a:ext cx="109728" cy="1929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2" name="Google Shape;657;p48"/>
          <p:cNvCxnSpPr>
            <a:stCxn id="48" idx="3"/>
          </p:cNvCxnSpPr>
          <p:nvPr/>
        </p:nvCxnSpPr>
        <p:spPr>
          <a:xfrm flipV="1">
            <a:off x="3752534" y="3078828"/>
            <a:ext cx="143002" cy="1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" name="Rectangle 5"/>
          <p:cNvSpPr/>
          <p:nvPr/>
        </p:nvSpPr>
        <p:spPr>
          <a:xfrm>
            <a:off x="1956123" y="3900668"/>
            <a:ext cx="1875098" cy="50928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Google Shape;449;p61"/>
          <p:cNvPicPr preferRelativeResize="0"/>
          <p:nvPr/>
        </p:nvPicPr>
        <p:blipFill rotWithShape="1">
          <a:blip r:embed="rId2">
            <a:alphaModFix/>
          </a:blip>
          <a:srcRect r="50136"/>
          <a:stretch/>
        </p:blipFill>
        <p:spPr>
          <a:xfrm>
            <a:off x="6089382" y="2411439"/>
            <a:ext cx="5763152" cy="1222564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49" name="Google Shape;449;p61"/>
          <p:cNvPicPr preferRelativeResize="0"/>
          <p:nvPr/>
        </p:nvPicPr>
        <p:blipFill rotWithShape="1">
          <a:blip r:embed="rId2">
            <a:alphaModFix/>
          </a:blip>
          <a:srcRect l="49899" r="-15"/>
          <a:stretch/>
        </p:blipFill>
        <p:spPr>
          <a:xfrm>
            <a:off x="6074817" y="3759143"/>
            <a:ext cx="5792282" cy="1222564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57" name="TextBox 56"/>
          <p:cNvSpPr txBox="1"/>
          <p:nvPr/>
        </p:nvSpPr>
        <p:spPr>
          <a:xfrm>
            <a:off x="6407244" y="1810001"/>
            <a:ext cx="5127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Linear classifier: One template per class</a:t>
            </a:r>
          </a:p>
        </p:txBody>
      </p:sp>
    </p:spTree>
    <p:extLst>
      <p:ext uri="{BB962C8B-B14F-4D97-AF65-F5344CB8AC3E}">
        <p14:creationId xmlns:p14="http://schemas.microsoft.com/office/powerpoint/2010/main" val="189419371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101</a:t>
            </a:fld>
            <a:endParaRPr lang="en-US" dirty="0"/>
          </a:p>
        </p:txBody>
      </p:sp>
      <p:sp>
        <p:nvSpPr>
          <p:cNvPr id="22" name="Google Shape;644;p48"/>
          <p:cNvSpPr/>
          <p:nvPr/>
        </p:nvSpPr>
        <p:spPr>
          <a:xfrm>
            <a:off x="594854" y="1305465"/>
            <a:ext cx="1274868" cy="367624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3" name="Google Shape;645;p48"/>
          <p:cNvSpPr txBox="1"/>
          <p:nvPr/>
        </p:nvSpPr>
        <p:spPr>
          <a:xfrm>
            <a:off x="1411475" y="4371333"/>
            <a:ext cx="655429" cy="41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32</a:t>
            </a:r>
            <a:endParaRPr sz="2399"/>
          </a:p>
        </p:txBody>
      </p:sp>
      <p:sp>
        <p:nvSpPr>
          <p:cNvPr id="24" name="Google Shape;646;p48"/>
          <p:cNvSpPr txBox="1"/>
          <p:nvPr/>
        </p:nvSpPr>
        <p:spPr>
          <a:xfrm>
            <a:off x="1897082" y="1607820"/>
            <a:ext cx="655429" cy="37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32</a:t>
            </a:r>
            <a:endParaRPr sz="2399"/>
          </a:p>
        </p:txBody>
      </p:sp>
      <p:sp>
        <p:nvSpPr>
          <p:cNvPr id="25" name="Google Shape;647;p48"/>
          <p:cNvSpPr txBox="1"/>
          <p:nvPr/>
        </p:nvSpPr>
        <p:spPr>
          <a:xfrm>
            <a:off x="517558" y="4893373"/>
            <a:ext cx="655429" cy="2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3</a:t>
            </a:r>
            <a:endParaRPr sz="2399"/>
          </a:p>
        </p:txBody>
      </p:sp>
      <p:sp>
        <p:nvSpPr>
          <p:cNvPr id="27" name="Google Shape;649;p48"/>
          <p:cNvSpPr txBox="1"/>
          <p:nvPr/>
        </p:nvSpPr>
        <p:spPr>
          <a:xfrm>
            <a:off x="1930463" y="3843696"/>
            <a:ext cx="1939022" cy="1055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2600" dirty="0">
                <a:solidFill>
                  <a:srgbClr val="0000FF"/>
                </a:solidFill>
              </a:rPr>
              <a:t>W</a:t>
            </a:r>
            <a:r>
              <a:rPr lang="en-US" sz="2600" baseline="-25000" dirty="0">
                <a:solidFill>
                  <a:srgbClr val="0000FF"/>
                </a:solidFill>
              </a:rPr>
              <a:t>1</a:t>
            </a:r>
            <a:r>
              <a:rPr lang="en-US" sz="2600" dirty="0">
                <a:solidFill>
                  <a:srgbClr val="0000FF"/>
                </a:solidFill>
              </a:rPr>
              <a:t>: 6x3x5x5</a:t>
            </a:r>
          </a:p>
          <a:p>
            <a:r>
              <a:rPr lang="en-US" sz="2600" dirty="0">
                <a:solidFill>
                  <a:srgbClr val="0000FF"/>
                </a:solidFill>
              </a:rPr>
              <a:t>b</a:t>
            </a:r>
            <a:r>
              <a:rPr lang="en-US" sz="2600" baseline="-25000" dirty="0">
                <a:solidFill>
                  <a:srgbClr val="0000FF"/>
                </a:solidFill>
              </a:rPr>
              <a:t>1</a:t>
            </a:r>
            <a:r>
              <a:rPr lang="en-US" sz="2600" dirty="0">
                <a:solidFill>
                  <a:srgbClr val="0000FF"/>
                </a:solidFill>
              </a:rPr>
              <a:t>: 6</a:t>
            </a:r>
          </a:p>
        </p:txBody>
      </p:sp>
      <p:sp>
        <p:nvSpPr>
          <p:cNvPr id="28" name="Google Shape;650;p48"/>
          <p:cNvSpPr/>
          <p:nvPr/>
        </p:nvSpPr>
        <p:spPr>
          <a:xfrm>
            <a:off x="3946781" y="1305465"/>
            <a:ext cx="1274868" cy="3676242"/>
          </a:xfrm>
          <a:prstGeom prst="cube">
            <a:avLst>
              <a:gd name="adj" fmla="val 77711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9" name="Google Shape;651;p48"/>
          <p:cNvSpPr txBox="1"/>
          <p:nvPr/>
        </p:nvSpPr>
        <p:spPr>
          <a:xfrm>
            <a:off x="4763402" y="4371333"/>
            <a:ext cx="655429" cy="41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28</a:t>
            </a:r>
            <a:endParaRPr sz="2399"/>
          </a:p>
        </p:txBody>
      </p:sp>
      <p:sp>
        <p:nvSpPr>
          <p:cNvPr id="30" name="Google Shape;652;p48"/>
          <p:cNvSpPr txBox="1"/>
          <p:nvPr/>
        </p:nvSpPr>
        <p:spPr>
          <a:xfrm>
            <a:off x="5249008" y="1607820"/>
            <a:ext cx="655429" cy="37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28</a:t>
            </a:r>
            <a:endParaRPr sz="2399"/>
          </a:p>
        </p:txBody>
      </p:sp>
      <p:sp>
        <p:nvSpPr>
          <p:cNvPr id="31" name="Google Shape;653;p48"/>
          <p:cNvSpPr txBox="1"/>
          <p:nvPr/>
        </p:nvSpPr>
        <p:spPr>
          <a:xfrm>
            <a:off x="3869485" y="4893373"/>
            <a:ext cx="655429" cy="2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6</a:t>
            </a:r>
            <a:endParaRPr sz="2399"/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703916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What </a:t>
            </a:r>
            <a:r>
              <a:rPr lang="en-US"/>
              <a:t>do convolutional filters learn? 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34088" y="5444708"/>
            <a:ext cx="19736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/>
              <a:t>Input: </a:t>
            </a:r>
          </a:p>
          <a:p>
            <a:pPr algn="ctr"/>
            <a:r>
              <a:rPr lang="en-US" sz="2400" dirty="0"/>
              <a:t>N x 3 x 32 x 32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280952" y="5444708"/>
            <a:ext cx="24879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First hidden layer: </a:t>
            </a:r>
          </a:p>
          <a:p>
            <a:pPr algn="ctr"/>
            <a:r>
              <a:rPr lang="en-US" sz="2400" dirty="0"/>
              <a:t>N x 6 x 28 x 28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993626" y="2847996"/>
            <a:ext cx="806503" cy="46166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Conv</a:t>
            </a:r>
          </a:p>
        </p:txBody>
      </p:sp>
      <p:cxnSp>
        <p:nvCxnSpPr>
          <p:cNvPr id="50" name="Google Shape;657;p48"/>
          <p:cNvCxnSpPr>
            <a:stCxn id="46" idx="3"/>
            <a:endCxn id="48" idx="1"/>
          </p:cNvCxnSpPr>
          <p:nvPr/>
        </p:nvCxnSpPr>
        <p:spPr>
          <a:xfrm>
            <a:off x="2800129" y="3078829"/>
            <a:ext cx="131859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3" name="Google Shape;657;p48"/>
          <p:cNvCxnSpPr>
            <a:endCxn id="46" idx="2"/>
          </p:cNvCxnSpPr>
          <p:nvPr/>
        </p:nvCxnSpPr>
        <p:spPr>
          <a:xfrm flipV="1">
            <a:off x="2393504" y="3309661"/>
            <a:ext cx="3374" cy="534035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8" name="TextBox 47"/>
          <p:cNvSpPr txBox="1"/>
          <p:nvPr/>
        </p:nvSpPr>
        <p:spPr>
          <a:xfrm>
            <a:off x="2931988" y="2847996"/>
            <a:ext cx="820546" cy="46166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/>
              <a:t>ReLU</a:t>
            </a:r>
            <a:endParaRPr lang="en-US" sz="2400" dirty="0"/>
          </a:p>
        </p:txBody>
      </p:sp>
      <p:cxnSp>
        <p:nvCxnSpPr>
          <p:cNvPr id="51" name="Google Shape;657;p48"/>
          <p:cNvCxnSpPr/>
          <p:nvPr/>
        </p:nvCxnSpPr>
        <p:spPr>
          <a:xfrm flipV="1">
            <a:off x="1887659" y="3078829"/>
            <a:ext cx="109728" cy="1929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2" name="Google Shape;657;p48"/>
          <p:cNvCxnSpPr>
            <a:stCxn id="48" idx="3"/>
          </p:cNvCxnSpPr>
          <p:nvPr/>
        </p:nvCxnSpPr>
        <p:spPr>
          <a:xfrm flipV="1">
            <a:off x="3752534" y="3078828"/>
            <a:ext cx="143002" cy="1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" name="Rectangle 5"/>
          <p:cNvSpPr/>
          <p:nvPr/>
        </p:nvSpPr>
        <p:spPr>
          <a:xfrm>
            <a:off x="1956123" y="3900668"/>
            <a:ext cx="1875098" cy="50928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6730992" y="1050358"/>
            <a:ext cx="4836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MLP: Bank </a:t>
            </a:r>
            <a:r>
              <a:rPr lang="en-US" sz="2400"/>
              <a:t>of whole-image templates</a:t>
            </a:r>
            <a:endParaRPr lang="en-US" sz="2400" dirty="0"/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7" t="1618" r="1061" b="4910"/>
          <a:stretch/>
        </p:blipFill>
        <p:spPr>
          <a:xfrm>
            <a:off x="6796255" y="1512023"/>
            <a:ext cx="4705927" cy="469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8294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102</a:t>
            </a:fld>
            <a:endParaRPr lang="en-US" dirty="0"/>
          </a:p>
        </p:txBody>
      </p:sp>
      <p:sp>
        <p:nvSpPr>
          <p:cNvPr id="22" name="Google Shape;644;p48"/>
          <p:cNvSpPr/>
          <p:nvPr/>
        </p:nvSpPr>
        <p:spPr>
          <a:xfrm>
            <a:off x="594854" y="1305465"/>
            <a:ext cx="1274868" cy="367624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3" name="Google Shape;645;p48"/>
          <p:cNvSpPr txBox="1"/>
          <p:nvPr/>
        </p:nvSpPr>
        <p:spPr>
          <a:xfrm>
            <a:off x="1411475" y="4371333"/>
            <a:ext cx="655429" cy="41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32</a:t>
            </a:r>
            <a:endParaRPr sz="2399"/>
          </a:p>
        </p:txBody>
      </p:sp>
      <p:sp>
        <p:nvSpPr>
          <p:cNvPr id="24" name="Google Shape;646;p48"/>
          <p:cNvSpPr txBox="1"/>
          <p:nvPr/>
        </p:nvSpPr>
        <p:spPr>
          <a:xfrm>
            <a:off x="1897082" y="1607820"/>
            <a:ext cx="655429" cy="37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32</a:t>
            </a:r>
            <a:endParaRPr sz="2399"/>
          </a:p>
        </p:txBody>
      </p:sp>
      <p:sp>
        <p:nvSpPr>
          <p:cNvPr id="25" name="Google Shape;647;p48"/>
          <p:cNvSpPr txBox="1"/>
          <p:nvPr/>
        </p:nvSpPr>
        <p:spPr>
          <a:xfrm>
            <a:off x="517558" y="4893373"/>
            <a:ext cx="655429" cy="2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3</a:t>
            </a:r>
            <a:endParaRPr sz="2399"/>
          </a:p>
        </p:txBody>
      </p:sp>
      <p:sp>
        <p:nvSpPr>
          <p:cNvPr id="27" name="Google Shape;649;p48"/>
          <p:cNvSpPr txBox="1"/>
          <p:nvPr/>
        </p:nvSpPr>
        <p:spPr>
          <a:xfrm>
            <a:off x="1930463" y="3843696"/>
            <a:ext cx="1939022" cy="1055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2600" dirty="0">
                <a:solidFill>
                  <a:srgbClr val="0000FF"/>
                </a:solidFill>
              </a:rPr>
              <a:t>W</a:t>
            </a:r>
            <a:r>
              <a:rPr lang="en-US" sz="2600" baseline="-25000" dirty="0">
                <a:solidFill>
                  <a:srgbClr val="0000FF"/>
                </a:solidFill>
              </a:rPr>
              <a:t>1</a:t>
            </a:r>
            <a:r>
              <a:rPr lang="en-US" sz="2600" dirty="0">
                <a:solidFill>
                  <a:srgbClr val="0000FF"/>
                </a:solidFill>
              </a:rPr>
              <a:t>: 6x3x5x5</a:t>
            </a:r>
          </a:p>
          <a:p>
            <a:r>
              <a:rPr lang="en-US" sz="2600" dirty="0">
                <a:solidFill>
                  <a:srgbClr val="0000FF"/>
                </a:solidFill>
              </a:rPr>
              <a:t>b</a:t>
            </a:r>
            <a:r>
              <a:rPr lang="en-US" sz="2600" baseline="-25000" dirty="0">
                <a:solidFill>
                  <a:srgbClr val="0000FF"/>
                </a:solidFill>
              </a:rPr>
              <a:t>1</a:t>
            </a:r>
            <a:r>
              <a:rPr lang="en-US" sz="2600" dirty="0">
                <a:solidFill>
                  <a:srgbClr val="0000FF"/>
                </a:solidFill>
              </a:rPr>
              <a:t>: 6</a:t>
            </a:r>
          </a:p>
        </p:txBody>
      </p:sp>
      <p:sp>
        <p:nvSpPr>
          <p:cNvPr id="28" name="Google Shape;650;p48"/>
          <p:cNvSpPr/>
          <p:nvPr/>
        </p:nvSpPr>
        <p:spPr>
          <a:xfrm>
            <a:off x="3946781" y="1305465"/>
            <a:ext cx="1274868" cy="3676242"/>
          </a:xfrm>
          <a:prstGeom prst="cube">
            <a:avLst>
              <a:gd name="adj" fmla="val 77711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9" name="Google Shape;651;p48"/>
          <p:cNvSpPr txBox="1"/>
          <p:nvPr/>
        </p:nvSpPr>
        <p:spPr>
          <a:xfrm>
            <a:off x="4763402" y="4371333"/>
            <a:ext cx="655429" cy="41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28</a:t>
            </a:r>
            <a:endParaRPr sz="2399"/>
          </a:p>
        </p:txBody>
      </p:sp>
      <p:sp>
        <p:nvSpPr>
          <p:cNvPr id="30" name="Google Shape;652;p48"/>
          <p:cNvSpPr txBox="1"/>
          <p:nvPr/>
        </p:nvSpPr>
        <p:spPr>
          <a:xfrm>
            <a:off x="5249008" y="1607820"/>
            <a:ext cx="655429" cy="37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28</a:t>
            </a:r>
            <a:endParaRPr sz="2399"/>
          </a:p>
        </p:txBody>
      </p:sp>
      <p:sp>
        <p:nvSpPr>
          <p:cNvPr id="31" name="Google Shape;653;p48"/>
          <p:cNvSpPr txBox="1"/>
          <p:nvPr/>
        </p:nvSpPr>
        <p:spPr>
          <a:xfrm>
            <a:off x="3869485" y="4893373"/>
            <a:ext cx="655429" cy="2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6</a:t>
            </a:r>
            <a:endParaRPr sz="2399"/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703916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What </a:t>
            </a:r>
            <a:r>
              <a:rPr lang="en-US"/>
              <a:t>do convolutional filters learn? 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34088" y="5444708"/>
            <a:ext cx="19736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/>
              <a:t>Input: </a:t>
            </a:r>
          </a:p>
          <a:p>
            <a:pPr algn="ctr"/>
            <a:r>
              <a:rPr lang="en-US" sz="2400" dirty="0"/>
              <a:t>N x 3 x 32 x 32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280952" y="5444708"/>
            <a:ext cx="24879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First hidden layer: </a:t>
            </a:r>
          </a:p>
          <a:p>
            <a:pPr algn="ctr"/>
            <a:r>
              <a:rPr lang="en-US" sz="2400" dirty="0"/>
              <a:t>N x 6 x 28 x 28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993626" y="2847996"/>
            <a:ext cx="806503" cy="46166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Conv</a:t>
            </a:r>
          </a:p>
        </p:txBody>
      </p:sp>
      <p:cxnSp>
        <p:nvCxnSpPr>
          <p:cNvPr id="50" name="Google Shape;657;p48"/>
          <p:cNvCxnSpPr>
            <a:stCxn id="46" idx="3"/>
            <a:endCxn id="48" idx="1"/>
          </p:cNvCxnSpPr>
          <p:nvPr/>
        </p:nvCxnSpPr>
        <p:spPr>
          <a:xfrm>
            <a:off x="2800129" y="3078829"/>
            <a:ext cx="131859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3" name="Google Shape;657;p48"/>
          <p:cNvCxnSpPr>
            <a:endCxn id="46" idx="2"/>
          </p:cNvCxnSpPr>
          <p:nvPr/>
        </p:nvCxnSpPr>
        <p:spPr>
          <a:xfrm flipV="1">
            <a:off x="2393504" y="3309661"/>
            <a:ext cx="3374" cy="534035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8" name="TextBox 47"/>
          <p:cNvSpPr txBox="1"/>
          <p:nvPr/>
        </p:nvSpPr>
        <p:spPr>
          <a:xfrm>
            <a:off x="2931988" y="2847996"/>
            <a:ext cx="820546" cy="46166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/>
              <a:t>ReLU</a:t>
            </a:r>
            <a:endParaRPr lang="en-US" sz="2400" dirty="0"/>
          </a:p>
        </p:txBody>
      </p:sp>
      <p:cxnSp>
        <p:nvCxnSpPr>
          <p:cNvPr id="51" name="Google Shape;657;p48"/>
          <p:cNvCxnSpPr/>
          <p:nvPr/>
        </p:nvCxnSpPr>
        <p:spPr>
          <a:xfrm flipV="1">
            <a:off x="1887659" y="3078829"/>
            <a:ext cx="109728" cy="1929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2" name="Google Shape;657;p48"/>
          <p:cNvCxnSpPr>
            <a:stCxn id="48" idx="3"/>
          </p:cNvCxnSpPr>
          <p:nvPr/>
        </p:nvCxnSpPr>
        <p:spPr>
          <a:xfrm flipV="1">
            <a:off x="3752534" y="3078828"/>
            <a:ext cx="143002" cy="1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" name="Rectangle 5"/>
          <p:cNvSpPr/>
          <p:nvPr/>
        </p:nvSpPr>
        <p:spPr>
          <a:xfrm>
            <a:off x="1956123" y="3900668"/>
            <a:ext cx="1875098" cy="50928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6236331" y="1049482"/>
            <a:ext cx="59556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First-layer conv filters: local image templates</a:t>
            </a:r>
          </a:p>
          <a:p>
            <a:r>
              <a:rPr lang="en-US" sz="2400" dirty="0"/>
              <a:t>(Often learns oriented edges, opposing colors)</a:t>
            </a:r>
          </a:p>
        </p:txBody>
      </p:sp>
      <p:pic>
        <p:nvPicPr>
          <p:cNvPr id="1026" name="Picture 2" descr="https://lh3.googleusercontent.com/6SDufmNatRKAaxNJWGsaWdSAGFtPthQHMADKkjtW7g-cNaC__eQc0rV3ejOPA7SQmL9WFAkZrj6eb4Z81j5PzqqxLFWHXK5mZxrdciJaHjwpaQgzQvY5lB_8QcirvXGGU1GvMuXO6A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964" y="1913337"/>
            <a:ext cx="3738401" cy="37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59057" y="5684596"/>
            <a:ext cx="4310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AlexNet</a:t>
            </a:r>
            <a:r>
              <a:rPr lang="en-US" sz="2400" dirty="0"/>
              <a:t>: 64 filters, each 3x11x11</a:t>
            </a:r>
          </a:p>
        </p:txBody>
      </p:sp>
    </p:spTree>
    <p:extLst>
      <p:ext uri="{BB962C8B-B14F-4D97-AF65-F5344CB8AC3E}">
        <p14:creationId xmlns:p14="http://schemas.microsoft.com/office/powerpoint/2010/main" val="99559477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103</a:t>
            </a:fld>
            <a:endParaRPr lang="en-US" dirty="0"/>
          </a:p>
        </p:txBody>
      </p:sp>
      <p:sp>
        <p:nvSpPr>
          <p:cNvPr id="22" name="Google Shape;644;p48"/>
          <p:cNvSpPr/>
          <p:nvPr/>
        </p:nvSpPr>
        <p:spPr>
          <a:xfrm>
            <a:off x="594854" y="1305465"/>
            <a:ext cx="1274868" cy="367624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3" name="Google Shape;645;p48"/>
          <p:cNvSpPr txBox="1"/>
          <p:nvPr/>
        </p:nvSpPr>
        <p:spPr>
          <a:xfrm>
            <a:off x="1411475" y="4371333"/>
            <a:ext cx="655429" cy="41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32</a:t>
            </a:r>
            <a:endParaRPr sz="2399"/>
          </a:p>
        </p:txBody>
      </p:sp>
      <p:sp>
        <p:nvSpPr>
          <p:cNvPr id="24" name="Google Shape;646;p48"/>
          <p:cNvSpPr txBox="1"/>
          <p:nvPr/>
        </p:nvSpPr>
        <p:spPr>
          <a:xfrm>
            <a:off x="1897082" y="1607820"/>
            <a:ext cx="655429" cy="37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32</a:t>
            </a:r>
            <a:endParaRPr sz="2399"/>
          </a:p>
        </p:txBody>
      </p:sp>
      <p:sp>
        <p:nvSpPr>
          <p:cNvPr id="25" name="Google Shape;647;p48"/>
          <p:cNvSpPr txBox="1"/>
          <p:nvPr/>
        </p:nvSpPr>
        <p:spPr>
          <a:xfrm>
            <a:off x="517558" y="4893373"/>
            <a:ext cx="655429" cy="2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3</a:t>
            </a:r>
            <a:endParaRPr sz="2399"/>
          </a:p>
        </p:txBody>
      </p:sp>
      <p:sp>
        <p:nvSpPr>
          <p:cNvPr id="27" name="Google Shape;649;p48"/>
          <p:cNvSpPr txBox="1"/>
          <p:nvPr/>
        </p:nvSpPr>
        <p:spPr>
          <a:xfrm>
            <a:off x="1930463" y="3843696"/>
            <a:ext cx="1939022" cy="1055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2600" dirty="0">
                <a:solidFill>
                  <a:srgbClr val="0000FF"/>
                </a:solidFill>
              </a:rPr>
              <a:t>W</a:t>
            </a:r>
            <a:r>
              <a:rPr lang="en-US" sz="2600" baseline="-25000" dirty="0">
                <a:solidFill>
                  <a:srgbClr val="0000FF"/>
                </a:solidFill>
              </a:rPr>
              <a:t>1</a:t>
            </a:r>
            <a:r>
              <a:rPr lang="en-US" sz="2600" dirty="0">
                <a:solidFill>
                  <a:srgbClr val="0000FF"/>
                </a:solidFill>
              </a:rPr>
              <a:t>: 6x3x5x5</a:t>
            </a:r>
          </a:p>
          <a:p>
            <a:r>
              <a:rPr lang="en-US" sz="2600" dirty="0">
                <a:solidFill>
                  <a:srgbClr val="0000FF"/>
                </a:solidFill>
              </a:rPr>
              <a:t>b</a:t>
            </a:r>
            <a:r>
              <a:rPr lang="en-US" sz="2600" baseline="-25000" dirty="0">
                <a:solidFill>
                  <a:srgbClr val="0000FF"/>
                </a:solidFill>
              </a:rPr>
              <a:t>1</a:t>
            </a:r>
            <a:r>
              <a:rPr lang="en-US" sz="2600" dirty="0">
                <a:solidFill>
                  <a:srgbClr val="0000FF"/>
                </a:solidFill>
              </a:rPr>
              <a:t>: 6</a:t>
            </a:r>
          </a:p>
        </p:txBody>
      </p:sp>
      <p:sp>
        <p:nvSpPr>
          <p:cNvPr id="28" name="Google Shape;650;p48"/>
          <p:cNvSpPr/>
          <p:nvPr/>
        </p:nvSpPr>
        <p:spPr>
          <a:xfrm>
            <a:off x="3946781" y="1305465"/>
            <a:ext cx="1274868" cy="3676242"/>
          </a:xfrm>
          <a:prstGeom prst="cube">
            <a:avLst>
              <a:gd name="adj" fmla="val 77711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9" name="Google Shape;651;p48"/>
          <p:cNvSpPr txBox="1"/>
          <p:nvPr/>
        </p:nvSpPr>
        <p:spPr>
          <a:xfrm>
            <a:off x="4763402" y="4371333"/>
            <a:ext cx="655429" cy="41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28</a:t>
            </a:r>
            <a:endParaRPr sz="2399"/>
          </a:p>
        </p:txBody>
      </p:sp>
      <p:sp>
        <p:nvSpPr>
          <p:cNvPr id="30" name="Google Shape;652;p48"/>
          <p:cNvSpPr txBox="1"/>
          <p:nvPr/>
        </p:nvSpPr>
        <p:spPr>
          <a:xfrm>
            <a:off x="5249008" y="1607820"/>
            <a:ext cx="655429" cy="37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28</a:t>
            </a:r>
            <a:endParaRPr sz="2399"/>
          </a:p>
        </p:txBody>
      </p:sp>
      <p:sp>
        <p:nvSpPr>
          <p:cNvPr id="31" name="Google Shape;653;p48"/>
          <p:cNvSpPr txBox="1"/>
          <p:nvPr/>
        </p:nvSpPr>
        <p:spPr>
          <a:xfrm>
            <a:off x="3869485" y="4893373"/>
            <a:ext cx="655429" cy="2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6</a:t>
            </a:r>
            <a:endParaRPr sz="2399"/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703916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A closer look at spatial dimensions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4088" y="5444708"/>
            <a:ext cx="19736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/>
              <a:t>Input: </a:t>
            </a:r>
          </a:p>
          <a:p>
            <a:pPr algn="ctr"/>
            <a:r>
              <a:rPr lang="en-US" sz="2400" dirty="0"/>
              <a:t>N x 3 x 32 x 32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280952" y="5444708"/>
            <a:ext cx="24879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First hidden layer: </a:t>
            </a:r>
          </a:p>
          <a:p>
            <a:pPr algn="ctr"/>
            <a:r>
              <a:rPr lang="en-US" sz="2400" dirty="0"/>
              <a:t>N x 6 x 28 x 28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993626" y="2847996"/>
            <a:ext cx="806503" cy="46166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Conv</a:t>
            </a:r>
          </a:p>
        </p:txBody>
      </p:sp>
      <p:cxnSp>
        <p:nvCxnSpPr>
          <p:cNvPr id="50" name="Google Shape;657;p48"/>
          <p:cNvCxnSpPr>
            <a:stCxn id="46" idx="3"/>
            <a:endCxn id="48" idx="1"/>
          </p:cNvCxnSpPr>
          <p:nvPr/>
        </p:nvCxnSpPr>
        <p:spPr>
          <a:xfrm>
            <a:off x="2800129" y="3078829"/>
            <a:ext cx="131859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3" name="Google Shape;657;p48"/>
          <p:cNvCxnSpPr>
            <a:endCxn id="46" idx="2"/>
          </p:cNvCxnSpPr>
          <p:nvPr/>
        </p:nvCxnSpPr>
        <p:spPr>
          <a:xfrm flipV="1">
            <a:off x="2393504" y="3309661"/>
            <a:ext cx="3374" cy="534035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8" name="TextBox 47"/>
          <p:cNvSpPr txBox="1"/>
          <p:nvPr/>
        </p:nvSpPr>
        <p:spPr>
          <a:xfrm>
            <a:off x="2931988" y="2847996"/>
            <a:ext cx="820546" cy="46166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/>
              <a:t>ReLU</a:t>
            </a:r>
            <a:endParaRPr lang="en-US" sz="2400" dirty="0"/>
          </a:p>
        </p:txBody>
      </p:sp>
      <p:cxnSp>
        <p:nvCxnSpPr>
          <p:cNvPr id="51" name="Google Shape;657;p48"/>
          <p:cNvCxnSpPr/>
          <p:nvPr/>
        </p:nvCxnSpPr>
        <p:spPr>
          <a:xfrm flipV="1">
            <a:off x="1887659" y="3078829"/>
            <a:ext cx="109728" cy="1929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2" name="Google Shape;657;p48"/>
          <p:cNvCxnSpPr>
            <a:stCxn id="48" idx="3"/>
          </p:cNvCxnSpPr>
          <p:nvPr/>
        </p:nvCxnSpPr>
        <p:spPr>
          <a:xfrm flipV="1">
            <a:off x="3752534" y="3078828"/>
            <a:ext cx="143002" cy="1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09398362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104</a:t>
            </a:fld>
            <a:endParaRPr lang="en-US" dirty="0"/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703916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A closer look at spatial dimensions</a:t>
            </a:r>
          </a:p>
        </p:txBody>
      </p:sp>
      <p:graphicFrame>
        <p:nvGraphicFramePr>
          <p:cNvPr id="21" name="Google Shape;743;p54"/>
          <p:cNvGraphicFramePr/>
          <p:nvPr/>
        </p:nvGraphicFramePr>
        <p:xfrm>
          <a:off x="838200" y="1550022"/>
          <a:ext cx="4110862" cy="411630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8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6" name="Google Shape;745;p54"/>
          <p:cNvSpPr txBox="1"/>
          <p:nvPr/>
        </p:nvSpPr>
        <p:spPr>
          <a:xfrm>
            <a:off x="2530440" y="5686478"/>
            <a:ext cx="731409" cy="609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199" dirty="0"/>
              <a:t>7</a:t>
            </a:r>
            <a:endParaRPr sz="3199" dirty="0"/>
          </a:p>
        </p:txBody>
      </p:sp>
      <p:sp>
        <p:nvSpPr>
          <p:cNvPr id="33" name="Google Shape;745;p54"/>
          <p:cNvSpPr txBox="1"/>
          <p:nvPr/>
        </p:nvSpPr>
        <p:spPr>
          <a:xfrm>
            <a:off x="4949062" y="3303251"/>
            <a:ext cx="731409" cy="609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199"/>
              <a:t>7</a:t>
            </a:r>
            <a:endParaRPr sz="3199" dirty="0"/>
          </a:p>
        </p:txBody>
      </p:sp>
      <p:sp>
        <p:nvSpPr>
          <p:cNvPr id="34" name="Google Shape;744;p54"/>
          <p:cNvSpPr txBox="1"/>
          <p:nvPr/>
        </p:nvSpPr>
        <p:spPr>
          <a:xfrm>
            <a:off x="7077081" y="1131903"/>
            <a:ext cx="2356285" cy="127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3600" dirty="0"/>
              <a:t>Input: 7x7</a:t>
            </a:r>
          </a:p>
          <a:p>
            <a:r>
              <a:rPr lang="en-US" sz="3600" dirty="0"/>
              <a:t>Filter: 3x3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45381671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105</a:t>
            </a:fld>
            <a:endParaRPr lang="en-US" dirty="0"/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703916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A closer look at spatial dimensions</a:t>
            </a:r>
          </a:p>
        </p:txBody>
      </p:sp>
      <p:graphicFrame>
        <p:nvGraphicFramePr>
          <p:cNvPr id="21" name="Google Shape;743;p54"/>
          <p:cNvGraphicFramePr/>
          <p:nvPr/>
        </p:nvGraphicFramePr>
        <p:xfrm>
          <a:off x="838200" y="1550022"/>
          <a:ext cx="4110862" cy="411630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8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880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6" name="Google Shape;745;p54"/>
          <p:cNvSpPr txBox="1"/>
          <p:nvPr/>
        </p:nvSpPr>
        <p:spPr>
          <a:xfrm>
            <a:off x="2530440" y="5686478"/>
            <a:ext cx="731409" cy="609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199" dirty="0"/>
              <a:t>7</a:t>
            </a:r>
            <a:endParaRPr sz="3199" dirty="0"/>
          </a:p>
        </p:txBody>
      </p:sp>
      <p:sp>
        <p:nvSpPr>
          <p:cNvPr id="33" name="Google Shape;745;p54"/>
          <p:cNvSpPr txBox="1"/>
          <p:nvPr/>
        </p:nvSpPr>
        <p:spPr>
          <a:xfrm>
            <a:off x="4949062" y="3303251"/>
            <a:ext cx="731409" cy="609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199"/>
              <a:t>7</a:t>
            </a:r>
            <a:endParaRPr sz="3199" dirty="0"/>
          </a:p>
        </p:txBody>
      </p:sp>
      <p:sp>
        <p:nvSpPr>
          <p:cNvPr id="34" name="Google Shape;744;p54"/>
          <p:cNvSpPr txBox="1"/>
          <p:nvPr/>
        </p:nvSpPr>
        <p:spPr>
          <a:xfrm>
            <a:off x="7077081" y="1131903"/>
            <a:ext cx="2356285" cy="127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3600" dirty="0"/>
              <a:t>Input: 7x7</a:t>
            </a:r>
          </a:p>
          <a:p>
            <a:r>
              <a:rPr lang="en-US" sz="3600" dirty="0"/>
              <a:t>Filter: 3x3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187142376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106</a:t>
            </a:fld>
            <a:endParaRPr lang="en-US" dirty="0"/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703916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A closer look at spatial dimensions</a:t>
            </a:r>
          </a:p>
        </p:txBody>
      </p:sp>
      <p:graphicFrame>
        <p:nvGraphicFramePr>
          <p:cNvPr id="21" name="Google Shape;743;p54"/>
          <p:cNvGraphicFramePr/>
          <p:nvPr/>
        </p:nvGraphicFramePr>
        <p:xfrm>
          <a:off x="838200" y="1550022"/>
          <a:ext cx="4110862" cy="411630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8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880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6" name="Google Shape;745;p54"/>
          <p:cNvSpPr txBox="1"/>
          <p:nvPr/>
        </p:nvSpPr>
        <p:spPr>
          <a:xfrm>
            <a:off x="2530440" y="5686478"/>
            <a:ext cx="731409" cy="609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199" dirty="0"/>
              <a:t>7</a:t>
            </a:r>
            <a:endParaRPr sz="3199" dirty="0"/>
          </a:p>
        </p:txBody>
      </p:sp>
      <p:sp>
        <p:nvSpPr>
          <p:cNvPr id="33" name="Google Shape;745;p54"/>
          <p:cNvSpPr txBox="1"/>
          <p:nvPr/>
        </p:nvSpPr>
        <p:spPr>
          <a:xfrm>
            <a:off x="4949062" y="3303251"/>
            <a:ext cx="731409" cy="609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199"/>
              <a:t>7</a:t>
            </a:r>
            <a:endParaRPr sz="3199" dirty="0"/>
          </a:p>
        </p:txBody>
      </p:sp>
      <p:sp>
        <p:nvSpPr>
          <p:cNvPr id="34" name="Google Shape;744;p54"/>
          <p:cNvSpPr txBox="1"/>
          <p:nvPr/>
        </p:nvSpPr>
        <p:spPr>
          <a:xfrm>
            <a:off x="7077081" y="1131903"/>
            <a:ext cx="2356285" cy="127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3600" dirty="0"/>
              <a:t>Input: 7x7</a:t>
            </a:r>
          </a:p>
          <a:p>
            <a:r>
              <a:rPr lang="en-US" sz="3600" dirty="0"/>
              <a:t>Filter: 3x3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180535125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107</a:t>
            </a:fld>
            <a:endParaRPr lang="en-US" dirty="0"/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703916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A closer look at spatial dimensions</a:t>
            </a:r>
          </a:p>
        </p:txBody>
      </p:sp>
      <p:graphicFrame>
        <p:nvGraphicFramePr>
          <p:cNvPr id="21" name="Google Shape;743;p54"/>
          <p:cNvGraphicFramePr/>
          <p:nvPr/>
        </p:nvGraphicFramePr>
        <p:xfrm>
          <a:off x="838200" y="1550022"/>
          <a:ext cx="4110862" cy="411630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8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880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6" name="Google Shape;745;p54"/>
          <p:cNvSpPr txBox="1"/>
          <p:nvPr/>
        </p:nvSpPr>
        <p:spPr>
          <a:xfrm>
            <a:off x="2530440" y="5686478"/>
            <a:ext cx="731409" cy="609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199" dirty="0"/>
              <a:t>7</a:t>
            </a:r>
            <a:endParaRPr sz="3199" dirty="0"/>
          </a:p>
        </p:txBody>
      </p:sp>
      <p:sp>
        <p:nvSpPr>
          <p:cNvPr id="33" name="Google Shape;745;p54"/>
          <p:cNvSpPr txBox="1"/>
          <p:nvPr/>
        </p:nvSpPr>
        <p:spPr>
          <a:xfrm>
            <a:off x="4949062" y="3303251"/>
            <a:ext cx="731409" cy="609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199"/>
              <a:t>7</a:t>
            </a:r>
            <a:endParaRPr sz="3199" dirty="0"/>
          </a:p>
        </p:txBody>
      </p:sp>
      <p:sp>
        <p:nvSpPr>
          <p:cNvPr id="34" name="Google Shape;744;p54"/>
          <p:cNvSpPr txBox="1"/>
          <p:nvPr/>
        </p:nvSpPr>
        <p:spPr>
          <a:xfrm>
            <a:off x="7077081" y="1131903"/>
            <a:ext cx="2356285" cy="127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3600" dirty="0"/>
              <a:t>Input: 7x7</a:t>
            </a:r>
          </a:p>
          <a:p>
            <a:r>
              <a:rPr lang="en-US" sz="3600" dirty="0"/>
              <a:t>Filter: 3x3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27339069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108</a:t>
            </a:fld>
            <a:endParaRPr lang="en-US" dirty="0"/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703916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A closer look at spatial dimensions</a:t>
            </a:r>
          </a:p>
        </p:txBody>
      </p:sp>
      <p:graphicFrame>
        <p:nvGraphicFramePr>
          <p:cNvPr id="21" name="Google Shape;743;p54"/>
          <p:cNvGraphicFramePr/>
          <p:nvPr/>
        </p:nvGraphicFramePr>
        <p:xfrm>
          <a:off x="838200" y="1550022"/>
          <a:ext cx="4110862" cy="411630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8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880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6" name="Google Shape;745;p54"/>
          <p:cNvSpPr txBox="1"/>
          <p:nvPr/>
        </p:nvSpPr>
        <p:spPr>
          <a:xfrm>
            <a:off x="2530440" y="5686478"/>
            <a:ext cx="731409" cy="609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199" dirty="0"/>
              <a:t>7</a:t>
            </a:r>
            <a:endParaRPr sz="3199" dirty="0"/>
          </a:p>
        </p:txBody>
      </p:sp>
      <p:sp>
        <p:nvSpPr>
          <p:cNvPr id="33" name="Google Shape;745;p54"/>
          <p:cNvSpPr txBox="1"/>
          <p:nvPr/>
        </p:nvSpPr>
        <p:spPr>
          <a:xfrm>
            <a:off x="4949062" y="3303251"/>
            <a:ext cx="731409" cy="609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199"/>
              <a:t>7</a:t>
            </a:r>
            <a:endParaRPr sz="3199" dirty="0"/>
          </a:p>
        </p:txBody>
      </p:sp>
      <p:sp>
        <p:nvSpPr>
          <p:cNvPr id="34" name="Google Shape;744;p54"/>
          <p:cNvSpPr txBox="1"/>
          <p:nvPr/>
        </p:nvSpPr>
        <p:spPr>
          <a:xfrm>
            <a:off x="7077081" y="1131903"/>
            <a:ext cx="2634078" cy="1819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3600" dirty="0"/>
              <a:t>Input: 7x7</a:t>
            </a:r>
          </a:p>
          <a:p>
            <a:r>
              <a:rPr lang="en-US" sz="3600" dirty="0"/>
              <a:t>Filter: 3x3</a:t>
            </a:r>
          </a:p>
          <a:p>
            <a:r>
              <a:rPr lang="en-US" sz="3600" dirty="0"/>
              <a:t>Output: 5x5</a:t>
            </a:r>
          </a:p>
          <a:p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93290259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109</a:t>
            </a:fld>
            <a:endParaRPr lang="en-US" dirty="0"/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703916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A closer look at spatial dimensions</a:t>
            </a:r>
          </a:p>
        </p:txBody>
      </p:sp>
      <p:graphicFrame>
        <p:nvGraphicFramePr>
          <p:cNvPr id="21" name="Google Shape;743;p54"/>
          <p:cNvGraphicFramePr/>
          <p:nvPr/>
        </p:nvGraphicFramePr>
        <p:xfrm>
          <a:off x="838200" y="1550022"/>
          <a:ext cx="4110862" cy="411630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8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880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6" name="Google Shape;745;p54"/>
          <p:cNvSpPr txBox="1"/>
          <p:nvPr/>
        </p:nvSpPr>
        <p:spPr>
          <a:xfrm>
            <a:off x="2530440" y="5686478"/>
            <a:ext cx="731409" cy="609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199" dirty="0"/>
              <a:t>7</a:t>
            </a:r>
            <a:endParaRPr sz="3199" dirty="0"/>
          </a:p>
        </p:txBody>
      </p:sp>
      <p:sp>
        <p:nvSpPr>
          <p:cNvPr id="33" name="Google Shape;745;p54"/>
          <p:cNvSpPr txBox="1"/>
          <p:nvPr/>
        </p:nvSpPr>
        <p:spPr>
          <a:xfrm>
            <a:off x="4949062" y="3303251"/>
            <a:ext cx="731409" cy="609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199"/>
              <a:t>7</a:t>
            </a:r>
            <a:endParaRPr sz="3199" dirty="0"/>
          </a:p>
        </p:txBody>
      </p:sp>
      <p:sp>
        <p:nvSpPr>
          <p:cNvPr id="34" name="Google Shape;744;p54"/>
          <p:cNvSpPr txBox="1"/>
          <p:nvPr/>
        </p:nvSpPr>
        <p:spPr>
          <a:xfrm>
            <a:off x="7077081" y="1131903"/>
            <a:ext cx="2634078" cy="1819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3600" dirty="0"/>
              <a:t>Input: 7x7</a:t>
            </a:r>
          </a:p>
          <a:p>
            <a:r>
              <a:rPr lang="en-US" sz="3600" dirty="0"/>
              <a:t>Filter: 3x3</a:t>
            </a:r>
          </a:p>
          <a:p>
            <a:r>
              <a:rPr lang="en-US" sz="3600" dirty="0"/>
              <a:t>Output: 5x5</a:t>
            </a:r>
          </a:p>
          <a:p>
            <a:endParaRPr sz="3600" dirty="0"/>
          </a:p>
        </p:txBody>
      </p:sp>
      <p:sp>
        <p:nvSpPr>
          <p:cNvPr id="8" name="Google Shape;744;p54"/>
          <p:cNvSpPr txBox="1"/>
          <p:nvPr/>
        </p:nvSpPr>
        <p:spPr>
          <a:xfrm>
            <a:off x="6203674" y="3116857"/>
            <a:ext cx="4380892" cy="1921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-US" sz="3200" dirty="0"/>
              <a:t>In general:</a:t>
            </a:r>
          </a:p>
          <a:p>
            <a:r>
              <a:rPr lang="en-US" sz="3200" dirty="0"/>
              <a:t>Input: W</a:t>
            </a:r>
          </a:p>
          <a:p>
            <a:r>
              <a:rPr lang="en-US" sz="3200" dirty="0"/>
              <a:t>Filter: K</a:t>
            </a:r>
          </a:p>
          <a:p>
            <a:r>
              <a:rPr lang="en-US" sz="3200" dirty="0"/>
              <a:t>Output: W </a:t>
            </a:r>
            <a:r>
              <a:rPr lang="mr-IN" sz="3200" dirty="0"/>
              <a:t>–</a:t>
            </a:r>
            <a:r>
              <a:rPr lang="en-US" sz="3200" dirty="0"/>
              <a:t> K + 1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42116" y="3057182"/>
            <a:ext cx="26845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Problem: Feature maps “shrink” with each layer!</a:t>
            </a:r>
          </a:p>
        </p:txBody>
      </p:sp>
    </p:spTree>
    <p:extLst>
      <p:ext uri="{BB962C8B-B14F-4D97-AF65-F5344CB8AC3E}">
        <p14:creationId xmlns:p14="http://schemas.microsoft.com/office/powerpoint/2010/main" val="1642088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Google Shape;1586;p90"/>
          <p:cNvSpPr txBox="1"/>
          <p:nvPr/>
        </p:nvSpPr>
        <p:spPr>
          <a:xfrm>
            <a:off x="548457" y="275122"/>
            <a:ext cx="11063518" cy="5607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3999" dirty="0"/>
              <a:t>Loss is a function of W: </a:t>
            </a:r>
            <a:r>
              <a:rPr lang="en-US" sz="3999" b="1" dirty="0"/>
              <a:t>Analytic Gradient</a:t>
            </a:r>
            <a:endParaRPr sz="3999" dirty="0"/>
          </a:p>
        </p:txBody>
      </p:sp>
      <p:pic>
        <p:nvPicPr>
          <p:cNvPr id="4" name="Google Shape;1587;p9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3570" y="2080717"/>
            <a:ext cx="5944885" cy="637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8;p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3568" y="2821558"/>
            <a:ext cx="3474095" cy="57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9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8621" y="1230173"/>
            <a:ext cx="4590438" cy="747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590;p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62059" y="3730091"/>
            <a:ext cx="1156485" cy="524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592;p9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95241" y="2685661"/>
            <a:ext cx="2451399" cy="336509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593;p90"/>
          <p:cNvSpPr txBox="1"/>
          <p:nvPr/>
        </p:nvSpPr>
        <p:spPr>
          <a:xfrm>
            <a:off x="6831970" y="5979401"/>
            <a:ext cx="1777937" cy="261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800" u="sng">
                <a:solidFill>
                  <a:schemeClr val="hlink"/>
                </a:solidFill>
                <a:hlinkClick r:id="rId7"/>
              </a:rPr>
              <a:t>This image</a:t>
            </a:r>
            <a:r>
              <a:rPr lang="en" sz="800"/>
              <a:t> is in the public domain</a:t>
            </a:r>
            <a:endParaRPr sz="800"/>
          </a:p>
        </p:txBody>
      </p:sp>
      <p:pic>
        <p:nvPicPr>
          <p:cNvPr id="10" name="Google Shape;1594;p9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048976" y="2685661"/>
            <a:ext cx="2726155" cy="336509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595;p90"/>
          <p:cNvSpPr txBox="1"/>
          <p:nvPr/>
        </p:nvSpPr>
        <p:spPr>
          <a:xfrm>
            <a:off x="9523069" y="5979401"/>
            <a:ext cx="1777937" cy="261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800" u="sng">
                <a:solidFill>
                  <a:schemeClr val="hlink"/>
                </a:solidFill>
                <a:hlinkClick r:id="rId9"/>
              </a:rPr>
              <a:t>This image</a:t>
            </a:r>
            <a:r>
              <a:rPr lang="en" sz="800"/>
              <a:t> is in the public domain</a:t>
            </a:r>
            <a:endParaRPr sz="800"/>
          </a:p>
        </p:txBody>
      </p:sp>
      <p:sp>
        <p:nvSpPr>
          <p:cNvPr id="12" name="Google Shape;1596;p90"/>
          <p:cNvSpPr txBox="1"/>
          <p:nvPr/>
        </p:nvSpPr>
        <p:spPr>
          <a:xfrm>
            <a:off x="465778" y="4839566"/>
            <a:ext cx="5612138" cy="1198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Use calculus to compute an </a:t>
            </a:r>
            <a:r>
              <a:rPr lang="en" sz="3199" b="1"/>
              <a:t>analytic gradient</a:t>
            </a:r>
            <a:endParaRPr sz="3199"/>
          </a:p>
        </p:txBody>
      </p:sp>
      <p:sp>
        <p:nvSpPr>
          <p:cNvPr id="13" name="Google Shape;1591;p90"/>
          <p:cNvSpPr txBox="1"/>
          <p:nvPr/>
        </p:nvSpPr>
        <p:spPr>
          <a:xfrm>
            <a:off x="465778" y="3599056"/>
            <a:ext cx="1096281" cy="655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want</a:t>
            </a:r>
            <a:endParaRPr sz="3199" dirty="0"/>
          </a:p>
        </p:txBody>
      </p:sp>
    </p:spTree>
    <p:extLst>
      <p:ext uri="{BB962C8B-B14F-4D97-AF65-F5344CB8AC3E}">
        <p14:creationId xmlns:p14="http://schemas.microsoft.com/office/powerpoint/2010/main" val="100917363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oogle Shape;743;p54"/>
          <p:cNvGraphicFramePr/>
          <p:nvPr/>
        </p:nvGraphicFramePr>
        <p:xfrm>
          <a:off x="247890" y="961978"/>
          <a:ext cx="5284809" cy="529238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87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72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7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72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72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72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72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872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8720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8804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0</a:t>
                      </a:r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0</a:t>
                      </a:r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0</a:t>
                      </a:r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0</a:t>
                      </a:r>
                      <a:endParaRPr sz="2200" dirty="0"/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0</a:t>
                      </a:r>
                      <a:endParaRPr sz="2200" dirty="0"/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0</a:t>
                      </a:r>
                      <a:endParaRPr sz="2200" dirty="0"/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0</a:t>
                      </a:r>
                      <a:endParaRPr sz="2200" dirty="0"/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0</a:t>
                      </a:r>
                      <a:endParaRPr sz="2200" dirty="0"/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0</a:t>
                      </a:r>
                      <a:endParaRPr sz="2200" dirty="0"/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0</a:t>
                      </a:r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0</a:t>
                      </a:r>
                      <a:endParaRPr sz="2200" dirty="0"/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0</a:t>
                      </a:r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0</a:t>
                      </a:r>
                      <a:endParaRPr sz="2200" dirty="0"/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0</a:t>
                      </a:r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0</a:t>
                      </a:r>
                      <a:endParaRPr sz="2200" dirty="0"/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0</a:t>
                      </a:r>
                      <a:endParaRPr sz="2200" dirty="0"/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0</a:t>
                      </a:r>
                      <a:endParaRPr sz="2200" dirty="0"/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0</a:t>
                      </a:r>
                      <a:endParaRPr sz="2200" dirty="0"/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0</a:t>
                      </a:r>
                      <a:endParaRPr sz="2200" dirty="0"/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0</a:t>
                      </a:r>
                      <a:endParaRPr sz="2200" dirty="0"/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/>
                    </a:p>
                  </a:txBody>
                  <a:tcPr marL="121868" marR="121868" marT="121868" marB="121868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/>
                    </a:p>
                  </a:txBody>
                  <a:tcPr marL="121868" marR="121868" marT="121868" marB="121868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/>
                    </a:p>
                  </a:txBody>
                  <a:tcPr marL="121868" marR="121868" marT="121868" marB="121868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/>
                    </a:p>
                  </a:txBody>
                  <a:tcPr marL="121868" marR="121868" marT="121868" marB="121868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0</a:t>
                      </a:r>
                      <a:endParaRPr sz="2200" dirty="0"/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0</a:t>
                      </a:r>
                      <a:endParaRPr sz="2200" dirty="0"/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/>
                    </a:p>
                  </a:txBody>
                  <a:tcPr marL="121868" marR="121868" marT="121868" marB="121868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/>
                    </a:p>
                  </a:txBody>
                  <a:tcPr marL="121868" marR="121868" marT="121868" marB="121868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/>
                    </a:p>
                  </a:txBody>
                  <a:tcPr marL="121868" marR="121868" marT="121868" marB="121868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/>
                    </a:p>
                  </a:txBody>
                  <a:tcPr marL="121868" marR="121868" marT="121868" marB="121868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/>
                    </a:p>
                  </a:txBody>
                  <a:tcPr marL="121868" marR="121868" marT="121868" marB="121868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0</a:t>
                      </a:r>
                      <a:endParaRPr sz="2200" dirty="0"/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0</a:t>
                      </a:r>
                      <a:endParaRPr sz="2200" dirty="0"/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0</a:t>
                      </a:r>
                      <a:endParaRPr sz="2200" dirty="0"/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0</a:t>
                      </a:r>
                      <a:endParaRPr sz="2200" dirty="0"/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0</a:t>
                      </a:r>
                      <a:endParaRPr sz="2200" dirty="0"/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0</a:t>
                      </a:r>
                      <a:endParaRPr sz="2200" dirty="0"/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0</a:t>
                      </a:r>
                      <a:endParaRPr sz="2200" dirty="0"/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0</a:t>
                      </a:r>
                      <a:endParaRPr sz="2200" dirty="0"/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0</a:t>
                      </a:r>
                      <a:endParaRPr sz="2200" dirty="0"/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0</a:t>
                      </a:r>
                      <a:endParaRPr sz="2200" dirty="0"/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110</a:t>
            </a:fld>
            <a:endParaRPr lang="en-US" dirty="0"/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703916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A closer look at spatial dimensions</a:t>
            </a:r>
          </a:p>
        </p:txBody>
      </p:sp>
      <p:sp>
        <p:nvSpPr>
          <p:cNvPr id="34" name="Google Shape;744;p54"/>
          <p:cNvSpPr txBox="1"/>
          <p:nvPr/>
        </p:nvSpPr>
        <p:spPr>
          <a:xfrm>
            <a:off x="7077081" y="1131903"/>
            <a:ext cx="2634078" cy="1819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3600" dirty="0"/>
              <a:t>Input: 7x7</a:t>
            </a:r>
          </a:p>
          <a:p>
            <a:r>
              <a:rPr lang="en-US" sz="3600" dirty="0"/>
              <a:t>Filter: 3x3</a:t>
            </a:r>
          </a:p>
          <a:p>
            <a:r>
              <a:rPr lang="en-US" sz="3600" dirty="0"/>
              <a:t>Output: 5x5</a:t>
            </a:r>
          </a:p>
          <a:p>
            <a:endParaRPr sz="3600" dirty="0"/>
          </a:p>
        </p:txBody>
      </p:sp>
      <p:sp>
        <p:nvSpPr>
          <p:cNvPr id="8" name="Google Shape;744;p54"/>
          <p:cNvSpPr txBox="1"/>
          <p:nvPr/>
        </p:nvSpPr>
        <p:spPr>
          <a:xfrm>
            <a:off x="6203674" y="3116857"/>
            <a:ext cx="4380892" cy="1921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-US" sz="3200" dirty="0"/>
              <a:t>In general:</a:t>
            </a:r>
          </a:p>
          <a:p>
            <a:r>
              <a:rPr lang="en-US" sz="3200" dirty="0"/>
              <a:t>Input: W</a:t>
            </a:r>
          </a:p>
          <a:p>
            <a:r>
              <a:rPr lang="en-US" sz="3200" dirty="0"/>
              <a:t>Filter: K</a:t>
            </a:r>
          </a:p>
          <a:p>
            <a:r>
              <a:rPr lang="en-US" sz="3200" dirty="0"/>
              <a:t>Output: W </a:t>
            </a:r>
            <a:r>
              <a:rPr lang="mr-IN" sz="3200" dirty="0"/>
              <a:t>–</a:t>
            </a:r>
            <a:r>
              <a:rPr lang="en-US" sz="3200" dirty="0"/>
              <a:t> K + 1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542116" y="3057182"/>
            <a:ext cx="26845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Problem: Feature maps “shrink” with each layer!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8113" y="5298589"/>
            <a:ext cx="41631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6"/>
                </a:solidFill>
              </a:rPr>
              <a:t>Solution: </a:t>
            </a:r>
            <a:r>
              <a:rPr lang="en-US" sz="2800" b="1" dirty="0">
                <a:solidFill>
                  <a:schemeClr val="accent6"/>
                </a:solidFill>
              </a:rPr>
              <a:t>padding</a:t>
            </a:r>
          </a:p>
          <a:p>
            <a:pPr algn="ctr"/>
            <a:r>
              <a:rPr lang="en-US" sz="2800" dirty="0">
                <a:solidFill>
                  <a:schemeClr val="accent6"/>
                </a:solidFill>
              </a:rPr>
              <a:t>Add zeros around the input</a:t>
            </a:r>
          </a:p>
        </p:txBody>
      </p:sp>
    </p:spTree>
    <p:extLst>
      <p:ext uri="{BB962C8B-B14F-4D97-AF65-F5344CB8AC3E}">
        <p14:creationId xmlns:p14="http://schemas.microsoft.com/office/powerpoint/2010/main" val="182358121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oogle Shape;743;p54"/>
          <p:cNvGraphicFramePr/>
          <p:nvPr/>
        </p:nvGraphicFramePr>
        <p:xfrm>
          <a:off x="247890" y="961978"/>
          <a:ext cx="5284809" cy="529238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87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72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7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72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72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72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72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872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8720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8804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0</a:t>
                      </a:r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0</a:t>
                      </a:r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0</a:t>
                      </a:r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0</a:t>
                      </a:r>
                      <a:endParaRPr sz="2200" dirty="0"/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0</a:t>
                      </a:r>
                      <a:endParaRPr sz="2200" dirty="0"/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0</a:t>
                      </a:r>
                      <a:endParaRPr sz="2200" dirty="0"/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0</a:t>
                      </a:r>
                      <a:endParaRPr sz="2200" dirty="0"/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0</a:t>
                      </a:r>
                      <a:endParaRPr sz="2200" dirty="0"/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0</a:t>
                      </a:r>
                      <a:endParaRPr sz="2200" dirty="0"/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0</a:t>
                      </a:r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0</a:t>
                      </a:r>
                      <a:endParaRPr sz="2200" dirty="0"/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0</a:t>
                      </a:r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0</a:t>
                      </a:r>
                      <a:endParaRPr sz="2200" dirty="0"/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0</a:t>
                      </a:r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0</a:t>
                      </a:r>
                      <a:endParaRPr sz="2200" dirty="0"/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0</a:t>
                      </a:r>
                      <a:endParaRPr sz="2200" dirty="0"/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0</a:t>
                      </a:r>
                      <a:endParaRPr sz="2200" dirty="0"/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0</a:t>
                      </a:r>
                      <a:endParaRPr sz="2200" dirty="0"/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0</a:t>
                      </a:r>
                      <a:endParaRPr sz="2200" dirty="0"/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0</a:t>
                      </a:r>
                      <a:endParaRPr sz="2200" dirty="0"/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/>
                    </a:p>
                  </a:txBody>
                  <a:tcPr marL="121868" marR="121868" marT="121868" marB="121868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/>
                    </a:p>
                  </a:txBody>
                  <a:tcPr marL="121868" marR="121868" marT="121868" marB="121868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/>
                    </a:p>
                  </a:txBody>
                  <a:tcPr marL="121868" marR="121868" marT="121868" marB="121868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/>
                    </a:p>
                  </a:txBody>
                  <a:tcPr marL="121868" marR="121868" marT="121868" marB="121868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0</a:t>
                      </a:r>
                      <a:endParaRPr sz="2200" dirty="0"/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0</a:t>
                      </a:r>
                      <a:endParaRPr sz="2200" dirty="0"/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/>
                    </a:p>
                  </a:txBody>
                  <a:tcPr marL="121868" marR="121868" marT="121868" marB="121868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/>
                    </a:p>
                  </a:txBody>
                  <a:tcPr marL="121868" marR="121868" marT="121868" marB="121868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/>
                    </a:p>
                  </a:txBody>
                  <a:tcPr marL="121868" marR="121868" marT="121868" marB="121868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/>
                    </a:p>
                  </a:txBody>
                  <a:tcPr marL="121868" marR="121868" marT="121868" marB="121868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/>
                    </a:p>
                  </a:txBody>
                  <a:tcPr marL="121868" marR="121868" marT="121868" marB="121868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21868" marR="121868" marT="121868" marB="121868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0</a:t>
                      </a:r>
                      <a:endParaRPr sz="2200" dirty="0"/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0</a:t>
                      </a:r>
                      <a:endParaRPr sz="2200" dirty="0"/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0</a:t>
                      </a:r>
                      <a:endParaRPr sz="2200" dirty="0"/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0</a:t>
                      </a:r>
                      <a:endParaRPr sz="2200" dirty="0"/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0</a:t>
                      </a:r>
                      <a:endParaRPr sz="2200" dirty="0"/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0</a:t>
                      </a:r>
                      <a:endParaRPr sz="2200" dirty="0"/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0</a:t>
                      </a:r>
                      <a:endParaRPr sz="2200" dirty="0"/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0</a:t>
                      </a:r>
                      <a:endParaRPr sz="2200" dirty="0"/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0</a:t>
                      </a:r>
                      <a:endParaRPr sz="2200" dirty="0"/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0</a:t>
                      </a:r>
                      <a:endParaRPr sz="2200" dirty="0"/>
                    </a:p>
                  </a:txBody>
                  <a:tcPr marL="121868" marR="121868" marT="121868" marB="121868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111</a:t>
            </a:fld>
            <a:endParaRPr lang="en-US" dirty="0"/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703916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A closer look at spatial dimensions</a:t>
            </a:r>
          </a:p>
        </p:txBody>
      </p:sp>
      <p:sp>
        <p:nvSpPr>
          <p:cNvPr id="34" name="Google Shape;744;p54"/>
          <p:cNvSpPr txBox="1"/>
          <p:nvPr/>
        </p:nvSpPr>
        <p:spPr>
          <a:xfrm>
            <a:off x="7077081" y="1131903"/>
            <a:ext cx="2634078" cy="1819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3600" dirty="0"/>
              <a:t>Input: 7x7</a:t>
            </a:r>
          </a:p>
          <a:p>
            <a:r>
              <a:rPr lang="en-US" sz="3600" dirty="0"/>
              <a:t>Filter: 3x3</a:t>
            </a:r>
          </a:p>
          <a:p>
            <a:r>
              <a:rPr lang="en-US" sz="3600" dirty="0"/>
              <a:t>Output: 5x5</a:t>
            </a:r>
          </a:p>
          <a:p>
            <a:endParaRPr sz="3600" dirty="0"/>
          </a:p>
        </p:txBody>
      </p:sp>
      <p:sp>
        <p:nvSpPr>
          <p:cNvPr id="8" name="Google Shape;744;p54"/>
          <p:cNvSpPr txBox="1"/>
          <p:nvPr/>
        </p:nvSpPr>
        <p:spPr>
          <a:xfrm>
            <a:off x="6203673" y="3116857"/>
            <a:ext cx="5162665" cy="2520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-US" sz="3200" dirty="0"/>
              <a:t>In general:</a:t>
            </a:r>
          </a:p>
          <a:p>
            <a:r>
              <a:rPr lang="en-US" sz="3200" dirty="0"/>
              <a:t>Input: W</a:t>
            </a:r>
          </a:p>
          <a:p>
            <a:r>
              <a:rPr lang="en-US" sz="3200" dirty="0"/>
              <a:t>Filter: K</a:t>
            </a:r>
          </a:p>
          <a:p>
            <a:r>
              <a:rPr lang="en-US" sz="3200" dirty="0"/>
              <a:t>Padding: P</a:t>
            </a:r>
          </a:p>
          <a:p>
            <a:r>
              <a:rPr lang="en-US" sz="3200" dirty="0"/>
              <a:t>Output: W </a:t>
            </a:r>
            <a:r>
              <a:rPr lang="mr-IN" sz="3200" dirty="0"/>
              <a:t>–</a:t>
            </a:r>
            <a:r>
              <a:rPr lang="en-US" sz="3200" dirty="0"/>
              <a:t> K + 1 + 2P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42116" y="3116857"/>
            <a:ext cx="33664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Very common:</a:t>
            </a:r>
          </a:p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Set P = (K </a:t>
            </a:r>
            <a:r>
              <a:rPr lang="mr-IN" sz="2800" dirty="0">
                <a:solidFill>
                  <a:schemeClr val="accent6">
                    <a:lumMod val="75000"/>
                  </a:schemeClr>
                </a:solidFill>
              </a:rPr>
              <a:t>–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1) / 2 to make output have same size as input!</a:t>
            </a:r>
          </a:p>
        </p:txBody>
      </p:sp>
    </p:spTree>
    <p:extLst>
      <p:ext uri="{BB962C8B-B14F-4D97-AF65-F5344CB8AC3E}">
        <p14:creationId xmlns:p14="http://schemas.microsoft.com/office/powerpoint/2010/main" val="114703361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112</a:t>
            </a:fld>
            <a:endParaRPr lang="en-US" dirty="0"/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703916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Receptive Fields</a:t>
            </a:r>
          </a:p>
        </p:txBody>
      </p:sp>
      <p:graphicFrame>
        <p:nvGraphicFramePr>
          <p:cNvPr id="12" name="Google Shape;743;p54"/>
          <p:cNvGraphicFramePr/>
          <p:nvPr/>
        </p:nvGraphicFramePr>
        <p:xfrm>
          <a:off x="3292882" y="2118166"/>
          <a:ext cx="2519664" cy="252328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59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3" name="Google Shape;743;p54"/>
          <p:cNvGraphicFramePr/>
          <p:nvPr/>
        </p:nvGraphicFramePr>
        <p:xfrm>
          <a:off x="6304229" y="2118165"/>
          <a:ext cx="2519664" cy="252328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59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071652" y="4760833"/>
            <a:ext cx="962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Input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45174" y="4760832"/>
            <a:ext cx="1229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Output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11909" y="1127514"/>
            <a:ext cx="6995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convolution with kernel size K, each element in the output depends on a K x K </a:t>
            </a:r>
            <a:r>
              <a:rPr lang="en-US" sz="2400" b="1" dirty="0"/>
              <a:t>receptive field</a:t>
            </a:r>
            <a:r>
              <a:rPr lang="en-US" sz="2400" dirty="0"/>
              <a:t> in </a:t>
            </a:r>
            <a:r>
              <a:rPr lang="en-US" sz="2400"/>
              <a:t>the input</a:t>
            </a:r>
            <a:endParaRPr lang="en-US" sz="2400" b="1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4724400" y="2441401"/>
            <a:ext cx="2282141" cy="354419"/>
          </a:xfrm>
          <a:prstGeom prst="line">
            <a:avLst/>
          </a:prstGeom>
          <a:ln w="635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964222" y="2769511"/>
            <a:ext cx="428706" cy="448251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673375" y="2449816"/>
            <a:ext cx="1076446" cy="1125523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4732000" y="3185746"/>
            <a:ext cx="2326505" cy="376714"/>
          </a:xfrm>
          <a:prstGeom prst="line">
            <a:avLst/>
          </a:prstGeom>
          <a:ln w="635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02897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oogle Shape;743;p54"/>
          <p:cNvGraphicFramePr/>
          <p:nvPr/>
        </p:nvGraphicFramePr>
        <p:xfrm>
          <a:off x="281535" y="2118166"/>
          <a:ext cx="2519664" cy="252328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59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113</a:t>
            </a:fld>
            <a:endParaRPr lang="en-US" dirty="0"/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703916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Receptive Fields</a:t>
            </a:r>
          </a:p>
        </p:txBody>
      </p:sp>
      <p:graphicFrame>
        <p:nvGraphicFramePr>
          <p:cNvPr id="12" name="Google Shape;743;p54"/>
          <p:cNvGraphicFramePr/>
          <p:nvPr/>
        </p:nvGraphicFramePr>
        <p:xfrm>
          <a:off x="3292882" y="2118166"/>
          <a:ext cx="2519664" cy="252328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59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3" name="Google Shape;743;p54"/>
          <p:cNvGraphicFramePr/>
          <p:nvPr/>
        </p:nvGraphicFramePr>
        <p:xfrm>
          <a:off x="6304229" y="2118165"/>
          <a:ext cx="2519664" cy="252328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59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4" name="Google Shape;743;p54"/>
          <p:cNvGraphicFramePr/>
          <p:nvPr/>
        </p:nvGraphicFramePr>
        <p:xfrm>
          <a:off x="9315576" y="2118165"/>
          <a:ext cx="2519664" cy="252328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59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7025838" y="2817044"/>
            <a:ext cx="1076446" cy="1125523"/>
          </a:xfrm>
          <a:prstGeom prst="rect">
            <a:avLst/>
          </a:prstGeom>
          <a:noFill/>
          <a:ln w="635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388399" y="3184270"/>
            <a:ext cx="374017" cy="391069"/>
          </a:xfrm>
          <a:prstGeom prst="rect">
            <a:avLst/>
          </a:prstGeom>
          <a:noFill/>
          <a:ln w="635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60305" y="4760832"/>
            <a:ext cx="962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Input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60496" y="4760832"/>
            <a:ext cx="1229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Output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724400" y="2441401"/>
            <a:ext cx="2282141" cy="354419"/>
          </a:xfrm>
          <a:prstGeom prst="line">
            <a:avLst/>
          </a:prstGeom>
          <a:ln w="635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8125441" y="3565853"/>
            <a:ext cx="2326505" cy="376714"/>
          </a:xfrm>
          <a:prstGeom prst="line">
            <a:avLst/>
          </a:prstGeom>
          <a:ln w="6350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964222" y="2769511"/>
            <a:ext cx="428706" cy="448251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695356" y="3512220"/>
            <a:ext cx="428706" cy="448251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673375" y="2449816"/>
            <a:ext cx="1076446" cy="1125523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319165" y="3164282"/>
            <a:ext cx="1076446" cy="1125523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8258658" y="2982251"/>
            <a:ext cx="2282141" cy="354419"/>
          </a:xfrm>
          <a:prstGeom prst="line">
            <a:avLst/>
          </a:prstGeom>
          <a:ln w="6350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4732000" y="3185746"/>
            <a:ext cx="2326505" cy="376714"/>
          </a:xfrm>
          <a:prstGeom prst="line">
            <a:avLst/>
          </a:prstGeom>
          <a:ln w="635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411739" y="3163890"/>
            <a:ext cx="2282141" cy="354419"/>
          </a:xfrm>
          <a:prstGeom prst="line">
            <a:avLst/>
          </a:prstGeom>
          <a:ln w="635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5419339" y="3908235"/>
            <a:ext cx="2326505" cy="376714"/>
          </a:xfrm>
          <a:prstGeom prst="line">
            <a:avLst/>
          </a:prstGeom>
          <a:ln w="635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616493" y="2397001"/>
            <a:ext cx="428706" cy="448251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018959" y="3868915"/>
            <a:ext cx="428706" cy="448251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716790" y="3513452"/>
            <a:ext cx="1076446" cy="1125523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83459" y="2080121"/>
            <a:ext cx="1076446" cy="1125523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>
            <a:off x="1351871" y="2077647"/>
            <a:ext cx="2282141" cy="354419"/>
          </a:xfrm>
          <a:prstGeom prst="line">
            <a:avLst/>
          </a:prstGeom>
          <a:ln w="635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359471" y="2821992"/>
            <a:ext cx="2326505" cy="376714"/>
          </a:xfrm>
          <a:prstGeom prst="line">
            <a:avLst/>
          </a:prstGeom>
          <a:ln w="635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742831" y="3526450"/>
            <a:ext cx="2282141" cy="354419"/>
          </a:xfrm>
          <a:prstGeom prst="line">
            <a:avLst/>
          </a:prstGeom>
          <a:ln w="635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2750431" y="4270795"/>
            <a:ext cx="2326505" cy="376714"/>
          </a:xfrm>
          <a:prstGeom prst="line">
            <a:avLst/>
          </a:prstGeom>
          <a:ln w="635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022428" y="1097015"/>
            <a:ext cx="82172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Each successive convolution adds K </a:t>
            </a:r>
            <a:r>
              <a:rPr lang="mr-IN" sz="2400" dirty="0"/>
              <a:t>–</a:t>
            </a:r>
            <a:r>
              <a:rPr lang="en-US" sz="2400" dirty="0"/>
              <a:t> 1 to the receptive field size</a:t>
            </a:r>
          </a:p>
          <a:p>
            <a:r>
              <a:rPr lang="en-US" sz="2400" dirty="0"/>
              <a:t>With L layers the receptive field size is 1 + L * (K </a:t>
            </a:r>
            <a:r>
              <a:rPr lang="mr-IN" sz="2400" dirty="0"/>
              <a:t>–</a:t>
            </a:r>
            <a:r>
              <a:rPr lang="en-US" sz="2400" dirty="0"/>
              <a:t> 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73042" y="5370888"/>
            <a:ext cx="86677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Be careful </a:t>
            </a:r>
            <a:r>
              <a:rPr lang="mr-IN" sz="2000" dirty="0"/>
              <a:t>–</a:t>
            </a:r>
            <a:r>
              <a:rPr lang="en-US" sz="2000" dirty="0"/>
              <a:t> ”receptive field in the input” vs “receptive field in the previous layer”</a:t>
            </a:r>
          </a:p>
          <a:p>
            <a:pPr algn="ctr"/>
            <a:r>
              <a:rPr lang="en-US" sz="2000" dirty="0"/>
              <a:t>Hopefully clear from context!</a:t>
            </a:r>
          </a:p>
        </p:txBody>
      </p:sp>
    </p:spTree>
    <p:extLst>
      <p:ext uri="{BB962C8B-B14F-4D97-AF65-F5344CB8AC3E}">
        <p14:creationId xmlns:p14="http://schemas.microsoft.com/office/powerpoint/2010/main" val="48688728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oogle Shape;743;p54"/>
          <p:cNvGraphicFramePr/>
          <p:nvPr/>
        </p:nvGraphicFramePr>
        <p:xfrm>
          <a:off x="281535" y="2118166"/>
          <a:ext cx="2519664" cy="252328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59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114</a:t>
            </a:fld>
            <a:endParaRPr lang="en-US" dirty="0"/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703916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Receptive Fields</a:t>
            </a:r>
          </a:p>
        </p:txBody>
      </p:sp>
      <p:graphicFrame>
        <p:nvGraphicFramePr>
          <p:cNvPr id="12" name="Google Shape;743;p54"/>
          <p:cNvGraphicFramePr/>
          <p:nvPr/>
        </p:nvGraphicFramePr>
        <p:xfrm>
          <a:off x="3292882" y="2118166"/>
          <a:ext cx="2519664" cy="252328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59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3" name="Google Shape;743;p54"/>
          <p:cNvGraphicFramePr/>
          <p:nvPr/>
        </p:nvGraphicFramePr>
        <p:xfrm>
          <a:off x="6304229" y="2118165"/>
          <a:ext cx="2519664" cy="252328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59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4" name="Google Shape;743;p54"/>
          <p:cNvGraphicFramePr/>
          <p:nvPr/>
        </p:nvGraphicFramePr>
        <p:xfrm>
          <a:off x="9315576" y="2118165"/>
          <a:ext cx="2519664" cy="252328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59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7025838" y="2817044"/>
            <a:ext cx="1076446" cy="1125523"/>
          </a:xfrm>
          <a:prstGeom prst="rect">
            <a:avLst/>
          </a:prstGeom>
          <a:noFill/>
          <a:ln w="635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388399" y="3184270"/>
            <a:ext cx="374017" cy="391069"/>
          </a:xfrm>
          <a:prstGeom prst="rect">
            <a:avLst/>
          </a:prstGeom>
          <a:noFill/>
          <a:ln w="635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60305" y="4760832"/>
            <a:ext cx="962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Input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60496" y="4760832"/>
            <a:ext cx="1229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Output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724400" y="2441401"/>
            <a:ext cx="2282141" cy="354419"/>
          </a:xfrm>
          <a:prstGeom prst="line">
            <a:avLst/>
          </a:prstGeom>
          <a:ln w="635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8125441" y="3565853"/>
            <a:ext cx="2326505" cy="376714"/>
          </a:xfrm>
          <a:prstGeom prst="line">
            <a:avLst/>
          </a:prstGeom>
          <a:ln w="6350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964222" y="2769511"/>
            <a:ext cx="428706" cy="448251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695356" y="3512220"/>
            <a:ext cx="428706" cy="448251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673375" y="2449816"/>
            <a:ext cx="1076446" cy="1125523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319165" y="3164282"/>
            <a:ext cx="1076446" cy="1125523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8258658" y="2982251"/>
            <a:ext cx="2282141" cy="354419"/>
          </a:xfrm>
          <a:prstGeom prst="line">
            <a:avLst/>
          </a:prstGeom>
          <a:ln w="6350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4732000" y="3185746"/>
            <a:ext cx="2326505" cy="376714"/>
          </a:xfrm>
          <a:prstGeom prst="line">
            <a:avLst/>
          </a:prstGeom>
          <a:ln w="635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411739" y="3163890"/>
            <a:ext cx="2282141" cy="354419"/>
          </a:xfrm>
          <a:prstGeom prst="line">
            <a:avLst/>
          </a:prstGeom>
          <a:ln w="635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5419339" y="3908235"/>
            <a:ext cx="2326505" cy="376714"/>
          </a:xfrm>
          <a:prstGeom prst="line">
            <a:avLst/>
          </a:prstGeom>
          <a:ln w="635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616493" y="2397001"/>
            <a:ext cx="428706" cy="448251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018959" y="3868915"/>
            <a:ext cx="428706" cy="448251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716790" y="3513452"/>
            <a:ext cx="1076446" cy="1125523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83459" y="2080121"/>
            <a:ext cx="1076446" cy="1125523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>
            <a:off x="1351871" y="2077647"/>
            <a:ext cx="2282141" cy="354419"/>
          </a:xfrm>
          <a:prstGeom prst="line">
            <a:avLst/>
          </a:prstGeom>
          <a:ln w="635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359471" y="2821992"/>
            <a:ext cx="2326505" cy="376714"/>
          </a:xfrm>
          <a:prstGeom prst="line">
            <a:avLst/>
          </a:prstGeom>
          <a:ln w="635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742831" y="3526450"/>
            <a:ext cx="2282141" cy="354419"/>
          </a:xfrm>
          <a:prstGeom prst="line">
            <a:avLst/>
          </a:prstGeom>
          <a:ln w="635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2750431" y="4270795"/>
            <a:ext cx="2326505" cy="376714"/>
          </a:xfrm>
          <a:prstGeom prst="line">
            <a:avLst/>
          </a:prstGeom>
          <a:ln w="635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022428" y="1097015"/>
            <a:ext cx="82172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Each successive convolution adds K </a:t>
            </a:r>
            <a:r>
              <a:rPr lang="mr-IN" sz="2400" dirty="0"/>
              <a:t>–</a:t>
            </a:r>
            <a:r>
              <a:rPr lang="en-US" sz="2400" dirty="0"/>
              <a:t> 1 to the receptive field size</a:t>
            </a:r>
          </a:p>
          <a:p>
            <a:r>
              <a:rPr lang="en-US" sz="2400" dirty="0"/>
              <a:t>With L layers the receptive field size is 1 + L * (K </a:t>
            </a:r>
            <a:r>
              <a:rPr lang="mr-IN" sz="2400" dirty="0"/>
              <a:t>–</a:t>
            </a:r>
            <a:r>
              <a:rPr lang="en-US" sz="2400" dirty="0"/>
              <a:t> 1)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64558" y="4887085"/>
            <a:ext cx="6262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Problem: For large images we need many layers for each output to “see” the whole image image</a:t>
            </a:r>
          </a:p>
        </p:txBody>
      </p:sp>
    </p:spTree>
    <p:extLst>
      <p:ext uri="{BB962C8B-B14F-4D97-AF65-F5344CB8AC3E}">
        <p14:creationId xmlns:p14="http://schemas.microsoft.com/office/powerpoint/2010/main" val="73243946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oogle Shape;743;p54"/>
          <p:cNvGraphicFramePr/>
          <p:nvPr/>
        </p:nvGraphicFramePr>
        <p:xfrm>
          <a:off x="281535" y="2118166"/>
          <a:ext cx="2519664" cy="252328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59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115</a:t>
            </a:fld>
            <a:endParaRPr lang="en-US" dirty="0"/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703916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Receptive Fields</a:t>
            </a:r>
          </a:p>
        </p:txBody>
      </p:sp>
      <p:graphicFrame>
        <p:nvGraphicFramePr>
          <p:cNvPr id="12" name="Google Shape;743;p54"/>
          <p:cNvGraphicFramePr/>
          <p:nvPr/>
        </p:nvGraphicFramePr>
        <p:xfrm>
          <a:off x="3292882" y="2118166"/>
          <a:ext cx="2519664" cy="252328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59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3" name="Google Shape;743;p54"/>
          <p:cNvGraphicFramePr/>
          <p:nvPr/>
        </p:nvGraphicFramePr>
        <p:xfrm>
          <a:off x="6304229" y="2118165"/>
          <a:ext cx="2519664" cy="252328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59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4" name="Google Shape;743;p54"/>
          <p:cNvGraphicFramePr/>
          <p:nvPr/>
        </p:nvGraphicFramePr>
        <p:xfrm>
          <a:off x="9315576" y="2118165"/>
          <a:ext cx="2519664" cy="252328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59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99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4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74705" marR="74705" marT="74705" marB="74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7025838" y="2817044"/>
            <a:ext cx="1076446" cy="1125523"/>
          </a:xfrm>
          <a:prstGeom prst="rect">
            <a:avLst/>
          </a:prstGeom>
          <a:noFill/>
          <a:ln w="635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388399" y="3184270"/>
            <a:ext cx="374017" cy="391069"/>
          </a:xfrm>
          <a:prstGeom prst="rect">
            <a:avLst/>
          </a:prstGeom>
          <a:noFill/>
          <a:ln w="635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60305" y="4760832"/>
            <a:ext cx="962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Input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60496" y="4760832"/>
            <a:ext cx="1229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Output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724400" y="2441401"/>
            <a:ext cx="2282141" cy="354419"/>
          </a:xfrm>
          <a:prstGeom prst="line">
            <a:avLst/>
          </a:prstGeom>
          <a:ln w="635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8125441" y="3565853"/>
            <a:ext cx="2326505" cy="376714"/>
          </a:xfrm>
          <a:prstGeom prst="line">
            <a:avLst/>
          </a:prstGeom>
          <a:ln w="6350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964222" y="2769511"/>
            <a:ext cx="428706" cy="448251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695356" y="3512220"/>
            <a:ext cx="428706" cy="448251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673375" y="2449816"/>
            <a:ext cx="1076446" cy="1125523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319165" y="3164282"/>
            <a:ext cx="1076446" cy="1125523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8258658" y="2982251"/>
            <a:ext cx="2282141" cy="354419"/>
          </a:xfrm>
          <a:prstGeom prst="line">
            <a:avLst/>
          </a:prstGeom>
          <a:ln w="6350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4732000" y="3185746"/>
            <a:ext cx="2326505" cy="376714"/>
          </a:xfrm>
          <a:prstGeom prst="line">
            <a:avLst/>
          </a:prstGeom>
          <a:ln w="635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411739" y="3163890"/>
            <a:ext cx="2282141" cy="354419"/>
          </a:xfrm>
          <a:prstGeom prst="line">
            <a:avLst/>
          </a:prstGeom>
          <a:ln w="635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5419339" y="3908235"/>
            <a:ext cx="2326505" cy="376714"/>
          </a:xfrm>
          <a:prstGeom prst="line">
            <a:avLst/>
          </a:prstGeom>
          <a:ln w="635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616493" y="2397001"/>
            <a:ext cx="428706" cy="448251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018959" y="3868915"/>
            <a:ext cx="428706" cy="448251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716790" y="3513452"/>
            <a:ext cx="1076446" cy="1125523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83459" y="2080121"/>
            <a:ext cx="1076446" cy="1125523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>
            <a:off x="1351871" y="2077647"/>
            <a:ext cx="2282141" cy="354419"/>
          </a:xfrm>
          <a:prstGeom prst="line">
            <a:avLst/>
          </a:prstGeom>
          <a:ln w="635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359471" y="2821992"/>
            <a:ext cx="2326505" cy="376714"/>
          </a:xfrm>
          <a:prstGeom prst="line">
            <a:avLst/>
          </a:prstGeom>
          <a:ln w="635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742831" y="3526450"/>
            <a:ext cx="2282141" cy="354419"/>
          </a:xfrm>
          <a:prstGeom prst="line">
            <a:avLst/>
          </a:prstGeom>
          <a:ln w="635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2750431" y="4270795"/>
            <a:ext cx="2326505" cy="376714"/>
          </a:xfrm>
          <a:prstGeom prst="line">
            <a:avLst/>
          </a:prstGeom>
          <a:ln w="635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022428" y="1097015"/>
            <a:ext cx="82172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Each successive convolution adds K </a:t>
            </a:r>
            <a:r>
              <a:rPr lang="mr-IN" sz="2400" dirty="0"/>
              <a:t>–</a:t>
            </a:r>
            <a:r>
              <a:rPr lang="en-US" sz="2400" dirty="0"/>
              <a:t> 1 to the receptive field size</a:t>
            </a:r>
          </a:p>
          <a:p>
            <a:r>
              <a:rPr lang="en-US" sz="2400" dirty="0"/>
              <a:t>With L layers the receptive field size is 1 + L * (K </a:t>
            </a:r>
            <a:r>
              <a:rPr lang="mr-IN" sz="2400" dirty="0"/>
              <a:t>–</a:t>
            </a:r>
            <a:r>
              <a:rPr lang="en-US" sz="2400" dirty="0"/>
              <a:t> 1)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64558" y="4887085"/>
            <a:ext cx="6262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Problem: For large images we need many layers for each output to “see” the whole </a:t>
            </a:r>
            <a:r>
              <a:rPr lang="en-US" sz="2400">
                <a:solidFill>
                  <a:srgbClr val="C00000"/>
                </a:solidFill>
              </a:rPr>
              <a:t>image image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359799" y="5732639"/>
            <a:ext cx="5542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Solution: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Downsample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inside the network</a:t>
            </a:r>
          </a:p>
        </p:txBody>
      </p:sp>
    </p:spTree>
    <p:extLst>
      <p:ext uri="{BB962C8B-B14F-4D97-AF65-F5344CB8AC3E}">
        <p14:creationId xmlns:p14="http://schemas.microsoft.com/office/powerpoint/2010/main" val="185829771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116</a:t>
            </a:fld>
            <a:endParaRPr lang="en-US" dirty="0"/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703916" cy="684357"/>
          </a:xfrm>
        </p:spPr>
        <p:txBody>
          <a:bodyPr>
            <a:normAutofit fontScale="90000"/>
          </a:bodyPr>
          <a:lstStyle/>
          <a:p>
            <a:r>
              <a:rPr lang="en-US" u="sng" dirty="0" err="1"/>
              <a:t>Strided</a:t>
            </a:r>
            <a:r>
              <a:rPr lang="en-US" dirty="0"/>
              <a:t> Convolution</a:t>
            </a:r>
            <a:endParaRPr lang="en-US" u="sng" dirty="0"/>
          </a:p>
        </p:txBody>
      </p:sp>
      <p:graphicFrame>
        <p:nvGraphicFramePr>
          <p:cNvPr id="21" name="Google Shape;743;p54"/>
          <p:cNvGraphicFramePr/>
          <p:nvPr/>
        </p:nvGraphicFramePr>
        <p:xfrm>
          <a:off x="838200" y="1550022"/>
          <a:ext cx="4110862" cy="411630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8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4" name="Google Shape;744;p54"/>
          <p:cNvSpPr txBox="1"/>
          <p:nvPr/>
        </p:nvSpPr>
        <p:spPr>
          <a:xfrm>
            <a:off x="6289457" y="1037579"/>
            <a:ext cx="2356285" cy="180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3600" dirty="0"/>
              <a:t>Input: 7x7</a:t>
            </a:r>
          </a:p>
          <a:p>
            <a:r>
              <a:rPr lang="en-US" sz="3600" dirty="0"/>
              <a:t>Filter: 3x3</a:t>
            </a:r>
          </a:p>
          <a:p>
            <a:r>
              <a:rPr lang="en-US" sz="3600" dirty="0"/>
              <a:t>Stride: 2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14222757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117</a:t>
            </a:fld>
            <a:endParaRPr lang="en-US" dirty="0"/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703916" cy="684357"/>
          </a:xfrm>
        </p:spPr>
        <p:txBody>
          <a:bodyPr>
            <a:normAutofit fontScale="90000"/>
          </a:bodyPr>
          <a:lstStyle/>
          <a:p>
            <a:r>
              <a:rPr lang="en-US" u="sng" dirty="0" err="1"/>
              <a:t>Strided</a:t>
            </a:r>
            <a:r>
              <a:rPr lang="en-US" dirty="0"/>
              <a:t> Convolution</a:t>
            </a:r>
            <a:endParaRPr lang="en-US" u="sng" dirty="0"/>
          </a:p>
        </p:txBody>
      </p:sp>
      <p:graphicFrame>
        <p:nvGraphicFramePr>
          <p:cNvPr id="21" name="Google Shape;743;p54"/>
          <p:cNvGraphicFramePr/>
          <p:nvPr/>
        </p:nvGraphicFramePr>
        <p:xfrm>
          <a:off x="838200" y="1550022"/>
          <a:ext cx="4110862" cy="411630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8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4" name="Google Shape;744;p54"/>
          <p:cNvSpPr txBox="1"/>
          <p:nvPr/>
        </p:nvSpPr>
        <p:spPr>
          <a:xfrm>
            <a:off x="6289457" y="1037579"/>
            <a:ext cx="2356285" cy="180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3600" dirty="0"/>
              <a:t>Input: 7x7</a:t>
            </a:r>
          </a:p>
          <a:p>
            <a:r>
              <a:rPr lang="en-US" sz="3600" dirty="0"/>
              <a:t>Filter: 3x3</a:t>
            </a:r>
          </a:p>
          <a:p>
            <a:r>
              <a:rPr lang="en-US" sz="3600" dirty="0"/>
              <a:t>Stride: 2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88084139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118</a:t>
            </a:fld>
            <a:endParaRPr lang="en-US" dirty="0"/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703916" cy="684357"/>
          </a:xfrm>
        </p:spPr>
        <p:txBody>
          <a:bodyPr>
            <a:normAutofit fontScale="90000"/>
          </a:bodyPr>
          <a:lstStyle/>
          <a:p>
            <a:r>
              <a:rPr lang="en-US" u="sng" dirty="0" err="1"/>
              <a:t>Strided</a:t>
            </a:r>
            <a:r>
              <a:rPr lang="en-US" dirty="0"/>
              <a:t> Convolution</a:t>
            </a:r>
            <a:endParaRPr lang="en-US" u="sng" dirty="0"/>
          </a:p>
        </p:txBody>
      </p:sp>
      <p:graphicFrame>
        <p:nvGraphicFramePr>
          <p:cNvPr id="21" name="Google Shape;743;p54"/>
          <p:cNvGraphicFramePr/>
          <p:nvPr/>
        </p:nvGraphicFramePr>
        <p:xfrm>
          <a:off x="838200" y="1550022"/>
          <a:ext cx="4110862" cy="411630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8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4" name="Google Shape;744;p54"/>
          <p:cNvSpPr txBox="1"/>
          <p:nvPr/>
        </p:nvSpPr>
        <p:spPr>
          <a:xfrm>
            <a:off x="6289457" y="1037579"/>
            <a:ext cx="2356285" cy="180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3600" dirty="0"/>
              <a:t>Input: 7x7</a:t>
            </a:r>
          </a:p>
          <a:p>
            <a:r>
              <a:rPr lang="en-US" sz="3600" dirty="0"/>
              <a:t>Filter: 3x3</a:t>
            </a:r>
          </a:p>
          <a:p>
            <a:r>
              <a:rPr lang="en-US" sz="3600" dirty="0"/>
              <a:t>Stride: 2</a:t>
            </a:r>
            <a:endParaRPr sz="3600" dirty="0"/>
          </a:p>
        </p:txBody>
      </p:sp>
      <p:sp>
        <p:nvSpPr>
          <p:cNvPr id="6" name="Google Shape;744;p54"/>
          <p:cNvSpPr txBox="1"/>
          <p:nvPr/>
        </p:nvSpPr>
        <p:spPr>
          <a:xfrm>
            <a:off x="8860965" y="1550022"/>
            <a:ext cx="2655844" cy="792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3600"/>
              <a:t>Output: 3x3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80720135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119</a:t>
            </a:fld>
            <a:endParaRPr lang="en-US" dirty="0"/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703916" cy="684357"/>
          </a:xfrm>
        </p:spPr>
        <p:txBody>
          <a:bodyPr>
            <a:normAutofit fontScale="90000"/>
          </a:bodyPr>
          <a:lstStyle/>
          <a:p>
            <a:r>
              <a:rPr lang="en-US" u="sng" dirty="0" err="1"/>
              <a:t>Strided</a:t>
            </a:r>
            <a:r>
              <a:rPr lang="en-US" dirty="0"/>
              <a:t> Convolution</a:t>
            </a:r>
            <a:endParaRPr lang="en-US" u="sng" dirty="0"/>
          </a:p>
        </p:txBody>
      </p:sp>
      <p:graphicFrame>
        <p:nvGraphicFramePr>
          <p:cNvPr id="21" name="Google Shape;743;p54"/>
          <p:cNvGraphicFramePr/>
          <p:nvPr/>
        </p:nvGraphicFramePr>
        <p:xfrm>
          <a:off x="838200" y="1550022"/>
          <a:ext cx="4110862" cy="411630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8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726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4" name="Google Shape;744;p54"/>
          <p:cNvSpPr txBox="1"/>
          <p:nvPr/>
        </p:nvSpPr>
        <p:spPr>
          <a:xfrm>
            <a:off x="6289457" y="1037579"/>
            <a:ext cx="2356285" cy="180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3600" dirty="0"/>
              <a:t>Input: 7x7</a:t>
            </a:r>
          </a:p>
          <a:p>
            <a:r>
              <a:rPr lang="en-US" sz="3600" dirty="0"/>
              <a:t>Filter: 3x3</a:t>
            </a:r>
          </a:p>
          <a:p>
            <a:r>
              <a:rPr lang="en-US" sz="3600" dirty="0"/>
              <a:t>Stride: 2</a:t>
            </a:r>
            <a:endParaRPr sz="3600" dirty="0"/>
          </a:p>
        </p:txBody>
      </p:sp>
      <p:sp>
        <p:nvSpPr>
          <p:cNvPr id="6" name="Google Shape;744;p54"/>
          <p:cNvSpPr txBox="1"/>
          <p:nvPr/>
        </p:nvSpPr>
        <p:spPr>
          <a:xfrm>
            <a:off x="8860965" y="1550022"/>
            <a:ext cx="2655844" cy="792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3600"/>
              <a:t>Output: 3x3</a:t>
            </a:r>
            <a:endParaRPr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6197363" y="3124267"/>
            <a:ext cx="48967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 general:</a:t>
            </a:r>
          </a:p>
          <a:p>
            <a:r>
              <a:rPr lang="en-US" sz="3200" dirty="0"/>
              <a:t>Input: W</a:t>
            </a:r>
          </a:p>
          <a:p>
            <a:r>
              <a:rPr lang="en-US" sz="3200" dirty="0"/>
              <a:t>Filter: K</a:t>
            </a:r>
          </a:p>
          <a:p>
            <a:r>
              <a:rPr lang="en-US" sz="3200" dirty="0"/>
              <a:t>Padding: P</a:t>
            </a:r>
          </a:p>
          <a:p>
            <a:r>
              <a:rPr lang="en-US" sz="3200" dirty="0"/>
              <a:t>Stride: S</a:t>
            </a:r>
          </a:p>
          <a:p>
            <a:r>
              <a:rPr lang="en-US" sz="3200" dirty="0"/>
              <a:t>Output: (W </a:t>
            </a:r>
            <a:r>
              <a:rPr lang="mr-IN" sz="3200" dirty="0"/>
              <a:t>–</a:t>
            </a:r>
            <a:r>
              <a:rPr lang="en-US" sz="3200" dirty="0"/>
              <a:t> K + 2P) / S + 1</a:t>
            </a:r>
          </a:p>
        </p:txBody>
      </p:sp>
    </p:spTree>
    <p:extLst>
      <p:ext uri="{BB962C8B-B14F-4D97-AF65-F5344CB8AC3E}">
        <p14:creationId xmlns:p14="http://schemas.microsoft.com/office/powerpoint/2010/main" val="385990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Computing Gradients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Google Shape;1612;p92"/>
          <p:cNvSpPr txBox="1"/>
          <p:nvPr/>
        </p:nvSpPr>
        <p:spPr>
          <a:xfrm>
            <a:off x="636155" y="1658366"/>
            <a:ext cx="10301920" cy="413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marL="609448" indent="-457086">
              <a:buSzPts val="1800"/>
              <a:buChar char="-"/>
            </a:pPr>
            <a:r>
              <a:rPr lang="en" sz="2800" b="1" dirty="0"/>
              <a:t>Numeric gradient</a:t>
            </a:r>
            <a:r>
              <a:rPr lang="en" sz="2800" dirty="0"/>
              <a:t>: approximate, slow, easy to write</a:t>
            </a:r>
            <a:endParaRPr sz="2800" dirty="0"/>
          </a:p>
          <a:p>
            <a:pPr marL="609448" indent="-457086">
              <a:buSzPts val="1800"/>
              <a:buChar char="-"/>
            </a:pPr>
            <a:r>
              <a:rPr lang="en" sz="2800" b="1" dirty="0"/>
              <a:t>Analytic gradient</a:t>
            </a:r>
            <a:r>
              <a:rPr lang="en" sz="2800" dirty="0"/>
              <a:t>: exact, fast, error-prone</a:t>
            </a:r>
            <a:endParaRPr sz="2800" dirty="0"/>
          </a:p>
          <a:p>
            <a:endParaRPr lang="en-US" sz="2399" dirty="0"/>
          </a:p>
          <a:p>
            <a:endParaRPr sz="2399" dirty="0"/>
          </a:p>
          <a:p>
            <a:r>
              <a:rPr lang="en-US" sz="2800" dirty="0"/>
              <a:t>What’s the difference?</a:t>
            </a:r>
          </a:p>
          <a:p>
            <a:r>
              <a:rPr lang="en-US" sz="2800" dirty="0"/>
              <a:t>Which one is better?</a:t>
            </a:r>
          </a:p>
          <a:p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197447235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727028" cy="684357"/>
          </a:xfrm>
        </p:spPr>
        <p:txBody>
          <a:bodyPr>
            <a:normAutofit fontScale="90000"/>
          </a:bodyPr>
          <a:lstStyle/>
          <a:p>
            <a:r>
              <a:rPr lang="en-US"/>
              <a:t>Convolution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120</a:t>
            </a:fld>
            <a:endParaRPr lang="en-US" dirty="0"/>
          </a:p>
        </p:txBody>
      </p:sp>
      <p:sp>
        <p:nvSpPr>
          <p:cNvPr id="4" name="Google Shape;918;p70"/>
          <p:cNvSpPr txBox="1"/>
          <p:nvPr/>
        </p:nvSpPr>
        <p:spPr>
          <a:xfrm>
            <a:off x="270329" y="1724809"/>
            <a:ext cx="8740523" cy="3949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600" dirty="0"/>
              <a:t>Input volume: </a:t>
            </a:r>
            <a:r>
              <a:rPr lang="en-US" sz="3600" dirty="0"/>
              <a:t>3 </a:t>
            </a:r>
            <a:r>
              <a:rPr lang="en" sz="3600" dirty="0"/>
              <a:t>x</a:t>
            </a:r>
            <a:r>
              <a:rPr lang="en-US" sz="3600" dirty="0"/>
              <a:t> </a:t>
            </a:r>
            <a:r>
              <a:rPr lang="en" sz="3600" dirty="0"/>
              <a:t>32</a:t>
            </a:r>
            <a:r>
              <a:rPr lang="en-US" sz="3600" dirty="0"/>
              <a:t> </a:t>
            </a:r>
            <a:r>
              <a:rPr lang="en" sz="3600" dirty="0"/>
              <a:t>x</a:t>
            </a:r>
            <a:r>
              <a:rPr lang="en-US" sz="3600" dirty="0"/>
              <a:t> </a:t>
            </a:r>
            <a:r>
              <a:rPr lang="en" sz="3600" dirty="0"/>
              <a:t>32</a:t>
            </a:r>
            <a:endParaRPr sz="3600" dirty="0"/>
          </a:p>
          <a:p>
            <a:r>
              <a:rPr lang="en" sz="3600" dirty="0"/>
              <a:t>10 5x5 filters with stride 1, pad 2</a:t>
            </a:r>
            <a:endParaRPr sz="3600" dirty="0"/>
          </a:p>
          <a:p>
            <a:endParaRPr sz="3600" dirty="0"/>
          </a:p>
          <a:p>
            <a:r>
              <a:rPr lang="en" sz="3600" dirty="0"/>
              <a:t>Output volume size: </a:t>
            </a:r>
            <a:r>
              <a:rPr lang="en-US" sz="3600" dirty="0"/>
              <a:t>?</a:t>
            </a:r>
            <a:endParaRPr sz="3600" dirty="0"/>
          </a:p>
        </p:txBody>
      </p:sp>
      <p:sp>
        <p:nvSpPr>
          <p:cNvPr id="5" name="Google Shape;919;p70"/>
          <p:cNvSpPr/>
          <p:nvPr/>
        </p:nvSpPr>
        <p:spPr>
          <a:xfrm>
            <a:off x="8750260" y="187044"/>
            <a:ext cx="950952" cy="2742486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6" name="Google Shape;920;p70"/>
          <p:cNvCxnSpPr/>
          <p:nvPr/>
        </p:nvCxnSpPr>
        <p:spPr>
          <a:xfrm>
            <a:off x="9844597" y="1458525"/>
            <a:ext cx="982144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" name="Google Shape;921;p70"/>
          <p:cNvSpPr/>
          <p:nvPr/>
        </p:nvSpPr>
        <p:spPr>
          <a:xfrm>
            <a:off x="11047614" y="187044"/>
            <a:ext cx="950952" cy="2742486"/>
          </a:xfrm>
          <a:prstGeom prst="cube">
            <a:avLst>
              <a:gd name="adj" fmla="val 77711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</p:spTree>
    <p:extLst>
      <p:ext uri="{BB962C8B-B14F-4D97-AF65-F5344CB8AC3E}">
        <p14:creationId xmlns:p14="http://schemas.microsoft.com/office/powerpoint/2010/main" val="38801066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727028" cy="684357"/>
          </a:xfrm>
        </p:spPr>
        <p:txBody>
          <a:bodyPr>
            <a:normAutofit fontScale="90000"/>
          </a:bodyPr>
          <a:lstStyle/>
          <a:p>
            <a:r>
              <a:rPr lang="en-US"/>
              <a:t>Convolution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121</a:t>
            </a:fld>
            <a:endParaRPr lang="en-US" dirty="0"/>
          </a:p>
        </p:txBody>
      </p:sp>
      <p:sp>
        <p:nvSpPr>
          <p:cNvPr id="4" name="Google Shape;918;p70"/>
          <p:cNvSpPr txBox="1"/>
          <p:nvPr/>
        </p:nvSpPr>
        <p:spPr>
          <a:xfrm>
            <a:off x="270329" y="1724809"/>
            <a:ext cx="8740523" cy="3949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600" dirty="0"/>
              <a:t>Input volume: </a:t>
            </a:r>
            <a:r>
              <a:rPr lang="en-US" sz="3600" dirty="0"/>
              <a:t>3 </a:t>
            </a:r>
            <a:r>
              <a:rPr lang="en" sz="3600" dirty="0"/>
              <a:t>x</a:t>
            </a:r>
            <a:r>
              <a:rPr lang="en-US" sz="3600" dirty="0"/>
              <a:t> </a:t>
            </a:r>
            <a:r>
              <a:rPr lang="en" sz="3600" b="1" dirty="0">
                <a:solidFill>
                  <a:schemeClr val="accent1"/>
                </a:solidFill>
              </a:rPr>
              <a:t>32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" sz="3600" dirty="0"/>
              <a:t>x</a:t>
            </a:r>
            <a:r>
              <a:rPr lang="en-US" sz="3600" dirty="0"/>
              <a:t> </a:t>
            </a:r>
            <a:r>
              <a:rPr lang="en" sz="3600" b="1" dirty="0">
                <a:solidFill>
                  <a:schemeClr val="accent1"/>
                </a:solidFill>
              </a:rPr>
              <a:t>32</a:t>
            </a:r>
            <a:endParaRPr sz="3600" b="1" dirty="0">
              <a:solidFill>
                <a:schemeClr val="accent1"/>
              </a:solidFill>
            </a:endParaRPr>
          </a:p>
          <a:p>
            <a:r>
              <a:rPr lang="en" sz="3600" b="1" dirty="0">
                <a:solidFill>
                  <a:srgbClr val="C00000"/>
                </a:solidFill>
              </a:rPr>
              <a:t>10</a:t>
            </a:r>
            <a:r>
              <a:rPr lang="en" sz="3600" dirty="0"/>
              <a:t> </a:t>
            </a:r>
            <a:r>
              <a:rPr lang="en" sz="3600" b="1" dirty="0">
                <a:solidFill>
                  <a:schemeClr val="accent6"/>
                </a:solidFill>
              </a:rPr>
              <a:t>5</a:t>
            </a:r>
            <a:r>
              <a:rPr lang="en" sz="3600" b="1" dirty="0"/>
              <a:t>x</a:t>
            </a:r>
            <a:r>
              <a:rPr lang="en" sz="3600" b="1" dirty="0">
                <a:solidFill>
                  <a:schemeClr val="accent6"/>
                </a:solidFill>
              </a:rPr>
              <a:t>5</a:t>
            </a:r>
            <a:r>
              <a:rPr lang="en" sz="3600" dirty="0"/>
              <a:t> filters with stride </a:t>
            </a:r>
            <a:r>
              <a:rPr lang="en" sz="3600" b="1" dirty="0">
                <a:solidFill>
                  <a:schemeClr val="accent2"/>
                </a:solidFill>
              </a:rPr>
              <a:t>1</a:t>
            </a:r>
            <a:r>
              <a:rPr lang="en" sz="3600" dirty="0"/>
              <a:t>, pad </a:t>
            </a:r>
            <a:r>
              <a:rPr lang="en" sz="3600" b="1" dirty="0">
                <a:solidFill>
                  <a:srgbClr val="7030A0"/>
                </a:solidFill>
              </a:rPr>
              <a:t>2</a:t>
            </a:r>
            <a:endParaRPr sz="3600" b="1" dirty="0">
              <a:solidFill>
                <a:srgbClr val="7030A0"/>
              </a:solidFill>
            </a:endParaRPr>
          </a:p>
          <a:p>
            <a:endParaRPr sz="3600" dirty="0"/>
          </a:p>
          <a:p>
            <a:r>
              <a:rPr lang="en" sz="3600" dirty="0"/>
              <a:t>Output volume size: </a:t>
            </a:r>
            <a:endParaRPr sz="3600" dirty="0"/>
          </a:p>
          <a:p>
            <a:r>
              <a:rPr lang="en" sz="3600" dirty="0"/>
              <a:t>(</a:t>
            </a:r>
            <a:r>
              <a:rPr lang="en" sz="3600" b="1" dirty="0">
                <a:solidFill>
                  <a:schemeClr val="accent1"/>
                </a:solidFill>
              </a:rPr>
              <a:t>32</a:t>
            </a:r>
            <a:r>
              <a:rPr lang="en" sz="3600" dirty="0"/>
              <a:t>+2*</a:t>
            </a:r>
            <a:r>
              <a:rPr lang="en" sz="3600" b="1" dirty="0">
                <a:solidFill>
                  <a:srgbClr val="7030A0"/>
                </a:solidFill>
              </a:rPr>
              <a:t>2</a:t>
            </a:r>
            <a:r>
              <a:rPr lang="en" sz="3600" dirty="0">
                <a:solidFill>
                  <a:schemeClr val="dk1"/>
                </a:solidFill>
              </a:rPr>
              <a:t>-</a:t>
            </a:r>
            <a:r>
              <a:rPr lang="en" sz="3600" b="1" dirty="0">
                <a:solidFill>
                  <a:schemeClr val="accent6"/>
                </a:solidFill>
              </a:rPr>
              <a:t>5</a:t>
            </a:r>
            <a:r>
              <a:rPr lang="en" sz="3600" dirty="0"/>
              <a:t>)/</a:t>
            </a:r>
            <a:r>
              <a:rPr lang="en" sz="3600" b="1" dirty="0">
                <a:solidFill>
                  <a:schemeClr val="accent2"/>
                </a:solidFill>
              </a:rPr>
              <a:t>1</a:t>
            </a:r>
            <a:r>
              <a:rPr lang="en" sz="3600" dirty="0"/>
              <a:t>+1 = 32 spatially, so</a:t>
            </a:r>
            <a:endParaRPr sz="3600" dirty="0"/>
          </a:p>
          <a:p>
            <a:r>
              <a:rPr lang="en-US" sz="3600" dirty="0">
                <a:solidFill>
                  <a:srgbClr val="C00000"/>
                </a:solidFill>
              </a:rPr>
              <a:t>10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/>
              <a:t>x </a:t>
            </a:r>
            <a:r>
              <a:rPr lang="en" sz="3600" dirty="0"/>
              <a:t>32</a:t>
            </a:r>
            <a:r>
              <a:rPr lang="en-US" sz="3600" dirty="0"/>
              <a:t> </a:t>
            </a:r>
            <a:r>
              <a:rPr lang="en" sz="3600" dirty="0"/>
              <a:t>x</a:t>
            </a:r>
            <a:r>
              <a:rPr lang="en-US" sz="3600" dirty="0"/>
              <a:t> </a:t>
            </a:r>
            <a:r>
              <a:rPr lang="en" sz="3600" dirty="0"/>
              <a:t>32</a:t>
            </a:r>
            <a:endParaRPr sz="3600" dirty="0">
              <a:solidFill>
                <a:srgbClr val="FF0000"/>
              </a:solidFill>
            </a:endParaRPr>
          </a:p>
        </p:txBody>
      </p:sp>
      <p:sp>
        <p:nvSpPr>
          <p:cNvPr id="5" name="Google Shape;919;p70"/>
          <p:cNvSpPr/>
          <p:nvPr/>
        </p:nvSpPr>
        <p:spPr>
          <a:xfrm>
            <a:off x="8750260" y="187044"/>
            <a:ext cx="950952" cy="2742486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6" name="Google Shape;920;p70"/>
          <p:cNvCxnSpPr/>
          <p:nvPr/>
        </p:nvCxnSpPr>
        <p:spPr>
          <a:xfrm>
            <a:off x="9844597" y="1458525"/>
            <a:ext cx="982144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" name="Google Shape;921;p70"/>
          <p:cNvSpPr/>
          <p:nvPr/>
        </p:nvSpPr>
        <p:spPr>
          <a:xfrm>
            <a:off x="11047614" y="187044"/>
            <a:ext cx="950952" cy="2742486"/>
          </a:xfrm>
          <a:prstGeom prst="cube">
            <a:avLst>
              <a:gd name="adj" fmla="val 77711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</p:spTree>
    <p:extLst>
      <p:ext uri="{BB962C8B-B14F-4D97-AF65-F5344CB8AC3E}">
        <p14:creationId xmlns:p14="http://schemas.microsoft.com/office/powerpoint/2010/main" val="44052258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727028" cy="684357"/>
          </a:xfrm>
        </p:spPr>
        <p:txBody>
          <a:bodyPr>
            <a:normAutofit fontScale="90000"/>
          </a:bodyPr>
          <a:lstStyle/>
          <a:p>
            <a:r>
              <a:rPr lang="en-US"/>
              <a:t>Convolution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122</a:t>
            </a:fld>
            <a:endParaRPr lang="en-US" dirty="0"/>
          </a:p>
        </p:txBody>
      </p:sp>
      <p:sp>
        <p:nvSpPr>
          <p:cNvPr id="4" name="Google Shape;918;p70"/>
          <p:cNvSpPr txBox="1"/>
          <p:nvPr/>
        </p:nvSpPr>
        <p:spPr>
          <a:xfrm>
            <a:off x="270329" y="1724809"/>
            <a:ext cx="7197271" cy="3949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3600" dirty="0"/>
              <a:t>Input volume: 3 x 32 x 32</a:t>
            </a:r>
          </a:p>
          <a:p>
            <a:r>
              <a:rPr lang="en-US" sz="3600" dirty="0"/>
              <a:t>10 5x5 filters with stride 1, pad 2</a:t>
            </a:r>
          </a:p>
          <a:p>
            <a:endParaRPr lang="en-US" sz="3600" dirty="0"/>
          </a:p>
          <a:p>
            <a:r>
              <a:rPr lang="en-US" sz="3600" dirty="0"/>
              <a:t>Output volume size: 10 x 32 x 32</a:t>
            </a:r>
          </a:p>
          <a:p>
            <a:r>
              <a:rPr lang="en-US" sz="3600" dirty="0"/>
              <a:t>Number of learnable parameters: ?</a:t>
            </a:r>
          </a:p>
        </p:txBody>
      </p:sp>
      <p:sp>
        <p:nvSpPr>
          <p:cNvPr id="5" name="Google Shape;919;p70"/>
          <p:cNvSpPr/>
          <p:nvPr/>
        </p:nvSpPr>
        <p:spPr>
          <a:xfrm>
            <a:off x="8750260" y="187044"/>
            <a:ext cx="950952" cy="2742486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6" name="Google Shape;920;p70"/>
          <p:cNvCxnSpPr/>
          <p:nvPr/>
        </p:nvCxnSpPr>
        <p:spPr>
          <a:xfrm>
            <a:off x="9844597" y="1458525"/>
            <a:ext cx="982144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" name="Google Shape;921;p70"/>
          <p:cNvSpPr/>
          <p:nvPr/>
        </p:nvSpPr>
        <p:spPr>
          <a:xfrm>
            <a:off x="11047614" y="187044"/>
            <a:ext cx="950952" cy="2742486"/>
          </a:xfrm>
          <a:prstGeom prst="cube">
            <a:avLst>
              <a:gd name="adj" fmla="val 77711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</p:spTree>
    <p:extLst>
      <p:ext uri="{BB962C8B-B14F-4D97-AF65-F5344CB8AC3E}">
        <p14:creationId xmlns:p14="http://schemas.microsoft.com/office/powerpoint/2010/main" val="61373180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727028" cy="684357"/>
          </a:xfrm>
        </p:spPr>
        <p:txBody>
          <a:bodyPr>
            <a:normAutofit fontScale="90000"/>
          </a:bodyPr>
          <a:lstStyle/>
          <a:p>
            <a:r>
              <a:rPr lang="en-US"/>
              <a:t>Convolution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123</a:t>
            </a:fld>
            <a:endParaRPr lang="en-US" dirty="0"/>
          </a:p>
        </p:txBody>
      </p:sp>
      <p:sp>
        <p:nvSpPr>
          <p:cNvPr id="4" name="Google Shape;918;p70"/>
          <p:cNvSpPr txBox="1"/>
          <p:nvPr/>
        </p:nvSpPr>
        <p:spPr>
          <a:xfrm>
            <a:off x="270329" y="1724809"/>
            <a:ext cx="10777285" cy="4471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3600" dirty="0"/>
              <a:t>Input volume: </a:t>
            </a:r>
            <a:r>
              <a:rPr lang="en-US" sz="3600" b="1" dirty="0">
                <a:solidFill>
                  <a:schemeClr val="accent4"/>
                </a:solidFill>
              </a:rPr>
              <a:t>3</a:t>
            </a:r>
            <a:r>
              <a:rPr lang="en-US" sz="3600" dirty="0"/>
              <a:t> x 32 x 32</a:t>
            </a:r>
          </a:p>
          <a:p>
            <a:r>
              <a:rPr lang="en-US" sz="3600" b="1" dirty="0">
                <a:solidFill>
                  <a:schemeClr val="accent6"/>
                </a:solidFill>
              </a:rPr>
              <a:t>10</a:t>
            </a:r>
            <a:r>
              <a:rPr lang="en-US" sz="3600" dirty="0"/>
              <a:t> </a:t>
            </a:r>
            <a:r>
              <a:rPr lang="en-US" sz="3600" b="1" dirty="0">
                <a:solidFill>
                  <a:schemeClr val="accent1"/>
                </a:solidFill>
              </a:rPr>
              <a:t>5</a:t>
            </a:r>
            <a:r>
              <a:rPr lang="en-US" sz="3600" dirty="0"/>
              <a:t>x</a:t>
            </a:r>
            <a:r>
              <a:rPr lang="en-US" sz="3600" b="1" dirty="0">
                <a:solidFill>
                  <a:schemeClr val="accent1"/>
                </a:solidFill>
              </a:rPr>
              <a:t>5</a:t>
            </a:r>
            <a:r>
              <a:rPr lang="en-US" sz="3600" dirty="0"/>
              <a:t> filters with stride 1, pad 2</a:t>
            </a:r>
          </a:p>
          <a:p>
            <a:endParaRPr lang="en-US" sz="3600" dirty="0"/>
          </a:p>
          <a:p>
            <a:r>
              <a:rPr lang="en-US" sz="3600" dirty="0"/>
              <a:t>Output volume size: 10 x 32 x 32</a:t>
            </a:r>
          </a:p>
          <a:p>
            <a:r>
              <a:rPr lang="en-US" sz="3600" dirty="0"/>
              <a:t>Number of learnable parameters: </a:t>
            </a:r>
            <a:r>
              <a:rPr lang="en-US" sz="3600" b="1" dirty="0"/>
              <a:t>760</a:t>
            </a:r>
          </a:p>
          <a:p>
            <a:r>
              <a:rPr lang="en-US" sz="3600" dirty="0"/>
              <a:t>Parameters per filter: </a:t>
            </a:r>
            <a:r>
              <a:rPr lang="en-US" sz="3600" b="1" dirty="0">
                <a:solidFill>
                  <a:schemeClr val="accent4"/>
                </a:solidFill>
              </a:rPr>
              <a:t>3</a:t>
            </a:r>
            <a:r>
              <a:rPr lang="en-US" sz="3600" dirty="0"/>
              <a:t>*</a:t>
            </a:r>
            <a:r>
              <a:rPr lang="en-US" sz="3600" b="1" dirty="0">
                <a:solidFill>
                  <a:schemeClr val="accent1"/>
                </a:solidFill>
              </a:rPr>
              <a:t>5</a:t>
            </a:r>
            <a:r>
              <a:rPr lang="en-US" sz="3600" dirty="0"/>
              <a:t>*</a:t>
            </a:r>
            <a:r>
              <a:rPr lang="en-US" sz="3600" b="1" dirty="0">
                <a:solidFill>
                  <a:schemeClr val="accent1"/>
                </a:solidFill>
              </a:rPr>
              <a:t>5 </a:t>
            </a:r>
            <a:r>
              <a:rPr lang="en-US" sz="3600" dirty="0"/>
              <a:t>+ 1 (for bias) = </a:t>
            </a:r>
            <a:r>
              <a:rPr lang="en-US" sz="3600" b="1" dirty="0">
                <a:solidFill>
                  <a:srgbClr val="7030A0"/>
                </a:solidFill>
              </a:rPr>
              <a:t>76</a:t>
            </a:r>
          </a:p>
          <a:p>
            <a:r>
              <a:rPr lang="en-US" sz="3600" b="1" dirty="0">
                <a:solidFill>
                  <a:schemeClr val="accent6"/>
                </a:solidFill>
              </a:rPr>
              <a:t>10</a:t>
            </a:r>
            <a:r>
              <a:rPr lang="en-US" sz="3600" dirty="0"/>
              <a:t> filters, so total is </a:t>
            </a:r>
            <a:r>
              <a:rPr lang="en-US" sz="3600" b="1" dirty="0">
                <a:solidFill>
                  <a:schemeClr val="accent6"/>
                </a:solidFill>
              </a:rPr>
              <a:t>10</a:t>
            </a:r>
            <a:r>
              <a:rPr lang="en-US" sz="3600" dirty="0"/>
              <a:t> * </a:t>
            </a:r>
            <a:r>
              <a:rPr lang="en-US" sz="3600" b="1" dirty="0">
                <a:solidFill>
                  <a:srgbClr val="7030A0"/>
                </a:solidFill>
              </a:rPr>
              <a:t>76</a:t>
            </a:r>
            <a:r>
              <a:rPr lang="en-US" sz="3600" dirty="0"/>
              <a:t> = </a:t>
            </a:r>
            <a:r>
              <a:rPr lang="en-US" sz="3600" b="1" dirty="0"/>
              <a:t>760</a:t>
            </a:r>
          </a:p>
        </p:txBody>
      </p:sp>
      <p:sp>
        <p:nvSpPr>
          <p:cNvPr id="5" name="Google Shape;919;p70"/>
          <p:cNvSpPr/>
          <p:nvPr/>
        </p:nvSpPr>
        <p:spPr>
          <a:xfrm>
            <a:off x="8750260" y="187044"/>
            <a:ext cx="950952" cy="2742486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6" name="Google Shape;920;p70"/>
          <p:cNvCxnSpPr/>
          <p:nvPr/>
        </p:nvCxnSpPr>
        <p:spPr>
          <a:xfrm>
            <a:off x="9844597" y="1458525"/>
            <a:ext cx="982144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" name="Google Shape;921;p70"/>
          <p:cNvSpPr/>
          <p:nvPr/>
        </p:nvSpPr>
        <p:spPr>
          <a:xfrm>
            <a:off x="11047614" y="187044"/>
            <a:ext cx="950952" cy="2742486"/>
          </a:xfrm>
          <a:prstGeom prst="cube">
            <a:avLst>
              <a:gd name="adj" fmla="val 77711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</p:spTree>
    <p:extLst>
      <p:ext uri="{BB962C8B-B14F-4D97-AF65-F5344CB8AC3E}">
        <p14:creationId xmlns:p14="http://schemas.microsoft.com/office/powerpoint/2010/main" val="142654435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727028" cy="684357"/>
          </a:xfrm>
        </p:spPr>
        <p:txBody>
          <a:bodyPr>
            <a:normAutofit fontScale="90000"/>
          </a:bodyPr>
          <a:lstStyle/>
          <a:p>
            <a:r>
              <a:rPr lang="en-US"/>
              <a:t>Convolution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124</a:t>
            </a:fld>
            <a:endParaRPr lang="en-US" dirty="0"/>
          </a:p>
        </p:txBody>
      </p:sp>
      <p:sp>
        <p:nvSpPr>
          <p:cNvPr id="4" name="Google Shape;918;p70"/>
          <p:cNvSpPr txBox="1"/>
          <p:nvPr/>
        </p:nvSpPr>
        <p:spPr>
          <a:xfrm>
            <a:off x="270329" y="1724809"/>
            <a:ext cx="10777285" cy="4471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3600" dirty="0"/>
              <a:t>Input volume: 3 x 32 x 32</a:t>
            </a:r>
          </a:p>
          <a:p>
            <a:r>
              <a:rPr lang="en-US" sz="3600" dirty="0"/>
              <a:t>10 5x5 filters with stride 1, pad 2</a:t>
            </a:r>
          </a:p>
          <a:p>
            <a:endParaRPr lang="en-US" sz="3600" dirty="0"/>
          </a:p>
          <a:p>
            <a:r>
              <a:rPr lang="en-US" sz="3600" dirty="0"/>
              <a:t>Output volume size: 10 x 32 x 32</a:t>
            </a:r>
          </a:p>
          <a:p>
            <a:r>
              <a:rPr lang="en-US" sz="3600" dirty="0"/>
              <a:t>Number of learnable parameters: 760</a:t>
            </a:r>
          </a:p>
          <a:p>
            <a:r>
              <a:rPr lang="en-US" sz="3600" dirty="0"/>
              <a:t>Number of multiply-add operations: ?</a:t>
            </a:r>
          </a:p>
        </p:txBody>
      </p:sp>
      <p:sp>
        <p:nvSpPr>
          <p:cNvPr id="5" name="Google Shape;919;p70"/>
          <p:cNvSpPr/>
          <p:nvPr/>
        </p:nvSpPr>
        <p:spPr>
          <a:xfrm>
            <a:off x="8750260" y="187044"/>
            <a:ext cx="950952" cy="2742486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6" name="Google Shape;920;p70"/>
          <p:cNvCxnSpPr/>
          <p:nvPr/>
        </p:nvCxnSpPr>
        <p:spPr>
          <a:xfrm>
            <a:off x="9844597" y="1458525"/>
            <a:ext cx="982144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" name="Google Shape;921;p70"/>
          <p:cNvSpPr/>
          <p:nvPr/>
        </p:nvSpPr>
        <p:spPr>
          <a:xfrm>
            <a:off x="11047614" y="187044"/>
            <a:ext cx="950952" cy="2742486"/>
          </a:xfrm>
          <a:prstGeom prst="cube">
            <a:avLst>
              <a:gd name="adj" fmla="val 77711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</p:spTree>
    <p:extLst>
      <p:ext uri="{BB962C8B-B14F-4D97-AF65-F5344CB8AC3E}">
        <p14:creationId xmlns:p14="http://schemas.microsoft.com/office/powerpoint/2010/main" val="149956925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727028" cy="684357"/>
          </a:xfrm>
        </p:spPr>
        <p:txBody>
          <a:bodyPr>
            <a:normAutofit fontScale="90000"/>
          </a:bodyPr>
          <a:lstStyle/>
          <a:p>
            <a:r>
              <a:rPr lang="en-US"/>
              <a:t>Convolution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125</a:t>
            </a:fld>
            <a:endParaRPr lang="en-US" dirty="0"/>
          </a:p>
        </p:txBody>
      </p:sp>
      <p:sp>
        <p:nvSpPr>
          <p:cNvPr id="4" name="Google Shape;918;p70"/>
          <p:cNvSpPr txBox="1"/>
          <p:nvPr/>
        </p:nvSpPr>
        <p:spPr>
          <a:xfrm>
            <a:off x="270329" y="1724809"/>
            <a:ext cx="11921671" cy="4471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3600" dirty="0"/>
              <a:t>Input volume: </a:t>
            </a:r>
            <a:r>
              <a:rPr lang="en-US" sz="3600" b="1" dirty="0">
                <a:solidFill>
                  <a:srgbClr val="C00000"/>
                </a:solidFill>
              </a:rPr>
              <a:t>3</a:t>
            </a:r>
            <a:r>
              <a:rPr lang="en-US" sz="3600" dirty="0"/>
              <a:t> x 32 x 32</a:t>
            </a:r>
          </a:p>
          <a:p>
            <a:r>
              <a:rPr lang="en-US" sz="3600" dirty="0"/>
              <a:t>10 </a:t>
            </a:r>
            <a:r>
              <a:rPr lang="en-US" sz="3600" b="1" dirty="0">
                <a:solidFill>
                  <a:schemeClr val="accent6"/>
                </a:solidFill>
              </a:rPr>
              <a:t>5x5</a:t>
            </a:r>
            <a:r>
              <a:rPr lang="en-US" sz="3600" dirty="0"/>
              <a:t> filters with stride 1, pad 2</a:t>
            </a:r>
          </a:p>
          <a:p>
            <a:endParaRPr lang="en-US" sz="3600" dirty="0"/>
          </a:p>
          <a:p>
            <a:r>
              <a:rPr lang="en-US" sz="3600" dirty="0"/>
              <a:t>Output volume size: </a:t>
            </a:r>
            <a:r>
              <a:rPr lang="en-US" sz="3600" b="1" dirty="0">
                <a:solidFill>
                  <a:schemeClr val="accent1"/>
                </a:solidFill>
              </a:rPr>
              <a:t>10 x 32 x 32</a:t>
            </a:r>
          </a:p>
          <a:p>
            <a:r>
              <a:rPr lang="en-US" sz="3600" dirty="0"/>
              <a:t>Number of learnable parameters: 760</a:t>
            </a:r>
          </a:p>
          <a:p>
            <a:r>
              <a:rPr lang="en-US" sz="3600" dirty="0"/>
              <a:t>Number of multiply-add operations: </a:t>
            </a:r>
            <a:r>
              <a:rPr lang="en-US" sz="3600" b="1" dirty="0"/>
              <a:t>768,000</a:t>
            </a:r>
          </a:p>
          <a:p>
            <a:r>
              <a:rPr lang="en-US" sz="3600" b="1" dirty="0">
                <a:solidFill>
                  <a:schemeClr val="accent1"/>
                </a:solidFill>
              </a:rPr>
              <a:t>10*32*32</a:t>
            </a:r>
            <a:r>
              <a:rPr lang="en-US" sz="3600" dirty="0"/>
              <a:t> = 10,240 outputs; each output is the inner product of two </a:t>
            </a:r>
            <a:r>
              <a:rPr lang="en-US" sz="3600" b="1" dirty="0">
                <a:solidFill>
                  <a:srgbClr val="C00000"/>
                </a:solidFill>
              </a:rPr>
              <a:t>3</a:t>
            </a:r>
            <a:r>
              <a:rPr lang="en-US" sz="3600" dirty="0"/>
              <a:t>x</a:t>
            </a:r>
            <a:r>
              <a:rPr lang="en-US" sz="3600" b="1" dirty="0">
                <a:solidFill>
                  <a:schemeClr val="accent6"/>
                </a:solidFill>
              </a:rPr>
              <a:t>5x5 </a:t>
            </a:r>
            <a:r>
              <a:rPr lang="en-US" sz="3600" dirty="0"/>
              <a:t>tensors (75 </a:t>
            </a:r>
            <a:r>
              <a:rPr lang="en-US" sz="3600" dirty="0" err="1"/>
              <a:t>elems</a:t>
            </a:r>
            <a:r>
              <a:rPr lang="en-US" sz="3600" dirty="0"/>
              <a:t>); total = 75*10240 = </a:t>
            </a:r>
            <a:r>
              <a:rPr lang="en-US" sz="3600" b="1" dirty="0"/>
              <a:t>768K</a:t>
            </a:r>
            <a:endParaRPr lang="en-US" sz="3600" b="1" dirty="0">
              <a:solidFill>
                <a:schemeClr val="accent6"/>
              </a:solidFill>
            </a:endParaRPr>
          </a:p>
        </p:txBody>
      </p:sp>
      <p:sp>
        <p:nvSpPr>
          <p:cNvPr id="5" name="Google Shape;919;p70"/>
          <p:cNvSpPr/>
          <p:nvPr/>
        </p:nvSpPr>
        <p:spPr>
          <a:xfrm>
            <a:off x="8750260" y="187044"/>
            <a:ext cx="950952" cy="2742486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6" name="Google Shape;920;p70"/>
          <p:cNvCxnSpPr/>
          <p:nvPr/>
        </p:nvCxnSpPr>
        <p:spPr>
          <a:xfrm>
            <a:off x="9844597" y="1458525"/>
            <a:ext cx="982144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" name="Google Shape;921;p70"/>
          <p:cNvSpPr/>
          <p:nvPr/>
        </p:nvSpPr>
        <p:spPr>
          <a:xfrm>
            <a:off x="11047614" y="187044"/>
            <a:ext cx="950952" cy="2742486"/>
          </a:xfrm>
          <a:prstGeom prst="cube">
            <a:avLst>
              <a:gd name="adj" fmla="val 77711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</p:spTree>
    <p:extLst>
      <p:ext uri="{BB962C8B-B14F-4D97-AF65-F5344CB8AC3E}">
        <p14:creationId xmlns:p14="http://schemas.microsoft.com/office/powerpoint/2010/main" val="4357047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1x1 Convolution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126</a:t>
            </a:fld>
            <a:endParaRPr lang="en-US" dirty="0"/>
          </a:p>
        </p:txBody>
      </p:sp>
      <p:sp>
        <p:nvSpPr>
          <p:cNvPr id="4" name="Google Shape;962;p75"/>
          <p:cNvSpPr/>
          <p:nvPr/>
        </p:nvSpPr>
        <p:spPr>
          <a:xfrm>
            <a:off x="1432698" y="1592935"/>
            <a:ext cx="2247415" cy="3602662"/>
          </a:xfrm>
          <a:prstGeom prst="cube">
            <a:avLst>
              <a:gd name="adj" fmla="val 41438"/>
            </a:avLst>
          </a:prstGeom>
          <a:solidFill>
            <a:srgbClr val="C9DAF8">
              <a:alpha val="4269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" name="Google Shape;963;p75"/>
          <p:cNvSpPr txBox="1"/>
          <p:nvPr/>
        </p:nvSpPr>
        <p:spPr>
          <a:xfrm>
            <a:off x="1771610" y="5147642"/>
            <a:ext cx="643832" cy="465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64</a:t>
            </a:r>
            <a:endParaRPr sz="2399"/>
          </a:p>
        </p:txBody>
      </p:sp>
      <p:sp>
        <p:nvSpPr>
          <p:cNvPr id="6" name="Google Shape;964;p75"/>
          <p:cNvSpPr txBox="1"/>
          <p:nvPr/>
        </p:nvSpPr>
        <p:spPr>
          <a:xfrm>
            <a:off x="3149685" y="4628944"/>
            <a:ext cx="643832" cy="465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56</a:t>
            </a:r>
            <a:endParaRPr sz="2399"/>
          </a:p>
        </p:txBody>
      </p:sp>
      <p:sp>
        <p:nvSpPr>
          <p:cNvPr id="7" name="Google Shape;965;p75"/>
          <p:cNvSpPr txBox="1"/>
          <p:nvPr/>
        </p:nvSpPr>
        <p:spPr>
          <a:xfrm>
            <a:off x="3687178" y="2714893"/>
            <a:ext cx="643832" cy="465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56</a:t>
            </a:r>
            <a:endParaRPr sz="2399"/>
          </a:p>
        </p:txBody>
      </p:sp>
      <p:cxnSp>
        <p:nvCxnSpPr>
          <p:cNvPr id="8" name="Google Shape;966;p75"/>
          <p:cNvCxnSpPr/>
          <p:nvPr/>
        </p:nvCxnSpPr>
        <p:spPr>
          <a:xfrm>
            <a:off x="5249171" y="3430656"/>
            <a:ext cx="2075059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" name="Google Shape;967;p75"/>
          <p:cNvSpPr txBox="1"/>
          <p:nvPr/>
        </p:nvSpPr>
        <p:spPr>
          <a:xfrm>
            <a:off x="5320752" y="2410189"/>
            <a:ext cx="2373382" cy="572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1x1 CONV</a:t>
            </a:r>
            <a:endParaRPr sz="2399"/>
          </a:p>
          <a:p>
            <a:r>
              <a:rPr lang="en" sz="2399"/>
              <a:t>with 32 filters</a:t>
            </a:r>
            <a:endParaRPr sz="2399"/>
          </a:p>
        </p:txBody>
      </p:sp>
      <p:sp>
        <p:nvSpPr>
          <p:cNvPr id="10" name="Google Shape;968;p75"/>
          <p:cNvSpPr/>
          <p:nvPr/>
        </p:nvSpPr>
        <p:spPr>
          <a:xfrm>
            <a:off x="8326603" y="1592935"/>
            <a:ext cx="1532001" cy="3602662"/>
          </a:xfrm>
          <a:prstGeom prst="cube">
            <a:avLst>
              <a:gd name="adj" fmla="val 49731"/>
            </a:avLst>
          </a:prstGeom>
          <a:solidFill>
            <a:srgbClr val="C9DAF8">
              <a:alpha val="4269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1" name="Google Shape;969;p75"/>
          <p:cNvSpPr txBox="1"/>
          <p:nvPr/>
        </p:nvSpPr>
        <p:spPr>
          <a:xfrm>
            <a:off x="8356195" y="5147642"/>
            <a:ext cx="643832" cy="465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32</a:t>
            </a:r>
            <a:endParaRPr sz="2399"/>
          </a:p>
        </p:txBody>
      </p:sp>
      <p:sp>
        <p:nvSpPr>
          <p:cNvPr id="12" name="Google Shape;970;p75"/>
          <p:cNvSpPr txBox="1"/>
          <p:nvPr/>
        </p:nvSpPr>
        <p:spPr>
          <a:xfrm>
            <a:off x="9632696" y="4730518"/>
            <a:ext cx="643832" cy="465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56</a:t>
            </a:r>
            <a:endParaRPr sz="2399"/>
          </a:p>
        </p:txBody>
      </p:sp>
      <p:sp>
        <p:nvSpPr>
          <p:cNvPr id="13" name="Google Shape;971;p75"/>
          <p:cNvSpPr txBox="1"/>
          <p:nvPr/>
        </p:nvSpPr>
        <p:spPr>
          <a:xfrm>
            <a:off x="10133999" y="2953498"/>
            <a:ext cx="643832" cy="465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56</a:t>
            </a:r>
            <a:endParaRPr sz="2399"/>
          </a:p>
        </p:txBody>
      </p:sp>
      <p:sp>
        <p:nvSpPr>
          <p:cNvPr id="14" name="Google Shape;972;p75"/>
          <p:cNvSpPr txBox="1"/>
          <p:nvPr/>
        </p:nvSpPr>
        <p:spPr>
          <a:xfrm>
            <a:off x="4783692" y="3453917"/>
            <a:ext cx="3804609" cy="810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0000FF"/>
                </a:solidFill>
              </a:rPr>
              <a:t>(each filter has size 1x1x64, and performs a 64-dimensional dot product)</a:t>
            </a:r>
            <a:endParaRPr sz="2399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55555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1x1 Convolution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127</a:t>
            </a:fld>
            <a:endParaRPr lang="en-US" dirty="0"/>
          </a:p>
        </p:txBody>
      </p:sp>
      <p:sp>
        <p:nvSpPr>
          <p:cNvPr id="4" name="Google Shape;962;p75"/>
          <p:cNvSpPr/>
          <p:nvPr/>
        </p:nvSpPr>
        <p:spPr>
          <a:xfrm>
            <a:off x="1432698" y="1592935"/>
            <a:ext cx="2247415" cy="3602662"/>
          </a:xfrm>
          <a:prstGeom prst="cube">
            <a:avLst>
              <a:gd name="adj" fmla="val 41438"/>
            </a:avLst>
          </a:prstGeom>
          <a:solidFill>
            <a:srgbClr val="C9DAF8">
              <a:alpha val="4269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" name="Google Shape;963;p75"/>
          <p:cNvSpPr txBox="1"/>
          <p:nvPr/>
        </p:nvSpPr>
        <p:spPr>
          <a:xfrm>
            <a:off x="1771610" y="5147642"/>
            <a:ext cx="643832" cy="465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64</a:t>
            </a:r>
            <a:endParaRPr sz="2399"/>
          </a:p>
        </p:txBody>
      </p:sp>
      <p:sp>
        <p:nvSpPr>
          <p:cNvPr id="6" name="Google Shape;964;p75"/>
          <p:cNvSpPr txBox="1"/>
          <p:nvPr/>
        </p:nvSpPr>
        <p:spPr>
          <a:xfrm>
            <a:off x="3149685" y="4628944"/>
            <a:ext cx="643832" cy="465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56</a:t>
            </a:r>
            <a:endParaRPr sz="2399"/>
          </a:p>
        </p:txBody>
      </p:sp>
      <p:sp>
        <p:nvSpPr>
          <p:cNvPr id="7" name="Google Shape;965;p75"/>
          <p:cNvSpPr txBox="1"/>
          <p:nvPr/>
        </p:nvSpPr>
        <p:spPr>
          <a:xfrm>
            <a:off x="3687178" y="2714893"/>
            <a:ext cx="643832" cy="465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56</a:t>
            </a:r>
            <a:endParaRPr sz="2399"/>
          </a:p>
        </p:txBody>
      </p:sp>
      <p:cxnSp>
        <p:nvCxnSpPr>
          <p:cNvPr id="8" name="Google Shape;966;p75"/>
          <p:cNvCxnSpPr/>
          <p:nvPr/>
        </p:nvCxnSpPr>
        <p:spPr>
          <a:xfrm>
            <a:off x="5249171" y="3430656"/>
            <a:ext cx="2075059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" name="Google Shape;967;p75"/>
          <p:cNvSpPr txBox="1"/>
          <p:nvPr/>
        </p:nvSpPr>
        <p:spPr>
          <a:xfrm>
            <a:off x="5320752" y="2410189"/>
            <a:ext cx="2373382" cy="572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1x1 CONV</a:t>
            </a:r>
            <a:endParaRPr sz="2399"/>
          </a:p>
          <a:p>
            <a:r>
              <a:rPr lang="en" sz="2399"/>
              <a:t>with 32 filters</a:t>
            </a:r>
            <a:endParaRPr sz="2399"/>
          </a:p>
        </p:txBody>
      </p:sp>
      <p:sp>
        <p:nvSpPr>
          <p:cNvPr id="10" name="Google Shape;968;p75"/>
          <p:cNvSpPr/>
          <p:nvPr/>
        </p:nvSpPr>
        <p:spPr>
          <a:xfrm>
            <a:off x="8326603" y="1592935"/>
            <a:ext cx="1532001" cy="3602662"/>
          </a:xfrm>
          <a:prstGeom prst="cube">
            <a:avLst>
              <a:gd name="adj" fmla="val 49731"/>
            </a:avLst>
          </a:prstGeom>
          <a:solidFill>
            <a:srgbClr val="C9DAF8">
              <a:alpha val="4269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1" name="Google Shape;969;p75"/>
          <p:cNvSpPr txBox="1"/>
          <p:nvPr/>
        </p:nvSpPr>
        <p:spPr>
          <a:xfrm>
            <a:off x="8356195" y="5147642"/>
            <a:ext cx="643832" cy="465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32</a:t>
            </a:r>
            <a:endParaRPr sz="2399"/>
          </a:p>
        </p:txBody>
      </p:sp>
      <p:sp>
        <p:nvSpPr>
          <p:cNvPr id="12" name="Google Shape;970;p75"/>
          <p:cNvSpPr txBox="1"/>
          <p:nvPr/>
        </p:nvSpPr>
        <p:spPr>
          <a:xfrm>
            <a:off x="9632696" y="4730518"/>
            <a:ext cx="643832" cy="465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56</a:t>
            </a:r>
            <a:endParaRPr sz="2399"/>
          </a:p>
        </p:txBody>
      </p:sp>
      <p:sp>
        <p:nvSpPr>
          <p:cNvPr id="13" name="Google Shape;971;p75"/>
          <p:cNvSpPr txBox="1"/>
          <p:nvPr/>
        </p:nvSpPr>
        <p:spPr>
          <a:xfrm>
            <a:off x="10133999" y="2953498"/>
            <a:ext cx="643832" cy="465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56</a:t>
            </a:r>
            <a:endParaRPr sz="2399"/>
          </a:p>
        </p:txBody>
      </p:sp>
      <p:sp>
        <p:nvSpPr>
          <p:cNvPr id="14" name="Google Shape;972;p75"/>
          <p:cNvSpPr txBox="1"/>
          <p:nvPr/>
        </p:nvSpPr>
        <p:spPr>
          <a:xfrm>
            <a:off x="4783692" y="3453917"/>
            <a:ext cx="3804609" cy="810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0000FF"/>
                </a:solidFill>
              </a:rPr>
              <a:t>(each filter has size 1x1x64, and performs a 64-dimensional dot product)</a:t>
            </a:r>
            <a:endParaRPr sz="2399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74261" y="5978720"/>
            <a:ext cx="4133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Lin et al, “Network in Network”, ICLR 2014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81753" y="4891909"/>
            <a:ext cx="37298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Stacking 1x1 conv layers gives MLP operating on </a:t>
            </a:r>
            <a:r>
              <a:rPr lang="en-US" sz="2800"/>
              <a:t>each input position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4023441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31979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Convolution Summary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128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25670" y="1049482"/>
            <a:ext cx="567558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Input</a:t>
            </a:r>
            <a:r>
              <a:rPr lang="en-US" sz="2800" dirty="0"/>
              <a:t>: </a:t>
            </a:r>
            <a:r>
              <a:rPr lang="en-US" sz="2800" dirty="0" err="1"/>
              <a:t>C</a:t>
            </a:r>
            <a:r>
              <a:rPr lang="en-US" sz="2800" baseline="-25000" dirty="0" err="1"/>
              <a:t>in</a:t>
            </a:r>
            <a:r>
              <a:rPr lang="en-US" sz="2800" dirty="0"/>
              <a:t> x H x W</a:t>
            </a:r>
          </a:p>
          <a:p>
            <a:r>
              <a:rPr lang="en-US" sz="2800" b="1" dirty="0" err="1"/>
              <a:t>Hyperparameters</a:t>
            </a:r>
            <a:r>
              <a:rPr lang="en-US" sz="2800" dirty="0"/>
              <a:t>:</a:t>
            </a:r>
          </a:p>
          <a:p>
            <a:pPr marL="457200" indent="-457200">
              <a:buFontTx/>
              <a:buChar char="-"/>
            </a:pPr>
            <a:r>
              <a:rPr lang="en-US" sz="2800" b="1" dirty="0"/>
              <a:t>Kernel size</a:t>
            </a:r>
            <a:r>
              <a:rPr lang="en-US" sz="2800" dirty="0"/>
              <a:t>: K</a:t>
            </a:r>
            <a:r>
              <a:rPr lang="en-US" sz="2800" baseline="-25000" dirty="0"/>
              <a:t>H</a:t>
            </a:r>
            <a:r>
              <a:rPr lang="en-US" sz="2800" dirty="0"/>
              <a:t> x K</a:t>
            </a:r>
            <a:r>
              <a:rPr lang="en-US" sz="2800" baseline="-25000" dirty="0"/>
              <a:t>W</a:t>
            </a:r>
            <a:endParaRPr lang="en-US" sz="2800" dirty="0"/>
          </a:p>
          <a:p>
            <a:pPr marL="457200" indent="-457200">
              <a:buFontTx/>
              <a:buChar char="-"/>
            </a:pPr>
            <a:r>
              <a:rPr lang="en-US" sz="2800" b="1" dirty="0"/>
              <a:t>Number filters</a:t>
            </a:r>
            <a:r>
              <a:rPr lang="en-US" sz="2800" dirty="0"/>
              <a:t>: </a:t>
            </a:r>
            <a:r>
              <a:rPr lang="en-US" sz="2800" dirty="0" err="1"/>
              <a:t>C</a:t>
            </a:r>
            <a:r>
              <a:rPr lang="en-US" sz="2800" baseline="-25000" dirty="0" err="1"/>
              <a:t>out</a:t>
            </a:r>
            <a:r>
              <a:rPr lang="en-US" sz="2800" dirty="0"/>
              <a:t> </a:t>
            </a:r>
          </a:p>
          <a:p>
            <a:pPr marL="457200" indent="-457200">
              <a:buFontTx/>
              <a:buChar char="-"/>
            </a:pPr>
            <a:r>
              <a:rPr lang="en-US" sz="2800" b="1" dirty="0"/>
              <a:t>Padding</a:t>
            </a:r>
            <a:r>
              <a:rPr lang="en-US" sz="2800" dirty="0"/>
              <a:t>: P</a:t>
            </a:r>
          </a:p>
          <a:p>
            <a:pPr marL="457200" indent="-457200">
              <a:buFontTx/>
              <a:buChar char="-"/>
            </a:pPr>
            <a:r>
              <a:rPr lang="en-US" sz="2800" b="1" dirty="0"/>
              <a:t>Stride</a:t>
            </a:r>
            <a:r>
              <a:rPr lang="en-US" sz="2800" dirty="0"/>
              <a:t>: S</a:t>
            </a:r>
          </a:p>
          <a:p>
            <a:r>
              <a:rPr lang="en-US" sz="2800" b="1" dirty="0"/>
              <a:t>Weight matrix</a:t>
            </a:r>
            <a:r>
              <a:rPr lang="en-US" sz="2800" dirty="0"/>
              <a:t>: </a:t>
            </a:r>
            <a:r>
              <a:rPr lang="en-US" sz="2800" dirty="0" err="1"/>
              <a:t>C</a:t>
            </a:r>
            <a:r>
              <a:rPr lang="en-US" sz="2800" baseline="-25000" dirty="0" err="1"/>
              <a:t>out</a:t>
            </a:r>
            <a:r>
              <a:rPr lang="en-US" sz="2800" dirty="0"/>
              <a:t> x </a:t>
            </a:r>
            <a:r>
              <a:rPr lang="en-US" sz="2800" dirty="0" err="1"/>
              <a:t>C</a:t>
            </a:r>
            <a:r>
              <a:rPr lang="en-US" sz="2800" baseline="-25000" dirty="0" err="1"/>
              <a:t>in</a:t>
            </a:r>
            <a:r>
              <a:rPr lang="en-US" sz="2800" dirty="0"/>
              <a:t> x K</a:t>
            </a:r>
            <a:r>
              <a:rPr lang="en-US" sz="2800" baseline="-25000" dirty="0"/>
              <a:t>H</a:t>
            </a:r>
            <a:r>
              <a:rPr lang="en-US" sz="2800" dirty="0"/>
              <a:t> x K</a:t>
            </a:r>
            <a:r>
              <a:rPr lang="en-US" sz="2800" baseline="-25000" dirty="0"/>
              <a:t>W</a:t>
            </a:r>
            <a:r>
              <a:rPr lang="en-US" sz="2800" dirty="0"/>
              <a:t>   giving </a:t>
            </a:r>
            <a:r>
              <a:rPr lang="en-US" sz="2800" dirty="0" err="1"/>
              <a:t>C</a:t>
            </a:r>
            <a:r>
              <a:rPr lang="en-US" sz="2800" baseline="-25000" dirty="0" err="1"/>
              <a:t>out</a:t>
            </a:r>
            <a:r>
              <a:rPr lang="en-US" sz="2800" dirty="0"/>
              <a:t> filters of size </a:t>
            </a:r>
            <a:r>
              <a:rPr lang="en-US" sz="2800" dirty="0" err="1"/>
              <a:t>C</a:t>
            </a:r>
            <a:r>
              <a:rPr lang="en-US" sz="2800" baseline="-25000" dirty="0" err="1"/>
              <a:t>in</a:t>
            </a:r>
            <a:r>
              <a:rPr lang="en-US" sz="2800" dirty="0"/>
              <a:t> x K</a:t>
            </a:r>
            <a:r>
              <a:rPr lang="en-US" sz="2800" baseline="-25000" dirty="0"/>
              <a:t>H</a:t>
            </a:r>
            <a:r>
              <a:rPr lang="en-US" sz="2800" dirty="0"/>
              <a:t> x K</a:t>
            </a:r>
            <a:r>
              <a:rPr lang="en-US" sz="2800" baseline="-25000" dirty="0"/>
              <a:t>W</a:t>
            </a:r>
            <a:endParaRPr lang="en-US" sz="2800" dirty="0"/>
          </a:p>
          <a:p>
            <a:r>
              <a:rPr lang="en-US" sz="2800" b="1" dirty="0"/>
              <a:t>Bias vector</a:t>
            </a:r>
            <a:r>
              <a:rPr lang="en-US" sz="2800" dirty="0"/>
              <a:t>: </a:t>
            </a:r>
            <a:r>
              <a:rPr lang="en-US" sz="2800" dirty="0" err="1"/>
              <a:t>C</a:t>
            </a:r>
            <a:r>
              <a:rPr lang="en-US" sz="2800" baseline="-25000" dirty="0" err="1"/>
              <a:t>out</a:t>
            </a:r>
            <a:endParaRPr lang="en-US" sz="2800" dirty="0"/>
          </a:p>
          <a:p>
            <a:r>
              <a:rPr lang="en-US" sz="2800" b="1" dirty="0"/>
              <a:t>Output size</a:t>
            </a:r>
            <a:r>
              <a:rPr lang="en-US" sz="2800" dirty="0"/>
              <a:t>: </a:t>
            </a:r>
            <a:r>
              <a:rPr lang="en-US" sz="2800" dirty="0" err="1"/>
              <a:t>C</a:t>
            </a:r>
            <a:r>
              <a:rPr lang="en-US" sz="2800" baseline="-25000" dirty="0" err="1"/>
              <a:t>out</a:t>
            </a:r>
            <a:r>
              <a:rPr lang="en-US" sz="2800" dirty="0"/>
              <a:t> x H’ x W’ where: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H’ = (H </a:t>
            </a:r>
            <a:r>
              <a:rPr lang="mr-IN" sz="2800" dirty="0"/>
              <a:t>–</a:t>
            </a:r>
            <a:r>
              <a:rPr lang="en-US" sz="2800" dirty="0"/>
              <a:t> K + 2P) / S + 1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W’ = (W </a:t>
            </a:r>
            <a:r>
              <a:rPr lang="mr-IN" sz="2800" dirty="0"/>
              <a:t>–</a:t>
            </a:r>
            <a:r>
              <a:rPr lang="en-US" sz="2800" dirty="0"/>
              <a:t> K + 2P) / S + 1</a:t>
            </a:r>
          </a:p>
        </p:txBody>
      </p:sp>
    </p:spTree>
    <p:extLst>
      <p:ext uri="{BB962C8B-B14F-4D97-AF65-F5344CB8AC3E}">
        <p14:creationId xmlns:p14="http://schemas.microsoft.com/office/powerpoint/2010/main" val="153465050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31979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Convolution Summary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129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25670" y="1049482"/>
            <a:ext cx="567558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Input</a:t>
            </a:r>
            <a:r>
              <a:rPr lang="en-US" sz="2800" dirty="0"/>
              <a:t>: </a:t>
            </a:r>
            <a:r>
              <a:rPr lang="en-US" sz="2800" dirty="0" err="1"/>
              <a:t>C</a:t>
            </a:r>
            <a:r>
              <a:rPr lang="en-US" sz="2800" baseline="-25000" dirty="0" err="1"/>
              <a:t>in</a:t>
            </a:r>
            <a:r>
              <a:rPr lang="en-US" sz="2800" dirty="0"/>
              <a:t> x H x W</a:t>
            </a:r>
          </a:p>
          <a:p>
            <a:r>
              <a:rPr lang="en-US" sz="2800" b="1" dirty="0" err="1"/>
              <a:t>Hyperparameters</a:t>
            </a:r>
            <a:r>
              <a:rPr lang="en-US" sz="2800" dirty="0"/>
              <a:t>:</a:t>
            </a:r>
          </a:p>
          <a:p>
            <a:pPr marL="457200" indent="-457200">
              <a:buFontTx/>
              <a:buChar char="-"/>
            </a:pPr>
            <a:r>
              <a:rPr lang="en-US" sz="2800" b="1" dirty="0"/>
              <a:t>Kernel size</a:t>
            </a:r>
            <a:r>
              <a:rPr lang="en-US" sz="2800" dirty="0"/>
              <a:t>: K</a:t>
            </a:r>
            <a:r>
              <a:rPr lang="en-US" sz="2800" baseline="-25000" dirty="0"/>
              <a:t>H</a:t>
            </a:r>
            <a:r>
              <a:rPr lang="en-US" sz="2800" dirty="0"/>
              <a:t> x K</a:t>
            </a:r>
            <a:r>
              <a:rPr lang="en-US" sz="2800" baseline="-25000" dirty="0"/>
              <a:t>W</a:t>
            </a:r>
            <a:endParaRPr lang="en-US" sz="2800" dirty="0"/>
          </a:p>
          <a:p>
            <a:pPr marL="457200" indent="-457200">
              <a:buFontTx/>
              <a:buChar char="-"/>
            </a:pPr>
            <a:r>
              <a:rPr lang="en-US" sz="2800" b="1" dirty="0"/>
              <a:t>Number filters</a:t>
            </a:r>
            <a:r>
              <a:rPr lang="en-US" sz="2800" dirty="0"/>
              <a:t>: </a:t>
            </a:r>
            <a:r>
              <a:rPr lang="en-US" sz="2800" dirty="0" err="1"/>
              <a:t>C</a:t>
            </a:r>
            <a:r>
              <a:rPr lang="en-US" sz="2800" baseline="-25000" dirty="0" err="1"/>
              <a:t>out</a:t>
            </a:r>
            <a:r>
              <a:rPr lang="en-US" sz="2800" dirty="0"/>
              <a:t> </a:t>
            </a:r>
          </a:p>
          <a:p>
            <a:pPr marL="457200" indent="-457200">
              <a:buFontTx/>
              <a:buChar char="-"/>
            </a:pPr>
            <a:r>
              <a:rPr lang="en-US" sz="2800" b="1" dirty="0"/>
              <a:t>Padding</a:t>
            </a:r>
            <a:r>
              <a:rPr lang="en-US" sz="2800" dirty="0"/>
              <a:t>: P</a:t>
            </a:r>
          </a:p>
          <a:p>
            <a:pPr marL="457200" indent="-457200">
              <a:buFontTx/>
              <a:buChar char="-"/>
            </a:pPr>
            <a:r>
              <a:rPr lang="en-US" sz="2800" b="1" dirty="0"/>
              <a:t>Stride</a:t>
            </a:r>
            <a:r>
              <a:rPr lang="en-US" sz="2800" dirty="0"/>
              <a:t>: S</a:t>
            </a:r>
          </a:p>
          <a:p>
            <a:r>
              <a:rPr lang="en-US" sz="2800" b="1" dirty="0"/>
              <a:t>Weight matrix</a:t>
            </a:r>
            <a:r>
              <a:rPr lang="en-US" sz="2800" dirty="0"/>
              <a:t>: </a:t>
            </a:r>
            <a:r>
              <a:rPr lang="en-US" sz="2800" dirty="0" err="1"/>
              <a:t>C</a:t>
            </a:r>
            <a:r>
              <a:rPr lang="en-US" sz="2800" baseline="-25000" dirty="0" err="1"/>
              <a:t>out</a:t>
            </a:r>
            <a:r>
              <a:rPr lang="en-US" sz="2800" dirty="0"/>
              <a:t> x </a:t>
            </a:r>
            <a:r>
              <a:rPr lang="en-US" sz="2800" dirty="0" err="1"/>
              <a:t>C</a:t>
            </a:r>
            <a:r>
              <a:rPr lang="en-US" sz="2800" baseline="-25000" dirty="0" err="1"/>
              <a:t>in</a:t>
            </a:r>
            <a:r>
              <a:rPr lang="en-US" sz="2800" dirty="0"/>
              <a:t> x K</a:t>
            </a:r>
            <a:r>
              <a:rPr lang="en-US" sz="2800" baseline="-25000" dirty="0"/>
              <a:t>H</a:t>
            </a:r>
            <a:r>
              <a:rPr lang="en-US" sz="2800" dirty="0"/>
              <a:t> x K</a:t>
            </a:r>
            <a:r>
              <a:rPr lang="en-US" sz="2800" baseline="-25000" dirty="0"/>
              <a:t>W</a:t>
            </a:r>
            <a:r>
              <a:rPr lang="en-US" sz="2800" dirty="0"/>
              <a:t>   giving </a:t>
            </a:r>
            <a:r>
              <a:rPr lang="en-US" sz="2800" dirty="0" err="1"/>
              <a:t>C</a:t>
            </a:r>
            <a:r>
              <a:rPr lang="en-US" sz="2800" baseline="-25000" dirty="0" err="1"/>
              <a:t>out</a:t>
            </a:r>
            <a:r>
              <a:rPr lang="en-US" sz="2800" dirty="0"/>
              <a:t> filters of size </a:t>
            </a:r>
            <a:r>
              <a:rPr lang="en-US" sz="2800" dirty="0" err="1"/>
              <a:t>C</a:t>
            </a:r>
            <a:r>
              <a:rPr lang="en-US" sz="2800" baseline="-25000" dirty="0" err="1"/>
              <a:t>in</a:t>
            </a:r>
            <a:r>
              <a:rPr lang="en-US" sz="2800" dirty="0"/>
              <a:t> x K</a:t>
            </a:r>
            <a:r>
              <a:rPr lang="en-US" sz="2800" baseline="-25000" dirty="0"/>
              <a:t>H</a:t>
            </a:r>
            <a:r>
              <a:rPr lang="en-US" sz="2800" dirty="0"/>
              <a:t> x K</a:t>
            </a:r>
            <a:r>
              <a:rPr lang="en-US" sz="2800" baseline="-25000" dirty="0"/>
              <a:t>W</a:t>
            </a:r>
            <a:endParaRPr lang="en-US" sz="2800" dirty="0"/>
          </a:p>
          <a:p>
            <a:r>
              <a:rPr lang="en-US" sz="2800" b="1" dirty="0"/>
              <a:t>Bias vector</a:t>
            </a:r>
            <a:r>
              <a:rPr lang="en-US" sz="2800" dirty="0"/>
              <a:t>: </a:t>
            </a:r>
            <a:r>
              <a:rPr lang="en-US" sz="2800" dirty="0" err="1"/>
              <a:t>C</a:t>
            </a:r>
            <a:r>
              <a:rPr lang="en-US" sz="2800" baseline="-25000" dirty="0" err="1"/>
              <a:t>out</a:t>
            </a:r>
            <a:endParaRPr lang="en-US" sz="2800" dirty="0"/>
          </a:p>
          <a:p>
            <a:r>
              <a:rPr lang="en-US" sz="2800" b="1" dirty="0"/>
              <a:t>Output size</a:t>
            </a:r>
            <a:r>
              <a:rPr lang="en-US" sz="2800" dirty="0"/>
              <a:t>: </a:t>
            </a:r>
            <a:r>
              <a:rPr lang="en-US" sz="2800" dirty="0" err="1"/>
              <a:t>C</a:t>
            </a:r>
            <a:r>
              <a:rPr lang="en-US" sz="2800" baseline="-25000" dirty="0" err="1"/>
              <a:t>out</a:t>
            </a:r>
            <a:r>
              <a:rPr lang="en-US" sz="2800" dirty="0"/>
              <a:t> x H’ x W’ where: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H’ = (H </a:t>
            </a:r>
            <a:r>
              <a:rPr lang="mr-IN" sz="2800" dirty="0"/>
              <a:t>–</a:t>
            </a:r>
            <a:r>
              <a:rPr lang="en-US" sz="2800" dirty="0"/>
              <a:t> K + 2P) / S + 1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W’ = (W </a:t>
            </a:r>
            <a:r>
              <a:rPr lang="mr-IN" sz="2800" dirty="0"/>
              <a:t>–</a:t>
            </a:r>
            <a:r>
              <a:rPr lang="en-US" sz="2800" dirty="0"/>
              <a:t> K + 2P) / S + 1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69876" y="1616581"/>
            <a:ext cx="5947013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Common settings:</a:t>
            </a:r>
          </a:p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K</a:t>
            </a:r>
            <a:r>
              <a:rPr lang="en-US" sz="2800" baseline="-25000" dirty="0">
                <a:solidFill>
                  <a:schemeClr val="accent6">
                    <a:lumMod val="75000"/>
                  </a:schemeClr>
                </a:solidFill>
              </a:rPr>
              <a:t>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= K</a:t>
            </a:r>
            <a:r>
              <a:rPr lang="en-US" sz="2800" baseline="-25000" dirty="0">
                <a:solidFill>
                  <a:schemeClr val="accent6">
                    <a:lumMod val="75000"/>
                  </a:schemeClr>
                </a:solidFill>
              </a:rPr>
              <a:t>W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(Small square filters)</a:t>
            </a:r>
          </a:p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P = (K </a:t>
            </a:r>
            <a:r>
              <a:rPr lang="mr-IN" sz="2800" dirty="0">
                <a:solidFill>
                  <a:schemeClr val="accent6">
                    <a:lumMod val="75000"/>
                  </a:schemeClr>
                </a:solidFill>
              </a:rPr>
              <a:t>–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1) / 2  (”Same” padding)</a:t>
            </a:r>
          </a:p>
          <a:p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en-US" sz="2800" baseline="-25000" dirty="0" err="1">
                <a:solidFill>
                  <a:schemeClr val="accent6">
                    <a:lumMod val="75000"/>
                  </a:schemeClr>
                </a:solidFill>
              </a:rPr>
              <a:t>in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en-US" sz="2800" baseline="-25000" dirty="0" err="1">
                <a:solidFill>
                  <a:schemeClr val="accent6">
                    <a:lumMod val="75000"/>
                  </a:schemeClr>
                </a:solidFill>
              </a:rPr>
              <a:t>out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= 32, 64, 128, 256 (powers of 2)</a:t>
            </a:r>
          </a:p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K = 3, P = 1, S = 1 (3x3 conv)</a:t>
            </a:r>
          </a:p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K = 5, P = 2, S = 1 (5x5 conv)</a:t>
            </a:r>
          </a:p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K = 1, P = 0, S = 1 (1x1 conv)</a:t>
            </a:r>
          </a:p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K = 3, P = 1, S = 2 (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Downsample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by 2)</a:t>
            </a:r>
          </a:p>
        </p:txBody>
      </p:sp>
    </p:spTree>
    <p:extLst>
      <p:ext uri="{BB962C8B-B14F-4D97-AF65-F5344CB8AC3E}">
        <p14:creationId xmlns:p14="http://schemas.microsoft.com/office/powerpoint/2010/main" val="46673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Computing Gradients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Google Shape;1612;p92"/>
          <p:cNvSpPr txBox="1"/>
          <p:nvPr/>
        </p:nvSpPr>
        <p:spPr>
          <a:xfrm>
            <a:off x="636155" y="1658366"/>
            <a:ext cx="10301920" cy="413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marL="609448" indent="-457086">
              <a:buSzPts val="1800"/>
              <a:buChar char="-"/>
            </a:pPr>
            <a:r>
              <a:rPr lang="en" sz="2800" b="1" dirty="0"/>
              <a:t>Numeric gradient</a:t>
            </a:r>
            <a:r>
              <a:rPr lang="en" sz="2800" dirty="0"/>
              <a:t>: approximate, slow, easy to write</a:t>
            </a:r>
            <a:endParaRPr sz="2800" dirty="0"/>
          </a:p>
          <a:p>
            <a:pPr marL="609448" indent="-457086">
              <a:buSzPts val="1800"/>
              <a:buChar char="-"/>
            </a:pPr>
            <a:r>
              <a:rPr lang="en" sz="2800" b="1" dirty="0"/>
              <a:t>Analytic gradient</a:t>
            </a:r>
            <a:r>
              <a:rPr lang="en" sz="2800" dirty="0"/>
              <a:t>: exact, fast, error-prone</a:t>
            </a:r>
            <a:endParaRPr sz="2800" dirty="0"/>
          </a:p>
          <a:p>
            <a:endParaRPr lang="en-US" sz="2399" dirty="0"/>
          </a:p>
          <a:p>
            <a:endParaRPr sz="2399" dirty="0"/>
          </a:p>
          <a:p>
            <a:r>
              <a:rPr lang="en" sz="2800" u="sng" dirty="0"/>
              <a:t>In practice:</a:t>
            </a:r>
            <a:r>
              <a:rPr lang="en" sz="2800" dirty="0"/>
              <a:t> Always use analytic gradient, but check implementation with numerical gradient. This is called a </a:t>
            </a:r>
            <a:r>
              <a:rPr lang="en" sz="2800" b="1" dirty="0"/>
              <a:t>gradient check.</a:t>
            </a:r>
            <a:endParaRPr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29863" b="80433"/>
          <a:stretch/>
        </p:blipFill>
        <p:spPr>
          <a:xfrm>
            <a:off x="1097840" y="4572000"/>
            <a:ext cx="9375180" cy="135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1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types of convolution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130</a:t>
            </a:fld>
            <a:endParaRPr lang="en-US" dirty="0"/>
          </a:p>
        </p:txBody>
      </p:sp>
      <p:sp>
        <p:nvSpPr>
          <p:cNvPr id="4" name="Google Shape;550;p44"/>
          <p:cNvSpPr/>
          <p:nvPr/>
        </p:nvSpPr>
        <p:spPr>
          <a:xfrm>
            <a:off x="1785379" y="3130127"/>
            <a:ext cx="376302" cy="1084917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" name="Google Shape;551;p44"/>
          <p:cNvSpPr/>
          <p:nvPr/>
        </p:nvSpPr>
        <p:spPr>
          <a:xfrm>
            <a:off x="3913158" y="3484435"/>
            <a:ext cx="376302" cy="376302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6" name="Google Shape;553;p44"/>
          <p:cNvCxnSpPr/>
          <p:nvPr/>
        </p:nvCxnSpPr>
        <p:spPr>
          <a:xfrm>
            <a:off x="1953668" y="3356268"/>
            <a:ext cx="1959490" cy="316318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" name="Google Shape;554;p44"/>
          <p:cNvCxnSpPr/>
          <p:nvPr/>
        </p:nvCxnSpPr>
        <p:spPr>
          <a:xfrm>
            <a:off x="2135221" y="3157120"/>
            <a:ext cx="1777937" cy="515466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" name="Google Shape;555;p44"/>
          <p:cNvCxnSpPr/>
          <p:nvPr/>
        </p:nvCxnSpPr>
        <p:spPr>
          <a:xfrm rot="10800000" flipH="1">
            <a:off x="2170012" y="3672586"/>
            <a:ext cx="1743146" cy="33271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481;p40"/>
          <p:cNvSpPr/>
          <p:nvPr/>
        </p:nvSpPr>
        <p:spPr>
          <a:xfrm>
            <a:off x="1022977" y="2147600"/>
            <a:ext cx="1274868" cy="367624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0" name="TextBox 9"/>
          <p:cNvSpPr txBox="1"/>
          <p:nvPr/>
        </p:nvSpPr>
        <p:spPr>
          <a:xfrm>
            <a:off x="655879" y="1204611"/>
            <a:ext cx="3445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So far: 2D Convolution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0953" y="5779477"/>
            <a:ext cx="554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C</a:t>
            </a:r>
            <a:r>
              <a:rPr lang="en-US" sz="2800" baseline="-25000"/>
              <a:t>in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1854537" y="5310241"/>
            <a:ext cx="503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50005" y="4201901"/>
            <a:ext cx="4090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29869" y="1934399"/>
            <a:ext cx="32485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Input: </a:t>
            </a:r>
            <a:r>
              <a:rPr lang="en-US" sz="2400" dirty="0" err="1"/>
              <a:t>C</a:t>
            </a:r>
            <a:r>
              <a:rPr lang="en-US" sz="2400" baseline="-25000" dirty="0" err="1"/>
              <a:t>in</a:t>
            </a:r>
            <a:r>
              <a:rPr lang="en-US" sz="2400" dirty="0"/>
              <a:t> x H x W</a:t>
            </a:r>
          </a:p>
          <a:p>
            <a:r>
              <a:rPr lang="en-US" sz="2400" dirty="0"/>
              <a:t>Weights: </a:t>
            </a:r>
            <a:r>
              <a:rPr lang="en-US" sz="2400" dirty="0" err="1"/>
              <a:t>C</a:t>
            </a:r>
            <a:r>
              <a:rPr lang="en-US" sz="2400" baseline="-25000" dirty="0" err="1"/>
              <a:t>out</a:t>
            </a:r>
            <a:r>
              <a:rPr lang="en-US" sz="2400" dirty="0"/>
              <a:t> x </a:t>
            </a:r>
            <a:r>
              <a:rPr lang="en-US" sz="2400" dirty="0" err="1"/>
              <a:t>C</a:t>
            </a:r>
            <a:r>
              <a:rPr lang="en-US" sz="2400" baseline="-25000" dirty="0" err="1"/>
              <a:t>in</a:t>
            </a:r>
            <a:r>
              <a:rPr lang="en-US" sz="2400" dirty="0"/>
              <a:t> x K x K</a:t>
            </a:r>
          </a:p>
        </p:txBody>
      </p:sp>
    </p:spTree>
    <p:extLst>
      <p:ext uri="{BB962C8B-B14F-4D97-AF65-F5344CB8AC3E}">
        <p14:creationId xmlns:p14="http://schemas.microsoft.com/office/powerpoint/2010/main" val="29417549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types of convolution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131</a:t>
            </a:fld>
            <a:endParaRPr lang="en-US" dirty="0"/>
          </a:p>
        </p:txBody>
      </p:sp>
      <p:sp>
        <p:nvSpPr>
          <p:cNvPr id="4" name="Google Shape;550;p44"/>
          <p:cNvSpPr/>
          <p:nvPr/>
        </p:nvSpPr>
        <p:spPr>
          <a:xfrm>
            <a:off x="1785379" y="3130127"/>
            <a:ext cx="376302" cy="1084917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" name="Google Shape;551;p44"/>
          <p:cNvSpPr/>
          <p:nvPr/>
        </p:nvSpPr>
        <p:spPr>
          <a:xfrm>
            <a:off x="3913158" y="3484435"/>
            <a:ext cx="376302" cy="376302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6" name="Google Shape;553;p44"/>
          <p:cNvCxnSpPr/>
          <p:nvPr/>
        </p:nvCxnSpPr>
        <p:spPr>
          <a:xfrm>
            <a:off x="1953668" y="3356268"/>
            <a:ext cx="1959490" cy="316318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" name="Google Shape;554;p44"/>
          <p:cNvCxnSpPr/>
          <p:nvPr/>
        </p:nvCxnSpPr>
        <p:spPr>
          <a:xfrm>
            <a:off x="2135221" y="3157120"/>
            <a:ext cx="1777937" cy="515466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" name="Google Shape;555;p44"/>
          <p:cNvCxnSpPr/>
          <p:nvPr/>
        </p:nvCxnSpPr>
        <p:spPr>
          <a:xfrm rot="10800000" flipH="1">
            <a:off x="2170012" y="3672586"/>
            <a:ext cx="1743146" cy="33271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481;p40"/>
          <p:cNvSpPr/>
          <p:nvPr/>
        </p:nvSpPr>
        <p:spPr>
          <a:xfrm>
            <a:off x="1022977" y="2147600"/>
            <a:ext cx="1274868" cy="367624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0" name="TextBox 9"/>
          <p:cNvSpPr txBox="1"/>
          <p:nvPr/>
        </p:nvSpPr>
        <p:spPr>
          <a:xfrm>
            <a:off x="655879" y="1204611"/>
            <a:ext cx="3445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So far: 2D Convolution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54555" y="1205186"/>
            <a:ext cx="2432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1D Convolution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485268" y="3484435"/>
            <a:ext cx="4771292" cy="2235890"/>
          </a:xfrm>
          <a:prstGeom prst="rect">
            <a:avLst/>
          </a:prstGeom>
          <a:solidFill>
            <a:srgbClr val="F4CCCC">
              <a:alpha val="52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90953" y="5779477"/>
            <a:ext cx="554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C</a:t>
            </a:r>
            <a:r>
              <a:rPr lang="en-US" sz="2800" baseline="-25000"/>
              <a:t>in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1854537" y="5310241"/>
            <a:ext cx="503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50005" y="4201901"/>
            <a:ext cx="4090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29869" y="1934399"/>
            <a:ext cx="32485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Input: </a:t>
            </a:r>
            <a:r>
              <a:rPr lang="en-US" sz="2400" dirty="0" err="1"/>
              <a:t>C</a:t>
            </a:r>
            <a:r>
              <a:rPr lang="en-US" sz="2400" baseline="-25000" dirty="0" err="1"/>
              <a:t>in</a:t>
            </a:r>
            <a:r>
              <a:rPr lang="en-US" sz="2400" dirty="0"/>
              <a:t> x H x W</a:t>
            </a:r>
          </a:p>
          <a:p>
            <a:r>
              <a:rPr lang="en-US" sz="2400" dirty="0"/>
              <a:t>Weights: </a:t>
            </a:r>
            <a:r>
              <a:rPr lang="en-US" sz="2400" dirty="0" err="1"/>
              <a:t>C</a:t>
            </a:r>
            <a:r>
              <a:rPr lang="en-US" sz="2400" baseline="-25000" dirty="0" err="1"/>
              <a:t>out</a:t>
            </a:r>
            <a:r>
              <a:rPr lang="en-US" sz="2400" dirty="0"/>
              <a:t> x </a:t>
            </a:r>
            <a:r>
              <a:rPr lang="en-US" sz="2400" dirty="0" err="1"/>
              <a:t>C</a:t>
            </a:r>
            <a:r>
              <a:rPr lang="en-US" sz="2400" baseline="-25000" dirty="0" err="1"/>
              <a:t>in</a:t>
            </a:r>
            <a:r>
              <a:rPr lang="en-US" sz="2400" dirty="0"/>
              <a:t> x K x K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18520" y="4340770"/>
            <a:ext cx="554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C</a:t>
            </a:r>
            <a:r>
              <a:rPr lang="en-US" sz="2800" baseline="-25000"/>
              <a:t>in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8619082" y="5720325"/>
            <a:ext cx="503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272182" y="3484435"/>
            <a:ext cx="1214232" cy="2235890"/>
          </a:xfrm>
          <a:prstGeom prst="rect">
            <a:avLst/>
          </a:prstGeom>
          <a:solidFill>
            <a:srgbClr val="C9DAF8">
              <a:alpha val="52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246622" y="1934399"/>
            <a:ext cx="28863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Input: </a:t>
            </a:r>
            <a:r>
              <a:rPr lang="en-US" sz="2400" dirty="0" err="1"/>
              <a:t>C</a:t>
            </a:r>
            <a:r>
              <a:rPr lang="en-US" sz="2400" baseline="-25000" dirty="0" err="1"/>
              <a:t>in</a:t>
            </a:r>
            <a:r>
              <a:rPr lang="en-US" sz="2400" dirty="0"/>
              <a:t> x W</a:t>
            </a:r>
          </a:p>
          <a:p>
            <a:r>
              <a:rPr lang="en-US" sz="2400" dirty="0"/>
              <a:t>Weights: </a:t>
            </a:r>
            <a:r>
              <a:rPr lang="en-US" sz="2400" dirty="0" err="1"/>
              <a:t>C</a:t>
            </a:r>
            <a:r>
              <a:rPr lang="en-US" sz="2400" baseline="-25000" dirty="0" err="1"/>
              <a:t>out</a:t>
            </a:r>
            <a:r>
              <a:rPr lang="en-US" sz="2400" dirty="0"/>
              <a:t> x </a:t>
            </a:r>
            <a:r>
              <a:rPr lang="en-US" sz="2400" dirty="0" err="1"/>
              <a:t>C</a:t>
            </a:r>
            <a:r>
              <a:rPr lang="en-US" sz="2400" baseline="-25000" dirty="0" err="1"/>
              <a:t>in</a:t>
            </a:r>
            <a:r>
              <a:rPr lang="en-US" sz="2400" dirty="0"/>
              <a:t> x K</a:t>
            </a:r>
          </a:p>
        </p:txBody>
      </p:sp>
    </p:spTree>
    <p:extLst>
      <p:ext uri="{BB962C8B-B14F-4D97-AF65-F5344CB8AC3E}">
        <p14:creationId xmlns:p14="http://schemas.microsoft.com/office/powerpoint/2010/main" val="64623206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550;p44"/>
          <p:cNvSpPr/>
          <p:nvPr/>
        </p:nvSpPr>
        <p:spPr>
          <a:xfrm>
            <a:off x="8524369" y="3965660"/>
            <a:ext cx="840723" cy="876572"/>
          </a:xfrm>
          <a:prstGeom prst="cube">
            <a:avLst>
              <a:gd name="adj" fmla="val 38575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types of convolution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132</a:t>
            </a:fld>
            <a:endParaRPr lang="en-US" dirty="0"/>
          </a:p>
        </p:txBody>
      </p:sp>
      <p:sp>
        <p:nvSpPr>
          <p:cNvPr id="4" name="Google Shape;550;p44"/>
          <p:cNvSpPr/>
          <p:nvPr/>
        </p:nvSpPr>
        <p:spPr>
          <a:xfrm>
            <a:off x="1785379" y="3130127"/>
            <a:ext cx="376302" cy="1084917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" name="Google Shape;551;p44"/>
          <p:cNvSpPr/>
          <p:nvPr/>
        </p:nvSpPr>
        <p:spPr>
          <a:xfrm>
            <a:off x="3913158" y="3484435"/>
            <a:ext cx="376302" cy="376302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6" name="Google Shape;553;p44"/>
          <p:cNvCxnSpPr/>
          <p:nvPr/>
        </p:nvCxnSpPr>
        <p:spPr>
          <a:xfrm>
            <a:off x="1953668" y="3356268"/>
            <a:ext cx="1959490" cy="316318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" name="Google Shape;554;p44"/>
          <p:cNvCxnSpPr/>
          <p:nvPr/>
        </p:nvCxnSpPr>
        <p:spPr>
          <a:xfrm>
            <a:off x="2135221" y="3157120"/>
            <a:ext cx="1777937" cy="515466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" name="Google Shape;555;p44"/>
          <p:cNvCxnSpPr/>
          <p:nvPr/>
        </p:nvCxnSpPr>
        <p:spPr>
          <a:xfrm rot="10800000" flipH="1">
            <a:off x="2170012" y="3672586"/>
            <a:ext cx="1743146" cy="33271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481;p40"/>
          <p:cNvSpPr/>
          <p:nvPr/>
        </p:nvSpPr>
        <p:spPr>
          <a:xfrm>
            <a:off x="1022977" y="2147600"/>
            <a:ext cx="1274868" cy="367624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0" name="TextBox 9"/>
          <p:cNvSpPr txBox="1"/>
          <p:nvPr/>
        </p:nvSpPr>
        <p:spPr>
          <a:xfrm>
            <a:off x="655879" y="1204611"/>
            <a:ext cx="3445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So far: 2D Convolution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54555" y="1205186"/>
            <a:ext cx="2432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3D Convolution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0953" y="5779477"/>
            <a:ext cx="554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C</a:t>
            </a:r>
            <a:r>
              <a:rPr lang="en-US" sz="2800" baseline="-25000"/>
              <a:t>in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1854537" y="5310241"/>
            <a:ext cx="503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50005" y="4201901"/>
            <a:ext cx="4090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29869" y="1934399"/>
            <a:ext cx="32485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Input: </a:t>
            </a:r>
            <a:r>
              <a:rPr lang="en-US" sz="2400" dirty="0" err="1"/>
              <a:t>C</a:t>
            </a:r>
            <a:r>
              <a:rPr lang="en-US" sz="2400" baseline="-25000" dirty="0" err="1"/>
              <a:t>in</a:t>
            </a:r>
            <a:r>
              <a:rPr lang="en-US" sz="2400" dirty="0"/>
              <a:t> x H x W</a:t>
            </a:r>
          </a:p>
          <a:p>
            <a:r>
              <a:rPr lang="en-US" sz="2400" dirty="0"/>
              <a:t>Weights: </a:t>
            </a:r>
            <a:r>
              <a:rPr lang="en-US" sz="2400" dirty="0" err="1"/>
              <a:t>C</a:t>
            </a:r>
            <a:r>
              <a:rPr lang="en-US" sz="2400" baseline="-25000" dirty="0" err="1"/>
              <a:t>out</a:t>
            </a:r>
            <a:r>
              <a:rPr lang="en-US" sz="2400" dirty="0"/>
              <a:t> x </a:t>
            </a:r>
            <a:r>
              <a:rPr lang="en-US" sz="2400" dirty="0" err="1"/>
              <a:t>C</a:t>
            </a:r>
            <a:r>
              <a:rPr lang="en-US" sz="2400" baseline="-25000" dirty="0" err="1"/>
              <a:t>in</a:t>
            </a:r>
            <a:r>
              <a:rPr lang="en-US" sz="2400" dirty="0"/>
              <a:t> x K x K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13224" y="4008611"/>
            <a:ext cx="23925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</a:t>
            </a:r>
            <a:r>
              <a:rPr lang="en-US" sz="2800" baseline="-25000" dirty="0" err="1"/>
              <a:t>in</a:t>
            </a:r>
            <a:r>
              <a:rPr lang="en-US" sz="2800" dirty="0"/>
              <a:t>-dim vector at each point in the volume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537375" y="5782865"/>
            <a:ext cx="503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</a:t>
            </a:r>
          </a:p>
        </p:txBody>
      </p:sp>
      <p:sp>
        <p:nvSpPr>
          <p:cNvPr id="22" name="Google Shape;481;p40"/>
          <p:cNvSpPr/>
          <p:nvPr/>
        </p:nvSpPr>
        <p:spPr>
          <a:xfrm>
            <a:off x="7810135" y="2924471"/>
            <a:ext cx="2582761" cy="2747808"/>
          </a:xfrm>
          <a:prstGeom prst="cube">
            <a:avLst>
              <a:gd name="adj" fmla="val 30960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3" name="TextBox 22"/>
          <p:cNvSpPr txBox="1"/>
          <p:nvPr/>
        </p:nvSpPr>
        <p:spPr>
          <a:xfrm>
            <a:off x="9991423" y="5149059"/>
            <a:ext cx="40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D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10495516" y="3777510"/>
            <a:ext cx="40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H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7320439" y="1934399"/>
            <a:ext cx="36797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Input: </a:t>
            </a:r>
            <a:r>
              <a:rPr lang="en-US" sz="2400" dirty="0" err="1"/>
              <a:t>C</a:t>
            </a:r>
            <a:r>
              <a:rPr lang="en-US" sz="2400" baseline="-25000" dirty="0" err="1"/>
              <a:t>in</a:t>
            </a:r>
            <a:r>
              <a:rPr lang="en-US" sz="2400" dirty="0"/>
              <a:t> x H x W x D</a:t>
            </a:r>
          </a:p>
          <a:p>
            <a:r>
              <a:rPr lang="en-US" sz="2400" dirty="0"/>
              <a:t>Weights: </a:t>
            </a:r>
            <a:r>
              <a:rPr lang="en-US" sz="2400" dirty="0" err="1"/>
              <a:t>C</a:t>
            </a:r>
            <a:r>
              <a:rPr lang="en-US" sz="2400" baseline="-25000" dirty="0" err="1"/>
              <a:t>out</a:t>
            </a:r>
            <a:r>
              <a:rPr lang="en-US" sz="2400" dirty="0"/>
              <a:t> x </a:t>
            </a:r>
            <a:r>
              <a:rPr lang="en-US" sz="2400" dirty="0" err="1"/>
              <a:t>C</a:t>
            </a:r>
            <a:r>
              <a:rPr lang="en-US" sz="2400" baseline="-25000" dirty="0" err="1"/>
              <a:t>in</a:t>
            </a:r>
            <a:r>
              <a:rPr lang="en-US" sz="2400" dirty="0"/>
              <a:t> x K x K x K</a:t>
            </a:r>
          </a:p>
        </p:txBody>
      </p:sp>
    </p:spTree>
    <p:extLst>
      <p:ext uri="{BB962C8B-B14F-4D97-AF65-F5344CB8AC3E}">
        <p14:creationId xmlns:p14="http://schemas.microsoft.com/office/powerpoint/2010/main" val="79785974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133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435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PyTorch</a:t>
            </a:r>
            <a:r>
              <a:rPr lang="en-US" dirty="0"/>
              <a:t> Convolution Layer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-1" b="-820"/>
          <a:stretch/>
        </p:blipFill>
        <p:spPr>
          <a:xfrm>
            <a:off x="158683" y="1055802"/>
            <a:ext cx="11642079" cy="434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4035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134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435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PyTorch</a:t>
            </a:r>
            <a:r>
              <a:rPr lang="en-US" dirty="0"/>
              <a:t> Convolution Layers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6" y="2765652"/>
            <a:ext cx="11771553" cy="1790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58" y="4564878"/>
            <a:ext cx="11782021" cy="17387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b="60634"/>
          <a:stretch/>
        </p:blipFill>
        <p:spPr>
          <a:xfrm>
            <a:off x="158683" y="1055802"/>
            <a:ext cx="11642079" cy="169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9541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Components of a Convolutional Network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135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249" y="4202358"/>
            <a:ext cx="1839342" cy="2073699"/>
          </a:xfrm>
          <a:prstGeom prst="rect">
            <a:avLst/>
          </a:prstGeom>
        </p:spPr>
      </p:pic>
      <p:pic>
        <p:nvPicPr>
          <p:cNvPr id="12" name="Google Shape;1115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1875" y="4263482"/>
            <a:ext cx="2403552" cy="189852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591902" y="3595161"/>
            <a:ext cx="2940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Convolution Layers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65778" y="3585022"/>
            <a:ext cx="2255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Pooling Layers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1305" y="1883559"/>
            <a:ext cx="2998304" cy="13588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91062" y="1151902"/>
            <a:ext cx="3532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Fully-Connected Layers</a:t>
            </a:r>
          </a:p>
        </p:txBody>
      </p:sp>
      <p:pic>
        <p:nvPicPr>
          <p:cNvPr id="17" name="Google Shape;500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41875" y="1713665"/>
            <a:ext cx="1929327" cy="159187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7004148" y="1147862"/>
            <a:ext cx="3010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Activation Function</a:t>
            </a:r>
          </a:p>
        </p:txBody>
      </p:sp>
      <p:pic>
        <p:nvPicPr>
          <p:cNvPr id="19" name="Google Shape;861;p80"/>
          <p:cNvPicPr preferRelativeResize="0"/>
          <p:nvPr/>
        </p:nvPicPr>
        <p:blipFill rotWithShape="1">
          <a:blip r:embed="rId6">
            <a:alphaModFix/>
          </a:blip>
          <a:srcRect t="58386" r="31776" b="12523"/>
          <a:stretch/>
        </p:blipFill>
        <p:spPr>
          <a:xfrm>
            <a:off x="8205711" y="4547453"/>
            <a:ext cx="2998304" cy="136432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8519371" y="3585022"/>
            <a:ext cx="2237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Normalization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208722" y="3512465"/>
            <a:ext cx="3806687" cy="2874313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38200" y="1122039"/>
            <a:ext cx="9527696" cy="2368603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734602" y="3490642"/>
            <a:ext cx="3806687" cy="2874313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75451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Pooling Layers</a:t>
            </a:r>
            <a:r>
              <a:rPr lang="en-US" dirty="0"/>
              <a:t>: Another way to </a:t>
            </a:r>
            <a:r>
              <a:rPr lang="en-US" dirty="0" err="1"/>
              <a:t>downsample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136</a:t>
            </a:fld>
            <a:endParaRPr lang="en-US" dirty="0"/>
          </a:p>
        </p:txBody>
      </p:sp>
      <p:pic>
        <p:nvPicPr>
          <p:cNvPr id="4" name="Google Shape;1115;p8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45610" y="1450336"/>
            <a:ext cx="5821990" cy="459868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8085020" y="2718627"/>
            <a:ext cx="326878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Hyperparameters</a:t>
            </a:r>
            <a:r>
              <a:rPr lang="en-US" sz="3200" dirty="0"/>
              <a:t>:</a:t>
            </a:r>
          </a:p>
          <a:p>
            <a:r>
              <a:rPr lang="en-US" sz="3200" dirty="0"/>
              <a:t>Kernel Size</a:t>
            </a:r>
          </a:p>
          <a:p>
            <a:r>
              <a:rPr lang="en-US" sz="3200" dirty="0"/>
              <a:t>Stride</a:t>
            </a:r>
          </a:p>
          <a:p>
            <a:r>
              <a:rPr lang="en-US" sz="3200" dirty="0"/>
              <a:t>Pooling function</a:t>
            </a:r>
          </a:p>
        </p:txBody>
      </p:sp>
    </p:spTree>
    <p:extLst>
      <p:ext uri="{BB962C8B-B14F-4D97-AF65-F5344CB8AC3E}">
        <p14:creationId xmlns:p14="http://schemas.microsoft.com/office/powerpoint/2010/main" val="176332174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Max Pooling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137</a:t>
            </a:fld>
            <a:endParaRPr lang="en-US" dirty="0"/>
          </a:p>
        </p:txBody>
      </p:sp>
      <p:graphicFrame>
        <p:nvGraphicFramePr>
          <p:cNvPr id="4" name="Google Shape;1122;p85"/>
          <p:cNvGraphicFramePr/>
          <p:nvPr/>
        </p:nvGraphicFramePr>
        <p:xfrm>
          <a:off x="1521920" y="1990366"/>
          <a:ext cx="3230492" cy="323049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076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76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76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76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762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/>
                        <a:t>1</a:t>
                      </a:r>
                      <a:endParaRPr sz="3200"/>
                    </a:p>
                  </a:txBody>
                  <a:tcPr marL="121868" marR="121868" marT="121868" marB="121868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/>
                        <a:t>1</a:t>
                      </a:r>
                      <a:endParaRPr sz="3200"/>
                    </a:p>
                  </a:txBody>
                  <a:tcPr marL="121868" marR="121868" marT="121868" marB="121868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/>
                        <a:t>2</a:t>
                      </a:r>
                      <a:endParaRPr sz="320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/>
                        <a:t>4</a:t>
                      </a:r>
                      <a:endParaRPr sz="320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762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/>
                        <a:t>5</a:t>
                      </a:r>
                      <a:endParaRPr sz="3200"/>
                    </a:p>
                  </a:txBody>
                  <a:tcPr marL="121868" marR="121868" marT="121868" marB="121868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/>
                        <a:t>6</a:t>
                      </a:r>
                      <a:endParaRPr sz="3200" b="1" dirty="0"/>
                    </a:p>
                  </a:txBody>
                  <a:tcPr marL="121868" marR="121868" marT="121868" marB="121868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/>
                        <a:t>7</a:t>
                      </a:r>
                      <a:endParaRPr sz="320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/>
                        <a:t>8</a:t>
                      </a:r>
                      <a:endParaRPr sz="3200" b="1" dirty="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762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/>
                        <a:t>3</a:t>
                      </a:r>
                      <a:endParaRPr sz="3200" b="1" dirty="0"/>
                    </a:p>
                  </a:txBody>
                  <a:tcPr marL="121868" marR="121868" marT="121868" marB="121868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/>
                        <a:t>2</a:t>
                      </a:r>
                      <a:endParaRPr sz="3200"/>
                    </a:p>
                  </a:txBody>
                  <a:tcPr marL="121868" marR="121868" marT="121868" marB="121868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/>
                        <a:t>1</a:t>
                      </a:r>
                      <a:endParaRPr sz="3200"/>
                    </a:p>
                  </a:txBody>
                  <a:tcPr marL="121868" marR="121868" marT="121868" marB="121868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/>
                        <a:t>0</a:t>
                      </a:r>
                      <a:endParaRPr sz="3200"/>
                    </a:p>
                  </a:txBody>
                  <a:tcPr marL="121868" marR="121868" marT="121868" marB="121868"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762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/>
                        <a:t>1</a:t>
                      </a:r>
                      <a:endParaRPr sz="3200"/>
                    </a:p>
                  </a:txBody>
                  <a:tcPr marL="121868" marR="121868" marT="121868" marB="121868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/>
                        <a:t>2</a:t>
                      </a:r>
                      <a:endParaRPr sz="3200"/>
                    </a:p>
                  </a:txBody>
                  <a:tcPr marL="121868" marR="121868" marT="121868" marB="121868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/>
                        <a:t>3</a:t>
                      </a:r>
                      <a:endParaRPr sz="3200"/>
                    </a:p>
                  </a:txBody>
                  <a:tcPr marL="121868" marR="121868" marT="121868" marB="121868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/>
                        <a:t>4</a:t>
                      </a:r>
                      <a:endParaRPr sz="3200" b="1" dirty="0"/>
                    </a:p>
                  </a:txBody>
                  <a:tcPr marL="121868" marR="121868" marT="121868" marB="121868"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Google Shape;1123;p85"/>
          <p:cNvSpPr txBox="1"/>
          <p:nvPr/>
        </p:nvSpPr>
        <p:spPr>
          <a:xfrm>
            <a:off x="1494394" y="1311109"/>
            <a:ext cx="3488691" cy="753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Single depth slice</a:t>
            </a:r>
            <a:endParaRPr sz="3199"/>
          </a:p>
        </p:txBody>
      </p:sp>
      <p:cxnSp>
        <p:nvCxnSpPr>
          <p:cNvPr id="6" name="Google Shape;1124;p85"/>
          <p:cNvCxnSpPr/>
          <p:nvPr/>
        </p:nvCxnSpPr>
        <p:spPr>
          <a:xfrm rot="10800000">
            <a:off x="1109261" y="2030022"/>
            <a:ext cx="0" cy="3151179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" name="Google Shape;1125;p85"/>
          <p:cNvSpPr txBox="1"/>
          <p:nvPr/>
        </p:nvSpPr>
        <p:spPr>
          <a:xfrm>
            <a:off x="622187" y="2195812"/>
            <a:ext cx="519465" cy="62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x</a:t>
            </a:r>
            <a:endParaRPr sz="3199"/>
          </a:p>
        </p:txBody>
      </p:sp>
      <p:cxnSp>
        <p:nvCxnSpPr>
          <p:cNvPr id="8" name="Google Shape;1126;p85"/>
          <p:cNvCxnSpPr/>
          <p:nvPr/>
        </p:nvCxnSpPr>
        <p:spPr>
          <a:xfrm>
            <a:off x="1486596" y="5644047"/>
            <a:ext cx="330114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" name="Google Shape;1127;p85"/>
          <p:cNvSpPr txBox="1"/>
          <p:nvPr/>
        </p:nvSpPr>
        <p:spPr>
          <a:xfrm>
            <a:off x="4088951" y="5551204"/>
            <a:ext cx="519465" cy="489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y</a:t>
            </a:r>
            <a:endParaRPr sz="3199"/>
          </a:p>
        </p:txBody>
      </p:sp>
      <p:cxnSp>
        <p:nvCxnSpPr>
          <p:cNvPr id="10" name="Google Shape;1128;p85"/>
          <p:cNvCxnSpPr/>
          <p:nvPr/>
        </p:nvCxnSpPr>
        <p:spPr>
          <a:xfrm>
            <a:off x="5255881" y="3605611"/>
            <a:ext cx="270969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" name="Google Shape;1129;p85"/>
          <p:cNvSpPr txBox="1"/>
          <p:nvPr/>
        </p:nvSpPr>
        <p:spPr>
          <a:xfrm>
            <a:off x="5132679" y="2495334"/>
            <a:ext cx="3566671" cy="969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2399" dirty="0"/>
              <a:t>Max pooling with 2x2 kernel size and stride 2</a:t>
            </a:r>
            <a:endParaRPr sz="2399" dirty="0"/>
          </a:p>
        </p:txBody>
      </p:sp>
      <p:graphicFrame>
        <p:nvGraphicFramePr>
          <p:cNvPr id="12" name="Google Shape;1130;p85"/>
          <p:cNvGraphicFramePr/>
          <p:nvPr/>
        </p:nvGraphicFramePr>
        <p:xfrm>
          <a:off x="9079618" y="2746069"/>
          <a:ext cx="1615246" cy="161524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076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76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762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/>
                        <a:t>6</a:t>
                      </a:r>
                      <a:endParaRPr sz="3200"/>
                    </a:p>
                  </a:txBody>
                  <a:tcPr marL="121868" marR="121868" marT="121868" marB="121868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/>
                        <a:t>8</a:t>
                      </a:r>
                      <a:endParaRPr sz="3200"/>
                    </a:p>
                  </a:txBody>
                  <a:tcPr marL="121868" marR="121868" marT="121868" marB="121868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762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/>
                        <a:t>3</a:t>
                      </a:r>
                      <a:endParaRPr sz="3200"/>
                    </a:p>
                  </a:txBody>
                  <a:tcPr marL="121868" marR="121868" marT="121868" marB="121868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/>
                        <a:t>4</a:t>
                      </a:r>
                      <a:endParaRPr sz="3200"/>
                    </a:p>
                  </a:txBody>
                  <a:tcPr marL="121868" marR="121868" marT="121868" marB="121868"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3" name="Google Shape;1115;p84"/>
          <p:cNvPicPr preferRelativeResize="0"/>
          <p:nvPr/>
        </p:nvPicPr>
        <p:blipFill rotWithShape="1">
          <a:blip r:embed="rId2">
            <a:alphaModFix/>
          </a:blip>
          <a:srcRect r="62018" b="49269"/>
          <a:stretch/>
        </p:blipFill>
        <p:spPr>
          <a:xfrm>
            <a:off x="5733560" y="179185"/>
            <a:ext cx="1754335" cy="185083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5114558" y="4650416"/>
            <a:ext cx="45464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Introduces </a:t>
            </a:r>
            <a:r>
              <a:rPr lang="en-US" sz="3200" b="1" dirty="0"/>
              <a:t>invariance</a:t>
            </a:r>
            <a:r>
              <a:rPr lang="en-US" sz="3200" dirty="0"/>
              <a:t> to small spatial shifts</a:t>
            </a:r>
          </a:p>
          <a:p>
            <a:r>
              <a:rPr lang="en-US" sz="3200" dirty="0"/>
              <a:t>No learnable parameters!</a:t>
            </a:r>
          </a:p>
        </p:txBody>
      </p:sp>
    </p:spTree>
    <p:extLst>
      <p:ext uri="{BB962C8B-B14F-4D97-AF65-F5344CB8AC3E}">
        <p14:creationId xmlns:p14="http://schemas.microsoft.com/office/powerpoint/2010/main" val="125454068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Pooling Summary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138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1210523"/>
            <a:ext cx="584900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Input</a:t>
            </a:r>
            <a:r>
              <a:rPr lang="en-US" sz="3600" dirty="0"/>
              <a:t>: C x H x W</a:t>
            </a:r>
          </a:p>
          <a:p>
            <a:r>
              <a:rPr lang="en-US" sz="3600" b="1" dirty="0" err="1"/>
              <a:t>Hyperparameters</a:t>
            </a:r>
            <a:r>
              <a:rPr lang="en-US" sz="3600" dirty="0"/>
              <a:t>:</a:t>
            </a:r>
          </a:p>
          <a:p>
            <a:pPr marL="571500" indent="-571500">
              <a:buFontTx/>
              <a:buChar char="-"/>
            </a:pPr>
            <a:r>
              <a:rPr lang="en-US" sz="3600" dirty="0"/>
              <a:t>Kernel size: K</a:t>
            </a:r>
          </a:p>
          <a:p>
            <a:pPr marL="571500" indent="-571500">
              <a:buFontTx/>
              <a:buChar char="-"/>
            </a:pPr>
            <a:r>
              <a:rPr lang="en-US" sz="3600" dirty="0"/>
              <a:t>Stride: S</a:t>
            </a:r>
          </a:p>
          <a:p>
            <a:pPr marL="571500" indent="-571500">
              <a:buFontTx/>
              <a:buChar char="-"/>
            </a:pPr>
            <a:r>
              <a:rPr lang="en-US" sz="3600" dirty="0"/>
              <a:t>Pooling function (max, </a:t>
            </a:r>
            <a:r>
              <a:rPr lang="en-US" sz="3600" dirty="0" err="1"/>
              <a:t>avg</a:t>
            </a:r>
            <a:r>
              <a:rPr lang="en-US" sz="3600" dirty="0"/>
              <a:t>)</a:t>
            </a:r>
          </a:p>
          <a:p>
            <a:r>
              <a:rPr lang="en-US" sz="3600" b="1" dirty="0"/>
              <a:t>Output</a:t>
            </a:r>
            <a:r>
              <a:rPr lang="en-US" sz="3600" dirty="0"/>
              <a:t>: C x H’ x W’ where</a:t>
            </a:r>
          </a:p>
          <a:p>
            <a:pPr marL="571500" indent="-571500">
              <a:buFontTx/>
              <a:buChar char="-"/>
            </a:pPr>
            <a:r>
              <a:rPr lang="en-US" sz="3600" dirty="0"/>
              <a:t>H’ = (H </a:t>
            </a:r>
            <a:r>
              <a:rPr lang="mr-IN" sz="3600" dirty="0"/>
              <a:t>–</a:t>
            </a:r>
            <a:r>
              <a:rPr lang="en-US" sz="3600" dirty="0"/>
              <a:t> K) / S + 1</a:t>
            </a:r>
          </a:p>
          <a:p>
            <a:pPr marL="571500" indent="-571500">
              <a:buFontTx/>
              <a:buChar char="-"/>
            </a:pPr>
            <a:r>
              <a:rPr lang="en-US" sz="3600" dirty="0"/>
              <a:t>W’ = (W </a:t>
            </a:r>
            <a:r>
              <a:rPr lang="mr-IN" sz="3600" dirty="0"/>
              <a:t>–</a:t>
            </a:r>
            <a:r>
              <a:rPr lang="en-US" sz="3600" dirty="0"/>
              <a:t> K) / S + 1</a:t>
            </a:r>
          </a:p>
          <a:p>
            <a:r>
              <a:rPr lang="en-US" sz="3600" b="1" dirty="0"/>
              <a:t>Learnable parameters</a:t>
            </a:r>
            <a:r>
              <a:rPr lang="en-US" sz="3600" dirty="0"/>
              <a:t>: None!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220607" y="2456000"/>
            <a:ext cx="45313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Common settings:</a:t>
            </a:r>
          </a:p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max, K = 2, S = 2</a:t>
            </a:r>
          </a:p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max, K = 3, S = 2 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AlexNet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9286445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18842-19A4-4D05-8323-CE0A67CF5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about shift invariance?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11CF5-3EA8-4B94-A2C7-655430293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>
              <a:hlinkClick r:id="rId3"/>
            </a:endParaRPr>
          </a:p>
          <a:p>
            <a:endParaRPr lang="en-US" dirty="0">
              <a:hlinkClick r:id="rId3"/>
            </a:endParaRPr>
          </a:p>
          <a:p>
            <a:endParaRPr lang="en-US" dirty="0">
              <a:hlinkClick r:id="rId3"/>
            </a:endParaRPr>
          </a:p>
          <a:p>
            <a:endParaRPr lang="en-US" dirty="0">
              <a:hlinkClick r:id="rId3"/>
            </a:endParaRPr>
          </a:p>
          <a:p>
            <a:endParaRPr lang="en-US" dirty="0">
              <a:hlinkClick r:id="rId3"/>
            </a:endParaRPr>
          </a:p>
          <a:p>
            <a:endParaRPr lang="en-US" dirty="0">
              <a:hlinkClick r:id="rId3"/>
            </a:endParaRPr>
          </a:p>
          <a:p>
            <a:endParaRPr lang="en-US" dirty="0">
              <a:hlinkClick r:id="rId3"/>
            </a:endParaRPr>
          </a:p>
          <a:p>
            <a:pPr marL="0" indent="0" algn="ctr">
              <a:buNone/>
            </a:pPr>
            <a:endParaRPr lang="en-US" sz="2000" dirty="0">
              <a:hlinkClick r:id="rId3"/>
            </a:endParaRPr>
          </a:p>
          <a:p>
            <a:pPr marL="0" indent="0" algn="ctr">
              <a:buNone/>
            </a:pPr>
            <a:r>
              <a:rPr lang="en-US" sz="2000" dirty="0">
                <a:hlinkClick r:id="rId3"/>
              </a:rPr>
              <a:t>https://richzhang.github.io/antialiased-cnns/</a:t>
            </a:r>
            <a:endParaRPr lang="en-US" sz="20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Richard Szeliski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UW CSE 576 - Convolutional Neural Networks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2D1479-DF4D-48DC-965E-2EAAECBF7152}" type="slidenum">
              <a:rPr lang="en-US" smtClean="0"/>
              <a:pPr/>
              <a:t>139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1BD0A4-A6EA-4D2E-B4FE-02F7EDA825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907" b="23324"/>
          <a:stretch/>
        </p:blipFill>
        <p:spPr>
          <a:xfrm>
            <a:off x="2639736" y="1631245"/>
            <a:ext cx="6912528" cy="6081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0A9AEC-8CA9-4704-B1BD-899196E5B3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770" y="2298753"/>
            <a:ext cx="2225344" cy="152992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C48615F-D42F-4077-BE40-6434FAECDC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256" y="2298753"/>
            <a:ext cx="2225344" cy="1529924"/>
          </a:xfrm>
          <a:prstGeom prst="rect">
            <a:avLst/>
          </a:prstGeom>
        </p:spPr>
      </p:pic>
      <p:pic>
        <p:nvPicPr>
          <p:cNvPr id="43" name="Picture 42" descr="A bird sitting on top of each other&#10;&#10;Description automatically generated">
            <a:extLst>
              <a:ext uri="{FF2B5EF4-FFF2-40B4-BE49-F238E27FC236}">
                <a16:creationId xmlns:a16="http://schemas.microsoft.com/office/drawing/2014/main" id="{2F19BE55-33D9-4BBE-891B-66E053A0BB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28" y="2298754"/>
            <a:ext cx="2225343" cy="152992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4CC3C83-4E5C-487B-A3C8-400E77F3FD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1070" y="4207896"/>
            <a:ext cx="5287701" cy="1359490"/>
          </a:xfrm>
          <a:prstGeom prst="rect">
            <a:avLst/>
          </a:prstGeom>
        </p:spPr>
      </p:pic>
      <p:pic>
        <p:nvPicPr>
          <p:cNvPr id="46" name="Picture 45" descr="A close up of a map&#10;&#10;Description automatically generated">
            <a:extLst>
              <a:ext uri="{FF2B5EF4-FFF2-40B4-BE49-F238E27FC236}">
                <a16:creationId xmlns:a16="http://schemas.microsoft.com/office/drawing/2014/main" id="{3B505E19-197E-4747-B049-3465740F7B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041" y="3319278"/>
            <a:ext cx="2684743" cy="224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5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Computing Gradients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Google Shape;1612;p92"/>
          <p:cNvSpPr txBox="1"/>
          <p:nvPr/>
        </p:nvSpPr>
        <p:spPr>
          <a:xfrm>
            <a:off x="636155" y="1658366"/>
            <a:ext cx="10301920" cy="413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marL="609448" indent="-457086">
              <a:buSzPts val="1800"/>
              <a:buChar char="-"/>
            </a:pPr>
            <a:r>
              <a:rPr lang="en" sz="2800" b="1" dirty="0"/>
              <a:t>Numeric gradient</a:t>
            </a:r>
            <a:r>
              <a:rPr lang="en" sz="2800" dirty="0"/>
              <a:t>: approximate, slow, easy to write</a:t>
            </a:r>
            <a:endParaRPr sz="2800" dirty="0"/>
          </a:p>
          <a:p>
            <a:pPr marL="609448" indent="-457086">
              <a:buSzPts val="1800"/>
              <a:buChar char="-"/>
            </a:pPr>
            <a:r>
              <a:rPr lang="en" sz="2800" b="1" dirty="0"/>
              <a:t>Analytic gradient</a:t>
            </a:r>
            <a:r>
              <a:rPr lang="en" sz="2800" dirty="0"/>
              <a:t>: exact, fast, error-prone</a:t>
            </a:r>
            <a:endParaRPr sz="2800" dirty="0"/>
          </a:p>
          <a:p>
            <a:endParaRPr lang="en-US" sz="2399" dirty="0"/>
          </a:p>
          <a:p>
            <a:endParaRPr sz="2399" dirty="0"/>
          </a:p>
          <a:p>
            <a:r>
              <a:rPr lang="en" sz="2800" u="sng" dirty="0"/>
              <a:t>In practice:</a:t>
            </a:r>
            <a:r>
              <a:rPr lang="en" sz="2800" dirty="0"/>
              <a:t> Always use analytic gradient, but check implementation with numerical gradient. This is called a </a:t>
            </a:r>
            <a:r>
              <a:rPr lang="en" sz="2800" b="1" dirty="0"/>
              <a:t>gradient check.</a:t>
            </a:r>
            <a:endParaRPr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558" y="3136857"/>
            <a:ext cx="10892183" cy="237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4863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Components of a Convolutional Network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140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249" y="4202358"/>
            <a:ext cx="1839342" cy="2073699"/>
          </a:xfrm>
          <a:prstGeom prst="rect">
            <a:avLst/>
          </a:prstGeom>
        </p:spPr>
      </p:pic>
      <p:pic>
        <p:nvPicPr>
          <p:cNvPr id="12" name="Google Shape;1115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1875" y="4263482"/>
            <a:ext cx="2403552" cy="189852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591902" y="3595161"/>
            <a:ext cx="2940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Convolution Layers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65778" y="3585022"/>
            <a:ext cx="2255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Pooling Layers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1305" y="1883559"/>
            <a:ext cx="2998304" cy="13588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91062" y="1151902"/>
            <a:ext cx="3532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Fully-Connected Layers</a:t>
            </a:r>
          </a:p>
        </p:txBody>
      </p:sp>
      <p:pic>
        <p:nvPicPr>
          <p:cNvPr id="17" name="Google Shape;500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41875" y="1713665"/>
            <a:ext cx="1929327" cy="159187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7004148" y="1147862"/>
            <a:ext cx="3010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Activation Function</a:t>
            </a:r>
          </a:p>
        </p:txBody>
      </p:sp>
      <p:pic>
        <p:nvPicPr>
          <p:cNvPr id="19" name="Google Shape;861;p80"/>
          <p:cNvPicPr preferRelativeResize="0"/>
          <p:nvPr/>
        </p:nvPicPr>
        <p:blipFill rotWithShape="1">
          <a:blip r:embed="rId6">
            <a:alphaModFix/>
          </a:blip>
          <a:srcRect t="58386" r="31776" b="12523"/>
          <a:stretch/>
        </p:blipFill>
        <p:spPr>
          <a:xfrm>
            <a:off x="8205711" y="4547453"/>
            <a:ext cx="2998304" cy="136432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8519371" y="3585022"/>
            <a:ext cx="2237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Normalization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734602" y="3490642"/>
            <a:ext cx="3806687" cy="2874313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98716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Convolutional Networks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141</a:t>
            </a:fld>
            <a:endParaRPr lang="en-US" dirty="0"/>
          </a:p>
        </p:txBody>
      </p:sp>
      <p:pic>
        <p:nvPicPr>
          <p:cNvPr id="27650" name="Picture 2" descr="eCun 1998 convnet carto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1" y="2410942"/>
            <a:ext cx="10956378" cy="333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5766" y="6006662"/>
            <a:ext cx="58333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Lecun</a:t>
            </a:r>
            <a:r>
              <a:rPr lang="en-US" sz="1400" dirty="0"/>
              <a:t> et al, “Gradient-based learning applied to document recognition”, 1998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1180883"/>
            <a:ext cx="1022523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Classic architecture: [Conv, </a:t>
            </a:r>
            <a:r>
              <a:rPr lang="en-US" sz="2800" dirty="0" err="1"/>
              <a:t>ReLU</a:t>
            </a:r>
            <a:r>
              <a:rPr lang="en-US" sz="2800" dirty="0"/>
              <a:t>, Pool] x N, flatten, [FC, </a:t>
            </a:r>
            <a:r>
              <a:rPr lang="en-US" sz="2800" dirty="0" err="1"/>
              <a:t>ReLU</a:t>
            </a:r>
            <a:r>
              <a:rPr lang="en-US" sz="2800" dirty="0"/>
              <a:t>] x N, FC</a:t>
            </a:r>
          </a:p>
          <a:p>
            <a:endParaRPr lang="en-US" sz="2800" dirty="0"/>
          </a:p>
          <a:p>
            <a:r>
              <a:rPr lang="en-US" sz="2800" dirty="0"/>
              <a:t>Example: LeNet-5</a:t>
            </a:r>
          </a:p>
        </p:txBody>
      </p:sp>
    </p:spTree>
    <p:extLst>
      <p:ext uri="{BB962C8B-B14F-4D97-AF65-F5344CB8AC3E}">
        <p14:creationId xmlns:p14="http://schemas.microsoft.com/office/powerpoint/2010/main" val="195376062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310" y="431775"/>
            <a:ext cx="10515600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Example: LeNet-5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142</a:t>
            </a:fld>
            <a:endParaRPr lang="en-US" dirty="0"/>
          </a:p>
        </p:txBody>
      </p:sp>
      <p:pic>
        <p:nvPicPr>
          <p:cNvPr id="5" name="Picture 2" descr="eCun 1998 convnet carto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676" y="318807"/>
            <a:ext cx="5764732" cy="175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33985" y="1274674"/>
          <a:ext cx="595105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4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5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07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5007">
                <a:tc>
                  <a:txBody>
                    <a:bodyPr/>
                    <a:lstStyle/>
                    <a:p>
                      <a:r>
                        <a:rPr lang="en-US" sz="1900" dirty="0"/>
                        <a:t>Layer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Output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Weight Size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/>
                        <a:t>Input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1 x 28</a:t>
                      </a:r>
                      <a:r>
                        <a:rPr lang="en-US" sz="1900" baseline="0" dirty="0"/>
                        <a:t> x 28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/>
                        <a:t>Conv (</a:t>
                      </a:r>
                      <a:r>
                        <a:rPr lang="en-US" sz="1900" dirty="0" err="1"/>
                        <a:t>C</a:t>
                      </a:r>
                      <a:r>
                        <a:rPr lang="en-US" sz="1900" baseline="-25000" dirty="0" err="1"/>
                        <a:t>out</a:t>
                      </a:r>
                      <a:r>
                        <a:rPr lang="en-US" sz="1900" dirty="0"/>
                        <a:t>=20, K=5,</a:t>
                      </a:r>
                      <a:r>
                        <a:rPr lang="en-US" sz="1900" baseline="0" dirty="0"/>
                        <a:t> P=2, S=1)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20 x 28 x 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20 x 1 x 5 x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 err="1"/>
                        <a:t>ReLU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20 x 28 x 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 err="1"/>
                        <a:t>MaxPool</a:t>
                      </a:r>
                      <a:r>
                        <a:rPr lang="en-US" sz="1900" dirty="0"/>
                        <a:t>(K=2, S=2)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20 x 14</a:t>
                      </a:r>
                      <a:r>
                        <a:rPr lang="en-US" sz="1900" baseline="0" dirty="0"/>
                        <a:t> x 14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/>
                        <a:t>Conv</a:t>
                      </a:r>
                      <a:r>
                        <a:rPr lang="en-US" sz="1900" baseline="0" dirty="0"/>
                        <a:t> (</a:t>
                      </a:r>
                      <a:r>
                        <a:rPr lang="en-US" sz="1900" baseline="0" dirty="0" err="1"/>
                        <a:t>C</a:t>
                      </a:r>
                      <a:r>
                        <a:rPr lang="en-US" sz="1900" baseline="-25000" dirty="0" err="1"/>
                        <a:t>out</a:t>
                      </a:r>
                      <a:r>
                        <a:rPr lang="en-US" sz="1900" baseline="0" dirty="0"/>
                        <a:t>=50, K=5, P=2, S=1)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 x 14 x 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 x 20 x 5 x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 err="1"/>
                        <a:t>ReLU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 x 1</a:t>
                      </a:r>
                      <a:r>
                        <a:rPr lang="en-US" sz="1900" baseline="0" dirty="0"/>
                        <a:t>4 x 14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 err="1"/>
                        <a:t>MaxPool</a:t>
                      </a:r>
                      <a:r>
                        <a:rPr lang="en-US" sz="1900" dirty="0"/>
                        <a:t>(K=2,</a:t>
                      </a:r>
                      <a:r>
                        <a:rPr lang="en-US" sz="1900" baseline="0" dirty="0"/>
                        <a:t> S=2)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 x 7 x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/>
                        <a:t>Flatten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2450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/>
                        <a:t>Linear (2450</a:t>
                      </a:r>
                      <a:r>
                        <a:rPr lang="en-US" sz="1900" baseline="0" dirty="0"/>
                        <a:t> -&gt; 500)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2450 x 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 err="1"/>
                        <a:t>ReLU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baseline="0" dirty="0"/>
                        <a:t>Linear (500 -&gt; 10)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500 x 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388882" y="2017986"/>
            <a:ext cx="6043450" cy="41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469118" y="441434"/>
            <a:ext cx="1082566" cy="129277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15766" y="6006662"/>
            <a:ext cx="58333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Lecun</a:t>
            </a:r>
            <a:r>
              <a:rPr lang="en-US" sz="1400" dirty="0"/>
              <a:t> et al, “Gradient-based learning applied to document recognition”, 1998</a:t>
            </a:r>
          </a:p>
        </p:txBody>
      </p:sp>
    </p:spTree>
    <p:extLst>
      <p:ext uri="{BB962C8B-B14F-4D97-AF65-F5344CB8AC3E}">
        <p14:creationId xmlns:p14="http://schemas.microsoft.com/office/powerpoint/2010/main" val="197030354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310" y="431775"/>
            <a:ext cx="10515600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Example: LeNet-5*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143</a:t>
            </a:fld>
            <a:endParaRPr lang="en-US" dirty="0"/>
          </a:p>
        </p:txBody>
      </p:sp>
      <p:pic>
        <p:nvPicPr>
          <p:cNvPr id="5" name="Picture 2" descr="eCun 1998 convnet carto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676" y="318807"/>
            <a:ext cx="5764732" cy="175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826503"/>
              </p:ext>
            </p:extLst>
          </p:nvPr>
        </p:nvGraphicFramePr>
        <p:xfrm>
          <a:off x="433985" y="1274674"/>
          <a:ext cx="595105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4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5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07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5007">
                <a:tc>
                  <a:txBody>
                    <a:bodyPr/>
                    <a:lstStyle/>
                    <a:p>
                      <a:r>
                        <a:rPr lang="en-US" sz="1900" dirty="0"/>
                        <a:t>Layer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Output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Weight Size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/>
                        <a:t>Input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1 x 28</a:t>
                      </a:r>
                      <a:r>
                        <a:rPr lang="en-US" sz="1900" baseline="0" dirty="0"/>
                        <a:t> x 28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/>
                        <a:t>Conv (</a:t>
                      </a:r>
                      <a:r>
                        <a:rPr lang="en-US" sz="1900" dirty="0" err="1"/>
                        <a:t>C</a:t>
                      </a:r>
                      <a:r>
                        <a:rPr lang="en-US" sz="1900" baseline="-25000" dirty="0" err="1"/>
                        <a:t>out</a:t>
                      </a:r>
                      <a:r>
                        <a:rPr lang="en-US" sz="1900" dirty="0"/>
                        <a:t>=20*,K=5,</a:t>
                      </a:r>
                      <a:r>
                        <a:rPr lang="en-US" sz="1900" baseline="0" dirty="0"/>
                        <a:t>P=2, S=1)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20 x 28 x 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20 x 1 x 5 x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 err="1"/>
                        <a:t>ReLU</a:t>
                      </a:r>
                      <a:r>
                        <a:rPr lang="en-US" sz="1900" dirty="0"/>
                        <a:t>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20 x 28 x 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 err="1"/>
                        <a:t>MaxPool</a:t>
                      </a:r>
                      <a:r>
                        <a:rPr lang="en-US" sz="1900" dirty="0"/>
                        <a:t>(K=2, S=2)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20 x 14</a:t>
                      </a:r>
                      <a:r>
                        <a:rPr lang="en-US" sz="1900" baseline="0" dirty="0"/>
                        <a:t> x 14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/>
                        <a:t>Conv</a:t>
                      </a:r>
                      <a:r>
                        <a:rPr lang="en-US" sz="1900" baseline="0" dirty="0"/>
                        <a:t> (</a:t>
                      </a:r>
                      <a:r>
                        <a:rPr lang="en-US" sz="1900" baseline="0" dirty="0" err="1"/>
                        <a:t>C</a:t>
                      </a:r>
                      <a:r>
                        <a:rPr lang="en-US" sz="1900" baseline="-25000" dirty="0" err="1"/>
                        <a:t>out</a:t>
                      </a:r>
                      <a:r>
                        <a:rPr lang="en-US" sz="1900" baseline="0" dirty="0"/>
                        <a:t>=50, K=5, P=2, S=1)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 x 14 x 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 x 20 x 5 x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 err="1"/>
                        <a:t>ReLU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 x 1</a:t>
                      </a:r>
                      <a:r>
                        <a:rPr lang="en-US" sz="1900" baseline="0" dirty="0"/>
                        <a:t>4 x 14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 err="1"/>
                        <a:t>MaxPool</a:t>
                      </a:r>
                      <a:r>
                        <a:rPr lang="en-US" sz="1900" dirty="0"/>
                        <a:t>(K=2,</a:t>
                      </a:r>
                      <a:r>
                        <a:rPr lang="en-US" sz="1900" baseline="0" dirty="0"/>
                        <a:t> S=2)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 x 7 x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/>
                        <a:t>Flatten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2450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/>
                        <a:t>Linear (2450</a:t>
                      </a:r>
                      <a:r>
                        <a:rPr lang="en-US" sz="1900" baseline="0" dirty="0"/>
                        <a:t> -&gt; 500)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2450 x 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 err="1"/>
                        <a:t>ReLU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baseline="0" dirty="0"/>
                        <a:t>Linear (500 -&gt; 10)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500 x 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388882" y="2774731"/>
            <a:ext cx="6043450" cy="3389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430137" y="431775"/>
            <a:ext cx="2430083" cy="146008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15766" y="6006662"/>
            <a:ext cx="58333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Lecun</a:t>
            </a:r>
            <a:r>
              <a:rPr lang="en-US" sz="1400" dirty="0"/>
              <a:t> et al, “Gradient-based learning applied to document recognition”, 1998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5924BD-F070-4AA0-BAE4-BB2438C15014}"/>
              </a:ext>
            </a:extLst>
          </p:cNvPr>
          <p:cNvSpPr txBox="1"/>
          <p:nvPr/>
        </p:nvSpPr>
        <p:spPr>
          <a:xfrm>
            <a:off x="6858000" y="2275609"/>
            <a:ext cx="3647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Original paper: </a:t>
            </a:r>
            <a:r>
              <a:rPr lang="en-US" dirty="0" err="1"/>
              <a:t>C</a:t>
            </a:r>
            <a:r>
              <a:rPr lang="en-US" baseline="-25000" dirty="0" err="1"/>
              <a:t>out</a:t>
            </a:r>
            <a:r>
              <a:rPr lang="en-US" dirty="0"/>
              <a:t> = 6</a:t>
            </a:r>
          </a:p>
          <a:p>
            <a:r>
              <a:rPr lang="en-US" dirty="0"/>
              <a:t>** Original paper: sigmoid</a:t>
            </a:r>
          </a:p>
        </p:txBody>
      </p:sp>
    </p:spTree>
    <p:extLst>
      <p:ext uri="{BB962C8B-B14F-4D97-AF65-F5344CB8AC3E}">
        <p14:creationId xmlns:p14="http://schemas.microsoft.com/office/powerpoint/2010/main" val="156037925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310" y="431775"/>
            <a:ext cx="10515600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Example: LeNet-5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144</a:t>
            </a:fld>
            <a:endParaRPr lang="en-US" dirty="0"/>
          </a:p>
        </p:txBody>
      </p:sp>
      <p:pic>
        <p:nvPicPr>
          <p:cNvPr id="5" name="Picture 2" descr="eCun 1998 convnet carto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676" y="318807"/>
            <a:ext cx="5764732" cy="175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446604"/>
              </p:ext>
            </p:extLst>
          </p:nvPr>
        </p:nvGraphicFramePr>
        <p:xfrm>
          <a:off x="433985" y="1274674"/>
          <a:ext cx="595105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4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5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07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5007">
                <a:tc>
                  <a:txBody>
                    <a:bodyPr/>
                    <a:lstStyle/>
                    <a:p>
                      <a:r>
                        <a:rPr lang="en-US" sz="1900" dirty="0"/>
                        <a:t>Layer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Output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Weight Size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/>
                        <a:t>Input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1 x 28</a:t>
                      </a:r>
                      <a:r>
                        <a:rPr lang="en-US" sz="1900" baseline="0" dirty="0"/>
                        <a:t> x 28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/>
                        <a:t>Conv (</a:t>
                      </a:r>
                      <a:r>
                        <a:rPr lang="en-US" sz="1900" dirty="0" err="1"/>
                        <a:t>C</a:t>
                      </a:r>
                      <a:r>
                        <a:rPr lang="en-US" sz="1900" baseline="-25000" dirty="0" err="1"/>
                        <a:t>out</a:t>
                      </a:r>
                      <a:r>
                        <a:rPr lang="en-US" sz="1900" dirty="0"/>
                        <a:t>=20, K=5,</a:t>
                      </a:r>
                      <a:r>
                        <a:rPr lang="en-US" sz="1900" baseline="0" dirty="0"/>
                        <a:t> P=2, S=1)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20 x 28 x 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20 x 1 x 5 x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 err="1"/>
                        <a:t>ReLU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20 x 28 x 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 err="1"/>
                        <a:t>MaxPool</a:t>
                      </a:r>
                      <a:r>
                        <a:rPr lang="en-US" sz="1900" dirty="0"/>
                        <a:t>(K=2, S=2)*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20 x 14</a:t>
                      </a:r>
                      <a:r>
                        <a:rPr lang="en-US" sz="1900" baseline="0" dirty="0"/>
                        <a:t> x 14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/>
                        <a:t>Conv</a:t>
                      </a:r>
                      <a:r>
                        <a:rPr lang="en-US" sz="1900" baseline="0" dirty="0"/>
                        <a:t> (</a:t>
                      </a:r>
                      <a:r>
                        <a:rPr lang="en-US" sz="1900" baseline="0" dirty="0" err="1"/>
                        <a:t>C</a:t>
                      </a:r>
                      <a:r>
                        <a:rPr lang="en-US" sz="1900" baseline="-25000" dirty="0" err="1"/>
                        <a:t>out</a:t>
                      </a:r>
                      <a:r>
                        <a:rPr lang="en-US" sz="1900" baseline="0" dirty="0"/>
                        <a:t>=50, K=5, P=2, S=1)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 x 14 x 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 x 20 x 5 x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 err="1"/>
                        <a:t>ReLU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 x 1</a:t>
                      </a:r>
                      <a:r>
                        <a:rPr lang="en-US" sz="1900" baseline="0" dirty="0"/>
                        <a:t>4 x 14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 err="1"/>
                        <a:t>MaxPool</a:t>
                      </a:r>
                      <a:r>
                        <a:rPr lang="en-US" sz="1900" dirty="0"/>
                        <a:t>(K=2,</a:t>
                      </a:r>
                      <a:r>
                        <a:rPr lang="en-US" sz="1900" baseline="0" dirty="0"/>
                        <a:t> S=2)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 x 7 x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/>
                        <a:t>Flatten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2450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/>
                        <a:t>Linear (2450</a:t>
                      </a:r>
                      <a:r>
                        <a:rPr lang="en-US" sz="1900" baseline="0" dirty="0"/>
                        <a:t> -&gt; 500)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2450 x 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 err="1"/>
                        <a:t>ReLU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baseline="0" dirty="0"/>
                        <a:t>Linear (500 -&gt; 10)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500 x 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388882" y="3168869"/>
            <a:ext cx="6043450" cy="2995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533724" y="463306"/>
            <a:ext cx="1972884" cy="146008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15766" y="6006662"/>
            <a:ext cx="58333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Lecun</a:t>
            </a:r>
            <a:r>
              <a:rPr lang="en-US" sz="1400" dirty="0"/>
              <a:t> et al, “Gradient-based learning applied to document recognition”, 1998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B52010-35B9-4DCF-AC27-A155FB3A7D38}"/>
              </a:ext>
            </a:extLst>
          </p:cNvPr>
          <p:cNvSpPr txBox="1"/>
          <p:nvPr/>
        </p:nvSpPr>
        <p:spPr>
          <a:xfrm>
            <a:off x="6858000" y="2763986"/>
            <a:ext cx="3647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2x2 strided convolution</a:t>
            </a:r>
          </a:p>
        </p:txBody>
      </p:sp>
    </p:spTree>
    <p:extLst>
      <p:ext uri="{BB962C8B-B14F-4D97-AF65-F5344CB8AC3E}">
        <p14:creationId xmlns:p14="http://schemas.microsoft.com/office/powerpoint/2010/main" val="212704671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310" y="431775"/>
            <a:ext cx="10515600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Example: LeNet-5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145</a:t>
            </a:fld>
            <a:endParaRPr lang="en-US" dirty="0"/>
          </a:p>
        </p:txBody>
      </p:sp>
      <p:pic>
        <p:nvPicPr>
          <p:cNvPr id="5" name="Picture 2" descr="eCun 1998 convnet carto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676" y="318807"/>
            <a:ext cx="5764732" cy="175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0472425"/>
              </p:ext>
            </p:extLst>
          </p:nvPr>
        </p:nvGraphicFramePr>
        <p:xfrm>
          <a:off x="433985" y="1274674"/>
          <a:ext cx="595105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4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5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07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5007">
                <a:tc>
                  <a:txBody>
                    <a:bodyPr/>
                    <a:lstStyle/>
                    <a:p>
                      <a:r>
                        <a:rPr lang="en-US" sz="1900" dirty="0"/>
                        <a:t>Layer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Output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Weight Size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/>
                        <a:t>Input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1 x 28</a:t>
                      </a:r>
                      <a:r>
                        <a:rPr lang="en-US" sz="1900" baseline="0" dirty="0"/>
                        <a:t> x 28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/>
                        <a:t>Conv (</a:t>
                      </a:r>
                      <a:r>
                        <a:rPr lang="en-US" sz="1900" dirty="0" err="1"/>
                        <a:t>C</a:t>
                      </a:r>
                      <a:r>
                        <a:rPr lang="en-US" sz="1900" baseline="-25000" dirty="0" err="1"/>
                        <a:t>out</a:t>
                      </a:r>
                      <a:r>
                        <a:rPr lang="en-US" sz="1900" dirty="0"/>
                        <a:t>=20, K=5,</a:t>
                      </a:r>
                      <a:r>
                        <a:rPr lang="en-US" sz="1900" baseline="0" dirty="0"/>
                        <a:t> P=2, S=1)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20 x 28 x 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20 x 1 x 5 x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 err="1"/>
                        <a:t>ReLU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20 x 28 x 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 err="1"/>
                        <a:t>MaxPool</a:t>
                      </a:r>
                      <a:r>
                        <a:rPr lang="en-US" sz="1900" dirty="0"/>
                        <a:t>(K=2, S=2)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20 x 14</a:t>
                      </a:r>
                      <a:r>
                        <a:rPr lang="en-US" sz="1900" baseline="0" dirty="0"/>
                        <a:t> x 14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/>
                        <a:t>Conv</a:t>
                      </a:r>
                      <a:r>
                        <a:rPr lang="en-US" sz="1900" baseline="0" dirty="0"/>
                        <a:t> (</a:t>
                      </a:r>
                      <a:r>
                        <a:rPr lang="en-US" sz="1900" baseline="0" dirty="0" err="1"/>
                        <a:t>C</a:t>
                      </a:r>
                      <a:r>
                        <a:rPr lang="en-US" sz="1900" baseline="-25000" dirty="0" err="1"/>
                        <a:t>out</a:t>
                      </a:r>
                      <a:r>
                        <a:rPr lang="en-US" sz="1900" baseline="0" dirty="0"/>
                        <a:t>=50*,K=5,P=2, S=1)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 x 14 x 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 x 20 x 5 x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 err="1"/>
                        <a:t>ReLU</a:t>
                      </a:r>
                      <a:r>
                        <a:rPr lang="en-US" sz="1900" dirty="0"/>
                        <a:t>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 x 1</a:t>
                      </a:r>
                      <a:r>
                        <a:rPr lang="en-US" sz="1900" baseline="0" dirty="0"/>
                        <a:t>4 x 14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 err="1"/>
                        <a:t>MaxPool</a:t>
                      </a:r>
                      <a:r>
                        <a:rPr lang="en-US" sz="1900" dirty="0"/>
                        <a:t>(K=2,</a:t>
                      </a:r>
                      <a:r>
                        <a:rPr lang="en-US" sz="1900" baseline="0" dirty="0"/>
                        <a:t> S=2)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 x 7 x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/>
                        <a:t>Flatten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2450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/>
                        <a:t>Linear (2450</a:t>
                      </a:r>
                      <a:r>
                        <a:rPr lang="en-US" sz="1900" baseline="0" dirty="0"/>
                        <a:t> -&gt; 500)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2450 x 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 err="1"/>
                        <a:t>ReLU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baseline="0" dirty="0"/>
                        <a:t>Linear (500 -&gt; 10)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500 x 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388882" y="3957145"/>
            <a:ext cx="6043450" cy="22071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749862" y="463306"/>
            <a:ext cx="1403130" cy="146008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15766" y="6006662"/>
            <a:ext cx="58333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Lecun</a:t>
            </a:r>
            <a:r>
              <a:rPr lang="en-US" sz="1400" dirty="0"/>
              <a:t> et al, “Gradient-based learning applied to document recognition”, 1998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72C151-CF6E-4CEE-867E-2675E1BA885B}"/>
              </a:ext>
            </a:extLst>
          </p:cNvPr>
          <p:cNvSpPr txBox="1"/>
          <p:nvPr/>
        </p:nvSpPr>
        <p:spPr>
          <a:xfrm>
            <a:off x="6858000" y="3221185"/>
            <a:ext cx="4727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Original paper: </a:t>
            </a:r>
            <a:r>
              <a:rPr lang="en-US" dirty="0" err="1"/>
              <a:t>C</a:t>
            </a:r>
            <a:r>
              <a:rPr lang="en-US" baseline="-25000" dirty="0" err="1"/>
              <a:t>out</a:t>
            </a:r>
            <a:r>
              <a:rPr lang="en-US" dirty="0"/>
              <a:t> = 16, grouped convolutions</a:t>
            </a:r>
          </a:p>
          <a:p>
            <a:r>
              <a:rPr lang="en-US" dirty="0"/>
              <a:t>** Original paper: sigmoid</a:t>
            </a:r>
          </a:p>
        </p:txBody>
      </p:sp>
    </p:spTree>
    <p:extLst>
      <p:ext uri="{BB962C8B-B14F-4D97-AF65-F5344CB8AC3E}">
        <p14:creationId xmlns:p14="http://schemas.microsoft.com/office/powerpoint/2010/main" val="1956350776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310" y="431775"/>
            <a:ext cx="10515600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Example: LeNet-5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146</a:t>
            </a:fld>
            <a:endParaRPr lang="en-US" dirty="0"/>
          </a:p>
        </p:txBody>
      </p:sp>
      <p:pic>
        <p:nvPicPr>
          <p:cNvPr id="5" name="Picture 2" descr="eCun 1998 convnet carto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676" y="318807"/>
            <a:ext cx="5764732" cy="175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7524234"/>
              </p:ext>
            </p:extLst>
          </p:nvPr>
        </p:nvGraphicFramePr>
        <p:xfrm>
          <a:off x="433985" y="1274674"/>
          <a:ext cx="595105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4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5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07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5007">
                <a:tc>
                  <a:txBody>
                    <a:bodyPr/>
                    <a:lstStyle/>
                    <a:p>
                      <a:r>
                        <a:rPr lang="en-US" sz="1900" dirty="0"/>
                        <a:t>Layer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Output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Weight Size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/>
                        <a:t>Input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1 x 28</a:t>
                      </a:r>
                      <a:r>
                        <a:rPr lang="en-US" sz="1900" baseline="0" dirty="0"/>
                        <a:t> x 28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/>
                        <a:t>Conv (</a:t>
                      </a:r>
                      <a:r>
                        <a:rPr lang="en-US" sz="1900" dirty="0" err="1"/>
                        <a:t>C</a:t>
                      </a:r>
                      <a:r>
                        <a:rPr lang="en-US" sz="1900" baseline="-25000" dirty="0" err="1"/>
                        <a:t>out</a:t>
                      </a:r>
                      <a:r>
                        <a:rPr lang="en-US" sz="1900" dirty="0"/>
                        <a:t>=20, K=5,</a:t>
                      </a:r>
                      <a:r>
                        <a:rPr lang="en-US" sz="1900" baseline="0" dirty="0"/>
                        <a:t> P=2, S=1)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20 x 28 x 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20 x 1 x 5 x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 err="1"/>
                        <a:t>ReLU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20 x 28 x 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 err="1"/>
                        <a:t>MaxPool</a:t>
                      </a:r>
                      <a:r>
                        <a:rPr lang="en-US" sz="1900" dirty="0"/>
                        <a:t>(K=2, S=2)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20 x 14</a:t>
                      </a:r>
                      <a:r>
                        <a:rPr lang="en-US" sz="1900" baseline="0" dirty="0"/>
                        <a:t> x 14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/>
                        <a:t>Conv</a:t>
                      </a:r>
                      <a:r>
                        <a:rPr lang="en-US" sz="1900" baseline="0" dirty="0"/>
                        <a:t> (</a:t>
                      </a:r>
                      <a:r>
                        <a:rPr lang="en-US" sz="1900" baseline="0" dirty="0" err="1"/>
                        <a:t>C</a:t>
                      </a:r>
                      <a:r>
                        <a:rPr lang="en-US" sz="1900" baseline="-25000" dirty="0" err="1"/>
                        <a:t>out</a:t>
                      </a:r>
                      <a:r>
                        <a:rPr lang="en-US" sz="1900" baseline="0" dirty="0"/>
                        <a:t>=50, K=5, P=2, S=1)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 x 14 x 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 x 20 x 5 x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 err="1"/>
                        <a:t>ReLU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 x 1</a:t>
                      </a:r>
                      <a:r>
                        <a:rPr lang="en-US" sz="1900" baseline="0" dirty="0"/>
                        <a:t>4 x 14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 err="1"/>
                        <a:t>MaxPool</a:t>
                      </a:r>
                      <a:r>
                        <a:rPr lang="en-US" sz="1900" dirty="0"/>
                        <a:t>(K=2,</a:t>
                      </a:r>
                      <a:r>
                        <a:rPr lang="en-US" sz="1900" baseline="0" dirty="0"/>
                        <a:t> S=2)*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 x 7 x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/>
                        <a:t>Flatten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2450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/>
                        <a:t>Linear (2450</a:t>
                      </a:r>
                      <a:r>
                        <a:rPr lang="en-US" sz="1900" baseline="0" dirty="0"/>
                        <a:t> -&gt; 500)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2450 x 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 err="1"/>
                        <a:t>ReLU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baseline="0" dirty="0"/>
                        <a:t>Linear (500 -&gt; 10)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500 x 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388882" y="4335517"/>
            <a:ext cx="604345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380482" y="447541"/>
            <a:ext cx="1040523" cy="146008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15766" y="6006662"/>
            <a:ext cx="58333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Lecun</a:t>
            </a:r>
            <a:r>
              <a:rPr lang="en-US" sz="1400" dirty="0"/>
              <a:t> et al, “Gradient-based learning applied to document recognition”, 1998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A5C993-D4A0-4266-A9F7-FE5EA286AB60}"/>
              </a:ext>
            </a:extLst>
          </p:cNvPr>
          <p:cNvSpPr txBox="1"/>
          <p:nvPr/>
        </p:nvSpPr>
        <p:spPr>
          <a:xfrm>
            <a:off x="6858000" y="3958943"/>
            <a:ext cx="3647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2x2 strided convolution</a:t>
            </a:r>
          </a:p>
        </p:txBody>
      </p:sp>
    </p:spTree>
    <p:extLst>
      <p:ext uri="{BB962C8B-B14F-4D97-AF65-F5344CB8AC3E}">
        <p14:creationId xmlns:p14="http://schemas.microsoft.com/office/powerpoint/2010/main" val="141191260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310" y="431775"/>
            <a:ext cx="10515600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Example: LeNet-5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147</a:t>
            </a:fld>
            <a:endParaRPr lang="en-US" dirty="0"/>
          </a:p>
        </p:txBody>
      </p:sp>
      <p:pic>
        <p:nvPicPr>
          <p:cNvPr id="5" name="Picture 2" descr="eCun 1998 convnet carto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676" y="318807"/>
            <a:ext cx="5764732" cy="175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33985" y="1274674"/>
          <a:ext cx="595105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4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5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07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5007">
                <a:tc>
                  <a:txBody>
                    <a:bodyPr/>
                    <a:lstStyle/>
                    <a:p>
                      <a:r>
                        <a:rPr lang="en-US" sz="1900" dirty="0"/>
                        <a:t>Layer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Output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Weight Size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/>
                        <a:t>Input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1 x 28</a:t>
                      </a:r>
                      <a:r>
                        <a:rPr lang="en-US" sz="1900" baseline="0" dirty="0"/>
                        <a:t> x 28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/>
                        <a:t>Conv (</a:t>
                      </a:r>
                      <a:r>
                        <a:rPr lang="en-US" sz="1900" dirty="0" err="1"/>
                        <a:t>C</a:t>
                      </a:r>
                      <a:r>
                        <a:rPr lang="en-US" sz="1900" baseline="-25000" dirty="0" err="1"/>
                        <a:t>out</a:t>
                      </a:r>
                      <a:r>
                        <a:rPr lang="en-US" sz="1900" dirty="0"/>
                        <a:t>=20, K=5,</a:t>
                      </a:r>
                      <a:r>
                        <a:rPr lang="en-US" sz="1900" baseline="0" dirty="0"/>
                        <a:t> P=2, S=1)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20 x 28 x 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20 x 1 x 5 x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 err="1"/>
                        <a:t>ReLU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20 x 28 x 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 err="1"/>
                        <a:t>MaxPool</a:t>
                      </a:r>
                      <a:r>
                        <a:rPr lang="en-US" sz="1900" dirty="0"/>
                        <a:t>(K=2, S=2)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20 x 14</a:t>
                      </a:r>
                      <a:r>
                        <a:rPr lang="en-US" sz="1900" baseline="0" dirty="0"/>
                        <a:t> x 14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/>
                        <a:t>Conv</a:t>
                      </a:r>
                      <a:r>
                        <a:rPr lang="en-US" sz="1900" baseline="0" dirty="0"/>
                        <a:t> (</a:t>
                      </a:r>
                      <a:r>
                        <a:rPr lang="en-US" sz="1900" baseline="0" dirty="0" err="1"/>
                        <a:t>C</a:t>
                      </a:r>
                      <a:r>
                        <a:rPr lang="en-US" sz="1900" baseline="-25000" dirty="0" err="1"/>
                        <a:t>out</a:t>
                      </a:r>
                      <a:r>
                        <a:rPr lang="en-US" sz="1900" baseline="0" dirty="0"/>
                        <a:t>=50, K=5, P=2, S=1)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 x 14 x 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 x 20 x 5 x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 err="1"/>
                        <a:t>ReLU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 x 1</a:t>
                      </a:r>
                      <a:r>
                        <a:rPr lang="en-US" sz="1900" baseline="0" dirty="0"/>
                        <a:t>4 x 14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 err="1"/>
                        <a:t>MaxPool</a:t>
                      </a:r>
                      <a:r>
                        <a:rPr lang="en-US" sz="1900" dirty="0"/>
                        <a:t>(K=2,</a:t>
                      </a:r>
                      <a:r>
                        <a:rPr lang="en-US" sz="1900" baseline="0" dirty="0"/>
                        <a:t> S=2)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 x 7 x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/>
                        <a:t>Flatten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2450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/>
                        <a:t>Linear (2450</a:t>
                      </a:r>
                      <a:r>
                        <a:rPr lang="en-US" sz="1900" baseline="0" dirty="0"/>
                        <a:t> -&gt; 500)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2450 x 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 err="1"/>
                        <a:t>ReLU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baseline="0" dirty="0"/>
                        <a:t>Linear (500 -&gt; 10)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500 x 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388882" y="4713890"/>
            <a:ext cx="6043450" cy="14504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869214" y="416010"/>
            <a:ext cx="993225" cy="146008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15766" y="6006662"/>
            <a:ext cx="58333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Lecun</a:t>
            </a:r>
            <a:r>
              <a:rPr lang="en-US" sz="1400" dirty="0"/>
              <a:t> et al, “Gradient-based learning applied to document recognition”, 1998</a:t>
            </a:r>
          </a:p>
        </p:txBody>
      </p:sp>
    </p:spTree>
    <p:extLst>
      <p:ext uri="{BB962C8B-B14F-4D97-AF65-F5344CB8AC3E}">
        <p14:creationId xmlns:p14="http://schemas.microsoft.com/office/powerpoint/2010/main" val="215815551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310" y="431775"/>
            <a:ext cx="10515600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Example: LeNet-5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148</a:t>
            </a:fld>
            <a:endParaRPr lang="en-US" dirty="0"/>
          </a:p>
        </p:txBody>
      </p:sp>
      <p:pic>
        <p:nvPicPr>
          <p:cNvPr id="5" name="Picture 2" descr="eCun 1998 convnet carto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676" y="318807"/>
            <a:ext cx="5764732" cy="175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274772"/>
              </p:ext>
            </p:extLst>
          </p:nvPr>
        </p:nvGraphicFramePr>
        <p:xfrm>
          <a:off x="433985" y="1274674"/>
          <a:ext cx="595105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4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5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07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5007">
                <a:tc>
                  <a:txBody>
                    <a:bodyPr/>
                    <a:lstStyle/>
                    <a:p>
                      <a:r>
                        <a:rPr lang="en-US" sz="1900" dirty="0"/>
                        <a:t>Layer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Output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Weight Size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/>
                        <a:t>Input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1 x 28</a:t>
                      </a:r>
                      <a:r>
                        <a:rPr lang="en-US" sz="1900" baseline="0" dirty="0"/>
                        <a:t> x 28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/>
                        <a:t>Conv (</a:t>
                      </a:r>
                      <a:r>
                        <a:rPr lang="en-US" sz="1900" dirty="0" err="1"/>
                        <a:t>C</a:t>
                      </a:r>
                      <a:r>
                        <a:rPr lang="en-US" sz="1900" baseline="-25000" dirty="0" err="1"/>
                        <a:t>out</a:t>
                      </a:r>
                      <a:r>
                        <a:rPr lang="en-US" sz="1900" dirty="0"/>
                        <a:t>=20, K=5,</a:t>
                      </a:r>
                      <a:r>
                        <a:rPr lang="en-US" sz="1900" baseline="0" dirty="0"/>
                        <a:t> P=2, S=1)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20 x 28 x 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20 x 1 x 5 x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 err="1"/>
                        <a:t>ReLU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20 x 28 x 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 err="1"/>
                        <a:t>MaxPool</a:t>
                      </a:r>
                      <a:r>
                        <a:rPr lang="en-US" sz="1900" dirty="0"/>
                        <a:t>(K=2, S=2)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20 x 14</a:t>
                      </a:r>
                      <a:r>
                        <a:rPr lang="en-US" sz="1900" baseline="0" dirty="0"/>
                        <a:t> x 14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/>
                        <a:t>Conv</a:t>
                      </a:r>
                      <a:r>
                        <a:rPr lang="en-US" sz="1900" baseline="0" dirty="0"/>
                        <a:t> (</a:t>
                      </a:r>
                      <a:r>
                        <a:rPr lang="en-US" sz="1900" baseline="0" dirty="0" err="1"/>
                        <a:t>C</a:t>
                      </a:r>
                      <a:r>
                        <a:rPr lang="en-US" sz="1900" baseline="-25000" dirty="0" err="1"/>
                        <a:t>out</a:t>
                      </a:r>
                      <a:r>
                        <a:rPr lang="en-US" sz="1900" baseline="0" dirty="0"/>
                        <a:t>=50, K=5, P=2, S=1)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 x 14 x 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 x 20 x 5 x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 err="1"/>
                        <a:t>ReLU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 x 1</a:t>
                      </a:r>
                      <a:r>
                        <a:rPr lang="en-US" sz="1900" baseline="0" dirty="0"/>
                        <a:t>4 x 14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 err="1"/>
                        <a:t>MaxPool</a:t>
                      </a:r>
                      <a:r>
                        <a:rPr lang="en-US" sz="1900" dirty="0"/>
                        <a:t>(K=2,</a:t>
                      </a:r>
                      <a:r>
                        <a:rPr lang="en-US" sz="1900" baseline="0" dirty="0"/>
                        <a:t> S=2)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 x 7 x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/>
                        <a:t>Flatten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2450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/>
                        <a:t>Linear (2450</a:t>
                      </a:r>
                      <a:r>
                        <a:rPr lang="en-US" sz="1900" baseline="0" dirty="0"/>
                        <a:t> -&gt; 500)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2450 x 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 err="1"/>
                        <a:t>ReLU</a:t>
                      </a:r>
                      <a:r>
                        <a:rPr lang="en-US" sz="1900" dirty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baseline="0" dirty="0"/>
                        <a:t>Linear (500 -&gt; 10)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500 x 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388882" y="5470634"/>
            <a:ext cx="6043450" cy="693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231820" y="416010"/>
            <a:ext cx="993225" cy="146008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15766" y="6006662"/>
            <a:ext cx="58333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Lecun</a:t>
            </a:r>
            <a:r>
              <a:rPr lang="en-US" sz="1400" dirty="0"/>
              <a:t> et al, “Gradient-based learning applied to document recognition”, 1998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AE1D5D-65D5-49C7-9412-3F0F13D920F6}"/>
              </a:ext>
            </a:extLst>
          </p:cNvPr>
          <p:cNvSpPr txBox="1"/>
          <p:nvPr/>
        </p:nvSpPr>
        <p:spPr>
          <a:xfrm>
            <a:off x="6858000" y="4488875"/>
            <a:ext cx="4727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Original paper has different 1x1 convolutions,</a:t>
            </a:r>
          </a:p>
          <a:p>
            <a:r>
              <a:rPr lang="en-US" dirty="0"/>
              <a:t>    sigmoid non-linearities</a:t>
            </a:r>
          </a:p>
        </p:txBody>
      </p:sp>
    </p:spTree>
    <p:extLst>
      <p:ext uri="{BB962C8B-B14F-4D97-AF65-F5344CB8AC3E}">
        <p14:creationId xmlns:p14="http://schemas.microsoft.com/office/powerpoint/2010/main" val="146575675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310" y="431775"/>
            <a:ext cx="10515600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Example: LeNet-5*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149</a:t>
            </a:fld>
            <a:endParaRPr lang="en-US" dirty="0"/>
          </a:p>
        </p:txBody>
      </p:sp>
      <p:pic>
        <p:nvPicPr>
          <p:cNvPr id="5" name="Picture 2" descr="eCun 1998 convnet carto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676" y="318807"/>
            <a:ext cx="5764732" cy="175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4402555"/>
              </p:ext>
            </p:extLst>
          </p:nvPr>
        </p:nvGraphicFramePr>
        <p:xfrm>
          <a:off x="433985" y="1274674"/>
          <a:ext cx="595105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4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5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07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5007">
                <a:tc>
                  <a:txBody>
                    <a:bodyPr/>
                    <a:lstStyle/>
                    <a:p>
                      <a:r>
                        <a:rPr lang="en-US" sz="1900" dirty="0"/>
                        <a:t>Layer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Output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Weight Size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/>
                        <a:t>Input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1 x 28</a:t>
                      </a:r>
                      <a:r>
                        <a:rPr lang="en-US" sz="1900" baseline="0" dirty="0"/>
                        <a:t> x 28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/>
                        <a:t>Conv (</a:t>
                      </a:r>
                      <a:r>
                        <a:rPr lang="en-US" sz="1900" dirty="0" err="1"/>
                        <a:t>C</a:t>
                      </a:r>
                      <a:r>
                        <a:rPr lang="en-US" sz="1900" baseline="-25000" dirty="0" err="1"/>
                        <a:t>out</a:t>
                      </a:r>
                      <a:r>
                        <a:rPr lang="en-US" sz="1900" dirty="0"/>
                        <a:t>=20, K=5,</a:t>
                      </a:r>
                      <a:r>
                        <a:rPr lang="en-US" sz="1900" baseline="0" dirty="0"/>
                        <a:t> P=2, S=1)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20 x 28 x 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20 x 1 x 5 x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 err="1"/>
                        <a:t>ReLU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20 x 28 x 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 err="1"/>
                        <a:t>MaxPool</a:t>
                      </a:r>
                      <a:r>
                        <a:rPr lang="en-US" sz="1900" dirty="0"/>
                        <a:t>(K=2, S=2)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20 x 14</a:t>
                      </a:r>
                      <a:r>
                        <a:rPr lang="en-US" sz="1900" baseline="0" dirty="0"/>
                        <a:t> x 14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/>
                        <a:t>Conv</a:t>
                      </a:r>
                      <a:r>
                        <a:rPr lang="en-US" sz="1900" baseline="0" dirty="0"/>
                        <a:t> (</a:t>
                      </a:r>
                      <a:r>
                        <a:rPr lang="en-US" sz="1900" baseline="0" dirty="0" err="1"/>
                        <a:t>C</a:t>
                      </a:r>
                      <a:r>
                        <a:rPr lang="en-US" sz="1900" baseline="-25000" dirty="0" err="1"/>
                        <a:t>out</a:t>
                      </a:r>
                      <a:r>
                        <a:rPr lang="en-US" sz="1900" baseline="0" dirty="0"/>
                        <a:t>=50, K=5, P=2, S=1)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 x 14 x 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 x 20 x 5 x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 err="1"/>
                        <a:t>ReLU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 x 1</a:t>
                      </a:r>
                      <a:r>
                        <a:rPr lang="en-US" sz="1900" baseline="0" dirty="0"/>
                        <a:t>4 x 14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 err="1"/>
                        <a:t>MaxPool</a:t>
                      </a:r>
                      <a:r>
                        <a:rPr lang="en-US" sz="1900" dirty="0"/>
                        <a:t>(K=2,</a:t>
                      </a:r>
                      <a:r>
                        <a:rPr lang="en-US" sz="1900" baseline="0" dirty="0"/>
                        <a:t> S=2)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 x 7 x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/>
                        <a:t>Flatten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2450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/>
                        <a:t>Linear (2450</a:t>
                      </a:r>
                      <a:r>
                        <a:rPr lang="en-US" sz="1900" baseline="0" dirty="0"/>
                        <a:t> -&gt; 500)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2450 x 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 err="1"/>
                        <a:t>ReLU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baseline="0" dirty="0"/>
                        <a:t>Linear (500 -&gt; 10)*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500 x 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0767848" y="646386"/>
            <a:ext cx="993225" cy="100899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15766" y="6006662"/>
            <a:ext cx="58333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Lecun</a:t>
            </a:r>
            <a:r>
              <a:rPr lang="en-US" sz="1400" dirty="0"/>
              <a:t> et al, “Gradient-based learning applied to document recognition”, 1998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F0AF71-3013-471C-A377-6226BCC57100}"/>
              </a:ext>
            </a:extLst>
          </p:cNvPr>
          <p:cNvSpPr txBox="1"/>
          <p:nvPr/>
        </p:nvSpPr>
        <p:spPr>
          <a:xfrm>
            <a:off x="6858000" y="4488875"/>
            <a:ext cx="4727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Original paper uses RBF (radial basis function) kernels instead of a softmax</a:t>
            </a:r>
          </a:p>
        </p:txBody>
      </p:sp>
    </p:spTree>
    <p:extLst>
      <p:ext uri="{BB962C8B-B14F-4D97-AF65-F5344CB8AC3E}">
        <p14:creationId xmlns:p14="http://schemas.microsoft.com/office/powerpoint/2010/main" val="1962769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612;p92"/>
          <p:cNvSpPr txBox="1"/>
          <p:nvPr/>
        </p:nvSpPr>
        <p:spPr>
          <a:xfrm>
            <a:off x="636155" y="1658366"/>
            <a:ext cx="10301920" cy="413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marL="609448" indent="-457086">
              <a:buSzPts val="1800"/>
              <a:buChar char="-"/>
            </a:pPr>
            <a:r>
              <a:rPr lang="en" sz="2800" b="1" dirty="0"/>
              <a:t>Numeric gradient</a:t>
            </a:r>
            <a:r>
              <a:rPr lang="en" sz="2800" dirty="0"/>
              <a:t>: approximate, slow, easy to write</a:t>
            </a:r>
            <a:endParaRPr sz="2800" dirty="0"/>
          </a:p>
          <a:p>
            <a:pPr marL="609448" indent="-457086">
              <a:buSzPts val="1800"/>
              <a:buChar char="-"/>
            </a:pPr>
            <a:r>
              <a:rPr lang="en" sz="2800" b="1" dirty="0"/>
              <a:t>Analytic gradient</a:t>
            </a:r>
            <a:r>
              <a:rPr lang="en" sz="2800" dirty="0"/>
              <a:t>: exact, fast, error-prone</a:t>
            </a:r>
            <a:endParaRPr sz="2800" dirty="0"/>
          </a:p>
          <a:p>
            <a:endParaRPr lang="en-US" sz="2399" dirty="0"/>
          </a:p>
          <a:p>
            <a:endParaRPr sz="2399" dirty="0"/>
          </a:p>
          <a:p>
            <a:r>
              <a:rPr lang="en" sz="2800" u="sng" dirty="0"/>
              <a:t>In practice:</a:t>
            </a:r>
            <a:r>
              <a:rPr lang="en" sz="2800" dirty="0"/>
              <a:t> Always use analytic gradient, but check implementation with numerical gradient. This is called a </a:t>
            </a:r>
            <a:r>
              <a:rPr lang="en" sz="2800" b="1" dirty="0"/>
              <a:t>gradient check.</a:t>
            </a:r>
            <a:endParaRPr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Computing Gradients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834" y="3391500"/>
            <a:ext cx="10892183" cy="23726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17993"/>
          <a:stretch/>
        </p:blipFill>
        <p:spPr>
          <a:xfrm>
            <a:off x="508834" y="3126409"/>
            <a:ext cx="10889915" cy="298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073626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310" y="431775"/>
            <a:ext cx="10515600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Example: LeNet-5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150</a:t>
            </a:fld>
            <a:endParaRPr lang="en-US" dirty="0"/>
          </a:p>
        </p:txBody>
      </p:sp>
      <p:pic>
        <p:nvPicPr>
          <p:cNvPr id="5" name="Picture 2" descr="eCun 1998 convnet carto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676" y="318807"/>
            <a:ext cx="5764732" cy="175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33985" y="1274674"/>
          <a:ext cx="595105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4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5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07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5007">
                <a:tc>
                  <a:txBody>
                    <a:bodyPr/>
                    <a:lstStyle/>
                    <a:p>
                      <a:r>
                        <a:rPr lang="en-US" sz="1900" dirty="0"/>
                        <a:t>Layer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Output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Weight Size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/>
                        <a:t>Input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1 x 28</a:t>
                      </a:r>
                      <a:r>
                        <a:rPr lang="en-US" sz="1900" baseline="0" dirty="0"/>
                        <a:t> x 28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/>
                        <a:t>Conv (</a:t>
                      </a:r>
                      <a:r>
                        <a:rPr lang="en-US" sz="1900" dirty="0" err="1"/>
                        <a:t>C</a:t>
                      </a:r>
                      <a:r>
                        <a:rPr lang="en-US" sz="1900" baseline="-25000" dirty="0" err="1"/>
                        <a:t>out</a:t>
                      </a:r>
                      <a:r>
                        <a:rPr lang="en-US" sz="1900" dirty="0"/>
                        <a:t>=20, K=5,</a:t>
                      </a:r>
                      <a:r>
                        <a:rPr lang="en-US" sz="1900" baseline="0" dirty="0"/>
                        <a:t> P=2, S=1)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20 x 28 x 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20 x 1 x 5 x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 err="1"/>
                        <a:t>ReLU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20 x 28 x 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 err="1"/>
                        <a:t>MaxPool</a:t>
                      </a:r>
                      <a:r>
                        <a:rPr lang="en-US" sz="1900" dirty="0"/>
                        <a:t>(K=2, S=2)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20 x 14</a:t>
                      </a:r>
                      <a:r>
                        <a:rPr lang="en-US" sz="1900" baseline="0" dirty="0"/>
                        <a:t> x 14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/>
                        <a:t>Conv</a:t>
                      </a:r>
                      <a:r>
                        <a:rPr lang="en-US" sz="1900" baseline="0" dirty="0"/>
                        <a:t> (</a:t>
                      </a:r>
                      <a:r>
                        <a:rPr lang="en-US" sz="1900" baseline="0" dirty="0" err="1"/>
                        <a:t>C</a:t>
                      </a:r>
                      <a:r>
                        <a:rPr lang="en-US" sz="1900" baseline="-25000" dirty="0" err="1"/>
                        <a:t>out</a:t>
                      </a:r>
                      <a:r>
                        <a:rPr lang="en-US" sz="1900" baseline="0" dirty="0"/>
                        <a:t>=50, K=5, P=2, S=1)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 x 14 x 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 x 20 x 5 x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 err="1"/>
                        <a:t>ReLU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 x 1</a:t>
                      </a:r>
                      <a:r>
                        <a:rPr lang="en-US" sz="1900" baseline="0" dirty="0"/>
                        <a:t>4 x 14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 err="1"/>
                        <a:t>MaxPool</a:t>
                      </a:r>
                      <a:r>
                        <a:rPr lang="en-US" sz="1900" dirty="0"/>
                        <a:t>(K=2,</a:t>
                      </a:r>
                      <a:r>
                        <a:rPr lang="en-US" sz="1900" baseline="0" dirty="0"/>
                        <a:t> S=2)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 x 7 x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/>
                        <a:t>Flatten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2450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/>
                        <a:t>Linear (2450</a:t>
                      </a:r>
                      <a:r>
                        <a:rPr lang="en-US" sz="1900" baseline="0" dirty="0"/>
                        <a:t> -&gt; 500)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2450 x 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 err="1"/>
                        <a:t>ReLU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baseline="0" dirty="0"/>
                        <a:t>Linear (500 -&gt; 10)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500 x 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-15766" y="6006662"/>
            <a:ext cx="58333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Lecun</a:t>
            </a:r>
            <a:r>
              <a:rPr lang="en-US" sz="1400" dirty="0"/>
              <a:t> et al, “Gradient-based learning applied to document recognition”, 1998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07057" y="2446874"/>
            <a:ext cx="4694106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As we go through the network:</a:t>
            </a:r>
          </a:p>
          <a:p>
            <a:endParaRPr lang="en-US" sz="2800" dirty="0"/>
          </a:p>
          <a:p>
            <a:r>
              <a:rPr lang="en-US" sz="2800" dirty="0"/>
              <a:t>Spatial size </a:t>
            </a:r>
            <a:r>
              <a:rPr lang="en-US" sz="2800" b="1" dirty="0"/>
              <a:t>decreases </a:t>
            </a:r>
            <a:endParaRPr lang="en-US" sz="2800" dirty="0"/>
          </a:p>
          <a:p>
            <a:r>
              <a:rPr lang="en-US" sz="2800" dirty="0"/>
              <a:t>(using pooling or </a:t>
            </a:r>
            <a:r>
              <a:rPr lang="en-US" sz="2800" dirty="0" err="1"/>
              <a:t>strided</a:t>
            </a:r>
            <a:r>
              <a:rPr lang="en-US" sz="2800" dirty="0"/>
              <a:t> conv)</a:t>
            </a:r>
          </a:p>
          <a:p>
            <a:endParaRPr lang="en-US" sz="2800" dirty="0"/>
          </a:p>
          <a:p>
            <a:r>
              <a:rPr lang="en-US" sz="2800" dirty="0"/>
              <a:t>Number of channels </a:t>
            </a:r>
            <a:r>
              <a:rPr lang="en-US" sz="2800" b="1" dirty="0"/>
              <a:t>increases</a:t>
            </a:r>
          </a:p>
          <a:p>
            <a:r>
              <a:rPr lang="en-US" sz="2800" dirty="0"/>
              <a:t>(total “volume” is preserved!)</a:t>
            </a:r>
          </a:p>
        </p:txBody>
      </p:sp>
    </p:spTree>
    <p:extLst>
      <p:ext uri="{BB962C8B-B14F-4D97-AF65-F5344CB8AC3E}">
        <p14:creationId xmlns:p14="http://schemas.microsoft.com/office/powerpoint/2010/main" val="109018637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50670"/>
            <a:ext cx="10515600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Problem: Deep Networks very hard to train!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209323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Components of a Convolutional Network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152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249" y="4202358"/>
            <a:ext cx="1839342" cy="2073699"/>
          </a:xfrm>
          <a:prstGeom prst="rect">
            <a:avLst/>
          </a:prstGeom>
        </p:spPr>
      </p:pic>
      <p:pic>
        <p:nvPicPr>
          <p:cNvPr id="12" name="Google Shape;1115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1875" y="4263482"/>
            <a:ext cx="2403552" cy="189852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591902" y="3595161"/>
            <a:ext cx="2940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Convolution Layers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65778" y="3585022"/>
            <a:ext cx="2255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Pooling Layers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1305" y="1883559"/>
            <a:ext cx="2998304" cy="13588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91062" y="1151902"/>
            <a:ext cx="3532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Fully-Connected Layers</a:t>
            </a:r>
          </a:p>
        </p:txBody>
      </p:sp>
      <p:pic>
        <p:nvPicPr>
          <p:cNvPr id="17" name="Google Shape;500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41875" y="1713665"/>
            <a:ext cx="1929327" cy="159187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7004148" y="1147862"/>
            <a:ext cx="3010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Activation Function</a:t>
            </a:r>
          </a:p>
        </p:txBody>
      </p:sp>
      <p:pic>
        <p:nvPicPr>
          <p:cNvPr id="19" name="Google Shape;861;p80"/>
          <p:cNvPicPr preferRelativeResize="0"/>
          <p:nvPr/>
        </p:nvPicPr>
        <p:blipFill rotWithShape="1">
          <a:blip r:embed="rId6">
            <a:alphaModFix/>
          </a:blip>
          <a:srcRect t="58386" r="31776" b="12523"/>
          <a:stretch/>
        </p:blipFill>
        <p:spPr>
          <a:xfrm>
            <a:off x="8205711" y="4547453"/>
            <a:ext cx="2998304" cy="136432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8519371" y="3585022"/>
            <a:ext cx="2237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Normalization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208722" y="3512465"/>
            <a:ext cx="6741113" cy="2874313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38200" y="1122039"/>
            <a:ext cx="9527696" cy="2368603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855142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Batch Normalization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153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1993" y="6069724"/>
            <a:ext cx="9220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Ioffe</a:t>
            </a:r>
            <a:r>
              <a:rPr lang="en-US" sz="1400" dirty="0"/>
              <a:t> and </a:t>
            </a:r>
            <a:r>
              <a:rPr lang="en-US" sz="1400" dirty="0" err="1"/>
              <a:t>Szegedy</a:t>
            </a:r>
            <a:r>
              <a:rPr lang="en-US" sz="1400" dirty="0"/>
              <a:t>, “Batch normalization: Accelerating deep network training by reducing internal covariate shift”, ICML 2015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9903" y="1216451"/>
            <a:ext cx="1139846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Idea: “Normalize” the outputs of a layer so they have zero mean and unit variance.  </a:t>
            </a:r>
            <a:r>
              <a:rPr lang="en-US" sz="3200" b="1" dirty="0"/>
              <a:t>Why?</a:t>
            </a:r>
          </a:p>
          <a:p>
            <a:endParaRPr lang="en-US" sz="3200" dirty="0"/>
          </a:p>
          <a:p>
            <a:r>
              <a:rPr lang="en-US" sz="3200" dirty="0"/>
              <a:t>Why? Helps reduce “internal covariate shift”, improves optimization</a:t>
            </a:r>
          </a:p>
          <a:p>
            <a:endParaRPr lang="en-US" sz="3200" dirty="0"/>
          </a:p>
          <a:p>
            <a:r>
              <a:rPr lang="en-US" sz="3200" dirty="0"/>
              <a:t>We can normalize a batch of activations like this:</a:t>
            </a:r>
          </a:p>
        </p:txBody>
      </p:sp>
      <p:pic>
        <p:nvPicPr>
          <p:cNvPr id="8" name="Google Shape;852;p7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9903" y="4340038"/>
            <a:ext cx="4723281" cy="154836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5767025" y="4329389"/>
            <a:ext cx="61990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This is a </a:t>
            </a:r>
            <a:r>
              <a:rPr lang="en-US" sz="3200" b="1" dirty="0"/>
              <a:t>differentiable function</a:t>
            </a:r>
            <a:r>
              <a:rPr lang="en-US" sz="3200" dirty="0"/>
              <a:t>, so we can use it as an operator in our networks and </a:t>
            </a:r>
            <a:r>
              <a:rPr lang="en-US" sz="3200" dirty="0" err="1"/>
              <a:t>backprop</a:t>
            </a:r>
            <a:r>
              <a:rPr lang="en-US" sz="3200" dirty="0"/>
              <a:t> through it!</a:t>
            </a:r>
          </a:p>
        </p:txBody>
      </p:sp>
    </p:spTree>
    <p:extLst>
      <p:ext uri="{BB962C8B-B14F-4D97-AF65-F5344CB8AC3E}">
        <p14:creationId xmlns:p14="http://schemas.microsoft.com/office/powerpoint/2010/main" val="120968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D2E3B8D-873B-40E3-A68F-14E2134AC7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430"/>
          <a:stretch/>
        </p:blipFill>
        <p:spPr>
          <a:xfrm>
            <a:off x="6096000" y="1690688"/>
            <a:ext cx="5842928" cy="17696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714D10-0BD3-4628-8C69-47C33FDDD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Activation and weight scaling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80D90-E50F-4EF0-A9F2-E8F6E61F1C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Richard Szeliski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CFBB9-C4F4-4166-8EFB-F1F74B60E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UW CSE 576 - Convolutional Neural Networks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69981-67BD-4DCA-8CDD-E2D321E19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2D1479-DF4D-48DC-965E-2EAAECBF7152}" type="slidenum">
              <a:rPr lang="en-US" smtClean="0"/>
              <a:pPr/>
              <a:t>154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AADD57-B9F5-49DA-8C2D-9AD3B2DEFE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165"/>
          <a:stretch/>
        </p:blipFill>
        <p:spPr>
          <a:xfrm>
            <a:off x="599050" y="1409331"/>
            <a:ext cx="5761331" cy="50196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D7E0A5-4213-456A-82FF-244956976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050" y="3801739"/>
            <a:ext cx="5761331" cy="91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63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A4B50FB-D415-4E24-AA5C-A18C63214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55631"/>
            <a:ext cx="7064301" cy="40585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714D10-0BD3-4628-8C69-47C33FDDD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Activation and weight scaling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80D90-E50F-4EF0-A9F2-E8F6E61F1C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Richard Szeliski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CFBB9-C4F4-4166-8EFB-F1F74B60E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UW CSE 576 - Convolutional Neural Networks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69981-67BD-4DCA-8CDD-E2D321E19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2D1479-DF4D-48DC-965E-2EAAECBF7152}" type="slidenum">
              <a:rPr lang="en-US" smtClean="0"/>
              <a:pPr/>
              <a:t>155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AADD57-B9F5-49DA-8C2D-9AD3B2DEFE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8806"/>
          <a:stretch/>
        </p:blipFill>
        <p:spPr>
          <a:xfrm>
            <a:off x="7902501" y="620749"/>
            <a:ext cx="3662711" cy="144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52350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A4B50FB-D415-4E24-AA5C-A18C63214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55631"/>
            <a:ext cx="7064301" cy="40585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714D10-0BD3-4628-8C69-47C33FDDD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Activation and weight scaling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80D90-E50F-4EF0-A9F2-E8F6E61F1C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Richard Szeliski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CFBB9-C4F4-4166-8EFB-F1F74B60E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UW CSE 576 - Convolutional Neural Networks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69981-67BD-4DCA-8CDD-E2D321E19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2D1479-DF4D-48DC-965E-2EAAECBF7152}" type="slidenum">
              <a:rPr lang="en-US" smtClean="0"/>
              <a:pPr/>
              <a:t>156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AADD57-B9F5-49DA-8C2D-9AD3B2DEFE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8806"/>
          <a:stretch/>
        </p:blipFill>
        <p:spPr>
          <a:xfrm>
            <a:off x="7902501" y="620749"/>
            <a:ext cx="3662711" cy="14472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367456-3899-437D-8CF4-56598FD2D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0350" y="2184120"/>
            <a:ext cx="6983450" cy="406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79273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Batch Normalization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157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11993" y="6069724"/>
            <a:ext cx="9220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Ioffe</a:t>
            </a:r>
            <a:r>
              <a:rPr lang="en-US" sz="1400" dirty="0"/>
              <a:t> and </a:t>
            </a:r>
            <a:r>
              <a:rPr lang="en-US" sz="1400" dirty="0" err="1"/>
              <a:t>Szegedy</a:t>
            </a:r>
            <a:r>
              <a:rPr lang="en-US" sz="1400" dirty="0"/>
              <a:t>, “Batch normalization: Accelerating deep network training by reducing internal covariate shift”, ICML 2015</a:t>
            </a:r>
          </a:p>
        </p:txBody>
      </p:sp>
      <p:pic>
        <p:nvPicPr>
          <p:cNvPr id="5" name="Google Shape;859;p8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03923" y="1352934"/>
            <a:ext cx="2412372" cy="6570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860;p80"/>
          <p:cNvSpPr txBox="1"/>
          <p:nvPr/>
        </p:nvSpPr>
        <p:spPr>
          <a:xfrm>
            <a:off x="639320" y="1250037"/>
            <a:ext cx="1555595" cy="673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b="1"/>
              <a:t>Input</a:t>
            </a:r>
            <a:r>
              <a:rPr lang="en" sz="2399" b="1"/>
              <a:t>:</a:t>
            </a:r>
            <a:endParaRPr sz="2399" b="1" dirty="0"/>
          </a:p>
        </p:txBody>
      </p:sp>
      <p:pic>
        <p:nvPicPr>
          <p:cNvPr id="7" name="Google Shape;861;p80"/>
          <p:cNvPicPr preferRelativeResize="0"/>
          <p:nvPr/>
        </p:nvPicPr>
        <p:blipFill rotWithShape="1">
          <a:blip r:embed="rId3">
            <a:alphaModFix/>
          </a:blip>
          <a:srcRect b="13201"/>
          <a:stretch/>
        </p:blipFill>
        <p:spPr>
          <a:xfrm>
            <a:off x="5273413" y="1115503"/>
            <a:ext cx="4394790" cy="407077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62;p80"/>
          <p:cNvSpPr txBox="1"/>
          <p:nvPr/>
        </p:nvSpPr>
        <p:spPr>
          <a:xfrm>
            <a:off x="8536529" y="1352944"/>
            <a:ext cx="2817271" cy="806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/>
              <a:t>Per-channel mean, shape is D</a:t>
            </a:r>
            <a:endParaRPr sz="2800" dirty="0"/>
          </a:p>
        </p:txBody>
      </p:sp>
      <p:sp>
        <p:nvSpPr>
          <p:cNvPr id="9" name="Google Shape;864;p80"/>
          <p:cNvSpPr txBox="1"/>
          <p:nvPr/>
        </p:nvSpPr>
        <p:spPr>
          <a:xfrm>
            <a:off x="8536529" y="3973428"/>
            <a:ext cx="2817271" cy="806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Normalized x,</a:t>
            </a:r>
            <a:endParaRPr sz="2800" dirty="0"/>
          </a:p>
          <a:p>
            <a:r>
              <a:rPr lang="en" sz="2800" dirty="0"/>
              <a:t>Shape is N x D</a:t>
            </a:r>
            <a:endParaRPr sz="2800" dirty="0"/>
          </a:p>
        </p:txBody>
      </p:sp>
      <p:sp>
        <p:nvSpPr>
          <p:cNvPr id="10" name="Google Shape;867;p80"/>
          <p:cNvSpPr/>
          <p:nvPr/>
        </p:nvSpPr>
        <p:spPr>
          <a:xfrm>
            <a:off x="1401154" y="2336621"/>
            <a:ext cx="2719292" cy="2755682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999"/>
              <a:t>X</a:t>
            </a:r>
            <a:endParaRPr sz="3999"/>
          </a:p>
        </p:txBody>
      </p:sp>
      <p:sp>
        <p:nvSpPr>
          <p:cNvPr id="11" name="Google Shape;868;p80"/>
          <p:cNvSpPr txBox="1"/>
          <p:nvPr/>
        </p:nvSpPr>
        <p:spPr>
          <a:xfrm>
            <a:off x="624190" y="3259247"/>
            <a:ext cx="667826" cy="667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N</a:t>
            </a:r>
            <a:endParaRPr sz="3199"/>
          </a:p>
        </p:txBody>
      </p:sp>
      <p:sp>
        <p:nvSpPr>
          <p:cNvPr id="12" name="Google Shape;869;p80"/>
          <p:cNvSpPr txBox="1"/>
          <p:nvPr/>
        </p:nvSpPr>
        <p:spPr>
          <a:xfrm>
            <a:off x="2426887" y="5186278"/>
            <a:ext cx="667826" cy="667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D</a:t>
            </a:r>
            <a:endParaRPr sz="3199"/>
          </a:p>
        </p:txBody>
      </p:sp>
      <p:cxnSp>
        <p:nvCxnSpPr>
          <p:cNvPr id="13" name="Google Shape;870;p80"/>
          <p:cNvCxnSpPr/>
          <p:nvPr/>
        </p:nvCxnSpPr>
        <p:spPr>
          <a:xfrm rot="10800000">
            <a:off x="3898837" y="2385242"/>
            <a:ext cx="0" cy="268290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4" name="Google Shape;871;p80"/>
          <p:cNvCxnSpPr/>
          <p:nvPr/>
        </p:nvCxnSpPr>
        <p:spPr>
          <a:xfrm rot="10800000">
            <a:off x="3492543" y="2385242"/>
            <a:ext cx="0" cy="268290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5" name="Google Shape;872;p80"/>
          <p:cNvCxnSpPr/>
          <p:nvPr/>
        </p:nvCxnSpPr>
        <p:spPr>
          <a:xfrm rot="10800000">
            <a:off x="3086249" y="2385242"/>
            <a:ext cx="0" cy="268290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7" name="Google Shape;862;p80"/>
          <p:cNvSpPr txBox="1"/>
          <p:nvPr/>
        </p:nvSpPr>
        <p:spPr>
          <a:xfrm>
            <a:off x="9628291" y="2597412"/>
            <a:ext cx="2540478" cy="1025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Per-channel </a:t>
            </a:r>
            <a:r>
              <a:rPr lang="en-US" sz="2800" dirty="0" err="1"/>
              <a:t>std</a:t>
            </a:r>
            <a:r>
              <a:rPr lang="en" sz="2800" dirty="0"/>
              <a:t>, shape is D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1708196893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Batch Normalization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158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11993" y="6069724"/>
            <a:ext cx="9220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Ioffe</a:t>
            </a:r>
            <a:r>
              <a:rPr lang="en-US" sz="1400" dirty="0"/>
              <a:t> and </a:t>
            </a:r>
            <a:r>
              <a:rPr lang="en-US" sz="1400" dirty="0" err="1"/>
              <a:t>Szegedy</a:t>
            </a:r>
            <a:r>
              <a:rPr lang="en-US" sz="1400" dirty="0"/>
              <a:t>, “Batch normalization: Accelerating deep network training by reducing internal covariate shift”, ICML 2015</a:t>
            </a:r>
          </a:p>
        </p:txBody>
      </p:sp>
      <p:pic>
        <p:nvPicPr>
          <p:cNvPr id="5" name="Google Shape;859;p8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03923" y="1352934"/>
            <a:ext cx="2412372" cy="6570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860;p80"/>
          <p:cNvSpPr txBox="1"/>
          <p:nvPr/>
        </p:nvSpPr>
        <p:spPr>
          <a:xfrm>
            <a:off x="639320" y="1250037"/>
            <a:ext cx="1555595" cy="673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b="1"/>
              <a:t>Input</a:t>
            </a:r>
            <a:r>
              <a:rPr lang="en" sz="2399" b="1"/>
              <a:t>:</a:t>
            </a:r>
            <a:endParaRPr sz="2399" b="1" dirty="0"/>
          </a:p>
        </p:txBody>
      </p:sp>
      <p:pic>
        <p:nvPicPr>
          <p:cNvPr id="7" name="Google Shape;861;p80"/>
          <p:cNvPicPr preferRelativeResize="0"/>
          <p:nvPr/>
        </p:nvPicPr>
        <p:blipFill rotWithShape="1">
          <a:blip r:embed="rId3">
            <a:alphaModFix/>
          </a:blip>
          <a:srcRect b="13201"/>
          <a:stretch/>
        </p:blipFill>
        <p:spPr>
          <a:xfrm>
            <a:off x="5273413" y="1115503"/>
            <a:ext cx="4394790" cy="407077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62;p80"/>
          <p:cNvSpPr txBox="1"/>
          <p:nvPr/>
        </p:nvSpPr>
        <p:spPr>
          <a:xfrm>
            <a:off x="8536529" y="1352944"/>
            <a:ext cx="2817271" cy="806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/>
              <a:t>Per-channel mean, shape is D</a:t>
            </a:r>
            <a:endParaRPr sz="2800" dirty="0"/>
          </a:p>
        </p:txBody>
      </p:sp>
      <p:sp>
        <p:nvSpPr>
          <p:cNvPr id="9" name="Google Shape;864;p80"/>
          <p:cNvSpPr txBox="1"/>
          <p:nvPr/>
        </p:nvSpPr>
        <p:spPr>
          <a:xfrm>
            <a:off x="8536529" y="3973428"/>
            <a:ext cx="2817271" cy="806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Normalized x,</a:t>
            </a:r>
            <a:endParaRPr sz="2800" dirty="0"/>
          </a:p>
          <a:p>
            <a:r>
              <a:rPr lang="en" sz="2800" dirty="0"/>
              <a:t>Shape is N x D</a:t>
            </a:r>
            <a:endParaRPr sz="2800" dirty="0"/>
          </a:p>
        </p:txBody>
      </p:sp>
      <p:sp>
        <p:nvSpPr>
          <p:cNvPr id="10" name="Google Shape;867;p80"/>
          <p:cNvSpPr/>
          <p:nvPr/>
        </p:nvSpPr>
        <p:spPr>
          <a:xfrm>
            <a:off x="1401154" y="2336621"/>
            <a:ext cx="2719292" cy="2755682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999"/>
              <a:t>X</a:t>
            </a:r>
            <a:endParaRPr sz="3999"/>
          </a:p>
        </p:txBody>
      </p:sp>
      <p:sp>
        <p:nvSpPr>
          <p:cNvPr id="11" name="Google Shape;868;p80"/>
          <p:cNvSpPr txBox="1"/>
          <p:nvPr/>
        </p:nvSpPr>
        <p:spPr>
          <a:xfrm>
            <a:off x="624190" y="3259247"/>
            <a:ext cx="667826" cy="667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N</a:t>
            </a:r>
            <a:endParaRPr sz="3199"/>
          </a:p>
        </p:txBody>
      </p:sp>
      <p:sp>
        <p:nvSpPr>
          <p:cNvPr id="12" name="Google Shape;869;p80"/>
          <p:cNvSpPr txBox="1"/>
          <p:nvPr/>
        </p:nvSpPr>
        <p:spPr>
          <a:xfrm>
            <a:off x="2426887" y="5186278"/>
            <a:ext cx="667826" cy="667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D</a:t>
            </a:r>
            <a:endParaRPr sz="3199"/>
          </a:p>
        </p:txBody>
      </p:sp>
      <p:cxnSp>
        <p:nvCxnSpPr>
          <p:cNvPr id="13" name="Google Shape;870;p80"/>
          <p:cNvCxnSpPr/>
          <p:nvPr/>
        </p:nvCxnSpPr>
        <p:spPr>
          <a:xfrm rot="10800000">
            <a:off x="3898837" y="2385242"/>
            <a:ext cx="0" cy="268290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4" name="Google Shape;871;p80"/>
          <p:cNvCxnSpPr/>
          <p:nvPr/>
        </p:nvCxnSpPr>
        <p:spPr>
          <a:xfrm rot="10800000">
            <a:off x="3492543" y="2385242"/>
            <a:ext cx="0" cy="268290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5" name="Google Shape;872;p80"/>
          <p:cNvCxnSpPr/>
          <p:nvPr/>
        </p:nvCxnSpPr>
        <p:spPr>
          <a:xfrm rot="10800000">
            <a:off x="3086249" y="2385242"/>
            <a:ext cx="0" cy="268290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6" name="Google Shape;892;p81"/>
          <p:cNvSpPr txBox="1"/>
          <p:nvPr/>
        </p:nvSpPr>
        <p:spPr>
          <a:xfrm>
            <a:off x="5433079" y="5217896"/>
            <a:ext cx="5265428" cy="851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00" dirty="0">
                <a:solidFill>
                  <a:srgbClr val="FF0000"/>
                </a:solidFill>
              </a:rPr>
              <a:t>Problem: What if zero-mean, unit variance is too hard of a constraint? </a:t>
            </a:r>
            <a:endParaRPr sz="2400" dirty="0">
              <a:solidFill>
                <a:srgbClr val="FF0000"/>
              </a:solidFill>
            </a:endParaRPr>
          </a:p>
        </p:txBody>
      </p:sp>
      <p:sp>
        <p:nvSpPr>
          <p:cNvPr id="17" name="Google Shape;862;p80"/>
          <p:cNvSpPr txBox="1"/>
          <p:nvPr/>
        </p:nvSpPr>
        <p:spPr>
          <a:xfrm>
            <a:off x="9628291" y="2597412"/>
            <a:ext cx="2540478" cy="1025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Per-channel </a:t>
            </a:r>
            <a:r>
              <a:rPr lang="en-US" sz="2800" dirty="0" err="1"/>
              <a:t>std</a:t>
            </a:r>
            <a:r>
              <a:rPr lang="en" sz="2800" dirty="0"/>
              <a:t>, shape is D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436591119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861;p80"/>
          <p:cNvPicPr preferRelativeResize="0"/>
          <p:nvPr/>
        </p:nvPicPr>
        <p:blipFill rotWithShape="1">
          <a:blip r:embed="rId2">
            <a:alphaModFix/>
          </a:blip>
          <a:srcRect t="1" b="-1267"/>
          <a:stretch/>
        </p:blipFill>
        <p:spPr>
          <a:xfrm>
            <a:off x="5273413" y="1115503"/>
            <a:ext cx="4394790" cy="474926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Batch Normalization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159</a:t>
            </a:fld>
            <a:endParaRPr lang="en-US" dirty="0"/>
          </a:p>
        </p:txBody>
      </p:sp>
      <p:pic>
        <p:nvPicPr>
          <p:cNvPr id="4" name="Google Shape;906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3393" y="3471573"/>
            <a:ext cx="1981516" cy="65702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907;p82"/>
          <p:cNvSpPr txBox="1"/>
          <p:nvPr/>
        </p:nvSpPr>
        <p:spPr>
          <a:xfrm>
            <a:off x="241603" y="2309192"/>
            <a:ext cx="4264889" cy="116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b="1" dirty="0"/>
              <a:t>Learnable scale and shift parameters:</a:t>
            </a:r>
            <a:endParaRPr sz="2399" b="1" dirty="0"/>
          </a:p>
        </p:txBody>
      </p:sp>
      <p:sp>
        <p:nvSpPr>
          <p:cNvPr id="6" name="Google Shape;908;p82"/>
          <p:cNvSpPr txBox="1"/>
          <p:nvPr/>
        </p:nvSpPr>
        <p:spPr>
          <a:xfrm>
            <a:off x="8536529" y="5057171"/>
            <a:ext cx="2452037" cy="1045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Output,</a:t>
            </a:r>
            <a:endParaRPr sz="2800" dirty="0"/>
          </a:p>
          <a:p>
            <a:r>
              <a:rPr lang="en" sz="2800" dirty="0"/>
              <a:t>Shape is N x D</a:t>
            </a:r>
            <a:endParaRPr sz="2800" dirty="0"/>
          </a:p>
        </p:txBody>
      </p:sp>
      <p:sp>
        <p:nvSpPr>
          <p:cNvPr id="7" name="Google Shape;909;p82"/>
          <p:cNvSpPr txBox="1"/>
          <p:nvPr/>
        </p:nvSpPr>
        <p:spPr>
          <a:xfrm>
            <a:off x="121568" y="4312937"/>
            <a:ext cx="4264889" cy="116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/>
              <a:t>Learning     =    ,</a:t>
            </a:r>
            <a:endParaRPr sz="3199" dirty="0"/>
          </a:p>
          <a:p>
            <a:r>
              <a:rPr lang="en" sz="3199" dirty="0"/>
              <a:t>   =      will recover the identity function!</a:t>
            </a:r>
            <a:endParaRPr sz="3199" dirty="0"/>
          </a:p>
        </p:txBody>
      </p:sp>
      <p:pic>
        <p:nvPicPr>
          <p:cNvPr id="8" name="Google Shape;859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3923" y="1352934"/>
            <a:ext cx="2412372" cy="65703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860;p80"/>
          <p:cNvSpPr txBox="1"/>
          <p:nvPr/>
        </p:nvSpPr>
        <p:spPr>
          <a:xfrm>
            <a:off x="639320" y="1250037"/>
            <a:ext cx="1555595" cy="673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b="1"/>
              <a:t>Input</a:t>
            </a:r>
            <a:r>
              <a:rPr lang="en" sz="2399" b="1"/>
              <a:t>:</a:t>
            </a:r>
            <a:endParaRPr sz="2399" b="1" dirty="0"/>
          </a:p>
        </p:txBody>
      </p:sp>
      <p:sp>
        <p:nvSpPr>
          <p:cNvPr id="11" name="Google Shape;862;p80"/>
          <p:cNvSpPr txBox="1"/>
          <p:nvPr/>
        </p:nvSpPr>
        <p:spPr>
          <a:xfrm>
            <a:off x="8536529" y="1352944"/>
            <a:ext cx="2817271" cy="806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/>
              <a:t>Per-channel mean, shape is D</a:t>
            </a:r>
            <a:endParaRPr sz="2800" dirty="0"/>
          </a:p>
        </p:txBody>
      </p:sp>
      <p:sp>
        <p:nvSpPr>
          <p:cNvPr id="12" name="Google Shape;864;p80"/>
          <p:cNvSpPr txBox="1"/>
          <p:nvPr/>
        </p:nvSpPr>
        <p:spPr>
          <a:xfrm>
            <a:off x="8353910" y="3887212"/>
            <a:ext cx="2817271" cy="932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Normalized x,</a:t>
            </a:r>
            <a:endParaRPr sz="2800" dirty="0"/>
          </a:p>
          <a:p>
            <a:r>
              <a:rPr lang="en" sz="2800" dirty="0"/>
              <a:t>Shape is N x D</a:t>
            </a:r>
            <a:endParaRPr sz="2800" dirty="0"/>
          </a:p>
        </p:txBody>
      </p:sp>
      <p:sp>
        <p:nvSpPr>
          <p:cNvPr id="13" name="Google Shape;862;p80"/>
          <p:cNvSpPr txBox="1"/>
          <p:nvPr/>
        </p:nvSpPr>
        <p:spPr>
          <a:xfrm>
            <a:off x="9628291" y="2597412"/>
            <a:ext cx="2540478" cy="1025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Per-channel </a:t>
            </a:r>
            <a:r>
              <a:rPr lang="en-US" sz="2800" dirty="0" err="1"/>
              <a:t>std</a:t>
            </a:r>
            <a:r>
              <a:rPr lang="en" sz="2800" dirty="0"/>
              <a:t>, shape is D</a:t>
            </a:r>
            <a:endParaRPr sz="2800" dirty="0"/>
          </a:p>
        </p:txBody>
      </p:sp>
      <p:pic>
        <p:nvPicPr>
          <p:cNvPr id="14" name="Google Shape;910;p82"/>
          <p:cNvPicPr preferRelativeResize="0"/>
          <p:nvPr/>
        </p:nvPicPr>
        <p:blipFill rotWithShape="1">
          <a:blip r:embed="rId3">
            <a:alphaModFix/>
          </a:blip>
          <a:srcRect r="79287" b="15304"/>
          <a:stretch/>
        </p:blipFill>
        <p:spPr>
          <a:xfrm>
            <a:off x="1693980" y="4395015"/>
            <a:ext cx="410426" cy="556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911;p82"/>
          <p:cNvPicPr preferRelativeResize="0"/>
          <p:nvPr/>
        </p:nvPicPr>
        <p:blipFill rotWithShape="1">
          <a:blip r:embed="rId2">
            <a:alphaModFix/>
          </a:blip>
          <a:srcRect l="4506" t="36391" r="89819" b="49369"/>
          <a:stretch/>
        </p:blipFill>
        <p:spPr>
          <a:xfrm>
            <a:off x="2381245" y="4360491"/>
            <a:ext cx="249335" cy="66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912;p82"/>
          <p:cNvPicPr preferRelativeResize="0"/>
          <p:nvPr/>
        </p:nvPicPr>
        <p:blipFill rotWithShape="1">
          <a:blip r:embed="rId3">
            <a:alphaModFix/>
          </a:blip>
          <a:srcRect l="28171" r="53654" b="11079"/>
          <a:stretch/>
        </p:blipFill>
        <p:spPr>
          <a:xfrm>
            <a:off x="55991" y="4891220"/>
            <a:ext cx="360140" cy="584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913;p82"/>
          <p:cNvPicPr preferRelativeResize="0"/>
          <p:nvPr/>
        </p:nvPicPr>
        <p:blipFill rotWithShape="1">
          <a:blip r:embed="rId2">
            <a:alphaModFix/>
          </a:blip>
          <a:srcRect l="5558" t="10206" r="88348" b="80737"/>
          <a:stretch/>
        </p:blipFill>
        <p:spPr>
          <a:xfrm>
            <a:off x="834488" y="4970949"/>
            <a:ext cx="267762" cy="4247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6716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Gradient Descent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315330" y="1135150"/>
            <a:ext cx="4602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Iteratively step in the direction of the negative gradient</a:t>
            </a:r>
          </a:p>
          <a:p>
            <a:r>
              <a:rPr lang="en-US" sz="2400" dirty="0"/>
              <a:t>(direction of local steepest descent)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316172" y="4407441"/>
            <a:ext cx="460126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Hyperparameters</a:t>
            </a:r>
            <a:r>
              <a:rPr lang="en-US" sz="2800" dirty="0"/>
              <a:t>:</a:t>
            </a:r>
            <a:endParaRPr lang="en-US" sz="2800" b="1" dirty="0"/>
          </a:p>
          <a:p>
            <a:pPr marL="285750" indent="-285750">
              <a:buFontTx/>
              <a:buChar char="-"/>
            </a:pPr>
            <a:r>
              <a:rPr lang="en-US" sz="2800" dirty="0"/>
              <a:t>Weight initialization method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Number of steps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Learning rate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58" y="2421147"/>
            <a:ext cx="6579031" cy="19715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7D4AEE-61E4-42F7-B47E-6FDB54CB22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5805"/>
          <a:stretch/>
        </p:blipFill>
        <p:spPr>
          <a:xfrm>
            <a:off x="7535083" y="2698756"/>
            <a:ext cx="3818717" cy="116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861;p80"/>
          <p:cNvPicPr preferRelativeResize="0"/>
          <p:nvPr/>
        </p:nvPicPr>
        <p:blipFill rotWithShape="1">
          <a:blip r:embed="rId2">
            <a:alphaModFix/>
          </a:blip>
          <a:srcRect t="1" b="-1267"/>
          <a:stretch/>
        </p:blipFill>
        <p:spPr>
          <a:xfrm>
            <a:off x="5273413" y="1115503"/>
            <a:ext cx="4394790" cy="474926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044559" cy="684357"/>
          </a:xfrm>
        </p:spPr>
        <p:txBody>
          <a:bodyPr>
            <a:normAutofit fontScale="90000"/>
          </a:bodyPr>
          <a:lstStyle/>
          <a:p>
            <a:r>
              <a:rPr lang="en-US"/>
              <a:t>Batch Normalization: Test-Time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160</a:t>
            </a:fld>
            <a:endParaRPr lang="en-US" dirty="0"/>
          </a:p>
        </p:txBody>
      </p:sp>
      <p:pic>
        <p:nvPicPr>
          <p:cNvPr id="4" name="Google Shape;906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3393" y="3471573"/>
            <a:ext cx="1981516" cy="65702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907;p82"/>
          <p:cNvSpPr txBox="1"/>
          <p:nvPr/>
        </p:nvSpPr>
        <p:spPr>
          <a:xfrm>
            <a:off x="241603" y="2309192"/>
            <a:ext cx="4264889" cy="116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b="1" dirty="0"/>
              <a:t>Learnable scale and shift parameters:</a:t>
            </a:r>
            <a:endParaRPr sz="2399" b="1" dirty="0"/>
          </a:p>
        </p:txBody>
      </p:sp>
      <p:sp>
        <p:nvSpPr>
          <p:cNvPr id="6" name="Google Shape;908;p82"/>
          <p:cNvSpPr txBox="1"/>
          <p:nvPr/>
        </p:nvSpPr>
        <p:spPr>
          <a:xfrm>
            <a:off x="8536529" y="5057171"/>
            <a:ext cx="2452037" cy="1045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Output,</a:t>
            </a:r>
            <a:endParaRPr sz="2800" dirty="0"/>
          </a:p>
          <a:p>
            <a:r>
              <a:rPr lang="en" sz="2800" dirty="0"/>
              <a:t>Shape is N x D</a:t>
            </a:r>
            <a:endParaRPr sz="2800" dirty="0"/>
          </a:p>
        </p:txBody>
      </p:sp>
      <p:sp>
        <p:nvSpPr>
          <p:cNvPr id="7" name="Google Shape;909;p82"/>
          <p:cNvSpPr txBox="1"/>
          <p:nvPr/>
        </p:nvSpPr>
        <p:spPr>
          <a:xfrm>
            <a:off x="121568" y="4312937"/>
            <a:ext cx="4264889" cy="116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/>
              <a:t>Learning     =    ,</a:t>
            </a:r>
            <a:endParaRPr sz="3199" dirty="0"/>
          </a:p>
          <a:p>
            <a:r>
              <a:rPr lang="en" sz="3199" dirty="0"/>
              <a:t>   =      will recover the identity function!</a:t>
            </a:r>
            <a:endParaRPr sz="3199" dirty="0"/>
          </a:p>
        </p:txBody>
      </p:sp>
      <p:pic>
        <p:nvPicPr>
          <p:cNvPr id="8" name="Google Shape;859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3923" y="1352934"/>
            <a:ext cx="2412372" cy="65703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860;p80"/>
          <p:cNvSpPr txBox="1"/>
          <p:nvPr/>
        </p:nvSpPr>
        <p:spPr>
          <a:xfrm>
            <a:off x="639320" y="1250037"/>
            <a:ext cx="1555595" cy="673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b="1"/>
              <a:t>Input</a:t>
            </a:r>
            <a:r>
              <a:rPr lang="en" sz="2399" b="1"/>
              <a:t>:</a:t>
            </a:r>
            <a:endParaRPr sz="2399" b="1" dirty="0"/>
          </a:p>
        </p:txBody>
      </p:sp>
      <p:sp>
        <p:nvSpPr>
          <p:cNvPr id="11" name="Google Shape;862;p80"/>
          <p:cNvSpPr txBox="1"/>
          <p:nvPr/>
        </p:nvSpPr>
        <p:spPr>
          <a:xfrm>
            <a:off x="8536529" y="1352944"/>
            <a:ext cx="2817271" cy="806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/>
              <a:t>Per-channel mean, shape is D</a:t>
            </a:r>
            <a:endParaRPr sz="2800" dirty="0"/>
          </a:p>
        </p:txBody>
      </p:sp>
      <p:sp>
        <p:nvSpPr>
          <p:cNvPr id="12" name="Google Shape;864;p80"/>
          <p:cNvSpPr txBox="1"/>
          <p:nvPr/>
        </p:nvSpPr>
        <p:spPr>
          <a:xfrm>
            <a:off x="8353910" y="3887212"/>
            <a:ext cx="2817271" cy="932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Normalized x,</a:t>
            </a:r>
            <a:endParaRPr sz="2800" dirty="0"/>
          </a:p>
          <a:p>
            <a:r>
              <a:rPr lang="en" sz="2800" dirty="0"/>
              <a:t>Shape is N x D</a:t>
            </a:r>
            <a:endParaRPr sz="2800" dirty="0"/>
          </a:p>
        </p:txBody>
      </p:sp>
      <p:sp>
        <p:nvSpPr>
          <p:cNvPr id="13" name="Google Shape;862;p80"/>
          <p:cNvSpPr txBox="1"/>
          <p:nvPr/>
        </p:nvSpPr>
        <p:spPr>
          <a:xfrm>
            <a:off x="9628291" y="2597412"/>
            <a:ext cx="2540478" cy="1025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Per-channel </a:t>
            </a:r>
            <a:r>
              <a:rPr lang="en-US" sz="2800" dirty="0" err="1"/>
              <a:t>std</a:t>
            </a:r>
            <a:r>
              <a:rPr lang="en" sz="2800" dirty="0"/>
              <a:t>, shape is D</a:t>
            </a:r>
            <a:endParaRPr sz="2800" dirty="0"/>
          </a:p>
        </p:txBody>
      </p:sp>
      <p:pic>
        <p:nvPicPr>
          <p:cNvPr id="14" name="Google Shape;910;p82"/>
          <p:cNvPicPr preferRelativeResize="0"/>
          <p:nvPr/>
        </p:nvPicPr>
        <p:blipFill rotWithShape="1">
          <a:blip r:embed="rId3">
            <a:alphaModFix/>
          </a:blip>
          <a:srcRect r="79287" b="15304"/>
          <a:stretch/>
        </p:blipFill>
        <p:spPr>
          <a:xfrm>
            <a:off x="1693980" y="4395015"/>
            <a:ext cx="410426" cy="556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911;p82"/>
          <p:cNvPicPr preferRelativeResize="0"/>
          <p:nvPr/>
        </p:nvPicPr>
        <p:blipFill rotWithShape="1">
          <a:blip r:embed="rId2">
            <a:alphaModFix/>
          </a:blip>
          <a:srcRect l="4506" t="36391" r="89819" b="49369"/>
          <a:stretch/>
        </p:blipFill>
        <p:spPr>
          <a:xfrm>
            <a:off x="2381245" y="4360491"/>
            <a:ext cx="249335" cy="66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912;p82"/>
          <p:cNvPicPr preferRelativeResize="0"/>
          <p:nvPr/>
        </p:nvPicPr>
        <p:blipFill rotWithShape="1">
          <a:blip r:embed="rId3">
            <a:alphaModFix/>
          </a:blip>
          <a:srcRect l="28171" r="53654" b="11079"/>
          <a:stretch/>
        </p:blipFill>
        <p:spPr>
          <a:xfrm>
            <a:off x="55991" y="4891220"/>
            <a:ext cx="360140" cy="584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913;p82"/>
          <p:cNvPicPr preferRelativeResize="0"/>
          <p:nvPr/>
        </p:nvPicPr>
        <p:blipFill rotWithShape="1">
          <a:blip r:embed="rId2">
            <a:alphaModFix/>
          </a:blip>
          <a:srcRect l="5558" t="10206" r="88348" b="80737"/>
          <a:stretch/>
        </p:blipFill>
        <p:spPr>
          <a:xfrm>
            <a:off x="834488" y="4970949"/>
            <a:ext cx="267762" cy="42475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934;p83"/>
          <p:cNvSpPr/>
          <p:nvPr/>
        </p:nvSpPr>
        <p:spPr>
          <a:xfrm>
            <a:off x="5139559" y="1036679"/>
            <a:ext cx="6858000" cy="2838861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9" name="Google Shape;935;p83"/>
          <p:cNvSpPr txBox="1"/>
          <p:nvPr/>
        </p:nvSpPr>
        <p:spPr>
          <a:xfrm>
            <a:off x="7381952" y="57216"/>
            <a:ext cx="4761186" cy="90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Problem: </a:t>
            </a:r>
            <a:r>
              <a:rPr lang="en" sz="2400" dirty="0">
                <a:solidFill>
                  <a:srgbClr val="FF0000"/>
                </a:solidFill>
              </a:rPr>
              <a:t>Estimates depend on </a:t>
            </a:r>
            <a:r>
              <a:rPr lang="en" sz="2400" dirty="0" err="1">
                <a:solidFill>
                  <a:srgbClr val="FF0000"/>
                </a:solidFill>
              </a:rPr>
              <a:t>minibatch</a:t>
            </a:r>
            <a:r>
              <a:rPr lang="en" sz="2400" dirty="0">
                <a:solidFill>
                  <a:srgbClr val="FF0000"/>
                </a:solidFill>
              </a:rPr>
              <a:t>; can’t do this at test-time!</a:t>
            </a:r>
            <a:endParaRPr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33518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861;p80"/>
          <p:cNvPicPr preferRelativeResize="0"/>
          <p:nvPr/>
        </p:nvPicPr>
        <p:blipFill rotWithShape="1">
          <a:blip r:embed="rId2">
            <a:alphaModFix/>
          </a:blip>
          <a:srcRect t="1" b="-1267"/>
          <a:stretch/>
        </p:blipFill>
        <p:spPr>
          <a:xfrm>
            <a:off x="5273413" y="1115503"/>
            <a:ext cx="4394790" cy="474926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044559" cy="684357"/>
          </a:xfrm>
        </p:spPr>
        <p:txBody>
          <a:bodyPr>
            <a:normAutofit fontScale="90000"/>
          </a:bodyPr>
          <a:lstStyle/>
          <a:p>
            <a:r>
              <a:rPr lang="en-US"/>
              <a:t>Batch Normalization: Test-Time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161</a:t>
            </a:fld>
            <a:endParaRPr lang="en-US" dirty="0"/>
          </a:p>
        </p:txBody>
      </p:sp>
      <p:pic>
        <p:nvPicPr>
          <p:cNvPr id="4" name="Google Shape;906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3393" y="3471573"/>
            <a:ext cx="1981516" cy="65702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907;p82"/>
          <p:cNvSpPr txBox="1"/>
          <p:nvPr/>
        </p:nvSpPr>
        <p:spPr>
          <a:xfrm>
            <a:off x="241603" y="2309192"/>
            <a:ext cx="4264889" cy="116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b="1" dirty="0"/>
              <a:t>Learnable scale and shift parameters:</a:t>
            </a:r>
            <a:endParaRPr sz="2399" b="1" dirty="0"/>
          </a:p>
        </p:txBody>
      </p:sp>
      <p:sp>
        <p:nvSpPr>
          <p:cNvPr id="6" name="Google Shape;908;p82"/>
          <p:cNvSpPr txBox="1"/>
          <p:nvPr/>
        </p:nvSpPr>
        <p:spPr>
          <a:xfrm>
            <a:off x="8536529" y="5057171"/>
            <a:ext cx="2452037" cy="1045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Output,</a:t>
            </a:r>
            <a:endParaRPr sz="2800" dirty="0"/>
          </a:p>
          <a:p>
            <a:r>
              <a:rPr lang="en" sz="2800" dirty="0"/>
              <a:t>Shape is N x D</a:t>
            </a:r>
            <a:endParaRPr sz="2800" dirty="0"/>
          </a:p>
        </p:txBody>
      </p:sp>
      <p:sp>
        <p:nvSpPr>
          <p:cNvPr id="7" name="Google Shape;909;p82"/>
          <p:cNvSpPr txBox="1"/>
          <p:nvPr/>
        </p:nvSpPr>
        <p:spPr>
          <a:xfrm>
            <a:off x="121568" y="4312937"/>
            <a:ext cx="4264889" cy="116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/>
              <a:t>Learning     =    ,</a:t>
            </a:r>
            <a:endParaRPr sz="3199" dirty="0"/>
          </a:p>
          <a:p>
            <a:r>
              <a:rPr lang="en" sz="3199" dirty="0"/>
              <a:t>   =      will recover the identity function!</a:t>
            </a:r>
            <a:endParaRPr sz="3199" dirty="0"/>
          </a:p>
        </p:txBody>
      </p:sp>
      <p:pic>
        <p:nvPicPr>
          <p:cNvPr id="8" name="Google Shape;859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3923" y="1352934"/>
            <a:ext cx="2412372" cy="65703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860;p80"/>
          <p:cNvSpPr txBox="1"/>
          <p:nvPr/>
        </p:nvSpPr>
        <p:spPr>
          <a:xfrm>
            <a:off x="639320" y="1250037"/>
            <a:ext cx="1555595" cy="673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b="1"/>
              <a:t>Input</a:t>
            </a:r>
            <a:r>
              <a:rPr lang="en" sz="2399" b="1"/>
              <a:t>:</a:t>
            </a:r>
            <a:endParaRPr sz="2399" b="1" dirty="0"/>
          </a:p>
        </p:txBody>
      </p:sp>
      <p:sp>
        <p:nvSpPr>
          <p:cNvPr id="11" name="Google Shape;862;p80"/>
          <p:cNvSpPr txBox="1"/>
          <p:nvPr/>
        </p:nvSpPr>
        <p:spPr>
          <a:xfrm>
            <a:off x="9489894" y="1170650"/>
            <a:ext cx="2817271" cy="806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/>
              <a:t>Per-channel mean, shape is D</a:t>
            </a:r>
            <a:endParaRPr sz="2800" dirty="0"/>
          </a:p>
        </p:txBody>
      </p:sp>
      <p:sp>
        <p:nvSpPr>
          <p:cNvPr id="12" name="Google Shape;864;p80"/>
          <p:cNvSpPr txBox="1"/>
          <p:nvPr/>
        </p:nvSpPr>
        <p:spPr>
          <a:xfrm>
            <a:off x="8353910" y="3887212"/>
            <a:ext cx="2817271" cy="932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Normalized x,</a:t>
            </a:r>
            <a:endParaRPr sz="2800" dirty="0"/>
          </a:p>
          <a:p>
            <a:r>
              <a:rPr lang="en" sz="2800" dirty="0"/>
              <a:t>Shape is N x D</a:t>
            </a:r>
            <a:endParaRPr sz="2800" dirty="0"/>
          </a:p>
        </p:txBody>
      </p:sp>
      <p:sp>
        <p:nvSpPr>
          <p:cNvPr id="13" name="Google Shape;862;p80"/>
          <p:cNvSpPr txBox="1"/>
          <p:nvPr/>
        </p:nvSpPr>
        <p:spPr>
          <a:xfrm>
            <a:off x="9628291" y="2597412"/>
            <a:ext cx="2540478" cy="1025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Per-channel </a:t>
            </a:r>
            <a:r>
              <a:rPr lang="en-US" sz="2800" dirty="0" err="1"/>
              <a:t>std</a:t>
            </a:r>
            <a:r>
              <a:rPr lang="en" sz="2800" dirty="0"/>
              <a:t>, shape is D</a:t>
            </a:r>
            <a:endParaRPr sz="2800" dirty="0"/>
          </a:p>
        </p:txBody>
      </p:sp>
      <p:pic>
        <p:nvPicPr>
          <p:cNvPr id="14" name="Google Shape;910;p82"/>
          <p:cNvPicPr preferRelativeResize="0"/>
          <p:nvPr/>
        </p:nvPicPr>
        <p:blipFill rotWithShape="1">
          <a:blip r:embed="rId3">
            <a:alphaModFix/>
          </a:blip>
          <a:srcRect r="79287" b="15304"/>
          <a:stretch/>
        </p:blipFill>
        <p:spPr>
          <a:xfrm>
            <a:off x="1693980" y="4395015"/>
            <a:ext cx="410426" cy="556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911;p82"/>
          <p:cNvPicPr preferRelativeResize="0"/>
          <p:nvPr/>
        </p:nvPicPr>
        <p:blipFill rotWithShape="1">
          <a:blip r:embed="rId2">
            <a:alphaModFix/>
          </a:blip>
          <a:srcRect l="4506" t="36391" r="89819" b="49369"/>
          <a:stretch/>
        </p:blipFill>
        <p:spPr>
          <a:xfrm>
            <a:off x="2381245" y="4360491"/>
            <a:ext cx="249335" cy="66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912;p82"/>
          <p:cNvPicPr preferRelativeResize="0"/>
          <p:nvPr/>
        </p:nvPicPr>
        <p:blipFill rotWithShape="1">
          <a:blip r:embed="rId3">
            <a:alphaModFix/>
          </a:blip>
          <a:srcRect l="28171" r="53654" b="11079"/>
          <a:stretch/>
        </p:blipFill>
        <p:spPr>
          <a:xfrm>
            <a:off x="55991" y="4891220"/>
            <a:ext cx="360140" cy="584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913;p82"/>
          <p:cNvPicPr preferRelativeResize="0"/>
          <p:nvPr/>
        </p:nvPicPr>
        <p:blipFill rotWithShape="1">
          <a:blip r:embed="rId2">
            <a:alphaModFix/>
          </a:blip>
          <a:srcRect l="5558" t="10206" r="88348" b="80737"/>
          <a:stretch/>
        </p:blipFill>
        <p:spPr>
          <a:xfrm>
            <a:off x="834488" y="4970949"/>
            <a:ext cx="267762" cy="42475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951;p84"/>
          <p:cNvSpPr/>
          <p:nvPr/>
        </p:nvSpPr>
        <p:spPr>
          <a:xfrm>
            <a:off x="6423021" y="1170650"/>
            <a:ext cx="2940753" cy="12624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487" dirty="0"/>
              <a:t>(Running) average of </a:t>
            </a:r>
            <a:endParaRPr sz="2487" dirty="0"/>
          </a:p>
          <a:p>
            <a:r>
              <a:rPr lang="en" sz="2487" dirty="0"/>
              <a:t>values seen during training</a:t>
            </a:r>
            <a:endParaRPr sz="2487" dirty="0"/>
          </a:p>
        </p:txBody>
      </p:sp>
      <p:sp>
        <p:nvSpPr>
          <p:cNvPr id="21" name="Google Shape;952;p84"/>
          <p:cNvSpPr/>
          <p:nvPr/>
        </p:nvSpPr>
        <p:spPr>
          <a:xfrm>
            <a:off x="6436972" y="2530041"/>
            <a:ext cx="3259951" cy="12624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487"/>
              <a:t>(Running) average of </a:t>
            </a:r>
            <a:endParaRPr sz="2487" dirty="0"/>
          </a:p>
          <a:p>
            <a:r>
              <a:rPr lang="en" sz="2487" dirty="0"/>
              <a:t>values seen during training</a:t>
            </a:r>
            <a:endParaRPr sz="2487" dirty="0"/>
          </a:p>
        </p:txBody>
      </p:sp>
    </p:spTree>
    <p:extLst>
      <p:ext uri="{BB962C8B-B14F-4D97-AF65-F5344CB8AC3E}">
        <p14:creationId xmlns:p14="http://schemas.microsoft.com/office/powerpoint/2010/main" val="1347748556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861;p80"/>
          <p:cNvPicPr preferRelativeResize="0"/>
          <p:nvPr/>
        </p:nvPicPr>
        <p:blipFill rotWithShape="1">
          <a:blip r:embed="rId2">
            <a:alphaModFix/>
          </a:blip>
          <a:srcRect t="1" b="-1267"/>
          <a:stretch/>
        </p:blipFill>
        <p:spPr>
          <a:xfrm>
            <a:off x="5273413" y="1115503"/>
            <a:ext cx="4394790" cy="474926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044559" cy="684357"/>
          </a:xfrm>
        </p:spPr>
        <p:txBody>
          <a:bodyPr>
            <a:normAutofit fontScale="90000"/>
          </a:bodyPr>
          <a:lstStyle/>
          <a:p>
            <a:r>
              <a:rPr lang="en-US"/>
              <a:t>Batch Normalization: Test-Time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162</a:t>
            </a:fld>
            <a:endParaRPr lang="en-US" dirty="0"/>
          </a:p>
        </p:txBody>
      </p:sp>
      <p:pic>
        <p:nvPicPr>
          <p:cNvPr id="4" name="Google Shape;906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3393" y="3471573"/>
            <a:ext cx="1981516" cy="65702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907;p82"/>
          <p:cNvSpPr txBox="1"/>
          <p:nvPr/>
        </p:nvSpPr>
        <p:spPr>
          <a:xfrm>
            <a:off x="241603" y="2309192"/>
            <a:ext cx="4264889" cy="116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b="1" dirty="0"/>
              <a:t>Learnable scale and shift parameters:</a:t>
            </a:r>
            <a:endParaRPr sz="2399" b="1" dirty="0"/>
          </a:p>
        </p:txBody>
      </p:sp>
      <p:sp>
        <p:nvSpPr>
          <p:cNvPr id="6" name="Google Shape;908;p82"/>
          <p:cNvSpPr txBox="1"/>
          <p:nvPr/>
        </p:nvSpPr>
        <p:spPr>
          <a:xfrm>
            <a:off x="8536529" y="5057171"/>
            <a:ext cx="2452037" cy="1045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Output,</a:t>
            </a:r>
            <a:endParaRPr sz="2800" dirty="0"/>
          </a:p>
          <a:p>
            <a:r>
              <a:rPr lang="en" sz="2800" dirty="0"/>
              <a:t>Shape is N x D</a:t>
            </a:r>
            <a:endParaRPr sz="2800" dirty="0"/>
          </a:p>
        </p:txBody>
      </p:sp>
      <p:pic>
        <p:nvPicPr>
          <p:cNvPr id="8" name="Google Shape;859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3923" y="1352934"/>
            <a:ext cx="2412372" cy="65703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860;p80"/>
          <p:cNvSpPr txBox="1"/>
          <p:nvPr/>
        </p:nvSpPr>
        <p:spPr>
          <a:xfrm>
            <a:off x="639320" y="1250037"/>
            <a:ext cx="1555595" cy="673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b="1"/>
              <a:t>Input</a:t>
            </a:r>
            <a:r>
              <a:rPr lang="en" sz="2399" b="1"/>
              <a:t>:</a:t>
            </a:r>
            <a:endParaRPr sz="2399" b="1" dirty="0"/>
          </a:p>
        </p:txBody>
      </p:sp>
      <p:sp>
        <p:nvSpPr>
          <p:cNvPr id="11" name="Google Shape;862;p80"/>
          <p:cNvSpPr txBox="1"/>
          <p:nvPr/>
        </p:nvSpPr>
        <p:spPr>
          <a:xfrm>
            <a:off x="9489894" y="1170650"/>
            <a:ext cx="2817271" cy="806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/>
              <a:t>Per-channel mean, shape is D</a:t>
            </a:r>
            <a:endParaRPr sz="2800" dirty="0"/>
          </a:p>
        </p:txBody>
      </p:sp>
      <p:sp>
        <p:nvSpPr>
          <p:cNvPr id="12" name="Google Shape;864;p80"/>
          <p:cNvSpPr txBox="1"/>
          <p:nvPr/>
        </p:nvSpPr>
        <p:spPr>
          <a:xfrm>
            <a:off x="8353910" y="3887212"/>
            <a:ext cx="2817271" cy="932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Normalized x,</a:t>
            </a:r>
            <a:endParaRPr sz="2800" dirty="0"/>
          </a:p>
          <a:p>
            <a:r>
              <a:rPr lang="en" sz="2800" dirty="0"/>
              <a:t>Shape is N x D</a:t>
            </a:r>
            <a:endParaRPr sz="2800" dirty="0"/>
          </a:p>
        </p:txBody>
      </p:sp>
      <p:sp>
        <p:nvSpPr>
          <p:cNvPr id="13" name="Google Shape;862;p80"/>
          <p:cNvSpPr txBox="1"/>
          <p:nvPr/>
        </p:nvSpPr>
        <p:spPr>
          <a:xfrm>
            <a:off x="9628291" y="2597412"/>
            <a:ext cx="2540478" cy="1025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Per-channel </a:t>
            </a:r>
            <a:r>
              <a:rPr lang="en-US" sz="2800" dirty="0" err="1"/>
              <a:t>std</a:t>
            </a:r>
            <a:r>
              <a:rPr lang="en" sz="2800" dirty="0"/>
              <a:t>, shape is D</a:t>
            </a:r>
            <a:endParaRPr sz="2800" dirty="0"/>
          </a:p>
        </p:txBody>
      </p:sp>
      <p:sp>
        <p:nvSpPr>
          <p:cNvPr id="20" name="Google Shape;951;p84"/>
          <p:cNvSpPr/>
          <p:nvPr/>
        </p:nvSpPr>
        <p:spPr>
          <a:xfrm>
            <a:off x="6423021" y="1170650"/>
            <a:ext cx="2940753" cy="12624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487" dirty="0"/>
              <a:t>(Running) average of </a:t>
            </a:r>
            <a:endParaRPr sz="2487" dirty="0"/>
          </a:p>
          <a:p>
            <a:r>
              <a:rPr lang="en" sz="2487" dirty="0"/>
              <a:t>values seen during training</a:t>
            </a:r>
            <a:endParaRPr sz="2487" dirty="0"/>
          </a:p>
        </p:txBody>
      </p:sp>
      <p:sp>
        <p:nvSpPr>
          <p:cNvPr id="21" name="Google Shape;952;p84"/>
          <p:cNvSpPr/>
          <p:nvPr/>
        </p:nvSpPr>
        <p:spPr>
          <a:xfrm>
            <a:off x="6436972" y="2530041"/>
            <a:ext cx="3259951" cy="12624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487"/>
              <a:t>(Running) average of </a:t>
            </a:r>
            <a:endParaRPr sz="2487" dirty="0"/>
          </a:p>
          <a:p>
            <a:r>
              <a:rPr lang="en" sz="2487" dirty="0"/>
              <a:t>values seen during training</a:t>
            </a:r>
            <a:endParaRPr sz="2487" dirty="0"/>
          </a:p>
        </p:txBody>
      </p:sp>
      <p:sp>
        <p:nvSpPr>
          <p:cNvPr id="22" name="Google Shape;953;p84"/>
          <p:cNvSpPr txBox="1"/>
          <p:nvPr/>
        </p:nvSpPr>
        <p:spPr>
          <a:xfrm>
            <a:off x="225196" y="4250486"/>
            <a:ext cx="4818510" cy="1851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>
                <a:solidFill>
                  <a:srgbClr val="6AA84F"/>
                </a:solidFill>
              </a:rPr>
              <a:t>During testing </a:t>
            </a:r>
            <a:r>
              <a:rPr lang="en" sz="2800" dirty="0" err="1">
                <a:solidFill>
                  <a:srgbClr val="6AA84F"/>
                </a:solidFill>
              </a:rPr>
              <a:t>batchnorm</a:t>
            </a:r>
            <a:r>
              <a:rPr lang="en" sz="2800" dirty="0">
                <a:solidFill>
                  <a:srgbClr val="6AA84F"/>
                </a:solidFill>
              </a:rPr>
              <a:t> becomes a linear operator! </a:t>
            </a:r>
            <a:endParaRPr sz="2800" dirty="0">
              <a:solidFill>
                <a:srgbClr val="6AA84F"/>
              </a:solidFill>
            </a:endParaRPr>
          </a:p>
          <a:p>
            <a:r>
              <a:rPr lang="en" sz="2800" dirty="0">
                <a:solidFill>
                  <a:srgbClr val="6AA84F"/>
                </a:solidFill>
              </a:rPr>
              <a:t>Can be fused with the previous fully-connected or conv layer</a:t>
            </a:r>
            <a:endParaRPr sz="2800" dirty="0">
              <a:solidFill>
                <a:srgbClr val="6AA8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148928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Batch Normalization for </a:t>
            </a:r>
            <a:r>
              <a:rPr lang="en-US" dirty="0" err="1"/>
              <a:t>ConvNets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163</a:t>
            </a:fld>
            <a:endParaRPr lang="en-US" dirty="0"/>
          </a:p>
        </p:txBody>
      </p:sp>
      <p:sp>
        <p:nvSpPr>
          <p:cNvPr id="4" name="Google Shape;982;p86"/>
          <p:cNvSpPr txBox="1"/>
          <p:nvPr/>
        </p:nvSpPr>
        <p:spPr>
          <a:xfrm>
            <a:off x="600576" y="2711983"/>
            <a:ext cx="4937914" cy="3283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999" b="1">
                <a:latin typeface="Courier New"/>
                <a:ea typeface="Courier New"/>
                <a:cs typeface="Courier New"/>
                <a:sym typeface="Courier New"/>
              </a:rPr>
              <a:t>  x: N × D</a:t>
            </a:r>
            <a:endParaRPr sz="3999" b="1">
              <a:latin typeface="Courier New"/>
              <a:ea typeface="Courier New"/>
              <a:cs typeface="Courier New"/>
              <a:sym typeface="Courier New"/>
            </a:endParaRPr>
          </a:p>
          <a:p>
            <a:endParaRPr sz="3999" b="1"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" sz="3999" b="1">
                <a:latin typeface="Courier New"/>
                <a:ea typeface="Courier New"/>
                <a:cs typeface="Courier New"/>
                <a:sym typeface="Courier New"/>
              </a:rPr>
              <a:t>𝞵,𝝈: 1 </a:t>
            </a:r>
            <a:r>
              <a:rPr lang="en" sz="3999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×</a:t>
            </a:r>
            <a:r>
              <a:rPr lang="en" sz="3999" b="1">
                <a:latin typeface="Courier New"/>
                <a:ea typeface="Courier New"/>
                <a:cs typeface="Courier New"/>
                <a:sym typeface="Courier New"/>
              </a:rPr>
              <a:t> D</a:t>
            </a:r>
            <a:endParaRPr sz="3999" b="1"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" sz="3999" b="1">
                <a:latin typeface="Courier New"/>
                <a:ea typeface="Courier New"/>
                <a:cs typeface="Courier New"/>
                <a:sym typeface="Courier New"/>
              </a:rPr>
              <a:t>ɣ,β: 1 </a:t>
            </a:r>
            <a:r>
              <a:rPr lang="en" sz="3999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× D</a:t>
            </a:r>
            <a:endParaRPr sz="3999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" sz="3999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y = ɣ(x-𝞵)/𝝈+β</a:t>
            </a:r>
            <a:endParaRPr sz="3999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5" name="Google Shape;983;p86"/>
          <p:cNvSpPr txBox="1"/>
          <p:nvPr/>
        </p:nvSpPr>
        <p:spPr>
          <a:xfrm>
            <a:off x="6533764" y="2711983"/>
            <a:ext cx="5001497" cy="3283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999" b="1">
                <a:latin typeface="Courier New"/>
                <a:ea typeface="Courier New"/>
                <a:cs typeface="Courier New"/>
                <a:sym typeface="Courier New"/>
              </a:rPr>
              <a:t>  x: N</a:t>
            </a:r>
            <a:r>
              <a:rPr lang="en" sz="3999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×</a:t>
            </a:r>
            <a:r>
              <a:rPr lang="en" sz="3999" b="1">
                <a:latin typeface="Courier New"/>
                <a:ea typeface="Courier New"/>
                <a:cs typeface="Courier New"/>
                <a:sym typeface="Courier New"/>
              </a:rPr>
              <a:t>C×H</a:t>
            </a:r>
            <a:r>
              <a:rPr lang="en" sz="3999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×</a:t>
            </a:r>
            <a:r>
              <a:rPr lang="en" sz="3999" b="1">
                <a:latin typeface="Courier New"/>
                <a:ea typeface="Courier New"/>
                <a:cs typeface="Courier New"/>
                <a:sym typeface="Courier New"/>
              </a:rPr>
              <a:t>W</a:t>
            </a:r>
            <a:endParaRPr sz="3999" b="1">
              <a:latin typeface="Courier New"/>
              <a:ea typeface="Courier New"/>
              <a:cs typeface="Courier New"/>
              <a:sym typeface="Courier New"/>
            </a:endParaRPr>
          </a:p>
          <a:p>
            <a:endParaRPr sz="3999" b="1"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" sz="3999" b="1">
                <a:latin typeface="Courier New"/>
                <a:ea typeface="Courier New"/>
                <a:cs typeface="Courier New"/>
                <a:sym typeface="Courier New"/>
              </a:rPr>
              <a:t>𝞵,𝝈: 1</a:t>
            </a:r>
            <a:r>
              <a:rPr lang="en" sz="3999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×</a:t>
            </a:r>
            <a:r>
              <a:rPr lang="en" sz="3999" b="1">
                <a:latin typeface="Courier New"/>
                <a:ea typeface="Courier New"/>
                <a:cs typeface="Courier New"/>
                <a:sym typeface="Courier New"/>
              </a:rPr>
              <a:t>C</a:t>
            </a:r>
            <a:r>
              <a:rPr lang="en" sz="3999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×1×1</a:t>
            </a:r>
            <a:endParaRPr sz="3999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" sz="3999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ɣ,β: 1×C×1×1</a:t>
            </a:r>
            <a:endParaRPr sz="3999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" sz="3999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y = ɣ(x-𝞵)/𝝈+β</a:t>
            </a:r>
            <a:endParaRPr sz="3999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6" name="Google Shape;984;p86"/>
          <p:cNvCxnSpPr/>
          <p:nvPr/>
        </p:nvCxnSpPr>
        <p:spPr>
          <a:xfrm>
            <a:off x="2379946" y="3461288"/>
            <a:ext cx="0" cy="556255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" name="Google Shape;985;p86"/>
          <p:cNvSpPr txBox="1"/>
          <p:nvPr/>
        </p:nvSpPr>
        <p:spPr>
          <a:xfrm>
            <a:off x="166822" y="3433495"/>
            <a:ext cx="1890708" cy="611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Normalize</a:t>
            </a:r>
            <a:endParaRPr sz="2399"/>
          </a:p>
        </p:txBody>
      </p:sp>
      <p:cxnSp>
        <p:nvCxnSpPr>
          <p:cNvPr id="8" name="Google Shape;986;p86"/>
          <p:cNvCxnSpPr/>
          <p:nvPr/>
        </p:nvCxnSpPr>
        <p:spPr>
          <a:xfrm>
            <a:off x="8321632" y="3461288"/>
            <a:ext cx="0" cy="556255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" name="Google Shape;987;p86"/>
          <p:cNvCxnSpPr/>
          <p:nvPr/>
        </p:nvCxnSpPr>
        <p:spPr>
          <a:xfrm>
            <a:off x="9547912" y="3461288"/>
            <a:ext cx="0" cy="556255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" name="Google Shape;988;p86"/>
          <p:cNvCxnSpPr/>
          <p:nvPr/>
        </p:nvCxnSpPr>
        <p:spPr>
          <a:xfrm>
            <a:off x="10162552" y="3433495"/>
            <a:ext cx="0" cy="556255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" name="Google Shape;989;p86"/>
          <p:cNvSpPr txBox="1"/>
          <p:nvPr/>
        </p:nvSpPr>
        <p:spPr>
          <a:xfrm>
            <a:off x="6030628" y="3461288"/>
            <a:ext cx="1890708" cy="611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Normalize</a:t>
            </a:r>
            <a:endParaRPr sz="2399"/>
          </a:p>
        </p:txBody>
      </p:sp>
      <p:sp>
        <p:nvSpPr>
          <p:cNvPr id="12" name="Google Shape;990;p86"/>
          <p:cNvSpPr txBox="1"/>
          <p:nvPr/>
        </p:nvSpPr>
        <p:spPr>
          <a:xfrm>
            <a:off x="600576" y="1267330"/>
            <a:ext cx="4281685" cy="1087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/>
              <a:t>Batch Normalization for </a:t>
            </a:r>
            <a:r>
              <a:rPr lang="en" sz="2800" b="1"/>
              <a:t>fully-connected</a:t>
            </a:r>
            <a:r>
              <a:rPr lang="en" sz="2800"/>
              <a:t> networks</a:t>
            </a:r>
            <a:endParaRPr sz="2800" dirty="0"/>
          </a:p>
        </p:txBody>
      </p:sp>
      <p:sp>
        <p:nvSpPr>
          <p:cNvPr id="13" name="Google Shape;991;p86"/>
          <p:cNvSpPr txBox="1"/>
          <p:nvPr/>
        </p:nvSpPr>
        <p:spPr>
          <a:xfrm>
            <a:off x="6307307" y="1127529"/>
            <a:ext cx="5454410" cy="135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Batch Normalization for </a:t>
            </a:r>
            <a:endParaRPr sz="2800" dirty="0"/>
          </a:p>
          <a:p>
            <a:r>
              <a:rPr lang="en" sz="2800" b="1" dirty="0"/>
              <a:t>convolutional</a:t>
            </a:r>
            <a:r>
              <a:rPr lang="en" sz="2800" dirty="0"/>
              <a:t> networks</a:t>
            </a:r>
            <a:endParaRPr sz="2800" dirty="0"/>
          </a:p>
          <a:p>
            <a:r>
              <a:rPr lang="en" sz="2800" dirty="0"/>
              <a:t>(Spatial </a:t>
            </a:r>
            <a:r>
              <a:rPr lang="en" sz="2800" dirty="0" err="1"/>
              <a:t>Batchnorm</a:t>
            </a:r>
            <a:r>
              <a:rPr lang="en" sz="2800" dirty="0"/>
              <a:t>, BatchNorm2D)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724024206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Batch Normalization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164</a:t>
            </a:fld>
            <a:endParaRPr lang="en-US" dirty="0"/>
          </a:p>
        </p:txBody>
      </p:sp>
      <p:pic>
        <p:nvPicPr>
          <p:cNvPr id="5" name="Google Shape;999;p8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877975" y="4106775"/>
            <a:ext cx="3834401" cy="1256973"/>
          </a:xfrm>
          <a:prstGeom prst="rect">
            <a:avLst/>
          </a:prstGeom>
          <a:noFill/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" name="Google Shape;1000;p87"/>
          <p:cNvSpPr/>
          <p:nvPr/>
        </p:nvSpPr>
        <p:spPr>
          <a:xfrm>
            <a:off x="1007637" y="1512766"/>
            <a:ext cx="2063862" cy="449083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87"/>
              <a:t>FC</a:t>
            </a:r>
            <a:endParaRPr sz="2487"/>
          </a:p>
        </p:txBody>
      </p:sp>
      <p:sp>
        <p:nvSpPr>
          <p:cNvPr id="7" name="Google Shape;1001;p87"/>
          <p:cNvSpPr/>
          <p:nvPr/>
        </p:nvSpPr>
        <p:spPr>
          <a:xfrm>
            <a:off x="1007637" y="2228993"/>
            <a:ext cx="2063862" cy="449083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87"/>
              <a:t>BN</a:t>
            </a:r>
            <a:endParaRPr sz="2487"/>
          </a:p>
        </p:txBody>
      </p:sp>
      <p:cxnSp>
        <p:nvCxnSpPr>
          <p:cNvPr id="8" name="Google Shape;1002;p87"/>
          <p:cNvCxnSpPr/>
          <p:nvPr/>
        </p:nvCxnSpPr>
        <p:spPr>
          <a:xfrm>
            <a:off x="2039568" y="1961849"/>
            <a:ext cx="0" cy="24273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" name="Google Shape;1003;p87"/>
          <p:cNvSpPr/>
          <p:nvPr/>
        </p:nvSpPr>
        <p:spPr>
          <a:xfrm>
            <a:off x="1007637" y="2899135"/>
            <a:ext cx="2063862" cy="449083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87"/>
              <a:t>tanh</a:t>
            </a:r>
            <a:endParaRPr sz="2487"/>
          </a:p>
        </p:txBody>
      </p:sp>
      <p:cxnSp>
        <p:nvCxnSpPr>
          <p:cNvPr id="10" name="Google Shape;1004;p87"/>
          <p:cNvCxnSpPr/>
          <p:nvPr/>
        </p:nvCxnSpPr>
        <p:spPr>
          <a:xfrm>
            <a:off x="2039568" y="1018095"/>
            <a:ext cx="0" cy="49467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" name="Google Shape;1005;p87"/>
          <p:cNvCxnSpPr/>
          <p:nvPr/>
        </p:nvCxnSpPr>
        <p:spPr>
          <a:xfrm>
            <a:off x="2039568" y="2672864"/>
            <a:ext cx="0" cy="24273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" name="Google Shape;1006;p87"/>
          <p:cNvSpPr/>
          <p:nvPr/>
        </p:nvSpPr>
        <p:spPr>
          <a:xfrm>
            <a:off x="1007637" y="3675402"/>
            <a:ext cx="2063862" cy="449083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87"/>
              <a:t>FC</a:t>
            </a:r>
            <a:endParaRPr sz="2487"/>
          </a:p>
        </p:txBody>
      </p:sp>
      <p:sp>
        <p:nvSpPr>
          <p:cNvPr id="13" name="Google Shape;1007;p87"/>
          <p:cNvSpPr/>
          <p:nvPr/>
        </p:nvSpPr>
        <p:spPr>
          <a:xfrm>
            <a:off x="1007637" y="4391629"/>
            <a:ext cx="2063862" cy="449083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87"/>
              <a:t>BN</a:t>
            </a:r>
            <a:endParaRPr sz="2487"/>
          </a:p>
        </p:txBody>
      </p:sp>
      <p:cxnSp>
        <p:nvCxnSpPr>
          <p:cNvPr id="14" name="Google Shape;1008;p87"/>
          <p:cNvCxnSpPr/>
          <p:nvPr/>
        </p:nvCxnSpPr>
        <p:spPr>
          <a:xfrm>
            <a:off x="2039568" y="4124485"/>
            <a:ext cx="0" cy="24273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" name="Google Shape;1009;p87"/>
          <p:cNvCxnSpPr/>
          <p:nvPr/>
        </p:nvCxnSpPr>
        <p:spPr>
          <a:xfrm>
            <a:off x="2039568" y="3371738"/>
            <a:ext cx="0" cy="30752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1010;p87"/>
          <p:cNvCxnSpPr/>
          <p:nvPr/>
        </p:nvCxnSpPr>
        <p:spPr>
          <a:xfrm>
            <a:off x="2039568" y="4835500"/>
            <a:ext cx="0" cy="24273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" name="Google Shape;1011;p87"/>
          <p:cNvSpPr/>
          <p:nvPr/>
        </p:nvSpPr>
        <p:spPr>
          <a:xfrm>
            <a:off x="1007637" y="5061772"/>
            <a:ext cx="2063862" cy="449083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87"/>
              <a:t>tanh</a:t>
            </a:r>
            <a:endParaRPr sz="2487"/>
          </a:p>
        </p:txBody>
      </p:sp>
      <p:cxnSp>
        <p:nvCxnSpPr>
          <p:cNvPr id="18" name="Google Shape;1012;p87"/>
          <p:cNvCxnSpPr/>
          <p:nvPr/>
        </p:nvCxnSpPr>
        <p:spPr>
          <a:xfrm>
            <a:off x="2039568" y="5510855"/>
            <a:ext cx="0" cy="31751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" name="Google Shape;1014;p87"/>
          <p:cNvSpPr txBox="1"/>
          <p:nvPr/>
        </p:nvSpPr>
        <p:spPr>
          <a:xfrm>
            <a:off x="4274586" y="1379234"/>
            <a:ext cx="6944191" cy="2338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>
                <a:solidFill>
                  <a:srgbClr val="38761D"/>
                </a:solidFill>
              </a:rPr>
              <a:t>Usually inserted after Fully Connected or Convolutional layers, and before nonlinearity.</a:t>
            </a:r>
            <a:endParaRPr sz="3199">
              <a:solidFill>
                <a:srgbClr val="38761D"/>
              </a:solidFill>
            </a:endParaRPr>
          </a:p>
        </p:txBody>
      </p:sp>
      <p:cxnSp>
        <p:nvCxnSpPr>
          <p:cNvPr id="21" name="Google Shape;1015;p87"/>
          <p:cNvCxnSpPr/>
          <p:nvPr/>
        </p:nvCxnSpPr>
        <p:spPr>
          <a:xfrm rot="10800000">
            <a:off x="3375087" y="2453221"/>
            <a:ext cx="582648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" name="Google Shape;1016;p87"/>
          <p:cNvCxnSpPr/>
          <p:nvPr/>
        </p:nvCxnSpPr>
        <p:spPr>
          <a:xfrm flipH="1">
            <a:off x="3301939" y="2720318"/>
            <a:ext cx="692220" cy="1796732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4" name="TextBox 23"/>
          <p:cNvSpPr txBox="1"/>
          <p:nvPr/>
        </p:nvSpPr>
        <p:spPr>
          <a:xfrm>
            <a:off x="0" y="6044146"/>
            <a:ext cx="3212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Ioffe</a:t>
            </a:r>
            <a:r>
              <a:rPr lang="en-US" sz="900" dirty="0"/>
              <a:t> and </a:t>
            </a:r>
            <a:r>
              <a:rPr lang="en-US" sz="900" dirty="0" err="1"/>
              <a:t>Szegedy</a:t>
            </a:r>
            <a:r>
              <a:rPr lang="en-US" sz="900" dirty="0"/>
              <a:t>, “Batch normalization: Accelerating deep network training by reducing internal covariate shift”, ICML 2015</a:t>
            </a:r>
          </a:p>
        </p:txBody>
      </p:sp>
    </p:spTree>
    <p:extLst>
      <p:ext uri="{BB962C8B-B14F-4D97-AF65-F5344CB8AC3E}">
        <p14:creationId xmlns:p14="http://schemas.microsoft.com/office/powerpoint/2010/main" val="589075781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Batch Normalization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165</a:t>
            </a:fld>
            <a:endParaRPr lang="en-US" dirty="0"/>
          </a:p>
        </p:txBody>
      </p:sp>
      <p:sp>
        <p:nvSpPr>
          <p:cNvPr id="6" name="Google Shape;1000;p87"/>
          <p:cNvSpPr/>
          <p:nvPr/>
        </p:nvSpPr>
        <p:spPr>
          <a:xfrm>
            <a:off x="1007637" y="1512766"/>
            <a:ext cx="2063862" cy="449083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87"/>
              <a:t>FC</a:t>
            </a:r>
            <a:endParaRPr sz="2487"/>
          </a:p>
        </p:txBody>
      </p:sp>
      <p:sp>
        <p:nvSpPr>
          <p:cNvPr id="7" name="Google Shape;1001;p87"/>
          <p:cNvSpPr/>
          <p:nvPr/>
        </p:nvSpPr>
        <p:spPr>
          <a:xfrm>
            <a:off x="1007637" y="2228993"/>
            <a:ext cx="2063862" cy="449083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87"/>
              <a:t>BN</a:t>
            </a:r>
            <a:endParaRPr sz="2487"/>
          </a:p>
        </p:txBody>
      </p:sp>
      <p:cxnSp>
        <p:nvCxnSpPr>
          <p:cNvPr id="8" name="Google Shape;1002;p87"/>
          <p:cNvCxnSpPr/>
          <p:nvPr/>
        </p:nvCxnSpPr>
        <p:spPr>
          <a:xfrm>
            <a:off x="2039568" y="1961849"/>
            <a:ext cx="0" cy="24273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" name="Google Shape;1003;p87"/>
          <p:cNvSpPr/>
          <p:nvPr/>
        </p:nvSpPr>
        <p:spPr>
          <a:xfrm>
            <a:off x="1007637" y="2899135"/>
            <a:ext cx="2063862" cy="449083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87"/>
              <a:t>tanh</a:t>
            </a:r>
            <a:endParaRPr sz="2487"/>
          </a:p>
        </p:txBody>
      </p:sp>
      <p:cxnSp>
        <p:nvCxnSpPr>
          <p:cNvPr id="10" name="Google Shape;1004;p87"/>
          <p:cNvCxnSpPr/>
          <p:nvPr/>
        </p:nvCxnSpPr>
        <p:spPr>
          <a:xfrm>
            <a:off x="2039568" y="1018095"/>
            <a:ext cx="0" cy="49467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" name="Google Shape;1005;p87"/>
          <p:cNvCxnSpPr/>
          <p:nvPr/>
        </p:nvCxnSpPr>
        <p:spPr>
          <a:xfrm>
            <a:off x="2039568" y="2672864"/>
            <a:ext cx="0" cy="24273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" name="Google Shape;1006;p87"/>
          <p:cNvSpPr/>
          <p:nvPr/>
        </p:nvSpPr>
        <p:spPr>
          <a:xfrm>
            <a:off x="1007637" y="3675402"/>
            <a:ext cx="2063862" cy="449083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87"/>
              <a:t>FC</a:t>
            </a:r>
            <a:endParaRPr sz="2487"/>
          </a:p>
        </p:txBody>
      </p:sp>
      <p:sp>
        <p:nvSpPr>
          <p:cNvPr id="13" name="Google Shape;1007;p87"/>
          <p:cNvSpPr/>
          <p:nvPr/>
        </p:nvSpPr>
        <p:spPr>
          <a:xfrm>
            <a:off x="1007637" y="4391629"/>
            <a:ext cx="2063862" cy="449083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87"/>
              <a:t>BN</a:t>
            </a:r>
            <a:endParaRPr sz="2487"/>
          </a:p>
        </p:txBody>
      </p:sp>
      <p:cxnSp>
        <p:nvCxnSpPr>
          <p:cNvPr id="14" name="Google Shape;1008;p87"/>
          <p:cNvCxnSpPr/>
          <p:nvPr/>
        </p:nvCxnSpPr>
        <p:spPr>
          <a:xfrm>
            <a:off x="2039568" y="4124485"/>
            <a:ext cx="0" cy="24273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" name="Google Shape;1009;p87"/>
          <p:cNvCxnSpPr/>
          <p:nvPr/>
        </p:nvCxnSpPr>
        <p:spPr>
          <a:xfrm>
            <a:off x="2039568" y="3371738"/>
            <a:ext cx="0" cy="30752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1010;p87"/>
          <p:cNvCxnSpPr/>
          <p:nvPr/>
        </p:nvCxnSpPr>
        <p:spPr>
          <a:xfrm>
            <a:off x="2039568" y="4835500"/>
            <a:ext cx="0" cy="24273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" name="Google Shape;1011;p87"/>
          <p:cNvSpPr/>
          <p:nvPr/>
        </p:nvSpPr>
        <p:spPr>
          <a:xfrm>
            <a:off x="1007637" y="5061772"/>
            <a:ext cx="2063862" cy="449083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87"/>
              <a:t>tanh</a:t>
            </a:r>
            <a:endParaRPr sz="2487"/>
          </a:p>
        </p:txBody>
      </p:sp>
      <p:cxnSp>
        <p:nvCxnSpPr>
          <p:cNvPr id="18" name="Google Shape;1012;p87"/>
          <p:cNvCxnSpPr/>
          <p:nvPr/>
        </p:nvCxnSpPr>
        <p:spPr>
          <a:xfrm>
            <a:off x="2039568" y="5510855"/>
            <a:ext cx="0" cy="31751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" name="Google Shape;1038;p88"/>
          <p:cNvSpPr txBox="1"/>
          <p:nvPr/>
        </p:nvSpPr>
        <p:spPr>
          <a:xfrm>
            <a:off x="3166915" y="1154319"/>
            <a:ext cx="8846691" cy="2344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marL="609448" indent="-474015">
              <a:buClr>
                <a:srgbClr val="38761D"/>
              </a:buClr>
              <a:buSzPts val="2000"/>
              <a:buChar char="-"/>
            </a:pPr>
            <a:r>
              <a:rPr lang="en" sz="2400" dirty="0">
                <a:solidFill>
                  <a:srgbClr val="38761D"/>
                </a:solidFill>
              </a:rPr>
              <a:t>Makes deep networks </a:t>
            </a:r>
            <a:r>
              <a:rPr lang="en" sz="2400" b="1" dirty="0">
                <a:solidFill>
                  <a:srgbClr val="38761D"/>
                </a:solidFill>
              </a:rPr>
              <a:t>much </a:t>
            </a:r>
            <a:r>
              <a:rPr lang="en" sz="2400" dirty="0">
                <a:solidFill>
                  <a:srgbClr val="38761D"/>
                </a:solidFill>
              </a:rPr>
              <a:t>easier to train!</a:t>
            </a:r>
            <a:endParaRPr sz="2400" dirty="0">
              <a:solidFill>
                <a:srgbClr val="38761D"/>
              </a:solidFill>
            </a:endParaRPr>
          </a:p>
          <a:p>
            <a:pPr marL="609448" indent="-474015">
              <a:buClr>
                <a:srgbClr val="38761D"/>
              </a:buClr>
              <a:buSzPts val="2000"/>
              <a:buChar char="-"/>
            </a:pPr>
            <a:r>
              <a:rPr lang="en" sz="2400" dirty="0">
                <a:solidFill>
                  <a:srgbClr val="38761D"/>
                </a:solidFill>
              </a:rPr>
              <a:t>Allows higher learning rates, faster convergence</a:t>
            </a:r>
            <a:endParaRPr sz="2400" dirty="0">
              <a:solidFill>
                <a:srgbClr val="38761D"/>
              </a:solidFill>
            </a:endParaRPr>
          </a:p>
          <a:p>
            <a:pPr marL="609448" indent="-474015">
              <a:buClr>
                <a:srgbClr val="38761D"/>
              </a:buClr>
              <a:buSzPts val="2000"/>
              <a:buChar char="-"/>
            </a:pPr>
            <a:r>
              <a:rPr lang="en" sz="2400" dirty="0">
                <a:solidFill>
                  <a:srgbClr val="38761D"/>
                </a:solidFill>
              </a:rPr>
              <a:t>Networks become more robust to initialization</a:t>
            </a:r>
            <a:endParaRPr sz="2400" dirty="0">
              <a:solidFill>
                <a:srgbClr val="38761D"/>
              </a:solidFill>
            </a:endParaRPr>
          </a:p>
          <a:p>
            <a:pPr marL="609448" indent="-474015">
              <a:buClr>
                <a:srgbClr val="38761D"/>
              </a:buClr>
              <a:buSzPts val="2000"/>
              <a:buChar char="-"/>
            </a:pPr>
            <a:r>
              <a:rPr lang="en" sz="2400" dirty="0">
                <a:solidFill>
                  <a:srgbClr val="38761D"/>
                </a:solidFill>
              </a:rPr>
              <a:t>Acts as regularization during training</a:t>
            </a:r>
            <a:endParaRPr sz="2400" dirty="0">
              <a:solidFill>
                <a:srgbClr val="38761D"/>
              </a:solidFill>
            </a:endParaRPr>
          </a:p>
          <a:p>
            <a:pPr marL="609448" indent="-474015">
              <a:buClr>
                <a:srgbClr val="38761D"/>
              </a:buClr>
              <a:buSzPts val="2000"/>
              <a:buChar char="-"/>
            </a:pPr>
            <a:r>
              <a:rPr lang="en" sz="2400" dirty="0">
                <a:solidFill>
                  <a:srgbClr val="38761D"/>
                </a:solidFill>
              </a:rPr>
              <a:t>Zero overhead at test-time: can be fused with conv!</a:t>
            </a:r>
            <a:endParaRPr sz="2400" dirty="0">
              <a:solidFill>
                <a:srgbClr val="38761D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354" y="3242284"/>
            <a:ext cx="5000229" cy="285636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284276" y="5913983"/>
            <a:ext cx="1870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Training iterations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21057" y="4401678"/>
            <a:ext cx="1198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ImageNet accuracy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6044146"/>
            <a:ext cx="3212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Ioffe</a:t>
            </a:r>
            <a:r>
              <a:rPr lang="en-US" sz="900" dirty="0"/>
              <a:t> and </a:t>
            </a:r>
            <a:r>
              <a:rPr lang="en-US" sz="900" dirty="0" err="1"/>
              <a:t>Szegedy</a:t>
            </a:r>
            <a:r>
              <a:rPr lang="en-US" sz="900" dirty="0"/>
              <a:t>, “Batch normalization: Accelerating deep network training by reducing internal covariate shift”, ICML 2015</a:t>
            </a:r>
          </a:p>
        </p:txBody>
      </p:sp>
    </p:spTree>
    <p:extLst>
      <p:ext uri="{BB962C8B-B14F-4D97-AF65-F5344CB8AC3E}">
        <p14:creationId xmlns:p14="http://schemas.microsoft.com/office/powerpoint/2010/main" val="412810173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Batch Normalization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166</a:t>
            </a:fld>
            <a:endParaRPr lang="en-US" dirty="0"/>
          </a:p>
        </p:txBody>
      </p:sp>
      <p:sp>
        <p:nvSpPr>
          <p:cNvPr id="6" name="Google Shape;1000;p87"/>
          <p:cNvSpPr/>
          <p:nvPr/>
        </p:nvSpPr>
        <p:spPr>
          <a:xfrm>
            <a:off x="1007637" y="1512766"/>
            <a:ext cx="2063862" cy="449083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87"/>
              <a:t>FC</a:t>
            </a:r>
            <a:endParaRPr sz="2487"/>
          </a:p>
        </p:txBody>
      </p:sp>
      <p:sp>
        <p:nvSpPr>
          <p:cNvPr id="7" name="Google Shape;1001;p87"/>
          <p:cNvSpPr/>
          <p:nvPr/>
        </p:nvSpPr>
        <p:spPr>
          <a:xfrm>
            <a:off x="1007637" y="2228993"/>
            <a:ext cx="2063862" cy="449083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87"/>
              <a:t>BN</a:t>
            </a:r>
            <a:endParaRPr sz="2487"/>
          </a:p>
        </p:txBody>
      </p:sp>
      <p:cxnSp>
        <p:nvCxnSpPr>
          <p:cNvPr id="8" name="Google Shape;1002;p87"/>
          <p:cNvCxnSpPr/>
          <p:nvPr/>
        </p:nvCxnSpPr>
        <p:spPr>
          <a:xfrm>
            <a:off x="2039568" y="1961849"/>
            <a:ext cx="0" cy="24273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" name="Google Shape;1003;p87"/>
          <p:cNvSpPr/>
          <p:nvPr/>
        </p:nvSpPr>
        <p:spPr>
          <a:xfrm>
            <a:off x="1007637" y="2899135"/>
            <a:ext cx="2063862" cy="449083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87"/>
              <a:t>tanh</a:t>
            </a:r>
            <a:endParaRPr sz="2487"/>
          </a:p>
        </p:txBody>
      </p:sp>
      <p:cxnSp>
        <p:nvCxnSpPr>
          <p:cNvPr id="10" name="Google Shape;1004;p87"/>
          <p:cNvCxnSpPr/>
          <p:nvPr/>
        </p:nvCxnSpPr>
        <p:spPr>
          <a:xfrm>
            <a:off x="2039568" y="1018095"/>
            <a:ext cx="0" cy="49467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" name="Google Shape;1005;p87"/>
          <p:cNvCxnSpPr/>
          <p:nvPr/>
        </p:nvCxnSpPr>
        <p:spPr>
          <a:xfrm>
            <a:off x="2039568" y="2672864"/>
            <a:ext cx="0" cy="24273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" name="Google Shape;1006;p87"/>
          <p:cNvSpPr/>
          <p:nvPr/>
        </p:nvSpPr>
        <p:spPr>
          <a:xfrm>
            <a:off x="1007637" y="3675402"/>
            <a:ext cx="2063862" cy="449083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87"/>
              <a:t>FC</a:t>
            </a:r>
            <a:endParaRPr sz="2487"/>
          </a:p>
        </p:txBody>
      </p:sp>
      <p:sp>
        <p:nvSpPr>
          <p:cNvPr id="13" name="Google Shape;1007;p87"/>
          <p:cNvSpPr/>
          <p:nvPr/>
        </p:nvSpPr>
        <p:spPr>
          <a:xfrm>
            <a:off x="1007637" y="4391629"/>
            <a:ext cx="2063862" cy="449083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87"/>
              <a:t>BN</a:t>
            </a:r>
            <a:endParaRPr sz="2487"/>
          </a:p>
        </p:txBody>
      </p:sp>
      <p:cxnSp>
        <p:nvCxnSpPr>
          <p:cNvPr id="14" name="Google Shape;1008;p87"/>
          <p:cNvCxnSpPr/>
          <p:nvPr/>
        </p:nvCxnSpPr>
        <p:spPr>
          <a:xfrm>
            <a:off x="2039568" y="4124485"/>
            <a:ext cx="0" cy="24273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" name="Google Shape;1009;p87"/>
          <p:cNvCxnSpPr/>
          <p:nvPr/>
        </p:nvCxnSpPr>
        <p:spPr>
          <a:xfrm>
            <a:off x="2039568" y="3371738"/>
            <a:ext cx="0" cy="30752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1010;p87"/>
          <p:cNvCxnSpPr/>
          <p:nvPr/>
        </p:nvCxnSpPr>
        <p:spPr>
          <a:xfrm>
            <a:off x="2039568" y="4835500"/>
            <a:ext cx="0" cy="24273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" name="Google Shape;1011;p87"/>
          <p:cNvSpPr/>
          <p:nvPr/>
        </p:nvSpPr>
        <p:spPr>
          <a:xfrm>
            <a:off x="1007637" y="5061772"/>
            <a:ext cx="2063862" cy="449083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87"/>
              <a:t>tanh</a:t>
            </a:r>
            <a:endParaRPr sz="2487"/>
          </a:p>
        </p:txBody>
      </p:sp>
      <p:cxnSp>
        <p:nvCxnSpPr>
          <p:cNvPr id="18" name="Google Shape;1012;p87"/>
          <p:cNvCxnSpPr/>
          <p:nvPr/>
        </p:nvCxnSpPr>
        <p:spPr>
          <a:xfrm>
            <a:off x="2039568" y="5510855"/>
            <a:ext cx="0" cy="31751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" name="Google Shape;1038;p88"/>
          <p:cNvSpPr txBox="1"/>
          <p:nvPr/>
        </p:nvSpPr>
        <p:spPr>
          <a:xfrm>
            <a:off x="3166916" y="1154319"/>
            <a:ext cx="7344708" cy="3261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marL="609448" indent="-474015">
              <a:buClr>
                <a:srgbClr val="38761D"/>
              </a:buClr>
              <a:buSzPts val="2000"/>
              <a:buChar char="-"/>
            </a:pPr>
            <a:r>
              <a:rPr lang="en" sz="2400" dirty="0">
                <a:solidFill>
                  <a:srgbClr val="38761D"/>
                </a:solidFill>
              </a:rPr>
              <a:t>Makes deep networks </a:t>
            </a:r>
            <a:r>
              <a:rPr lang="en" sz="2400" b="1" dirty="0">
                <a:solidFill>
                  <a:srgbClr val="38761D"/>
                </a:solidFill>
              </a:rPr>
              <a:t>much </a:t>
            </a:r>
            <a:r>
              <a:rPr lang="en" sz="2400" dirty="0">
                <a:solidFill>
                  <a:srgbClr val="38761D"/>
                </a:solidFill>
              </a:rPr>
              <a:t>easier to train!</a:t>
            </a:r>
            <a:endParaRPr sz="2400" dirty="0">
              <a:solidFill>
                <a:srgbClr val="38761D"/>
              </a:solidFill>
            </a:endParaRPr>
          </a:p>
          <a:p>
            <a:pPr marL="609448" indent="-474015">
              <a:buClr>
                <a:srgbClr val="38761D"/>
              </a:buClr>
              <a:buSzPts val="2000"/>
              <a:buChar char="-"/>
            </a:pPr>
            <a:r>
              <a:rPr lang="en" sz="2400" dirty="0">
                <a:solidFill>
                  <a:srgbClr val="38761D"/>
                </a:solidFill>
              </a:rPr>
              <a:t>Allows higher learning rates, faster convergence</a:t>
            </a:r>
            <a:endParaRPr sz="2400" dirty="0">
              <a:solidFill>
                <a:srgbClr val="38761D"/>
              </a:solidFill>
            </a:endParaRPr>
          </a:p>
          <a:p>
            <a:pPr marL="609448" indent="-474015">
              <a:buClr>
                <a:srgbClr val="38761D"/>
              </a:buClr>
              <a:buSzPts val="2000"/>
              <a:buChar char="-"/>
            </a:pPr>
            <a:r>
              <a:rPr lang="en" sz="2400" dirty="0">
                <a:solidFill>
                  <a:srgbClr val="38761D"/>
                </a:solidFill>
              </a:rPr>
              <a:t>Networks become more robust to initialization</a:t>
            </a:r>
            <a:endParaRPr sz="2400" dirty="0">
              <a:solidFill>
                <a:srgbClr val="38761D"/>
              </a:solidFill>
            </a:endParaRPr>
          </a:p>
          <a:p>
            <a:pPr marL="609448" indent="-474015">
              <a:buClr>
                <a:srgbClr val="38761D"/>
              </a:buClr>
              <a:buSzPts val="2000"/>
              <a:buChar char="-"/>
            </a:pPr>
            <a:r>
              <a:rPr lang="en" sz="2400" dirty="0">
                <a:solidFill>
                  <a:srgbClr val="38761D"/>
                </a:solidFill>
              </a:rPr>
              <a:t>Acts as regularization during training</a:t>
            </a:r>
            <a:endParaRPr sz="2400" dirty="0">
              <a:solidFill>
                <a:srgbClr val="38761D"/>
              </a:solidFill>
            </a:endParaRPr>
          </a:p>
          <a:p>
            <a:pPr marL="609448" indent="-474015">
              <a:buClr>
                <a:srgbClr val="38761D"/>
              </a:buClr>
              <a:buSzPts val="2000"/>
              <a:buChar char="-"/>
            </a:pPr>
            <a:r>
              <a:rPr lang="en" sz="2400" dirty="0">
                <a:solidFill>
                  <a:srgbClr val="38761D"/>
                </a:solidFill>
              </a:rPr>
              <a:t>Zero overhead at test-time: can be fused with conv!</a:t>
            </a:r>
            <a:endParaRPr lang="en-US" sz="2400" dirty="0">
              <a:solidFill>
                <a:srgbClr val="38761D"/>
              </a:solidFill>
            </a:endParaRPr>
          </a:p>
          <a:p>
            <a:pPr marL="609448" indent="-474015">
              <a:buClr>
                <a:srgbClr val="CC0000"/>
              </a:buClr>
              <a:buSzPts val="2000"/>
              <a:buFontTx/>
              <a:buChar char="-"/>
            </a:pPr>
            <a:r>
              <a:rPr lang="en-US" sz="2400" dirty="0">
                <a:solidFill>
                  <a:srgbClr val="CC0000"/>
                </a:solidFill>
              </a:rPr>
              <a:t>Not well-understood theoretically (yet)</a:t>
            </a:r>
          </a:p>
          <a:p>
            <a:pPr marL="609448" indent="-474015">
              <a:buClr>
                <a:srgbClr val="CC0000"/>
              </a:buClr>
              <a:buSzPts val="2000"/>
              <a:buChar char="-"/>
            </a:pPr>
            <a:r>
              <a:rPr lang="en-US" sz="2400" dirty="0">
                <a:solidFill>
                  <a:srgbClr val="CC0000"/>
                </a:solidFill>
              </a:rPr>
              <a:t>Behaves differently during training and testing: this is a very common source of bugs!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6044146"/>
            <a:ext cx="3212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Ioffe</a:t>
            </a:r>
            <a:r>
              <a:rPr lang="en-US" sz="900" dirty="0"/>
              <a:t> and </a:t>
            </a:r>
            <a:r>
              <a:rPr lang="en-US" sz="900" dirty="0" err="1"/>
              <a:t>Szegedy</a:t>
            </a:r>
            <a:r>
              <a:rPr lang="en-US" sz="900" dirty="0"/>
              <a:t>, “Batch normalization: Accelerating deep network training by reducing internal covariate shift”, ICML 2015</a:t>
            </a:r>
          </a:p>
        </p:txBody>
      </p:sp>
    </p:spTree>
    <p:extLst>
      <p:ext uri="{BB962C8B-B14F-4D97-AF65-F5344CB8AC3E}">
        <p14:creationId xmlns:p14="http://schemas.microsoft.com/office/powerpoint/2010/main" val="1396780439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Layer Normalization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167</a:t>
            </a:fld>
            <a:endParaRPr lang="en-US" dirty="0"/>
          </a:p>
        </p:txBody>
      </p:sp>
      <p:sp>
        <p:nvSpPr>
          <p:cNvPr id="4" name="Google Shape;1045;p89"/>
          <p:cNvSpPr txBox="1"/>
          <p:nvPr/>
        </p:nvSpPr>
        <p:spPr>
          <a:xfrm>
            <a:off x="600576" y="2503767"/>
            <a:ext cx="4937914" cy="3283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999" b="1">
                <a:latin typeface="Courier New"/>
                <a:ea typeface="Courier New"/>
                <a:cs typeface="Courier New"/>
                <a:sym typeface="Courier New"/>
              </a:rPr>
              <a:t>  x: N × D</a:t>
            </a:r>
            <a:endParaRPr sz="3999" b="1">
              <a:latin typeface="Courier New"/>
              <a:ea typeface="Courier New"/>
              <a:cs typeface="Courier New"/>
              <a:sym typeface="Courier New"/>
            </a:endParaRPr>
          </a:p>
          <a:p>
            <a:endParaRPr sz="3999" b="1"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" sz="3999" b="1">
                <a:latin typeface="Courier New"/>
                <a:ea typeface="Courier New"/>
                <a:cs typeface="Courier New"/>
                <a:sym typeface="Courier New"/>
              </a:rPr>
              <a:t>𝞵,𝝈: 1 </a:t>
            </a:r>
            <a:r>
              <a:rPr lang="en" sz="3999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×</a:t>
            </a:r>
            <a:r>
              <a:rPr lang="en" sz="3999" b="1">
                <a:latin typeface="Courier New"/>
                <a:ea typeface="Courier New"/>
                <a:cs typeface="Courier New"/>
                <a:sym typeface="Courier New"/>
              </a:rPr>
              <a:t> D</a:t>
            </a:r>
            <a:endParaRPr sz="3999" b="1"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" sz="3999" b="1">
                <a:latin typeface="Courier New"/>
                <a:ea typeface="Courier New"/>
                <a:cs typeface="Courier New"/>
                <a:sym typeface="Courier New"/>
              </a:rPr>
              <a:t>ɣ,β: 1 </a:t>
            </a:r>
            <a:r>
              <a:rPr lang="en" sz="3999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× D</a:t>
            </a:r>
            <a:endParaRPr sz="3999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" sz="3999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y = ɣ(x-𝞵)/𝝈+β</a:t>
            </a:r>
            <a:endParaRPr sz="3999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5" name="Google Shape;1046;p89"/>
          <p:cNvSpPr txBox="1"/>
          <p:nvPr/>
        </p:nvSpPr>
        <p:spPr>
          <a:xfrm>
            <a:off x="6533764" y="2503767"/>
            <a:ext cx="5001497" cy="3283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999" b="1">
                <a:latin typeface="Courier New"/>
                <a:ea typeface="Courier New"/>
                <a:cs typeface="Courier New"/>
                <a:sym typeface="Courier New"/>
              </a:rPr>
              <a:t>  x: N </a:t>
            </a:r>
            <a:r>
              <a:rPr lang="en" sz="3999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×</a:t>
            </a:r>
            <a:r>
              <a:rPr lang="en" sz="3999" b="1">
                <a:latin typeface="Courier New"/>
                <a:ea typeface="Courier New"/>
                <a:cs typeface="Courier New"/>
                <a:sym typeface="Courier New"/>
              </a:rPr>
              <a:t> D</a:t>
            </a:r>
            <a:endParaRPr sz="3999" b="1">
              <a:latin typeface="Courier New"/>
              <a:ea typeface="Courier New"/>
              <a:cs typeface="Courier New"/>
              <a:sym typeface="Courier New"/>
            </a:endParaRPr>
          </a:p>
          <a:p>
            <a:endParaRPr sz="3999" b="1"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" sz="3999" b="1">
                <a:latin typeface="Courier New"/>
                <a:ea typeface="Courier New"/>
                <a:cs typeface="Courier New"/>
                <a:sym typeface="Courier New"/>
              </a:rPr>
              <a:t>𝞵,𝝈: N </a:t>
            </a:r>
            <a:r>
              <a:rPr lang="en" sz="3999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× </a:t>
            </a:r>
            <a:r>
              <a:rPr lang="en" sz="3999" b="1">
                <a:latin typeface="Courier New"/>
                <a:ea typeface="Courier New"/>
                <a:cs typeface="Courier New"/>
                <a:sym typeface="Courier New"/>
              </a:rPr>
              <a:t>1</a:t>
            </a:r>
            <a:endParaRPr sz="3999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" sz="3999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ɣ,β: 1 × D</a:t>
            </a:r>
            <a:endParaRPr sz="3999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" sz="3999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y = ɣ(x-𝞵)/𝝈+β</a:t>
            </a:r>
            <a:endParaRPr sz="3999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6" name="Google Shape;1047;p89"/>
          <p:cNvCxnSpPr/>
          <p:nvPr/>
        </p:nvCxnSpPr>
        <p:spPr>
          <a:xfrm>
            <a:off x="2379946" y="3253072"/>
            <a:ext cx="0" cy="556255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" name="Google Shape;1048;p89"/>
          <p:cNvSpPr txBox="1"/>
          <p:nvPr/>
        </p:nvSpPr>
        <p:spPr>
          <a:xfrm>
            <a:off x="166822" y="3225279"/>
            <a:ext cx="1890708" cy="611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Normalize</a:t>
            </a:r>
            <a:endParaRPr sz="2399"/>
          </a:p>
        </p:txBody>
      </p:sp>
      <p:cxnSp>
        <p:nvCxnSpPr>
          <p:cNvPr id="8" name="Google Shape;1049;p89"/>
          <p:cNvCxnSpPr/>
          <p:nvPr/>
        </p:nvCxnSpPr>
        <p:spPr>
          <a:xfrm>
            <a:off x="9547912" y="3253072"/>
            <a:ext cx="0" cy="556255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" name="Google Shape;1050;p89"/>
          <p:cNvSpPr txBox="1"/>
          <p:nvPr/>
        </p:nvSpPr>
        <p:spPr>
          <a:xfrm>
            <a:off x="6030628" y="3253071"/>
            <a:ext cx="1890708" cy="611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Normalize</a:t>
            </a:r>
            <a:endParaRPr sz="2399"/>
          </a:p>
        </p:txBody>
      </p:sp>
      <p:sp>
        <p:nvSpPr>
          <p:cNvPr id="10" name="Google Shape;1051;p89"/>
          <p:cNvSpPr txBox="1"/>
          <p:nvPr/>
        </p:nvSpPr>
        <p:spPr>
          <a:xfrm>
            <a:off x="6096000" y="617825"/>
            <a:ext cx="5617695" cy="1939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b="1" dirty="0"/>
              <a:t>Layer Normalization</a:t>
            </a:r>
            <a:r>
              <a:rPr lang="en" sz="2800" dirty="0"/>
              <a:t> for fully-connected networks</a:t>
            </a:r>
            <a:endParaRPr sz="2800" dirty="0"/>
          </a:p>
          <a:p>
            <a:r>
              <a:rPr lang="en" sz="2800" dirty="0"/>
              <a:t>Same behavior at train and test!</a:t>
            </a:r>
            <a:endParaRPr sz="2800" dirty="0"/>
          </a:p>
          <a:p>
            <a:r>
              <a:rPr lang="en-US" sz="2800" dirty="0"/>
              <a:t>Used in RNNs, Transformers</a:t>
            </a:r>
            <a:endParaRPr sz="2800" dirty="0"/>
          </a:p>
        </p:txBody>
      </p:sp>
      <p:sp>
        <p:nvSpPr>
          <p:cNvPr id="11" name="Google Shape;1052;p89"/>
          <p:cNvSpPr txBox="1"/>
          <p:nvPr/>
        </p:nvSpPr>
        <p:spPr>
          <a:xfrm>
            <a:off x="600576" y="1391706"/>
            <a:ext cx="4289994" cy="1032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b="1" dirty="0"/>
              <a:t>Batch Normalization</a:t>
            </a:r>
            <a:r>
              <a:rPr lang="en" sz="2800" dirty="0"/>
              <a:t>  for fully-connected networks</a:t>
            </a:r>
            <a:endParaRPr sz="2800" dirty="0"/>
          </a:p>
        </p:txBody>
      </p:sp>
      <p:sp>
        <p:nvSpPr>
          <p:cNvPr id="12" name="Google Shape;1053;p89"/>
          <p:cNvSpPr/>
          <p:nvPr/>
        </p:nvSpPr>
        <p:spPr>
          <a:xfrm>
            <a:off x="6030629" y="3225279"/>
            <a:ext cx="3725829" cy="1307259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3" name="Google Shape;1054;p89"/>
          <p:cNvSpPr/>
          <p:nvPr/>
        </p:nvSpPr>
        <p:spPr>
          <a:xfrm>
            <a:off x="166823" y="3225279"/>
            <a:ext cx="3725829" cy="1307259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4" name="Google Shape;1055;p89"/>
          <p:cNvSpPr txBox="1"/>
          <p:nvPr/>
        </p:nvSpPr>
        <p:spPr>
          <a:xfrm>
            <a:off x="-16329" y="6025243"/>
            <a:ext cx="5029201" cy="327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1600" dirty="0"/>
              <a:t>Ba, </a:t>
            </a:r>
            <a:r>
              <a:rPr lang="en" sz="1600" dirty="0" err="1"/>
              <a:t>Kiros</a:t>
            </a:r>
            <a:r>
              <a:rPr lang="en" sz="1600" dirty="0"/>
              <a:t>, and Hinton, “Layer Normalization”, </a:t>
            </a:r>
            <a:r>
              <a:rPr lang="en" sz="1600" dirty="0" err="1"/>
              <a:t>arXiv</a:t>
            </a:r>
            <a:r>
              <a:rPr lang="en" sz="1600" dirty="0"/>
              <a:t> 2016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145706230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Instance Normalization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168</a:t>
            </a:fld>
            <a:endParaRPr lang="en-US" dirty="0"/>
          </a:p>
        </p:txBody>
      </p:sp>
      <p:sp>
        <p:nvSpPr>
          <p:cNvPr id="4" name="Google Shape;1072;p90"/>
          <p:cNvSpPr txBox="1"/>
          <p:nvPr/>
        </p:nvSpPr>
        <p:spPr>
          <a:xfrm>
            <a:off x="16328" y="6025242"/>
            <a:ext cx="10695215" cy="344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1466"/>
              <a:t>Ulyanov et al, Improved Texture Networks: Maximizing Quality and Diversity in Feed-forward Stylization and Texture Synthesis, CVPR 2017</a:t>
            </a:r>
            <a:endParaRPr sz="1466" dirty="0"/>
          </a:p>
        </p:txBody>
      </p:sp>
      <p:sp>
        <p:nvSpPr>
          <p:cNvPr id="5" name="Google Shape;1060;p90"/>
          <p:cNvSpPr/>
          <p:nvPr/>
        </p:nvSpPr>
        <p:spPr>
          <a:xfrm>
            <a:off x="6030629" y="2616172"/>
            <a:ext cx="4667984" cy="1882310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" name="Google Shape;1061;p90"/>
          <p:cNvSpPr/>
          <p:nvPr/>
        </p:nvSpPr>
        <p:spPr>
          <a:xfrm>
            <a:off x="166823" y="2616172"/>
            <a:ext cx="4537618" cy="1882310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7" name="Google Shape;1064;p90"/>
          <p:cNvSpPr txBox="1"/>
          <p:nvPr/>
        </p:nvSpPr>
        <p:spPr>
          <a:xfrm>
            <a:off x="600576" y="2487439"/>
            <a:ext cx="4937914" cy="3283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999" b="1">
                <a:latin typeface="Courier New"/>
                <a:ea typeface="Courier New"/>
                <a:cs typeface="Courier New"/>
                <a:sym typeface="Courier New"/>
              </a:rPr>
              <a:t>  x: N</a:t>
            </a:r>
            <a:r>
              <a:rPr lang="en" sz="3999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×C</a:t>
            </a:r>
            <a:r>
              <a:rPr lang="en" sz="3999" b="1">
                <a:latin typeface="Courier New"/>
                <a:ea typeface="Courier New"/>
                <a:cs typeface="Courier New"/>
                <a:sym typeface="Courier New"/>
              </a:rPr>
              <a:t>×H</a:t>
            </a:r>
            <a:r>
              <a:rPr lang="en" sz="3999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×W</a:t>
            </a:r>
            <a:endParaRPr sz="3999" b="1">
              <a:latin typeface="Courier New"/>
              <a:ea typeface="Courier New"/>
              <a:cs typeface="Courier New"/>
              <a:sym typeface="Courier New"/>
            </a:endParaRPr>
          </a:p>
          <a:p>
            <a:endParaRPr sz="3999" b="1"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" sz="3999" b="1">
                <a:latin typeface="Courier New"/>
                <a:ea typeface="Courier New"/>
                <a:cs typeface="Courier New"/>
                <a:sym typeface="Courier New"/>
              </a:rPr>
              <a:t>𝞵,𝝈: 1</a:t>
            </a:r>
            <a:r>
              <a:rPr lang="en" sz="3999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×C×1×1</a:t>
            </a:r>
            <a:endParaRPr sz="3999" b="1"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" sz="3999" b="1">
                <a:latin typeface="Courier New"/>
                <a:ea typeface="Courier New"/>
                <a:cs typeface="Courier New"/>
                <a:sym typeface="Courier New"/>
              </a:rPr>
              <a:t>ɣ,β: 1</a:t>
            </a:r>
            <a:r>
              <a:rPr lang="en" sz="3999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×C×1×1</a:t>
            </a:r>
            <a:endParaRPr sz="3999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" sz="3999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y = ɣ(x-𝞵)/𝝈+β</a:t>
            </a:r>
            <a:endParaRPr sz="3999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8" name="Google Shape;1065;p90"/>
          <p:cNvSpPr txBox="1"/>
          <p:nvPr/>
        </p:nvSpPr>
        <p:spPr>
          <a:xfrm>
            <a:off x="6533764" y="2487439"/>
            <a:ext cx="5001497" cy="3283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999" b="1">
                <a:latin typeface="Courier New"/>
                <a:ea typeface="Courier New"/>
                <a:cs typeface="Courier New"/>
                <a:sym typeface="Courier New"/>
              </a:rPr>
              <a:t>  x: N</a:t>
            </a:r>
            <a:r>
              <a:rPr lang="en" sz="3999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×</a:t>
            </a:r>
            <a:r>
              <a:rPr lang="en" sz="3999" b="1">
                <a:latin typeface="Courier New"/>
                <a:ea typeface="Courier New"/>
                <a:cs typeface="Courier New"/>
                <a:sym typeface="Courier New"/>
              </a:rPr>
              <a:t>C</a:t>
            </a:r>
            <a:r>
              <a:rPr lang="en" sz="3999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×H×W</a:t>
            </a:r>
            <a:endParaRPr sz="3999" b="1">
              <a:latin typeface="Courier New"/>
              <a:ea typeface="Courier New"/>
              <a:cs typeface="Courier New"/>
              <a:sym typeface="Courier New"/>
            </a:endParaRPr>
          </a:p>
          <a:p>
            <a:endParaRPr sz="3999" b="1"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" sz="3999" b="1">
                <a:latin typeface="Courier New"/>
                <a:ea typeface="Courier New"/>
                <a:cs typeface="Courier New"/>
                <a:sym typeface="Courier New"/>
              </a:rPr>
              <a:t>𝞵,𝝈: N</a:t>
            </a:r>
            <a:r>
              <a:rPr lang="en" sz="3999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×C×1×1</a:t>
            </a:r>
            <a:endParaRPr sz="3999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" sz="3999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ɣ,β: 1×C×1×1</a:t>
            </a:r>
            <a:endParaRPr sz="3999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" sz="3999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y = ɣ(x-𝞵)/𝝈+β</a:t>
            </a:r>
            <a:endParaRPr sz="3999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9" name="Google Shape;1066;p90"/>
          <p:cNvCxnSpPr/>
          <p:nvPr/>
        </p:nvCxnSpPr>
        <p:spPr>
          <a:xfrm>
            <a:off x="2379946" y="3236744"/>
            <a:ext cx="0" cy="556255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" name="Google Shape;1067;p90"/>
          <p:cNvSpPr txBox="1"/>
          <p:nvPr/>
        </p:nvSpPr>
        <p:spPr>
          <a:xfrm>
            <a:off x="166822" y="3208951"/>
            <a:ext cx="1890708" cy="611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Normalize</a:t>
            </a:r>
            <a:endParaRPr sz="2399"/>
          </a:p>
        </p:txBody>
      </p:sp>
      <p:cxnSp>
        <p:nvCxnSpPr>
          <p:cNvPr id="11" name="Google Shape;1068;p90"/>
          <p:cNvCxnSpPr/>
          <p:nvPr/>
        </p:nvCxnSpPr>
        <p:spPr>
          <a:xfrm>
            <a:off x="9547912" y="3236744"/>
            <a:ext cx="0" cy="556255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" name="Google Shape;1069;p90"/>
          <p:cNvSpPr txBox="1"/>
          <p:nvPr/>
        </p:nvSpPr>
        <p:spPr>
          <a:xfrm>
            <a:off x="6030628" y="3236743"/>
            <a:ext cx="1890708" cy="611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Normalize</a:t>
            </a:r>
            <a:endParaRPr sz="2399"/>
          </a:p>
        </p:txBody>
      </p:sp>
      <p:sp>
        <p:nvSpPr>
          <p:cNvPr id="13" name="Google Shape;1070;p90"/>
          <p:cNvSpPr txBox="1"/>
          <p:nvPr/>
        </p:nvSpPr>
        <p:spPr>
          <a:xfrm>
            <a:off x="6207589" y="998627"/>
            <a:ext cx="4491024" cy="1307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b="1"/>
              <a:t>Instance Normalization</a:t>
            </a:r>
            <a:r>
              <a:rPr lang="en" sz="2800"/>
              <a:t> for convolutional networks</a:t>
            </a:r>
            <a:endParaRPr sz="2800" dirty="0"/>
          </a:p>
          <a:p>
            <a:r>
              <a:rPr lang="en" sz="2800" dirty="0"/>
              <a:t>Same behavior at train / test!</a:t>
            </a:r>
            <a:endParaRPr sz="2800" dirty="0"/>
          </a:p>
        </p:txBody>
      </p:sp>
      <p:sp>
        <p:nvSpPr>
          <p:cNvPr id="14" name="Google Shape;1071;p90"/>
          <p:cNvSpPr txBox="1"/>
          <p:nvPr/>
        </p:nvSpPr>
        <p:spPr>
          <a:xfrm>
            <a:off x="471176" y="1343670"/>
            <a:ext cx="3928911" cy="1048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b="1" dirty="0"/>
              <a:t>Batch Normalization</a:t>
            </a:r>
            <a:r>
              <a:rPr lang="en" sz="2800" dirty="0"/>
              <a:t>  for convolutional networks</a:t>
            </a:r>
            <a:endParaRPr sz="2800" dirty="0"/>
          </a:p>
        </p:txBody>
      </p:sp>
      <p:cxnSp>
        <p:nvCxnSpPr>
          <p:cNvPr id="15" name="Google Shape;1073;p90"/>
          <p:cNvCxnSpPr/>
          <p:nvPr/>
        </p:nvCxnSpPr>
        <p:spPr>
          <a:xfrm>
            <a:off x="3606260" y="3236744"/>
            <a:ext cx="0" cy="556255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1074;p90"/>
          <p:cNvCxnSpPr/>
          <p:nvPr/>
        </p:nvCxnSpPr>
        <p:spPr>
          <a:xfrm>
            <a:off x="4220867" y="3236744"/>
            <a:ext cx="0" cy="556255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" name="Google Shape;1075;p90"/>
          <p:cNvCxnSpPr/>
          <p:nvPr/>
        </p:nvCxnSpPr>
        <p:spPr>
          <a:xfrm>
            <a:off x="10162519" y="3236744"/>
            <a:ext cx="0" cy="556255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168280555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Comparison of Normalization Layers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169</a:t>
            </a:fld>
            <a:endParaRPr lang="en-US" dirty="0"/>
          </a:p>
        </p:txBody>
      </p:sp>
      <p:pic>
        <p:nvPicPr>
          <p:cNvPr id="4" name="Google Shape;1081;p91"/>
          <p:cNvPicPr preferRelativeResize="0"/>
          <p:nvPr/>
        </p:nvPicPr>
        <p:blipFill rotWithShape="1">
          <a:blip r:embed="rId2">
            <a:alphaModFix/>
          </a:blip>
          <a:srcRect r="25573"/>
          <a:stretch/>
        </p:blipFill>
        <p:spPr>
          <a:xfrm>
            <a:off x="70758" y="1789504"/>
            <a:ext cx="8917028" cy="344418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083;p91"/>
          <p:cNvSpPr txBox="1"/>
          <p:nvPr/>
        </p:nvSpPr>
        <p:spPr>
          <a:xfrm>
            <a:off x="0" y="5973709"/>
            <a:ext cx="3935186" cy="393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1466"/>
              <a:t>Wu and He, “Group Normalization”, ECCV 2018</a:t>
            </a:r>
            <a:endParaRPr sz="1466"/>
          </a:p>
        </p:txBody>
      </p:sp>
    </p:spTree>
    <p:extLst>
      <p:ext uri="{BB962C8B-B14F-4D97-AF65-F5344CB8AC3E}">
        <p14:creationId xmlns:p14="http://schemas.microsoft.com/office/powerpoint/2010/main" val="3539986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4" name="Google Shape;1624;p9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54787" y="1782944"/>
            <a:ext cx="3828637" cy="38286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Google Shape;1626;p94"/>
          <p:cNvCxnSpPr/>
          <p:nvPr/>
        </p:nvCxnSpPr>
        <p:spPr>
          <a:xfrm flipH="1">
            <a:off x="10104228" y="1619216"/>
            <a:ext cx="667213" cy="70655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" name="Google Shape;1628;p94"/>
          <p:cNvCxnSpPr/>
          <p:nvPr/>
        </p:nvCxnSpPr>
        <p:spPr>
          <a:xfrm>
            <a:off x="8949102" y="1658928"/>
            <a:ext cx="703682" cy="903014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" name="Google Shape;1629;p94"/>
          <p:cNvSpPr txBox="1"/>
          <p:nvPr/>
        </p:nvSpPr>
        <p:spPr>
          <a:xfrm>
            <a:off x="8279082" y="21800"/>
            <a:ext cx="1745704" cy="1676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negative gradient direction</a:t>
            </a:r>
            <a:endParaRPr sz="3199" dirty="0"/>
          </a:p>
        </p:txBody>
      </p:sp>
      <p:cxnSp>
        <p:nvCxnSpPr>
          <p:cNvPr id="8" name="Google Shape;1630;p94"/>
          <p:cNvCxnSpPr/>
          <p:nvPr/>
        </p:nvCxnSpPr>
        <p:spPr>
          <a:xfrm>
            <a:off x="7106982" y="5735597"/>
            <a:ext cx="4406452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" name="Google Shape;1631;p94"/>
          <p:cNvSpPr txBox="1"/>
          <p:nvPr/>
        </p:nvSpPr>
        <p:spPr>
          <a:xfrm>
            <a:off x="10775926" y="5655384"/>
            <a:ext cx="1248075" cy="405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W_1</a:t>
            </a:r>
            <a:endParaRPr sz="2399"/>
          </a:p>
        </p:txBody>
      </p:sp>
      <p:cxnSp>
        <p:nvCxnSpPr>
          <p:cNvPr id="10" name="Google Shape;1632;p94"/>
          <p:cNvCxnSpPr/>
          <p:nvPr/>
        </p:nvCxnSpPr>
        <p:spPr>
          <a:xfrm rot="10800000">
            <a:off x="7016972" y="1451912"/>
            <a:ext cx="0" cy="4283684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" name="Google Shape;1633;p94"/>
          <p:cNvSpPr txBox="1"/>
          <p:nvPr/>
        </p:nvSpPr>
        <p:spPr>
          <a:xfrm>
            <a:off x="7121270" y="1112965"/>
            <a:ext cx="1248075" cy="567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W_2</a:t>
            </a:r>
            <a:endParaRPr sz="2399" dirty="0"/>
          </a:p>
        </p:txBody>
      </p:sp>
      <p:sp>
        <p:nvSpPr>
          <p:cNvPr id="12" name="Google Shape;1634;p94"/>
          <p:cNvSpPr/>
          <p:nvPr/>
        </p:nvSpPr>
        <p:spPr>
          <a:xfrm>
            <a:off x="9828299" y="2275626"/>
            <a:ext cx="275928" cy="275928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13" name="Google Shape;1635;p94"/>
          <p:cNvCxnSpPr/>
          <p:nvPr/>
        </p:nvCxnSpPr>
        <p:spPr>
          <a:xfrm flipV="1">
            <a:off x="9075658" y="2398967"/>
            <a:ext cx="934566" cy="1226836"/>
          </a:xfrm>
          <a:prstGeom prst="straightConnector1">
            <a:avLst/>
          </a:prstGeom>
          <a:noFill/>
          <a:ln w="28575" cap="flat" cmpd="sng">
            <a:solidFill>
              <a:srgbClr val="EFEFEF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4" name="Google Shape;1636;p94"/>
          <p:cNvCxnSpPr/>
          <p:nvPr/>
        </p:nvCxnSpPr>
        <p:spPr>
          <a:xfrm flipH="1">
            <a:off x="9701513" y="2522042"/>
            <a:ext cx="198407" cy="272514"/>
          </a:xfrm>
          <a:prstGeom prst="straightConnector1">
            <a:avLst/>
          </a:prstGeom>
          <a:noFill/>
          <a:ln w="38100" cap="flat" cmpd="sng">
            <a:solidFill>
              <a:srgbClr val="EFEFEF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6" name="Google Shape;1627;p94"/>
          <p:cNvSpPr txBox="1"/>
          <p:nvPr/>
        </p:nvSpPr>
        <p:spPr>
          <a:xfrm>
            <a:off x="10055413" y="955304"/>
            <a:ext cx="2035071" cy="592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original W</a:t>
            </a:r>
            <a:endParaRPr sz="3199" dirty="0"/>
          </a:p>
        </p:txBody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Gradient Descent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15330" y="1135150"/>
            <a:ext cx="4602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Iteratively step in the direction of the negative gradient</a:t>
            </a:r>
          </a:p>
          <a:p>
            <a:r>
              <a:rPr lang="en-US" sz="2400" dirty="0"/>
              <a:t>(direction of local steepest descent)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16172" y="4407441"/>
            <a:ext cx="460126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Hyperparameters</a:t>
            </a:r>
            <a:r>
              <a:rPr lang="en-US" sz="2800" dirty="0"/>
              <a:t>:</a:t>
            </a:r>
            <a:endParaRPr lang="en-US" sz="2800" b="1" dirty="0"/>
          </a:p>
          <a:p>
            <a:pPr marL="285750" indent="-285750">
              <a:buFontTx/>
              <a:buChar char="-"/>
            </a:pPr>
            <a:r>
              <a:rPr lang="en-US" sz="2800" dirty="0"/>
              <a:t>Weight initialization method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Number of steps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Learning rate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58" y="2421147"/>
            <a:ext cx="6579031" cy="197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26168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Group Normalization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170</a:t>
            </a:fld>
            <a:endParaRPr lang="en-US" dirty="0"/>
          </a:p>
        </p:txBody>
      </p:sp>
      <p:pic>
        <p:nvPicPr>
          <p:cNvPr id="4" name="Google Shape;1081;p91"/>
          <p:cNvPicPr preferRelativeResize="0"/>
          <p:nvPr/>
        </p:nvPicPr>
        <p:blipFill rotWithShape="1">
          <a:blip r:embed="rId2">
            <a:alphaModFix/>
          </a:blip>
          <a:srcRect l="-1" r="283"/>
          <a:stretch/>
        </p:blipFill>
        <p:spPr>
          <a:xfrm>
            <a:off x="70757" y="1789504"/>
            <a:ext cx="11947071" cy="344418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083;p91"/>
          <p:cNvSpPr txBox="1"/>
          <p:nvPr/>
        </p:nvSpPr>
        <p:spPr>
          <a:xfrm>
            <a:off x="0" y="5973709"/>
            <a:ext cx="3935186" cy="393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1466"/>
              <a:t>Wu and He, “Group Normalization”, ECCV 2018</a:t>
            </a:r>
            <a:endParaRPr sz="1466"/>
          </a:p>
        </p:txBody>
      </p:sp>
    </p:spTree>
    <p:extLst>
      <p:ext uri="{BB962C8B-B14F-4D97-AF65-F5344CB8AC3E}">
        <p14:creationId xmlns:p14="http://schemas.microsoft.com/office/powerpoint/2010/main" val="319527725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Components of a Convolutional Network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171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121" y="1780017"/>
            <a:ext cx="1839342" cy="2073699"/>
          </a:xfrm>
          <a:prstGeom prst="rect">
            <a:avLst/>
          </a:prstGeom>
        </p:spPr>
      </p:pic>
      <p:pic>
        <p:nvPicPr>
          <p:cNvPr id="12" name="Google Shape;1115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2399" y="1867604"/>
            <a:ext cx="2403552" cy="189852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526774" y="1172820"/>
            <a:ext cx="2940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Convolution Layers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56302" y="1189144"/>
            <a:ext cx="2255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Pooling Layers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9585" y="1904477"/>
            <a:ext cx="2998304" cy="13588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079342" y="1172820"/>
            <a:ext cx="3532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Fully-Connected Layers</a:t>
            </a:r>
          </a:p>
        </p:txBody>
      </p:sp>
      <p:pic>
        <p:nvPicPr>
          <p:cNvPr id="17" name="Google Shape;500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42268" y="4627956"/>
            <a:ext cx="1929327" cy="159187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2204541" y="4062153"/>
            <a:ext cx="3010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Activation Function</a:t>
            </a:r>
          </a:p>
        </p:txBody>
      </p:sp>
      <p:pic>
        <p:nvPicPr>
          <p:cNvPr id="19" name="Google Shape;861;p80"/>
          <p:cNvPicPr preferRelativeResize="0"/>
          <p:nvPr/>
        </p:nvPicPr>
        <p:blipFill rotWithShape="1">
          <a:blip r:embed="rId6">
            <a:alphaModFix/>
          </a:blip>
          <a:srcRect t="58386" r="31776" b="12523"/>
          <a:stretch/>
        </p:blipFill>
        <p:spPr>
          <a:xfrm>
            <a:off x="6334540" y="4741728"/>
            <a:ext cx="2998304" cy="136432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6587564" y="4062153"/>
            <a:ext cx="2237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Normalization</a:t>
            </a:r>
          </a:p>
        </p:txBody>
      </p:sp>
    </p:spTree>
    <p:extLst>
      <p:ext uri="{BB962C8B-B14F-4D97-AF65-F5344CB8AC3E}">
        <p14:creationId xmlns:p14="http://schemas.microsoft.com/office/powerpoint/2010/main" val="2007651433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Components of a Convolutional Network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172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121" y="1780017"/>
            <a:ext cx="1839342" cy="2073699"/>
          </a:xfrm>
          <a:prstGeom prst="rect">
            <a:avLst/>
          </a:prstGeom>
        </p:spPr>
      </p:pic>
      <p:pic>
        <p:nvPicPr>
          <p:cNvPr id="12" name="Google Shape;1115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2399" y="1867604"/>
            <a:ext cx="2403552" cy="189852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526774" y="1172820"/>
            <a:ext cx="2940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Convolution Layers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56302" y="1189144"/>
            <a:ext cx="2255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Pooling Layers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9585" y="1904477"/>
            <a:ext cx="2998304" cy="13588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079342" y="1172820"/>
            <a:ext cx="3532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Fully-Connected Layers</a:t>
            </a:r>
          </a:p>
        </p:txBody>
      </p:sp>
      <p:pic>
        <p:nvPicPr>
          <p:cNvPr id="17" name="Google Shape;500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42268" y="4627956"/>
            <a:ext cx="1929327" cy="159187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2204541" y="4062153"/>
            <a:ext cx="3010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Activation Function</a:t>
            </a:r>
          </a:p>
        </p:txBody>
      </p:sp>
      <p:pic>
        <p:nvPicPr>
          <p:cNvPr id="19" name="Google Shape;861;p80"/>
          <p:cNvPicPr preferRelativeResize="0"/>
          <p:nvPr/>
        </p:nvPicPr>
        <p:blipFill rotWithShape="1">
          <a:blip r:embed="rId6">
            <a:alphaModFix/>
          </a:blip>
          <a:srcRect t="58386" r="31776" b="12523"/>
          <a:stretch/>
        </p:blipFill>
        <p:spPr>
          <a:xfrm>
            <a:off x="6334540" y="4741728"/>
            <a:ext cx="2998304" cy="136432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6587564" y="4062153"/>
            <a:ext cx="2237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Normalization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59104" y="1148550"/>
            <a:ext cx="3537644" cy="29136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94710" y="2947422"/>
            <a:ext cx="20151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Most </a:t>
            </a:r>
            <a:r>
              <a:rPr lang="en-US" sz="2000">
                <a:solidFill>
                  <a:srgbClr val="FF0000"/>
                </a:solidFill>
              </a:rPr>
              <a:t>computationally expensive!</a:t>
            </a:r>
          </a:p>
        </p:txBody>
      </p:sp>
    </p:spTree>
    <p:extLst>
      <p:ext uri="{BB962C8B-B14F-4D97-AF65-F5344CB8AC3E}">
        <p14:creationId xmlns:p14="http://schemas.microsoft.com/office/powerpoint/2010/main" val="1761317293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173</a:t>
            </a:fld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73712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Summary: Components of a Convolutional Network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121" y="1780017"/>
            <a:ext cx="1839342" cy="2073699"/>
          </a:xfrm>
          <a:prstGeom prst="rect">
            <a:avLst/>
          </a:prstGeom>
        </p:spPr>
      </p:pic>
      <p:pic>
        <p:nvPicPr>
          <p:cNvPr id="18" name="Google Shape;1115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2399" y="1867604"/>
            <a:ext cx="2403552" cy="189852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526774" y="1172820"/>
            <a:ext cx="2940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Convolution Layers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56302" y="1189144"/>
            <a:ext cx="2255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Pooling Layers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9585" y="1904477"/>
            <a:ext cx="2998304" cy="135888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079342" y="1172820"/>
            <a:ext cx="3532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Fully-Connected Layers</a:t>
            </a:r>
          </a:p>
        </p:txBody>
      </p:sp>
      <p:pic>
        <p:nvPicPr>
          <p:cNvPr id="23" name="Google Shape;500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42268" y="4627956"/>
            <a:ext cx="1929327" cy="159187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23"/>
          <p:cNvSpPr txBox="1"/>
          <p:nvPr/>
        </p:nvSpPr>
        <p:spPr>
          <a:xfrm>
            <a:off x="2204541" y="4062153"/>
            <a:ext cx="3010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Activation Function</a:t>
            </a:r>
          </a:p>
        </p:txBody>
      </p:sp>
      <p:pic>
        <p:nvPicPr>
          <p:cNvPr id="25" name="Google Shape;861;p80"/>
          <p:cNvPicPr preferRelativeResize="0"/>
          <p:nvPr/>
        </p:nvPicPr>
        <p:blipFill rotWithShape="1">
          <a:blip r:embed="rId6">
            <a:alphaModFix/>
          </a:blip>
          <a:srcRect t="58386" r="31776" b="12523"/>
          <a:stretch/>
        </p:blipFill>
        <p:spPr>
          <a:xfrm>
            <a:off x="6334540" y="4741728"/>
            <a:ext cx="2998304" cy="1364328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Box 25"/>
          <p:cNvSpPr txBox="1"/>
          <p:nvPr/>
        </p:nvSpPr>
        <p:spPr>
          <a:xfrm>
            <a:off x="6587564" y="4062153"/>
            <a:ext cx="2237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Normalization</a:t>
            </a:r>
          </a:p>
        </p:txBody>
      </p:sp>
    </p:spTree>
    <p:extLst>
      <p:ext uri="{BB962C8B-B14F-4D97-AF65-F5344CB8AC3E}">
        <p14:creationId xmlns:p14="http://schemas.microsoft.com/office/powerpoint/2010/main" val="1370306302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174</a:t>
            </a:fld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73712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Summary: Components of a Convolutional Network</a:t>
            </a:r>
          </a:p>
        </p:txBody>
      </p:sp>
      <p:pic>
        <p:nvPicPr>
          <p:cNvPr id="28" name="Picture 2" descr="eCun 1998 convnet carto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40" y="2335695"/>
            <a:ext cx="11171120" cy="339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19066" y="1527722"/>
            <a:ext cx="112119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Problem</a:t>
            </a:r>
            <a:r>
              <a:rPr lang="en-US" sz="3200" dirty="0"/>
              <a:t>: What is the right way to combine all these components?</a:t>
            </a:r>
          </a:p>
        </p:txBody>
      </p:sp>
    </p:spTree>
    <p:extLst>
      <p:ext uri="{BB962C8B-B14F-4D97-AF65-F5344CB8AC3E}">
        <p14:creationId xmlns:p14="http://schemas.microsoft.com/office/powerpoint/2010/main" val="1575420421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18842-19A4-4D05-8323-CE0A67CF5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Convolutional neural networks++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11CF5-3EA8-4B94-A2C7-655430293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Training and optimization</a:t>
            </a:r>
          </a:p>
          <a:p>
            <a:r>
              <a:rPr lang="en-US" dirty="0"/>
              <a:t>More regularization (dropout, …)</a:t>
            </a:r>
          </a:p>
          <a:p>
            <a:r>
              <a:rPr lang="en-US" dirty="0"/>
              <a:t>Convolutional neural networks</a:t>
            </a:r>
          </a:p>
          <a:p>
            <a:r>
              <a:rPr lang="en-US" dirty="0"/>
              <a:t>Pooling</a:t>
            </a:r>
          </a:p>
          <a:p>
            <a:r>
              <a:rPr lang="en-US" dirty="0"/>
              <a:t>Batch normalization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CNN architectures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UW CSE 576 - Convolutional Neural Networks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2D1479-DF4D-48DC-965E-2EAAECBF7152}" type="slidenum">
              <a:rPr lang="en-US" smtClean="0"/>
              <a:pPr/>
              <a:t>175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Richard Szeliski</a:t>
            </a:r>
          </a:p>
        </p:txBody>
      </p:sp>
      <p:grpSp>
        <p:nvGrpSpPr>
          <p:cNvPr id="9" name="Google Shape;1067;p78">
            <a:extLst>
              <a:ext uri="{FF2B5EF4-FFF2-40B4-BE49-F238E27FC236}">
                <a16:creationId xmlns:a16="http://schemas.microsoft.com/office/drawing/2014/main" id="{635449B1-151E-4DC2-8D09-23182C6495C5}"/>
              </a:ext>
            </a:extLst>
          </p:cNvPr>
          <p:cNvGrpSpPr/>
          <p:nvPr/>
        </p:nvGrpSpPr>
        <p:grpSpPr>
          <a:xfrm>
            <a:off x="9562382" y="1877843"/>
            <a:ext cx="1381438" cy="1551157"/>
            <a:chOff x="5092556" y="1428881"/>
            <a:chExt cx="2442345" cy="2800379"/>
          </a:xfrm>
        </p:grpSpPr>
        <p:cxnSp>
          <p:nvCxnSpPr>
            <p:cNvPr id="10" name="Google Shape;1068;p78">
              <a:extLst>
                <a:ext uri="{FF2B5EF4-FFF2-40B4-BE49-F238E27FC236}">
                  <a16:creationId xmlns:a16="http://schemas.microsoft.com/office/drawing/2014/main" id="{A6275505-DADB-4A6E-8B62-E20CF780FC06}"/>
                </a:ext>
              </a:extLst>
            </p:cNvPr>
            <p:cNvCxnSpPr/>
            <p:nvPr/>
          </p:nvCxnSpPr>
          <p:spPr>
            <a:xfrm rot="10800000" flipH="1">
              <a:off x="5446150" y="3275363"/>
              <a:ext cx="1797600" cy="769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" name="Google Shape;1071;p78">
              <a:extLst>
                <a:ext uri="{FF2B5EF4-FFF2-40B4-BE49-F238E27FC236}">
                  <a16:creationId xmlns:a16="http://schemas.microsoft.com/office/drawing/2014/main" id="{01D4FA54-813E-457B-BE07-C9C0F8E1A986}"/>
                </a:ext>
              </a:extLst>
            </p:cNvPr>
            <p:cNvCxnSpPr/>
            <p:nvPr/>
          </p:nvCxnSpPr>
          <p:spPr>
            <a:xfrm rot="10800000" flipH="1">
              <a:off x="5396197" y="3275365"/>
              <a:ext cx="455100" cy="648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2" name="Google Shape;1073;p78">
              <a:extLst>
                <a:ext uri="{FF2B5EF4-FFF2-40B4-BE49-F238E27FC236}">
                  <a16:creationId xmlns:a16="http://schemas.microsoft.com/office/drawing/2014/main" id="{0ED5160E-FAF3-4896-BA04-F2AE47B85DDF}"/>
                </a:ext>
              </a:extLst>
            </p:cNvPr>
            <p:cNvCxnSpPr/>
            <p:nvPr/>
          </p:nvCxnSpPr>
          <p:spPr>
            <a:xfrm rot="10800000">
              <a:off x="7364350" y="3325313"/>
              <a:ext cx="0" cy="548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3" name="Google Shape;1075;p78">
              <a:extLst>
                <a:ext uri="{FF2B5EF4-FFF2-40B4-BE49-F238E27FC236}">
                  <a16:creationId xmlns:a16="http://schemas.microsoft.com/office/drawing/2014/main" id="{98CDE96B-2F76-46D2-8CF2-DA5F45C8418E}"/>
                </a:ext>
              </a:extLst>
            </p:cNvPr>
            <p:cNvCxnSpPr/>
            <p:nvPr/>
          </p:nvCxnSpPr>
          <p:spPr>
            <a:xfrm rot="10800000">
              <a:off x="6092653" y="3275365"/>
              <a:ext cx="1151100" cy="648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5" name="Google Shape;1076;p78">
              <a:extLst>
                <a:ext uri="{FF2B5EF4-FFF2-40B4-BE49-F238E27FC236}">
                  <a16:creationId xmlns:a16="http://schemas.microsoft.com/office/drawing/2014/main" id="{128A18E7-EF98-46F5-BFCE-B86C549BBD5F}"/>
                </a:ext>
              </a:extLst>
            </p:cNvPr>
            <p:cNvCxnSpPr/>
            <p:nvPr/>
          </p:nvCxnSpPr>
          <p:spPr>
            <a:xfrm rot="10800000">
              <a:off x="7019050" y="2564188"/>
              <a:ext cx="345300" cy="4200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6" name="Google Shape;1078;p78">
              <a:extLst>
                <a:ext uri="{FF2B5EF4-FFF2-40B4-BE49-F238E27FC236}">
                  <a16:creationId xmlns:a16="http://schemas.microsoft.com/office/drawing/2014/main" id="{FD72E749-AAAD-41B7-8987-5BA4B7130E4D}"/>
                </a:ext>
              </a:extLst>
            </p:cNvPr>
            <p:cNvCxnSpPr/>
            <p:nvPr/>
          </p:nvCxnSpPr>
          <p:spPr>
            <a:xfrm rot="10800000">
              <a:off x="5747053" y="2514540"/>
              <a:ext cx="1496700" cy="519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7" name="Google Shape;1080;p78">
              <a:extLst>
                <a:ext uri="{FF2B5EF4-FFF2-40B4-BE49-F238E27FC236}">
                  <a16:creationId xmlns:a16="http://schemas.microsoft.com/office/drawing/2014/main" id="{54157DB3-16FE-43F7-858D-FDB0BC7B4B7F}"/>
                </a:ext>
              </a:extLst>
            </p:cNvPr>
            <p:cNvCxnSpPr/>
            <p:nvPr/>
          </p:nvCxnSpPr>
          <p:spPr>
            <a:xfrm rot="10800000" flipH="1">
              <a:off x="6092447" y="2514540"/>
              <a:ext cx="805800" cy="519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8" name="Google Shape;1081;p78">
              <a:extLst>
                <a:ext uri="{FF2B5EF4-FFF2-40B4-BE49-F238E27FC236}">
                  <a16:creationId xmlns:a16="http://schemas.microsoft.com/office/drawing/2014/main" id="{02EDC334-D7FE-4DF4-8283-272E82C3E719}"/>
                </a:ext>
              </a:extLst>
            </p:cNvPr>
            <p:cNvCxnSpPr/>
            <p:nvPr/>
          </p:nvCxnSpPr>
          <p:spPr>
            <a:xfrm rot="10800000">
              <a:off x="5626253" y="2564340"/>
              <a:ext cx="225000" cy="4698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9" name="Google Shape;1082;p78">
              <a:extLst>
                <a:ext uri="{FF2B5EF4-FFF2-40B4-BE49-F238E27FC236}">
                  <a16:creationId xmlns:a16="http://schemas.microsoft.com/office/drawing/2014/main" id="{66CB0084-4A19-4D5E-8A0B-5E2C79458760}"/>
                </a:ext>
              </a:extLst>
            </p:cNvPr>
            <p:cNvCxnSpPr/>
            <p:nvPr/>
          </p:nvCxnSpPr>
          <p:spPr>
            <a:xfrm rot="10800000">
              <a:off x="6443311" y="1720156"/>
              <a:ext cx="575700" cy="5031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0" name="Google Shape;1084;p78">
              <a:extLst>
                <a:ext uri="{FF2B5EF4-FFF2-40B4-BE49-F238E27FC236}">
                  <a16:creationId xmlns:a16="http://schemas.microsoft.com/office/drawing/2014/main" id="{C02846B9-24F9-426A-8388-930B04061F5C}"/>
                </a:ext>
              </a:extLst>
            </p:cNvPr>
            <p:cNvCxnSpPr/>
            <p:nvPr/>
          </p:nvCxnSpPr>
          <p:spPr>
            <a:xfrm rot="10800000" flipH="1">
              <a:off x="5747108" y="1720009"/>
              <a:ext cx="455100" cy="553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1" name="Google Shape;1085;p78">
              <a:extLst>
                <a:ext uri="{FF2B5EF4-FFF2-40B4-BE49-F238E27FC236}">
                  <a16:creationId xmlns:a16="http://schemas.microsoft.com/office/drawing/2014/main" id="{EE1C0A38-AA66-4D4F-86E2-40B02E1276EA}"/>
                </a:ext>
              </a:extLst>
            </p:cNvPr>
            <p:cNvSpPr/>
            <p:nvPr/>
          </p:nvSpPr>
          <p:spPr>
            <a:xfrm>
              <a:off x="5105050" y="2984188"/>
              <a:ext cx="341100" cy="341100"/>
            </a:xfrm>
            <a:prstGeom prst="ellipse">
              <a:avLst/>
            </a:prstGeom>
            <a:solidFill>
              <a:srgbClr val="D9D9D9"/>
            </a:solidFill>
            <a:ln w="19050" cap="flat" cmpd="sng">
              <a:solidFill>
                <a:srgbClr val="99999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22" name="Google Shape;1072;p78">
              <a:extLst>
                <a:ext uri="{FF2B5EF4-FFF2-40B4-BE49-F238E27FC236}">
                  <a16:creationId xmlns:a16="http://schemas.microsoft.com/office/drawing/2014/main" id="{A8501AB7-4406-4738-B8A7-5412AC071AB8}"/>
                </a:ext>
              </a:extLst>
            </p:cNvPr>
            <p:cNvSpPr/>
            <p:nvPr/>
          </p:nvSpPr>
          <p:spPr>
            <a:xfrm>
              <a:off x="5801300" y="2984188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23" name="Google Shape;1086;p78">
              <a:extLst>
                <a:ext uri="{FF2B5EF4-FFF2-40B4-BE49-F238E27FC236}">
                  <a16:creationId xmlns:a16="http://schemas.microsoft.com/office/drawing/2014/main" id="{49C66C86-3B17-42C8-8F5A-718E5B0816A6}"/>
                </a:ext>
              </a:extLst>
            </p:cNvPr>
            <p:cNvSpPr/>
            <p:nvPr/>
          </p:nvSpPr>
          <p:spPr>
            <a:xfrm>
              <a:off x="6497550" y="2984188"/>
              <a:ext cx="341100" cy="341100"/>
            </a:xfrm>
            <a:prstGeom prst="ellipse">
              <a:avLst/>
            </a:prstGeom>
            <a:solidFill>
              <a:srgbClr val="D9D9D9"/>
            </a:solidFill>
            <a:ln w="19050" cap="flat" cmpd="sng">
              <a:solidFill>
                <a:srgbClr val="99999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24" name="Google Shape;1070;p78">
              <a:extLst>
                <a:ext uri="{FF2B5EF4-FFF2-40B4-BE49-F238E27FC236}">
                  <a16:creationId xmlns:a16="http://schemas.microsoft.com/office/drawing/2014/main" id="{087E6D6A-E2B0-4E67-98A4-DDBA8478C600}"/>
                </a:ext>
              </a:extLst>
            </p:cNvPr>
            <p:cNvSpPr/>
            <p:nvPr/>
          </p:nvSpPr>
          <p:spPr>
            <a:xfrm>
              <a:off x="7193800" y="2984188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25" name="Google Shape;1069;p78">
              <a:extLst>
                <a:ext uri="{FF2B5EF4-FFF2-40B4-BE49-F238E27FC236}">
                  <a16:creationId xmlns:a16="http://schemas.microsoft.com/office/drawing/2014/main" id="{A7EE7D8C-4D79-4908-9A27-59D0B1EC48C9}"/>
                </a:ext>
              </a:extLst>
            </p:cNvPr>
            <p:cNvSpPr/>
            <p:nvPr/>
          </p:nvSpPr>
          <p:spPr>
            <a:xfrm>
              <a:off x="5105050" y="3874013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26" name="Google Shape;1087;p78">
              <a:extLst>
                <a:ext uri="{FF2B5EF4-FFF2-40B4-BE49-F238E27FC236}">
                  <a16:creationId xmlns:a16="http://schemas.microsoft.com/office/drawing/2014/main" id="{09D5125E-209D-44C3-ACF4-008EE4762806}"/>
                </a:ext>
              </a:extLst>
            </p:cNvPr>
            <p:cNvSpPr/>
            <p:nvPr/>
          </p:nvSpPr>
          <p:spPr>
            <a:xfrm>
              <a:off x="5801300" y="3874013"/>
              <a:ext cx="341100" cy="341100"/>
            </a:xfrm>
            <a:prstGeom prst="ellipse">
              <a:avLst/>
            </a:prstGeom>
            <a:solidFill>
              <a:srgbClr val="D9D9D9"/>
            </a:solidFill>
            <a:ln w="19050" cap="flat" cmpd="sng">
              <a:solidFill>
                <a:srgbClr val="99999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27" name="Google Shape;1088;p78">
              <a:extLst>
                <a:ext uri="{FF2B5EF4-FFF2-40B4-BE49-F238E27FC236}">
                  <a16:creationId xmlns:a16="http://schemas.microsoft.com/office/drawing/2014/main" id="{3E1FDF33-3A99-4ED8-83BD-695A9B7356A0}"/>
                </a:ext>
              </a:extLst>
            </p:cNvPr>
            <p:cNvSpPr/>
            <p:nvPr/>
          </p:nvSpPr>
          <p:spPr>
            <a:xfrm>
              <a:off x="6497550" y="3874013"/>
              <a:ext cx="341100" cy="341100"/>
            </a:xfrm>
            <a:prstGeom prst="ellipse">
              <a:avLst/>
            </a:prstGeom>
            <a:solidFill>
              <a:srgbClr val="D9D9D9"/>
            </a:solidFill>
            <a:ln w="19050" cap="flat" cmpd="sng">
              <a:solidFill>
                <a:srgbClr val="99999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28" name="Google Shape;1074;p78">
              <a:extLst>
                <a:ext uri="{FF2B5EF4-FFF2-40B4-BE49-F238E27FC236}">
                  <a16:creationId xmlns:a16="http://schemas.microsoft.com/office/drawing/2014/main" id="{032BA8AB-7832-4190-9E87-78B88D0E01F1}"/>
                </a:ext>
              </a:extLst>
            </p:cNvPr>
            <p:cNvSpPr/>
            <p:nvPr/>
          </p:nvSpPr>
          <p:spPr>
            <a:xfrm>
              <a:off x="7193800" y="3874013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29" name="Google Shape;1079;p78">
              <a:extLst>
                <a:ext uri="{FF2B5EF4-FFF2-40B4-BE49-F238E27FC236}">
                  <a16:creationId xmlns:a16="http://schemas.microsoft.com/office/drawing/2014/main" id="{6280AFDD-BB01-4E35-A707-306BB0CEC3C0}"/>
                </a:ext>
              </a:extLst>
            </p:cNvPr>
            <p:cNvSpPr/>
            <p:nvPr/>
          </p:nvSpPr>
          <p:spPr>
            <a:xfrm>
              <a:off x="5455961" y="2223256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0" name="Google Shape;1089;p78">
              <a:extLst>
                <a:ext uri="{FF2B5EF4-FFF2-40B4-BE49-F238E27FC236}">
                  <a16:creationId xmlns:a16="http://schemas.microsoft.com/office/drawing/2014/main" id="{6D0D15CD-EA14-4317-8009-BF40A44F6EC2}"/>
                </a:ext>
              </a:extLst>
            </p:cNvPr>
            <p:cNvSpPr/>
            <p:nvPr/>
          </p:nvSpPr>
          <p:spPr>
            <a:xfrm>
              <a:off x="6152211" y="2223256"/>
              <a:ext cx="341100" cy="341100"/>
            </a:xfrm>
            <a:prstGeom prst="ellipse">
              <a:avLst/>
            </a:prstGeom>
            <a:solidFill>
              <a:srgbClr val="D9D9D9"/>
            </a:solidFill>
            <a:ln w="19050" cap="flat" cmpd="sng">
              <a:solidFill>
                <a:srgbClr val="99999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1" name="Google Shape;1077;p78">
              <a:extLst>
                <a:ext uri="{FF2B5EF4-FFF2-40B4-BE49-F238E27FC236}">
                  <a16:creationId xmlns:a16="http://schemas.microsoft.com/office/drawing/2014/main" id="{55383116-AB24-48A1-A42C-02E5FAFBDDB7}"/>
                </a:ext>
              </a:extLst>
            </p:cNvPr>
            <p:cNvSpPr/>
            <p:nvPr/>
          </p:nvSpPr>
          <p:spPr>
            <a:xfrm>
              <a:off x="6848461" y="2223256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2" name="Google Shape;1083;p78">
              <a:extLst>
                <a:ext uri="{FF2B5EF4-FFF2-40B4-BE49-F238E27FC236}">
                  <a16:creationId xmlns:a16="http://schemas.microsoft.com/office/drawing/2014/main" id="{0E0E4E1F-B2B1-40E9-A2B6-E96254A12F80}"/>
                </a:ext>
              </a:extLst>
            </p:cNvPr>
            <p:cNvSpPr/>
            <p:nvPr/>
          </p:nvSpPr>
          <p:spPr>
            <a:xfrm>
              <a:off x="6152211" y="1428881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3" name="Google Shape;1090;p78">
              <a:extLst>
                <a:ext uri="{FF2B5EF4-FFF2-40B4-BE49-F238E27FC236}">
                  <a16:creationId xmlns:a16="http://schemas.microsoft.com/office/drawing/2014/main" id="{3FA75310-8F6B-405D-9F4A-3B44E958A161}"/>
                </a:ext>
              </a:extLst>
            </p:cNvPr>
            <p:cNvSpPr/>
            <p:nvPr/>
          </p:nvSpPr>
          <p:spPr>
            <a:xfrm rot="2700000">
              <a:off x="6194380" y="2274803"/>
              <a:ext cx="251164" cy="251164"/>
            </a:xfrm>
            <a:prstGeom prst="plus">
              <a:avLst>
                <a:gd name="adj" fmla="val 40728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4" name="Google Shape;1091;p78">
              <a:extLst>
                <a:ext uri="{FF2B5EF4-FFF2-40B4-BE49-F238E27FC236}">
                  <a16:creationId xmlns:a16="http://schemas.microsoft.com/office/drawing/2014/main" id="{0B463614-63F2-40AF-8CEC-FE93F3710513}"/>
                </a:ext>
              </a:extLst>
            </p:cNvPr>
            <p:cNvSpPr/>
            <p:nvPr/>
          </p:nvSpPr>
          <p:spPr>
            <a:xfrm rot="2700000">
              <a:off x="5144573" y="3036378"/>
              <a:ext cx="251164" cy="251164"/>
            </a:xfrm>
            <a:prstGeom prst="plus">
              <a:avLst>
                <a:gd name="adj" fmla="val 40728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5" name="Google Shape;1092;p78">
              <a:extLst>
                <a:ext uri="{FF2B5EF4-FFF2-40B4-BE49-F238E27FC236}">
                  <a16:creationId xmlns:a16="http://schemas.microsoft.com/office/drawing/2014/main" id="{58A5E367-2E8A-43F8-AFC2-C8F3FFE5A715}"/>
                </a:ext>
              </a:extLst>
            </p:cNvPr>
            <p:cNvSpPr/>
            <p:nvPr/>
          </p:nvSpPr>
          <p:spPr>
            <a:xfrm rot="2700000">
              <a:off x="6542505" y="3036378"/>
              <a:ext cx="251164" cy="251164"/>
            </a:xfrm>
            <a:prstGeom prst="plus">
              <a:avLst>
                <a:gd name="adj" fmla="val 40728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6" name="Google Shape;1093;p78">
              <a:extLst>
                <a:ext uri="{FF2B5EF4-FFF2-40B4-BE49-F238E27FC236}">
                  <a16:creationId xmlns:a16="http://schemas.microsoft.com/office/drawing/2014/main" id="{B72E45A8-3C05-405E-AF64-D02E08FDFBC1}"/>
                </a:ext>
              </a:extLst>
            </p:cNvPr>
            <p:cNvSpPr/>
            <p:nvPr/>
          </p:nvSpPr>
          <p:spPr>
            <a:xfrm rot="2700000">
              <a:off x="6542505" y="3926078"/>
              <a:ext cx="251164" cy="251164"/>
            </a:xfrm>
            <a:prstGeom prst="plus">
              <a:avLst>
                <a:gd name="adj" fmla="val 40728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7" name="Google Shape;1094;p78">
              <a:extLst>
                <a:ext uri="{FF2B5EF4-FFF2-40B4-BE49-F238E27FC236}">
                  <a16:creationId xmlns:a16="http://schemas.microsoft.com/office/drawing/2014/main" id="{EC96A60A-F35C-43B9-9B30-BB13237449CC}"/>
                </a:ext>
              </a:extLst>
            </p:cNvPr>
            <p:cNvSpPr/>
            <p:nvPr/>
          </p:nvSpPr>
          <p:spPr>
            <a:xfrm rot="2700000">
              <a:off x="5846255" y="3926078"/>
              <a:ext cx="251164" cy="251164"/>
            </a:xfrm>
            <a:prstGeom prst="plus">
              <a:avLst>
                <a:gd name="adj" fmla="val 40728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</p:grpSp>
      <p:pic>
        <p:nvPicPr>
          <p:cNvPr id="38" name="Picture 37" descr="A picture containing table&#10;&#10;Description automatically generated">
            <a:extLst>
              <a:ext uri="{FF2B5EF4-FFF2-40B4-BE49-F238E27FC236}">
                <a16:creationId xmlns:a16="http://schemas.microsoft.com/office/drawing/2014/main" id="{868F43B0-04DF-44D8-940D-D87BBFA2B4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57"/>
          <a:stretch/>
        </p:blipFill>
        <p:spPr>
          <a:xfrm>
            <a:off x="6702366" y="4174144"/>
            <a:ext cx="4371102" cy="1698149"/>
          </a:xfrm>
          <a:prstGeom prst="rect">
            <a:avLst/>
          </a:prstGeom>
        </p:spPr>
      </p:pic>
      <p:pic>
        <p:nvPicPr>
          <p:cNvPr id="39" name="Google Shape;628;p51">
            <a:extLst>
              <a:ext uri="{FF2B5EF4-FFF2-40B4-BE49-F238E27FC236}">
                <a16:creationId xmlns:a16="http://schemas.microsoft.com/office/drawing/2014/main" id="{2B3B7B69-9F3A-4A53-91E9-6844EBC596E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5810" y="1828991"/>
            <a:ext cx="1730504" cy="1730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5607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sg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60937" y="231527"/>
            <a:ext cx="5979966" cy="599662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Gradient Descent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485" y="1179084"/>
            <a:ext cx="4602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Iteratively step in the direction of the negative gradient</a:t>
            </a:r>
          </a:p>
          <a:p>
            <a:r>
              <a:rPr lang="en-US" sz="2400" dirty="0"/>
              <a:t>(direction of local steepest descent)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0327" y="4304844"/>
            <a:ext cx="460126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Hyperparameters</a:t>
            </a:r>
            <a:r>
              <a:rPr lang="en-US" sz="2800" dirty="0"/>
              <a:t>:</a:t>
            </a:r>
            <a:endParaRPr lang="en-US" sz="2800" b="1" dirty="0"/>
          </a:p>
          <a:p>
            <a:pPr marL="285750" indent="-285750">
              <a:buFontTx/>
              <a:buChar char="-"/>
            </a:pPr>
            <a:r>
              <a:rPr lang="en-US" sz="2800" dirty="0"/>
              <a:t>Weight initialization method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Number of steps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Learning rate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734" y="2625261"/>
            <a:ext cx="5055603" cy="151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7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Batch Gradient Descent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4" name="Google Shape;1649;p96"/>
          <p:cNvPicPr preferRelativeResize="0"/>
          <p:nvPr/>
        </p:nvPicPr>
        <p:blipFill rotWithShape="1">
          <a:blip r:embed="rId2">
            <a:alphaModFix/>
          </a:blip>
          <a:srcRect l="15421" r="12480" b="54683"/>
          <a:stretch/>
        </p:blipFill>
        <p:spPr>
          <a:xfrm>
            <a:off x="895388" y="1311114"/>
            <a:ext cx="5560756" cy="1138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651;p96"/>
          <p:cNvPicPr preferRelativeResize="0"/>
          <p:nvPr/>
        </p:nvPicPr>
        <p:blipFill rotWithShape="1">
          <a:blip r:embed="rId2">
            <a:alphaModFix/>
          </a:blip>
          <a:srcRect l="3394" t="51196" r="1782" b="3484"/>
          <a:stretch/>
        </p:blipFill>
        <p:spPr>
          <a:xfrm>
            <a:off x="249667" y="2449884"/>
            <a:ext cx="7313298" cy="113877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652;p96"/>
          <p:cNvSpPr txBox="1"/>
          <p:nvPr/>
        </p:nvSpPr>
        <p:spPr>
          <a:xfrm>
            <a:off x="8437943" y="876364"/>
            <a:ext cx="3286846" cy="2422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Full sum expensive when N is large!</a:t>
            </a:r>
            <a:endParaRPr sz="2399" dirty="0"/>
          </a:p>
        </p:txBody>
      </p:sp>
    </p:spTree>
    <p:extLst>
      <p:ext uri="{BB962C8B-B14F-4D97-AF65-F5344CB8AC3E}">
        <p14:creationId xmlns:p14="http://schemas.microsoft.com/office/powerpoint/2010/main" val="552758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AA831-65A3-402B-91FD-5E7060B86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calendar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CC1A6F2-5D59-4AF1-831A-DA893A3E3C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7186269"/>
              </p:ext>
            </p:extLst>
          </p:nvPr>
        </p:nvGraphicFramePr>
        <p:xfrm>
          <a:off x="838200" y="1825625"/>
          <a:ext cx="10515600" cy="4392285"/>
        </p:xfrm>
        <a:graphic>
          <a:graphicData uri="http://schemas.openxmlformats.org/drawingml/2006/table">
            <a:tbl>
              <a:tblPr/>
              <a:tblGrid>
                <a:gridCol w="923488">
                  <a:extLst>
                    <a:ext uri="{9D8B030D-6E8A-4147-A177-3AD203B41FA5}">
                      <a16:colId xmlns:a16="http://schemas.microsoft.com/office/drawing/2014/main" val="507606773"/>
                    </a:ext>
                  </a:extLst>
                </a:gridCol>
                <a:gridCol w="3414319">
                  <a:extLst>
                    <a:ext uri="{9D8B030D-6E8A-4147-A177-3AD203B41FA5}">
                      <a16:colId xmlns:a16="http://schemas.microsoft.com/office/drawing/2014/main" val="2261169898"/>
                    </a:ext>
                  </a:extLst>
                </a:gridCol>
                <a:gridCol w="1971553">
                  <a:extLst>
                    <a:ext uri="{9D8B030D-6E8A-4147-A177-3AD203B41FA5}">
                      <a16:colId xmlns:a16="http://schemas.microsoft.com/office/drawing/2014/main" val="2918905538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862744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756368971"/>
                    </a:ext>
                  </a:extLst>
                </a:gridCol>
              </a:tblGrid>
              <a:tr h="31110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solidFill>
                            <a:srgbClr val="363636"/>
                          </a:solidFill>
                          <a:effectLst/>
                        </a:rPr>
                        <a:t>Date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>
                          <a:solidFill>
                            <a:srgbClr val="363636"/>
                          </a:solidFill>
                          <a:effectLst/>
                        </a:rPr>
                        <a:t>Topic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solidFill>
                            <a:srgbClr val="363636"/>
                          </a:solidFill>
                          <a:effectLst/>
                        </a:rPr>
                        <a:t>Slides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solidFill>
                            <a:srgbClr val="363636"/>
                          </a:solidFill>
                          <a:effectLst/>
                        </a:rPr>
                        <a:t>Reading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solidFill>
                            <a:srgbClr val="363636"/>
                          </a:solidFill>
                          <a:effectLst/>
                        </a:rPr>
                        <a:t>Homework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6321409"/>
                  </a:ext>
                </a:extLst>
              </a:tr>
              <a:tr h="33380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</a:rPr>
                        <a:t>April 9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</a:rPr>
                        <a:t>Filters and convolutions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solidFill>
                            <a:srgbClr val="3273DC"/>
                          </a:solidFill>
                          <a:effectLst/>
                          <a:hlinkClick r:id="rId2"/>
                        </a:rPr>
                        <a:t>Google Slides</a:t>
                      </a:r>
                      <a:endParaRPr lang="en-US" sz="1600" dirty="0">
                        <a:effectLst/>
                      </a:endParaRP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solidFill>
                            <a:srgbClr val="3273DC"/>
                          </a:solidFill>
                          <a:effectLst/>
                          <a:hlinkClick r:id="rId3"/>
                        </a:rPr>
                        <a:t>Szeliski</a:t>
                      </a:r>
                      <a:r>
                        <a:rPr lang="en-US" sz="1600">
                          <a:effectLst/>
                        </a:rPr>
                        <a:t>, Chapter 3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>
                          <a:effectLst/>
                        </a:rPr>
                        <a:t>HW1 due, </a:t>
                      </a:r>
                      <a:r>
                        <a:rPr lang="en-US" sz="1600" u="none" strike="noStrike" dirty="0">
                          <a:solidFill>
                            <a:srgbClr val="3273DC"/>
                          </a:solidFill>
                          <a:effectLst/>
                          <a:hlinkClick r:id="rId4"/>
                        </a:rPr>
                        <a:t>HW2</a:t>
                      </a:r>
                      <a:r>
                        <a:rPr lang="en-US" sz="1600" dirty="0">
                          <a:effectLst/>
                        </a:rPr>
                        <a:t> assigned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474004"/>
                  </a:ext>
                </a:extLst>
              </a:tr>
              <a:tr h="38464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April 14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Interpolation and Optimization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solidFill>
                            <a:srgbClr val="3273DC"/>
                          </a:solidFill>
                          <a:effectLst/>
                          <a:hlinkClick r:id="rId5"/>
                        </a:rPr>
                        <a:t>pdf</a:t>
                      </a:r>
                      <a:r>
                        <a:rPr lang="en-US" sz="1600">
                          <a:effectLst/>
                        </a:rPr>
                        <a:t>, </a:t>
                      </a:r>
                      <a:r>
                        <a:rPr lang="en-US" sz="1600" u="none" strike="noStrike">
                          <a:solidFill>
                            <a:srgbClr val="3273DC"/>
                          </a:solidFill>
                          <a:effectLst/>
                          <a:hlinkClick r:id="rId6"/>
                        </a:rPr>
                        <a:t>pptx</a:t>
                      </a:r>
                      <a:endParaRPr lang="en-US" sz="1600">
                        <a:effectLst/>
                      </a:endParaRP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solidFill>
                            <a:srgbClr val="3273DC"/>
                          </a:solidFill>
                          <a:effectLst/>
                          <a:hlinkClick r:id="rId3"/>
                        </a:rPr>
                        <a:t>Szeliski</a:t>
                      </a:r>
                      <a:r>
                        <a:rPr lang="en-US" sz="1600">
                          <a:effectLst/>
                        </a:rPr>
                        <a:t>, Chapter 4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>
                        <a:effectLst/>
                      </a:endParaRP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151380"/>
                  </a:ext>
                </a:extLst>
              </a:tr>
              <a:tr h="38464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April 16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Machine Learning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solidFill>
                            <a:srgbClr val="3273DC"/>
                          </a:solidFill>
                          <a:effectLst/>
                          <a:hlinkClick r:id="rId7"/>
                        </a:rPr>
                        <a:t>pdf</a:t>
                      </a:r>
                      <a:r>
                        <a:rPr lang="en-US" sz="1600">
                          <a:effectLst/>
                        </a:rPr>
                        <a:t>, </a:t>
                      </a:r>
                      <a:r>
                        <a:rPr lang="en-US" sz="1600" u="none" strike="noStrike">
                          <a:solidFill>
                            <a:srgbClr val="3273DC"/>
                          </a:solidFill>
                          <a:effectLst/>
                          <a:hlinkClick r:id="rId8"/>
                        </a:rPr>
                        <a:t>pptx</a:t>
                      </a:r>
                      <a:endParaRPr lang="en-US" sz="1600">
                        <a:effectLst/>
                      </a:endParaRP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solidFill>
                            <a:srgbClr val="3273DC"/>
                          </a:solidFill>
                          <a:effectLst/>
                          <a:hlinkClick r:id="rId3"/>
                        </a:rPr>
                        <a:t>Szeliski</a:t>
                      </a:r>
                      <a:r>
                        <a:rPr lang="en-US" sz="1600" dirty="0">
                          <a:effectLst/>
                        </a:rPr>
                        <a:t>, Chapter 5.1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effectLst/>
                        </a:rPr>
                        <a:t>-5.2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>
                        <a:effectLst/>
                      </a:endParaRP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737644"/>
                  </a:ext>
                </a:extLst>
              </a:tr>
              <a:tr h="38464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April 21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Deep Neural Networks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>
                        <a:effectLst/>
                      </a:endParaRP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solidFill>
                            <a:srgbClr val="3273DC"/>
                          </a:solidFill>
                          <a:effectLst/>
                          <a:hlinkClick r:id="rId3"/>
                        </a:rPr>
                        <a:t>Szeliski</a:t>
                      </a:r>
                      <a:r>
                        <a:rPr lang="en-US" sz="1600">
                          <a:effectLst/>
                        </a:rPr>
                        <a:t>, Chapter 5.3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>
                        <a:effectLst/>
                      </a:endParaRP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4246148"/>
                  </a:ext>
                </a:extLst>
              </a:tr>
              <a:tr h="38464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solidFill>
                            <a:srgbClr val="C00000"/>
                          </a:solidFill>
                          <a:effectLst/>
                        </a:rPr>
                        <a:t>April 23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</a:rPr>
                        <a:t>Convolutional Neural Networks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>
                        <a:effectLst/>
                      </a:endParaRP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solidFill>
                            <a:srgbClr val="3273DC"/>
                          </a:solidFill>
                          <a:effectLst/>
                          <a:hlinkClick r:id="rId3"/>
                        </a:rPr>
                        <a:t>Szeliski</a:t>
                      </a:r>
                      <a:r>
                        <a:rPr lang="en-US" sz="1600">
                          <a:effectLst/>
                        </a:rPr>
                        <a:t>, Chapter 5.4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</a:rPr>
                        <a:t>HW2 due, HW3 assigned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8818877"/>
                  </a:ext>
                </a:extLst>
              </a:tr>
              <a:tr h="38464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effectLst/>
                        </a:rPr>
                        <a:t>April 28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>
                          <a:effectLst/>
                        </a:rPr>
                        <a:t>Network Architectures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>
                        <a:effectLst/>
                      </a:endParaRP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solidFill>
                            <a:srgbClr val="3273DC"/>
                          </a:solidFill>
                          <a:effectLst/>
                          <a:hlinkClick r:id="rId3"/>
                        </a:rPr>
                        <a:t>Szeliski</a:t>
                      </a:r>
                      <a:r>
                        <a:rPr lang="en-US" sz="1600">
                          <a:effectLst/>
                        </a:rPr>
                        <a:t>, Chapter 5.4-5.5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>
                        <a:effectLst/>
                      </a:endParaRP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9317530"/>
                  </a:ext>
                </a:extLst>
              </a:tr>
              <a:tr h="38464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effectLst/>
                        </a:rPr>
                        <a:t>April 30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effectLst/>
                        </a:rPr>
                        <a:t>Object Detection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>
                        <a:effectLst/>
                      </a:endParaRP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solidFill>
                            <a:srgbClr val="3273DC"/>
                          </a:solidFill>
                          <a:effectLst/>
                          <a:hlinkClick r:id="rId3"/>
                        </a:rPr>
                        <a:t>Szeliski</a:t>
                      </a:r>
                      <a:r>
                        <a:rPr lang="en-US" sz="1600">
                          <a:effectLst/>
                        </a:rPr>
                        <a:t>, Chapter 6.3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>
                        <a:effectLst/>
                      </a:endParaRP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2364727"/>
                  </a:ext>
                </a:extLst>
              </a:tr>
              <a:tr h="549486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effectLst/>
                        </a:rPr>
                        <a:t>May 5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effectLst/>
                        </a:rPr>
                        <a:t>Detection and Instance Segmentation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>
                        <a:effectLst/>
                      </a:endParaRP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solidFill>
                            <a:srgbClr val="3273DC"/>
                          </a:solidFill>
                          <a:effectLst/>
                          <a:hlinkClick r:id="rId3"/>
                        </a:rPr>
                        <a:t>Szeliski</a:t>
                      </a:r>
                      <a:r>
                        <a:rPr lang="en-US" sz="1600">
                          <a:effectLst/>
                        </a:rPr>
                        <a:t>, Chapter 6.4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>
                        <a:effectLst/>
                      </a:endParaRP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601260"/>
                  </a:ext>
                </a:extLst>
              </a:tr>
              <a:tr h="561215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solidFill>
                            <a:schemeClr val="bg2"/>
                          </a:solidFill>
                          <a:effectLst/>
                        </a:rPr>
                        <a:t>May 7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solidFill>
                            <a:schemeClr val="bg2"/>
                          </a:solidFill>
                          <a:effectLst/>
                        </a:rPr>
                        <a:t>Edges, features, matching, RANSAC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dirty="0">
                        <a:solidFill>
                          <a:schemeClr val="bg2"/>
                        </a:solidFill>
                        <a:effectLst/>
                      </a:endParaRP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solidFill>
                            <a:schemeClr val="bg2"/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Szeliski</a:t>
                      </a:r>
                      <a:r>
                        <a:rPr lang="en-US" sz="1600">
                          <a:solidFill>
                            <a:schemeClr val="bg2"/>
                          </a:solidFill>
                          <a:effectLst/>
                        </a:rPr>
                        <a:t>, Chapter 7.1-7.2, 8.1-8.2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>
                          <a:solidFill>
                            <a:schemeClr val="bg2"/>
                          </a:solidFill>
                          <a:effectLst/>
                        </a:rPr>
                        <a:t>HW3 due, HW4 assigned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62228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BFBF0A-18D4-4081-890F-83DBEA61B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043A1C-85A9-4A2D-8FF9-DB99E3CA6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CSE 576 - Convolutional Neural Networks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2D6D6-851E-48D7-842E-E28608DC4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194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[Minibatch] Stochastic Gradient Descent </a:t>
            </a:r>
            <a:r>
              <a:rPr lang="en-US" dirty="0"/>
              <a:t>(SGD)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4" name="Google Shape;1649;p96"/>
          <p:cNvPicPr preferRelativeResize="0"/>
          <p:nvPr/>
        </p:nvPicPr>
        <p:blipFill rotWithShape="1">
          <a:blip r:embed="rId2">
            <a:alphaModFix/>
          </a:blip>
          <a:srcRect l="15421" r="12480" b="54683"/>
          <a:stretch/>
        </p:blipFill>
        <p:spPr>
          <a:xfrm>
            <a:off x="895388" y="1311114"/>
            <a:ext cx="5560756" cy="1138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651;p96"/>
          <p:cNvPicPr preferRelativeResize="0"/>
          <p:nvPr/>
        </p:nvPicPr>
        <p:blipFill rotWithShape="1">
          <a:blip r:embed="rId2">
            <a:alphaModFix/>
          </a:blip>
          <a:srcRect l="3394" t="51196" r="1782" b="3484"/>
          <a:stretch/>
        </p:blipFill>
        <p:spPr>
          <a:xfrm>
            <a:off x="249667" y="2449884"/>
            <a:ext cx="7313298" cy="113877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652;p96"/>
          <p:cNvSpPr txBox="1"/>
          <p:nvPr/>
        </p:nvSpPr>
        <p:spPr>
          <a:xfrm>
            <a:off x="8437943" y="876364"/>
            <a:ext cx="3286846" cy="2422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Full sum expensive when N is large!</a:t>
            </a:r>
            <a:endParaRPr sz="2399" dirty="0"/>
          </a:p>
          <a:p>
            <a:endParaRPr sz="2399" dirty="0"/>
          </a:p>
          <a:p>
            <a:r>
              <a:rPr lang="en" sz="2399" dirty="0"/>
              <a:t>Approximate sum using a </a:t>
            </a:r>
            <a:r>
              <a:rPr lang="en" sz="2399" b="1" dirty="0" err="1"/>
              <a:t>minibatch</a:t>
            </a:r>
            <a:r>
              <a:rPr lang="en" sz="2399" dirty="0"/>
              <a:t> of examples</a:t>
            </a:r>
            <a:endParaRPr sz="2399" dirty="0"/>
          </a:p>
          <a:p>
            <a:r>
              <a:rPr lang="en" sz="2399" dirty="0"/>
              <a:t>32 / 64 / 128 common</a:t>
            </a:r>
            <a:endParaRPr sz="2399" dirty="0"/>
          </a:p>
        </p:txBody>
      </p:sp>
      <p:sp>
        <p:nvSpPr>
          <p:cNvPr id="9" name="TextBox 8"/>
          <p:cNvSpPr txBox="1"/>
          <p:nvPr/>
        </p:nvSpPr>
        <p:spPr>
          <a:xfrm>
            <a:off x="8396995" y="3626660"/>
            <a:ext cx="336874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Hyperparameters</a:t>
            </a:r>
            <a:r>
              <a:rPr lang="en-US" sz="2800" dirty="0"/>
              <a:t>:</a:t>
            </a:r>
            <a:endParaRPr lang="en-US" sz="2800" b="1" dirty="0"/>
          </a:p>
          <a:p>
            <a:pPr marL="285750" indent="-285750">
              <a:buFontTx/>
              <a:buChar char="-"/>
            </a:pPr>
            <a:r>
              <a:rPr lang="en-US" sz="2800" dirty="0"/>
              <a:t>Weight initialization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Number of steps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Learning rate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Batch size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Data sampling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452" y="3709790"/>
            <a:ext cx="7217050" cy="221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16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Stochastic Gradient Descent</a:t>
            </a:r>
            <a:r>
              <a:rPr lang="en-US" dirty="0"/>
              <a:t> (SGD)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65" y="1606246"/>
            <a:ext cx="7206689" cy="4791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468" y="2451704"/>
            <a:ext cx="5978069" cy="5805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26370" y="838852"/>
            <a:ext cx="351870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Think of loss as an expectation over the full </a:t>
            </a:r>
            <a:r>
              <a:rPr lang="en-US" sz="2600" b="1" dirty="0"/>
              <a:t>data distribution</a:t>
            </a:r>
            <a:r>
              <a:rPr lang="en-US" sz="2600" dirty="0"/>
              <a:t> </a:t>
            </a:r>
            <a:r>
              <a:rPr lang="en-US" sz="2600" dirty="0" err="1"/>
              <a:t>p</a:t>
            </a:r>
            <a:r>
              <a:rPr lang="en-US" sz="2600" baseline="-25000" dirty="0" err="1"/>
              <a:t>data</a:t>
            </a:r>
            <a:endParaRPr lang="en-US" sz="2600" dirty="0"/>
          </a:p>
          <a:p>
            <a:endParaRPr lang="en-US" sz="2600" dirty="0"/>
          </a:p>
          <a:p>
            <a:r>
              <a:rPr lang="en-US" sz="2600" dirty="0"/>
              <a:t>Approximate expectation via sampling</a:t>
            </a:r>
          </a:p>
        </p:txBody>
      </p:sp>
    </p:spTree>
    <p:extLst>
      <p:ext uri="{BB962C8B-B14F-4D97-AF65-F5344CB8AC3E}">
        <p14:creationId xmlns:p14="http://schemas.microsoft.com/office/powerpoint/2010/main" val="1286276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Stochastic Gradient Descent</a:t>
            </a:r>
            <a:r>
              <a:rPr lang="en-US" dirty="0"/>
              <a:t> (SGD)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65" y="1606246"/>
            <a:ext cx="7206689" cy="4791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468" y="2451704"/>
            <a:ext cx="5978069" cy="5805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6" y="3812643"/>
            <a:ext cx="10972800" cy="546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468" y="4685527"/>
            <a:ext cx="8663860" cy="6831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26370" y="838852"/>
            <a:ext cx="351870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Think of loss as an expectation over the full </a:t>
            </a:r>
            <a:r>
              <a:rPr lang="en-US" sz="2600" b="1" dirty="0"/>
              <a:t>data distribution</a:t>
            </a:r>
            <a:r>
              <a:rPr lang="en-US" sz="2600" dirty="0"/>
              <a:t> </a:t>
            </a:r>
            <a:r>
              <a:rPr lang="en-US" sz="2600" dirty="0" err="1"/>
              <a:t>p</a:t>
            </a:r>
            <a:r>
              <a:rPr lang="en-US" sz="2600" baseline="-25000" dirty="0" err="1"/>
              <a:t>data</a:t>
            </a:r>
            <a:endParaRPr lang="en-US" sz="2600" dirty="0"/>
          </a:p>
          <a:p>
            <a:endParaRPr lang="en-US" sz="2600" dirty="0"/>
          </a:p>
          <a:p>
            <a:r>
              <a:rPr lang="en-US" sz="2600" dirty="0"/>
              <a:t>Approximate expectation via sampling</a:t>
            </a:r>
          </a:p>
        </p:txBody>
      </p:sp>
    </p:spTree>
    <p:extLst>
      <p:ext uri="{BB962C8B-B14F-4D97-AF65-F5344CB8AC3E}">
        <p14:creationId xmlns:p14="http://schemas.microsoft.com/office/powerpoint/2010/main" val="7466294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Recall: </a:t>
            </a:r>
            <a:r>
              <a:rPr lang="en-US" dirty="0"/>
              <a:t>Reverse-Mode Automatic Differentiation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49235" y="1330026"/>
            <a:ext cx="659155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dirty="0"/>
              <a:t>x</a:t>
            </a:r>
            <a:r>
              <a:rPr lang="en-US" sz="4800" baseline="-25000" dirty="0"/>
              <a:t>0</a:t>
            </a:r>
          </a:p>
          <a:p>
            <a:pPr algn="ctr"/>
            <a:r>
              <a:rPr lang="en-US" sz="3200" dirty="0"/>
              <a:t>D</a:t>
            </a:r>
            <a:r>
              <a:rPr lang="en-US" sz="3200" baseline="-25000" dirty="0"/>
              <a:t>0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357829" y="1330025"/>
            <a:ext cx="659155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dirty="0"/>
              <a:t>x</a:t>
            </a:r>
            <a:r>
              <a:rPr lang="en-US" sz="4800" baseline="-25000" dirty="0"/>
              <a:t>1</a:t>
            </a:r>
          </a:p>
          <a:p>
            <a:pPr algn="ctr"/>
            <a:r>
              <a:rPr lang="en-US" sz="3200" dirty="0"/>
              <a:t>D</a:t>
            </a:r>
            <a:r>
              <a:rPr lang="en-US" sz="3200" baseline="-25000" dirty="0"/>
              <a:t>1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10331276" y="1330022"/>
            <a:ext cx="1146403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dirty="0"/>
              <a:t>L</a:t>
            </a:r>
          </a:p>
          <a:p>
            <a:pPr algn="ctr"/>
            <a:r>
              <a:rPr lang="en-US" sz="3200" dirty="0"/>
              <a:t>scalar</a:t>
            </a:r>
            <a:endParaRPr lang="en-US" sz="4800" dirty="0"/>
          </a:p>
        </p:txBody>
      </p:sp>
      <p:sp>
        <p:nvSpPr>
          <p:cNvPr id="9" name="TextBox 8"/>
          <p:cNvSpPr txBox="1"/>
          <p:nvPr/>
        </p:nvSpPr>
        <p:spPr>
          <a:xfrm>
            <a:off x="5766423" y="1330023"/>
            <a:ext cx="659155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dirty="0"/>
              <a:t>x</a:t>
            </a:r>
            <a:r>
              <a:rPr lang="en-US" sz="4800" baseline="-25000" dirty="0"/>
              <a:t>2</a:t>
            </a:r>
          </a:p>
          <a:p>
            <a:pPr algn="ctr"/>
            <a:r>
              <a:rPr lang="en-US" sz="3200" dirty="0"/>
              <a:t>D</a:t>
            </a:r>
            <a:r>
              <a:rPr lang="en-US" sz="3200" baseline="-25000" dirty="0"/>
              <a:t>2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8242342" y="1330022"/>
            <a:ext cx="659155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dirty="0"/>
              <a:t>x</a:t>
            </a:r>
            <a:r>
              <a:rPr lang="en-US" sz="4800" baseline="-25000" dirty="0"/>
              <a:t>3</a:t>
            </a:r>
          </a:p>
          <a:p>
            <a:pPr algn="ctr"/>
            <a:r>
              <a:rPr lang="en-US" sz="3200" dirty="0"/>
              <a:t>D</a:t>
            </a:r>
            <a:r>
              <a:rPr lang="en-US" sz="3200" baseline="-25000" dirty="0"/>
              <a:t>3</a:t>
            </a:r>
            <a:endParaRPr lang="en-US" sz="3200" dirty="0"/>
          </a:p>
        </p:txBody>
      </p:sp>
      <p:cxnSp>
        <p:nvCxnSpPr>
          <p:cNvPr id="12" name="Straight Arrow Connector 11"/>
          <p:cNvCxnSpPr>
            <a:stCxn id="4" idx="3"/>
            <a:endCxn id="5" idx="1"/>
          </p:cNvCxnSpPr>
          <p:nvPr/>
        </p:nvCxnSpPr>
        <p:spPr>
          <a:xfrm flipV="1">
            <a:off x="1608390" y="1991745"/>
            <a:ext cx="1749439" cy="1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3"/>
            <a:endCxn id="9" idx="1"/>
          </p:cNvCxnSpPr>
          <p:nvPr/>
        </p:nvCxnSpPr>
        <p:spPr>
          <a:xfrm flipV="1">
            <a:off x="4016984" y="1991743"/>
            <a:ext cx="1749439" cy="2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3"/>
            <a:endCxn id="10" idx="1"/>
          </p:cNvCxnSpPr>
          <p:nvPr/>
        </p:nvCxnSpPr>
        <p:spPr>
          <a:xfrm flipV="1">
            <a:off x="6425578" y="1991742"/>
            <a:ext cx="1816764" cy="1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0" idx="3"/>
            <a:endCxn id="8" idx="1"/>
          </p:cNvCxnSpPr>
          <p:nvPr/>
        </p:nvCxnSpPr>
        <p:spPr>
          <a:xfrm>
            <a:off x="8901497" y="1991742"/>
            <a:ext cx="1429779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242498" y="1245322"/>
            <a:ext cx="481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f</a:t>
            </a:r>
            <a:r>
              <a:rPr lang="en-US" sz="3600" baseline="-25000"/>
              <a:t>1</a:t>
            </a:r>
            <a:endParaRPr lang="en-US" sz="3600"/>
          </a:p>
        </p:txBody>
      </p:sp>
      <p:sp>
        <p:nvSpPr>
          <p:cNvPr id="23" name="TextBox 22"/>
          <p:cNvSpPr txBox="1"/>
          <p:nvPr/>
        </p:nvSpPr>
        <p:spPr>
          <a:xfrm>
            <a:off x="4651092" y="1245321"/>
            <a:ext cx="481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2</a:t>
            </a:r>
            <a:endParaRPr lang="en-US" sz="3600" dirty="0"/>
          </a:p>
        </p:txBody>
      </p:sp>
      <p:sp>
        <p:nvSpPr>
          <p:cNvPr id="24" name="TextBox 23"/>
          <p:cNvSpPr txBox="1"/>
          <p:nvPr/>
        </p:nvSpPr>
        <p:spPr>
          <a:xfrm>
            <a:off x="7093349" y="1245320"/>
            <a:ext cx="481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3</a:t>
            </a:r>
            <a:endParaRPr lang="en-US" sz="3600" dirty="0"/>
          </a:p>
        </p:txBody>
      </p:sp>
      <p:sp>
        <p:nvSpPr>
          <p:cNvPr id="25" name="TextBox 24"/>
          <p:cNvSpPr txBox="1"/>
          <p:nvPr/>
        </p:nvSpPr>
        <p:spPr>
          <a:xfrm>
            <a:off x="9328657" y="1246266"/>
            <a:ext cx="481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4</a:t>
            </a:r>
            <a:endParaRPr lang="en-US" sz="36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23" y="4196511"/>
            <a:ext cx="7603953" cy="114202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991866" y="5434152"/>
            <a:ext cx="577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D</a:t>
            </a:r>
            <a:r>
              <a:rPr lang="en-US" sz="3200" baseline="-25000"/>
              <a:t>3</a:t>
            </a:r>
            <a:endParaRPr lang="en-US" sz="3200"/>
          </a:p>
        </p:txBody>
      </p:sp>
      <p:sp>
        <p:nvSpPr>
          <p:cNvPr id="32" name="TextBox 31"/>
          <p:cNvSpPr txBox="1"/>
          <p:nvPr/>
        </p:nvSpPr>
        <p:spPr>
          <a:xfrm>
            <a:off x="7014972" y="5434152"/>
            <a:ext cx="1334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</a:t>
            </a:r>
            <a:r>
              <a:rPr lang="en-US" sz="3200" baseline="-25000" dirty="0"/>
              <a:t>2</a:t>
            </a:r>
            <a:r>
              <a:rPr lang="en-US" sz="3200" dirty="0"/>
              <a:t> x D</a:t>
            </a:r>
            <a:r>
              <a:rPr lang="en-US" sz="3200" baseline="-25000" dirty="0"/>
              <a:t>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428989" y="5434151"/>
            <a:ext cx="1334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</a:t>
            </a:r>
            <a:r>
              <a:rPr lang="en-US" sz="3200" baseline="-25000" dirty="0"/>
              <a:t>1</a:t>
            </a:r>
            <a:r>
              <a:rPr lang="en-US" sz="3200" dirty="0"/>
              <a:t> x D</a:t>
            </a:r>
            <a:r>
              <a:rPr lang="en-US" sz="3200" baseline="-25000" dirty="0"/>
              <a:t>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824241" y="5432563"/>
            <a:ext cx="1334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</a:t>
            </a:r>
            <a:r>
              <a:rPr lang="en-US" sz="3200" baseline="-25000" dirty="0"/>
              <a:t>0</a:t>
            </a:r>
            <a:r>
              <a:rPr lang="en-US" sz="3200" dirty="0"/>
              <a:t> x D</a:t>
            </a:r>
            <a:r>
              <a:rPr lang="en-US" sz="3200" baseline="-25000" dirty="0"/>
              <a:t>1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3505885" y="3972946"/>
            <a:ext cx="6392091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83716" y="2969318"/>
            <a:ext cx="112897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Matrix multiplication is </a:t>
            </a:r>
            <a:r>
              <a:rPr lang="en-US" sz="2400" b="1" dirty="0"/>
              <a:t>associative</a:t>
            </a:r>
            <a:r>
              <a:rPr lang="en-US" sz="2400" dirty="0"/>
              <a:t>: we can compute products in any order</a:t>
            </a:r>
          </a:p>
          <a:p>
            <a:pPr algn="ctr"/>
            <a:r>
              <a:rPr lang="en-US" sz="2400" dirty="0"/>
              <a:t>Computing products right-to-left avoids matrix-matrix products; only needs matrix-vector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12001" y="4362388"/>
            <a:ext cx="9927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Chain rule</a:t>
            </a:r>
          </a:p>
        </p:txBody>
      </p:sp>
    </p:spTree>
    <p:extLst>
      <p:ext uri="{BB962C8B-B14F-4D97-AF65-F5344CB8AC3E}">
        <p14:creationId xmlns:p14="http://schemas.microsoft.com/office/powerpoint/2010/main" val="191433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18842-19A4-4D05-8323-CE0A67CF5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Mini-batch evaluation with matrices (HW3)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11CF5-3EA8-4B94-A2C7-655430293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DNNs are described as passing </a:t>
            </a:r>
            <a:r>
              <a:rPr lang="en-US" b="1" i="1" dirty="0"/>
              <a:t>vectors</a:t>
            </a:r>
            <a:br>
              <a:rPr lang="en-US" dirty="0"/>
            </a:br>
            <a:r>
              <a:rPr lang="en-US" dirty="0"/>
              <a:t>between layers</a:t>
            </a:r>
          </a:p>
          <a:p>
            <a:r>
              <a:rPr lang="en-US" dirty="0"/>
              <a:t>Why not pass all samples in a mini-batch</a:t>
            </a:r>
            <a:br>
              <a:rPr lang="en-US" dirty="0"/>
            </a:br>
            <a:r>
              <a:rPr lang="en-US" dirty="0"/>
              <a:t>as a </a:t>
            </a:r>
            <a:r>
              <a:rPr lang="en-US" b="1" i="1" dirty="0"/>
              <a:t>matrix</a:t>
            </a:r>
            <a:r>
              <a:rPr lang="en-US" dirty="0"/>
              <a:t>?</a:t>
            </a:r>
          </a:p>
          <a:p>
            <a:r>
              <a:rPr lang="en-US" dirty="0"/>
              <a:t>What used to be column vectors are now rows</a:t>
            </a:r>
          </a:p>
          <a:p>
            <a:r>
              <a:rPr lang="en-US" dirty="0"/>
              <a:t>Need to adjust weight-vector multiplies</a:t>
            </a:r>
            <a:br>
              <a:rPr lang="en-US" dirty="0"/>
            </a:br>
            <a:r>
              <a:rPr lang="en-US" dirty="0"/>
              <a:t>	</a:t>
            </a:r>
            <a:r>
              <a:rPr lang="en-US" b="1" i="1" dirty="0"/>
              <a:t>s</a:t>
            </a:r>
            <a:r>
              <a:rPr lang="en-US" dirty="0"/>
              <a:t> = </a:t>
            </a:r>
            <a:r>
              <a:rPr lang="en-US" b="1" i="1" dirty="0"/>
              <a:t>W x</a:t>
            </a:r>
            <a:br>
              <a:rPr lang="en-US" b="1" i="1" dirty="0"/>
            </a:br>
            <a:r>
              <a:rPr lang="en-US" dirty="0"/>
              <a:t>becomes</a:t>
            </a:r>
            <a:br>
              <a:rPr lang="en-US" b="1" i="1" dirty="0"/>
            </a:br>
            <a:r>
              <a:rPr lang="en-US" b="1" i="1" dirty="0"/>
              <a:t>	S</a:t>
            </a:r>
            <a:r>
              <a:rPr lang="en-US" dirty="0"/>
              <a:t> = </a:t>
            </a:r>
            <a:r>
              <a:rPr lang="en-US" b="1" i="1" dirty="0"/>
              <a:t>X W</a:t>
            </a:r>
            <a:r>
              <a:rPr lang="en-US" baseline="30000" dirty="0"/>
              <a:t>T</a:t>
            </a:r>
            <a:endParaRPr lang="en-US" dirty="0"/>
          </a:p>
          <a:p>
            <a:r>
              <a:rPr lang="en-US" dirty="0"/>
              <a:t>Need to adjust gradients (Jacobians) as well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Richard Szeliski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UW CSE 576 - Convolutional Neural Networks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2D1479-DF4D-48DC-965E-2EAAECBF7152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8" name="Picture 7" descr="A picture containing clock, hanging&#10;&#10;Description automatically generated">
            <a:extLst>
              <a:ext uri="{FF2B5EF4-FFF2-40B4-BE49-F238E27FC236}">
                <a16:creationId xmlns:a16="http://schemas.microsoft.com/office/drawing/2014/main" id="{D6AD4EF3-E43E-4943-999C-0CF6AB7D7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034" y="1825625"/>
            <a:ext cx="3467510" cy="1751597"/>
          </a:xfrm>
          <a:prstGeom prst="rect">
            <a:avLst/>
          </a:prstGeom>
        </p:spPr>
      </p:pic>
      <p:pic>
        <p:nvPicPr>
          <p:cNvPr id="14" name="Picture 13" descr="A picture containing star, clock&#10;&#10;Description automatically generated">
            <a:extLst>
              <a:ext uri="{FF2B5EF4-FFF2-40B4-BE49-F238E27FC236}">
                <a16:creationId xmlns:a16="http://schemas.microsoft.com/office/drawing/2014/main" id="{20F0A218-5074-4B12-A906-2890EEDCB3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68"/>
          <a:stretch/>
        </p:blipFill>
        <p:spPr>
          <a:xfrm>
            <a:off x="7727885" y="3919679"/>
            <a:ext cx="2720808" cy="175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448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C47F1-EE5D-4E73-B5AE-72798EF33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3: Neural Networks in C++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482FFA7-4464-4253-9E21-E1B578DB982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47629"/>
          <a:stretch/>
        </p:blipFill>
        <p:spPr>
          <a:xfrm>
            <a:off x="868761" y="2310826"/>
            <a:ext cx="5321444" cy="3467804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9B79166-AC6E-40FD-A373-6178802A71C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Quick overview by</a:t>
            </a:r>
            <a:br>
              <a:rPr lang="en-US" dirty="0"/>
            </a:br>
            <a:r>
              <a:rPr lang="en-US" dirty="0"/>
              <a:t>Keunhong Park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16EE9-6633-434E-88A7-F87D91271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3236E-97C3-4A0A-89D0-7567CCB9E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CSE 576 - Convolutional Neural Networks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FCAFA2-25EF-429C-9333-3EB7C3407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DBF7D0-97C9-428D-BBE5-AE2E803D2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4100" y="2843442"/>
            <a:ext cx="2697422" cy="317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8788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3E61A-EF19-46D2-AD97-0146A2BAC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Web demo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2B89F-FD8B-4F9C-9CFE-7E7974CCA3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2000" dirty="0">
                <a:hlinkClick r:id="rId2"/>
              </a:rPr>
              <a:t>https://playground.tensorflow.org/</a:t>
            </a:r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5941E-A15D-4A05-82BE-48A82021A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02624-B333-4E2A-8CA1-DF87A446B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CSE 576 - Convolutional Neural Networks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882B69-34F1-49C3-8B4C-C0C6E9040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FF7F7F-C1EC-482A-88C7-17875E46AF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746"/>
          <a:stretch/>
        </p:blipFill>
        <p:spPr>
          <a:xfrm>
            <a:off x="3282053" y="1794988"/>
            <a:ext cx="5627894" cy="36644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246A0B-37D9-4ADE-A397-6865372D3000}"/>
              </a:ext>
            </a:extLst>
          </p:cNvPr>
          <p:cNvSpPr txBox="1"/>
          <p:nvPr/>
        </p:nvSpPr>
        <p:spPr>
          <a:xfrm>
            <a:off x="9389097" y="4590854"/>
            <a:ext cx="1964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(Thanks, </a:t>
            </a:r>
            <a:r>
              <a:rPr lang="en-US" i="1" dirty="0" err="1"/>
              <a:t>Doruk</a:t>
            </a:r>
            <a:r>
              <a:rPr lang="en-US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327685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Interactive Web Demo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4" name="Google Shape;1658;p9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45441" y="1143009"/>
            <a:ext cx="9852634" cy="435496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660;p97"/>
          <p:cNvSpPr txBox="1"/>
          <p:nvPr/>
        </p:nvSpPr>
        <p:spPr>
          <a:xfrm>
            <a:off x="1587407" y="5497975"/>
            <a:ext cx="8968703" cy="664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487" u="sng" dirty="0">
                <a:solidFill>
                  <a:schemeClr val="hlink"/>
                </a:solidFill>
                <a:hlinkClick r:id="rId3"/>
              </a:rPr>
              <a:t>http://vision.stanford.edu/teaching/cs231n-demos/linear-classify/</a:t>
            </a:r>
            <a:r>
              <a:rPr lang="en" sz="2487" dirty="0"/>
              <a:t> </a:t>
            </a:r>
            <a:endParaRPr sz="2487" dirty="0"/>
          </a:p>
        </p:txBody>
      </p:sp>
    </p:spTree>
    <p:extLst>
      <p:ext uri="{BB962C8B-B14F-4D97-AF65-F5344CB8AC3E}">
        <p14:creationId xmlns:p14="http://schemas.microsoft.com/office/powerpoint/2010/main" val="1760663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Problems with SGD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4" name="Google Shape;193;p24"/>
          <p:cNvSpPr/>
          <p:nvPr/>
        </p:nvSpPr>
        <p:spPr>
          <a:xfrm rot="5400000">
            <a:off x="5838316" y="2513944"/>
            <a:ext cx="566652" cy="2820065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" name="Google Shape;194;p24"/>
          <p:cNvSpPr/>
          <p:nvPr/>
        </p:nvSpPr>
        <p:spPr>
          <a:xfrm rot="5400000">
            <a:off x="5024424" y="-1524676"/>
            <a:ext cx="2193829" cy="10918756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" name="Google Shape;195;p24"/>
          <p:cNvSpPr/>
          <p:nvPr/>
        </p:nvSpPr>
        <p:spPr>
          <a:xfrm rot="5400000">
            <a:off x="5190469" y="-698241"/>
            <a:ext cx="1862315" cy="9266386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7" name="Google Shape;196;p24"/>
          <p:cNvSpPr/>
          <p:nvPr/>
        </p:nvSpPr>
        <p:spPr>
          <a:xfrm rot="5400000">
            <a:off x="5391968" y="303620"/>
            <a:ext cx="1458820" cy="7262108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8" name="Google Shape;197;p24"/>
          <p:cNvSpPr/>
          <p:nvPr/>
        </p:nvSpPr>
        <p:spPr>
          <a:xfrm rot="5400000">
            <a:off x="5561968" y="1150450"/>
            <a:ext cx="1118909" cy="5568549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9" name="Google Shape;198;p24"/>
          <p:cNvSpPr/>
          <p:nvPr/>
        </p:nvSpPr>
        <p:spPr>
          <a:xfrm rot="5400000">
            <a:off x="5713658" y="1905246"/>
            <a:ext cx="815388" cy="4058943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0" name="Google Shape;199;p24"/>
          <p:cNvSpPr/>
          <p:nvPr/>
        </p:nvSpPr>
        <p:spPr>
          <a:xfrm>
            <a:off x="3571036" y="4664065"/>
            <a:ext cx="180353" cy="180353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1" name="Google Shape;200;p24"/>
          <p:cNvSpPr/>
          <p:nvPr/>
        </p:nvSpPr>
        <p:spPr>
          <a:xfrm>
            <a:off x="6001436" y="3753152"/>
            <a:ext cx="320716" cy="320716"/>
          </a:xfrm>
          <a:prstGeom prst="smileyFace">
            <a:avLst>
              <a:gd name="adj" fmla="val 4653"/>
            </a:avLst>
          </a:prstGeom>
          <a:solidFill>
            <a:srgbClr val="F9CB9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2" name="Google Shape;201;p24"/>
          <p:cNvSpPr txBox="1"/>
          <p:nvPr/>
        </p:nvSpPr>
        <p:spPr>
          <a:xfrm>
            <a:off x="939755" y="1300938"/>
            <a:ext cx="10444079" cy="1334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What if loss changes quickly in one direction and slowly in another?</a:t>
            </a:r>
            <a:endParaRPr sz="2399"/>
          </a:p>
          <a:p>
            <a:r>
              <a:rPr lang="en" sz="2399"/>
              <a:t>What does gradient descent do?</a:t>
            </a:r>
            <a:endParaRPr sz="2399"/>
          </a:p>
          <a:p>
            <a:endParaRPr sz="2399">
              <a:solidFill>
                <a:srgbClr val="FF0000"/>
              </a:solidFill>
            </a:endParaRPr>
          </a:p>
        </p:txBody>
      </p:sp>
      <p:sp>
        <p:nvSpPr>
          <p:cNvPr id="13" name="Google Shape;202;p24"/>
          <p:cNvSpPr txBox="1"/>
          <p:nvPr/>
        </p:nvSpPr>
        <p:spPr>
          <a:xfrm>
            <a:off x="1021167" y="5122255"/>
            <a:ext cx="10444079" cy="977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Loss function has high </a:t>
            </a:r>
            <a:r>
              <a:rPr lang="en" sz="2399" b="1" dirty="0"/>
              <a:t>condition number</a:t>
            </a:r>
            <a:r>
              <a:rPr lang="en" sz="2399" dirty="0"/>
              <a:t>: ratio of largest to smallest singular value of the Hessian matrix is large</a:t>
            </a:r>
            <a:endParaRPr sz="2399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14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Problems with SGD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14" name="Google Shape;209;p25"/>
          <p:cNvSpPr/>
          <p:nvPr/>
        </p:nvSpPr>
        <p:spPr>
          <a:xfrm rot="5400000">
            <a:off x="5838316" y="2513944"/>
            <a:ext cx="566652" cy="2820065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5" name="Google Shape;210;p25"/>
          <p:cNvSpPr/>
          <p:nvPr/>
        </p:nvSpPr>
        <p:spPr>
          <a:xfrm rot="5400000">
            <a:off x="5024424" y="-1524676"/>
            <a:ext cx="2193829" cy="10918756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6" name="Google Shape;211;p25"/>
          <p:cNvSpPr/>
          <p:nvPr/>
        </p:nvSpPr>
        <p:spPr>
          <a:xfrm rot="5400000">
            <a:off x="5190469" y="-698241"/>
            <a:ext cx="1862315" cy="9266386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7" name="Google Shape;212;p25"/>
          <p:cNvSpPr/>
          <p:nvPr/>
        </p:nvSpPr>
        <p:spPr>
          <a:xfrm rot="5400000">
            <a:off x="5391968" y="303620"/>
            <a:ext cx="1458820" cy="7262108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8" name="Google Shape;213;p25"/>
          <p:cNvSpPr/>
          <p:nvPr/>
        </p:nvSpPr>
        <p:spPr>
          <a:xfrm rot="5400000">
            <a:off x="5561968" y="1150450"/>
            <a:ext cx="1118909" cy="5568549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9" name="Google Shape;214;p25"/>
          <p:cNvSpPr/>
          <p:nvPr/>
        </p:nvSpPr>
        <p:spPr>
          <a:xfrm rot="5400000">
            <a:off x="5713658" y="1905246"/>
            <a:ext cx="815388" cy="4058943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0" name="Google Shape;215;p25"/>
          <p:cNvSpPr/>
          <p:nvPr/>
        </p:nvSpPr>
        <p:spPr>
          <a:xfrm>
            <a:off x="3571036" y="4664065"/>
            <a:ext cx="180353" cy="180353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1" name="Google Shape;216;p25"/>
          <p:cNvSpPr/>
          <p:nvPr/>
        </p:nvSpPr>
        <p:spPr>
          <a:xfrm>
            <a:off x="6001436" y="3753152"/>
            <a:ext cx="320716" cy="320716"/>
          </a:xfrm>
          <a:prstGeom prst="smileyFace">
            <a:avLst>
              <a:gd name="adj" fmla="val 4653"/>
            </a:avLst>
          </a:prstGeom>
          <a:solidFill>
            <a:srgbClr val="F9CB9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2" name="Google Shape;217;p25"/>
          <p:cNvSpPr/>
          <p:nvPr/>
        </p:nvSpPr>
        <p:spPr>
          <a:xfrm>
            <a:off x="3688905" y="3068427"/>
            <a:ext cx="2504681" cy="1653836"/>
          </a:xfrm>
          <a:custGeom>
            <a:avLst/>
            <a:gdLst/>
            <a:ahLst/>
            <a:cxnLst/>
            <a:rect l="l" t="t" r="r" b="b"/>
            <a:pathLst>
              <a:path w="75160" h="49628" extrusionOk="0">
                <a:moveTo>
                  <a:pt x="0" y="48481"/>
                </a:moveTo>
                <a:lnTo>
                  <a:pt x="4303" y="0"/>
                </a:lnTo>
                <a:lnTo>
                  <a:pt x="7172" y="49628"/>
                </a:lnTo>
                <a:lnTo>
                  <a:pt x="10328" y="2581"/>
                </a:lnTo>
                <a:lnTo>
                  <a:pt x="13196" y="47046"/>
                </a:lnTo>
                <a:lnTo>
                  <a:pt x="14344" y="4876"/>
                </a:lnTo>
                <a:lnTo>
                  <a:pt x="18360" y="43604"/>
                </a:lnTo>
                <a:lnTo>
                  <a:pt x="19507" y="8606"/>
                </a:lnTo>
                <a:lnTo>
                  <a:pt x="22663" y="41022"/>
                </a:lnTo>
                <a:lnTo>
                  <a:pt x="25245" y="12622"/>
                </a:lnTo>
                <a:lnTo>
                  <a:pt x="27827" y="41022"/>
                </a:lnTo>
                <a:lnTo>
                  <a:pt x="31269" y="13483"/>
                </a:lnTo>
                <a:lnTo>
                  <a:pt x="34712" y="39875"/>
                </a:lnTo>
                <a:lnTo>
                  <a:pt x="37867" y="14630"/>
                </a:lnTo>
                <a:lnTo>
                  <a:pt x="39015" y="37293"/>
                </a:lnTo>
                <a:lnTo>
                  <a:pt x="43318" y="16925"/>
                </a:lnTo>
                <a:lnTo>
                  <a:pt x="45326" y="34711"/>
                </a:lnTo>
                <a:lnTo>
                  <a:pt x="47621" y="18072"/>
                </a:lnTo>
                <a:lnTo>
                  <a:pt x="48481" y="33277"/>
                </a:lnTo>
                <a:lnTo>
                  <a:pt x="51350" y="18072"/>
                </a:lnTo>
                <a:lnTo>
                  <a:pt x="53358" y="30982"/>
                </a:lnTo>
                <a:lnTo>
                  <a:pt x="55366" y="18359"/>
                </a:lnTo>
                <a:lnTo>
                  <a:pt x="56801" y="28974"/>
                </a:lnTo>
                <a:lnTo>
                  <a:pt x="58809" y="20081"/>
                </a:lnTo>
                <a:lnTo>
                  <a:pt x="61390" y="28687"/>
                </a:lnTo>
                <a:lnTo>
                  <a:pt x="62825" y="20941"/>
                </a:lnTo>
                <a:lnTo>
                  <a:pt x="65407" y="30408"/>
                </a:lnTo>
                <a:lnTo>
                  <a:pt x="67702" y="20941"/>
                </a:lnTo>
                <a:lnTo>
                  <a:pt x="69997" y="30408"/>
                </a:lnTo>
                <a:lnTo>
                  <a:pt x="71431" y="21515"/>
                </a:lnTo>
                <a:lnTo>
                  <a:pt x="72005" y="30408"/>
                </a:lnTo>
                <a:lnTo>
                  <a:pt x="75160" y="24957"/>
                </a:lnTo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23" name="Google Shape;218;p25"/>
          <p:cNvSpPr txBox="1"/>
          <p:nvPr/>
        </p:nvSpPr>
        <p:spPr>
          <a:xfrm>
            <a:off x="939755" y="1300938"/>
            <a:ext cx="10444079" cy="1334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What if loss changes quickly in one direction and slowly in another?</a:t>
            </a:r>
            <a:endParaRPr sz="2399" dirty="0"/>
          </a:p>
          <a:p>
            <a:r>
              <a:rPr lang="en" sz="2399" dirty="0"/>
              <a:t>What does gradient descent do?</a:t>
            </a:r>
            <a:endParaRPr sz="2399" dirty="0"/>
          </a:p>
          <a:p>
            <a:r>
              <a:rPr lang="en" sz="2399" dirty="0">
                <a:solidFill>
                  <a:srgbClr val="FF0000"/>
                </a:solidFill>
              </a:rPr>
              <a:t>Very slow progress along shallow dimension, jitter along steep direction</a:t>
            </a:r>
            <a:endParaRPr sz="2399" dirty="0">
              <a:solidFill>
                <a:srgbClr val="FF0000"/>
              </a:solidFill>
            </a:endParaRPr>
          </a:p>
        </p:txBody>
      </p:sp>
      <p:sp>
        <p:nvSpPr>
          <p:cNvPr id="24" name="Google Shape;219;p25"/>
          <p:cNvSpPr txBox="1"/>
          <p:nvPr/>
        </p:nvSpPr>
        <p:spPr>
          <a:xfrm>
            <a:off x="1021167" y="5122255"/>
            <a:ext cx="10444079" cy="977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Loss function has high </a:t>
            </a:r>
            <a:r>
              <a:rPr lang="en" sz="2399" b="1"/>
              <a:t>condition number</a:t>
            </a:r>
            <a:r>
              <a:rPr lang="en" sz="2399"/>
              <a:t>: ratio of largest to smallest singular value of the Hessian matrix is large</a:t>
            </a:r>
            <a:endParaRPr sz="2399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590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CC78E-3BFA-4736-A519-F296805B6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5B2811-BCC4-4A55-8BBE-3B83249E8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54E9F-79C2-46B5-A48F-E82C16288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CSE 576 - Convolutional Neural Networks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C231B3-C6E0-4EEB-BD65-20976728C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8CFECE-5484-4F3C-A4DB-DCB417FDD2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2" t="24098" r="72212" b="2518"/>
          <a:stretch/>
        </p:blipFill>
        <p:spPr>
          <a:xfrm>
            <a:off x="1744909" y="1690688"/>
            <a:ext cx="2293691" cy="3323511"/>
          </a:xfrm>
          <a:prstGeom prst="rect">
            <a:avLst/>
          </a:prstGeom>
        </p:spPr>
      </p:pic>
      <p:pic>
        <p:nvPicPr>
          <p:cNvPr id="2050" name="Picture 2" descr="Deep Learning, Vol. 1: From Basics to Practice by [Andrew Glassner]">
            <a:extLst>
              <a:ext uri="{FF2B5EF4-FFF2-40B4-BE49-F238E27FC236}">
                <a16:creationId xmlns:a16="http://schemas.microsoft.com/office/drawing/2014/main" id="{1E890968-03A2-45DB-95E0-DA07A3E75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096" y="2026481"/>
            <a:ext cx="1985538" cy="317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hlinkClick r:id="rId4"/>
            <a:extLst>
              <a:ext uri="{FF2B5EF4-FFF2-40B4-BE49-F238E27FC236}">
                <a16:creationId xmlns:a16="http://schemas.microsoft.com/office/drawing/2014/main" id="{B0D7E9A3-25B5-4ABF-B4B1-3B9D1F08B4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0"/>
          <a:stretch/>
        </p:blipFill>
        <p:spPr bwMode="auto">
          <a:xfrm>
            <a:off x="7382312" y="2319826"/>
            <a:ext cx="2158768" cy="316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64ADB3-FB76-4D64-B849-5995045C246E}"/>
              </a:ext>
            </a:extLst>
          </p:cNvPr>
          <p:cNvSpPr txBox="1"/>
          <p:nvPr/>
        </p:nvSpPr>
        <p:spPr>
          <a:xfrm>
            <a:off x="7592037" y="5696125"/>
            <a:ext cx="1761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https://d2l.ai/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9156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273" y="3024538"/>
            <a:ext cx="4353840" cy="33538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Problems with SGD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4" name="Google Shape;237;p27"/>
          <p:cNvSpPr txBox="1"/>
          <p:nvPr/>
        </p:nvSpPr>
        <p:spPr>
          <a:xfrm>
            <a:off x="838200" y="1826251"/>
            <a:ext cx="4427467" cy="1819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/>
              <a:t>What if the loss function has</a:t>
            </a:r>
            <a:r>
              <a:rPr lang="en-US" sz="3199" dirty="0"/>
              <a:t> a</a:t>
            </a:r>
            <a:r>
              <a:rPr lang="en" sz="3199" dirty="0"/>
              <a:t> </a:t>
            </a:r>
            <a:r>
              <a:rPr lang="en" sz="3199" b="1" dirty="0"/>
              <a:t>local minim</a:t>
            </a:r>
            <a:r>
              <a:rPr lang="en-US" sz="3199" b="1" dirty="0"/>
              <a:t>um</a:t>
            </a:r>
            <a:r>
              <a:rPr lang="en" sz="3199" b="1" dirty="0"/>
              <a:t> </a:t>
            </a:r>
            <a:r>
              <a:rPr lang="en" sz="3199" dirty="0"/>
              <a:t>or </a:t>
            </a:r>
            <a:r>
              <a:rPr lang="en" sz="3199" b="1" dirty="0"/>
              <a:t>saddle point</a:t>
            </a:r>
            <a:r>
              <a:rPr lang="en" sz="3199" dirty="0"/>
              <a:t>?</a:t>
            </a:r>
            <a:endParaRPr sz="3199" dirty="0"/>
          </a:p>
        </p:txBody>
      </p:sp>
      <p:sp>
        <p:nvSpPr>
          <p:cNvPr id="5" name="Google Shape;238;p27"/>
          <p:cNvSpPr/>
          <p:nvPr/>
        </p:nvSpPr>
        <p:spPr>
          <a:xfrm>
            <a:off x="6600470" y="915544"/>
            <a:ext cx="4120267" cy="2037527"/>
          </a:xfrm>
          <a:custGeom>
            <a:avLst/>
            <a:gdLst/>
            <a:ahLst/>
            <a:cxnLst/>
            <a:rect l="l" t="t" r="r" b="b"/>
            <a:pathLst>
              <a:path w="62514" h="30914" extrusionOk="0">
                <a:moveTo>
                  <a:pt x="0" y="1460"/>
                </a:moveTo>
                <a:cubicBezTo>
                  <a:pt x="3045" y="1460"/>
                  <a:pt x="13464" y="-1825"/>
                  <a:pt x="18267" y="1460"/>
                </a:cubicBezTo>
                <a:cubicBezTo>
                  <a:pt x="23070" y="4745"/>
                  <a:pt x="23408" y="18968"/>
                  <a:pt x="28820" y="21171"/>
                </a:cubicBezTo>
                <a:cubicBezTo>
                  <a:pt x="34232" y="23374"/>
                  <a:pt x="45125" y="13052"/>
                  <a:pt x="50741" y="14676"/>
                </a:cubicBezTo>
                <a:cubicBezTo>
                  <a:pt x="56357" y="16300"/>
                  <a:pt x="60552" y="28208"/>
                  <a:pt x="62514" y="30914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" name="TextBox 10"/>
          <p:cNvSpPr txBox="1"/>
          <p:nvPr/>
        </p:nvSpPr>
        <p:spPr>
          <a:xfrm>
            <a:off x="8250349" y="977896"/>
            <a:ext cx="1472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Local Minimum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96000" y="2826268"/>
            <a:ext cx="1073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Saddle point</a:t>
            </a:r>
          </a:p>
        </p:txBody>
      </p:sp>
    </p:spTree>
    <p:extLst>
      <p:ext uri="{BB962C8B-B14F-4D97-AF65-F5344CB8AC3E}">
        <p14:creationId xmlns:p14="http://schemas.microsoft.com/office/powerpoint/2010/main" val="7495710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273" y="3024538"/>
            <a:ext cx="4353840" cy="33538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Problems with SGD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4" name="Google Shape;237;p27"/>
          <p:cNvSpPr txBox="1"/>
          <p:nvPr/>
        </p:nvSpPr>
        <p:spPr>
          <a:xfrm>
            <a:off x="838200" y="1826251"/>
            <a:ext cx="4427467" cy="4146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/>
              <a:t>What if the loss function has</a:t>
            </a:r>
            <a:r>
              <a:rPr lang="en-US" sz="3199" dirty="0"/>
              <a:t> a</a:t>
            </a:r>
            <a:r>
              <a:rPr lang="en" sz="3199" dirty="0"/>
              <a:t> </a:t>
            </a:r>
            <a:r>
              <a:rPr lang="en" sz="3199" b="1" dirty="0"/>
              <a:t>local minim</a:t>
            </a:r>
            <a:r>
              <a:rPr lang="en-US" sz="3199" b="1" dirty="0"/>
              <a:t>um</a:t>
            </a:r>
            <a:r>
              <a:rPr lang="en" sz="3199" b="1" dirty="0"/>
              <a:t> </a:t>
            </a:r>
            <a:r>
              <a:rPr lang="en" sz="3199" dirty="0"/>
              <a:t>or </a:t>
            </a:r>
            <a:r>
              <a:rPr lang="en" sz="3199" b="1" dirty="0"/>
              <a:t>saddle point</a:t>
            </a:r>
            <a:r>
              <a:rPr lang="en" sz="3199" dirty="0"/>
              <a:t>?</a:t>
            </a:r>
            <a:endParaRPr sz="3199" dirty="0"/>
          </a:p>
          <a:p>
            <a:endParaRPr lang="en-US" sz="3199" dirty="0"/>
          </a:p>
          <a:p>
            <a:endParaRPr sz="3199" dirty="0"/>
          </a:p>
          <a:p>
            <a:r>
              <a:rPr lang="en" sz="3199" dirty="0">
                <a:solidFill>
                  <a:srgbClr val="FF0000"/>
                </a:solidFill>
              </a:rPr>
              <a:t>Zero gradient, gradient descent gets stuck</a:t>
            </a:r>
            <a:endParaRPr sz="3199" dirty="0">
              <a:solidFill>
                <a:srgbClr val="FF0000"/>
              </a:solidFill>
            </a:endParaRPr>
          </a:p>
        </p:txBody>
      </p:sp>
      <p:sp>
        <p:nvSpPr>
          <p:cNvPr id="5" name="Google Shape;238;p27"/>
          <p:cNvSpPr/>
          <p:nvPr/>
        </p:nvSpPr>
        <p:spPr>
          <a:xfrm>
            <a:off x="6600470" y="915544"/>
            <a:ext cx="4120267" cy="2037527"/>
          </a:xfrm>
          <a:custGeom>
            <a:avLst/>
            <a:gdLst/>
            <a:ahLst/>
            <a:cxnLst/>
            <a:rect l="l" t="t" r="r" b="b"/>
            <a:pathLst>
              <a:path w="62514" h="30914" extrusionOk="0">
                <a:moveTo>
                  <a:pt x="0" y="1460"/>
                </a:moveTo>
                <a:cubicBezTo>
                  <a:pt x="3045" y="1460"/>
                  <a:pt x="13464" y="-1825"/>
                  <a:pt x="18267" y="1460"/>
                </a:cubicBezTo>
                <a:cubicBezTo>
                  <a:pt x="23070" y="4745"/>
                  <a:pt x="23408" y="18968"/>
                  <a:pt x="28820" y="21171"/>
                </a:cubicBezTo>
                <a:cubicBezTo>
                  <a:pt x="34232" y="23374"/>
                  <a:pt x="45125" y="13052"/>
                  <a:pt x="50741" y="14676"/>
                </a:cubicBezTo>
                <a:cubicBezTo>
                  <a:pt x="56357" y="16300"/>
                  <a:pt x="60552" y="28208"/>
                  <a:pt x="62514" y="30914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Google Shape;239;p27"/>
          <p:cNvSpPr/>
          <p:nvPr/>
        </p:nvSpPr>
        <p:spPr>
          <a:xfrm>
            <a:off x="8467193" y="2065661"/>
            <a:ext cx="215144" cy="215144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7" name="Google Shape;240;p27"/>
          <p:cNvSpPr/>
          <p:nvPr/>
        </p:nvSpPr>
        <p:spPr>
          <a:xfrm>
            <a:off x="8533242" y="4428350"/>
            <a:ext cx="215144" cy="215144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1" name="TextBox 10"/>
          <p:cNvSpPr txBox="1"/>
          <p:nvPr/>
        </p:nvSpPr>
        <p:spPr>
          <a:xfrm>
            <a:off x="8250349" y="977896"/>
            <a:ext cx="1472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Local Minimum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6000" y="2826268"/>
            <a:ext cx="1073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Saddle point</a:t>
            </a:r>
          </a:p>
        </p:txBody>
      </p:sp>
    </p:spTree>
    <p:extLst>
      <p:ext uri="{BB962C8B-B14F-4D97-AF65-F5344CB8AC3E}">
        <p14:creationId xmlns:p14="http://schemas.microsoft.com/office/powerpoint/2010/main" val="17932886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Problems with SGD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4" name="Google Shape;263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15092" y="1098956"/>
            <a:ext cx="4838841" cy="4838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66;p29"/>
          <p:cNvPicPr preferRelativeResize="0"/>
          <p:nvPr/>
        </p:nvPicPr>
        <p:blipFill rotWithShape="1">
          <a:blip r:embed="rId3">
            <a:alphaModFix/>
          </a:blip>
          <a:srcRect l="15419" r="31244" b="54683"/>
          <a:stretch/>
        </p:blipFill>
        <p:spPr>
          <a:xfrm>
            <a:off x="870503" y="2777536"/>
            <a:ext cx="4113662" cy="1138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67;p29"/>
          <p:cNvPicPr preferRelativeResize="0"/>
          <p:nvPr/>
        </p:nvPicPr>
        <p:blipFill rotWithShape="1">
          <a:blip r:embed="rId3">
            <a:alphaModFix/>
          </a:blip>
          <a:srcRect l="3391" t="51196" r="27533" b="3484"/>
          <a:stretch/>
        </p:blipFill>
        <p:spPr>
          <a:xfrm>
            <a:off x="263565" y="4103291"/>
            <a:ext cx="5327544" cy="11387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68;p29"/>
          <p:cNvSpPr txBox="1"/>
          <p:nvPr/>
        </p:nvSpPr>
        <p:spPr>
          <a:xfrm>
            <a:off x="434586" y="1572450"/>
            <a:ext cx="4985501" cy="908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Our gradients come from minibatches so they can be noisy!</a:t>
            </a:r>
            <a:endParaRPr sz="2399"/>
          </a:p>
        </p:txBody>
      </p:sp>
    </p:spTree>
    <p:extLst>
      <p:ext uri="{BB962C8B-B14F-4D97-AF65-F5344CB8AC3E}">
        <p14:creationId xmlns:p14="http://schemas.microsoft.com/office/powerpoint/2010/main" val="9172185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SGD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4" name="Google Shape;275;p30"/>
          <p:cNvSpPr txBox="1"/>
          <p:nvPr/>
        </p:nvSpPr>
        <p:spPr>
          <a:xfrm>
            <a:off x="2162103" y="1374489"/>
            <a:ext cx="1475616" cy="514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199"/>
              <a:t>SGD</a:t>
            </a:r>
            <a:endParaRPr sz="3199" dirty="0"/>
          </a:p>
        </p:txBody>
      </p:sp>
      <p:pic>
        <p:nvPicPr>
          <p:cNvPr id="6" name="Google Shape;277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28794" y="2121968"/>
            <a:ext cx="3342234" cy="55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31" y="3060325"/>
            <a:ext cx="4935360" cy="141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757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SGD + Momentum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4" name="Google Shape;275;p30"/>
          <p:cNvSpPr txBox="1"/>
          <p:nvPr/>
        </p:nvSpPr>
        <p:spPr>
          <a:xfrm>
            <a:off x="2162103" y="1374489"/>
            <a:ext cx="1475616" cy="514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199"/>
              <a:t>SGD</a:t>
            </a:r>
            <a:endParaRPr sz="3199" dirty="0"/>
          </a:p>
        </p:txBody>
      </p:sp>
      <p:sp>
        <p:nvSpPr>
          <p:cNvPr id="5" name="Google Shape;276;p30"/>
          <p:cNvSpPr txBox="1"/>
          <p:nvPr/>
        </p:nvSpPr>
        <p:spPr>
          <a:xfrm>
            <a:off x="2455679" y="5015001"/>
            <a:ext cx="7105180" cy="977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marL="609448" indent="-457086">
              <a:buSzPts val="1800"/>
              <a:buChar char="-"/>
            </a:pPr>
            <a:r>
              <a:rPr lang="en" sz="2399" dirty="0"/>
              <a:t>Build up “velocity” as a running mean of gradients</a:t>
            </a:r>
            <a:endParaRPr sz="2399" dirty="0"/>
          </a:p>
          <a:p>
            <a:pPr marL="609448" indent="-457086">
              <a:buSzPts val="1800"/>
              <a:buChar char="-"/>
            </a:pPr>
            <a:r>
              <a:rPr lang="en" sz="2399" dirty="0"/>
              <a:t>Rho gives “friction”; typically rho=0.9 or 0.99</a:t>
            </a:r>
            <a:endParaRPr sz="2399" dirty="0"/>
          </a:p>
          <a:p>
            <a:endParaRPr sz="2399" dirty="0"/>
          </a:p>
        </p:txBody>
      </p:sp>
      <p:pic>
        <p:nvPicPr>
          <p:cNvPr id="6" name="Google Shape;277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28794" y="2121968"/>
            <a:ext cx="3342234" cy="55450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78;p30"/>
          <p:cNvSpPr txBox="1"/>
          <p:nvPr/>
        </p:nvSpPr>
        <p:spPr>
          <a:xfrm>
            <a:off x="7565" y="6032219"/>
            <a:ext cx="7570028" cy="337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1333">
                <a:solidFill>
                  <a:schemeClr val="dk1"/>
                </a:solidFill>
              </a:rPr>
              <a:t>Sutskever</a:t>
            </a:r>
            <a:r>
              <a:rPr lang="en" sz="1333" dirty="0">
                <a:solidFill>
                  <a:schemeClr val="dk1"/>
                </a:solidFill>
              </a:rPr>
              <a:t> et al, “On the importance of initialization and momentum in deep learning”, ICML 2013</a:t>
            </a:r>
            <a:endParaRPr sz="1333" dirty="0">
              <a:solidFill>
                <a:schemeClr val="dk1"/>
              </a:solidFill>
            </a:endParaRPr>
          </a:p>
        </p:txBody>
      </p:sp>
      <p:sp>
        <p:nvSpPr>
          <p:cNvPr id="9" name="Google Shape;280;p30"/>
          <p:cNvSpPr txBox="1"/>
          <p:nvPr/>
        </p:nvSpPr>
        <p:spPr>
          <a:xfrm>
            <a:off x="6965468" y="1397070"/>
            <a:ext cx="3695437" cy="469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199"/>
              <a:t>SGD+Momentum</a:t>
            </a:r>
            <a:endParaRPr sz="3199" dirty="0"/>
          </a:p>
        </p:txBody>
      </p:sp>
      <p:pic>
        <p:nvPicPr>
          <p:cNvPr id="10" name="Google Shape;28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42430" y="1928583"/>
            <a:ext cx="3141510" cy="1056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231" y="3060325"/>
            <a:ext cx="4935360" cy="14172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0386" y="3060325"/>
            <a:ext cx="4165599" cy="183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925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SGD + Momentum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7" name="Google Shape;278;p30"/>
          <p:cNvSpPr txBox="1"/>
          <p:nvPr/>
        </p:nvSpPr>
        <p:spPr>
          <a:xfrm>
            <a:off x="7565" y="6032219"/>
            <a:ext cx="7570028" cy="337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1333">
                <a:solidFill>
                  <a:schemeClr val="dk1"/>
                </a:solidFill>
              </a:rPr>
              <a:t>Sutskever</a:t>
            </a:r>
            <a:r>
              <a:rPr lang="en" sz="1333" dirty="0">
                <a:solidFill>
                  <a:schemeClr val="dk1"/>
                </a:solidFill>
              </a:rPr>
              <a:t> et al, “On the importance of initialization and momentum in deep learning”, ICML 2013</a:t>
            </a:r>
            <a:endParaRPr sz="1333" dirty="0">
              <a:solidFill>
                <a:schemeClr val="dk1"/>
              </a:solidFill>
            </a:endParaRPr>
          </a:p>
        </p:txBody>
      </p:sp>
      <p:sp>
        <p:nvSpPr>
          <p:cNvPr id="12" name="Google Shape;289;p31"/>
          <p:cNvSpPr txBox="1"/>
          <p:nvPr/>
        </p:nvSpPr>
        <p:spPr>
          <a:xfrm>
            <a:off x="1368028" y="1270159"/>
            <a:ext cx="3467097" cy="785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 err="1"/>
              <a:t>SGD+Momentum</a:t>
            </a:r>
            <a:endParaRPr sz="3199" dirty="0"/>
          </a:p>
        </p:txBody>
      </p:sp>
      <p:sp>
        <p:nvSpPr>
          <p:cNvPr id="13" name="Google Shape;291;p31"/>
          <p:cNvSpPr txBox="1"/>
          <p:nvPr/>
        </p:nvSpPr>
        <p:spPr>
          <a:xfrm>
            <a:off x="2219107" y="5049349"/>
            <a:ext cx="8166273" cy="977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You may see </a:t>
            </a:r>
            <a:r>
              <a:rPr lang="en" sz="2399" dirty="0" err="1"/>
              <a:t>SGD+Momentum</a:t>
            </a:r>
            <a:r>
              <a:rPr lang="en" sz="2399" dirty="0"/>
              <a:t> formulated different ways, but they are equivalent - give same sequence of x</a:t>
            </a:r>
            <a:endParaRPr sz="2399" dirty="0"/>
          </a:p>
        </p:txBody>
      </p:sp>
      <p:pic>
        <p:nvPicPr>
          <p:cNvPr id="14" name="Google Shape;29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05880" y="1983830"/>
            <a:ext cx="2991392" cy="94632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280;p30"/>
          <p:cNvSpPr txBox="1"/>
          <p:nvPr/>
        </p:nvSpPr>
        <p:spPr>
          <a:xfrm>
            <a:off x="6965468" y="1397070"/>
            <a:ext cx="3695437" cy="469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199"/>
              <a:t>SGD+Momentum</a:t>
            </a:r>
            <a:endParaRPr sz="3199" dirty="0"/>
          </a:p>
        </p:txBody>
      </p:sp>
      <p:pic>
        <p:nvPicPr>
          <p:cNvPr id="17" name="Google Shape;28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42430" y="1928583"/>
            <a:ext cx="3141510" cy="1056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0386" y="3060325"/>
            <a:ext cx="4165599" cy="183622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447" y="3060325"/>
            <a:ext cx="5372258" cy="183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120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SGD + Momentum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7" name="Google Shape;278;p30"/>
          <p:cNvSpPr txBox="1"/>
          <p:nvPr/>
        </p:nvSpPr>
        <p:spPr>
          <a:xfrm>
            <a:off x="7565" y="6032219"/>
            <a:ext cx="7570028" cy="337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1333">
                <a:solidFill>
                  <a:schemeClr val="dk1"/>
                </a:solidFill>
              </a:rPr>
              <a:t>Sutskever</a:t>
            </a:r>
            <a:r>
              <a:rPr lang="en" sz="1333" dirty="0">
                <a:solidFill>
                  <a:schemeClr val="dk1"/>
                </a:solidFill>
              </a:rPr>
              <a:t> et al, “On the importance of initialization and momentum in deep learning”, ICML 2013</a:t>
            </a:r>
            <a:endParaRPr sz="1333" dirty="0">
              <a:solidFill>
                <a:schemeClr val="dk1"/>
              </a:solidFill>
            </a:endParaRPr>
          </a:p>
        </p:txBody>
      </p:sp>
      <p:pic>
        <p:nvPicPr>
          <p:cNvPr id="16" name="Google Shape;302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30024" y="919836"/>
            <a:ext cx="4466641" cy="446660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305;p32"/>
          <p:cNvSpPr/>
          <p:nvPr/>
        </p:nvSpPr>
        <p:spPr>
          <a:xfrm>
            <a:off x="604542" y="2317520"/>
            <a:ext cx="2083257" cy="1030198"/>
          </a:xfrm>
          <a:custGeom>
            <a:avLst/>
            <a:gdLst/>
            <a:ahLst/>
            <a:cxnLst/>
            <a:rect l="l" t="t" r="r" b="b"/>
            <a:pathLst>
              <a:path w="62514" h="30914" extrusionOk="0">
                <a:moveTo>
                  <a:pt x="0" y="1460"/>
                </a:moveTo>
                <a:cubicBezTo>
                  <a:pt x="3045" y="1460"/>
                  <a:pt x="13464" y="-1825"/>
                  <a:pt x="18267" y="1460"/>
                </a:cubicBezTo>
                <a:cubicBezTo>
                  <a:pt x="23070" y="4745"/>
                  <a:pt x="23408" y="18968"/>
                  <a:pt x="28820" y="21171"/>
                </a:cubicBezTo>
                <a:cubicBezTo>
                  <a:pt x="34232" y="23374"/>
                  <a:pt x="45125" y="13052"/>
                  <a:pt x="50741" y="14676"/>
                </a:cubicBezTo>
                <a:cubicBezTo>
                  <a:pt x="56357" y="16300"/>
                  <a:pt x="60552" y="28208"/>
                  <a:pt x="62514" y="30914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" name="Google Shape;306;p32"/>
          <p:cNvSpPr txBox="1"/>
          <p:nvPr/>
        </p:nvSpPr>
        <p:spPr>
          <a:xfrm>
            <a:off x="156359" y="1487572"/>
            <a:ext cx="2979624" cy="70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/>
              <a:t>Local Minima</a:t>
            </a:r>
            <a:endParaRPr sz="3199" dirty="0"/>
          </a:p>
        </p:txBody>
      </p:sp>
      <p:sp>
        <p:nvSpPr>
          <p:cNvPr id="19" name="Google Shape;307;p32"/>
          <p:cNvSpPr txBox="1"/>
          <p:nvPr/>
        </p:nvSpPr>
        <p:spPr>
          <a:xfrm>
            <a:off x="3157410" y="1505352"/>
            <a:ext cx="2979624" cy="70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Saddle points</a:t>
            </a:r>
            <a:endParaRPr sz="3199"/>
          </a:p>
        </p:txBody>
      </p:sp>
      <p:sp>
        <p:nvSpPr>
          <p:cNvPr id="20" name="Google Shape;308;p32"/>
          <p:cNvSpPr/>
          <p:nvPr/>
        </p:nvSpPr>
        <p:spPr>
          <a:xfrm>
            <a:off x="3713565" y="2372643"/>
            <a:ext cx="2029205" cy="974046"/>
          </a:xfrm>
          <a:custGeom>
            <a:avLst/>
            <a:gdLst/>
            <a:ahLst/>
            <a:cxnLst/>
            <a:rect l="l" t="t" r="r" b="b"/>
            <a:pathLst>
              <a:path w="60892" h="29229" extrusionOk="0">
                <a:moveTo>
                  <a:pt x="0" y="0"/>
                </a:moveTo>
                <a:cubicBezTo>
                  <a:pt x="2030" y="2504"/>
                  <a:pt x="7374" y="12315"/>
                  <a:pt x="12178" y="15021"/>
                </a:cubicBezTo>
                <a:cubicBezTo>
                  <a:pt x="16982" y="17727"/>
                  <a:pt x="23274" y="15968"/>
                  <a:pt x="28822" y="16238"/>
                </a:cubicBezTo>
                <a:cubicBezTo>
                  <a:pt x="34370" y="16509"/>
                  <a:pt x="40121" y="14479"/>
                  <a:pt x="45466" y="16644"/>
                </a:cubicBezTo>
                <a:cubicBezTo>
                  <a:pt x="50811" y="18809"/>
                  <a:pt x="58321" y="27132"/>
                  <a:pt x="60892" y="29229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" name="Google Shape;309;p32"/>
          <p:cNvSpPr/>
          <p:nvPr/>
        </p:nvSpPr>
        <p:spPr>
          <a:xfrm>
            <a:off x="1510874" y="2737909"/>
            <a:ext cx="243537" cy="243537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2" name="Google Shape;310;p32"/>
          <p:cNvSpPr/>
          <p:nvPr/>
        </p:nvSpPr>
        <p:spPr>
          <a:xfrm>
            <a:off x="4525455" y="2615181"/>
            <a:ext cx="243537" cy="243537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23" name="Google Shape;312;p32"/>
          <p:cNvCxnSpPr/>
          <p:nvPr/>
        </p:nvCxnSpPr>
        <p:spPr>
          <a:xfrm>
            <a:off x="4768992" y="2736950"/>
            <a:ext cx="439486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" name="Google Shape;313;p32"/>
          <p:cNvCxnSpPr/>
          <p:nvPr/>
        </p:nvCxnSpPr>
        <p:spPr>
          <a:xfrm>
            <a:off x="1754411" y="2859678"/>
            <a:ext cx="371903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5" name="Google Shape;325;p32"/>
          <p:cNvSpPr txBox="1"/>
          <p:nvPr/>
        </p:nvSpPr>
        <p:spPr>
          <a:xfrm>
            <a:off x="8073530" y="216387"/>
            <a:ext cx="2979624" cy="70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Gradient Noise</a:t>
            </a:r>
            <a:endParaRPr sz="3199"/>
          </a:p>
        </p:txBody>
      </p:sp>
      <p:cxnSp>
        <p:nvCxnSpPr>
          <p:cNvPr id="26" name="Google Shape;326;p32"/>
          <p:cNvCxnSpPr/>
          <p:nvPr/>
        </p:nvCxnSpPr>
        <p:spPr>
          <a:xfrm>
            <a:off x="7419767" y="5690111"/>
            <a:ext cx="814588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" name="Google Shape;327;p32"/>
          <p:cNvCxnSpPr/>
          <p:nvPr/>
        </p:nvCxnSpPr>
        <p:spPr>
          <a:xfrm>
            <a:off x="8982560" y="5690111"/>
            <a:ext cx="814588" cy="0"/>
          </a:xfrm>
          <a:prstGeom prst="straightConnector1">
            <a:avLst/>
          </a:prstGeom>
          <a:noFill/>
          <a:ln w="762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Google Shape;329;p32"/>
          <p:cNvSpPr txBox="1"/>
          <p:nvPr/>
        </p:nvSpPr>
        <p:spPr>
          <a:xfrm>
            <a:off x="9768022" y="5386441"/>
            <a:ext cx="2570263" cy="488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dirty="0" err="1"/>
              <a:t>SGD+Momentum</a:t>
            </a:r>
            <a:endParaRPr sz="2487" dirty="0"/>
          </a:p>
        </p:txBody>
      </p:sp>
      <p:sp>
        <p:nvSpPr>
          <p:cNvPr id="29" name="Google Shape;328;p32"/>
          <p:cNvSpPr txBox="1"/>
          <p:nvPr/>
        </p:nvSpPr>
        <p:spPr>
          <a:xfrm>
            <a:off x="8167972" y="5445975"/>
            <a:ext cx="814588" cy="488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/>
              <a:t>SGD</a:t>
            </a:r>
            <a:endParaRPr sz="2487" dirty="0"/>
          </a:p>
        </p:txBody>
      </p:sp>
      <p:sp>
        <p:nvSpPr>
          <p:cNvPr id="30" name="Google Shape;311;p32"/>
          <p:cNvSpPr txBox="1"/>
          <p:nvPr/>
        </p:nvSpPr>
        <p:spPr>
          <a:xfrm>
            <a:off x="1694209" y="3697530"/>
            <a:ext cx="3954570" cy="116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/>
              <a:t>Poor Conditioning</a:t>
            </a:r>
            <a:endParaRPr sz="3199" dirty="0"/>
          </a:p>
        </p:txBody>
      </p:sp>
      <p:grpSp>
        <p:nvGrpSpPr>
          <p:cNvPr id="31" name="Google Shape;314;p32"/>
          <p:cNvGrpSpPr/>
          <p:nvPr/>
        </p:nvGrpSpPr>
        <p:grpSpPr>
          <a:xfrm>
            <a:off x="443385" y="4374940"/>
            <a:ext cx="6456261" cy="1426866"/>
            <a:chOff x="496600" y="2128225"/>
            <a:chExt cx="8191200" cy="1645800"/>
          </a:xfrm>
        </p:grpSpPr>
        <p:sp>
          <p:nvSpPr>
            <p:cNvPr id="32" name="Google Shape;315;p32"/>
            <p:cNvSpPr/>
            <p:nvPr/>
          </p:nvSpPr>
          <p:spPr>
            <a:xfrm rot="5400000">
              <a:off x="4379878" y="1885279"/>
              <a:ext cx="425100" cy="2115600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3" name="Google Shape;316;p32"/>
            <p:cNvSpPr/>
            <p:nvPr/>
          </p:nvSpPr>
          <p:spPr>
            <a:xfrm rot="5400000">
              <a:off x="3769300" y="-1144475"/>
              <a:ext cx="1645800" cy="8191200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4" name="Google Shape;317;p32"/>
            <p:cNvSpPr/>
            <p:nvPr/>
          </p:nvSpPr>
          <p:spPr>
            <a:xfrm rot="5400000">
              <a:off x="3893866" y="-524487"/>
              <a:ext cx="1397100" cy="6951600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5" name="Google Shape;318;p32"/>
            <p:cNvSpPr/>
            <p:nvPr/>
          </p:nvSpPr>
          <p:spPr>
            <a:xfrm rot="5400000">
              <a:off x="4045030" y="227104"/>
              <a:ext cx="1094400" cy="5448000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6" name="Google Shape;319;p32"/>
            <p:cNvSpPr/>
            <p:nvPr/>
          </p:nvSpPr>
          <p:spPr>
            <a:xfrm rot="5400000">
              <a:off x="4172563" y="862392"/>
              <a:ext cx="839400" cy="4177500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7" name="Google Shape;320;p32"/>
            <p:cNvSpPr/>
            <p:nvPr/>
          </p:nvSpPr>
          <p:spPr>
            <a:xfrm rot="5400000">
              <a:off x="4286360" y="1428637"/>
              <a:ext cx="611700" cy="3045000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8" name="Google Shape;321;p32"/>
            <p:cNvSpPr/>
            <p:nvPr/>
          </p:nvSpPr>
          <p:spPr>
            <a:xfrm>
              <a:off x="2678975" y="3498290"/>
              <a:ext cx="135300" cy="1353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9" name="Google Shape;322;p32"/>
            <p:cNvSpPr/>
            <p:nvPr/>
          </p:nvSpPr>
          <p:spPr>
            <a:xfrm>
              <a:off x="4502250" y="2814927"/>
              <a:ext cx="240600" cy="240600"/>
            </a:xfrm>
            <a:prstGeom prst="smileyFace">
              <a:avLst>
                <a:gd name="adj" fmla="val 4653"/>
              </a:avLst>
            </a:prstGeom>
            <a:solidFill>
              <a:srgbClr val="F9CB9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40" name="Google Shape;323;p32"/>
            <p:cNvSpPr/>
            <p:nvPr/>
          </p:nvSpPr>
          <p:spPr>
            <a:xfrm>
              <a:off x="2767400" y="2301250"/>
              <a:ext cx="1879000" cy="1240700"/>
            </a:xfrm>
            <a:custGeom>
              <a:avLst/>
              <a:gdLst/>
              <a:ahLst/>
              <a:cxnLst/>
              <a:rect l="l" t="t" r="r" b="b"/>
              <a:pathLst>
                <a:path w="75160" h="49628" extrusionOk="0">
                  <a:moveTo>
                    <a:pt x="0" y="48481"/>
                  </a:moveTo>
                  <a:lnTo>
                    <a:pt x="4303" y="0"/>
                  </a:lnTo>
                  <a:lnTo>
                    <a:pt x="7172" y="49628"/>
                  </a:lnTo>
                  <a:lnTo>
                    <a:pt x="10328" y="2581"/>
                  </a:lnTo>
                  <a:lnTo>
                    <a:pt x="13196" y="47046"/>
                  </a:lnTo>
                  <a:lnTo>
                    <a:pt x="14344" y="4876"/>
                  </a:lnTo>
                  <a:lnTo>
                    <a:pt x="18360" y="43604"/>
                  </a:lnTo>
                  <a:lnTo>
                    <a:pt x="19507" y="8606"/>
                  </a:lnTo>
                  <a:lnTo>
                    <a:pt x="22663" y="41022"/>
                  </a:lnTo>
                  <a:lnTo>
                    <a:pt x="25245" y="12622"/>
                  </a:lnTo>
                  <a:lnTo>
                    <a:pt x="27827" y="41022"/>
                  </a:lnTo>
                  <a:lnTo>
                    <a:pt x="31269" y="13483"/>
                  </a:lnTo>
                  <a:lnTo>
                    <a:pt x="34712" y="39875"/>
                  </a:lnTo>
                  <a:lnTo>
                    <a:pt x="37867" y="14630"/>
                  </a:lnTo>
                  <a:lnTo>
                    <a:pt x="39015" y="37293"/>
                  </a:lnTo>
                  <a:lnTo>
                    <a:pt x="43318" y="16925"/>
                  </a:lnTo>
                  <a:lnTo>
                    <a:pt x="45326" y="34711"/>
                  </a:lnTo>
                  <a:lnTo>
                    <a:pt x="47621" y="18072"/>
                  </a:lnTo>
                  <a:lnTo>
                    <a:pt x="48481" y="33277"/>
                  </a:lnTo>
                  <a:lnTo>
                    <a:pt x="51350" y="18072"/>
                  </a:lnTo>
                  <a:lnTo>
                    <a:pt x="53358" y="30982"/>
                  </a:lnTo>
                  <a:lnTo>
                    <a:pt x="55366" y="18359"/>
                  </a:lnTo>
                  <a:lnTo>
                    <a:pt x="56801" y="28974"/>
                  </a:lnTo>
                  <a:lnTo>
                    <a:pt x="58809" y="20081"/>
                  </a:lnTo>
                  <a:lnTo>
                    <a:pt x="61390" y="28687"/>
                  </a:lnTo>
                  <a:lnTo>
                    <a:pt x="62825" y="20941"/>
                  </a:lnTo>
                  <a:lnTo>
                    <a:pt x="65407" y="30408"/>
                  </a:lnTo>
                  <a:lnTo>
                    <a:pt x="67702" y="20941"/>
                  </a:lnTo>
                  <a:lnTo>
                    <a:pt x="69997" y="30408"/>
                  </a:lnTo>
                  <a:lnTo>
                    <a:pt x="71431" y="21515"/>
                  </a:lnTo>
                  <a:lnTo>
                    <a:pt x="72005" y="30408"/>
                  </a:lnTo>
                  <a:lnTo>
                    <a:pt x="75160" y="24957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3556859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SGD + Momentum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41" name="Google Shape;335;p33"/>
          <p:cNvSpPr/>
          <p:nvPr/>
        </p:nvSpPr>
        <p:spPr>
          <a:xfrm>
            <a:off x="1689354" y="3821061"/>
            <a:ext cx="227141" cy="227141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42" name="Google Shape;336;p33"/>
          <p:cNvCxnSpPr/>
          <p:nvPr/>
        </p:nvCxnSpPr>
        <p:spPr>
          <a:xfrm>
            <a:off x="1916495" y="3934631"/>
            <a:ext cx="176434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3" name="Google Shape;337;p33"/>
          <p:cNvSpPr txBox="1"/>
          <p:nvPr/>
        </p:nvSpPr>
        <p:spPr>
          <a:xfrm>
            <a:off x="2095386" y="4043651"/>
            <a:ext cx="1585587" cy="457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>
                <a:solidFill>
                  <a:srgbClr val="FF0000"/>
                </a:solidFill>
              </a:rPr>
              <a:t>Gradient</a:t>
            </a:r>
            <a:endParaRPr sz="2487">
              <a:solidFill>
                <a:srgbClr val="FF0000"/>
              </a:solidFill>
            </a:endParaRPr>
          </a:p>
        </p:txBody>
      </p:sp>
      <p:cxnSp>
        <p:nvCxnSpPr>
          <p:cNvPr id="44" name="Google Shape;338;p33"/>
          <p:cNvCxnSpPr/>
          <p:nvPr/>
        </p:nvCxnSpPr>
        <p:spPr>
          <a:xfrm rot="10800000" flipH="1">
            <a:off x="1802924" y="2256269"/>
            <a:ext cx="854178" cy="1564792"/>
          </a:xfrm>
          <a:prstGeom prst="straightConnector1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5" name="Google Shape;339;p33"/>
          <p:cNvSpPr txBox="1"/>
          <p:nvPr/>
        </p:nvSpPr>
        <p:spPr>
          <a:xfrm>
            <a:off x="835315" y="2387016"/>
            <a:ext cx="1939895" cy="457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>
                <a:solidFill>
                  <a:srgbClr val="38761D"/>
                </a:solidFill>
              </a:rPr>
              <a:t>Velocity</a:t>
            </a:r>
            <a:endParaRPr sz="2487">
              <a:solidFill>
                <a:srgbClr val="38761D"/>
              </a:solidFill>
            </a:endParaRPr>
          </a:p>
        </p:txBody>
      </p:sp>
      <p:cxnSp>
        <p:nvCxnSpPr>
          <p:cNvPr id="46" name="Google Shape;340;p33"/>
          <p:cNvCxnSpPr/>
          <p:nvPr/>
        </p:nvCxnSpPr>
        <p:spPr>
          <a:xfrm>
            <a:off x="2660563" y="2282704"/>
            <a:ext cx="1764340" cy="0"/>
          </a:xfrm>
          <a:prstGeom prst="straightConnector1">
            <a:avLst/>
          </a:prstGeom>
          <a:noFill/>
          <a:ln w="19050" cap="flat" cmpd="sng">
            <a:solidFill>
              <a:srgbClr val="F4CCC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7" name="Google Shape;341;p33"/>
          <p:cNvCxnSpPr/>
          <p:nvPr/>
        </p:nvCxnSpPr>
        <p:spPr>
          <a:xfrm rot="10800000" flipH="1">
            <a:off x="1883231" y="2291932"/>
            <a:ext cx="2508547" cy="1562393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8" name="Google Shape;342;p33"/>
          <p:cNvSpPr txBox="1"/>
          <p:nvPr/>
        </p:nvSpPr>
        <p:spPr>
          <a:xfrm>
            <a:off x="3222511" y="2946175"/>
            <a:ext cx="1939895" cy="457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>
                <a:solidFill>
                  <a:srgbClr val="0000FF"/>
                </a:solidFill>
              </a:rPr>
              <a:t>actual step</a:t>
            </a:r>
            <a:endParaRPr sz="2487">
              <a:solidFill>
                <a:srgbClr val="0000FF"/>
              </a:solidFill>
            </a:endParaRPr>
          </a:p>
        </p:txBody>
      </p:sp>
      <p:sp>
        <p:nvSpPr>
          <p:cNvPr id="49" name="Google Shape;343;p33"/>
          <p:cNvSpPr txBox="1"/>
          <p:nvPr/>
        </p:nvSpPr>
        <p:spPr>
          <a:xfrm>
            <a:off x="1205685" y="1161768"/>
            <a:ext cx="3993760" cy="730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Momentum update:</a:t>
            </a:r>
            <a:endParaRPr sz="3199"/>
          </a:p>
        </p:txBody>
      </p:sp>
      <p:sp>
        <p:nvSpPr>
          <p:cNvPr id="50" name="Google Shape;345;p33"/>
          <p:cNvSpPr txBox="1"/>
          <p:nvPr/>
        </p:nvSpPr>
        <p:spPr>
          <a:xfrm>
            <a:off x="0" y="5734584"/>
            <a:ext cx="5337662" cy="668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933"/>
              <a:t>Nesterov</a:t>
            </a:r>
            <a:r>
              <a:rPr lang="en" sz="933" dirty="0"/>
              <a:t>, “A method of solving a convex programming problem with convergence rate O(1/k^2)”, 1983</a:t>
            </a:r>
            <a:endParaRPr sz="933" dirty="0"/>
          </a:p>
          <a:p>
            <a:r>
              <a:rPr lang="en" sz="933" dirty="0" err="1"/>
              <a:t>Nesterov</a:t>
            </a:r>
            <a:r>
              <a:rPr lang="en" sz="933" dirty="0"/>
              <a:t>, “Introductory lectures on convex optimization: a basic course”, 2004</a:t>
            </a:r>
            <a:endParaRPr sz="933" dirty="0"/>
          </a:p>
          <a:p>
            <a:r>
              <a:rPr lang="en" sz="933" dirty="0" err="1"/>
              <a:t>Sutskever</a:t>
            </a:r>
            <a:r>
              <a:rPr lang="en" sz="933" dirty="0"/>
              <a:t> et al, “On the importance of initialization and momentum in deep learning”, ICML 2013</a:t>
            </a:r>
            <a:endParaRPr sz="933" dirty="0"/>
          </a:p>
        </p:txBody>
      </p:sp>
      <p:sp>
        <p:nvSpPr>
          <p:cNvPr id="51" name="Google Shape;346;p33"/>
          <p:cNvSpPr txBox="1"/>
          <p:nvPr/>
        </p:nvSpPr>
        <p:spPr>
          <a:xfrm>
            <a:off x="397896" y="4528324"/>
            <a:ext cx="4801549" cy="1362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dirty="0"/>
              <a:t>Combine gradient at current point with velocity to get step used to update weights</a:t>
            </a:r>
            <a:endParaRPr sz="2487" dirty="0"/>
          </a:p>
        </p:txBody>
      </p:sp>
    </p:spTree>
    <p:extLst>
      <p:ext uri="{BB962C8B-B14F-4D97-AF65-F5344CB8AC3E}">
        <p14:creationId xmlns:p14="http://schemas.microsoft.com/office/powerpoint/2010/main" val="1637250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/>
              <a:t>Nesterov</a:t>
            </a:r>
            <a:r>
              <a:rPr lang="en-US" b="1" dirty="0"/>
              <a:t> Momentum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41" name="Google Shape;335;p33"/>
          <p:cNvSpPr/>
          <p:nvPr/>
        </p:nvSpPr>
        <p:spPr>
          <a:xfrm>
            <a:off x="1689354" y="3821061"/>
            <a:ext cx="227141" cy="227141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42" name="Google Shape;336;p33"/>
          <p:cNvCxnSpPr/>
          <p:nvPr/>
        </p:nvCxnSpPr>
        <p:spPr>
          <a:xfrm>
            <a:off x="1916495" y="3934631"/>
            <a:ext cx="176434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3" name="Google Shape;337;p33"/>
          <p:cNvSpPr txBox="1"/>
          <p:nvPr/>
        </p:nvSpPr>
        <p:spPr>
          <a:xfrm>
            <a:off x="2095386" y="4043651"/>
            <a:ext cx="1585587" cy="457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>
                <a:solidFill>
                  <a:srgbClr val="FF0000"/>
                </a:solidFill>
              </a:rPr>
              <a:t>Gradient</a:t>
            </a:r>
            <a:endParaRPr sz="2487">
              <a:solidFill>
                <a:srgbClr val="FF0000"/>
              </a:solidFill>
            </a:endParaRPr>
          </a:p>
        </p:txBody>
      </p:sp>
      <p:cxnSp>
        <p:nvCxnSpPr>
          <p:cNvPr id="44" name="Google Shape;338;p33"/>
          <p:cNvCxnSpPr/>
          <p:nvPr/>
        </p:nvCxnSpPr>
        <p:spPr>
          <a:xfrm rot="10800000" flipH="1">
            <a:off x="1802924" y="2256269"/>
            <a:ext cx="854178" cy="1564792"/>
          </a:xfrm>
          <a:prstGeom prst="straightConnector1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5" name="Google Shape;339;p33"/>
          <p:cNvSpPr txBox="1"/>
          <p:nvPr/>
        </p:nvSpPr>
        <p:spPr>
          <a:xfrm>
            <a:off x="835315" y="2387016"/>
            <a:ext cx="1939895" cy="457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>
                <a:solidFill>
                  <a:srgbClr val="38761D"/>
                </a:solidFill>
              </a:rPr>
              <a:t>Velocity</a:t>
            </a:r>
            <a:endParaRPr sz="2487">
              <a:solidFill>
                <a:srgbClr val="38761D"/>
              </a:solidFill>
            </a:endParaRPr>
          </a:p>
        </p:txBody>
      </p:sp>
      <p:cxnSp>
        <p:nvCxnSpPr>
          <p:cNvPr id="46" name="Google Shape;340;p33"/>
          <p:cNvCxnSpPr/>
          <p:nvPr/>
        </p:nvCxnSpPr>
        <p:spPr>
          <a:xfrm>
            <a:off x="2660563" y="2282704"/>
            <a:ext cx="1764340" cy="0"/>
          </a:xfrm>
          <a:prstGeom prst="straightConnector1">
            <a:avLst/>
          </a:prstGeom>
          <a:noFill/>
          <a:ln w="19050" cap="flat" cmpd="sng">
            <a:solidFill>
              <a:srgbClr val="F4CCC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7" name="Google Shape;341;p33"/>
          <p:cNvCxnSpPr/>
          <p:nvPr/>
        </p:nvCxnSpPr>
        <p:spPr>
          <a:xfrm rot="10800000" flipH="1">
            <a:off x="1883231" y="2291932"/>
            <a:ext cx="2508547" cy="1562393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8" name="Google Shape;342;p33"/>
          <p:cNvSpPr txBox="1"/>
          <p:nvPr/>
        </p:nvSpPr>
        <p:spPr>
          <a:xfrm>
            <a:off x="3222511" y="2946175"/>
            <a:ext cx="1939895" cy="457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>
                <a:solidFill>
                  <a:srgbClr val="0000FF"/>
                </a:solidFill>
              </a:rPr>
              <a:t>actual step</a:t>
            </a:r>
            <a:endParaRPr sz="2487">
              <a:solidFill>
                <a:srgbClr val="0000FF"/>
              </a:solidFill>
            </a:endParaRPr>
          </a:p>
        </p:txBody>
      </p:sp>
      <p:sp>
        <p:nvSpPr>
          <p:cNvPr id="49" name="Google Shape;343;p33"/>
          <p:cNvSpPr txBox="1"/>
          <p:nvPr/>
        </p:nvSpPr>
        <p:spPr>
          <a:xfrm>
            <a:off x="1205685" y="1161768"/>
            <a:ext cx="3993760" cy="730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Momentum update:</a:t>
            </a:r>
            <a:endParaRPr sz="3199"/>
          </a:p>
        </p:txBody>
      </p:sp>
      <p:sp>
        <p:nvSpPr>
          <p:cNvPr id="50" name="Google Shape;345;p33"/>
          <p:cNvSpPr txBox="1"/>
          <p:nvPr/>
        </p:nvSpPr>
        <p:spPr>
          <a:xfrm>
            <a:off x="0" y="5734584"/>
            <a:ext cx="5337662" cy="668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933"/>
              <a:t>Nesterov</a:t>
            </a:r>
            <a:r>
              <a:rPr lang="en" sz="933" dirty="0"/>
              <a:t>, “A method of solving a convex programming problem with convergence rate O(1/k^2)”, 1983</a:t>
            </a:r>
            <a:endParaRPr sz="933" dirty="0"/>
          </a:p>
          <a:p>
            <a:r>
              <a:rPr lang="en" sz="933" dirty="0" err="1"/>
              <a:t>Nesterov</a:t>
            </a:r>
            <a:r>
              <a:rPr lang="en" sz="933" dirty="0"/>
              <a:t>, “Introductory lectures on convex optimization: a basic course”, 2004</a:t>
            </a:r>
            <a:endParaRPr sz="933" dirty="0"/>
          </a:p>
          <a:p>
            <a:r>
              <a:rPr lang="en" sz="933" dirty="0" err="1"/>
              <a:t>Sutskever</a:t>
            </a:r>
            <a:r>
              <a:rPr lang="en" sz="933" dirty="0"/>
              <a:t> et al, “On the importance of initialization and momentum in deep learning”, ICML 2013</a:t>
            </a:r>
            <a:endParaRPr sz="933" dirty="0"/>
          </a:p>
        </p:txBody>
      </p:sp>
      <p:sp>
        <p:nvSpPr>
          <p:cNvPr id="51" name="Google Shape;346;p33"/>
          <p:cNvSpPr txBox="1"/>
          <p:nvPr/>
        </p:nvSpPr>
        <p:spPr>
          <a:xfrm>
            <a:off x="397896" y="4528324"/>
            <a:ext cx="4801549" cy="1362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dirty="0"/>
              <a:t>Combine gradient at current point with velocity to get step used to update weights</a:t>
            </a:r>
            <a:endParaRPr sz="2487" dirty="0"/>
          </a:p>
        </p:txBody>
      </p:sp>
      <p:sp>
        <p:nvSpPr>
          <p:cNvPr id="52" name="Google Shape;363;p34"/>
          <p:cNvSpPr/>
          <p:nvPr/>
        </p:nvSpPr>
        <p:spPr>
          <a:xfrm>
            <a:off x="7577220" y="3919135"/>
            <a:ext cx="227141" cy="227141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3" name="Google Shape;364;p34"/>
          <p:cNvSpPr txBox="1"/>
          <p:nvPr/>
        </p:nvSpPr>
        <p:spPr>
          <a:xfrm>
            <a:off x="9075101" y="2162491"/>
            <a:ext cx="1585587" cy="457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>
                <a:solidFill>
                  <a:srgbClr val="FF0000"/>
                </a:solidFill>
              </a:rPr>
              <a:t>Gradient</a:t>
            </a:r>
            <a:endParaRPr sz="2487">
              <a:solidFill>
                <a:srgbClr val="FF0000"/>
              </a:solidFill>
            </a:endParaRPr>
          </a:p>
        </p:txBody>
      </p:sp>
      <p:cxnSp>
        <p:nvCxnSpPr>
          <p:cNvPr id="54" name="Google Shape;365;p34"/>
          <p:cNvCxnSpPr/>
          <p:nvPr/>
        </p:nvCxnSpPr>
        <p:spPr>
          <a:xfrm rot="10800000" flipH="1">
            <a:off x="7690791" y="2354343"/>
            <a:ext cx="854178" cy="1564792"/>
          </a:xfrm>
          <a:prstGeom prst="straightConnector1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5" name="Google Shape;366;p34"/>
          <p:cNvSpPr txBox="1"/>
          <p:nvPr/>
        </p:nvSpPr>
        <p:spPr>
          <a:xfrm>
            <a:off x="6723181" y="2485090"/>
            <a:ext cx="1939895" cy="457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>
                <a:solidFill>
                  <a:srgbClr val="38761D"/>
                </a:solidFill>
              </a:rPr>
              <a:t>Velocity</a:t>
            </a:r>
            <a:endParaRPr sz="2487">
              <a:solidFill>
                <a:srgbClr val="38761D"/>
              </a:solidFill>
            </a:endParaRPr>
          </a:p>
        </p:txBody>
      </p:sp>
      <p:cxnSp>
        <p:nvCxnSpPr>
          <p:cNvPr id="56" name="Google Shape;367;p34"/>
          <p:cNvCxnSpPr/>
          <p:nvPr/>
        </p:nvCxnSpPr>
        <p:spPr>
          <a:xfrm rot="10800000" flipH="1">
            <a:off x="7771098" y="2764309"/>
            <a:ext cx="2067861" cy="1188091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7" name="Google Shape;368;p34"/>
          <p:cNvSpPr txBox="1"/>
          <p:nvPr/>
        </p:nvSpPr>
        <p:spPr>
          <a:xfrm>
            <a:off x="9110377" y="3044250"/>
            <a:ext cx="1939895" cy="457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>
                <a:solidFill>
                  <a:srgbClr val="0000FF"/>
                </a:solidFill>
              </a:rPr>
              <a:t>actual step</a:t>
            </a:r>
            <a:endParaRPr sz="2487">
              <a:solidFill>
                <a:srgbClr val="0000FF"/>
              </a:solidFill>
            </a:endParaRPr>
          </a:p>
        </p:txBody>
      </p:sp>
      <p:cxnSp>
        <p:nvCxnSpPr>
          <p:cNvPr id="58" name="Google Shape;369;p34"/>
          <p:cNvCxnSpPr/>
          <p:nvPr/>
        </p:nvCxnSpPr>
        <p:spPr>
          <a:xfrm>
            <a:off x="8515309" y="2354343"/>
            <a:ext cx="1293663" cy="379901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9" name="Google Shape;370;p34"/>
          <p:cNvSpPr txBox="1"/>
          <p:nvPr/>
        </p:nvSpPr>
        <p:spPr>
          <a:xfrm>
            <a:off x="6848349" y="1217154"/>
            <a:ext cx="4508826" cy="619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 err="1"/>
              <a:t>Nesterov</a:t>
            </a:r>
            <a:r>
              <a:rPr lang="en" sz="3199" dirty="0"/>
              <a:t> Momentum</a:t>
            </a:r>
            <a:endParaRPr sz="3199" dirty="0"/>
          </a:p>
        </p:txBody>
      </p:sp>
      <p:sp>
        <p:nvSpPr>
          <p:cNvPr id="60" name="Google Shape;372;p34"/>
          <p:cNvSpPr txBox="1"/>
          <p:nvPr/>
        </p:nvSpPr>
        <p:spPr>
          <a:xfrm>
            <a:off x="6181656" y="4528324"/>
            <a:ext cx="5718111" cy="1713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dirty="0"/>
              <a:t>“Look ahead” to the point where updating using velocity would take us; compute gradient there and mix it with velocity to get actual update direction</a:t>
            </a:r>
            <a:endParaRPr sz="2487" dirty="0"/>
          </a:p>
        </p:txBody>
      </p:sp>
    </p:spTree>
    <p:extLst>
      <p:ext uri="{BB962C8B-B14F-4D97-AF65-F5344CB8AC3E}">
        <p14:creationId xmlns:p14="http://schemas.microsoft.com/office/powerpoint/2010/main" val="3204209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/>
              <a:t>Nesterov</a:t>
            </a:r>
            <a:r>
              <a:rPr lang="en-US" b="1" dirty="0"/>
              <a:t> Momentum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52" name="Google Shape;363;p34"/>
          <p:cNvSpPr/>
          <p:nvPr/>
        </p:nvSpPr>
        <p:spPr>
          <a:xfrm>
            <a:off x="7577220" y="3919135"/>
            <a:ext cx="227141" cy="227141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3" name="Google Shape;364;p34"/>
          <p:cNvSpPr txBox="1"/>
          <p:nvPr/>
        </p:nvSpPr>
        <p:spPr>
          <a:xfrm>
            <a:off x="9075101" y="2162491"/>
            <a:ext cx="1585587" cy="457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>
                <a:solidFill>
                  <a:srgbClr val="FF0000"/>
                </a:solidFill>
              </a:rPr>
              <a:t>Gradient</a:t>
            </a:r>
            <a:endParaRPr sz="2487">
              <a:solidFill>
                <a:srgbClr val="FF0000"/>
              </a:solidFill>
            </a:endParaRPr>
          </a:p>
        </p:txBody>
      </p:sp>
      <p:cxnSp>
        <p:nvCxnSpPr>
          <p:cNvPr id="54" name="Google Shape;365;p34"/>
          <p:cNvCxnSpPr/>
          <p:nvPr/>
        </p:nvCxnSpPr>
        <p:spPr>
          <a:xfrm rot="10800000" flipH="1">
            <a:off x="7690791" y="2354343"/>
            <a:ext cx="854178" cy="1564792"/>
          </a:xfrm>
          <a:prstGeom prst="straightConnector1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5" name="Google Shape;366;p34"/>
          <p:cNvSpPr txBox="1"/>
          <p:nvPr/>
        </p:nvSpPr>
        <p:spPr>
          <a:xfrm>
            <a:off x="6723181" y="2485090"/>
            <a:ext cx="1939895" cy="457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>
                <a:solidFill>
                  <a:srgbClr val="38761D"/>
                </a:solidFill>
              </a:rPr>
              <a:t>Velocity</a:t>
            </a:r>
            <a:endParaRPr sz="2487">
              <a:solidFill>
                <a:srgbClr val="38761D"/>
              </a:solidFill>
            </a:endParaRPr>
          </a:p>
        </p:txBody>
      </p:sp>
      <p:cxnSp>
        <p:nvCxnSpPr>
          <p:cNvPr id="56" name="Google Shape;367;p34"/>
          <p:cNvCxnSpPr/>
          <p:nvPr/>
        </p:nvCxnSpPr>
        <p:spPr>
          <a:xfrm rot="10800000" flipH="1">
            <a:off x="7771098" y="2764309"/>
            <a:ext cx="2067861" cy="1188091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7" name="Google Shape;368;p34"/>
          <p:cNvSpPr txBox="1"/>
          <p:nvPr/>
        </p:nvSpPr>
        <p:spPr>
          <a:xfrm>
            <a:off x="9110377" y="3044250"/>
            <a:ext cx="1939895" cy="457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>
                <a:solidFill>
                  <a:srgbClr val="0000FF"/>
                </a:solidFill>
              </a:rPr>
              <a:t>actual step</a:t>
            </a:r>
            <a:endParaRPr sz="2487">
              <a:solidFill>
                <a:srgbClr val="0000FF"/>
              </a:solidFill>
            </a:endParaRPr>
          </a:p>
        </p:txBody>
      </p:sp>
      <p:cxnSp>
        <p:nvCxnSpPr>
          <p:cNvPr id="58" name="Google Shape;369;p34"/>
          <p:cNvCxnSpPr/>
          <p:nvPr/>
        </p:nvCxnSpPr>
        <p:spPr>
          <a:xfrm>
            <a:off x="8515309" y="2354343"/>
            <a:ext cx="1293663" cy="379901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0" name="Google Shape;372;p34"/>
          <p:cNvSpPr txBox="1"/>
          <p:nvPr/>
        </p:nvSpPr>
        <p:spPr>
          <a:xfrm>
            <a:off x="6181656" y="4528324"/>
            <a:ext cx="5718111" cy="1713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dirty="0"/>
              <a:t>“Look ahead” to the point where updating using velocity would take us; compute gradient there and mix it with velocity to get actual update direction</a:t>
            </a:r>
            <a:endParaRPr sz="2487" dirty="0"/>
          </a:p>
        </p:txBody>
      </p:sp>
      <p:pic>
        <p:nvPicPr>
          <p:cNvPr id="24" name="Google Shape;412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0131" y="1202381"/>
            <a:ext cx="5991906" cy="1492978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95824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82784AF-DABC-48B1-BB03-ECDC2FB7D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7151" y="1777583"/>
            <a:ext cx="7084330" cy="36510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F4D3C6-C82F-4C6A-95FA-4D4E96063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CSE 576 - Convolutional Neural Networks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4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32941E-5621-4A3A-B468-C5E1BF71E066}"/>
              </a:ext>
            </a:extLst>
          </p:cNvPr>
          <p:cNvSpPr/>
          <p:nvPr/>
        </p:nvSpPr>
        <p:spPr>
          <a:xfrm>
            <a:off x="2461849" y="5465137"/>
            <a:ext cx="7268302" cy="365125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98F3AF-6C38-419C-8CC6-8770D7B0E3F5}"/>
              </a:ext>
            </a:extLst>
          </p:cNvPr>
          <p:cNvSpPr/>
          <p:nvPr/>
        </p:nvSpPr>
        <p:spPr>
          <a:xfrm>
            <a:off x="2943179" y="5192784"/>
            <a:ext cx="7268302" cy="298087"/>
          </a:xfrm>
          <a:prstGeom prst="rect">
            <a:avLst/>
          </a:prstGeom>
          <a:solidFill>
            <a:srgbClr val="FFFFFF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F2E8FF-7665-4734-90FB-BBA755D7A5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79823"/>
          <a:stretch/>
        </p:blipFill>
        <p:spPr>
          <a:xfrm>
            <a:off x="3085206" y="318782"/>
            <a:ext cx="7137405" cy="11966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B3BB8B9-0811-4C0E-9A7F-46E8442E864A}"/>
              </a:ext>
            </a:extLst>
          </p:cNvPr>
          <p:cNvSpPr/>
          <p:nvPr/>
        </p:nvSpPr>
        <p:spPr>
          <a:xfrm>
            <a:off x="3196206" y="1602297"/>
            <a:ext cx="7026405" cy="1635853"/>
          </a:xfrm>
          <a:prstGeom prst="rect">
            <a:avLst/>
          </a:prstGeom>
          <a:solidFill>
            <a:srgbClr val="FFFF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202F20-F800-4650-9CB0-F59613276908}"/>
              </a:ext>
            </a:extLst>
          </p:cNvPr>
          <p:cNvSpPr/>
          <p:nvPr/>
        </p:nvSpPr>
        <p:spPr>
          <a:xfrm>
            <a:off x="3085206" y="5954727"/>
            <a:ext cx="7026405" cy="365125"/>
          </a:xfrm>
          <a:prstGeom prst="rect">
            <a:avLst/>
          </a:prstGeom>
          <a:solidFill>
            <a:srgbClr val="FFFF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365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/>
              <a:t>Nesterov</a:t>
            </a:r>
            <a:r>
              <a:rPr lang="en-US" b="1" dirty="0"/>
              <a:t> Momentum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52" name="Google Shape;363;p34"/>
          <p:cNvSpPr/>
          <p:nvPr/>
        </p:nvSpPr>
        <p:spPr>
          <a:xfrm>
            <a:off x="7577220" y="3919135"/>
            <a:ext cx="227141" cy="227141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3" name="Google Shape;364;p34"/>
          <p:cNvSpPr txBox="1"/>
          <p:nvPr/>
        </p:nvSpPr>
        <p:spPr>
          <a:xfrm>
            <a:off x="9075101" y="2162491"/>
            <a:ext cx="1585587" cy="457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>
                <a:solidFill>
                  <a:srgbClr val="FF0000"/>
                </a:solidFill>
              </a:rPr>
              <a:t>Gradient</a:t>
            </a:r>
            <a:endParaRPr sz="2487">
              <a:solidFill>
                <a:srgbClr val="FF0000"/>
              </a:solidFill>
            </a:endParaRPr>
          </a:p>
        </p:txBody>
      </p:sp>
      <p:cxnSp>
        <p:nvCxnSpPr>
          <p:cNvPr id="54" name="Google Shape;365;p34"/>
          <p:cNvCxnSpPr/>
          <p:nvPr/>
        </p:nvCxnSpPr>
        <p:spPr>
          <a:xfrm rot="10800000" flipH="1">
            <a:off x="7690791" y="2354343"/>
            <a:ext cx="854178" cy="1564792"/>
          </a:xfrm>
          <a:prstGeom prst="straightConnector1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5" name="Google Shape;366;p34"/>
          <p:cNvSpPr txBox="1"/>
          <p:nvPr/>
        </p:nvSpPr>
        <p:spPr>
          <a:xfrm>
            <a:off x="6723181" y="2485090"/>
            <a:ext cx="1939895" cy="457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>
                <a:solidFill>
                  <a:srgbClr val="38761D"/>
                </a:solidFill>
              </a:rPr>
              <a:t>Velocity</a:t>
            </a:r>
            <a:endParaRPr sz="2487">
              <a:solidFill>
                <a:srgbClr val="38761D"/>
              </a:solidFill>
            </a:endParaRPr>
          </a:p>
        </p:txBody>
      </p:sp>
      <p:cxnSp>
        <p:nvCxnSpPr>
          <p:cNvPr id="56" name="Google Shape;367;p34"/>
          <p:cNvCxnSpPr/>
          <p:nvPr/>
        </p:nvCxnSpPr>
        <p:spPr>
          <a:xfrm rot="10800000" flipH="1">
            <a:off x="7771098" y="2764309"/>
            <a:ext cx="2067861" cy="1188091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7" name="Google Shape;368;p34"/>
          <p:cNvSpPr txBox="1"/>
          <p:nvPr/>
        </p:nvSpPr>
        <p:spPr>
          <a:xfrm>
            <a:off x="9110377" y="3044250"/>
            <a:ext cx="1939895" cy="457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>
                <a:solidFill>
                  <a:srgbClr val="0000FF"/>
                </a:solidFill>
              </a:rPr>
              <a:t>actual step</a:t>
            </a:r>
            <a:endParaRPr sz="2487">
              <a:solidFill>
                <a:srgbClr val="0000FF"/>
              </a:solidFill>
            </a:endParaRPr>
          </a:p>
        </p:txBody>
      </p:sp>
      <p:cxnSp>
        <p:nvCxnSpPr>
          <p:cNvPr id="58" name="Google Shape;369;p34"/>
          <p:cNvCxnSpPr/>
          <p:nvPr/>
        </p:nvCxnSpPr>
        <p:spPr>
          <a:xfrm>
            <a:off x="8515309" y="2354343"/>
            <a:ext cx="1293663" cy="379901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0" name="Google Shape;372;p34"/>
          <p:cNvSpPr txBox="1"/>
          <p:nvPr/>
        </p:nvSpPr>
        <p:spPr>
          <a:xfrm>
            <a:off x="6181656" y="4528324"/>
            <a:ext cx="5718111" cy="1713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dirty="0"/>
              <a:t>“Look ahead” to the point where updating using velocity would take us; compute gradient there and mix it with velocity to get actual update direction</a:t>
            </a:r>
            <a:endParaRPr sz="2487" dirty="0"/>
          </a:p>
        </p:txBody>
      </p:sp>
      <p:pic>
        <p:nvPicPr>
          <p:cNvPr id="24" name="Google Shape;412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0131" y="1202381"/>
            <a:ext cx="5991906" cy="1492978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" name="Google Shape;414;p37"/>
          <p:cNvSpPr/>
          <p:nvPr/>
        </p:nvSpPr>
        <p:spPr>
          <a:xfrm>
            <a:off x="4424280" y="1342177"/>
            <a:ext cx="1673164" cy="577849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pic>
        <p:nvPicPr>
          <p:cNvPr id="15" name="Google Shape;43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91779" y="949092"/>
            <a:ext cx="1874870" cy="52466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439;p38"/>
          <p:cNvSpPr txBox="1"/>
          <p:nvPr/>
        </p:nvSpPr>
        <p:spPr>
          <a:xfrm>
            <a:off x="6723181" y="568396"/>
            <a:ext cx="3731428" cy="905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133" dirty="0"/>
              <a:t>Annoying, usually we want </a:t>
            </a:r>
            <a:endParaRPr sz="2133" dirty="0"/>
          </a:p>
          <a:p>
            <a:r>
              <a:rPr lang="en" sz="2133" dirty="0"/>
              <a:t>update in terms of</a:t>
            </a:r>
            <a:endParaRPr sz="2133" dirty="0"/>
          </a:p>
        </p:txBody>
      </p:sp>
    </p:spTree>
    <p:extLst>
      <p:ext uri="{BB962C8B-B14F-4D97-AF65-F5344CB8AC3E}">
        <p14:creationId xmlns:p14="http://schemas.microsoft.com/office/powerpoint/2010/main" val="19471068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/>
              <a:t>Nesterov</a:t>
            </a:r>
            <a:r>
              <a:rPr lang="en-US" b="1" dirty="0"/>
              <a:t> Momentum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24" name="Google Shape;412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0131" y="1202381"/>
            <a:ext cx="5991906" cy="1492978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" name="Google Shape;414;p37"/>
          <p:cNvSpPr/>
          <p:nvPr/>
        </p:nvSpPr>
        <p:spPr>
          <a:xfrm>
            <a:off x="4424280" y="1342177"/>
            <a:ext cx="1673164" cy="577849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5" name="Google Shape;431;p38"/>
          <p:cNvSpPr txBox="1"/>
          <p:nvPr/>
        </p:nvSpPr>
        <p:spPr>
          <a:xfrm>
            <a:off x="326149" y="3120147"/>
            <a:ext cx="4928758" cy="905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133"/>
              <a:t>Change of variables                                   and rearrange: </a:t>
            </a:r>
            <a:endParaRPr sz="2133" dirty="0"/>
          </a:p>
        </p:txBody>
      </p:sp>
      <p:pic>
        <p:nvPicPr>
          <p:cNvPr id="16" name="Google Shape;43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131" y="4025512"/>
            <a:ext cx="5778428" cy="1905737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" name="Google Shape;43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91779" y="3213987"/>
            <a:ext cx="2230802" cy="52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438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91779" y="949092"/>
            <a:ext cx="1874870" cy="524663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439;p38"/>
          <p:cNvSpPr txBox="1"/>
          <p:nvPr/>
        </p:nvSpPr>
        <p:spPr>
          <a:xfrm>
            <a:off x="6723181" y="568396"/>
            <a:ext cx="3731428" cy="905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133" dirty="0"/>
              <a:t>Annoying, usually we want </a:t>
            </a:r>
            <a:endParaRPr sz="2133" dirty="0"/>
          </a:p>
          <a:p>
            <a:r>
              <a:rPr lang="en" sz="2133" dirty="0"/>
              <a:t>update in terms of</a:t>
            </a:r>
            <a:endParaRPr sz="2133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2037" y="3859274"/>
            <a:ext cx="5466400" cy="22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499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38200" y="365125"/>
            <a:ext cx="10515600" cy="68435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Nesterov Momentum</a:t>
            </a:r>
            <a:endParaRPr lang="en-US" b="1" dirty="0"/>
          </a:p>
        </p:txBody>
      </p:sp>
      <p:pic>
        <p:nvPicPr>
          <p:cNvPr id="4" name="Google Shape;446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33755" y="1370436"/>
            <a:ext cx="4603269" cy="460326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Google Shape;449;p39"/>
          <p:cNvCxnSpPr/>
          <p:nvPr/>
        </p:nvCxnSpPr>
        <p:spPr>
          <a:xfrm>
            <a:off x="7871782" y="1736573"/>
            <a:ext cx="815788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" name="Google Shape;450;p39"/>
          <p:cNvCxnSpPr/>
          <p:nvPr/>
        </p:nvCxnSpPr>
        <p:spPr>
          <a:xfrm>
            <a:off x="7871782" y="2515136"/>
            <a:ext cx="815788" cy="0"/>
          </a:xfrm>
          <a:prstGeom prst="straightConnector1">
            <a:avLst/>
          </a:prstGeom>
          <a:noFill/>
          <a:ln w="762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" name="Google Shape;451;p39"/>
          <p:cNvCxnSpPr/>
          <p:nvPr/>
        </p:nvCxnSpPr>
        <p:spPr>
          <a:xfrm>
            <a:off x="7871782" y="3233650"/>
            <a:ext cx="815788" cy="0"/>
          </a:xfrm>
          <a:prstGeom prst="straightConnector1">
            <a:avLst/>
          </a:prstGeom>
          <a:noFill/>
          <a:ln w="762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452;p39"/>
          <p:cNvSpPr txBox="1"/>
          <p:nvPr/>
        </p:nvSpPr>
        <p:spPr>
          <a:xfrm>
            <a:off x="8797108" y="1474242"/>
            <a:ext cx="1114510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SGD</a:t>
            </a:r>
            <a:endParaRPr sz="2399"/>
          </a:p>
        </p:txBody>
      </p:sp>
      <p:sp>
        <p:nvSpPr>
          <p:cNvPr id="9" name="Google Shape;453;p39"/>
          <p:cNvSpPr txBox="1"/>
          <p:nvPr/>
        </p:nvSpPr>
        <p:spPr>
          <a:xfrm>
            <a:off x="8737457" y="2252800"/>
            <a:ext cx="2616918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SGD+Momentum</a:t>
            </a:r>
            <a:endParaRPr sz="2399"/>
          </a:p>
        </p:txBody>
      </p:sp>
      <p:sp>
        <p:nvSpPr>
          <p:cNvPr id="10" name="Google Shape;454;p39"/>
          <p:cNvSpPr txBox="1"/>
          <p:nvPr/>
        </p:nvSpPr>
        <p:spPr>
          <a:xfrm>
            <a:off x="8797108" y="2971318"/>
            <a:ext cx="1512406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Nesterov</a:t>
            </a:r>
            <a:endParaRPr sz="2399"/>
          </a:p>
        </p:txBody>
      </p:sp>
    </p:spTree>
    <p:extLst>
      <p:ext uri="{BB962C8B-B14F-4D97-AF65-F5344CB8AC3E}">
        <p14:creationId xmlns:p14="http://schemas.microsoft.com/office/powerpoint/2010/main" val="20351083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99" y="1185090"/>
            <a:ext cx="8274087" cy="179389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38200" y="365125"/>
            <a:ext cx="10515600" cy="68435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/>
              <a:t>AdaGrad</a:t>
            </a:r>
            <a:endParaRPr lang="en-US" b="1" dirty="0"/>
          </a:p>
        </p:txBody>
      </p:sp>
      <p:sp>
        <p:nvSpPr>
          <p:cNvPr id="5" name="Google Shape;462;p40"/>
          <p:cNvSpPr/>
          <p:nvPr/>
        </p:nvSpPr>
        <p:spPr>
          <a:xfrm>
            <a:off x="618537" y="2195373"/>
            <a:ext cx="3455922" cy="386462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" name="Google Shape;463;p40"/>
          <p:cNvSpPr txBox="1"/>
          <p:nvPr/>
        </p:nvSpPr>
        <p:spPr>
          <a:xfrm>
            <a:off x="2328524" y="3327755"/>
            <a:ext cx="7864346" cy="2385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>
                <a:solidFill>
                  <a:srgbClr val="FF0000"/>
                </a:solidFill>
              </a:rPr>
              <a:t>Added element-wise scaling of the gradient based on the historical sum of squares in each dimension</a:t>
            </a:r>
            <a:endParaRPr sz="2800" dirty="0">
              <a:solidFill>
                <a:srgbClr val="FF0000"/>
              </a:solidFill>
            </a:endParaRPr>
          </a:p>
          <a:p>
            <a:endParaRPr sz="2800" dirty="0">
              <a:solidFill>
                <a:srgbClr val="FF0000"/>
              </a:solidFill>
            </a:endParaRPr>
          </a:p>
          <a:p>
            <a:r>
              <a:rPr lang="en" sz="2800" dirty="0">
                <a:solidFill>
                  <a:srgbClr val="FF0000"/>
                </a:solidFill>
              </a:rPr>
              <a:t>“Per-parameter learning rates” </a:t>
            </a:r>
            <a:endParaRPr sz="2800" dirty="0">
              <a:solidFill>
                <a:srgbClr val="FF0000"/>
              </a:solidFill>
            </a:endParaRPr>
          </a:p>
          <a:p>
            <a:r>
              <a:rPr lang="en" sz="2800" dirty="0">
                <a:solidFill>
                  <a:srgbClr val="FF0000"/>
                </a:solidFill>
              </a:rPr>
              <a:t>or “adaptive learning rates”</a:t>
            </a:r>
            <a:endParaRPr sz="2800" dirty="0">
              <a:solidFill>
                <a:srgbClr val="FF0000"/>
              </a:solidFill>
            </a:endParaRPr>
          </a:p>
        </p:txBody>
      </p:sp>
      <p:sp>
        <p:nvSpPr>
          <p:cNvPr id="8" name="Google Shape;464;p40"/>
          <p:cNvSpPr txBox="1"/>
          <p:nvPr/>
        </p:nvSpPr>
        <p:spPr>
          <a:xfrm>
            <a:off x="0" y="6033915"/>
            <a:ext cx="6017432" cy="320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1066" dirty="0" err="1"/>
              <a:t>Duchi</a:t>
            </a:r>
            <a:r>
              <a:rPr lang="en" sz="1066" dirty="0"/>
              <a:t> et al, “Adaptive </a:t>
            </a:r>
            <a:r>
              <a:rPr lang="en" sz="1066" dirty="0" err="1"/>
              <a:t>subgradient</a:t>
            </a:r>
            <a:r>
              <a:rPr lang="en" sz="1066" dirty="0"/>
              <a:t> methods for online learning and stochastic optimization”, JMLR 2011</a:t>
            </a:r>
            <a:endParaRPr sz="1066" dirty="0"/>
          </a:p>
        </p:txBody>
      </p:sp>
    </p:spTree>
    <p:extLst>
      <p:ext uri="{BB962C8B-B14F-4D97-AF65-F5344CB8AC3E}">
        <p14:creationId xmlns:p14="http://schemas.microsoft.com/office/powerpoint/2010/main" val="18972921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38200" y="365125"/>
            <a:ext cx="10515600" cy="68435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/>
              <a:t>AdaGrad</a:t>
            </a:r>
            <a:endParaRPr lang="en-US" b="1" dirty="0"/>
          </a:p>
        </p:txBody>
      </p:sp>
      <p:sp>
        <p:nvSpPr>
          <p:cNvPr id="7" name="Google Shape;464;p40"/>
          <p:cNvSpPr txBox="1"/>
          <p:nvPr/>
        </p:nvSpPr>
        <p:spPr>
          <a:xfrm>
            <a:off x="0" y="6033915"/>
            <a:ext cx="6017432" cy="320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1066" dirty="0" err="1"/>
              <a:t>Duchi</a:t>
            </a:r>
            <a:r>
              <a:rPr lang="en" sz="1066" dirty="0"/>
              <a:t> et al, “Adaptive </a:t>
            </a:r>
            <a:r>
              <a:rPr lang="en" sz="1066" dirty="0" err="1"/>
              <a:t>subgradient</a:t>
            </a:r>
            <a:r>
              <a:rPr lang="en" sz="1066" dirty="0"/>
              <a:t> methods for online learning and stochastic optimization”, JMLR 2011</a:t>
            </a:r>
            <a:endParaRPr sz="1066" dirty="0"/>
          </a:p>
        </p:txBody>
      </p:sp>
      <p:sp>
        <p:nvSpPr>
          <p:cNvPr id="8" name="Google Shape;489;p42"/>
          <p:cNvSpPr/>
          <p:nvPr/>
        </p:nvSpPr>
        <p:spPr>
          <a:xfrm rot="5400000">
            <a:off x="5533596" y="2717091"/>
            <a:ext cx="566652" cy="2820065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9" name="Google Shape;490;p42"/>
          <p:cNvSpPr/>
          <p:nvPr/>
        </p:nvSpPr>
        <p:spPr>
          <a:xfrm rot="5400000">
            <a:off x="4719703" y="-1321529"/>
            <a:ext cx="2193829" cy="10918756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0" name="Google Shape;491;p42"/>
          <p:cNvSpPr/>
          <p:nvPr/>
        </p:nvSpPr>
        <p:spPr>
          <a:xfrm rot="5400000">
            <a:off x="4885748" y="-495094"/>
            <a:ext cx="1862315" cy="9266386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1" name="Google Shape;492;p42"/>
          <p:cNvSpPr/>
          <p:nvPr/>
        </p:nvSpPr>
        <p:spPr>
          <a:xfrm rot="5400000">
            <a:off x="5087248" y="506767"/>
            <a:ext cx="1458820" cy="7262108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2" name="Google Shape;493;p42"/>
          <p:cNvSpPr/>
          <p:nvPr/>
        </p:nvSpPr>
        <p:spPr>
          <a:xfrm rot="5400000">
            <a:off x="5257247" y="1353597"/>
            <a:ext cx="1118909" cy="5568549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3" name="Google Shape;494;p42"/>
          <p:cNvSpPr/>
          <p:nvPr/>
        </p:nvSpPr>
        <p:spPr>
          <a:xfrm rot="5400000">
            <a:off x="5408937" y="2108393"/>
            <a:ext cx="815388" cy="4058943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4" name="Google Shape;495;p42"/>
          <p:cNvSpPr/>
          <p:nvPr/>
        </p:nvSpPr>
        <p:spPr>
          <a:xfrm>
            <a:off x="3266315" y="4867212"/>
            <a:ext cx="180353" cy="180353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5" name="Google Shape;496;p42"/>
          <p:cNvSpPr/>
          <p:nvPr/>
        </p:nvSpPr>
        <p:spPr>
          <a:xfrm>
            <a:off x="5696716" y="3956299"/>
            <a:ext cx="320716" cy="320716"/>
          </a:xfrm>
          <a:prstGeom prst="smileyFace">
            <a:avLst>
              <a:gd name="adj" fmla="val 4653"/>
            </a:avLst>
          </a:prstGeom>
          <a:solidFill>
            <a:srgbClr val="F9CB9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99" y="1185090"/>
            <a:ext cx="8274087" cy="1793895"/>
          </a:xfrm>
          <a:prstGeom prst="rect">
            <a:avLst/>
          </a:prstGeom>
        </p:spPr>
      </p:pic>
      <p:sp>
        <p:nvSpPr>
          <p:cNvPr id="19" name="Google Shape;462;p40"/>
          <p:cNvSpPr/>
          <p:nvPr/>
        </p:nvSpPr>
        <p:spPr>
          <a:xfrm>
            <a:off x="618537" y="2195373"/>
            <a:ext cx="3455922" cy="386462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</p:spTree>
    <p:extLst>
      <p:ext uri="{BB962C8B-B14F-4D97-AF65-F5344CB8AC3E}">
        <p14:creationId xmlns:p14="http://schemas.microsoft.com/office/powerpoint/2010/main" val="8130762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38200" y="365125"/>
            <a:ext cx="10515600" cy="68435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/>
              <a:t>AdaGrad</a:t>
            </a:r>
            <a:endParaRPr lang="en-US" b="1" dirty="0"/>
          </a:p>
        </p:txBody>
      </p:sp>
      <p:sp>
        <p:nvSpPr>
          <p:cNvPr id="8" name="Google Shape;489;p42"/>
          <p:cNvSpPr/>
          <p:nvPr/>
        </p:nvSpPr>
        <p:spPr>
          <a:xfrm rot="5400000">
            <a:off x="5533596" y="2717091"/>
            <a:ext cx="566652" cy="2820065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9" name="Google Shape;490;p42"/>
          <p:cNvSpPr/>
          <p:nvPr/>
        </p:nvSpPr>
        <p:spPr>
          <a:xfrm rot="5400000">
            <a:off x="4719703" y="-1321529"/>
            <a:ext cx="2193829" cy="10918756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0" name="Google Shape;491;p42"/>
          <p:cNvSpPr/>
          <p:nvPr/>
        </p:nvSpPr>
        <p:spPr>
          <a:xfrm rot="5400000">
            <a:off x="4885748" y="-495094"/>
            <a:ext cx="1862315" cy="9266386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1" name="Google Shape;492;p42"/>
          <p:cNvSpPr/>
          <p:nvPr/>
        </p:nvSpPr>
        <p:spPr>
          <a:xfrm rot="5400000">
            <a:off x="5087248" y="506767"/>
            <a:ext cx="1458820" cy="7262108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2" name="Google Shape;493;p42"/>
          <p:cNvSpPr/>
          <p:nvPr/>
        </p:nvSpPr>
        <p:spPr>
          <a:xfrm rot="5400000">
            <a:off x="5257247" y="1353597"/>
            <a:ext cx="1118909" cy="5568549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3" name="Google Shape;494;p42"/>
          <p:cNvSpPr/>
          <p:nvPr/>
        </p:nvSpPr>
        <p:spPr>
          <a:xfrm rot="5400000">
            <a:off x="5408937" y="2108393"/>
            <a:ext cx="815388" cy="4058943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4" name="Google Shape;495;p42"/>
          <p:cNvSpPr/>
          <p:nvPr/>
        </p:nvSpPr>
        <p:spPr>
          <a:xfrm>
            <a:off x="3266315" y="4867212"/>
            <a:ext cx="180353" cy="180353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5" name="Google Shape;496;p42"/>
          <p:cNvSpPr/>
          <p:nvPr/>
        </p:nvSpPr>
        <p:spPr>
          <a:xfrm>
            <a:off x="5696716" y="3956299"/>
            <a:ext cx="320716" cy="320716"/>
          </a:xfrm>
          <a:prstGeom prst="smileyFace">
            <a:avLst>
              <a:gd name="adj" fmla="val 4653"/>
            </a:avLst>
          </a:prstGeom>
          <a:solidFill>
            <a:srgbClr val="F9CB9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7" name="Google Shape;497;p42"/>
          <p:cNvSpPr txBox="1"/>
          <p:nvPr/>
        </p:nvSpPr>
        <p:spPr>
          <a:xfrm>
            <a:off x="181661" y="5477486"/>
            <a:ext cx="5675413" cy="734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>
                <a:solidFill>
                  <a:srgbClr val="0000FF"/>
                </a:solidFill>
              </a:rPr>
              <a:t>Q: What happens with </a:t>
            </a:r>
            <a:r>
              <a:rPr lang="en" sz="3199" dirty="0" err="1">
                <a:solidFill>
                  <a:srgbClr val="0000FF"/>
                </a:solidFill>
              </a:rPr>
              <a:t>AdaGrad</a:t>
            </a:r>
            <a:r>
              <a:rPr lang="en" sz="3199" dirty="0">
                <a:solidFill>
                  <a:srgbClr val="0000FF"/>
                </a:solidFill>
              </a:rPr>
              <a:t>?</a:t>
            </a:r>
            <a:endParaRPr sz="3199" dirty="0">
              <a:solidFill>
                <a:srgbClr val="0000FF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99" y="1185090"/>
            <a:ext cx="8274087" cy="1793895"/>
          </a:xfrm>
          <a:prstGeom prst="rect">
            <a:avLst/>
          </a:prstGeom>
        </p:spPr>
      </p:pic>
      <p:sp>
        <p:nvSpPr>
          <p:cNvPr id="19" name="Google Shape;462;p40"/>
          <p:cNvSpPr/>
          <p:nvPr/>
        </p:nvSpPr>
        <p:spPr>
          <a:xfrm>
            <a:off x="618537" y="2195373"/>
            <a:ext cx="3455922" cy="386462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</p:spTree>
    <p:extLst>
      <p:ext uri="{BB962C8B-B14F-4D97-AF65-F5344CB8AC3E}">
        <p14:creationId xmlns:p14="http://schemas.microsoft.com/office/powerpoint/2010/main" val="10096048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38200" y="365125"/>
            <a:ext cx="10515600" cy="68435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/>
              <a:t>AdaGrad</a:t>
            </a:r>
            <a:endParaRPr lang="en-US" b="1" dirty="0"/>
          </a:p>
        </p:txBody>
      </p:sp>
      <p:sp>
        <p:nvSpPr>
          <p:cNvPr id="8" name="Google Shape;489;p42"/>
          <p:cNvSpPr/>
          <p:nvPr/>
        </p:nvSpPr>
        <p:spPr>
          <a:xfrm rot="5400000">
            <a:off x="5533596" y="2717091"/>
            <a:ext cx="566652" cy="2820065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9" name="Google Shape;490;p42"/>
          <p:cNvSpPr/>
          <p:nvPr/>
        </p:nvSpPr>
        <p:spPr>
          <a:xfrm rot="5400000">
            <a:off x="4719703" y="-1321529"/>
            <a:ext cx="2193829" cy="10918756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0" name="Google Shape;491;p42"/>
          <p:cNvSpPr/>
          <p:nvPr/>
        </p:nvSpPr>
        <p:spPr>
          <a:xfrm rot="5400000">
            <a:off x="4885748" y="-495094"/>
            <a:ext cx="1862315" cy="9266386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1" name="Google Shape;492;p42"/>
          <p:cNvSpPr/>
          <p:nvPr/>
        </p:nvSpPr>
        <p:spPr>
          <a:xfrm rot="5400000">
            <a:off x="5087248" y="506767"/>
            <a:ext cx="1458820" cy="7262108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2" name="Google Shape;493;p42"/>
          <p:cNvSpPr/>
          <p:nvPr/>
        </p:nvSpPr>
        <p:spPr>
          <a:xfrm rot="5400000">
            <a:off x="5257247" y="1353597"/>
            <a:ext cx="1118909" cy="5568549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3" name="Google Shape;494;p42"/>
          <p:cNvSpPr/>
          <p:nvPr/>
        </p:nvSpPr>
        <p:spPr>
          <a:xfrm rot="5400000">
            <a:off x="5408937" y="2108393"/>
            <a:ext cx="815388" cy="4058943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4" name="Google Shape;495;p42"/>
          <p:cNvSpPr/>
          <p:nvPr/>
        </p:nvSpPr>
        <p:spPr>
          <a:xfrm>
            <a:off x="3266315" y="4867212"/>
            <a:ext cx="180353" cy="180353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5" name="Google Shape;496;p42"/>
          <p:cNvSpPr/>
          <p:nvPr/>
        </p:nvSpPr>
        <p:spPr>
          <a:xfrm>
            <a:off x="5696716" y="3956299"/>
            <a:ext cx="320716" cy="320716"/>
          </a:xfrm>
          <a:prstGeom prst="smileyFace">
            <a:avLst>
              <a:gd name="adj" fmla="val 4653"/>
            </a:avLst>
          </a:prstGeom>
          <a:solidFill>
            <a:srgbClr val="F9CB9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6" name="Google Shape;497;p42"/>
          <p:cNvSpPr txBox="1"/>
          <p:nvPr/>
        </p:nvSpPr>
        <p:spPr>
          <a:xfrm>
            <a:off x="181661" y="5477486"/>
            <a:ext cx="5675413" cy="734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>
                <a:solidFill>
                  <a:srgbClr val="0000FF"/>
                </a:solidFill>
              </a:rPr>
              <a:t>Q: What happens with </a:t>
            </a:r>
            <a:r>
              <a:rPr lang="en" sz="3199" dirty="0" err="1">
                <a:solidFill>
                  <a:srgbClr val="0000FF"/>
                </a:solidFill>
              </a:rPr>
              <a:t>AdaGrad</a:t>
            </a:r>
            <a:r>
              <a:rPr lang="en" sz="3199" dirty="0">
                <a:solidFill>
                  <a:srgbClr val="0000FF"/>
                </a:solidFill>
              </a:rPr>
              <a:t>?</a:t>
            </a:r>
            <a:endParaRPr sz="3199" dirty="0">
              <a:solidFill>
                <a:srgbClr val="0000FF"/>
              </a:solidFill>
            </a:endParaRPr>
          </a:p>
        </p:txBody>
      </p:sp>
      <p:sp>
        <p:nvSpPr>
          <p:cNvPr id="17" name="Google Shape;499;p42"/>
          <p:cNvSpPr txBox="1"/>
          <p:nvPr/>
        </p:nvSpPr>
        <p:spPr>
          <a:xfrm>
            <a:off x="6017432" y="5389879"/>
            <a:ext cx="6174568" cy="871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487"/>
              <a:t>Progress along “steep” directions is damped; progress along “flat” directions is accelerated</a:t>
            </a:r>
            <a:endParaRPr sz="2487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99" y="1185090"/>
            <a:ext cx="8274087" cy="1793895"/>
          </a:xfrm>
          <a:prstGeom prst="rect">
            <a:avLst/>
          </a:prstGeom>
        </p:spPr>
      </p:pic>
      <p:sp>
        <p:nvSpPr>
          <p:cNvPr id="19" name="Google Shape;462;p40"/>
          <p:cNvSpPr/>
          <p:nvPr/>
        </p:nvSpPr>
        <p:spPr>
          <a:xfrm>
            <a:off x="618537" y="2195373"/>
            <a:ext cx="3455922" cy="386462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</p:spTree>
    <p:extLst>
      <p:ext uri="{BB962C8B-B14F-4D97-AF65-F5344CB8AC3E}">
        <p14:creationId xmlns:p14="http://schemas.microsoft.com/office/powerpoint/2010/main" val="20427323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99" y="3926748"/>
            <a:ext cx="9958835" cy="171539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38200" y="365125"/>
            <a:ext cx="10515600" cy="68435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/>
              <a:t>RMSProp</a:t>
            </a:r>
            <a:r>
              <a:rPr lang="en-US" b="1" dirty="0"/>
              <a:t>: “Leaky </a:t>
            </a:r>
            <a:r>
              <a:rPr lang="en-US" b="1" dirty="0" err="1"/>
              <a:t>Adagrad</a:t>
            </a:r>
            <a:r>
              <a:rPr lang="en-US" b="1" dirty="0"/>
              <a:t>”</a:t>
            </a:r>
          </a:p>
        </p:txBody>
      </p:sp>
      <p:sp>
        <p:nvSpPr>
          <p:cNvPr id="19" name="Google Shape;544;p45"/>
          <p:cNvSpPr txBox="1"/>
          <p:nvPr/>
        </p:nvSpPr>
        <p:spPr>
          <a:xfrm>
            <a:off x="8760099" y="1691577"/>
            <a:ext cx="1749714" cy="721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-US" sz="3199"/>
              <a:t>AdaGrad</a:t>
            </a:r>
            <a:endParaRPr sz="3199" dirty="0"/>
          </a:p>
        </p:txBody>
      </p:sp>
      <p:cxnSp>
        <p:nvCxnSpPr>
          <p:cNvPr id="20" name="Google Shape;545;p45"/>
          <p:cNvCxnSpPr/>
          <p:nvPr/>
        </p:nvCxnSpPr>
        <p:spPr>
          <a:xfrm>
            <a:off x="4563233" y="3050966"/>
            <a:ext cx="0" cy="706616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" name="Google Shape;546;p45"/>
          <p:cNvSpPr/>
          <p:nvPr/>
        </p:nvSpPr>
        <p:spPr>
          <a:xfrm>
            <a:off x="595822" y="4886747"/>
            <a:ext cx="9570154" cy="354713"/>
          </a:xfrm>
          <a:prstGeom prst="rect">
            <a:avLst/>
          </a:prstGeom>
          <a:noFill/>
          <a:ln w="254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2" name="Google Shape;548;p45"/>
          <p:cNvSpPr txBox="1"/>
          <p:nvPr/>
        </p:nvSpPr>
        <p:spPr>
          <a:xfrm>
            <a:off x="-16" y="5993753"/>
            <a:ext cx="2071869" cy="320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1066"/>
              <a:t>Tieleman and Hinton, 2012</a:t>
            </a:r>
            <a:endParaRPr sz="1066"/>
          </a:p>
        </p:txBody>
      </p:sp>
      <p:sp>
        <p:nvSpPr>
          <p:cNvPr id="25" name="Google Shape;544;p45"/>
          <p:cNvSpPr txBox="1"/>
          <p:nvPr/>
        </p:nvSpPr>
        <p:spPr>
          <a:xfrm>
            <a:off x="10218835" y="4423541"/>
            <a:ext cx="1818835" cy="721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-US" sz="3199" dirty="0" err="1"/>
              <a:t>RMSProp</a:t>
            </a:r>
            <a:endParaRPr sz="3199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99" y="1185090"/>
            <a:ext cx="8274087" cy="1793895"/>
          </a:xfrm>
          <a:prstGeom prst="rect">
            <a:avLst/>
          </a:prstGeom>
        </p:spPr>
      </p:pic>
      <p:sp>
        <p:nvSpPr>
          <p:cNvPr id="27" name="Google Shape;462;p40"/>
          <p:cNvSpPr/>
          <p:nvPr/>
        </p:nvSpPr>
        <p:spPr>
          <a:xfrm>
            <a:off x="618537" y="2195373"/>
            <a:ext cx="3455922" cy="386462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</p:spTree>
    <p:extLst>
      <p:ext uri="{BB962C8B-B14F-4D97-AF65-F5344CB8AC3E}">
        <p14:creationId xmlns:p14="http://schemas.microsoft.com/office/powerpoint/2010/main" val="14874065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/>
              <a:t>RMSProp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4" name="Google Shape;553;p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28505" y="1231173"/>
            <a:ext cx="4662752" cy="465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5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8253" y="1266905"/>
            <a:ext cx="4583256" cy="45832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Google Shape;557;p46"/>
          <p:cNvCxnSpPr/>
          <p:nvPr/>
        </p:nvCxnSpPr>
        <p:spPr>
          <a:xfrm>
            <a:off x="7871782" y="1493504"/>
            <a:ext cx="815788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" name="Google Shape;558;p46"/>
          <p:cNvCxnSpPr/>
          <p:nvPr/>
        </p:nvCxnSpPr>
        <p:spPr>
          <a:xfrm>
            <a:off x="7871782" y="2272067"/>
            <a:ext cx="815788" cy="0"/>
          </a:xfrm>
          <a:prstGeom prst="straightConnector1">
            <a:avLst/>
          </a:prstGeom>
          <a:noFill/>
          <a:ln w="762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" name="Google Shape;559;p46"/>
          <p:cNvCxnSpPr/>
          <p:nvPr/>
        </p:nvCxnSpPr>
        <p:spPr>
          <a:xfrm>
            <a:off x="7871782" y="2990581"/>
            <a:ext cx="815788" cy="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560;p46"/>
          <p:cNvSpPr txBox="1"/>
          <p:nvPr/>
        </p:nvSpPr>
        <p:spPr>
          <a:xfrm>
            <a:off x="8797108" y="1231173"/>
            <a:ext cx="1114510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SGD</a:t>
            </a:r>
            <a:endParaRPr sz="2399"/>
          </a:p>
        </p:txBody>
      </p:sp>
      <p:sp>
        <p:nvSpPr>
          <p:cNvPr id="10" name="Google Shape;561;p46"/>
          <p:cNvSpPr txBox="1"/>
          <p:nvPr/>
        </p:nvSpPr>
        <p:spPr>
          <a:xfrm>
            <a:off x="8737457" y="2009731"/>
            <a:ext cx="2616918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SGD+Momentum</a:t>
            </a:r>
            <a:endParaRPr sz="2399"/>
          </a:p>
        </p:txBody>
      </p:sp>
      <p:sp>
        <p:nvSpPr>
          <p:cNvPr id="11" name="Google Shape;562;p46"/>
          <p:cNvSpPr txBox="1"/>
          <p:nvPr/>
        </p:nvSpPr>
        <p:spPr>
          <a:xfrm>
            <a:off x="8797108" y="2728249"/>
            <a:ext cx="2028672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RMSProp</a:t>
            </a:r>
            <a:endParaRPr sz="2399"/>
          </a:p>
        </p:txBody>
      </p:sp>
    </p:spTree>
    <p:extLst>
      <p:ext uri="{BB962C8B-B14F-4D97-AF65-F5344CB8AC3E}">
        <p14:creationId xmlns:p14="http://schemas.microsoft.com/office/powerpoint/2010/main" val="5282719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51" y="1145111"/>
            <a:ext cx="8343995" cy="24899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Adam </a:t>
            </a:r>
            <a:r>
              <a:rPr lang="en-US" dirty="0"/>
              <a:t>(almost): </a:t>
            </a:r>
            <a:r>
              <a:rPr lang="en-US" dirty="0" err="1"/>
              <a:t>RMSProp</a:t>
            </a:r>
            <a:r>
              <a:rPr lang="en-US" dirty="0"/>
              <a:t> + Momentum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12" name="Google Shape;577;p48"/>
          <p:cNvSpPr txBox="1"/>
          <p:nvPr/>
        </p:nvSpPr>
        <p:spPr>
          <a:xfrm>
            <a:off x="4973" y="6039273"/>
            <a:ext cx="4375231" cy="320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1066"/>
              <a:t>Kingma</a:t>
            </a:r>
            <a:r>
              <a:rPr lang="en" sz="1066" dirty="0"/>
              <a:t> and Ba, “Adam: A method for stochastic optimization”, ICLR 2015</a:t>
            </a:r>
            <a:endParaRPr sz="1066" dirty="0"/>
          </a:p>
        </p:txBody>
      </p:sp>
    </p:spTree>
    <p:extLst>
      <p:ext uri="{BB962C8B-B14F-4D97-AF65-F5344CB8AC3E}">
        <p14:creationId xmlns:p14="http://schemas.microsoft.com/office/powerpoint/2010/main" val="1620491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18842-19A4-4D05-8323-CE0A67CF5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networks++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11CF5-3EA8-4B94-A2C7-655430293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Training and optimization</a:t>
            </a:r>
          </a:p>
          <a:p>
            <a:r>
              <a:rPr lang="en-US" dirty="0"/>
              <a:t>More regularization (dropout, …)</a:t>
            </a:r>
          </a:p>
          <a:p>
            <a:r>
              <a:rPr lang="en-US" dirty="0"/>
              <a:t>Convolutional neural networks</a:t>
            </a:r>
          </a:p>
          <a:p>
            <a:r>
              <a:rPr lang="en-US" dirty="0"/>
              <a:t>Pooling</a:t>
            </a:r>
          </a:p>
          <a:p>
            <a:r>
              <a:rPr lang="en-US" dirty="0"/>
              <a:t>Batch normalization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CSE 576 - Convolutional Neural Networks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5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grpSp>
        <p:nvGrpSpPr>
          <p:cNvPr id="9" name="Google Shape;1067;p78">
            <a:extLst>
              <a:ext uri="{FF2B5EF4-FFF2-40B4-BE49-F238E27FC236}">
                <a16:creationId xmlns:a16="http://schemas.microsoft.com/office/drawing/2014/main" id="{635449B1-151E-4DC2-8D09-23182C6495C5}"/>
              </a:ext>
            </a:extLst>
          </p:cNvPr>
          <p:cNvGrpSpPr/>
          <p:nvPr/>
        </p:nvGrpSpPr>
        <p:grpSpPr>
          <a:xfrm>
            <a:off x="9562382" y="1877843"/>
            <a:ext cx="1381438" cy="1551157"/>
            <a:chOff x="5092556" y="1428881"/>
            <a:chExt cx="2442345" cy="2800379"/>
          </a:xfrm>
        </p:grpSpPr>
        <p:cxnSp>
          <p:nvCxnSpPr>
            <p:cNvPr id="10" name="Google Shape;1068;p78">
              <a:extLst>
                <a:ext uri="{FF2B5EF4-FFF2-40B4-BE49-F238E27FC236}">
                  <a16:creationId xmlns:a16="http://schemas.microsoft.com/office/drawing/2014/main" id="{A6275505-DADB-4A6E-8B62-E20CF780FC06}"/>
                </a:ext>
              </a:extLst>
            </p:cNvPr>
            <p:cNvCxnSpPr/>
            <p:nvPr/>
          </p:nvCxnSpPr>
          <p:spPr>
            <a:xfrm rot="10800000" flipH="1">
              <a:off x="5446150" y="3275363"/>
              <a:ext cx="1797600" cy="769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" name="Google Shape;1071;p78">
              <a:extLst>
                <a:ext uri="{FF2B5EF4-FFF2-40B4-BE49-F238E27FC236}">
                  <a16:creationId xmlns:a16="http://schemas.microsoft.com/office/drawing/2014/main" id="{01D4FA54-813E-457B-BE07-C9C0F8E1A986}"/>
                </a:ext>
              </a:extLst>
            </p:cNvPr>
            <p:cNvCxnSpPr/>
            <p:nvPr/>
          </p:nvCxnSpPr>
          <p:spPr>
            <a:xfrm rot="10800000" flipH="1">
              <a:off x="5396197" y="3275365"/>
              <a:ext cx="455100" cy="648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2" name="Google Shape;1073;p78">
              <a:extLst>
                <a:ext uri="{FF2B5EF4-FFF2-40B4-BE49-F238E27FC236}">
                  <a16:creationId xmlns:a16="http://schemas.microsoft.com/office/drawing/2014/main" id="{0ED5160E-FAF3-4896-BA04-F2AE47B85DDF}"/>
                </a:ext>
              </a:extLst>
            </p:cNvPr>
            <p:cNvCxnSpPr/>
            <p:nvPr/>
          </p:nvCxnSpPr>
          <p:spPr>
            <a:xfrm rot="10800000">
              <a:off x="7364350" y="3325313"/>
              <a:ext cx="0" cy="548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3" name="Google Shape;1075;p78">
              <a:extLst>
                <a:ext uri="{FF2B5EF4-FFF2-40B4-BE49-F238E27FC236}">
                  <a16:creationId xmlns:a16="http://schemas.microsoft.com/office/drawing/2014/main" id="{98CDE96B-2F76-46D2-8CF2-DA5F45C8418E}"/>
                </a:ext>
              </a:extLst>
            </p:cNvPr>
            <p:cNvCxnSpPr/>
            <p:nvPr/>
          </p:nvCxnSpPr>
          <p:spPr>
            <a:xfrm rot="10800000">
              <a:off x="6092653" y="3275365"/>
              <a:ext cx="1151100" cy="648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5" name="Google Shape;1076;p78">
              <a:extLst>
                <a:ext uri="{FF2B5EF4-FFF2-40B4-BE49-F238E27FC236}">
                  <a16:creationId xmlns:a16="http://schemas.microsoft.com/office/drawing/2014/main" id="{128A18E7-EF98-46F5-BFCE-B86C549BBD5F}"/>
                </a:ext>
              </a:extLst>
            </p:cNvPr>
            <p:cNvCxnSpPr/>
            <p:nvPr/>
          </p:nvCxnSpPr>
          <p:spPr>
            <a:xfrm rot="10800000">
              <a:off x="7019050" y="2564188"/>
              <a:ext cx="345300" cy="4200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6" name="Google Shape;1078;p78">
              <a:extLst>
                <a:ext uri="{FF2B5EF4-FFF2-40B4-BE49-F238E27FC236}">
                  <a16:creationId xmlns:a16="http://schemas.microsoft.com/office/drawing/2014/main" id="{FD72E749-AAAD-41B7-8987-5BA4B7130E4D}"/>
                </a:ext>
              </a:extLst>
            </p:cNvPr>
            <p:cNvCxnSpPr/>
            <p:nvPr/>
          </p:nvCxnSpPr>
          <p:spPr>
            <a:xfrm rot="10800000">
              <a:off x="5747053" y="2514540"/>
              <a:ext cx="1496700" cy="519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7" name="Google Shape;1080;p78">
              <a:extLst>
                <a:ext uri="{FF2B5EF4-FFF2-40B4-BE49-F238E27FC236}">
                  <a16:creationId xmlns:a16="http://schemas.microsoft.com/office/drawing/2014/main" id="{54157DB3-16FE-43F7-858D-FDB0BC7B4B7F}"/>
                </a:ext>
              </a:extLst>
            </p:cNvPr>
            <p:cNvCxnSpPr/>
            <p:nvPr/>
          </p:nvCxnSpPr>
          <p:spPr>
            <a:xfrm rot="10800000" flipH="1">
              <a:off x="6092447" y="2514540"/>
              <a:ext cx="805800" cy="519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8" name="Google Shape;1081;p78">
              <a:extLst>
                <a:ext uri="{FF2B5EF4-FFF2-40B4-BE49-F238E27FC236}">
                  <a16:creationId xmlns:a16="http://schemas.microsoft.com/office/drawing/2014/main" id="{02EDC334-D7FE-4DF4-8283-272E82C3E719}"/>
                </a:ext>
              </a:extLst>
            </p:cNvPr>
            <p:cNvCxnSpPr/>
            <p:nvPr/>
          </p:nvCxnSpPr>
          <p:spPr>
            <a:xfrm rot="10800000">
              <a:off x="5626253" y="2564340"/>
              <a:ext cx="225000" cy="4698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9" name="Google Shape;1082;p78">
              <a:extLst>
                <a:ext uri="{FF2B5EF4-FFF2-40B4-BE49-F238E27FC236}">
                  <a16:creationId xmlns:a16="http://schemas.microsoft.com/office/drawing/2014/main" id="{66CB0084-4A19-4D5E-8A0B-5E2C79458760}"/>
                </a:ext>
              </a:extLst>
            </p:cNvPr>
            <p:cNvCxnSpPr/>
            <p:nvPr/>
          </p:nvCxnSpPr>
          <p:spPr>
            <a:xfrm rot="10800000">
              <a:off x="6443311" y="1720156"/>
              <a:ext cx="575700" cy="5031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0" name="Google Shape;1084;p78">
              <a:extLst>
                <a:ext uri="{FF2B5EF4-FFF2-40B4-BE49-F238E27FC236}">
                  <a16:creationId xmlns:a16="http://schemas.microsoft.com/office/drawing/2014/main" id="{C02846B9-24F9-426A-8388-930B04061F5C}"/>
                </a:ext>
              </a:extLst>
            </p:cNvPr>
            <p:cNvCxnSpPr/>
            <p:nvPr/>
          </p:nvCxnSpPr>
          <p:spPr>
            <a:xfrm rot="10800000" flipH="1">
              <a:off x="5747108" y="1720009"/>
              <a:ext cx="455100" cy="553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1" name="Google Shape;1085;p78">
              <a:extLst>
                <a:ext uri="{FF2B5EF4-FFF2-40B4-BE49-F238E27FC236}">
                  <a16:creationId xmlns:a16="http://schemas.microsoft.com/office/drawing/2014/main" id="{EE1C0A38-AA66-4D4F-86E2-40B02E1276EA}"/>
                </a:ext>
              </a:extLst>
            </p:cNvPr>
            <p:cNvSpPr/>
            <p:nvPr/>
          </p:nvSpPr>
          <p:spPr>
            <a:xfrm>
              <a:off x="5105050" y="2984188"/>
              <a:ext cx="341100" cy="341100"/>
            </a:xfrm>
            <a:prstGeom prst="ellipse">
              <a:avLst/>
            </a:prstGeom>
            <a:solidFill>
              <a:srgbClr val="D9D9D9"/>
            </a:solidFill>
            <a:ln w="19050" cap="flat" cmpd="sng">
              <a:solidFill>
                <a:srgbClr val="99999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22" name="Google Shape;1072;p78">
              <a:extLst>
                <a:ext uri="{FF2B5EF4-FFF2-40B4-BE49-F238E27FC236}">
                  <a16:creationId xmlns:a16="http://schemas.microsoft.com/office/drawing/2014/main" id="{A8501AB7-4406-4738-B8A7-5412AC071AB8}"/>
                </a:ext>
              </a:extLst>
            </p:cNvPr>
            <p:cNvSpPr/>
            <p:nvPr/>
          </p:nvSpPr>
          <p:spPr>
            <a:xfrm>
              <a:off x="5801300" y="2984188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23" name="Google Shape;1086;p78">
              <a:extLst>
                <a:ext uri="{FF2B5EF4-FFF2-40B4-BE49-F238E27FC236}">
                  <a16:creationId xmlns:a16="http://schemas.microsoft.com/office/drawing/2014/main" id="{49C66C86-3B17-42C8-8F5A-718E5B0816A6}"/>
                </a:ext>
              </a:extLst>
            </p:cNvPr>
            <p:cNvSpPr/>
            <p:nvPr/>
          </p:nvSpPr>
          <p:spPr>
            <a:xfrm>
              <a:off x="6497550" y="2984188"/>
              <a:ext cx="341100" cy="341100"/>
            </a:xfrm>
            <a:prstGeom prst="ellipse">
              <a:avLst/>
            </a:prstGeom>
            <a:solidFill>
              <a:srgbClr val="D9D9D9"/>
            </a:solidFill>
            <a:ln w="19050" cap="flat" cmpd="sng">
              <a:solidFill>
                <a:srgbClr val="99999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24" name="Google Shape;1070;p78">
              <a:extLst>
                <a:ext uri="{FF2B5EF4-FFF2-40B4-BE49-F238E27FC236}">
                  <a16:creationId xmlns:a16="http://schemas.microsoft.com/office/drawing/2014/main" id="{087E6D6A-E2B0-4E67-98A4-DDBA8478C600}"/>
                </a:ext>
              </a:extLst>
            </p:cNvPr>
            <p:cNvSpPr/>
            <p:nvPr/>
          </p:nvSpPr>
          <p:spPr>
            <a:xfrm>
              <a:off x="7193800" y="2984188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25" name="Google Shape;1069;p78">
              <a:extLst>
                <a:ext uri="{FF2B5EF4-FFF2-40B4-BE49-F238E27FC236}">
                  <a16:creationId xmlns:a16="http://schemas.microsoft.com/office/drawing/2014/main" id="{A7EE7D8C-4D79-4908-9A27-59D0B1EC48C9}"/>
                </a:ext>
              </a:extLst>
            </p:cNvPr>
            <p:cNvSpPr/>
            <p:nvPr/>
          </p:nvSpPr>
          <p:spPr>
            <a:xfrm>
              <a:off x="5105050" y="3874013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26" name="Google Shape;1087;p78">
              <a:extLst>
                <a:ext uri="{FF2B5EF4-FFF2-40B4-BE49-F238E27FC236}">
                  <a16:creationId xmlns:a16="http://schemas.microsoft.com/office/drawing/2014/main" id="{09D5125E-209D-44C3-ACF4-008EE4762806}"/>
                </a:ext>
              </a:extLst>
            </p:cNvPr>
            <p:cNvSpPr/>
            <p:nvPr/>
          </p:nvSpPr>
          <p:spPr>
            <a:xfrm>
              <a:off x="5801300" y="3874013"/>
              <a:ext cx="341100" cy="341100"/>
            </a:xfrm>
            <a:prstGeom prst="ellipse">
              <a:avLst/>
            </a:prstGeom>
            <a:solidFill>
              <a:srgbClr val="D9D9D9"/>
            </a:solidFill>
            <a:ln w="19050" cap="flat" cmpd="sng">
              <a:solidFill>
                <a:srgbClr val="99999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27" name="Google Shape;1088;p78">
              <a:extLst>
                <a:ext uri="{FF2B5EF4-FFF2-40B4-BE49-F238E27FC236}">
                  <a16:creationId xmlns:a16="http://schemas.microsoft.com/office/drawing/2014/main" id="{3E1FDF33-3A99-4ED8-83BD-695A9B7356A0}"/>
                </a:ext>
              </a:extLst>
            </p:cNvPr>
            <p:cNvSpPr/>
            <p:nvPr/>
          </p:nvSpPr>
          <p:spPr>
            <a:xfrm>
              <a:off x="6497550" y="3874013"/>
              <a:ext cx="341100" cy="341100"/>
            </a:xfrm>
            <a:prstGeom prst="ellipse">
              <a:avLst/>
            </a:prstGeom>
            <a:solidFill>
              <a:srgbClr val="D9D9D9"/>
            </a:solidFill>
            <a:ln w="19050" cap="flat" cmpd="sng">
              <a:solidFill>
                <a:srgbClr val="99999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28" name="Google Shape;1074;p78">
              <a:extLst>
                <a:ext uri="{FF2B5EF4-FFF2-40B4-BE49-F238E27FC236}">
                  <a16:creationId xmlns:a16="http://schemas.microsoft.com/office/drawing/2014/main" id="{032BA8AB-7832-4190-9E87-78B88D0E01F1}"/>
                </a:ext>
              </a:extLst>
            </p:cNvPr>
            <p:cNvSpPr/>
            <p:nvPr/>
          </p:nvSpPr>
          <p:spPr>
            <a:xfrm>
              <a:off x="7193800" y="3874013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29" name="Google Shape;1079;p78">
              <a:extLst>
                <a:ext uri="{FF2B5EF4-FFF2-40B4-BE49-F238E27FC236}">
                  <a16:creationId xmlns:a16="http://schemas.microsoft.com/office/drawing/2014/main" id="{6280AFDD-BB01-4E35-A707-306BB0CEC3C0}"/>
                </a:ext>
              </a:extLst>
            </p:cNvPr>
            <p:cNvSpPr/>
            <p:nvPr/>
          </p:nvSpPr>
          <p:spPr>
            <a:xfrm>
              <a:off x="5455961" y="2223256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0" name="Google Shape;1089;p78">
              <a:extLst>
                <a:ext uri="{FF2B5EF4-FFF2-40B4-BE49-F238E27FC236}">
                  <a16:creationId xmlns:a16="http://schemas.microsoft.com/office/drawing/2014/main" id="{6D0D15CD-EA14-4317-8009-BF40A44F6EC2}"/>
                </a:ext>
              </a:extLst>
            </p:cNvPr>
            <p:cNvSpPr/>
            <p:nvPr/>
          </p:nvSpPr>
          <p:spPr>
            <a:xfrm>
              <a:off x="6152211" y="2223256"/>
              <a:ext cx="341100" cy="341100"/>
            </a:xfrm>
            <a:prstGeom prst="ellipse">
              <a:avLst/>
            </a:prstGeom>
            <a:solidFill>
              <a:srgbClr val="D9D9D9"/>
            </a:solidFill>
            <a:ln w="19050" cap="flat" cmpd="sng">
              <a:solidFill>
                <a:srgbClr val="99999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1" name="Google Shape;1077;p78">
              <a:extLst>
                <a:ext uri="{FF2B5EF4-FFF2-40B4-BE49-F238E27FC236}">
                  <a16:creationId xmlns:a16="http://schemas.microsoft.com/office/drawing/2014/main" id="{55383116-AB24-48A1-A42C-02E5FAFBDDB7}"/>
                </a:ext>
              </a:extLst>
            </p:cNvPr>
            <p:cNvSpPr/>
            <p:nvPr/>
          </p:nvSpPr>
          <p:spPr>
            <a:xfrm>
              <a:off x="6848461" y="2223256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2" name="Google Shape;1083;p78">
              <a:extLst>
                <a:ext uri="{FF2B5EF4-FFF2-40B4-BE49-F238E27FC236}">
                  <a16:creationId xmlns:a16="http://schemas.microsoft.com/office/drawing/2014/main" id="{0E0E4E1F-B2B1-40E9-A2B6-E96254A12F80}"/>
                </a:ext>
              </a:extLst>
            </p:cNvPr>
            <p:cNvSpPr/>
            <p:nvPr/>
          </p:nvSpPr>
          <p:spPr>
            <a:xfrm>
              <a:off x="6152211" y="1428881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3" name="Google Shape;1090;p78">
              <a:extLst>
                <a:ext uri="{FF2B5EF4-FFF2-40B4-BE49-F238E27FC236}">
                  <a16:creationId xmlns:a16="http://schemas.microsoft.com/office/drawing/2014/main" id="{3FA75310-8F6B-405D-9F4A-3B44E958A161}"/>
                </a:ext>
              </a:extLst>
            </p:cNvPr>
            <p:cNvSpPr/>
            <p:nvPr/>
          </p:nvSpPr>
          <p:spPr>
            <a:xfrm rot="2700000">
              <a:off x="6194380" y="2274803"/>
              <a:ext cx="251164" cy="251164"/>
            </a:xfrm>
            <a:prstGeom prst="plus">
              <a:avLst>
                <a:gd name="adj" fmla="val 40728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4" name="Google Shape;1091;p78">
              <a:extLst>
                <a:ext uri="{FF2B5EF4-FFF2-40B4-BE49-F238E27FC236}">
                  <a16:creationId xmlns:a16="http://schemas.microsoft.com/office/drawing/2014/main" id="{0B463614-63F2-40AF-8CEC-FE93F3710513}"/>
                </a:ext>
              </a:extLst>
            </p:cNvPr>
            <p:cNvSpPr/>
            <p:nvPr/>
          </p:nvSpPr>
          <p:spPr>
            <a:xfrm rot="2700000">
              <a:off x="5144573" y="3036378"/>
              <a:ext cx="251164" cy="251164"/>
            </a:xfrm>
            <a:prstGeom prst="plus">
              <a:avLst>
                <a:gd name="adj" fmla="val 40728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5" name="Google Shape;1092;p78">
              <a:extLst>
                <a:ext uri="{FF2B5EF4-FFF2-40B4-BE49-F238E27FC236}">
                  <a16:creationId xmlns:a16="http://schemas.microsoft.com/office/drawing/2014/main" id="{58A5E367-2E8A-43F8-AFC2-C8F3FFE5A715}"/>
                </a:ext>
              </a:extLst>
            </p:cNvPr>
            <p:cNvSpPr/>
            <p:nvPr/>
          </p:nvSpPr>
          <p:spPr>
            <a:xfrm rot="2700000">
              <a:off x="6542505" y="3036378"/>
              <a:ext cx="251164" cy="251164"/>
            </a:xfrm>
            <a:prstGeom prst="plus">
              <a:avLst>
                <a:gd name="adj" fmla="val 40728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6" name="Google Shape;1093;p78">
              <a:extLst>
                <a:ext uri="{FF2B5EF4-FFF2-40B4-BE49-F238E27FC236}">
                  <a16:creationId xmlns:a16="http://schemas.microsoft.com/office/drawing/2014/main" id="{B72E45A8-3C05-405E-AF64-D02E08FDFBC1}"/>
                </a:ext>
              </a:extLst>
            </p:cNvPr>
            <p:cNvSpPr/>
            <p:nvPr/>
          </p:nvSpPr>
          <p:spPr>
            <a:xfrm rot="2700000">
              <a:off x="6542505" y="3926078"/>
              <a:ext cx="251164" cy="251164"/>
            </a:xfrm>
            <a:prstGeom prst="plus">
              <a:avLst>
                <a:gd name="adj" fmla="val 40728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7" name="Google Shape;1094;p78">
              <a:extLst>
                <a:ext uri="{FF2B5EF4-FFF2-40B4-BE49-F238E27FC236}">
                  <a16:creationId xmlns:a16="http://schemas.microsoft.com/office/drawing/2014/main" id="{EC96A60A-F35C-43B9-9B30-BB13237449CC}"/>
                </a:ext>
              </a:extLst>
            </p:cNvPr>
            <p:cNvSpPr/>
            <p:nvPr/>
          </p:nvSpPr>
          <p:spPr>
            <a:xfrm rot="2700000">
              <a:off x="5846255" y="3926078"/>
              <a:ext cx="251164" cy="251164"/>
            </a:xfrm>
            <a:prstGeom prst="plus">
              <a:avLst>
                <a:gd name="adj" fmla="val 40728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</p:grpSp>
      <p:pic>
        <p:nvPicPr>
          <p:cNvPr id="38" name="Picture 37" descr="A picture containing table&#10;&#10;Description automatically generated">
            <a:extLst>
              <a:ext uri="{FF2B5EF4-FFF2-40B4-BE49-F238E27FC236}">
                <a16:creationId xmlns:a16="http://schemas.microsoft.com/office/drawing/2014/main" id="{868F43B0-04DF-44D8-940D-D87BBFA2B4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57"/>
          <a:stretch/>
        </p:blipFill>
        <p:spPr>
          <a:xfrm>
            <a:off x="6702366" y="4174144"/>
            <a:ext cx="4371102" cy="1698149"/>
          </a:xfrm>
          <a:prstGeom prst="rect">
            <a:avLst/>
          </a:prstGeom>
        </p:spPr>
      </p:pic>
      <p:pic>
        <p:nvPicPr>
          <p:cNvPr id="39" name="Google Shape;628;p51">
            <a:extLst>
              <a:ext uri="{FF2B5EF4-FFF2-40B4-BE49-F238E27FC236}">
                <a16:creationId xmlns:a16="http://schemas.microsoft.com/office/drawing/2014/main" id="{2B3B7B69-9F3A-4A53-91E9-6844EBC596E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5810" y="1828991"/>
            <a:ext cx="1730504" cy="1730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08885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521" y="3977481"/>
            <a:ext cx="4077893" cy="18112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951" y="1145111"/>
            <a:ext cx="8343995" cy="24899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Adam </a:t>
            </a:r>
            <a:r>
              <a:rPr lang="en-US" dirty="0"/>
              <a:t>(almost): </a:t>
            </a:r>
            <a:r>
              <a:rPr lang="en-US" dirty="0" err="1"/>
              <a:t>RMSProp</a:t>
            </a:r>
            <a:r>
              <a:rPr lang="en-US" dirty="0"/>
              <a:t> + Momentum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5" name="Google Shape;579;p48"/>
          <p:cNvSpPr/>
          <p:nvPr/>
        </p:nvSpPr>
        <p:spPr>
          <a:xfrm>
            <a:off x="860313" y="2518735"/>
            <a:ext cx="6620276" cy="320716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7" name="Google Shape;581;p48"/>
          <p:cNvSpPr txBox="1"/>
          <p:nvPr/>
        </p:nvSpPr>
        <p:spPr>
          <a:xfrm>
            <a:off x="8915411" y="2209717"/>
            <a:ext cx="2271408" cy="477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>
                <a:solidFill>
                  <a:srgbClr val="FF0000"/>
                </a:solidFill>
              </a:rPr>
              <a:t>Momentum</a:t>
            </a:r>
            <a:endParaRPr sz="2800" dirty="0">
              <a:solidFill>
                <a:srgbClr val="FF0000"/>
              </a:solidFill>
            </a:endParaRPr>
          </a:p>
        </p:txBody>
      </p:sp>
      <p:sp>
        <p:nvSpPr>
          <p:cNvPr id="12" name="Google Shape;577;p48"/>
          <p:cNvSpPr txBox="1"/>
          <p:nvPr/>
        </p:nvSpPr>
        <p:spPr>
          <a:xfrm>
            <a:off x="4973" y="6039273"/>
            <a:ext cx="4375231" cy="320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1066"/>
              <a:t>Kingma</a:t>
            </a:r>
            <a:r>
              <a:rPr lang="en" sz="1066" dirty="0"/>
              <a:t> and Ba, “Adam: A method for stochastic optimization”, ICLR 2015</a:t>
            </a:r>
            <a:endParaRPr sz="1066" dirty="0"/>
          </a:p>
        </p:txBody>
      </p:sp>
      <p:sp>
        <p:nvSpPr>
          <p:cNvPr id="13" name="Google Shape;544;p45"/>
          <p:cNvSpPr txBox="1"/>
          <p:nvPr/>
        </p:nvSpPr>
        <p:spPr>
          <a:xfrm>
            <a:off x="8915411" y="1316617"/>
            <a:ext cx="1217278" cy="721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-US" sz="3199"/>
              <a:t>Adam</a:t>
            </a:r>
            <a:endParaRPr sz="3199" dirty="0"/>
          </a:p>
        </p:txBody>
      </p:sp>
      <p:sp>
        <p:nvSpPr>
          <p:cNvPr id="15" name="Google Shape;544;p45"/>
          <p:cNvSpPr txBox="1"/>
          <p:nvPr/>
        </p:nvSpPr>
        <p:spPr>
          <a:xfrm>
            <a:off x="6777387" y="4524996"/>
            <a:ext cx="3273728" cy="721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-US" sz="3199"/>
              <a:t>SGD+Momentum</a:t>
            </a:r>
            <a:endParaRPr sz="3199" dirty="0"/>
          </a:p>
        </p:txBody>
      </p:sp>
      <p:sp>
        <p:nvSpPr>
          <p:cNvPr id="16" name="Google Shape;579;p48"/>
          <p:cNvSpPr/>
          <p:nvPr/>
        </p:nvSpPr>
        <p:spPr>
          <a:xfrm>
            <a:off x="2391706" y="5048335"/>
            <a:ext cx="3592235" cy="653217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8" name="Google Shape;579;p48"/>
          <p:cNvSpPr/>
          <p:nvPr/>
        </p:nvSpPr>
        <p:spPr>
          <a:xfrm>
            <a:off x="1631277" y="3209016"/>
            <a:ext cx="3438264" cy="367901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</p:spTree>
    <p:extLst>
      <p:ext uri="{BB962C8B-B14F-4D97-AF65-F5344CB8AC3E}">
        <p14:creationId xmlns:p14="http://schemas.microsoft.com/office/powerpoint/2010/main" val="427728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Adam </a:t>
            </a:r>
            <a:r>
              <a:rPr lang="en-US" dirty="0"/>
              <a:t>(almost): </a:t>
            </a:r>
            <a:r>
              <a:rPr lang="en-US" dirty="0" err="1"/>
              <a:t>RMSProp</a:t>
            </a:r>
            <a:r>
              <a:rPr lang="en-US" dirty="0"/>
              <a:t> + Momentum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12" name="Google Shape;577;p48"/>
          <p:cNvSpPr txBox="1"/>
          <p:nvPr/>
        </p:nvSpPr>
        <p:spPr>
          <a:xfrm>
            <a:off x="4973" y="6039273"/>
            <a:ext cx="4375231" cy="320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1066"/>
              <a:t>Kingma</a:t>
            </a:r>
            <a:r>
              <a:rPr lang="en" sz="1066" dirty="0"/>
              <a:t> and Ba, “Adam: A method for stochastic optimization”, ICLR 2015</a:t>
            </a:r>
            <a:endParaRPr sz="1066" dirty="0"/>
          </a:p>
        </p:txBody>
      </p:sp>
      <p:sp>
        <p:nvSpPr>
          <p:cNvPr id="13" name="Google Shape;544;p45"/>
          <p:cNvSpPr txBox="1"/>
          <p:nvPr/>
        </p:nvSpPr>
        <p:spPr>
          <a:xfrm>
            <a:off x="10218835" y="4423541"/>
            <a:ext cx="1818835" cy="721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-US" sz="3199" dirty="0" err="1"/>
              <a:t>RMSProp</a:t>
            </a:r>
            <a:endParaRPr sz="3199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51" y="1145111"/>
            <a:ext cx="8343995" cy="2489986"/>
          </a:xfrm>
          <a:prstGeom prst="rect">
            <a:avLst/>
          </a:prstGeom>
        </p:spPr>
      </p:pic>
      <p:sp>
        <p:nvSpPr>
          <p:cNvPr id="15" name="Google Shape;579;p48"/>
          <p:cNvSpPr/>
          <p:nvPr/>
        </p:nvSpPr>
        <p:spPr>
          <a:xfrm>
            <a:off x="860313" y="2518735"/>
            <a:ext cx="6620276" cy="320716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" name="Google Shape;580;p48"/>
          <p:cNvSpPr/>
          <p:nvPr/>
        </p:nvSpPr>
        <p:spPr>
          <a:xfrm>
            <a:off x="860313" y="2879246"/>
            <a:ext cx="7342393" cy="307707"/>
          </a:xfrm>
          <a:prstGeom prst="rect">
            <a:avLst/>
          </a:prstGeom>
          <a:noFill/>
          <a:ln w="254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6" name="Google Shape;579;p48"/>
          <p:cNvSpPr/>
          <p:nvPr/>
        </p:nvSpPr>
        <p:spPr>
          <a:xfrm>
            <a:off x="1631277" y="3249357"/>
            <a:ext cx="3438264" cy="367901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7" name="Google Shape;580;p48"/>
          <p:cNvSpPr/>
          <p:nvPr/>
        </p:nvSpPr>
        <p:spPr>
          <a:xfrm>
            <a:off x="5114067" y="3260246"/>
            <a:ext cx="3693758" cy="357013"/>
          </a:xfrm>
          <a:prstGeom prst="rect">
            <a:avLst/>
          </a:prstGeom>
          <a:noFill/>
          <a:ln w="254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00" y="3953642"/>
            <a:ext cx="9958835" cy="1715397"/>
          </a:xfrm>
          <a:prstGeom prst="rect">
            <a:avLst/>
          </a:prstGeom>
        </p:spPr>
      </p:pic>
      <p:sp>
        <p:nvSpPr>
          <p:cNvPr id="19" name="Google Shape;546;p45"/>
          <p:cNvSpPr/>
          <p:nvPr/>
        </p:nvSpPr>
        <p:spPr>
          <a:xfrm>
            <a:off x="595823" y="4913641"/>
            <a:ext cx="9570154" cy="677712"/>
          </a:xfrm>
          <a:prstGeom prst="rect">
            <a:avLst/>
          </a:prstGeom>
          <a:noFill/>
          <a:ln w="254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0" name="Google Shape;544;p45"/>
          <p:cNvSpPr txBox="1"/>
          <p:nvPr/>
        </p:nvSpPr>
        <p:spPr>
          <a:xfrm>
            <a:off x="8915411" y="1316617"/>
            <a:ext cx="1217278" cy="721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-US" sz="3199"/>
              <a:t>Adam</a:t>
            </a:r>
            <a:endParaRPr sz="3199" dirty="0"/>
          </a:p>
        </p:txBody>
      </p:sp>
      <p:sp>
        <p:nvSpPr>
          <p:cNvPr id="22" name="Google Shape;581;p48"/>
          <p:cNvSpPr txBox="1"/>
          <p:nvPr/>
        </p:nvSpPr>
        <p:spPr>
          <a:xfrm>
            <a:off x="9007547" y="2158148"/>
            <a:ext cx="2017048" cy="477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800" dirty="0">
                <a:solidFill>
                  <a:srgbClr val="FF0000"/>
                </a:solidFill>
              </a:rPr>
              <a:t>Momentum</a:t>
            </a:r>
            <a:endParaRPr sz="2800" dirty="0">
              <a:solidFill>
                <a:srgbClr val="FF0000"/>
              </a:solidFill>
            </a:endParaRPr>
          </a:p>
        </p:txBody>
      </p:sp>
      <p:sp>
        <p:nvSpPr>
          <p:cNvPr id="23" name="Google Shape;582;p48"/>
          <p:cNvSpPr txBox="1"/>
          <p:nvPr/>
        </p:nvSpPr>
        <p:spPr>
          <a:xfrm>
            <a:off x="8994890" y="2639300"/>
            <a:ext cx="3197110" cy="57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800" dirty="0" err="1">
                <a:solidFill>
                  <a:srgbClr val="0000FF"/>
                </a:solidFill>
              </a:rPr>
              <a:t>AdaGrad</a:t>
            </a:r>
            <a:r>
              <a:rPr lang="en" sz="2800" dirty="0">
                <a:solidFill>
                  <a:srgbClr val="0000FF"/>
                </a:solidFill>
              </a:rPr>
              <a:t> / </a:t>
            </a:r>
            <a:r>
              <a:rPr lang="en" sz="2800" dirty="0" err="1">
                <a:solidFill>
                  <a:srgbClr val="0000FF"/>
                </a:solidFill>
              </a:rPr>
              <a:t>RMSProp</a:t>
            </a:r>
            <a:endParaRPr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3251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Adam </a:t>
            </a:r>
            <a:r>
              <a:rPr lang="en-US" dirty="0"/>
              <a:t>(almost): </a:t>
            </a:r>
            <a:r>
              <a:rPr lang="en-US" dirty="0" err="1"/>
              <a:t>RMSProp</a:t>
            </a:r>
            <a:r>
              <a:rPr lang="en-US" dirty="0"/>
              <a:t> + Momentum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9" name="Google Shape;583;p48"/>
          <p:cNvSpPr txBox="1"/>
          <p:nvPr/>
        </p:nvSpPr>
        <p:spPr>
          <a:xfrm>
            <a:off x="3508403" y="4095907"/>
            <a:ext cx="5175193" cy="1273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3600" dirty="0"/>
              <a:t>Q: What happens at t=0? </a:t>
            </a:r>
          </a:p>
          <a:p>
            <a:r>
              <a:rPr lang="en-US" sz="3600" dirty="0"/>
              <a:t>(Assume beta2 = 0.999)</a:t>
            </a:r>
            <a:endParaRPr sz="3600" dirty="0"/>
          </a:p>
        </p:txBody>
      </p:sp>
      <p:sp>
        <p:nvSpPr>
          <p:cNvPr id="12" name="Google Shape;577;p48"/>
          <p:cNvSpPr txBox="1"/>
          <p:nvPr/>
        </p:nvSpPr>
        <p:spPr>
          <a:xfrm>
            <a:off x="4973" y="6039273"/>
            <a:ext cx="4375231" cy="320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1066"/>
              <a:t>Kingma</a:t>
            </a:r>
            <a:r>
              <a:rPr lang="en" sz="1066" dirty="0"/>
              <a:t> and Ba, “Adam: A method for stochastic optimization”, ICLR 2015</a:t>
            </a:r>
            <a:endParaRPr sz="1066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51" y="1145111"/>
            <a:ext cx="8343995" cy="2489986"/>
          </a:xfrm>
          <a:prstGeom prst="rect">
            <a:avLst/>
          </a:prstGeom>
        </p:spPr>
      </p:pic>
      <p:sp>
        <p:nvSpPr>
          <p:cNvPr id="20" name="Google Shape;544;p45"/>
          <p:cNvSpPr txBox="1"/>
          <p:nvPr/>
        </p:nvSpPr>
        <p:spPr>
          <a:xfrm>
            <a:off x="8915411" y="1316617"/>
            <a:ext cx="1217278" cy="721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-US" sz="3199"/>
              <a:t>Adam</a:t>
            </a:r>
            <a:endParaRPr sz="3199" dirty="0"/>
          </a:p>
        </p:txBody>
      </p:sp>
      <p:sp>
        <p:nvSpPr>
          <p:cNvPr id="24" name="Google Shape;599;p49"/>
          <p:cNvSpPr txBox="1"/>
          <p:nvPr/>
        </p:nvSpPr>
        <p:spPr>
          <a:xfrm>
            <a:off x="9020743" y="3267176"/>
            <a:ext cx="2664751" cy="598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800">
                <a:solidFill>
                  <a:srgbClr val="38761D"/>
                </a:solidFill>
              </a:rPr>
              <a:t>Bias correction</a:t>
            </a:r>
            <a:endParaRPr sz="2800" dirty="0">
              <a:solidFill>
                <a:srgbClr val="38761D"/>
              </a:solidFill>
            </a:endParaRPr>
          </a:p>
        </p:txBody>
      </p:sp>
      <p:sp>
        <p:nvSpPr>
          <p:cNvPr id="25" name="Google Shape;581;p48"/>
          <p:cNvSpPr txBox="1"/>
          <p:nvPr/>
        </p:nvSpPr>
        <p:spPr>
          <a:xfrm>
            <a:off x="9007547" y="2158148"/>
            <a:ext cx="2017048" cy="477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800" dirty="0">
                <a:solidFill>
                  <a:srgbClr val="FF0000"/>
                </a:solidFill>
              </a:rPr>
              <a:t>Momentum</a:t>
            </a:r>
            <a:endParaRPr sz="2800" dirty="0">
              <a:solidFill>
                <a:srgbClr val="FF0000"/>
              </a:solidFill>
            </a:endParaRPr>
          </a:p>
        </p:txBody>
      </p:sp>
      <p:sp>
        <p:nvSpPr>
          <p:cNvPr id="26" name="Google Shape;582;p48"/>
          <p:cNvSpPr txBox="1"/>
          <p:nvPr/>
        </p:nvSpPr>
        <p:spPr>
          <a:xfrm>
            <a:off x="8994890" y="2639300"/>
            <a:ext cx="3197110" cy="57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800" dirty="0" err="1">
                <a:solidFill>
                  <a:srgbClr val="0000FF"/>
                </a:solidFill>
              </a:rPr>
              <a:t>AdaGrad</a:t>
            </a:r>
            <a:r>
              <a:rPr lang="en" sz="2800" dirty="0">
                <a:solidFill>
                  <a:srgbClr val="0000FF"/>
                </a:solidFill>
              </a:rPr>
              <a:t> / </a:t>
            </a:r>
            <a:r>
              <a:rPr lang="en" sz="2800" dirty="0" err="1">
                <a:solidFill>
                  <a:srgbClr val="0000FF"/>
                </a:solidFill>
              </a:rPr>
              <a:t>RMSProp</a:t>
            </a:r>
            <a:endParaRPr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694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49" y="1330632"/>
            <a:ext cx="8814298" cy="26968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Adam </a:t>
            </a:r>
            <a:r>
              <a:rPr lang="en-US" dirty="0"/>
              <a:t>(almost): </a:t>
            </a:r>
            <a:r>
              <a:rPr lang="en-US" dirty="0" err="1"/>
              <a:t>RMSProp</a:t>
            </a:r>
            <a:r>
              <a:rPr lang="en-US" dirty="0"/>
              <a:t> + Momentum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11" name="Google Shape;577;p48"/>
          <p:cNvSpPr txBox="1"/>
          <p:nvPr/>
        </p:nvSpPr>
        <p:spPr>
          <a:xfrm>
            <a:off x="4973" y="6039273"/>
            <a:ext cx="4375231" cy="320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1066"/>
              <a:t>Kingma</a:t>
            </a:r>
            <a:r>
              <a:rPr lang="en" sz="1066" dirty="0"/>
              <a:t> and Ba, “Adam: A method for stochastic optimization”, ICLR 2015</a:t>
            </a:r>
            <a:endParaRPr sz="1066" dirty="0"/>
          </a:p>
        </p:txBody>
      </p:sp>
      <p:sp>
        <p:nvSpPr>
          <p:cNvPr id="15" name="Google Shape;599;p49"/>
          <p:cNvSpPr txBox="1"/>
          <p:nvPr/>
        </p:nvSpPr>
        <p:spPr>
          <a:xfrm>
            <a:off x="9020743" y="3267176"/>
            <a:ext cx="2664751" cy="598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800">
                <a:solidFill>
                  <a:srgbClr val="38761D"/>
                </a:solidFill>
              </a:rPr>
              <a:t>Bias correction</a:t>
            </a:r>
            <a:endParaRPr sz="2800" dirty="0">
              <a:solidFill>
                <a:srgbClr val="38761D"/>
              </a:solidFill>
            </a:endParaRPr>
          </a:p>
        </p:txBody>
      </p:sp>
      <p:sp>
        <p:nvSpPr>
          <p:cNvPr id="16" name="Google Shape;600;p49"/>
          <p:cNvSpPr txBox="1"/>
          <p:nvPr/>
        </p:nvSpPr>
        <p:spPr>
          <a:xfrm>
            <a:off x="193249" y="4591396"/>
            <a:ext cx="3973637" cy="1298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00" b="1"/>
              <a:t>Bias correction </a:t>
            </a:r>
            <a:r>
              <a:rPr lang="en" sz="2400"/>
              <a:t>for the fact that first and second moment estimates start at zero</a:t>
            </a:r>
            <a:endParaRPr sz="2400" dirty="0"/>
          </a:p>
        </p:txBody>
      </p:sp>
      <p:sp>
        <p:nvSpPr>
          <p:cNvPr id="21" name="Google Shape;605;p49"/>
          <p:cNvSpPr/>
          <p:nvPr/>
        </p:nvSpPr>
        <p:spPr>
          <a:xfrm>
            <a:off x="180053" y="3142615"/>
            <a:ext cx="6556923" cy="524663"/>
          </a:xfrm>
          <a:prstGeom prst="rect">
            <a:avLst/>
          </a:prstGeom>
          <a:noFill/>
          <a:ln w="2540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4" name="Google Shape;579;p48"/>
          <p:cNvSpPr/>
          <p:nvPr/>
        </p:nvSpPr>
        <p:spPr>
          <a:xfrm>
            <a:off x="201410" y="2487706"/>
            <a:ext cx="6535566" cy="271063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5" name="Google Shape;580;p48"/>
          <p:cNvSpPr/>
          <p:nvPr/>
        </p:nvSpPr>
        <p:spPr>
          <a:xfrm>
            <a:off x="201410" y="2796988"/>
            <a:ext cx="6522119" cy="309283"/>
          </a:xfrm>
          <a:prstGeom prst="rect">
            <a:avLst/>
          </a:prstGeom>
          <a:noFill/>
          <a:ln w="254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6" name="Google Shape;581;p48"/>
          <p:cNvSpPr txBox="1"/>
          <p:nvPr/>
        </p:nvSpPr>
        <p:spPr>
          <a:xfrm>
            <a:off x="9007547" y="2158148"/>
            <a:ext cx="2017048" cy="477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800" dirty="0">
                <a:solidFill>
                  <a:srgbClr val="FF0000"/>
                </a:solidFill>
              </a:rPr>
              <a:t>Momentum</a:t>
            </a:r>
            <a:endParaRPr sz="2800" dirty="0">
              <a:solidFill>
                <a:srgbClr val="FF0000"/>
              </a:solidFill>
            </a:endParaRPr>
          </a:p>
        </p:txBody>
      </p:sp>
      <p:sp>
        <p:nvSpPr>
          <p:cNvPr id="27" name="Google Shape;582;p48"/>
          <p:cNvSpPr txBox="1"/>
          <p:nvPr/>
        </p:nvSpPr>
        <p:spPr>
          <a:xfrm>
            <a:off x="8994890" y="2639300"/>
            <a:ext cx="3197110" cy="57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800" dirty="0" err="1">
                <a:solidFill>
                  <a:srgbClr val="0000FF"/>
                </a:solidFill>
              </a:rPr>
              <a:t>AdaGrad</a:t>
            </a:r>
            <a:r>
              <a:rPr lang="en" sz="2800" dirty="0">
                <a:solidFill>
                  <a:srgbClr val="0000FF"/>
                </a:solidFill>
              </a:rPr>
              <a:t> / </a:t>
            </a:r>
            <a:r>
              <a:rPr lang="en" sz="2800" dirty="0" err="1">
                <a:solidFill>
                  <a:srgbClr val="0000FF"/>
                </a:solidFill>
              </a:rPr>
              <a:t>RMSProp</a:t>
            </a:r>
            <a:endParaRPr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0612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Adam </a:t>
            </a:r>
            <a:r>
              <a:rPr lang="en-US" dirty="0"/>
              <a:t>(almost): </a:t>
            </a:r>
            <a:r>
              <a:rPr lang="en-US" dirty="0" err="1"/>
              <a:t>RMSProp</a:t>
            </a:r>
            <a:r>
              <a:rPr lang="en-US" dirty="0"/>
              <a:t> + Momentum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11" name="Google Shape;577;p48"/>
          <p:cNvSpPr txBox="1"/>
          <p:nvPr/>
        </p:nvSpPr>
        <p:spPr>
          <a:xfrm>
            <a:off x="4973" y="6039273"/>
            <a:ext cx="4375231" cy="320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1066"/>
              <a:t>Kingma</a:t>
            </a:r>
            <a:r>
              <a:rPr lang="en" sz="1066" dirty="0"/>
              <a:t> and Ba, “Adam: A method for stochastic optimization”, ICLR 2015</a:t>
            </a:r>
            <a:endParaRPr sz="1066" dirty="0"/>
          </a:p>
        </p:txBody>
      </p:sp>
      <p:sp>
        <p:nvSpPr>
          <p:cNvPr id="16" name="Google Shape;600;p49"/>
          <p:cNvSpPr txBox="1"/>
          <p:nvPr/>
        </p:nvSpPr>
        <p:spPr>
          <a:xfrm>
            <a:off x="193249" y="4591396"/>
            <a:ext cx="3973637" cy="1298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00" b="1"/>
              <a:t>Bias correction </a:t>
            </a:r>
            <a:r>
              <a:rPr lang="en" sz="2400"/>
              <a:t>for the fact that first and second moment estimates start at zero</a:t>
            </a:r>
            <a:endParaRPr sz="2400" dirty="0"/>
          </a:p>
        </p:txBody>
      </p:sp>
      <p:sp>
        <p:nvSpPr>
          <p:cNvPr id="23" name="Google Shape;622;p50"/>
          <p:cNvSpPr txBox="1"/>
          <p:nvPr/>
        </p:nvSpPr>
        <p:spPr>
          <a:xfrm>
            <a:off x="5562660" y="4864579"/>
            <a:ext cx="6592683" cy="1324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00" dirty="0"/>
              <a:t>Adam with beta1 = 0.9, </a:t>
            </a:r>
            <a:endParaRPr lang="en-US" sz="2400" dirty="0"/>
          </a:p>
          <a:p>
            <a:r>
              <a:rPr lang="en" sz="2400" dirty="0"/>
              <a:t>beta2 = 0.999, and </a:t>
            </a:r>
            <a:r>
              <a:rPr lang="en" sz="2400" dirty="0" err="1"/>
              <a:t>learning_rate</a:t>
            </a:r>
            <a:r>
              <a:rPr lang="en" sz="2400" dirty="0"/>
              <a:t> = 1e-3</a:t>
            </a:r>
            <a:r>
              <a:rPr lang="en-US" sz="2400" dirty="0"/>
              <a:t>, </a:t>
            </a:r>
            <a:r>
              <a:rPr lang="en" sz="2400" dirty="0"/>
              <a:t>5e-4</a:t>
            </a:r>
            <a:r>
              <a:rPr lang="en-US" sz="2400" dirty="0"/>
              <a:t>, 1e-4</a:t>
            </a:r>
            <a:endParaRPr sz="2400" dirty="0"/>
          </a:p>
          <a:p>
            <a:r>
              <a:rPr lang="en" sz="2400" dirty="0"/>
              <a:t>is a great starting point for many models! </a:t>
            </a:r>
            <a:endParaRPr sz="24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49" y="1330632"/>
            <a:ext cx="8814298" cy="269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3743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6401" y="1431001"/>
            <a:ext cx="4512421" cy="9191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81" y="3422324"/>
            <a:ext cx="4590899" cy="7155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Adam</a:t>
            </a:r>
            <a:r>
              <a:rPr lang="en-US" dirty="0"/>
              <a:t>: Very Common in Practice!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22" name="Google Shape;622;p50"/>
          <p:cNvSpPr txBox="1"/>
          <p:nvPr/>
        </p:nvSpPr>
        <p:spPr>
          <a:xfrm>
            <a:off x="5562660" y="4864579"/>
            <a:ext cx="6592683" cy="1324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00" dirty="0"/>
              <a:t>Adam with beta1 = 0.9, </a:t>
            </a:r>
            <a:endParaRPr lang="en-US" sz="2400" dirty="0"/>
          </a:p>
          <a:p>
            <a:r>
              <a:rPr lang="en" sz="2400" dirty="0"/>
              <a:t>beta2 = 0.999, and </a:t>
            </a:r>
            <a:r>
              <a:rPr lang="en" sz="2400" dirty="0" err="1"/>
              <a:t>learning_rate</a:t>
            </a:r>
            <a:r>
              <a:rPr lang="en" sz="2400" dirty="0"/>
              <a:t> = 1e-3</a:t>
            </a:r>
            <a:r>
              <a:rPr lang="en-US" sz="2400" dirty="0"/>
              <a:t>, </a:t>
            </a:r>
            <a:r>
              <a:rPr lang="en" sz="2400" dirty="0"/>
              <a:t>5e-4</a:t>
            </a:r>
            <a:r>
              <a:rPr lang="en-US" sz="2400" dirty="0"/>
              <a:t>, 1e-4</a:t>
            </a:r>
            <a:endParaRPr sz="2400" dirty="0"/>
          </a:p>
          <a:p>
            <a:r>
              <a:rPr lang="en" sz="2400" dirty="0"/>
              <a:t>is a great starting point for many models! </a:t>
            </a:r>
            <a:endParaRPr sz="2400" dirty="0"/>
          </a:p>
        </p:txBody>
      </p:sp>
      <p:sp>
        <p:nvSpPr>
          <p:cNvPr id="23" name="Rectangle 22"/>
          <p:cNvSpPr/>
          <p:nvPr/>
        </p:nvSpPr>
        <p:spPr>
          <a:xfrm>
            <a:off x="148481" y="1431001"/>
            <a:ext cx="3358648" cy="39626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103117" y="2069064"/>
            <a:ext cx="2711379" cy="29333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05532" y="4272168"/>
            <a:ext cx="3930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Gkioxari</a:t>
            </a:r>
            <a:r>
              <a:rPr lang="en-US" dirty="0"/>
              <a:t>, Malik, and Johnson, ICCV 2019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43046" b="738"/>
          <a:stretch/>
        </p:blipFill>
        <p:spPr>
          <a:xfrm>
            <a:off x="4990488" y="3306065"/>
            <a:ext cx="7098335" cy="996553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105279" y="-943974"/>
            <a:ext cx="1258338" cy="28059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310989" y="4273635"/>
            <a:ext cx="4413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Zhu, Kaplan, Johnson, and </a:t>
            </a:r>
            <a:r>
              <a:rPr lang="en-US" dirty="0" err="1"/>
              <a:t>Fei-Fei</a:t>
            </a:r>
            <a:r>
              <a:rPr lang="en-US" dirty="0"/>
              <a:t>, ECCV 2018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81820" y="2401769"/>
            <a:ext cx="3901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Johnson, Gupta, and </a:t>
            </a:r>
            <a:r>
              <a:rPr lang="en-US" dirty="0" err="1"/>
              <a:t>Fei-Fei</a:t>
            </a:r>
            <a:r>
              <a:rPr lang="en-US" dirty="0"/>
              <a:t>, CVPR 2018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14858" y="1295059"/>
            <a:ext cx="7246641" cy="161381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467600" y="1295059"/>
            <a:ext cx="4621222" cy="161381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4946673" y="3050833"/>
            <a:ext cx="7142149" cy="161381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t="5860"/>
          <a:stretch/>
        </p:blipFill>
        <p:spPr>
          <a:xfrm>
            <a:off x="114858" y="5002212"/>
            <a:ext cx="5394691" cy="85100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140912" y="5782213"/>
            <a:ext cx="3342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Gupta, Johnson, et al, CVPR 2018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4858" y="4869879"/>
            <a:ext cx="5394691" cy="138866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t="6384"/>
          <a:stretch/>
        </p:blipFill>
        <p:spPr>
          <a:xfrm>
            <a:off x="161158" y="1597305"/>
            <a:ext cx="7105336" cy="62257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126367" y="3050833"/>
            <a:ext cx="4688702" cy="161381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24774" y="2404568"/>
            <a:ext cx="7041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Bakhtin, van der </a:t>
            </a:r>
            <a:r>
              <a:rPr lang="en-US" dirty="0" err="1"/>
              <a:t>Maaten</a:t>
            </a:r>
            <a:r>
              <a:rPr lang="en-US" dirty="0"/>
              <a:t>, Johnson, Gustafson, and </a:t>
            </a:r>
            <a:r>
              <a:rPr lang="en-US" dirty="0" err="1"/>
              <a:t>Girshick</a:t>
            </a:r>
            <a:r>
              <a:rPr lang="en-US" dirty="0"/>
              <a:t>, </a:t>
            </a:r>
            <a:r>
              <a:rPr lang="en-US" dirty="0" err="1"/>
              <a:t>NeurIPS</a:t>
            </a:r>
            <a:r>
              <a:rPr lang="en-US" dirty="0"/>
              <a:t> 2019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48481" y="4932796"/>
            <a:ext cx="5337919" cy="31406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24773" y="1568271"/>
            <a:ext cx="6118153" cy="21423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1337872" y="1929015"/>
            <a:ext cx="5757409" cy="26974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7576401" y="2108463"/>
            <a:ext cx="4079305" cy="29330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7576401" y="1867323"/>
            <a:ext cx="4447629" cy="29330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11384108" y="1638250"/>
            <a:ext cx="639921" cy="29330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73620" y="3359327"/>
            <a:ext cx="2755505" cy="29330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470719" y="3847154"/>
            <a:ext cx="2253682" cy="29330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4990486" y="3249469"/>
            <a:ext cx="4523903" cy="29330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5011838" y="4002005"/>
            <a:ext cx="3680750" cy="29330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7730855" y="3752034"/>
            <a:ext cx="4237367" cy="29330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150410" y="5224092"/>
            <a:ext cx="1655241" cy="31406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128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Adam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4" name="Google Shape;627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38948" y="1237384"/>
            <a:ext cx="4926283" cy="4918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28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3800" y="1288437"/>
            <a:ext cx="4871432" cy="487143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Google Shape;631;p51"/>
          <p:cNvCxnSpPr/>
          <p:nvPr/>
        </p:nvCxnSpPr>
        <p:spPr>
          <a:xfrm>
            <a:off x="7461164" y="2457166"/>
            <a:ext cx="815788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" name="Google Shape;632;p51"/>
          <p:cNvCxnSpPr/>
          <p:nvPr/>
        </p:nvCxnSpPr>
        <p:spPr>
          <a:xfrm>
            <a:off x="7461164" y="3235728"/>
            <a:ext cx="815788" cy="0"/>
          </a:xfrm>
          <a:prstGeom prst="straightConnector1">
            <a:avLst/>
          </a:prstGeom>
          <a:noFill/>
          <a:ln w="762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" name="Google Shape;633;p51"/>
          <p:cNvCxnSpPr/>
          <p:nvPr/>
        </p:nvCxnSpPr>
        <p:spPr>
          <a:xfrm>
            <a:off x="7461164" y="3954243"/>
            <a:ext cx="815788" cy="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634;p51"/>
          <p:cNvSpPr txBox="1"/>
          <p:nvPr/>
        </p:nvSpPr>
        <p:spPr>
          <a:xfrm>
            <a:off x="8386489" y="2194834"/>
            <a:ext cx="1114510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SGD</a:t>
            </a:r>
            <a:endParaRPr sz="2399"/>
          </a:p>
        </p:txBody>
      </p:sp>
      <p:sp>
        <p:nvSpPr>
          <p:cNvPr id="10" name="Google Shape;635;p51"/>
          <p:cNvSpPr txBox="1"/>
          <p:nvPr/>
        </p:nvSpPr>
        <p:spPr>
          <a:xfrm>
            <a:off x="8326839" y="2973393"/>
            <a:ext cx="2616918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SGD+Momentum</a:t>
            </a:r>
            <a:endParaRPr sz="2399"/>
          </a:p>
        </p:txBody>
      </p:sp>
      <p:sp>
        <p:nvSpPr>
          <p:cNvPr id="11" name="Google Shape;636;p51"/>
          <p:cNvSpPr txBox="1"/>
          <p:nvPr/>
        </p:nvSpPr>
        <p:spPr>
          <a:xfrm>
            <a:off x="8386489" y="3691911"/>
            <a:ext cx="2028672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RMSProp</a:t>
            </a:r>
            <a:endParaRPr sz="2399"/>
          </a:p>
        </p:txBody>
      </p:sp>
      <p:cxnSp>
        <p:nvCxnSpPr>
          <p:cNvPr id="12" name="Google Shape;637;p51"/>
          <p:cNvCxnSpPr/>
          <p:nvPr/>
        </p:nvCxnSpPr>
        <p:spPr>
          <a:xfrm>
            <a:off x="7461164" y="4744470"/>
            <a:ext cx="815788" cy="0"/>
          </a:xfrm>
          <a:prstGeom prst="straightConnector1">
            <a:avLst/>
          </a:prstGeom>
          <a:noFill/>
          <a:ln w="7620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Google Shape;638;p51"/>
          <p:cNvSpPr txBox="1"/>
          <p:nvPr/>
        </p:nvSpPr>
        <p:spPr>
          <a:xfrm>
            <a:off x="8386489" y="4482139"/>
            <a:ext cx="2028672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Adam</a:t>
            </a:r>
            <a:endParaRPr sz="2399"/>
          </a:p>
        </p:txBody>
      </p:sp>
    </p:spTree>
    <p:extLst>
      <p:ext uri="{BB962C8B-B14F-4D97-AF65-F5344CB8AC3E}">
        <p14:creationId xmlns:p14="http://schemas.microsoft.com/office/powerpoint/2010/main" val="1985310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Optimization Algorithm Comparison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57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73847" y="1472652"/>
          <a:ext cx="10844306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1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08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08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108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108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Algorithm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Tracks</a:t>
                      </a:r>
                      <a:r>
                        <a:rPr lang="en-US" sz="2400" baseline="0" dirty="0"/>
                        <a:t> first moments (Momentum)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Tracks second moments (Adaptive</a:t>
                      </a:r>
                      <a:r>
                        <a:rPr lang="en-US" sz="2400" baseline="0" dirty="0"/>
                        <a:t> learning rates)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Leaky second moments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Bias</a:t>
                      </a:r>
                      <a:r>
                        <a:rPr lang="en-US" sz="2400" baseline="0" dirty="0"/>
                        <a:t> correction for moment estimates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SGD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𝙭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SGD+Momentum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6"/>
                          </a:solidFill>
                        </a:rPr>
                        <a:t>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𝙭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𝙭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𝙭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Nesterov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6"/>
                          </a:solidFill>
                        </a:rPr>
                        <a:t>✓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𝙭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𝙭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𝙭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AdaGrad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𝙭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6"/>
                          </a:solidFill>
                        </a:rPr>
                        <a:t>✓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𝙭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𝙭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RMSProp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𝙭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6"/>
                          </a:solidFill>
                        </a:rPr>
                        <a:t>✓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6"/>
                          </a:solidFill>
                        </a:rPr>
                        <a:t>✓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𝙭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Adam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6"/>
                          </a:solidFill>
                        </a:rPr>
                        <a:t>✓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6"/>
                          </a:solidFill>
                        </a:rPr>
                        <a:t>✓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6"/>
                          </a:solidFill>
                        </a:rPr>
                        <a:t>✓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6"/>
                          </a:solidFill>
                        </a:rPr>
                        <a:t>✓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33070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 practice: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5" name="Google Shape;822;p67"/>
          <p:cNvSpPr txBox="1"/>
          <p:nvPr/>
        </p:nvSpPr>
        <p:spPr>
          <a:xfrm>
            <a:off x="1113966" y="1860986"/>
            <a:ext cx="9964068" cy="3777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marL="609448" indent="-507873">
              <a:buSzPts val="2400"/>
              <a:buChar char="-"/>
            </a:pPr>
            <a:r>
              <a:rPr lang="en" sz="3199" b="1" dirty="0"/>
              <a:t>Adam</a:t>
            </a:r>
            <a:r>
              <a:rPr lang="en" sz="3199" dirty="0"/>
              <a:t> is a good default choice in </a:t>
            </a:r>
            <a:r>
              <a:rPr lang="en" sz="3199"/>
              <a:t>many cases </a:t>
            </a:r>
            <a:r>
              <a:rPr lang="en" sz="3199" b="1" dirty="0" err="1"/>
              <a:t>SGD+Momentum</a:t>
            </a:r>
            <a:r>
              <a:rPr lang="en" sz="3199" dirty="0"/>
              <a:t> can outperform Adam but may require more tuning</a:t>
            </a:r>
            <a:endParaRPr lang="en-US" sz="3199" dirty="0"/>
          </a:p>
          <a:p>
            <a:pPr marL="609448" indent="-507873">
              <a:buSzPts val="2400"/>
              <a:buChar char="-"/>
            </a:pPr>
            <a:endParaRPr sz="3199" dirty="0"/>
          </a:p>
          <a:p>
            <a:pPr marL="609448" indent="-507873">
              <a:buSzPts val="2400"/>
              <a:buChar char="-"/>
            </a:pPr>
            <a:r>
              <a:rPr lang="en" sz="3199" dirty="0"/>
              <a:t>If you can afford to do full batch updates then try out </a:t>
            </a:r>
            <a:r>
              <a:rPr lang="en" sz="3199" b="1" dirty="0"/>
              <a:t>L-BFGS </a:t>
            </a:r>
            <a:r>
              <a:rPr lang="en" sz="2399" dirty="0"/>
              <a:t>(and don’t forget to disable all sources of noise)</a:t>
            </a:r>
            <a:endParaRPr sz="2399" dirty="0"/>
          </a:p>
        </p:txBody>
      </p:sp>
    </p:spTree>
    <p:extLst>
      <p:ext uri="{BB962C8B-B14F-4D97-AF65-F5344CB8AC3E}">
        <p14:creationId xmlns:p14="http://schemas.microsoft.com/office/powerpoint/2010/main" val="18260010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3291A-74CF-2D4E-BBF3-B28B6ED41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Lecture 10:</a:t>
            </a:r>
            <a:br>
              <a:rPr lang="en-US" dirty="0"/>
            </a:br>
            <a:r>
              <a:rPr lang="en-US" dirty="0"/>
              <a:t>Training Neural Networks</a:t>
            </a:r>
            <a:br>
              <a:rPr lang="en-US" dirty="0"/>
            </a:br>
            <a:r>
              <a:rPr lang="en-US" dirty="0"/>
              <a:t>(Part 1)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6B25B0-D4F1-4854-8ED7-3F64BB00FE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215E5B-6AC3-9841-AED4-9D543B7D88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1 - </a:t>
            </a:r>
            <a:fld id="{AC1089D3-84F4-7045-A571-C61BEF9B13BC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068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67C50-EC4E-4523-830E-D2C288F1A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before, I’m borrowing slides from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649071-A87F-416E-AE8B-01F5EA377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0A2C87-3316-466C-B6FC-41DFD86DA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CSE 576 - Convolutional Neural Networks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0F0B75-F608-4471-B7C3-7C75BCCE7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44A76A-4C7A-45F9-89E9-0B5AAC49E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007" y="1690688"/>
            <a:ext cx="5419986" cy="42975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03984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Overview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10 - </a:t>
            </a:r>
            <a:fld id="{AC1089D3-84F4-7045-A571-C61BEF9B13BC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58370" y="1434352"/>
            <a:ext cx="1047526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b="1" dirty="0"/>
              <a:t>One time setup</a:t>
            </a:r>
            <a:br>
              <a:rPr lang="en-US" sz="3200" dirty="0"/>
            </a:br>
            <a:r>
              <a:rPr lang="en-US" sz="3200" dirty="0"/>
              <a:t>Activation functions, data preprocessing, weight initialization, regularization</a:t>
            </a:r>
          </a:p>
          <a:p>
            <a:pPr marL="342900" indent="-342900">
              <a:buAutoNum type="arabicPeriod"/>
            </a:pPr>
            <a:r>
              <a:rPr lang="en-US" sz="3200" b="1" dirty="0"/>
              <a:t>Training dynamics</a:t>
            </a:r>
            <a:br>
              <a:rPr lang="en-US" sz="3200" b="1" dirty="0"/>
            </a:br>
            <a:r>
              <a:rPr lang="en-US" sz="3200" dirty="0"/>
              <a:t>Learning rate schedules; large-batch training; </a:t>
            </a:r>
            <a:r>
              <a:rPr lang="en-US" sz="3200" dirty="0" err="1"/>
              <a:t>hyperparameter</a:t>
            </a:r>
            <a:r>
              <a:rPr lang="en-US" sz="3200" dirty="0"/>
              <a:t> optimization</a:t>
            </a:r>
          </a:p>
          <a:p>
            <a:pPr marL="342900" indent="-342900">
              <a:buAutoNum type="arabicPeriod"/>
            </a:pPr>
            <a:r>
              <a:rPr lang="en-US" sz="3200" b="1" dirty="0"/>
              <a:t>After training</a:t>
            </a:r>
            <a:br>
              <a:rPr lang="en-US" sz="3200" dirty="0"/>
            </a:br>
            <a:r>
              <a:rPr lang="en-US" sz="3200" dirty="0"/>
              <a:t>Model ensembles, transfer learning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3019041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Snapshot: Data Preprocessing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11 - </a:t>
            </a:r>
            <a:fld id="{AC1089D3-84F4-7045-A571-C61BEF9B13BC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4" name="Google Shape;550;p5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4464" y="1813257"/>
            <a:ext cx="9963071" cy="34305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65717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Snapshot: Weight Initialization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11 - </a:t>
            </a:r>
            <a:fld id="{AC1089D3-84F4-7045-A571-C61BEF9B13BC}" type="slidenum">
              <a:rPr lang="en-US" smtClean="0"/>
              <a:pPr/>
              <a:t>62</a:t>
            </a:fld>
            <a:endParaRPr lang="en-US" dirty="0"/>
          </a:p>
        </p:txBody>
      </p:sp>
      <p:pic>
        <p:nvPicPr>
          <p:cNvPr id="4" name="Google Shape;766;p7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9411" y="3752118"/>
            <a:ext cx="11630039" cy="2272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767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601" y="1427060"/>
            <a:ext cx="7232781" cy="21715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769;p72"/>
          <p:cNvSpPr txBox="1"/>
          <p:nvPr/>
        </p:nvSpPr>
        <p:spPr>
          <a:xfrm>
            <a:off x="3517018" y="1223907"/>
            <a:ext cx="3811407" cy="1053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endParaRPr sz="2266">
              <a:solidFill>
                <a:srgbClr val="0000FF"/>
              </a:solidFill>
            </a:endParaRPr>
          </a:p>
        </p:txBody>
      </p:sp>
      <p:sp>
        <p:nvSpPr>
          <p:cNvPr id="7" name="Google Shape;770;p72"/>
          <p:cNvSpPr txBox="1"/>
          <p:nvPr/>
        </p:nvSpPr>
        <p:spPr>
          <a:xfrm>
            <a:off x="7415869" y="1223907"/>
            <a:ext cx="4136523" cy="1053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endParaRPr sz="2399">
              <a:solidFill>
                <a:srgbClr val="0000FF"/>
              </a:solidFill>
            </a:endParaRPr>
          </a:p>
        </p:txBody>
      </p:sp>
      <p:sp>
        <p:nvSpPr>
          <p:cNvPr id="8" name="Google Shape;771;p72"/>
          <p:cNvSpPr txBox="1"/>
          <p:nvPr/>
        </p:nvSpPr>
        <p:spPr>
          <a:xfrm>
            <a:off x="7512209" y="1317433"/>
            <a:ext cx="4397255" cy="2171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666" dirty="0"/>
              <a:t>“Just right”: Activations are nicely scaled for all </a:t>
            </a:r>
            <a:r>
              <a:rPr lang="en" sz="2666"/>
              <a:t>layers!</a:t>
            </a:r>
            <a:endParaRPr sz="2666" dirty="0"/>
          </a:p>
        </p:txBody>
      </p:sp>
      <p:sp>
        <p:nvSpPr>
          <p:cNvPr id="9" name="Google Shape;773;p72"/>
          <p:cNvSpPr txBox="1"/>
          <p:nvPr/>
        </p:nvSpPr>
        <p:spPr>
          <a:xfrm>
            <a:off x="3834002" y="1317433"/>
            <a:ext cx="2922039" cy="1053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266">
                <a:solidFill>
                  <a:srgbClr val="0000FF"/>
                </a:solidFill>
              </a:rPr>
              <a:t>“Xavier” initialization: </a:t>
            </a:r>
            <a:br>
              <a:rPr lang="en" sz="2266">
                <a:solidFill>
                  <a:srgbClr val="0000FF"/>
                </a:solidFill>
              </a:rPr>
            </a:br>
            <a:r>
              <a:rPr lang="en" sz="2266">
                <a:solidFill>
                  <a:srgbClr val="0000FF"/>
                </a:solidFill>
              </a:rPr>
              <a:t>std = 1/sqrt(Din)</a:t>
            </a:r>
            <a:endParaRPr sz="2266">
              <a:solidFill>
                <a:srgbClr val="0000FF"/>
              </a:solidFill>
            </a:endParaRPr>
          </a:p>
        </p:txBody>
      </p:sp>
      <p:sp>
        <p:nvSpPr>
          <p:cNvPr id="10" name="Google Shape;772;p72"/>
          <p:cNvSpPr/>
          <p:nvPr/>
        </p:nvSpPr>
        <p:spPr>
          <a:xfrm>
            <a:off x="689453" y="2646372"/>
            <a:ext cx="6639071" cy="351109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1" name="Google Shape;774;p72"/>
          <p:cNvSpPr txBox="1"/>
          <p:nvPr/>
        </p:nvSpPr>
        <p:spPr>
          <a:xfrm>
            <a:off x="-1" y="6064286"/>
            <a:ext cx="9119225" cy="315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1333" dirty="0" err="1"/>
              <a:t>Glorot</a:t>
            </a:r>
            <a:r>
              <a:rPr lang="en" sz="1333" dirty="0"/>
              <a:t> and </a:t>
            </a:r>
            <a:r>
              <a:rPr lang="en" sz="1333" dirty="0" err="1"/>
              <a:t>Bengio</a:t>
            </a:r>
            <a:r>
              <a:rPr lang="en" sz="1333" dirty="0"/>
              <a:t>, “Understanding the difficulty of training deep feedforward neural networks”, AISTAT 2010</a:t>
            </a:r>
            <a:endParaRPr sz="1333" dirty="0"/>
          </a:p>
        </p:txBody>
      </p:sp>
    </p:spTree>
    <p:extLst>
      <p:ext uri="{BB962C8B-B14F-4D97-AF65-F5344CB8AC3E}">
        <p14:creationId xmlns:p14="http://schemas.microsoft.com/office/powerpoint/2010/main" val="162832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Snapshot: Data Augmentation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11 - </a:t>
            </a:r>
            <a:fld id="{AC1089D3-84F4-7045-A571-C61BEF9B13BC}" type="slidenum">
              <a:rPr lang="en-US" smtClean="0"/>
              <a:pPr/>
              <a:t>63</a:t>
            </a:fld>
            <a:endParaRPr lang="en-US" dirty="0"/>
          </a:p>
        </p:txBody>
      </p:sp>
      <p:cxnSp>
        <p:nvCxnSpPr>
          <p:cNvPr id="4" name="Google Shape;1321;p91"/>
          <p:cNvCxnSpPr/>
          <p:nvPr/>
        </p:nvCxnSpPr>
        <p:spPr>
          <a:xfrm rot="-5400000" flipH="1">
            <a:off x="4901856" y="4257876"/>
            <a:ext cx="800" cy="1540399"/>
          </a:xfrm>
          <a:prstGeom prst="curvedConnector3">
            <a:avLst>
              <a:gd name="adj1" fmla="val 39688562"/>
            </a:avLst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" name="Google Shape;1324;p91"/>
          <p:cNvSpPr txBox="1"/>
          <p:nvPr/>
        </p:nvSpPr>
        <p:spPr>
          <a:xfrm>
            <a:off x="3625165" y="5373443"/>
            <a:ext cx="2707957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/>
              <a:t>Transform image</a:t>
            </a:r>
            <a:endParaRPr sz="2487" dirty="0"/>
          </a:p>
        </p:txBody>
      </p:sp>
      <p:pic>
        <p:nvPicPr>
          <p:cNvPr id="6" name="Google Shape;1323;p91"/>
          <p:cNvPicPr preferRelativeResize="0"/>
          <p:nvPr/>
        </p:nvPicPr>
        <p:blipFill rotWithShape="1">
          <a:blip r:embed="rId2">
            <a:alphaModFix/>
          </a:blip>
          <a:srcRect t="13186"/>
          <a:stretch/>
        </p:blipFill>
        <p:spPr>
          <a:xfrm flipH="1">
            <a:off x="5011666" y="3195094"/>
            <a:ext cx="1321456" cy="183258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290;p90"/>
          <p:cNvSpPr/>
          <p:nvPr/>
        </p:nvSpPr>
        <p:spPr>
          <a:xfrm>
            <a:off x="404663" y="3590103"/>
            <a:ext cx="1425229" cy="1142902"/>
          </a:xfrm>
          <a:prstGeom prst="can">
            <a:avLst>
              <a:gd name="adj" fmla="val 25000"/>
            </a:avLst>
          </a:prstGeom>
          <a:solidFill>
            <a:srgbClr val="CC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8" name="Google Shape;1291;p90"/>
          <p:cNvCxnSpPr/>
          <p:nvPr/>
        </p:nvCxnSpPr>
        <p:spPr>
          <a:xfrm>
            <a:off x="2114885" y="4187347"/>
            <a:ext cx="1004538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" name="Google Shape;1292;p90"/>
          <p:cNvSpPr txBox="1"/>
          <p:nvPr/>
        </p:nvSpPr>
        <p:spPr>
          <a:xfrm>
            <a:off x="1419344" y="1903220"/>
            <a:ext cx="1896245" cy="1048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dirty="0"/>
              <a:t>Load image and label</a:t>
            </a:r>
            <a:endParaRPr sz="2487" dirty="0"/>
          </a:p>
        </p:txBody>
      </p:sp>
      <p:sp>
        <p:nvSpPr>
          <p:cNvPr id="10" name="Google Shape;1293;p90"/>
          <p:cNvSpPr txBox="1"/>
          <p:nvPr/>
        </p:nvSpPr>
        <p:spPr>
          <a:xfrm>
            <a:off x="4225036" y="2069566"/>
            <a:ext cx="970947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666"/>
              <a:t>“cat”</a:t>
            </a:r>
            <a:endParaRPr sz="2666"/>
          </a:p>
        </p:txBody>
      </p:sp>
      <p:cxnSp>
        <p:nvCxnSpPr>
          <p:cNvPr id="11" name="Google Shape;1294;p90"/>
          <p:cNvCxnSpPr/>
          <p:nvPr/>
        </p:nvCxnSpPr>
        <p:spPr>
          <a:xfrm rot="10800000" flipH="1">
            <a:off x="2047204" y="2331897"/>
            <a:ext cx="2177833" cy="1285265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" name="Google Shape;1295;p90"/>
          <p:cNvSpPr/>
          <p:nvPr/>
        </p:nvSpPr>
        <p:spPr>
          <a:xfrm rot="5399177">
            <a:off x="7542962" y="3446337"/>
            <a:ext cx="1669565" cy="1482014"/>
          </a:xfrm>
          <a:prstGeom prst="trapezoid">
            <a:avLst>
              <a:gd name="adj" fmla="val 25000"/>
            </a:avLst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13" name="Google Shape;1296;p90"/>
          <p:cNvCxnSpPr/>
          <p:nvPr/>
        </p:nvCxnSpPr>
        <p:spPr>
          <a:xfrm>
            <a:off x="6473628" y="4161554"/>
            <a:ext cx="993972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" name="Google Shape;1297;p90"/>
          <p:cNvSpPr txBox="1"/>
          <p:nvPr/>
        </p:nvSpPr>
        <p:spPr>
          <a:xfrm>
            <a:off x="7778715" y="3925016"/>
            <a:ext cx="1198088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666"/>
              <a:t>CNN</a:t>
            </a:r>
            <a:endParaRPr sz="2666"/>
          </a:p>
        </p:txBody>
      </p:sp>
      <p:sp>
        <p:nvSpPr>
          <p:cNvPr id="15" name="Google Shape;1298;p90"/>
          <p:cNvSpPr txBox="1"/>
          <p:nvPr/>
        </p:nvSpPr>
        <p:spPr>
          <a:xfrm>
            <a:off x="10278099" y="2952069"/>
            <a:ext cx="1913901" cy="972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666"/>
              <a:t>Compute</a:t>
            </a:r>
            <a:endParaRPr sz="2666"/>
          </a:p>
          <a:p>
            <a:r>
              <a:rPr lang="en" sz="2666"/>
              <a:t>loss</a:t>
            </a:r>
            <a:endParaRPr sz="2666"/>
          </a:p>
        </p:txBody>
      </p:sp>
      <p:cxnSp>
        <p:nvCxnSpPr>
          <p:cNvPr id="16" name="Google Shape;1299;p90"/>
          <p:cNvCxnSpPr/>
          <p:nvPr/>
        </p:nvCxnSpPr>
        <p:spPr>
          <a:xfrm>
            <a:off x="5195984" y="2331897"/>
            <a:ext cx="4805148" cy="850978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" name="Google Shape;1300;p90"/>
          <p:cNvCxnSpPr/>
          <p:nvPr/>
        </p:nvCxnSpPr>
        <p:spPr>
          <a:xfrm rot="10800000" flipH="1">
            <a:off x="9268022" y="3834572"/>
            <a:ext cx="678623" cy="149161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8" name="Google Shape;1302;p90"/>
          <p:cNvPicPr preferRelativeResize="0"/>
          <p:nvPr/>
        </p:nvPicPr>
        <p:blipFill rotWithShape="1">
          <a:blip r:embed="rId3">
            <a:alphaModFix/>
          </a:blip>
          <a:srcRect t="13186"/>
          <a:stretch/>
        </p:blipFill>
        <p:spPr>
          <a:xfrm>
            <a:off x="3166912" y="3118905"/>
            <a:ext cx="1372516" cy="1903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266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Data Augmentation</a:t>
            </a:r>
            <a:r>
              <a:rPr lang="en-US" dirty="0"/>
              <a:t>: Random Crops and Scales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10 - </a:t>
            </a:r>
            <a:fld id="{AC1089D3-84F4-7045-A571-C61BEF9B13BC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6" name="Google Shape;1356;p94"/>
          <p:cNvSpPr txBox="1"/>
          <p:nvPr/>
        </p:nvSpPr>
        <p:spPr>
          <a:xfrm>
            <a:off x="508833" y="1616573"/>
            <a:ext cx="6757815" cy="2591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b="1" dirty="0"/>
              <a:t>Training</a:t>
            </a:r>
            <a:r>
              <a:rPr lang="en" sz="3199" dirty="0"/>
              <a:t>: sample random crops / scales</a:t>
            </a:r>
            <a:br>
              <a:rPr lang="en" sz="2666" dirty="0"/>
            </a:br>
            <a:r>
              <a:rPr lang="en" sz="2666" dirty="0" err="1"/>
              <a:t>ResNet</a:t>
            </a:r>
            <a:r>
              <a:rPr lang="en" sz="2666" dirty="0"/>
              <a:t>:</a:t>
            </a:r>
            <a:endParaRPr sz="2666" dirty="0"/>
          </a:p>
          <a:p>
            <a:pPr marL="609448" indent="-474015">
              <a:buSzPts val="2000"/>
              <a:buAutoNum type="arabicPeriod"/>
            </a:pPr>
            <a:r>
              <a:rPr lang="en" sz="2666" dirty="0"/>
              <a:t>Pick random L in range [256, 480]</a:t>
            </a:r>
            <a:endParaRPr sz="2666" dirty="0"/>
          </a:p>
          <a:p>
            <a:pPr marL="609448" indent="-474015">
              <a:buSzPts val="2000"/>
              <a:buAutoNum type="arabicPeriod"/>
            </a:pPr>
            <a:r>
              <a:rPr lang="en" sz="2666" dirty="0"/>
              <a:t>Resize training image, short side = L</a:t>
            </a:r>
            <a:endParaRPr sz="2666" dirty="0"/>
          </a:p>
          <a:p>
            <a:pPr marL="609448" indent="-474015">
              <a:buSzPts val="2000"/>
              <a:buAutoNum type="arabicPeriod"/>
            </a:pPr>
            <a:r>
              <a:rPr lang="en" sz="2666" dirty="0"/>
              <a:t>Sample random 224 x 224 patch</a:t>
            </a:r>
            <a:endParaRPr sz="3199" dirty="0"/>
          </a:p>
        </p:txBody>
      </p:sp>
      <p:pic>
        <p:nvPicPr>
          <p:cNvPr id="11" name="Google Shape;1338;p93"/>
          <p:cNvPicPr preferRelativeResize="0"/>
          <p:nvPr/>
        </p:nvPicPr>
        <p:blipFill rotWithShape="1">
          <a:blip r:embed="rId2">
            <a:alphaModFix/>
          </a:blip>
          <a:srcRect t="13186"/>
          <a:stretch/>
        </p:blipFill>
        <p:spPr>
          <a:xfrm>
            <a:off x="9161047" y="1068397"/>
            <a:ext cx="2265710" cy="347569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340;p93"/>
          <p:cNvSpPr/>
          <p:nvPr/>
        </p:nvSpPr>
        <p:spPr>
          <a:xfrm>
            <a:off x="9262620" y="1215025"/>
            <a:ext cx="2011876" cy="2257812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3" name="Google Shape;1341;p93"/>
          <p:cNvSpPr/>
          <p:nvPr/>
        </p:nvSpPr>
        <p:spPr>
          <a:xfrm>
            <a:off x="9431847" y="1068413"/>
            <a:ext cx="2011876" cy="2257812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4" name="Google Shape;1342;p93"/>
          <p:cNvSpPr/>
          <p:nvPr/>
        </p:nvSpPr>
        <p:spPr>
          <a:xfrm>
            <a:off x="9364194" y="1294174"/>
            <a:ext cx="2011876" cy="2257812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5" name="Google Shape;1343;p93"/>
          <p:cNvSpPr/>
          <p:nvPr/>
        </p:nvSpPr>
        <p:spPr>
          <a:xfrm>
            <a:off x="9161046" y="1192601"/>
            <a:ext cx="2011876" cy="2257812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6" name="Google Shape;1344;p93"/>
          <p:cNvSpPr/>
          <p:nvPr/>
        </p:nvSpPr>
        <p:spPr>
          <a:xfrm>
            <a:off x="9364183" y="2286285"/>
            <a:ext cx="2011876" cy="2257812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7" name="Google Shape;1345;p93"/>
          <p:cNvSpPr/>
          <p:nvPr/>
        </p:nvSpPr>
        <p:spPr>
          <a:xfrm>
            <a:off x="9187899" y="2377556"/>
            <a:ext cx="1770739" cy="1987082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</p:spTree>
    <p:extLst>
      <p:ext uri="{BB962C8B-B14F-4D97-AF65-F5344CB8AC3E}">
        <p14:creationId xmlns:p14="http://schemas.microsoft.com/office/powerpoint/2010/main" val="16962097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11 - </a:t>
            </a:r>
            <a:fld id="{AC1089D3-84F4-7045-A571-C61BEF9B13BC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4" name="Google Shape;1476;p99"/>
          <p:cNvSpPr txBox="1"/>
          <p:nvPr/>
        </p:nvSpPr>
        <p:spPr>
          <a:xfrm>
            <a:off x="196715" y="2101646"/>
            <a:ext cx="2953625" cy="1390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b="1" dirty="0"/>
              <a:t>Examples</a:t>
            </a:r>
            <a:r>
              <a:rPr lang="en" sz="3199" dirty="0"/>
              <a:t>:</a:t>
            </a:r>
            <a:endParaRPr sz="3199" dirty="0"/>
          </a:p>
          <a:p>
            <a:r>
              <a:rPr lang="en" sz="2533" dirty="0"/>
              <a:t>Batch Normalization</a:t>
            </a:r>
            <a:endParaRPr sz="2533" dirty="0"/>
          </a:p>
          <a:p>
            <a:r>
              <a:rPr lang="en" sz="2533" dirty="0"/>
              <a:t>Data Augmentation</a:t>
            </a:r>
            <a:endParaRPr sz="2533" dirty="0"/>
          </a:p>
        </p:txBody>
      </p:sp>
      <p:sp>
        <p:nvSpPr>
          <p:cNvPr id="5" name="TextBox 4"/>
          <p:cNvSpPr txBox="1"/>
          <p:nvPr/>
        </p:nvSpPr>
        <p:spPr>
          <a:xfrm>
            <a:off x="196715" y="1188339"/>
            <a:ext cx="55449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Training</a:t>
            </a:r>
            <a:r>
              <a:rPr lang="en-US" sz="2800" dirty="0"/>
              <a:t>: Add randomness</a:t>
            </a:r>
          </a:p>
          <a:p>
            <a:r>
              <a:rPr lang="en-US" sz="2800" b="1" dirty="0"/>
              <a:t>Testing</a:t>
            </a:r>
            <a:r>
              <a:rPr lang="en-US" sz="2800" dirty="0"/>
              <a:t>: Marginalize out randomness</a:t>
            </a:r>
            <a:endParaRPr lang="en-US" sz="2800" b="1" dirty="0"/>
          </a:p>
        </p:txBody>
      </p:sp>
      <p:grpSp>
        <p:nvGrpSpPr>
          <p:cNvPr id="13" name="Google Shape;1067;p78"/>
          <p:cNvGrpSpPr/>
          <p:nvPr/>
        </p:nvGrpSpPr>
        <p:grpSpPr>
          <a:xfrm>
            <a:off x="3661834" y="3689437"/>
            <a:ext cx="2263965" cy="2542108"/>
            <a:chOff x="5092556" y="1428881"/>
            <a:chExt cx="2442345" cy="2800379"/>
          </a:xfrm>
        </p:grpSpPr>
        <p:cxnSp>
          <p:nvCxnSpPr>
            <p:cNvPr id="14" name="Google Shape;1068;p78"/>
            <p:cNvCxnSpPr/>
            <p:nvPr/>
          </p:nvCxnSpPr>
          <p:spPr>
            <a:xfrm rot="10800000" flipH="1">
              <a:off x="5446150" y="3275363"/>
              <a:ext cx="1797600" cy="769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5" name="Google Shape;1071;p78"/>
            <p:cNvCxnSpPr/>
            <p:nvPr/>
          </p:nvCxnSpPr>
          <p:spPr>
            <a:xfrm rot="10800000" flipH="1">
              <a:off x="5396197" y="3275365"/>
              <a:ext cx="455100" cy="648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6" name="Google Shape;1073;p78"/>
            <p:cNvCxnSpPr/>
            <p:nvPr/>
          </p:nvCxnSpPr>
          <p:spPr>
            <a:xfrm rot="10800000">
              <a:off x="7364350" y="3325313"/>
              <a:ext cx="0" cy="548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7" name="Google Shape;1075;p78"/>
            <p:cNvCxnSpPr/>
            <p:nvPr/>
          </p:nvCxnSpPr>
          <p:spPr>
            <a:xfrm rot="10800000">
              <a:off x="6092653" y="3275365"/>
              <a:ext cx="1151100" cy="648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8" name="Google Shape;1076;p78"/>
            <p:cNvCxnSpPr/>
            <p:nvPr/>
          </p:nvCxnSpPr>
          <p:spPr>
            <a:xfrm rot="10800000">
              <a:off x="7019050" y="2564188"/>
              <a:ext cx="345300" cy="4200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9" name="Google Shape;1078;p78"/>
            <p:cNvCxnSpPr/>
            <p:nvPr/>
          </p:nvCxnSpPr>
          <p:spPr>
            <a:xfrm rot="10800000">
              <a:off x="5747053" y="2514540"/>
              <a:ext cx="1496700" cy="519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0" name="Google Shape;1080;p78"/>
            <p:cNvCxnSpPr/>
            <p:nvPr/>
          </p:nvCxnSpPr>
          <p:spPr>
            <a:xfrm rot="10800000" flipH="1">
              <a:off x="6092447" y="2514540"/>
              <a:ext cx="805800" cy="519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1" name="Google Shape;1081;p78"/>
            <p:cNvCxnSpPr/>
            <p:nvPr/>
          </p:nvCxnSpPr>
          <p:spPr>
            <a:xfrm rot="10800000">
              <a:off x="5626253" y="2564340"/>
              <a:ext cx="225000" cy="4698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2" name="Google Shape;1082;p78"/>
            <p:cNvCxnSpPr/>
            <p:nvPr/>
          </p:nvCxnSpPr>
          <p:spPr>
            <a:xfrm rot="10800000">
              <a:off x="6443311" y="1720156"/>
              <a:ext cx="575700" cy="5031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3" name="Google Shape;1084;p78"/>
            <p:cNvCxnSpPr/>
            <p:nvPr/>
          </p:nvCxnSpPr>
          <p:spPr>
            <a:xfrm rot="10800000" flipH="1">
              <a:off x="5747108" y="1720009"/>
              <a:ext cx="455100" cy="553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4" name="Google Shape;1085;p78"/>
            <p:cNvSpPr/>
            <p:nvPr/>
          </p:nvSpPr>
          <p:spPr>
            <a:xfrm>
              <a:off x="5105050" y="2984188"/>
              <a:ext cx="341100" cy="341100"/>
            </a:xfrm>
            <a:prstGeom prst="ellipse">
              <a:avLst/>
            </a:prstGeom>
            <a:solidFill>
              <a:srgbClr val="D9D9D9"/>
            </a:solidFill>
            <a:ln w="19050" cap="flat" cmpd="sng">
              <a:solidFill>
                <a:srgbClr val="99999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25" name="Google Shape;1072;p78"/>
            <p:cNvSpPr/>
            <p:nvPr/>
          </p:nvSpPr>
          <p:spPr>
            <a:xfrm>
              <a:off x="5801300" y="2984188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26" name="Google Shape;1086;p78"/>
            <p:cNvSpPr/>
            <p:nvPr/>
          </p:nvSpPr>
          <p:spPr>
            <a:xfrm>
              <a:off x="6497550" y="2984188"/>
              <a:ext cx="341100" cy="341100"/>
            </a:xfrm>
            <a:prstGeom prst="ellipse">
              <a:avLst/>
            </a:prstGeom>
            <a:solidFill>
              <a:srgbClr val="D9D9D9"/>
            </a:solidFill>
            <a:ln w="19050" cap="flat" cmpd="sng">
              <a:solidFill>
                <a:srgbClr val="99999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27" name="Google Shape;1070;p78"/>
            <p:cNvSpPr/>
            <p:nvPr/>
          </p:nvSpPr>
          <p:spPr>
            <a:xfrm>
              <a:off x="7193800" y="2984188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28" name="Google Shape;1069;p78"/>
            <p:cNvSpPr/>
            <p:nvPr/>
          </p:nvSpPr>
          <p:spPr>
            <a:xfrm>
              <a:off x="5105050" y="3874013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29" name="Google Shape;1087;p78"/>
            <p:cNvSpPr/>
            <p:nvPr/>
          </p:nvSpPr>
          <p:spPr>
            <a:xfrm>
              <a:off x="5801300" y="3874013"/>
              <a:ext cx="341100" cy="341100"/>
            </a:xfrm>
            <a:prstGeom prst="ellipse">
              <a:avLst/>
            </a:prstGeom>
            <a:solidFill>
              <a:srgbClr val="D9D9D9"/>
            </a:solidFill>
            <a:ln w="19050" cap="flat" cmpd="sng">
              <a:solidFill>
                <a:srgbClr val="99999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0" name="Google Shape;1088;p78"/>
            <p:cNvSpPr/>
            <p:nvPr/>
          </p:nvSpPr>
          <p:spPr>
            <a:xfrm>
              <a:off x="6497550" y="3874013"/>
              <a:ext cx="341100" cy="341100"/>
            </a:xfrm>
            <a:prstGeom prst="ellipse">
              <a:avLst/>
            </a:prstGeom>
            <a:solidFill>
              <a:srgbClr val="D9D9D9"/>
            </a:solidFill>
            <a:ln w="19050" cap="flat" cmpd="sng">
              <a:solidFill>
                <a:srgbClr val="99999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1" name="Google Shape;1074;p78"/>
            <p:cNvSpPr/>
            <p:nvPr/>
          </p:nvSpPr>
          <p:spPr>
            <a:xfrm>
              <a:off x="7193800" y="3874013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2" name="Google Shape;1079;p78"/>
            <p:cNvSpPr/>
            <p:nvPr/>
          </p:nvSpPr>
          <p:spPr>
            <a:xfrm>
              <a:off x="5455961" y="2223256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3" name="Google Shape;1089;p78"/>
            <p:cNvSpPr/>
            <p:nvPr/>
          </p:nvSpPr>
          <p:spPr>
            <a:xfrm>
              <a:off x="6152211" y="2223256"/>
              <a:ext cx="341100" cy="341100"/>
            </a:xfrm>
            <a:prstGeom prst="ellipse">
              <a:avLst/>
            </a:prstGeom>
            <a:solidFill>
              <a:srgbClr val="D9D9D9"/>
            </a:solidFill>
            <a:ln w="19050" cap="flat" cmpd="sng">
              <a:solidFill>
                <a:srgbClr val="99999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4" name="Google Shape;1077;p78"/>
            <p:cNvSpPr/>
            <p:nvPr/>
          </p:nvSpPr>
          <p:spPr>
            <a:xfrm>
              <a:off x="6848461" y="2223256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5" name="Google Shape;1083;p78"/>
            <p:cNvSpPr/>
            <p:nvPr/>
          </p:nvSpPr>
          <p:spPr>
            <a:xfrm>
              <a:off x="6152211" y="1428881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6" name="Google Shape;1090;p78"/>
            <p:cNvSpPr/>
            <p:nvPr/>
          </p:nvSpPr>
          <p:spPr>
            <a:xfrm rot="2700000">
              <a:off x="6194380" y="2274803"/>
              <a:ext cx="251164" cy="251164"/>
            </a:xfrm>
            <a:prstGeom prst="plus">
              <a:avLst>
                <a:gd name="adj" fmla="val 40728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7" name="Google Shape;1091;p78"/>
            <p:cNvSpPr/>
            <p:nvPr/>
          </p:nvSpPr>
          <p:spPr>
            <a:xfrm rot="2700000">
              <a:off x="5144573" y="3036378"/>
              <a:ext cx="251164" cy="251164"/>
            </a:xfrm>
            <a:prstGeom prst="plus">
              <a:avLst>
                <a:gd name="adj" fmla="val 40728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8" name="Google Shape;1092;p78"/>
            <p:cNvSpPr/>
            <p:nvPr/>
          </p:nvSpPr>
          <p:spPr>
            <a:xfrm rot="2700000">
              <a:off x="6542505" y="3036378"/>
              <a:ext cx="251164" cy="251164"/>
            </a:xfrm>
            <a:prstGeom prst="plus">
              <a:avLst>
                <a:gd name="adj" fmla="val 40728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9" name="Google Shape;1093;p78"/>
            <p:cNvSpPr/>
            <p:nvPr/>
          </p:nvSpPr>
          <p:spPr>
            <a:xfrm rot="2700000">
              <a:off x="6542505" y="3926078"/>
              <a:ext cx="251164" cy="251164"/>
            </a:xfrm>
            <a:prstGeom prst="plus">
              <a:avLst>
                <a:gd name="adj" fmla="val 40728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40" name="Google Shape;1094;p78"/>
            <p:cNvSpPr/>
            <p:nvPr/>
          </p:nvSpPr>
          <p:spPr>
            <a:xfrm rot="2700000">
              <a:off x="5846255" y="3926078"/>
              <a:ext cx="251164" cy="251164"/>
            </a:xfrm>
            <a:prstGeom prst="plus">
              <a:avLst>
                <a:gd name="adj" fmla="val 40728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</p:grpSp>
      <p:pic>
        <p:nvPicPr>
          <p:cNvPr id="137" name="Google Shape;1598;p102"/>
          <p:cNvPicPr preferRelativeResize="0"/>
          <p:nvPr/>
        </p:nvPicPr>
        <p:blipFill rotWithShape="1">
          <a:blip r:embed="rId2">
            <a:alphaModFix/>
          </a:blip>
          <a:srcRect t="13186"/>
          <a:stretch/>
        </p:blipFill>
        <p:spPr>
          <a:xfrm>
            <a:off x="6787174" y="1064458"/>
            <a:ext cx="1795418" cy="1683436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599;p102"/>
          <p:cNvSpPr/>
          <p:nvPr/>
        </p:nvSpPr>
        <p:spPr>
          <a:xfrm>
            <a:off x="6943321" y="1199322"/>
            <a:ext cx="972147" cy="972147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39" name="Rectangle 138"/>
          <p:cNvSpPr/>
          <p:nvPr/>
        </p:nvSpPr>
        <p:spPr>
          <a:xfrm>
            <a:off x="4010821" y="3010671"/>
            <a:ext cx="15775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3200" dirty="0"/>
              <a:t>Dropout</a:t>
            </a:r>
            <a:endParaRPr lang="en-US" sz="3200" dirty="0"/>
          </a:p>
        </p:txBody>
      </p:sp>
      <p:sp>
        <p:nvSpPr>
          <p:cNvPr id="140" name="Rectangle 139"/>
          <p:cNvSpPr/>
          <p:nvPr/>
        </p:nvSpPr>
        <p:spPr>
          <a:xfrm>
            <a:off x="9015965" y="187408"/>
            <a:ext cx="29912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/>
              <a:t>Stochastic Depth</a:t>
            </a:r>
            <a:endParaRPr lang="en-US" sz="3200" dirty="0"/>
          </a:p>
        </p:txBody>
      </p:sp>
      <p:sp>
        <p:nvSpPr>
          <p:cNvPr id="141" name="Rectangle 140"/>
          <p:cNvSpPr/>
          <p:nvPr/>
        </p:nvSpPr>
        <p:spPr>
          <a:xfrm>
            <a:off x="7022137" y="463162"/>
            <a:ext cx="13254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/>
              <a:t>Cutout</a:t>
            </a:r>
            <a:endParaRPr lang="en-US" sz="3200" dirty="0"/>
          </a:p>
        </p:txBody>
      </p:sp>
      <p:pic>
        <p:nvPicPr>
          <p:cNvPr id="142" name="Google Shape;1484;p100"/>
          <p:cNvPicPr preferRelativeResize="0"/>
          <p:nvPr/>
        </p:nvPicPr>
        <p:blipFill rotWithShape="1">
          <a:blip r:embed="rId3">
            <a:alphaModFix/>
          </a:blip>
          <a:srcRect r="69449"/>
          <a:stretch/>
        </p:blipFill>
        <p:spPr>
          <a:xfrm>
            <a:off x="484554" y="4016654"/>
            <a:ext cx="2331737" cy="2323176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Rectangle 142"/>
          <p:cNvSpPr/>
          <p:nvPr/>
        </p:nvSpPr>
        <p:spPr>
          <a:xfrm>
            <a:off x="65873" y="3493983"/>
            <a:ext cx="31772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/>
              <a:t>Fractional pooling</a:t>
            </a:r>
            <a:endParaRPr lang="en-US" sz="3200" dirty="0"/>
          </a:p>
        </p:txBody>
      </p:sp>
      <p:pic>
        <p:nvPicPr>
          <p:cNvPr id="144" name="Picture 1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114" y="3707949"/>
            <a:ext cx="2222416" cy="2537094"/>
          </a:xfrm>
          <a:prstGeom prst="rect">
            <a:avLst/>
          </a:prstGeom>
        </p:spPr>
      </p:pic>
      <p:sp>
        <p:nvSpPr>
          <p:cNvPr id="145" name="Rectangle 144"/>
          <p:cNvSpPr/>
          <p:nvPr/>
        </p:nvSpPr>
        <p:spPr>
          <a:xfrm>
            <a:off x="6175187" y="3014854"/>
            <a:ext cx="23902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/>
              <a:t>DropConnect</a:t>
            </a:r>
            <a:endParaRPr lang="en-US" sz="3200" dirty="0"/>
          </a:p>
        </p:txBody>
      </p:sp>
      <p:pic>
        <p:nvPicPr>
          <p:cNvPr id="146" name="Picture 1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1046" y="707303"/>
            <a:ext cx="1341105" cy="2753545"/>
          </a:xfrm>
          <a:prstGeom prst="rect">
            <a:avLst/>
          </a:prstGeom>
        </p:spPr>
      </p:pic>
      <p:pic>
        <p:nvPicPr>
          <p:cNvPr id="147" name="Google Shape;1617;p103"/>
          <p:cNvPicPr preferRelativeResize="0"/>
          <p:nvPr/>
        </p:nvPicPr>
        <p:blipFill rotWithShape="1">
          <a:blip r:embed="rId2">
            <a:alphaModFix amt="60000"/>
          </a:blip>
          <a:srcRect t="13186"/>
          <a:stretch/>
        </p:blipFill>
        <p:spPr>
          <a:xfrm>
            <a:off x="9602640" y="4441305"/>
            <a:ext cx="1938390" cy="1817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618;p103"/>
          <p:cNvPicPr preferRelativeResize="0"/>
          <p:nvPr/>
        </p:nvPicPr>
        <p:blipFill rotWithShape="1">
          <a:blip r:embed="rId6">
            <a:alphaModFix amt="40000"/>
          </a:blip>
          <a:srcRect l="18446" t="3633" r="4470"/>
          <a:stretch/>
        </p:blipFill>
        <p:spPr>
          <a:xfrm>
            <a:off x="9602656" y="4441302"/>
            <a:ext cx="1938390" cy="1817519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Rectangle 148"/>
          <p:cNvSpPr/>
          <p:nvPr/>
        </p:nvSpPr>
        <p:spPr>
          <a:xfrm>
            <a:off x="9892935" y="3844257"/>
            <a:ext cx="12373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/>
              <a:t>Mixup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665689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(Old style) regularization: Add term to the loss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10 - </a:t>
            </a:r>
            <a:fld id="{AC1089D3-84F4-7045-A571-C61BEF9B13BC}" type="slidenum">
              <a:rPr lang="en-US" smtClean="0"/>
              <a:pPr/>
              <a:t>66</a:t>
            </a:fld>
            <a:endParaRPr lang="en-US" dirty="0"/>
          </a:p>
        </p:txBody>
      </p:sp>
      <p:pic>
        <p:nvPicPr>
          <p:cNvPr id="4" name="Google Shape;908;p7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245" y="1551622"/>
            <a:ext cx="11418348" cy="65782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909;p75"/>
          <p:cNvSpPr/>
          <p:nvPr/>
        </p:nvSpPr>
        <p:spPr>
          <a:xfrm>
            <a:off x="10433715" y="1483040"/>
            <a:ext cx="1425629" cy="726211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" name="Google Shape;910;p75"/>
          <p:cNvSpPr txBox="1"/>
          <p:nvPr/>
        </p:nvSpPr>
        <p:spPr>
          <a:xfrm>
            <a:off x="385232" y="2767606"/>
            <a:ext cx="10969543" cy="2767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999">
                <a:solidFill>
                  <a:srgbClr val="38761D"/>
                </a:solidFill>
              </a:rPr>
              <a:t>In common use:</a:t>
            </a:r>
            <a:r>
              <a:rPr lang="en" sz="3999"/>
              <a:t> </a:t>
            </a:r>
            <a:endParaRPr sz="3999"/>
          </a:p>
          <a:p>
            <a:r>
              <a:rPr lang="en" sz="3999" b="1"/>
              <a:t>L2 regularization</a:t>
            </a:r>
            <a:endParaRPr sz="3999" b="1"/>
          </a:p>
          <a:p>
            <a:r>
              <a:rPr lang="en" sz="3999"/>
              <a:t>L1 regularization</a:t>
            </a:r>
            <a:endParaRPr sz="3999"/>
          </a:p>
          <a:p>
            <a:r>
              <a:rPr lang="en" sz="3999"/>
              <a:t>Elastic net (L1 + L2)</a:t>
            </a:r>
            <a:endParaRPr sz="3999"/>
          </a:p>
        </p:txBody>
      </p:sp>
      <p:sp>
        <p:nvSpPr>
          <p:cNvPr id="7" name="Google Shape;914;p75"/>
          <p:cNvSpPr txBox="1"/>
          <p:nvPr/>
        </p:nvSpPr>
        <p:spPr>
          <a:xfrm>
            <a:off x="8908179" y="3388744"/>
            <a:ext cx="3072000" cy="657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(Weight decay)</a:t>
            </a:r>
            <a:endParaRPr sz="2399"/>
          </a:p>
        </p:txBody>
      </p:sp>
      <p:pic>
        <p:nvPicPr>
          <p:cNvPr id="8" name="Google Shape;911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8981" y="3425435"/>
            <a:ext cx="3415177" cy="584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12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7862" y="4110617"/>
            <a:ext cx="3397411" cy="524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13;p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18965" y="4736060"/>
            <a:ext cx="5040574" cy="5844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5808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Regularization: Dropout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10 - </a:t>
            </a:r>
            <a:fld id="{AC1089D3-84F4-7045-A571-C61BEF9B13BC}" type="slidenum">
              <a:rPr lang="en-US" smtClean="0"/>
              <a:pPr/>
              <a:t>67</a:t>
            </a:fld>
            <a:endParaRPr lang="en-US" dirty="0"/>
          </a:p>
        </p:txBody>
      </p:sp>
      <p:grpSp>
        <p:nvGrpSpPr>
          <p:cNvPr id="5" name="Google Shape;921;p76"/>
          <p:cNvGrpSpPr/>
          <p:nvPr/>
        </p:nvGrpSpPr>
        <p:grpSpPr>
          <a:xfrm>
            <a:off x="1851297" y="2539696"/>
            <a:ext cx="2830200" cy="3245300"/>
            <a:chOff x="1388825" y="1388193"/>
            <a:chExt cx="2429850" cy="2786232"/>
          </a:xfrm>
        </p:grpSpPr>
        <p:cxnSp>
          <p:nvCxnSpPr>
            <p:cNvPr id="6" name="Google Shape;922;p76"/>
            <p:cNvCxnSpPr/>
            <p:nvPr/>
          </p:nvCxnSpPr>
          <p:spPr>
            <a:xfrm rot="10800000">
              <a:off x="1559375" y="3284625"/>
              <a:ext cx="0" cy="548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7" name="Google Shape;925;p76"/>
            <p:cNvCxnSpPr/>
            <p:nvPr/>
          </p:nvCxnSpPr>
          <p:spPr>
            <a:xfrm rot="10800000" flipH="1">
              <a:off x="1729925" y="3234375"/>
              <a:ext cx="1797600" cy="76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8" name="Google Shape;927;p76"/>
            <p:cNvCxnSpPr/>
            <p:nvPr/>
          </p:nvCxnSpPr>
          <p:spPr>
            <a:xfrm rot="10800000">
              <a:off x="1679975" y="3234375"/>
              <a:ext cx="1797600" cy="76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9" name="Google Shape;929;p76"/>
            <p:cNvCxnSpPr/>
            <p:nvPr/>
          </p:nvCxnSpPr>
          <p:spPr>
            <a:xfrm rot="10800000" flipH="1">
              <a:off x="1679972" y="3234678"/>
              <a:ext cx="1151100" cy="648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0" name="Google Shape;931;p76"/>
            <p:cNvCxnSpPr/>
            <p:nvPr/>
          </p:nvCxnSpPr>
          <p:spPr>
            <a:xfrm rot="10800000" flipH="1">
              <a:off x="1679972" y="3234678"/>
              <a:ext cx="454800" cy="648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" name="Google Shape;933;p76"/>
            <p:cNvCxnSpPr/>
            <p:nvPr/>
          </p:nvCxnSpPr>
          <p:spPr>
            <a:xfrm rot="10800000">
              <a:off x="2255625" y="3284625"/>
              <a:ext cx="0" cy="548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2" name="Google Shape;935;p76"/>
            <p:cNvCxnSpPr/>
            <p:nvPr/>
          </p:nvCxnSpPr>
          <p:spPr>
            <a:xfrm rot="10800000">
              <a:off x="2951875" y="3284625"/>
              <a:ext cx="0" cy="548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3" name="Google Shape;937;p76"/>
            <p:cNvCxnSpPr/>
            <p:nvPr/>
          </p:nvCxnSpPr>
          <p:spPr>
            <a:xfrm rot="10800000">
              <a:off x="3648125" y="3284625"/>
              <a:ext cx="0" cy="548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4" name="Google Shape;938;p76"/>
            <p:cNvCxnSpPr/>
            <p:nvPr/>
          </p:nvCxnSpPr>
          <p:spPr>
            <a:xfrm rot="10800000">
              <a:off x="3072728" y="3234678"/>
              <a:ext cx="454800" cy="648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5" name="Google Shape;939;p76"/>
            <p:cNvCxnSpPr/>
            <p:nvPr/>
          </p:nvCxnSpPr>
          <p:spPr>
            <a:xfrm rot="10800000">
              <a:off x="2376428" y="3234678"/>
              <a:ext cx="1151100" cy="648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6" name="Google Shape;940;p76"/>
            <p:cNvCxnSpPr/>
            <p:nvPr/>
          </p:nvCxnSpPr>
          <p:spPr>
            <a:xfrm rot="10800000" flipH="1">
              <a:off x="3072472" y="3234678"/>
              <a:ext cx="454800" cy="648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7" name="Google Shape;941;p76"/>
            <p:cNvCxnSpPr/>
            <p:nvPr/>
          </p:nvCxnSpPr>
          <p:spPr>
            <a:xfrm rot="10800000">
              <a:off x="2376478" y="3234678"/>
              <a:ext cx="454800" cy="648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8" name="Google Shape;942;p76"/>
            <p:cNvCxnSpPr/>
            <p:nvPr/>
          </p:nvCxnSpPr>
          <p:spPr>
            <a:xfrm rot="10800000">
              <a:off x="1680025" y="3234375"/>
              <a:ext cx="1101300" cy="76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9" name="Google Shape;943;p76"/>
            <p:cNvCxnSpPr/>
            <p:nvPr/>
          </p:nvCxnSpPr>
          <p:spPr>
            <a:xfrm rot="10800000">
              <a:off x="1680228" y="3234678"/>
              <a:ext cx="454800" cy="648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0" name="Google Shape;944;p76"/>
            <p:cNvCxnSpPr/>
            <p:nvPr/>
          </p:nvCxnSpPr>
          <p:spPr>
            <a:xfrm rot="10800000" flipH="1">
              <a:off x="2376222" y="3234678"/>
              <a:ext cx="454800" cy="648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1" name="Google Shape;945;p76"/>
            <p:cNvCxnSpPr/>
            <p:nvPr/>
          </p:nvCxnSpPr>
          <p:spPr>
            <a:xfrm rot="10800000" flipH="1">
              <a:off x="2426175" y="3234375"/>
              <a:ext cx="1101300" cy="76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2" name="Google Shape;946;p76"/>
            <p:cNvCxnSpPr/>
            <p:nvPr/>
          </p:nvCxnSpPr>
          <p:spPr>
            <a:xfrm rot="10800000">
              <a:off x="3302825" y="2523500"/>
              <a:ext cx="345300" cy="4200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3" name="Google Shape;948;p76"/>
            <p:cNvCxnSpPr/>
            <p:nvPr/>
          </p:nvCxnSpPr>
          <p:spPr>
            <a:xfrm rot="10800000">
              <a:off x="2727128" y="2473553"/>
              <a:ext cx="800400" cy="5199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4" name="Google Shape;950;p76"/>
            <p:cNvCxnSpPr/>
            <p:nvPr/>
          </p:nvCxnSpPr>
          <p:spPr>
            <a:xfrm rot="10800000">
              <a:off x="2030828" y="2473553"/>
              <a:ext cx="1496700" cy="5199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5" name="Google Shape;952;p76"/>
            <p:cNvCxnSpPr/>
            <p:nvPr/>
          </p:nvCxnSpPr>
          <p:spPr>
            <a:xfrm rot="10800000">
              <a:off x="2606575" y="2523500"/>
              <a:ext cx="345300" cy="4200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6" name="Google Shape;953;p76"/>
            <p:cNvCxnSpPr/>
            <p:nvPr/>
          </p:nvCxnSpPr>
          <p:spPr>
            <a:xfrm rot="10800000">
              <a:off x="2030878" y="2473553"/>
              <a:ext cx="800400" cy="5199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7" name="Google Shape;954;p76"/>
            <p:cNvCxnSpPr/>
            <p:nvPr/>
          </p:nvCxnSpPr>
          <p:spPr>
            <a:xfrm rot="10800000" flipH="1">
              <a:off x="2376222" y="2473553"/>
              <a:ext cx="806100" cy="5199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8" name="Google Shape;955;p76"/>
            <p:cNvCxnSpPr/>
            <p:nvPr/>
          </p:nvCxnSpPr>
          <p:spPr>
            <a:xfrm rot="10800000" flipH="1">
              <a:off x="2255625" y="2523500"/>
              <a:ext cx="351000" cy="4200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9" name="Google Shape;956;p76"/>
            <p:cNvCxnSpPr/>
            <p:nvPr/>
          </p:nvCxnSpPr>
          <p:spPr>
            <a:xfrm rot="10800000">
              <a:off x="1910028" y="2523653"/>
              <a:ext cx="225000" cy="4698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0" name="Google Shape;957;p76"/>
            <p:cNvCxnSpPr/>
            <p:nvPr/>
          </p:nvCxnSpPr>
          <p:spPr>
            <a:xfrm rot="10800000" flipH="1">
              <a:off x="3072472" y="2523653"/>
              <a:ext cx="230400" cy="4698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1" name="Google Shape;958;p76"/>
            <p:cNvCxnSpPr/>
            <p:nvPr/>
          </p:nvCxnSpPr>
          <p:spPr>
            <a:xfrm rot="10800000" flipH="1">
              <a:off x="1559375" y="2523500"/>
              <a:ext cx="351000" cy="4200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2" name="Google Shape;959;p76"/>
            <p:cNvCxnSpPr/>
            <p:nvPr/>
          </p:nvCxnSpPr>
          <p:spPr>
            <a:xfrm rot="10800000" flipH="1">
              <a:off x="1679972" y="2473553"/>
              <a:ext cx="806100" cy="5199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3" name="Google Shape;960;p76"/>
            <p:cNvCxnSpPr/>
            <p:nvPr/>
          </p:nvCxnSpPr>
          <p:spPr>
            <a:xfrm rot="10800000" flipH="1">
              <a:off x="1679972" y="2473553"/>
              <a:ext cx="1502100" cy="5199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4" name="Google Shape;961;p76"/>
            <p:cNvCxnSpPr/>
            <p:nvPr/>
          </p:nvCxnSpPr>
          <p:spPr>
            <a:xfrm rot="10800000">
              <a:off x="2727086" y="1679168"/>
              <a:ext cx="575700" cy="5034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5" name="Google Shape;963;p76"/>
            <p:cNvCxnSpPr/>
            <p:nvPr/>
          </p:nvCxnSpPr>
          <p:spPr>
            <a:xfrm rot="10800000">
              <a:off x="2606536" y="1729268"/>
              <a:ext cx="0" cy="4533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6" name="Google Shape;964;p76"/>
            <p:cNvCxnSpPr/>
            <p:nvPr/>
          </p:nvCxnSpPr>
          <p:spPr>
            <a:xfrm rot="10800000" flipH="1">
              <a:off x="2030883" y="1679321"/>
              <a:ext cx="454800" cy="553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37" name="Google Shape;924;p76"/>
            <p:cNvSpPr/>
            <p:nvPr/>
          </p:nvSpPr>
          <p:spPr>
            <a:xfrm>
              <a:off x="1388825" y="2943500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8" name="Google Shape;932;p76"/>
            <p:cNvSpPr/>
            <p:nvPr/>
          </p:nvSpPr>
          <p:spPr>
            <a:xfrm>
              <a:off x="2085075" y="2943500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9" name="Google Shape;930;p76"/>
            <p:cNvSpPr/>
            <p:nvPr/>
          </p:nvSpPr>
          <p:spPr>
            <a:xfrm>
              <a:off x="2781325" y="2943500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40" name="Google Shape;926;p76"/>
            <p:cNvSpPr/>
            <p:nvPr/>
          </p:nvSpPr>
          <p:spPr>
            <a:xfrm>
              <a:off x="3477575" y="2943500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41" name="Google Shape;923;p76"/>
            <p:cNvSpPr/>
            <p:nvPr/>
          </p:nvSpPr>
          <p:spPr>
            <a:xfrm>
              <a:off x="1388825" y="3833325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42" name="Google Shape;934;p76"/>
            <p:cNvSpPr/>
            <p:nvPr/>
          </p:nvSpPr>
          <p:spPr>
            <a:xfrm>
              <a:off x="2085075" y="3833325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43" name="Google Shape;936;p76"/>
            <p:cNvSpPr/>
            <p:nvPr/>
          </p:nvSpPr>
          <p:spPr>
            <a:xfrm>
              <a:off x="2781325" y="3833325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44" name="Google Shape;928;p76"/>
            <p:cNvSpPr/>
            <p:nvPr/>
          </p:nvSpPr>
          <p:spPr>
            <a:xfrm>
              <a:off x="3477575" y="3833325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45" name="Google Shape;951;p76"/>
            <p:cNvSpPr/>
            <p:nvPr/>
          </p:nvSpPr>
          <p:spPr>
            <a:xfrm>
              <a:off x="1739736" y="2182568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46" name="Google Shape;949;p76"/>
            <p:cNvSpPr/>
            <p:nvPr/>
          </p:nvSpPr>
          <p:spPr>
            <a:xfrm>
              <a:off x="2435986" y="2182568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47" name="Google Shape;947;p76"/>
            <p:cNvSpPr/>
            <p:nvPr/>
          </p:nvSpPr>
          <p:spPr>
            <a:xfrm>
              <a:off x="3132236" y="2182568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48" name="Google Shape;962;p76"/>
            <p:cNvSpPr/>
            <p:nvPr/>
          </p:nvSpPr>
          <p:spPr>
            <a:xfrm>
              <a:off x="2435986" y="1388193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</p:grpSp>
      <p:grpSp>
        <p:nvGrpSpPr>
          <p:cNvPr id="49" name="Google Shape;965;p76"/>
          <p:cNvGrpSpPr/>
          <p:nvPr/>
        </p:nvGrpSpPr>
        <p:grpSpPr>
          <a:xfrm>
            <a:off x="6977854" y="2587088"/>
            <a:ext cx="2844754" cy="3261778"/>
            <a:chOff x="5092556" y="1428881"/>
            <a:chExt cx="2442345" cy="2800379"/>
          </a:xfrm>
        </p:grpSpPr>
        <p:cxnSp>
          <p:nvCxnSpPr>
            <p:cNvPr id="50" name="Google Shape;966;p76"/>
            <p:cNvCxnSpPr/>
            <p:nvPr/>
          </p:nvCxnSpPr>
          <p:spPr>
            <a:xfrm rot="10800000" flipH="1">
              <a:off x="5446150" y="3275063"/>
              <a:ext cx="1797600" cy="76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1" name="Google Shape;969;p76"/>
            <p:cNvCxnSpPr/>
            <p:nvPr/>
          </p:nvCxnSpPr>
          <p:spPr>
            <a:xfrm rot="10800000" flipH="1">
              <a:off x="5396197" y="3275365"/>
              <a:ext cx="454800" cy="648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2" name="Google Shape;971;p76"/>
            <p:cNvCxnSpPr/>
            <p:nvPr/>
          </p:nvCxnSpPr>
          <p:spPr>
            <a:xfrm rot="10800000">
              <a:off x="7364350" y="3325313"/>
              <a:ext cx="0" cy="548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3" name="Google Shape;973;p76"/>
            <p:cNvCxnSpPr/>
            <p:nvPr/>
          </p:nvCxnSpPr>
          <p:spPr>
            <a:xfrm rot="10800000">
              <a:off x="6092653" y="3275365"/>
              <a:ext cx="1151100" cy="648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4" name="Google Shape;974;p76"/>
            <p:cNvCxnSpPr/>
            <p:nvPr/>
          </p:nvCxnSpPr>
          <p:spPr>
            <a:xfrm rot="10800000">
              <a:off x="7019050" y="2564188"/>
              <a:ext cx="345300" cy="4200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5" name="Google Shape;976;p76"/>
            <p:cNvCxnSpPr/>
            <p:nvPr/>
          </p:nvCxnSpPr>
          <p:spPr>
            <a:xfrm rot="10800000">
              <a:off x="5747053" y="2514240"/>
              <a:ext cx="1496700" cy="5199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6" name="Google Shape;978;p76"/>
            <p:cNvCxnSpPr/>
            <p:nvPr/>
          </p:nvCxnSpPr>
          <p:spPr>
            <a:xfrm rot="10800000" flipH="1">
              <a:off x="6092447" y="2514240"/>
              <a:ext cx="806100" cy="5199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7" name="Google Shape;979;p76"/>
            <p:cNvCxnSpPr/>
            <p:nvPr/>
          </p:nvCxnSpPr>
          <p:spPr>
            <a:xfrm rot="10800000">
              <a:off x="5626253" y="2564340"/>
              <a:ext cx="225000" cy="4698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8" name="Google Shape;980;p76"/>
            <p:cNvCxnSpPr/>
            <p:nvPr/>
          </p:nvCxnSpPr>
          <p:spPr>
            <a:xfrm rot="10800000">
              <a:off x="6443311" y="1719856"/>
              <a:ext cx="575700" cy="5034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9" name="Google Shape;982;p76"/>
            <p:cNvCxnSpPr/>
            <p:nvPr/>
          </p:nvCxnSpPr>
          <p:spPr>
            <a:xfrm rot="10800000" flipH="1">
              <a:off x="5747108" y="1720009"/>
              <a:ext cx="454800" cy="553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60" name="Google Shape;983;p76"/>
            <p:cNvSpPr/>
            <p:nvPr/>
          </p:nvSpPr>
          <p:spPr>
            <a:xfrm>
              <a:off x="5105050" y="2984188"/>
              <a:ext cx="341100" cy="341100"/>
            </a:xfrm>
            <a:prstGeom prst="ellipse">
              <a:avLst/>
            </a:prstGeom>
            <a:solidFill>
              <a:srgbClr val="D9D9D9"/>
            </a:solidFill>
            <a:ln w="19050" cap="flat" cmpd="sng">
              <a:solidFill>
                <a:srgbClr val="99999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61" name="Google Shape;970;p76"/>
            <p:cNvSpPr/>
            <p:nvPr/>
          </p:nvSpPr>
          <p:spPr>
            <a:xfrm>
              <a:off x="5801300" y="2984188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62" name="Google Shape;984;p76"/>
            <p:cNvSpPr/>
            <p:nvPr/>
          </p:nvSpPr>
          <p:spPr>
            <a:xfrm>
              <a:off x="6497550" y="2984188"/>
              <a:ext cx="341100" cy="341100"/>
            </a:xfrm>
            <a:prstGeom prst="ellipse">
              <a:avLst/>
            </a:prstGeom>
            <a:solidFill>
              <a:srgbClr val="D9D9D9"/>
            </a:solidFill>
            <a:ln w="19050" cap="flat" cmpd="sng">
              <a:solidFill>
                <a:srgbClr val="99999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63" name="Google Shape;968;p76"/>
            <p:cNvSpPr/>
            <p:nvPr/>
          </p:nvSpPr>
          <p:spPr>
            <a:xfrm>
              <a:off x="7193800" y="2984188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64" name="Google Shape;967;p76"/>
            <p:cNvSpPr/>
            <p:nvPr/>
          </p:nvSpPr>
          <p:spPr>
            <a:xfrm>
              <a:off x="5105050" y="3874013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65" name="Google Shape;985;p76"/>
            <p:cNvSpPr/>
            <p:nvPr/>
          </p:nvSpPr>
          <p:spPr>
            <a:xfrm>
              <a:off x="5801300" y="3874013"/>
              <a:ext cx="341100" cy="341100"/>
            </a:xfrm>
            <a:prstGeom prst="ellipse">
              <a:avLst/>
            </a:prstGeom>
            <a:solidFill>
              <a:srgbClr val="D9D9D9"/>
            </a:solidFill>
            <a:ln w="19050" cap="flat" cmpd="sng">
              <a:solidFill>
                <a:srgbClr val="99999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66" name="Google Shape;986;p76"/>
            <p:cNvSpPr/>
            <p:nvPr/>
          </p:nvSpPr>
          <p:spPr>
            <a:xfrm>
              <a:off x="6497550" y="3874013"/>
              <a:ext cx="341100" cy="341100"/>
            </a:xfrm>
            <a:prstGeom prst="ellipse">
              <a:avLst/>
            </a:prstGeom>
            <a:solidFill>
              <a:srgbClr val="D9D9D9"/>
            </a:solidFill>
            <a:ln w="19050" cap="flat" cmpd="sng">
              <a:solidFill>
                <a:srgbClr val="99999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67" name="Google Shape;972;p76"/>
            <p:cNvSpPr/>
            <p:nvPr/>
          </p:nvSpPr>
          <p:spPr>
            <a:xfrm>
              <a:off x="7193800" y="3874013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68" name="Google Shape;977;p76"/>
            <p:cNvSpPr/>
            <p:nvPr/>
          </p:nvSpPr>
          <p:spPr>
            <a:xfrm>
              <a:off x="5455961" y="2223256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69" name="Google Shape;987;p76"/>
            <p:cNvSpPr/>
            <p:nvPr/>
          </p:nvSpPr>
          <p:spPr>
            <a:xfrm>
              <a:off x="6152211" y="2223256"/>
              <a:ext cx="341100" cy="341100"/>
            </a:xfrm>
            <a:prstGeom prst="ellipse">
              <a:avLst/>
            </a:prstGeom>
            <a:solidFill>
              <a:srgbClr val="D9D9D9"/>
            </a:solidFill>
            <a:ln w="19050" cap="flat" cmpd="sng">
              <a:solidFill>
                <a:srgbClr val="99999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70" name="Google Shape;975;p76"/>
            <p:cNvSpPr/>
            <p:nvPr/>
          </p:nvSpPr>
          <p:spPr>
            <a:xfrm>
              <a:off x="6848461" y="2223256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71" name="Google Shape;981;p76"/>
            <p:cNvSpPr/>
            <p:nvPr/>
          </p:nvSpPr>
          <p:spPr>
            <a:xfrm>
              <a:off x="6152211" y="1428881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72" name="Google Shape;988;p76"/>
            <p:cNvSpPr/>
            <p:nvPr/>
          </p:nvSpPr>
          <p:spPr>
            <a:xfrm rot="2700000">
              <a:off x="6194380" y="2274803"/>
              <a:ext cx="251164" cy="251164"/>
            </a:xfrm>
            <a:prstGeom prst="plus">
              <a:avLst>
                <a:gd name="adj" fmla="val 40728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73" name="Google Shape;989;p76"/>
            <p:cNvSpPr/>
            <p:nvPr/>
          </p:nvSpPr>
          <p:spPr>
            <a:xfrm rot="2700000">
              <a:off x="5144573" y="3036378"/>
              <a:ext cx="251164" cy="251164"/>
            </a:xfrm>
            <a:prstGeom prst="plus">
              <a:avLst>
                <a:gd name="adj" fmla="val 40728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74" name="Google Shape;990;p76"/>
            <p:cNvSpPr/>
            <p:nvPr/>
          </p:nvSpPr>
          <p:spPr>
            <a:xfrm rot="2700000">
              <a:off x="6542505" y="3036378"/>
              <a:ext cx="251164" cy="251164"/>
            </a:xfrm>
            <a:prstGeom prst="plus">
              <a:avLst>
                <a:gd name="adj" fmla="val 40728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75" name="Google Shape;991;p76"/>
            <p:cNvSpPr/>
            <p:nvPr/>
          </p:nvSpPr>
          <p:spPr>
            <a:xfrm rot="2700000">
              <a:off x="6542505" y="3926078"/>
              <a:ext cx="251164" cy="251164"/>
            </a:xfrm>
            <a:prstGeom prst="plus">
              <a:avLst>
                <a:gd name="adj" fmla="val 40728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76" name="Google Shape;992;p76"/>
            <p:cNvSpPr/>
            <p:nvPr/>
          </p:nvSpPr>
          <p:spPr>
            <a:xfrm rot="2700000">
              <a:off x="5846255" y="3926078"/>
              <a:ext cx="251164" cy="251164"/>
            </a:xfrm>
            <a:prstGeom prst="plus">
              <a:avLst>
                <a:gd name="adj" fmla="val 40728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</p:grpSp>
      <p:sp>
        <p:nvSpPr>
          <p:cNvPr id="77" name="Google Shape;994;p76"/>
          <p:cNvSpPr txBox="1"/>
          <p:nvPr/>
        </p:nvSpPr>
        <p:spPr>
          <a:xfrm>
            <a:off x="8697" y="6050097"/>
            <a:ext cx="6491909" cy="283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1066"/>
              <a:t>Srivastava et al, “Dropout: A simple way to prevent neural networks from overfitting”, JMLR 2014</a:t>
            </a:r>
            <a:endParaRPr sz="1066"/>
          </a:p>
        </p:txBody>
      </p:sp>
      <p:sp>
        <p:nvSpPr>
          <p:cNvPr id="78" name="Google Shape;993;p76"/>
          <p:cNvSpPr txBox="1"/>
          <p:nvPr/>
        </p:nvSpPr>
        <p:spPr>
          <a:xfrm>
            <a:off x="1007722" y="1165369"/>
            <a:ext cx="10176556" cy="125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/>
              <a:t>In each forward pass, randomly set some neurons to zero</a:t>
            </a:r>
            <a:endParaRPr sz="3199" dirty="0"/>
          </a:p>
          <a:p>
            <a:r>
              <a:rPr lang="en" sz="3199" dirty="0"/>
              <a:t>Probability of dropping is a </a:t>
            </a:r>
            <a:r>
              <a:rPr lang="en" sz="3199" dirty="0" err="1"/>
              <a:t>hyperparameter</a:t>
            </a:r>
            <a:r>
              <a:rPr lang="en" sz="3199" dirty="0"/>
              <a:t>; 0.5 is common</a:t>
            </a:r>
            <a:endParaRPr sz="3199" dirty="0"/>
          </a:p>
        </p:txBody>
      </p:sp>
    </p:spTree>
    <p:extLst>
      <p:ext uri="{BB962C8B-B14F-4D97-AF65-F5344CB8AC3E}">
        <p14:creationId xmlns:p14="http://schemas.microsoft.com/office/powerpoint/2010/main" val="20003803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Regularization: Dropout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10 - </a:t>
            </a:r>
            <a:fld id="{AC1089D3-84F4-7045-A571-C61BEF9B13BC}" type="slidenum">
              <a:rPr lang="en-US" smtClean="0"/>
              <a:pPr/>
              <a:t>68</a:t>
            </a:fld>
            <a:endParaRPr lang="en-US" dirty="0"/>
          </a:p>
        </p:txBody>
      </p:sp>
      <p:grpSp>
        <p:nvGrpSpPr>
          <p:cNvPr id="33" name="Google Shape;1067;p78"/>
          <p:cNvGrpSpPr/>
          <p:nvPr/>
        </p:nvGrpSpPr>
        <p:grpSpPr>
          <a:xfrm>
            <a:off x="289868" y="1954564"/>
            <a:ext cx="3318120" cy="3725773"/>
            <a:chOff x="5092556" y="1428881"/>
            <a:chExt cx="2442345" cy="2800379"/>
          </a:xfrm>
        </p:grpSpPr>
        <p:cxnSp>
          <p:nvCxnSpPr>
            <p:cNvPr id="34" name="Google Shape;1068;p78"/>
            <p:cNvCxnSpPr/>
            <p:nvPr/>
          </p:nvCxnSpPr>
          <p:spPr>
            <a:xfrm rot="10800000" flipH="1">
              <a:off x="5446150" y="3275363"/>
              <a:ext cx="1797600" cy="769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5" name="Google Shape;1071;p78"/>
            <p:cNvCxnSpPr/>
            <p:nvPr/>
          </p:nvCxnSpPr>
          <p:spPr>
            <a:xfrm rot="10800000" flipH="1">
              <a:off x="5396197" y="3275365"/>
              <a:ext cx="455100" cy="648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6" name="Google Shape;1073;p78"/>
            <p:cNvCxnSpPr/>
            <p:nvPr/>
          </p:nvCxnSpPr>
          <p:spPr>
            <a:xfrm rot="10800000">
              <a:off x="7364350" y="3325313"/>
              <a:ext cx="0" cy="548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7" name="Google Shape;1075;p78"/>
            <p:cNvCxnSpPr/>
            <p:nvPr/>
          </p:nvCxnSpPr>
          <p:spPr>
            <a:xfrm rot="10800000">
              <a:off x="6092653" y="3275365"/>
              <a:ext cx="1151100" cy="648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8" name="Google Shape;1076;p78"/>
            <p:cNvCxnSpPr/>
            <p:nvPr/>
          </p:nvCxnSpPr>
          <p:spPr>
            <a:xfrm rot="10800000">
              <a:off x="7019050" y="2564188"/>
              <a:ext cx="345300" cy="4200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9" name="Google Shape;1078;p78"/>
            <p:cNvCxnSpPr/>
            <p:nvPr/>
          </p:nvCxnSpPr>
          <p:spPr>
            <a:xfrm rot="10800000">
              <a:off x="5747053" y="2514540"/>
              <a:ext cx="1496700" cy="519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40" name="Google Shape;1080;p78"/>
            <p:cNvCxnSpPr/>
            <p:nvPr/>
          </p:nvCxnSpPr>
          <p:spPr>
            <a:xfrm rot="10800000" flipH="1">
              <a:off x="6092447" y="2514540"/>
              <a:ext cx="805800" cy="519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41" name="Google Shape;1081;p78"/>
            <p:cNvCxnSpPr/>
            <p:nvPr/>
          </p:nvCxnSpPr>
          <p:spPr>
            <a:xfrm rot="10800000">
              <a:off x="5626253" y="2564340"/>
              <a:ext cx="225000" cy="4698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42" name="Google Shape;1082;p78"/>
            <p:cNvCxnSpPr/>
            <p:nvPr/>
          </p:nvCxnSpPr>
          <p:spPr>
            <a:xfrm rot="10800000">
              <a:off x="6443311" y="1720156"/>
              <a:ext cx="575700" cy="5031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43" name="Google Shape;1084;p78"/>
            <p:cNvCxnSpPr/>
            <p:nvPr/>
          </p:nvCxnSpPr>
          <p:spPr>
            <a:xfrm rot="10800000" flipH="1">
              <a:off x="5747108" y="1720009"/>
              <a:ext cx="455100" cy="553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44" name="Google Shape;1085;p78"/>
            <p:cNvSpPr/>
            <p:nvPr/>
          </p:nvSpPr>
          <p:spPr>
            <a:xfrm>
              <a:off x="5105050" y="2984188"/>
              <a:ext cx="341100" cy="341100"/>
            </a:xfrm>
            <a:prstGeom prst="ellipse">
              <a:avLst/>
            </a:prstGeom>
            <a:solidFill>
              <a:srgbClr val="D9D9D9"/>
            </a:solidFill>
            <a:ln w="19050" cap="flat" cmpd="sng">
              <a:solidFill>
                <a:srgbClr val="99999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45" name="Google Shape;1072;p78"/>
            <p:cNvSpPr/>
            <p:nvPr/>
          </p:nvSpPr>
          <p:spPr>
            <a:xfrm>
              <a:off x="5801300" y="2984188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46" name="Google Shape;1086;p78"/>
            <p:cNvSpPr/>
            <p:nvPr/>
          </p:nvSpPr>
          <p:spPr>
            <a:xfrm>
              <a:off x="6497550" y="2984188"/>
              <a:ext cx="341100" cy="341100"/>
            </a:xfrm>
            <a:prstGeom prst="ellipse">
              <a:avLst/>
            </a:prstGeom>
            <a:solidFill>
              <a:srgbClr val="D9D9D9"/>
            </a:solidFill>
            <a:ln w="19050" cap="flat" cmpd="sng">
              <a:solidFill>
                <a:srgbClr val="99999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47" name="Google Shape;1070;p78"/>
            <p:cNvSpPr/>
            <p:nvPr/>
          </p:nvSpPr>
          <p:spPr>
            <a:xfrm>
              <a:off x="7193800" y="2984188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48" name="Google Shape;1069;p78"/>
            <p:cNvSpPr/>
            <p:nvPr/>
          </p:nvSpPr>
          <p:spPr>
            <a:xfrm>
              <a:off x="5105050" y="3874013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49" name="Google Shape;1087;p78"/>
            <p:cNvSpPr/>
            <p:nvPr/>
          </p:nvSpPr>
          <p:spPr>
            <a:xfrm>
              <a:off x="5801300" y="3874013"/>
              <a:ext cx="341100" cy="341100"/>
            </a:xfrm>
            <a:prstGeom prst="ellipse">
              <a:avLst/>
            </a:prstGeom>
            <a:solidFill>
              <a:srgbClr val="D9D9D9"/>
            </a:solidFill>
            <a:ln w="19050" cap="flat" cmpd="sng">
              <a:solidFill>
                <a:srgbClr val="99999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50" name="Google Shape;1088;p78"/>
            <p:cNvSpPr/>
            <p:nvPr/>
          </p:nvSpPr>
          <p:spPr>
            <a:xfrm>
              <a:off x="6497550" y="3874013"/>
              <a:ext cx="341100" cy="341100"/>
            </a:xfrm>
            <a:prstGeom prst="ellipse">
              <a:avLst/>
            </a:prstGeom>
            <a:solidFill>
              <a:srgbClr val="D9D9D9"/>
            </a:solidFill>
            <a:ln w="19050" cap="flat" cmpd="sng">
              <a:solidFill>
                <a:srgbClr val="99999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51" name="Google Shape;1074;p78"/>
            <p:cNvSpPr/>
            <p:nvPr/>
          </p:nvSpPr>
          <p:spPr>
            <a:xfrm>
              <a:off x="7193800" y="3874013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52" name="Google Shape;1079;p78"/>
            <p:cNvSpPr/>
            <p:nvPr/>
          </p:nvSpPr>
          <p:spPr>
            <a:xfrm>
              <a:off x="5455961" y="2223256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53" name="Google Shape;1089;p78"/>
            <p:cNvSpPr/>
            <p:nvPr/>
          </p:nvSpPr>
          <p:spPr>
            <a:xfrm>
              <a:off x="6152211" y="2223256"/>
              <a:ext cx="341100" cy="341100"/>
            </a:xfrm>
            <a:prstGeom prst="ellipse">
              <a:avLst/>
            </a:prstGeom>
            <a:solidFill>
              <a:srgbClr val="D9D9D9"/>
            </a:solidFill>
            <a:ln w="19050" cap="flat" cmpd="sng">
              <a:solidFill>
                <a:srgbClr val="99999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54" name="Google Shape;1077;p78"/>
            <p:cNvSpPr/>
            <p:nvPr/>
          </p:nvSpPr>
          <p:spPr>
            <a:xfrm>
              <a:off x="6848461" y="2223256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55" name="Google Shape;1083;p78"/>
            <p:cNvSpPr/>
            <p:nvPr/>
          </p:nvSpPr>
          <p:spPr>
            <a:xfrm>
              <a:off x="6152211" y="1428881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56" name="Google Shape;1090;p78"/>
            <p:cNvSpPr/>
            <p:nvPr/>
          </p:nvSpPr>
          <p:spPr>
            <a:xfrm rot="2700000">
              <a:off x="6194380" y="2274803"/>
              <a:ext cx="251164" cy="251164"/>
            </a:xfrm>
            <a:prstGeom prst="plus">
              <a:avLst>
                <a:gd name="adj" fmla="val 40728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57" name="Google Shape;1091;p78"/>
            <p:cNvSpPr/>
            <p:nvPr/>
          </p:nvSpPr>
          <p:spPr>
            <a:xfrm rot="2700000">
              <a:off x="5144573" y="3036378"/>
              <a:ext cx="251164" cy="251164"/>
            </a:xfrm>
            <a:prstGeom prst="plus">
              <a:avLst>
                <a:gd name="adj" fmla="val 40728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58" name="Google Shape;1092;p78"/>
            <p:cNvSpPr/>
            <p:nvPr/>
          </p:nvSpPr>
          <p:spPr>
            <a:xfrm rot="2700000">
              <a:off x="6542505" y="3036378"/>
              <a:ext cx="251164" cy="251164"/>
            </a:xfrm>
            <a:prstGeom prst="plus">
              <a:avLst>
                <a:gd name="adj" fmla="val 40728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59" name="Google Shape;1093;p78"/>
            <p:cNvSpPr/>
            <p:nvPr/>
          </p:nvSpPr>
          <p:spPr>
            <a:xfrm rot="2700000">
              <a:off x="6542505" y="3926078"/>
              <a:ext cx="251164" cy="251164"/>
            </a:xfrm>
            <a:prstGeom prst="plus">
              <a:avLst>
                <a:gd name="adj" fmla="val 40728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60" name="Google Shape;1094;p78"/>
            <p:cNvSpPr/>
            <p:nvPr/>
          </p:nvSpPr>
          <p:spPr>
            <a:xfrm rot="2700000">
              <a:off x="5846255" y="3926078"/>
              <a:ext cx="251164" cy="251164"/>
            </a:xfrm>
            <a:prstGeom prst="plus">
              <a:avLst>
                <a:gd name="adj" fmla="val 40728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</p:grpSp>
      <p:sp>
        <p:nvSpPr>
          <p:cNvPr id="64" name="Google Shape;1129;p79"/>
          <p:cNvSpPr txBox="1"/>
          <p:nvPr/>
        </p:nvSpPr>
        <p:spPr>
          <a:xfrm>
            <a:off x="4935214" y="1538226"/>
            <a:ext cx="6974983" cy="4579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933">
                <a:solidFill>
                  <a:srgbClr val="0000FF"/>
                </a:solidFill>
              </a:rPr>
              <a:t>Another interpretation:</a:t>
            </a:r>
            <a:endParaRPr sz="2933" dirty="0">
              <a:solidFill>
                <a:srgbClr val="0000FF"/>
              </a:solidFill>
            </a:endParaRPr>
          </a:p>
          <a:p>
            <a:endParaRPr sz="2933" dirty="0">
              <a:solidFill>
                <a:srgbClr val="0000FF"/>
              </a:solidFill>
            </a:endParaRPr>
          </a:p>
          <a:p>
            <a:r>
              <a:rPr lang="en" sz="2933" dirty="0">
                <a:solidFill>
                  <a:srgbClr val="0000FF"/>
                </a:solidFill>
              </a:rPr>
              <a:t>Dropout is training a large </a:t>
            </a:r>
            <a:r>
              <a:rPr lang="en" sz="2933" b="1" dirty="0">
                <a:solidFill>
                  <a:srgbClr val="0000FF"/>
                </a:solidFill>
              </a:rPr>
              <a:t>ensemble</a:t>
            </a:r>
            <a:r>
              <a:rPr lang="en" sz="2933" dirty="0">
                <a:solidFill>
                  <a:srgbClr val="0000FF"/>
                </a:solidFill>
              </a:rPr>
              <a:t> of models (that share parameters).</a:t>
            </a:r>
            <a:endParaRPr sz="2933" dirty="0">
              <a:solidFill>
                <a:srgbClr val="0000FF"/>
              </a:solidFill>
            </a:endParaRPr>
          </a:p>
          <a:p>
            <a:endParaRPr sz="2933" dirty="0">
              <a:solidFill>
                <a:srgbClr val="0000FF"/>
              </a:solidFill>
            </a:endParaRPr>
          </a:p>
          <a:p>
            <a:r>
              <a:rPr lang="en" sz="2933" dirty="0">
                <a:solidFill>
                  <a:srgbClr val="0000FF"/>
                </a:solidFill>
              </a:rPr>
              <a:t>Each binary mask is one model</a:t>
            </a:r>
            <a:endParaRPr sz="2933" dirty="0">
              <a:solidFill>
                <a:srgbClr val="0000FF"/>
              </a:solidFill>
            </a:endParaRPr>
          </a:p>
          <a:p>
            <a:endParaRPr sz="2933" dirty="0">
              <a:solidFill>
                <a:srgbClr val="0000FF"/>
              </a:solidFill>
            </a:endParaRPr>
          </a:p>
          <a:p>
            <a:r>
              <a:rPr lang="en" sz="2933" dirty="0">
                <a:solidFill>
                  <a:srgbClr val="0000FF"/>
                </a:solidFill>
              </a:rPr>
              <a:t>An FC layer with 4096 units has</a:t>
            </a:r>
            <a:endParaRPr sz="2933" dirty="0">
              <a:solidFill>
                <a:srgbClr val="0000FF"/>
              </a:solidFill>
            </a:endParaRPr>
          </a:p>
          <a:p>
            <a:r>
              <a:rPr lang="en" sz="2933" dirty="0">
                <a:solidFill>
                  <a:srgbClr val="0000FF"/>
                </a:solidFill>
              </a:rPr>
              <a:t>2</a:t>
            </a:r>
            <a:r>
              <a:rPr lang="en" sz="2933" baseline="30000" dirty="0">
                <a:solidFill>
                  <a:srgbClr val="0000FF"/>
                </a:solidFill>
              </a:rPr>
              <a:t>4096</a:t>
            </a:r>
            <a:r>
              <a:rPr lang="en" sz="2933" dirty="0">
                <a:solidFill>
                  <a:srgbClr val="0000FF"/>
                </a:solidFill>
              </a:rPr>
              <a:t> ~ 10</a:t>
            </a:r>
            <a:r>
              <a:rPr lang="en" sz="2933" baseline="30000" dirty="0">
                <a:solidFill>
                  <a:srgbClr val="0000FF"/>
                </a:solidFill>
              </a:rPr>
              <a:t>1233 </a:t>
            </a:r>
            <a:r>
              <a:rPr lang="en" sz="2933" dirty="0">
                <a:solidFill>
                  <a:srgbClr val="0000FF"/>
                </a:solidFill>
              </a:rPr>
              <a:t>possible masks!</a:t>
            </a:r>
            <a:endParaRPr sz="2933" dirty="0">
              <a:solidFill>
                <a:srgbClr val="0000FF"/>
              </a:solidFill>
            </a:endParaRPr>
          </a:p>
          <a:p>
            <a:r>
              <a:rPr lang="en" sz="2933" dirty="0">
                <a:solidFill>
                  <a:srgbClr val="0000FF"/>
                </a:solidFill>
              </a:rPr>
              <a:t>Only ~ 10</a:t>
            </a:r>
            <a:r>
              <a:rPr lang="en" sz="2933" baseline="30000" dirty="0">
                <a:solidFill>
                  <a:srgbClr val="0000FF"/>
                </a:solidFill>
              </a:rPr>
              <a:t>82</a:t>
            </a:r>
            <a:r>
              <a:rPr lang="en" sz="2933" dirty="0">
                <a:solidFill>
                  <a:srgbClr val="0000FF"/>
                </a:solidFill>
              </a:rPr>
              <a:t> atoms in the universe...</a:t>
            </a:r>
            <a:endParaRPr sz="2933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30389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Dropout: Test Time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10 - </a:t>
            </a:r>
            <a:fld id="{AC1089D3-84F4-7045-A571-C61BEF9B13BC}" type="slidenum">
              <a:rPr lang="en-US" smtClean="0"/>
              <a:pPr/>
              <a:t>69</a:t>
            </a:fld>
            <a:endParaRPr lang="en-US" dirty="0"/>
          </a:p>
        </p:txBody>
      </p:sp>
      <p:pic>
        <p:nvPicPr>
          <p:cNvPr id="4" name="Google Shape;1239;p8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5688" y="1637963"/>
            <a:ext cx="10958112" cy="183702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40;p85"/>
          <p:cNvSpPr txBox="1"/>
          <p:nvPr/>
        </p:nvSpPr>
        <p:spPr>
          <a:xfrm>
            <a:off x="395704" y="3755544"/>
            <a:ext cx="10781991" cy="2105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At test time all neurons are active always</a:t>
            </a:r>
            <a:endParaRPr sz="3199"/>
          </a:p>
          <a:p>
            <a:r>
              <a:rPr lang="en" sz="3199"/>
              <a:t>=&gt; We must scale the activations so that for each neuron:</a:t>
            </a:r>
            <a:endParaRPr sz="3199"/>
          </a:p>
          <a:p>
            <a:r>
              <a:rPr lang="en" sz="3199" u="sng"/>
              <a:t>output at test time</a:t>
            </a:r>
            <a:r>
              <a:rPr lang="en" sz="3199"/>
              <a:t> = </a:t>
            </a:r>
            <a:r>
              <a:rPr lang="en" sz="3199" u="sng"/>
              <a:t>expected output at training time</a:t>
            </a:r>
            <a:endParaRPr sz="3199" u="sng"/>
          </a:p>
        </p:txBody>
      </p:sp>
    </p:spTree>
    <p:extLst>
      <p:ext uri="{BB962C8B-B14F-4D97-AF65-F5344CB8AC3E}">
        <p14:creationId xmlns:p14="http://schemas.microsoft.com/office/powerpoint/2010/main" val="1876917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42D428-2D8B-4ED4-BD73-F7C7593EE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B05F90-2E9A-4024-9ED8-50DE0082E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CSE 576 - Convolutional Neural Networks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B67A0E-5789-41DA-8943-1CA333633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463FFA-BED7-4BB4-A854-EB771B8464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82" b="46510"/>
          <a:stretch/>
        </p:blipFill>
        <p:spPr>
          <a:xfrm>
            <a:off x="417135" y="1234605"/>
            <a:ext cx="5468333" cy="23475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F80B3C-9AFD-42B2-98B1-4A4DB3A4F5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039"/>
          <a:stretch/>
        </p:blipFill>
        <p:spPr>
          <a:xfrm>
            <a:off x="6096000" y="1234605"/>
            <a:ext cx="5468332" cy="46049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4A862F-222C-48E8-835F-FA82EC2623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031" r="7082"/>
          <a:stretch/>
        </p:blipFill>
        <p:spPr>
          <a:xfrm>
            <a:off x="417135" y="3726578"/>
            <a:ext cx="5468333" cy="74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00540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More common: “Inverted dropout”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10 - </a:t>
            </a:r>
            <a:fld id="{AC1089D3-84F4-7045-A571-C61BEF9B13BC}" type="slidenum">
              <a:rPr lang="en-US" smtClean="0"/>
              <a:pPr/>
              <a:t>70</a:t>
            </a:fld>
            <a:endParaRPr lang="en-US" dirty="0"/>
          </a:p>
        </p:txBody>
      </p:sp>
      <p:pic>
        <p:nvPicPr>
          <p:cNvPr id="4" name="Google Shape;1259;p8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16786" y="1165567"/>
            <a:ext cx="7383609" cy="491528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60;p87"/>
          <p:cNvSpPr/>
          <p:nvPr/>
        </p:nvSpPr>
        <p:spPr>
          <a:xfrm>
            <a:off x="630156" y="2406493"/>
            <a:ext cx="7383677" cy="524663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" name="Google Shape;1261;p87"/>
          <p:cNvSpPr/>
          <p:nvPr/>
        </p:nvSpPr>
        <p:spPr>
          <a:xfrm>
            <a:off x="630152" y="3156031"/>
            <a:ext cx="7383677" cy="467878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7" name="Google Shape;1262;p87"/>
          <p:cNvCxnSpPr/>
          <p:nvPr/>
        </p:nvCxnSpPr>
        <p:spPr>
          <a:xfrm flipH="1">
            <a:off x="4460758" y="4662205"/>
            <a:ext cx="2680102" cy="53626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" name="Google Shape;1263;p87"/>
          <p:cNvSpPr txBox="1"/>
          <p:nvPr/>
        </p:nvSpPr>
        <p:spPr>
          <a:xfrm>
            <a:off x="7345073" y="4292068"/>
            <a:ext cx="4581607" cy="740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>
                <a:solidFill>
                  <a:srgbClr val="FF0000"/>
                </a:solidFill>
              </a:rPr>
              <a:t>test time is unchanged!</a:t>
            </a:r>
            <a:endParaRPr sz="3199">
              <a:solidFill>
                <a:srgbClr val="FF0000"/>
              </a:solidFill>
            </a:endParaRPr>
          </a:p>
        </p:txBody>
      </p:sp>
      <p:sp>
        <p:nvSpPr>
          <p:cNvPr id="9" name="Google Shape;1263;p87"/>
          <p:cNvSpPr txBox="1"/>
          <p:nvPr/>
        </p:nvSpPr>
        <p:spPr>
          <a:xfrm>
            <a:off x="8120015" y="2406493"/>
            <a:ext cx="3031722" cy="1217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3199" dirty="0">
                <a:solidFill>
                  <a:srgbClr val="FF0000"/>
                </a:solidFill>
              </a:rPr>
              <a:t>Drop and </a:t>
            </a:r>
            <a:r>
              <a:rPr lang="en-US" sz="3199">
                <a:solidFill>
                  <a:srgbClr val="FF0000"/>
                </a:solidFill>
              </a:rPr>
              <a:t>scale during training</a:t>
            </a:r>
            <a:endParaRPr sz="3199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24618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47739"/>
            <a:ext cx="10515600" cy="2852737"/>
          </a:xfrm>
        </p:spPr>
        <p:txBody>
          <a:bodyPr/>
          <a:lstStyle/>
          <a:p>
            <a:r>
              <a:rPr lang="en-US" dirty="0"/>
              <a:t>Learning Rate Schedules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11 - </a:t>
            </a:r>
            <a:fld id="{AC1089D3-84F4-7045-A571-C61BEF9B13BC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0564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11 - </a:t>
            </a:r>
            <a:fld id="{AC1089D3-84F4-7045-A571-C61BEF9B13BC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4" name="Google Shape;652;p53"/>
          <p:cNvSpPr txBox="1"/>
          <p:nvPr/>
        </p:nvSpPr>
        <p:spPr>
          <a:xfrm>
            <a:off x="462046" y="319909"/>
            <a:ext cx="8816425" cy="119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/>
              <a:t>SGD, </a:t>
            </a:r>
            <a:r>
              <a:rPr lang="en" sz="3199" dirty="0" err="1"/>
              <a:t>SGD+Momentum</a:t>
            </a:r>
            <a:r>
              <a:rPr lang="en" sz="3199" dirty="0"/>
              <a:t>, </a:t>
            </a:r>
            <a:r>
              <a:rPr lang="en" sz="3199" dirty="0" err="1"/>
              <a:t>Adagrad</a:t>
            </a:r>
            <a:r>
              <a:rPr lang="en" sz="3199" dirty="0"/>
              <a:t>, </a:t>
            </a:r>
            <a:r>
              <a:rPr lang="en" sz="3199" dirty="0" err="1"/>
              <a:t>RMSProp</a:t>
            </a:r>
            <a:r>
              <a:rPr lang="en" sz="3199" dirty="0"/>
              <a:t>, Adam all have </a:t>
            </a:r>
            <a:r>
              <a:rPr lang="en" sz="3199" b="1" dirty="0"/>
              <a:t>learning rate </a:t>
            </a:r>
            <a:r>
              <a:rPr lang="en" sz="3199" dirty="0"/>
              <a:t>as a </a:t>
            </a:r>
            <a:r>
              <a:rPr lang="en" sz="3199" dirty="0" err="1"/>
              <a:t>hyperparameter</a:t>
            </a:r>
            <a:r>
              <a:rPr lang="en" sz="3199" dirty="0"/>
              <a:t>.</a:t>
            </a:r>
            <a:endParaRPr sz="3199" dirty="0"/>
          </a:p>
        </p:txBody>
      </p:sp>
      <p:pic>
        <p:nvPicPr>
          <p:cNvPr id="5" name="Google Shape;653;p5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3248" y="1620572"/>
            <a:ext cx="4552982" cy="4106630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" name="Google Shape;654;p53"/>
          <p:cNvSpPr txBox="1"/>
          <p:nvPr/>
        </p:nvSpPr>
        <p:spPr>
          <a:xfrm>
            <a:off x="5634332" y="2077103"/>
            <a:ext cx="6394734" cy="3193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>
                <a:solidFill>
                  <a:srgbClr val="0000FF"/>
                </a:solidFill>
              </a:rPr>
              <a:t>Q: Which one of these learning rates is best to use?</a:t>
            </a:r>
            <a:br>
              <a:rPr lang="en" sz="3199" dirty="0">
                <a:solidFill>
                  <a:srgbClr val="0000FF"/>
                </a:solidFill>
              </a:rPr>
            </a:br>
            <a:endParaRPr lang="en" sz="3199" dirty="0">
              <a:solidFill>
                <a:srgbClr val="0000FF"/>
              </a:solidFill>
            </a:endParaRPr>
          </a:p>
          <a:p>
            <a:r>
              <a:rPr lang="en" sz="3199" dirty="0">
                <a:solidFill>
                  <a:srgbClr val="0000FF"/>
                </a:solidFill>
              </a:rPr>
              <a:t>A: All of them! Start with large learning rate and decay over time</a:t>
            </a:r>
            <a:endParaRPr sz="3199" dirty="0">
              <a:solidFill>
                <a:srgbClr val="0000FF"/>
              </a:solidFill>
            </a:endParaRPr>
          </a:p>
          <a:p>
            <a:endParaRPr sz="3199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31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long to train? </a:t>
            </a:r>
            <a:r>
              <a:rPr lang="en-US" b="1" dirty="0"/>
              <a:t>Early Stopping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11 - </a:t>
            </a:r>
            <a:fld id="{AC1089D3-84F4-7045-A571-C61BEF9B13BC}" type="slidenum">
              <a:rPr lang="en-US" smtClean="0"/>
              <a:pPr/>
              <a:t>73</a:t>
            </a:fld>
            <a:endParaRPr lang="en-US" dirty="0"/>
          </a:p>
        </p:txBody>
      </p:sp>
      <p:cxnSp>
        <p:nvCxnSpPr>
          <p:cNvPr id="4" name="Google Shape;842;p69"/>
          <p:cNvCxnSpPr/>
          <p:nvPr/>
        </p:nvCxnSpPr>
        <p:spPr>
          <a:xfrm rot="10800000">
            <a:off x="2133044" y="1887768"/>
            <a:ext cx="0" cy="2069861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" name="Google Shape;843;p69"/>
          <p:cNvCxnSpPr/>
          <p:nvPr/>
        </p:nvCxnSpPr>
        <p:spPr>
          <a:xfrm rot="10800000">
            <a:off x="2132844" y="3957629"/>
            <a:ext cx="303201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Google Shape;844;p69"/>
          <p:cNvSpPr/>
          <p:nvPr/>
        </p:nvSpPr>
        <p:spPr>
          <a:xfrm>
            <a:off x="2302333" y="1933856"/>
            <a:ext cx="2824064" cy="1923766"/>
          </a:xfrm>
          <a:custGeom>
            <a:avLst/>
            <a:gdLst/>
            <a:ahLst/>
            <a:cxnLst/>
            <a:rect l="l" t="t" r="r" b="b"/>
            <a:pathLst>
              <a:path w="84744" h="57728" extrusionOk="0">
                <a:moveTo>
                  <a:pt x="0" y="0"/>
                </a:moveTo>
                <a:cubicBezTo>
                  <a:pt x="3618" y="8467"/>
                  <a:pt x="7581" y="41179"/>
                  <a:pt x="21705" y="50800"/>
                </a:cubicBezTo>
                <a:cubicBezTo>
                  <a:pt x="35829" y="60421"/>
                  <a:pt x="74238" y="56573"/>
                  <a:pt x="84744" y="57728"/>
                </a:cubicBezTo>
              </a:path>
            </a:pathLst>
          </a:custGeom>
          <a:noFill/>
          <a:ln w="1143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" name="Google Shape;845;p69"/>
          <p:cNvSpPr txBox="1"/>
          <p:nvPr/>
        </p:nvSpPr>
        <p:spPr>
          <a:xfrm>
            <a:off x="3056337" y="4011515"/>
            <a:ext cx="1561993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Iteration</a:t>
            </a:r>
            <a:endParaRPr sz="2399"/>
          </a:p>
        </p:txBody>
      </p:sp>
      <p:sp>
        <p:nvSpPr>
          <p:cNvPr id="8" name="Google Shape;846;p69"/>
          <p:cNvSpPr txBox="1"/>
          <p:nvPr/>
        </p:nvSpPr>
        <p:spPr>
          <a:xfrm>
            <a:off x="1114776" y="1933856"/>
            <a:ext cx="933757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Loss</a:t>
            </a:r>
            <a:endParaRPr sz="2399"/>
          </a:p>
        </p:txBody>
      </p:sp>
      <p:cxnSp>
        <p:nvCxnSpPr>
          <p:cNvPr id="9" name="Google Shape;847;p69"/>
          <p:cNvCxnSpPr/>
          <p:nvPr/>
        </p:nvCxnSpPr>
        <p:spPr>
          <a:xfrm rot="10800000">
            <a:off x="7230183" y="1848478"/>
            <a:ext cx="0" cy="2069861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Google Shape;848;p69"/>
          <p:cNvCxnSpPr/>
          <p:nvPr/>
        </p:nvCxnSpPr>
        <p:spPr>
          <a:xfrm rot="10800000">
            <a:off x="7229983" y="3918339"/>
            <a:ext cx="303201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Google Shape;849;p69"/>
          <p:cNvSpPr txBox="1"/>
          <p:nvPr/>
        </p:nvSpPr>
        <p:spPr>
          <a:xfrm>
            <a:off x="8153476" y="3972225"/>
            <a:ext cx="1482014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Iteration</a:t>
            </a:r>
            <a:endParaRPr sz="2399"/>
          </a:p>
        </p:txBody>
      </p:sp>
      <p:sp>
        <p:nvSpPr>
          <p:cNvPr id="12" name="Google Shape;850;p69"/>
          <p:cNvSpPr txBox="1"/>
          <p:nvPr/>
        </p:nvSpPr>
        <p:spPr>
          <a:xfrm>
            <a:off x="5532776" y="1894567"/>
            <a:ext cx="1528002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Accuracy</a:t>
            </a:r>
            <a:endParaRPr sz="2399"/>
          </a:p>
        </p:txBody>
      </p:sp>
      <p:sp>
        <p:nvSpPr>
          <p:cNvPr id="13" name="Google Shape;851;p69"/>
          <p:cNvSpPr/>
          <p:nvPr/>
        </p:nvSpPr>
        <p:spPr>
          <a:xfrm>
            <a:off x="7388675" y="1910762"/>
            <a:ext cx="2777910" cy="1892974"/>
          </a:xfrm>
          <a:custGeom>
            <a:avLst/>
            <a:gdLst/>
            <a:ahLst/>
            <a:cxnLst/>
            <a:rect l="l" t="t" r="r" b="b"/>
            <a:pathLst>
              <a:path w="83359" h="56804" extrusionOk="0">
                <a:moveTo>
                  <a:pt x="0" y="56804"/>
                </a:moveTo>
                <a:cubicBezTo>
                  <a:pt x="3464" y="51493"/>
                  <a:pt x="6889" y="34406"/>
                  <a:pt x="20782" y="24939"/>
                </a:cubicBezTo>
                <a:cubicBezTo>
                  <a:pt x="34675" y="15472"/>
                  <a:pt x="72930" y="4157"/>
                  <a:pt x="83359" y="0"/>
                </a:cubicBezTo>
              </a:path>
            </a:pathLst>
          </a:custGeom>
          <a:noFill/>
          <a:ln w="762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" name="Google Shape;852;p69"/>
          <p:cNvSpPr/>
          <p:nvPr/>
        </p:nvSpPr>
        <p:spPr>
          <a:xfrm>
            <a:off x="7504112" y="2727501"/>
            <a:ext cx="2985656" cy="1130072"/>
          </a:xfrm>
          <a:custGeom>
            <a:avLst/>
            <a:gdLst/>
            <a:ahLst/>
            <a:cxnLst/>
            <a:rect l="l" t="t" r="r" b="b"/>
            <a:pathLst>
              <a:path w="89593" h="33911" extrusionOk="0">
                <a:moveTo>
                  <a:pt x="0" y="33911"/>
                </a:moveTo>
                <a:cubicBezTo>
                  <a:pt x="3464" y="29024"/>
                  <a:pt x="12008" y="10205"/>
                  <a:pt x="20782" y="4586"/>
                </a:cubicBezTo>
                <a:cubicBezTo>
                  <a:pt x="29557" y="-1033"/>
                  <a:pt x="41179" y="7"/>
                  <a:pt x="52647" y="199"/>
                </a:cubicBezTo>
                <a:cubicBezTo>
                  <a:pt x="64116" y="391"/>
                  <a:pt x="83435" y="4817"/>
                  <a:pt x="89593" y="5740"/>
                </a:cubicBezTo>
              </a:path>
            </a:pathLst>
          </a:custGeom>
          <a:noFill/>
          <a:ln w="76200" cap="flat" cmpd="sng">
            <a:solidFill>
              <a:srgbClr val="E6913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" name="Google Shape;853;p69"/>
          <p:cNvSpPr txBox="1"/>
          <p:nvPr/>
        </p:nvSpPr>
        <p:spPr>
          <a:xfrm>
            <a:off x="7450292" y="1418290"/>
            <a:ext cx="1123307" cy="792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b="1">
                <a:solidFill>
                  <a:srgbClr val="0000FF"/>
                </a:solidFill>
              </a:rPr>
              <a:t>Train</a:t>
            </a:r>
            <a:endParaRPr sz="2399" b="1">
              <a:solidFill>
                <a:srgbClr val="0000FF"/>
              </a:solidFill>
            </a:endParaRPr>
          </a:p>
          <a:p>
            <a:r>
              <a:rPr lang="en" sz="2399" b="1">
                <a:solidFill>
                  <a:srgbClr val="FF9900"/>
                </a:solidFill>
              </a:rPr>
              <a:t>Val</a:t>
            </a:r>
            <a:endParaRPr sz="2399" b="1">
              <a:solidFill>
                <a:srgbClr val="FF9900"/>
              </a:solidFill>
            </a:endParaRPr>
          </a:p>
        </p:txBody>
      </p:sp>
      <p:cxnSp>
        <p:nvCxnSpPr>
          <p:cNvPr id="16" name="Google Shape;854;p69"/>
          <p:cNvCxnSpPr/>
          <p:nvPr/>
        </p:nvCxnSpPr>
        <p:spPr>
          <a:xfrm rot="10800000">
            <a:off x="9166245" y="2903537"/>
            <a:ext cx="0" cy="48467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" name="Google Shape;855;p69"/>
          <p:cNvSpPr txBox="1"/>
          <p:nvPr/>
        </p:nvSpPr>
        <p:spPr>
          <a:xfrm>
            <a:off x="8204296" y="3401274"/>
            <a:ext cx="1923899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1600"/>
              <a:t>Stop training here</a:t>
            </a:r>
            <a:endParaRPr sz="1600"/>
          </a:p>
        </p:txBody>
      </p:sp>
      <p:sp>
        <p:nvSpPr>
          <p:cNvPr id="18" name="Google Shape;856;p69"/>
          <p:cNvSpPr txBox="1"/>
          <p:nvPr/>
        </p:nvSpPr>
        <p:spPr>
          <a:xfrm>
            <a:off x="1432772" y="4818909"/>
            <a:ext cx="9343867" cy="124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399" dirty="0"/>
              <a:t>Stop training the model when accuracy on the validation set decreases</a:t>
            </a:r>
            <a:endParaRPr sz="2399" dirty="0"/>
          </a:p>
          <a:p>
            <a:r>
              <a:rPr lang="en" sz="2399" dirty="0"/>
              <a:t>Or train for a long time, but always keep track of the model snapshot that worked best on </a:t>
            </a:r>
            <a:r>
              <a:rPr lang="en" sz="2399" dirty="0" err="1"/>
              <a:t>val</a:t>
            </a:r>
            <a:r>
              <a:rPr lang="en-US" sz="2399" dirty="0"/>
              <a:t>. </a:t>
            </a:r>
            <a:r>
              <a:rPr lang="en-US" sz="2399" b="1" dirty="0"/>
              <a:t>Always a good idea to do this!</a:t>
            </a:r>
          </a:p>
        </p:txBody>
      </p:sp>
    </p:spTree>
    <p:extLst>
      <p:ext uri="{BB962C8B-B14F-4D97-AF65-F5344CB8AC3E}">
        <p14:creationId xmlns:p14="http://schemas.microsoft.com/office/powerpoint/2010/main" val="49519867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Model Ensembles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11 - </a:t>
            </a:r>
            <a:fld id="{AC1089D3-84F4-7045-A571-C61BEF9B13BC}" type="slidenum">
              <a:rPr lang="en-US" smtClean="0"/>
              <a:pPr/>
              <a:t>74</a:t>
            </a:fld>
            <a:endParaRPr lang="en-US" dirty="0"/>
          </a:p>
        </p:txBody>
      </p:sp>
      <p:sp>
        <p:nvSpPr>
          <p:cNvPr id="4" name="Google Shape;862;p70"/>
          <p:cNvSpPr txBox="1"/>
          <p:nvPr/>
        </p:nvSpPr>
        <p:spPr>
          <a:xfrm>
            <a:off x="1186091" y="1618405"/>
            <a:ext cx="9816643" cy="3661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marL="609448" indent="-558660">
              <a:buSzPts val="3000"/>
              <a:buAutoNum type="arabicPeriod"/>
            </a:pPr>
            <a:r>
              <a:rPr lang="en" sz="3999" dirty="0"/>
              <a:t>Train multiple independent models</a:t>
            </a:r>
            <a:endParaRPr sz="3999" dirty="0"/>
          </a:p>
          <a:p>
            <a:pPr marL="609448" indent="-558660">
              <a:buSzPts val="3000"/>
              <a:buAutoNum type="arabicPeriod"/>
            </a:pPr>
            <a:r>
              <a:rPr lang="en" sz="3999" dirty="0"/>
              <a:t>At test time average their results</a:t>
            </a:r>
            <a:br>
              <a:rPr lang="en" sz="3999" dirty="0"/>
            </a:br>
            <a:r>
              <a:rPr lang="en" sz="2487" dirty="0"/>
              <a:t>(Take average of predicted probability distributions, then choose </a:t>
            </a:r>
            <a:r>
              <a:rPr lang="en" sz="2487" dirty="0" err="1"/>
              <a:t>argmax</a:t>
            </a:r>
            <a:r>
              <a:rPr lang="en" sz="2487" dirty="0"/>
              <a:t>)</a:t>
            </a:r>
            <a:endParaRPr sz="2487" dirty="0"/>
          </a:p>
          <a:p>
            <a:endParaRPr sz="3999" dirty="0"/>
          </a:p>
          <a:p>
            <a:r>
              <a:rPr lang="en" sz="3999" dirty="0"/>
              <a:t>Enjoy 2% extra performance</a:t>
            </a:r>
            <a:endParaRPr sz="3999" dirty="0"/>
          </a:p>
        </p:txBody>
      </p:sp>
    </p:spTree>
    <p:extLst>
      <p:ext uri="{BB962C8B-B14F-4D97-AF65-F5344CB8AC3E}">
        <p14:creationId xmlns:p14="http://schemas.microsoft.com/office/powerpoint/2010/main" val="53428058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880;p7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878" y="2350478"/>
            <a:ext cx="7497168" cy="3254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81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8545" y="2048759"/>
            <a:ext cx="3718220" cy="337151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882;p72"/>
          <p:cNvSpPr txBox="1"/>
          <p:nvPr/>
        </p:nvSpPr>
        <p:spPr>
          <a:xfrm>
            <a:off x="7662365" y="5346900"/>
            <a:ext cx="4470212" cy="98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/>
              <a:t>Cyclic learning rate schedules can make this work even better!</a:t>
            </a:r>
            <a:endParaRPr sz="2487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Model Ensembles</a:t>
            </a:r>
            <a:r>
              <a:rPr lang="en-US" dirty="0"/>
              <a:t>: Tips and Tricks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11 - </a:t>
            </a:r>
            <a:fld id="{AC1089D3-84F4-7045-A571-C61BEF9B13BC}" type="slidenum">
              <a:rPr lang="en-US" smtClean="0"/>
              <a:pPr/>
              <a:t>75</a:t>
            </a:fld>
            <a:endParaRPr lang="en-US" dirty="0"/>
          </a:p>
        </p:txBody>
      </p:sp>
      <p:sp>
        <p:nvSpPr>
          <p:cNvPr id="4" name="Google Shape;870;p71"/>
          <p:cNvSpPr txBox="1"/>
          <p:nvPr/>
        </p:nvSpPr>
        <p:spPr>
          <a:xfrm>
            <a:off x="1186091" y="1015910"/>
            <a:ext cx="9816643" cy="124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/>
              <a:t>Instead of training independent models, use multiple snapshots of a single model during training!</a:t>
            </a:r>
            <a:endParaRPr sz="3199" dirty="0"/>
          </a:p>
        </p:txBody>
      </p:sp>
      <p:sp>
        <p:nvSpPr>
          <p:cNvPr id="6" name="Google Shape;872;p71"/>
          <p:cNvSpPr txBox="1"/>
          <p:nvPr/>
        </p:nvSpPr>
        <p:spPr>
          <a:xfrm>
            <a:off x="0" y="5692189"/>
            <a:ext cx="4939821" cy="637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1066"/>
              <a:t>Loshchilov</a:t>
            </a:r>
            <a:r>
              <a:rPr lang="en" sz="1066" dirty="0"/>
              <a:t> and </a:t>
            </a:r>
            <a:r>
              <a:rPr lang="en" sz="1066" dirty="0" err="1"/>
              <a:t>Hutter</a:t>
            </a:r>
            <a:r>
              <a:rPr lang="en" sz="1066" dirty="0"/>
              <a:t>, “SGDR: Stochastic gradient descent with restarts”, </a:t>
            </a:r>
            <a:r>
              <a:rPr lang="en" sz="1066" dirty="0" err="1"/>
              <a:t>arXiv</a:t>
            </a:r>
            <a:r>
              <a:rPr lang="en" sz="1066" dirty="0"/>
              <a:t> 2016</a:t>
            </a:r>
            <a:endParaRPr sz="1066" dirty="0"/>
          </a:p>
          <a:p>
            <a:r>
              <a:rPr lang="en" sz="1066" dirty="0"/>
              <a:t>Huang et al, “Snapshot ensembles: train 1, get M for free”, ICLR 2017</a:t>
            </a:r>
            <a:endParaRPr sz="1066" dirty="0"/>
          </a:p>
          <a:p>
            <a:r>
              <a:rPr lang="en" sz="1066" dirty="0"/>
              <a:t>Figures copyright </a:t>
            </a:r>
            <a:r>
              <a:rPr lang="en" sz="1066" dirty="0" err="1"/>
              <a:t>Yixuan</a:t>
            </a:r>
            <a:r>
              <a:rPr lang="en" sz="1066" dirty="0"/>
              <a:t> Li and Geoff </a:t>
            </a:r>
            <a:r>
              <a:rPr lang="en" sz="1066" dirty="0" err="1"/>
              <a:t>Pleiss</a:t>
            </a:r>
            <a:r>
              <a:rPr lang="en" sz="1066" dirty="0"/>
              <a:t>, 2017. Reproduced with permission.</a:t>
            </a:r>
            <a:endParaRPr sz="1066" dirty="0"/>
          </a:p>
        </p:txBody>
      </p:sp>
    </p:spTree>
    <p:extLst>
      <p:ext uri="{BB962C8B-B14F-4D97-AF65-F5344CB8AC3E}">
        <p14:creationId xmlns:p14="http://schemas.microsoft.com/office/powerpoint/2010/main" val="107444840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18842-19A4-4D05-8323-CE0A67CF5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networks++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11CF5-3EA8-4B94-A2C7-655430293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Training and optimization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More regularization (dropout, …)</a:t>
            </a:r>
          </a:p>
          <a:p>
            <a:r>
              <a:rPr lang="en-US" dirty="0"/>
              <a:t>Convolutional neural networks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Pooling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Batch normalization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CSE 576 - Convolutional Neural Networks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76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grpSp>
        <p:nvGrpSpPr>
          <p:cNvPr id="9" name="Google Shape;1067;p78">
            <a:extLst>
              <a:ext uri="{FF2B5EF4-FFF2-40B4-BE49-F238E27FC236}">
                <a16:creationId xmlns:a16="http://schemas.microsoft.com/office/drawing/2014/main" id="{635449B1-151E-4DC2-8D09-23182C6495C5}"/>
              </a:ext>
            </a:extLst>
          </p:cNvPr>
          <p:cNvGrpSpPr/>
          <p:nvPr/>
        </p:nvGrpSpPr>
        <p:grpSpPr>
          <a:xfrm>
            <a:off x="9562382" y="1877843"/>
            <a:ext cx="1381438" cy="1551157"/>
            <a:chOff x="5092556" y="1428881"/>
            <a:chExt cx="2442345" cy="2800379"/>
          </a:xfrm>
        </p:grpSpPr>
        <p:cxnSp>
          <p:nvCxnSpPr>
            <p:cNvPr id="10" name="Google Shape;1068;p78">
              <a:extLst>
                <a:ext uri="{FF2B5EF4-FFF2-40B4-BE49-F238E27FC236}">
                  <a16:creationId xmlns:a16="http://schemas.microsoft.com/office/drawing/2014/main" id="{A6275505-DADB-4A6E-8B62-E20CF780FC06}"/>
                </a:ext>
              </a:extLst>
            </p:cNvPr>
            <p:cNvCxnSpPr/>
            <p:nvPr/>
          </p:nvCxnSpPr>
          <p:spPr>
            <a:xfrm rot="10800000" flipH="1">
              <a:off x="5446150" y="3275363"/>
              <a:ext cx="1797600" cy="769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" name="Google Shape;1071;p78">
              <a:extLst>
                <a:ext uri="{FF2B5EF4-FFF2-40B4-BE49-F238E27FC236}">
                  <a16:creationId xmlns:a16="http://schemas.microsoft.com/office/drawing/2014/main" id="{01D4FA54-813E-457B-BE07-C9C0F8E1A986}"/>
                </a:ext>
              </a:extLst>
            </p:cNvPr>
            <p:cNvCxnSpPr/>
            <p:nvPr/>
          </p:nvCxnSpPr>
          <p:spPr>
            <a:xfrm rot="10800000" flipH="1">
              <a:off x="5396197" y="3275365"/>
              <a:ext cx="455100" cy="648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2" name="Google Shape;1073;p78">
              <a:extLst>
                <a:ext uri="{FF2B5EF4-FFF2-40B4-BE49-F238E27FC236}">
                  <a16:creationId xmlns:a16="http://schemas.microsoft.com/office/drawing/2014/main" id="{0ED5160E-FAF3-4896-BA04-F2AE47B85DDF}"/>
                </a:ext>
              </a:extLst>
            </p:cNvPr>
            <p:cNvCxnSpPr/>
            <p:nvPr/>
          </p:nvCxnSpPr>
          <p:spPr>
            <a:xfrm rot="10800000">
              <a:off x="7364350" y="3325313"/>
              <a:ext cx="0" cy="548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3" name="Google Shape;1075;p78">
              <a:extLst>
                <a:ext uri="{FF2B5EF4-FFF2-40B4-BE49-F238E27FC236}">
                  <a16:creationId xmlns:a16="http://schemas.microsoft.com/office/drawing/2014/main" id="{98CDE96B-2F76-46D2-8CF2-DA5F45C8418E}"/>
                </a:ext>
              </a:extLst>
            </p:cNvPr>
            <p:cNvCxnSpPr/>
            <p:nvPr/>
          </p:nvCxnSpPr>
          <p:spPr>
            <a:xfrm rot="10800000">
              <a:off x="6092653" y="3275365"/>
              <a:ext cx="1151100" cy="648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5" name="Google Shape;1076;p78">
              <a:extLst>
                <a:ext uri="{FF2B5EF4-FFF2-40B4-BE49-F238E27FC236}">
                  <a16:creationId xmlns:a16="http://schemas.microsoft.com/office/drawing/2014/main" id="{128A18E7-EF98-46F5-BFCE-B86C549BBD5F}"/>
                </a:ext>
              </a:extLst>
            </p:cNvPr>
            <p:cNvCxnSpPr/>
            <p:nvPr/>
          </p:nvCxnSpPr>
          <p:spPr>
            <a:xfrm rot="10800000">
              <a:off x="7019050" y="2564188"/>
              <a:ext cx="345300" cy="4200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6" name="Google Shape;1078;p78">
              <a:extLst>
                <a:ext uri="{FF2B5EF4-FFF2-40B4-BE49-F238E27FC236}">
                  <a16:creationId xmlns:a16="http://schemas.microsoft.com/office/drawing/2014/main" id="{FD72E749-AAAD-41B7-8987-5BA4B7130E4D}"/>
                </a:ext>
              </a:extLst>
            </p:cNvPr>
            <p:cNvCxnSpPr/>
            <p:nvPr/>
          </p:nvCxnSpPr>
          <p:spPr>
            <a:xfrm rot="10800000">
              <a:off x="5747053" y="2514540"/>
              <a:ext cx="1496700" cy="519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7" name="Google Shape;1080;p78">
              <a:extLst>
                <a:ext uri="{FF2B5EF4-FFF2-40B4-BE49-F238E27FC236}">
                  <a16:creationId xmlns:a16="http://schemas.microsoft.com/office/drawing/2014/main" id="{54157DB3-16FE-43F7-858D-FDB0BC7B4B7F}"/>
                </a:ext>
              </a:extLst>
            </p:cNvPr>
            <p:cNvCxnSpPr/>
            <p:nvPr/>
          </p:nvCxnSpPr>
          <p:spPr>
            <a:xfrm rot="10800000" flipH="1">
              <a:off x="6092447" y="2514540"/>
              <a:ext cx="805800" cy="519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8" name="Google Shape;1081;p78">
              <a:extLst>
                <a:ext uri="{FF2B5EF4-FFF2-40B4-BE49-F238E27FC236}">
                  <a16:creationId xmlns:a16="http://schemas.microsoft.com/office/drawing/2014/main" id="{02EDC334-D7FE-4DF4-8283-272E82C3E719}"/>
                </a:ext>
              </a:extLst>
            </p:cNvPr>
            <p:cNvCxnSpPr/>
            <p:nvPr/>
          </p:nvCxnSpPr>
          <p:spPr>
            <a:xfrm rot="10800000">
              <a:off x="5626253" y="2564340"/>
              <a:ext cx="225000" cy="4698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9" name="Google Shape;1082;p78">
              <a:extLst>
                <a:ext uri="{FF2B5EF4-FFF2-40B4-BE49-F238E27FC236}">
                  <a16:creationId xmlns:a16="http://schemas.microsoft.com/office/drawing/2014/main" id="{66CB0084-4A19-4D5E-8A0B-5E2C79458760}"/>
                </a:ext>
              </a:extLst>
            </p:cNvPr>
            <p:cNvCxnSpPr/>
            <p:nvPr/>
          </p:nvCxnSpPr>
          <p:spPr>
            <a:xfrm rot="10800000">
              <a:off x="6443311" y="1720156"/>
              <a:ext cx="575700" cy="5031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0" name="Google Shape;1084;p78">
              <a:extLst>
                <a:ext uri="{FF2B5EF4-FFF2-40B4-BE49-F238E27FC236}">
                  <a16:creationId xmlns:a16="http://schemas.microsoft.com/office/drawing/2014/main" id="{C02846B9-24F9-426A-8388-930B04061F5C}"/>
                </a:ext>
              </a:extLst>
            </p:cNvPr>
            <p:cNvCxnSpPr/>
            <p:nvPr/>
          </p:nvCxnSpPr>
          <p:spPr>
            <a:xfrm rot="10800000" flipH="1">
              <a:off x="5747108" y="1720009"/>
              <a:ext cx="455100" cy="553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1" name="Google Shape;1085;p78">
              <a:extLst>
                <a:ext uri="{FF2B5EF4-FFF2-40B4-BE49-F238E27FC236}">
                  <a16:creationId xmlns:a16="http://schemas.microsoft.com/office/drawing/2014/main" id="{EE1C0A38-AA66-4D4F-86E2-40B02E1276EA}"/>
                </a:ext>
              </a:extLst>
            </p:cNvPr>
            <p:cNvSpPr/>
            <p:nvPr/>
          </p:nvSpPr>
          <p:spPr>
            <a:xfrm>
              <a:off x="5105050" y="2984188"/>
              <a:ext cx="341100" cy="341100"/>
            </a:xfrm>
            <a:prstGeom prst="ellipse">
              <a:avLst/>
            </a:prstGeom>
            <a:solidFill>
              <a:srgbClr val="D9D9D9"/>
            </a:solidFill>
            <a:ln w="19050" cap="flat" cmpd="sng">
              <a:solidFill>
                <a:srgbClr val="99999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22" name="Google Shape;1072;p78">
              <a:extLst>
                <a:ext uri="{FF2B5EF4-FFF2-40B4-BE49-F238E27FC236}">
                  <a16:creationId xmlns:a16="http://schemas.microsoft.com/office/drawing/2014/main" id="{A8501AB7-4406-4738-B8A7-5412AC071AB8}"/>
                </a:ext>
              </a:extLst>
            </p:cNvPr>
            <p:cNvSpPr/>
            <p:nvPr/>
          </p:nvSpPr>
          <p:spPr>
            <a:xfrm>
              <a:off x="5801300" y="2984188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23" name="Google Shape;1086;p78">
              <a:extLst>
                <a:ext uri="{FF2B5EF4-FFF2-40B4-BE49-F238E27FC236}">
                  <a16:creationId xmlns:a16="http://schemas.microsoft.com/office/drawing/2014/main" id="{49C66C86-3B17-42C8-8F5A-718E5B0816A6}"/>
                </a:ext>
              </a:extLst>
            </p:cNvPr>
            <p:cNvSpPr/>
            <p:nvPr/>
          </p:nvSpPr>
          <p:spPr>
            <a:xfrm>
              <a:off x="6497550" y="2984188"/>
              <a:ext cx="341100" cy="341100"/>
            </a:xfrm>
            <a:prstGeom prst="ellipse">
              <a:avLst/>
            </a:prstGeom>
            <a:solidFill>
              <a:srgbClr val="D9D9D9"/>
            </a:solidFill>
            <a:ln w="19050" cap="flat" cmpd="sng">
              <a:solidFill>
                <a:srgbClr val="99999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24" name="Google Shape;1070;p78">
              <a:extLst>
                <a:ext uri="{FF2B5EF4-FFF2-40B4-BE49-F238E27FC236}">
                  <a16:creationId xmlns:a16="http://schemas.microsoft.com/office/drawing/2014/main" id="{087E6D6A-E2B0-4E67-98A4-DDBA8478C600}"/>
                </a:ext>
              </a:extLst>
            </p:cNvPr>
            <p:cNvSpPr/>
            <p:nvPr/>
          </p:nvSpPr>
          <p:spPr>
            <a:xfrm>
              <a:off x="7193800" y="2984188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25" name="Google Shape;1069;p78">
              <a:extLst>
                <a:ext uri="{FF2B5EF4-FFF2-40B4-BE49-F238E27FC236}">
                  <a16:creationId xmlns:a16="http://schemas.microsoft.com/office/drawing/2014/main" id="{A7EE7D8C-4D79-4908-9A27-59D0B1EC48C9}"/>
                </a:ext>
              </a:extLst>
            </p:cNvPr>
            <p:cNvSpPr/>
            <p:nvPr/>
          </p:nvSpPr>
          <p:spPr>
            <a:xfrm>
              <a:off x="5105050" y="3874013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26" name="Google Shape;1087;p78">
              <a:extLst>
                <a:ext uri="{FF2B5EF4-FFF2-40B4-BE49-F238E27FC236}">
                  <a16:creationId xmlns:a16="http://schemas.microsoft.com/office/drawing/2014/main" id="{09D5125E-209D-44C3-ACF4-008EE4762806}"/>
                </a:ext>
              </a:extLst>
            </p:cNvPr>
            <p:cNvSpPr/>
            <p:nvPr/>
          </p:nvSpPr>
          <p:spPr>
            <a:xfrm>
              <a:off x="5801300" y="3874013"/>
              <a:ext cx="341100" cy="341100"/>
            </a:xfrm>
            <a:prstGeom prst="ellipse">
              <a:avLst/>
            </a:prstGeom>
            <a:solidFill>
              <a:srgbClr val="D9D9D9"/>
            </a:solidFill>
            <a:ln w="19050" cap="flat" cmpd="sng">
              <a:solidFill>
                <a:srgbClr val="99999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27" name="Google Shape;1088;p78">
              <a:extLst>
                <a:ext uri="{FF2B5EF4-FFF2-40B4-BE49-F238E27FC236}">
                  <a16:creationId xmlns:a16="http://schemas.microsoft.com/office/drawing/2014/main" id="{3E1FDF33-3A99-4ED8-83BD-695A9B7356A0}"/>
                </a:ext>
              </a:extLst>
            </p:cNvPr>
            <p:cNvSpPr/>
            <p:nvPr/>
          </p:nvSpPr>
          <p:spPr>
            <a:xfrm>
              <a:off x="6497550" y="3874013"/>
              <a:ext cx="341100" cy="341100"/>
            </a:xfrm>
            <a:prstGeom prst="ellipse">
              <a:avLst/>
            </a:prstGeom>
            <a:solidFill>
              <a:srgbClr val="D9D9D9"/>
            </a:solidFill>
            <a:ln w="19050" cap="flat" cmpd="sng">
              <a:solidFill>
                <a:srgbClr val="99999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28" name="Google Shape;1074;p78">
              <a:extLst>
                <a:ext uri="{FF2B5EF4-FFF2-40B4-BE49-F238E27FC236}">
                  <a16:creationId xmlns:a16="http://schemas.microsoft.com/office/drawing/2014/main" id="{032BA8AB-7832-4190-9E87-78B88D0E01F1}"/>
                </a:ext>
              </a:extLst>
            </p:cNvPr>
            <p:cNvSpPr/>
            <p:nvPr/>
          </p:nvSpPr>
          <p:spPr>
            <a:xfrm>
              <a:off x="7193800" y="3874013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29" name="Google Shape;1079;p78">
              <a:extLst>
                <a:ext uri="{FF2B5EF4-FFF2-40B4-BE49-F238E27FC236}">
                  <a16:creationId xmlns:a16="http://schemas.microsoft.com/office/drawing/2014/main" id="{6280AFDD-BB01-4E35-A707-306BB0CEC3C0}"/>
                </a:ext>
              </a:extLst>
            </p:cNvPr>
            <p:cNvSpPr/>
            <p:nvPr/>
          </p:nvSpPr>
          <p:spPr>
            <a:xfrm>
              <a:off x="5455961" y="2223256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0" name="Google Shape;1089;p78">
              <a:extLst>
                <a:ext uri="{FF2B5EF4-FFF2-40B4-BE49-F238E27FC236}">
                  <a16:creationId xmlns:a16="http://schemas.microsoft.com/office/drawing/2014/main" id="{6D0D15CD-EA14-4317-8009-BF40A44F6EC2}"/>
                </a:ext>
              </a:extLst>
            </p:cNvPr>
            <p:cNvSpPr/>
            <p:nvPr/>
          </p:nvSpPr>
          <p:spPr>
            <a:xfrm>
              <a:off x="6152211" y="2223256"/>
              <a:ext cx="341100" cy="341100"/>
            </a:xfrm>
            <a:prstGeom prst="ellipse">
              <a:avLst/>
            </a:prstGeom>
            <a:solidFill>
              <a:srgbClr val="D9D9D9"/>
            </a:solidFill>
            <a:ln w="19050" cap="flat" cmpd="sng">
              <a:solidFill>
                <a:srgbClr val="99999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1" name="Google Shape;1077;p78">
              <a:extLst>
                <a:ext uri="{FF2B5EF4-FFF2-40B4-BE49-F238E27FC236}">
                  <a16:creationId xmlns:a16="http://schemas.microsoft.com/office/drawing/2014/main" id="{55383116-AB24-48A1-A42C-02E5FAFBDDB7}"/>
                </a:ext>
              </a:extLst>
            </p:cNvPr>
            <p:cNvSpPr/>
            <p:nvPr/>
          </p:nvSpPr>
          <p:spPr>
            <a:xfrm>
              <a:off x="6848461" y="2223256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2" name="Google Shape;1083;p78">
              <a:extLst>
                <a:ext uri="{FF2B5EF4-FFF2-40B4-BE49-F238E27FC236}">
                  <a16:creationId xmlns:a16="http://schemas.microsoft.com/office/drawing/2014/main" id="{0E0E4E1F-B2B1-40E9-A2B6-E96254A12F80}"/>
                </a:ext>
              </a:extLst>
            </p:cNvPr>
            <p:cNvSpPr/>
            <p:nvPr/>
          </p:nvSpPr>
          <p:spPr>
            <a:xfrm>
              <a:off x="6152211" y="1428881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3" name="Google Shape;1090;p78">
              <a:extLst>
                <a:ext uri="{FF2B5EF4-FFF2-40B4-BE49-F238E27FC236}">
                  <a16:creationId xmlns:a16="http://schemas.microsoft.com/office/drawing/2014/main" id="{3FA75310-8F6B-405D-9F4A-3B44E958A161}"/>
                </a:ext>
              </a:extLst>
            </p:cNvPr>
            <p:cNvSpPr/>
            <p:nvPr/>
          </p:nvSpPr>
          <p:spPr>
            <a:xfrm rot="2700000">
              <a:off x="6194380" y="2274803"/>
              <a:ext cx="251164" cy="251164"/>
            </a:xfrm>
            <a:prstGeom prst="plus">
              <a:avLst>
                <a:gd name="adj" fmla="val 40728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4" name="Google Shape;1091;p78">
              <a:extLst>
                <a:ext uri="{FF2B5EF4-FFF2-40B4-BE49-F238E27FC236}">
                  <a16:creationId xmlns:a16="http://schemas.microsoft.com/office/drawing/2014/main" id="{0B463614-63F2-40AF-8CEC-FE93F3710513}"/>
                </a:ext>
              </a:extLst>
            </p:cNvPr>
            <p:cNvSpPr/>
            <p:nvPr/>
          </p:nvSpPr>
          <p:spPr>
            <a:xfrm rot="2700000">
              <a:off x="5144573" y="3036378"/>
              <a:ext cx="251164" cy="251164"/>
            </a:xfrm>
            <a:prstGeom prst="plus">
              <a:avLst>
                <a:gd name="adj" fmla="val 40728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5" name="Google Shape;1092;p78">
              <a:extLst>
                <a:ext uri="{FF2B5EF4-FFF2-40B4-BE49-F238E27FC236}">
                  <a16:creationId xmlns:a16="http://schemas.microsoft.com/office/drawing/2014/main" id="{58A5E367-2E8A-43F8-AFC2-C8F3FFE5A715}"/>
                </a:ext>
              </a:extLst>
            </p:cNvPr>
            <p:cNvSpPr/>
            <p:nvPr/>
          </p:nvSpPr>
          <p:spPr>
            <a:xfrm rot="2700000">
              <a:off x="6542505" y="3036378"/>
              <a:ext cx="251164" cy="251164"/>
            </a:xfrm>
            <a:prstGeom prst="plus">
              <a:avLst>
                <a:gd name="adj" fmla="val 40728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6" name="Google Shape;1093;p78">
              <a:extLst>
                <a:ext uri="{FF2B5EF4-FFF2-40B4-BE49-F238E27FC236}">
                  <a16:creationId xmlns:a16="http://schemas.microsoft.com/office/drawing/2014/main" id="{B72E45A8-3C05-405E-AF64-D02E08FDFBC1}"/>
                </a:ext>
              </a:extLst>
            </p:cNvPr>
            <p:cNvSpPr/>
            <p:nvPr/>
          </p:nvSpPr>
          <p:spPr>
            <a:xfrm rot="2700000">
              <a:off x="6542505" y="3926078"/>
              <a:ext cx="251164" cy="251164"/>
            </a:xfrm>
            <a:prstGeom prst="plus">
              <a:avLst>
                <a:gd name="adj" fmla="val 40728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7" name="Google Shape;1094;p78">
              <a:extLst>
                <a:ext uri="{FF2B5EF4-FFF2-40B4-BE49-F238E27FC236}">
                  <a16:creationId xmlns:a16="http://schemas.microsoft.com/office/drawing/2014/main" id="{EC96A60A-F35C-43B9-9B30-BB13237449CC}"/>
                </a:ext>
              </a:extLst>
            </p:cNvPr>
            <p:cNvSpPr/>
            <p:nvPr/>
          </p:nvSpPr>
          <p:spPr>
            <a:xfrm rot="2700000">
              <a:off x="5846255" y="3926078"/>
              <a:ext cx="251164" cy="251164"/>
            </a:xfrm>
            <a:prstGeom prst="plus">
              <a:avLst>
                <a:gd name="adj" fmla="val 40728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</p:grpSp>
      <p:pic>
        <p:nvPicPr>
          <p:cNvPr id="38" name="Picture 37" descr="A picture containing table&#10;&#10;Description automatically generated">
            <a:extLst>
              <a:ext uri="{FF2B5EF4-FFF2-40B4-BE49-F238E27FC236}">
                <a16:creationId xmlns:a16="http://schemas.microsoft.com/office/drawing/2014/main" id="{868F43B0-04DF-44D8-940D-D87BBFA2B4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57"/>
          <a:stretch/>
        </p:blipFill>
        <p:spPr>
          <a:xfrm>
            <a:off x="6702366" y="4174144"/>
            <a:ext cx="4371102" cy="1698149"/>
          </a:xfrm>
          <a:prstGeom prst="rect">
            <a:avLst/>
          </a:prstGeom>
        </p:spPr>
      </p:pic>
      <p:pic>
        <p:nvPicPr>
          <p:cNvPr id="39" name="Google Shape;628;p51">
            <a:extLst>
              <a:ext uri="{FF2B5EF4-FFF2-40B4-BE49-F238E27FC236}">
                <a16:creationId xmlns:a16="http://schemas.microsoft.com/office/drawing/2014/main" id="{2B3B7B69-9F3A-4A53-91E9-6844EBC596E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5810" y="1828991"/>
            <a:ext cx="1730504" cy="1730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097034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56080"/>
            <a:ext cx="9144000" cy="2387600"/>
          </a:xfrm>
        </p:spPr>
        <p:txBody>
          <a:bodyPr/>
          <a:lstStyle/>
          <a:p>
            <a:r>
              <a:rPr lang="en-US" dirty="0"/>
              <a:t>Lecture 7:</a:t>
            </a:r>
            <a:br>
              <a:rPr lang="en-US" dirty="0"/>
            </a:br>
            <a:r>
              <a:rPr lang="en-US" dirty="0"/>
              <a:t>Convolutional Networks</a:t>
            </a:r>
          </a:p>
        </p:txBody>
      </p:sp>
    </p:spTree>
    <p:extLst>
      <p:ext uri="{BB962C8B-B14F-4D97-AF65-F5344CB8AC3E}">
        <p14:creationId xmlns:p14="http://schemas.microsoft.com/office/powerpoint/2010/main" val="43934492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78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7294" y="378566"/>
            <a:ext cx="6356506" cy="4440207"/>
          </a:xfrm>
          <a:prstGeom prst="rect">
            <a:avLst/>
          </a:prstGeom>
        </p:spPr>
      </p:pic>
      <p:pic>
        <p:nvPicPr>
          <p:cNvPr id="5" name="Google Shape;412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014" y="3613086"/>
            <a:ext cx="3051493" cy="424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92" y="4180171"/>
            <a:ext cx="4310338" cy="1912655"/>
          </a:xfrm>
          <a:prstGeom prst="rect">
            <a:avLst/>
          </a:prstGeom>
        </p:spPr>
      </p:pic>
      <p:sp>
        <p:nvSpPr>
          <p:cNvPr id="7" name="Google Shape;927;p77"/>
          <p:cNvSpPr txBox="1"/>
          <p:nvPr/>
        </p:nvSpPr>
        <p:spPr>
          <a:xfrm>
            <a:off x="1265253" y="373269"/>
            <a:ext cx="1843920" cy="689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f(</a:t>
            </a:r>
            <a:r>
              <a:rPr lang="en" sz="2399" dirty="0" err="1"/>
              <a:t>x,W</a:t>
            </a:r>
            <a:r>
              <a:rPr lang="en" sz="2399" dirty="0"/>
              <a:t>) = </a:t>
            </a:r>
            <a:r>
              <a:rPr lang="en" sz="2399" dirty="0" err="1"/>
              <a:t>Wx</a:t>
            </a:r>
            <a:endParaRPr sz="2399" dirty="0"/>
          </a:p>
        </p:txBody>
      </p:sp>
      <p:pic>
        <p:nvPicPr>
          <p:cNvPr id="8" name="Google Shape;931;p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1306" y="974827"/>
            <a:ext cx="2595742" cy="187204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7062652" y="1690729"/>
            <a:ext cx="3213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Problem</a:t>
            </a:r>
            <a:r>
              <a:rPr lang="en-US" sz="2800" dirty="0">
                <a:solidFill>
                  <a:srgbClr val="FF0000"/>
                </a:solidFill>
              </a:rPr>
              <a:t>: So far our classifiers don’t respect the spatial structure of images!</a:t>
            </a:r>
          </a:p>
        </p:txBody>
      </p:sp>
    </p:spTree>
    <p:extLst>
      <p:ext uri="{BB962C8B-B14F-4D97-AF65-F5344CB8AC3E}">
        <p14:creationId xmlns:p14="http://schemas.microsoft.com/office/powerpoint/2010/main" val="112960147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79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7294" y="378566"/>
            <a:ext cx="6356506" cy="4440207"/>
          </a:xfrm>
          <a:prstGeom prst="rect">
            <a:avLst/>
          </a:prstGeom>
        </p:spPr>
      </p:pic>
      <p:pic>
        <p:nvPicPr>
          <p:cNvPr id="5" name="Google Shape;412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014" y="3613086"/>
            <a:ext cx="3051493" cy="424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92" y="4180171"/>
            <a:ext cx="4310338" cy="1912655"/>
          </a:xfrm>
          <a:prstGeom prst="rect">
            <a:avLst/>
          </a:prstGeom>
        </p:spPr>
      </p:pic>
      <p:sp>
        <p:nvSpPr>
          <p:cNvPr id="7" name="Google Shape;927;p77"/>
          <p:cNvSpPr txBox="1"/>
          <p:nvPr/>
        </p:nvSpPr>
        <p:spPr>
          <a:xfrm>
            <a:off x="1265253" y="373269"/>
            <a:ext cx="1843920" cy="689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f(</a:t>
            </a:r>
            <a:r>
              <a:rPr lang="en" sz="2399" dirty="0" err="1"/>
              <a:t>x,W</a:t>
            </a:r>
            <a:r>
              <a:rPr lang="en" sz="2399" dirty="0"/>
              <a:t>) = </a:t>
            </a:r>
            <a:r>
              <a:rPr lang="en" sz="2399" dirty="0" err="1"/>
              <a:t>Wx</a:t>
            </a:r>
            <a:endParaRPr sz="2399" dirty="0"/>
          </a:p>
        </p:txBody>
      </p:sp>
      <p:pic>
        <p:nvPicPr>
          <p:cNvPr id="8" name="Google Shape;931;p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1306" y="974827"/>
            <a:ext cx="2595742" cy="187204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7062652" y="1690729"/>
            <a:ext cx="3213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Problem</a:t>
            </a:r>
            <a:r>
              <a:rPr lang="en-US" sz="2800" dirty="0">
                <a:solidFill>
                  <a:srgbClr val="FF0000"/>
                </a:solidFill>
              </a:rPr>
              <a:t>: So far our classifiers don’t respect the spatial structure of images!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23639" y="3825432"/>
            <a:ext cx="3691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</a:rPr>
              <a:t>Solution</a:t>
            </a:r>
            <a:r>
              <a:rPr lang="en-US" sz="2800" dirty="0">
                <a:solidFill>
                  <a:schemeClr val="accent6"/>
                </a:solidFill>
              </a:rPr>
              <a:t>: Define </a:t>
            </a:r>
            <a:r>
              <a:rPr lang="en-US" sz="2800">
                <a:solidFill>
                  <a:schemeClr val="accent6"/>
                </a:solidFill>
              </a:rPr>
              <a:t>new computational nodes that operate on images!</a:t>
            </a:r>
            <a:endParaRPr lang="en-US" sz="28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61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Lecture 4:</a:t>
            </a:r>
            <a:br>
              <a:rPr lang="en-US"/>
            </a:br>
            <a:r>
              <a:rPr lang="en-US"/>
              <a:t>Optimization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8EAE20-B491-49E0-AC1E-5AF5B01CA9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9020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Components of a Fully-Connected Network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80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305" y="1883559"/>
            <a:ext cx="2998304" cy="13588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91062" y="1151902"/>
            <a:ext cx="3532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Fully-Connected Layers</a:t>
            </a:r>
          </a:p>
        </p:txBody>
      </p:sp>
      <p:pic>
        <p:nvPicPr>
          <p:cNvPr id="17" name="Google Shape;500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41875" y="1713665"/>
            <a:ext cx="1929327" cy="159187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7004148" y="1147862"/>
            <a:ext cx="3010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Activation Function</a:t>
            </a:r>
          </a:p>
        </p:txBody>
      </p:sp>
    </p:spTree>
    <p:extLst>
      <p:ext uri="{BB962C8B-B14F-4D97-AF65-F5344CB8AC3E}">
        <p14:creationId xmlns:p14="http://schemas.microsoft.com/office/powerpoint/2010/main" val="15829077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Components of a Convolutional Network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81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249" y="4202358"/>
            <a:ext cx="1839342" cy="2073699"/>
          </a:xfrm>
          <a:prstGeom prst="rect">
            <a:avLst/>
          </a:prstGeom>
        </p:spPr>
      </p:pic>
      <p:pic>
        <p:nvPicPr>
          <p:cNvPr id="12" name="Google Shape;1115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1875" y="4263482"/>
            <a:ext cx="2403552" cy="189852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591902" y="3595161"/>
            <a:ext cx="2940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Convolution Layers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65778" y="3585022"/>
            <a:ext cx="2255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Pooling Layers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1305" y="1883559"/>
            <a:ext cx="2998304" cy="13588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91062" y="1151902"/>
            <a:ext cx="3532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Fully-Connected Layers</a:t>
            </a:r>
          </a:p>
        </p:txBody>
      </p:sp>
      <p:pic>
        <p:nvPicPr>
          <p:cNvPr id="17" name="Google Shape;500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41875" y="1713665"/>
            <a:ext cx="1929327" cy="159187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7004148" y="1147862"/>
            <a:ext cx="3010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Activation Function</a:t>
            </a:r>
          </a:p>
        </p:txBody>
      </p:sp>
      <p:pic>
        <p:nvPicPr>
          <p:cNvPr id="19" name="Google Shape;861;p80"/>
          <p:cNvPicPr preferRelativeResize="0"/>
          <p:nvPr/>
        </p:nvPicPr>
        <p:blipFill rotWithShape="1">
          <a:blip r:embed="rId6">
            <a:alphaModFix/>
          </a:blip>
          <a:srcRect t="58386" r="31776" b="12523"/>
          <a:stretch/>
        </p:blipFill>
        <p:spPr>
          <a:xfrm>
            <a:off x="8205711" y="4547453"/>
            <a:ext cx="2998304" cy="136432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8519371" y="3585022"/>
            <a:ext cx="2237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Normalization</a:t>
            </a:r>
          </a:p>
        </p:txBody>
      </p:sp>
    </p:spTree>
    <p:extLst>
      <p:ext uri="{BB962C8B-B14F-4D97-AF65-F5344CB8AC3E}">
        <p14:creationId xmlns:p14="http://schemas.microsoft.com/office/powerpoint/2010/main" val="175128565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Components of a Convolutional Network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82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249" y="4202358"/>
            <a:ext cx="1839342" cy="2073699"/>
          </a:xfrm>
          <a:prstGeom prst="rect">
            <a:avLst/>
          </a:prstGeom>
        </p:spPr>
      </p:pic>
      <p:pic>
        <p:nvPicPr>
          <p:cNvPr id="12" name="Google Shape;1115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1875" y="4263482"/>
            <a:ext cx="2403552" cy="189852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591902" y="3595161"/>
            <a:ext cx="2940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Convolution Layers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65778" y="3585022"/>
            <a:ext cx="2255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Pooling Layers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1305" y="1883559"/>
            <a:ext cx="2998304" cy="13588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91062" y="1151902"/>
            <a:ext cx="3532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Fully-Connected Layers</a:t>
            </a:r>
          </a:p>
        </p:txBody>
      </p:sp>
      <p:pic>
        <p:nvPicPr>
          <p:cNvPr id="17" name="Google Shape;500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41875" y="1713665"/>
            <a:ext cx="1929327" cy="159187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7004148" y="1147862"/>
            <a:ext cx="3010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Activation Function</a:t>
            </a:r>
          </a:p>
        </p:txBody>
      </p:sp>
      <p:pic>
        <p:nvPicPr>
          <p:cNvPr id="19" name="Google Shape;861;p80"/>
          <p:cNvPicPr preferRelativeResize="0"/>
          <p:nvPr/>
        </p:nvPicPr>
        <p:blipFill rotWithShape="1">
          <a:blip r:embed="rId6">
            <a:alphaModFix/>
          </a:blip>
          <a:srcRect t="58386" r="31776" b="12523"/>
          <a:stretch/>
        </p:blipFill>
        <p:spPr>
          <a:xfrm>
            <a:off x="8205711" y="4547453"/>
            <a:ext cx="2998304" cy="136432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8519371" y="3585022"/>
            <a:ext cx="2237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Normalization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4234070" y="3512465"/>
            <a:ext cx="7119730" cy="2874313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447180" y="1122039"/>
            <a:ext cx="3918716" cy="2368603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14802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Fully-Connected Layer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83</a:t>
            </a:fld>
            <a:endParaRPr lang="en-US" dirty="0"/>
          </a:p>
        </p:txBody>
      </p:sp>
      <p:sp>
        <p:nvSpPr>
          <p:cNvPr id="18" name="Google Shape;460;p39"/>
          <p:cNvSpPr txBox="1"/>
          <p:nvPr/>
        </p:nvSpPr>
        <p:spPr>
          <a:xfrm>
            <a:off x="1866180" y="3371582"/>
            <a:ext cx="1148901" cy="37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3072</a:t>
            </a:r>
            <a:endParaRPr sz="2399"/>
          </a:p>
        </p:txBody>
      </p:sp>
      <p:sp>
        <p:nvSpPr>
          <p:cNvPr id="19" name="Google Shape;461;p39"/>
          <p:cNvSpPr txBox="1"/>
          <p:nvPr/>
        </p:nvSpPr>
        <p:spPr>
          <a:xfrm>
            <a:off x="133849" y="3009203"/>
            <a:ext cx="655429" cy="2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1</a:t>
            </a:r>
            <a:endParaRPr sz="2399"/>
          </a:p>
        </p:txBody>
      </p:sp>
      <p:sp>
        <p:nvSpPr>
          <p:cNvPr id="20" name="Google Shape;463;p39"/>
          <p:cNvSpPr txBox="1"/>
          <p:nvPr/>
        </p:nvSpPr>
        <p:spPr>
          <a:xfrm>
            <a:off x="1001372" y="1125967"/>
            <a:ext cx="10436881" cy="632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/>
              <a:t>32x32x3 image -&gt; stretch to 3072 x 1 </a:t>
            </a:r>
            <a:endParaRPr sz="3199" dirty="0"/>
          </a:p>
        </p:txBody>
      </p:sp>
      <p:sp>
        <p:nvSpPr>
          <p:cNvPr id="21" name="Google Shape;464;p39"/>
          <p:cNvSpPr txBox="1"/>
          <p:nvPr/>
        </p:nvSpPr>
        <p:spPr>
          <a:xfrm>
            <a:off x="4599586" y="3200559"/>
            <a:ext cx="3342329" cy="469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399"/>
              <a:t>10 x 3072 </a:t>
            </a:r>
            <a:endParaRPr sz="2399"/>
          </a:p>
          <a:p>
            <a:pPr algn="ctr"/>
            <a:r>
              <a:rPr lang="en" sz="2399"/>
              <a:t>weights</a:t>
            </a:r>
            <a:endParaRPr sz="2399"/>
          </a:p>
        </p:txBody>
      </p:sp>
      <p:sp>
        <p:nvSpPr>
          <p:cNvPr id="22" name="Google Shape;465;p39"/>
          <p:cNvSpPr txBox="1"/>
          <p:nvPr/>
        </p:nvSpPr>
        <p:spPr>
          <a:xfrm>
            <a:off x="9148968" y="2518201"/>
            <a:ext cx="1234576" cy="39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399" b="1" dirty="0">
                <a:solidFill>
                  <a:schemeClr val="dk1"/>
                </a:solidFill>
              </a:rPr>
              <a:t>Output</a:t>
            </a:r>
            <a:endParaRPr sz="2487" dirty="0"/>
          </a:p>
        </p:txBody>
      </p:sp>
      <p:sp>
        <p:nvSpPr>
          <p:cNvPr id="23" name="Google Shape;466;p39"/>
          <p:cNvSpPr/>
          <p:nvPr/>
        </p:nvSpPr>
        <p:spPr>
          <a:xfrm>
            <a:off x="8598360" y="3044000"/>
            <a:ext cx="2335792" cy="376302"/>
          </a:xfrm>
          <a:prstGeom prst="cube">
            <a:avLst>
              <a:gd name="adj" fmla="val 25000"/>
            </a:avLst>
          </a:prstGeom>
          <a:solidFill>
            <a:srgbClr val="C9DAF8">
              <a:alpha val="4269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4" name="Google Shape;467;p39"/>
          <p:cNvSpPr/>
          <p:nvPr/>
        </p:nvSpPr>
        <p:spPr>
          <a:xfrm>
            <a:off x="8699967" y="3168068"/>
            <a:ext cx="200348" cy="203547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5" name="Google Shape;468;p39"/>
          <p:cNvSpPr/>
          <p:nvPr/>
        </p:nvSpPr>
        <p:spPr>
          <a:xfrm>
            <a:off x="518431" y="3044000"/>
            <a:ext cx="3711433" cy="376302"/>
          </a:xfrm>
          <a:prstGeom prst="cube">
            <a:avLst>
              <a:gd name="adj" fmla="val 25000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pic>
        <p:nvPicPr>
          <p:cNvPr id="26" name="Google Shape;469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04462" y="2756176"/>
            <a:ext cx="723711" cy="342811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470;p39"/>
          <p:cNvSpPr txBox="1"/>
          <p:nvPr/>
        </p:nvSpPr>
        <p:spPr>
          <a:xfrm>
            <a:off x="1901187" y="2470266"/>
            <a:ext cx="945920" cy="492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399" b="1">
                <a:solidFill>
                  <a:schemeClr val="dk1"/>
                </a:solidFill>
              </a:rPr>
              <a:t>Input</a:t>
            </a:r>
            <a:endParaRPr sz="2487"/>
          </a:p>
        </p:txBody>
      </p:sp>
      <p:sp>
        <p:nvSpPr>
          <p:cNvPr id="29" name="Google Shape;472;p39"/>
          <p:cNvSpPr txBox="1"/>
          <p:nvPr/>
        </p:nvSpPr>
        <p:spPr>
          <a:xfrm>
            <a:off x="8128700" y="3009203"/>
            <a:ext cx="655429" cy="2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1</a:t>
            </a:r>
            <a:endParaRPr sz="2399"/>
          </a:p>
        </p:txBody>
      </p:sp>
      <p:sp>
        <p:nvSpPr>
          <p:cNvPr id="30" name="Google Shape;473;p39"/>
          <p:cNvSpPr txBox="1"/>
          <p:nvPr/>
        </p:nvSpPr>
        <p:spPr>
          <a:xfrm>
            <a:off x="9484196" y="3371582"/>
            <a:ext cx="1148901" cy="37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10</a:t>
            </a:r>
            <a:endParaRPr sz="2399"/>
          </a:p>
        </p:txBody>
      </p:sp>
      <p:cxnSp>
        <p:nvCxnSpPr>
          <p:cNvPr id="32" name="Google Shape;475;p39"/>
          <p:cNvCxnSpPr/>
          <p:nvPr/>
        </p:nvCxnSpPr>
        <p:spPr>
          <a:xfrm>
            <a:off x="4460688" y="3232151"/>
            <a:ext cx="810189" cy="15996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3" name="Google Shape;476;p39"/>
          <p:cNvCxnSpPr/>
          <p:nvPr/>
        </p:nvCxnSpPr>
        <p:spPr>
          <a:xfrm>
            <a:off x="7190793" y="3220588"/>
            <a:ext cx="818987" cy="11597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82458990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Fully-Connected Layer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84</a:t>
            </a:fld>
            <a:endParaRPr lang="en-US" dirty="0"/>
          </a:p>
        </p:txBody>
      </p:sp>
      <p:sp>
        <p:nvSpPr>
          <p:cNvPr id="18" name="Google Shape;460;p39"/>
          <p:cNvSpPr txBox="1"/>
          <p:nvPr/>
        </p:nvSpPr>
        <p:spPr>
          <a:xfrm>
            <a:off x="1866180" y="3371582"/>
            <a:ext cx="1148901" cy="37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3072</a:t>
            </a:r>
            <a:endParaRPr sz="2399"/>
          </a:p>
        </p:txBody>
      </p:sp>
      <p:sp>
        <p:nvSpPr>
          <p:cNvPr id="19" name="Google Shape;461;p39"/>
          <p:cNvSpPr txBox="1"/>
          <p:nvPr/>
        </p:nvSpPr>
        <p:spPr>
          <a:xfrm>
            <a:off x="133849" y="3009203"/>
            <a:ext cx="655429" cy="2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1</a:t>
            </a:r>
            <a:endParaRPr sz="2399"/>
          </a:p>
        </p:txBody>
      </p:sp>
      <p:sp>
        <p:nvSpPr>
          <p:cNvPr id="20" name="Google Shape;463;p39"/>
          <p:cNvSpPr txBox="1"/>
          <p:nvPr/>
        </p:nvSpPr>
        <p:spPr>
          <a:xfrm>
            <a:off x="1001372" y="1125967"/>
            <a:ext cx="10436881" cy="632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32x32x3 image -&gt; stretch to 3072 x 1 </a:t>
            </a:r>
            <a:endParaRPr sz="3199"/>
          </a:p>
        </p:txBody>
      </p:sp>
      <p:sp>
        <p:nvSpPr>
          <p:cNvPr id="21" name="Google Shape;464;p39"/>
          <p:cNvSpPr txBox="1"/>
          <p:nvPr/>
        </p:nvSpPr>
        <p:spPr>
          <a:xfrm>
            <a:off x="4599586" y="3200559"/>
            <a:ext cx="3342329" cy="469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399"/>
              <a:t>10 x 3072 </a:t>
            </a:r>
            <a:endParaRPr sz="2399"/>
          </a:p>
          <a:p>
            <a:pPr algn="ctr"/>
            <a:r>
              <a:rPr lang="en" sz="2399"/>
              <a:t>weights</a:t>
            </a:r>
            <a:endParaRPr sz="2399"/>
          </a:p>
        </p:txBody>
      </p:sp>
      <p:sp>
        <p:nvSpPr>
          <p:cNvPr id="22" name="Google Shape;465;p39"/>
          <p:cNvSpPr txBox="1"/>
          <p:nvPr/>
        </p:nvSpPr>
        <p:spPr>
          <a:xfrm>
            <a:off x="9148968" y="2518201"/>
            <a:ext cx="1234576" cy="39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399" b="1" dirty="0">
                <a:solidFill>
                  <a:schemeClr val="dk1"/>
                </a:solidFill>
              </a:rPr>
              <a:t>Output</a:t>
            </a:r>
            <a:endParaRPr sz="2487" dirty="0"/>
          </a:p>
        </p:txBody>
      </p:sp>
      <p:sp>
        <p:nvSpPr>
          <p:cNvPr id="23" name="Google Shape;466;p39"/>
          <p:cNvSpPr/>
          <p:nvPr/>
        </p:nvSpPr>
        <p:spPr>
          <a:xfrm>
            <a:off x="8598360" y="3044000"/>
            <a:ext cx="2335792" cy="376302"/>
          </a:xfrm>
          <a:prstGeom prst="cube">
            <a:avLst>
              <a:gd name="adj" fmla="val 25000"/>
            </a:avLst>
          </a:prstGeom>
          <a:solidFill>
            <a:srgbClr val="C9DAF8">
              <a:alpha val="4269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4" name="Google Shape;467;p39"/>
          <p:cNvSpPr/>
          <p:nvPr/>
        </p:nvSpPr>
        <p:spPr>
          <a:xfrm>
            <a:off x="8699967" y="3168068"/>
            <a:ext cx="200348" cy="203547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5" name="Google Shape;468;p39"/>
          <p:cNvSpPr/>
          <p:nvPr/>
        </p:nvSpPr>
        <p:spPr>
          <a:xfrm>
            <a:off x="518431" y="3044000"/>
            <a:ext cx="3711433" cy="376302"/>
          </a:xfrm>
          <a:prstGeom prst="cube">
            <a:avLst>
              <a:gd name="adj" fmla="val 25000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pic>
        <p:nvPicPr>
          <p:cNvPr id="26" name="Google Shape;469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04462" y="2756176"/>
            <a:ext cx="723711" cy="342811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470;p39"/>
          <p:cNvSpPr txBox="1"/>
          <p:nvPr/>
        </p:nvSpPr>
        <p:spPr>
          <a:xfrm>
            <a:off x="1901187" y="2470266"/>
            <a:ext cx="945920" cy="492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399" b="1">
                <a:solidFill>
                  <a:schemeClr val="dk1"/>
                </a:solidFill>
              </a:rPr>
              <a:t>Input</a:t>
            </a:r>
            <a:endParaRPr sz="2487"/>
          </a:p>
        </p:txBody>
      </p:sp>
      <p:sp>
        <p:nvSpPr>
          <p:cNvPr id="28" name="Google Shape;471;p39"/>
          <p:cNvSpPr txBox="1"/>
          <p:nvPr/>
        </p:nvSpPr>
        <p:spPr>
          <a:xfrm>
            <a:off x="7786738" y="4029577"/>
            <a:ext cx="4027351" cy="1021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b="1"/>
              <a:t>1 number: </a:t>
            </a:r>
            <a:endParaRPr sz="2487" b="1"/>
          </a:p>
          <a:p>
            <a:r>
              <a:rPr lang="en" sz="2487"/>
              <a:t>the result of taking a dot product between a row of W and the input (a 3072-dimensional dot product)</a:t>
            </a:r>
            <a:endParaRPr sz="2487"/>
          </a:p>
        </p:txBody>
      </p:sp>
      <p:sp>
        <p:nvSpPr>
          <p:cNvPr id="29" name="Google Shape;472;p39"/>
          <p:cNvSpPr txBox="1"/>
          <p:nvPr/>
        </p:nvSpPr>
        <p:spPr>
          <a:xfrm>
            <a:off x="8128700" y="3009203"/>
            <a:ext cx="655429" cy="2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1</a:t>
            </a:r>
            <a:endParaRPr sz="2399"/>
          </a:p>
        </p:txBody>
      </p:sp>
      <p:sp>
        <p:nvSpPr>
          <p:cNvPr id="30" name="Google Shape;473;p39"/>
          <p:cNvSpPr txBox="1"/>
          <p:nvPr/>
        </p:nvSpPr>
        <p:spPr>
          <a:xfrm>
            <a:off x="9484196" y="3371582"/>
            <a:ext cx="1148901" cy="37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10</a:t>
            </a:r>
            <a:endParaRPr sz="2399"/>
          </a:p>
        </p:txBody>
      </p:sp>
      <p:cxnSp>
        <p:nvCxnSpPr>
          <p:cNvPr id="31" name="Google Shape;474;p39"/>
          <p:cNvCxnSpPr/>
          <p:nvPr/>
        </p:nvCxnSpPr>
        <p:spPr>
          <a:xfrm rot="10800000" flipH="1">
            <a:off x="8229889" y="3480520"/>
            <a:ext cx="466279" cy="603443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" name="Google Shape;475;p39"/>
          <p:cNvCxnSpPr/>
          <p:nvPr/>
        </p:nvCxnSpPr>
        <p:spPr>
          <a:xfrm>
            <a:off x="4460688" y="3232151"/>
            <a:ext cx="810189" cy="15996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3" name="Google Shape;476;p39"/>
          <p:cNvCxnSpPr/>
          <p:nvPr/>
        </p:nvCxnSpPr>
        <p:spPr>
          <a:xfrm>
            <a:off x="7190793" y="3220588"/>
            <a:ext cx="818987" cy="11597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66416855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Convolution Layer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85</a:t>
            </a:fld>
            <a:endParaRPr lang="en-US" dirty="0"/>
          </a:p>
        </p:txBody>
      </p:sp>
      <p:sp>
        <p:nvSpPr>
          <p:cNvPr id="4" name="Google Shape;481;p40"/>
          <p:cNvSpPr/>
          <p:nvPr/>
        </p:nvSpPr>
        <p:spPr>
          <a:xfrm>
            <a:off x="1421562" y="1901415"/>
            <a:ext cx="1274868" cy="367624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" name="Google Shape;483;p40"/>
          <p:cNvSpPr txBox="1"/>
          <p:nvPr/>
        </p:nvSpPr>
        <p:spPr>
          <a:xfrm>
            <a:off x="2136610" y="4967283"/>
            <a:ext cx="655429" cy="52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chemeClr val="accent1"/>
                </a:solidFill>
              </a:rPr>
              <a:t>32</a:t>
            </a:r>
            <a:endParaRPr sz="2399" dirty="0">
              <a:solidFill>
                <a:schemeClr val="accent1"/>
              </a:solidFill>
            </a:endParaRPr>
          </a:p>
        </p:txBody>
      </p:sp>
      <p:sp>
        <p:nvSpPr>
          <p:cNvPr id="7" name="Google Shape;485;p40"/>
          <p:cNvSpPr txBox="1"/>
          <p:nvPr/>
        </p:nvSpPr>
        <p:spPr>
          <a:xfrm>
            <a:off x="1344268" y="5489323"/>
            <a:ext cx="395812" cy="534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C00000"/>
                </a:solidFill>
              </a:rPr>
              <a:t>3</a:t>
            </a:r>
            <a:endParaRPr sz="2399" dirty="0">
              <a:solidFill>
                <a:srgbClr val="C00000"/>
              </a:solidFill>
            </a:endParaRPr>
          </a:p>
        </p:txBody>
      </p:sp>
      <p:sp>
        <p:nvSpPr>
          <p:cNvPr id="8" name="Google Shape;487;p40"/>
          <p:cNvSpPr txBox="1"/>
          <p:nvPr/>
        </p:nvSpPr>
        <p:spPr>
          <a:xfrm>
            <a:off x="1001372" y="1125967"/>
            <a:ext cx="9062039" cy="632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3199" dirty="0">
                <a:solidFill>
                  <a:srgbClr val="C00000"/>
                </a:solidFill>
              </a:rPr>
              <a:t>3</a:t>
            </a:r>
            <a:r>
              <a:rPr lang="en-US" sz="3199" dirty="0"/>
              <a:t>x</a:t>
            </a:r>
            <a:r>
              <a:rPr lang="en" sz="3199" dirty="0">
                <a:solidFill>
                  <a:schemeClr val="accent6"/>
                </a:solidFill>
              </a:rPr>
              <a:t>32</a:t>
            </a:r>
            <a:r>
              <a:rPr lang="en" sz="3199" dirty="0"/>
              <a:t>x</a:t>
            </a:r>
            <a:r>
              <a:rPr lang="en" sz="3199" dirty="0">
                <a:solidFill>
                  <a:schemeClr val="accent1"/>
                </a:solidFill>
              </a:rPr>
              <a:t>32</a:t>
            </a:r>
            <a:r>
              <a:rPr lang="en" sz="3199" dirty="0"/>
              <a:t> image</a:t>
            </a:r>
            <a:r>
              <a:rPr lang="en-US" sz="3199" dirty="0"/>
              <a:t>:</a:t>
            </a:r>
            <a:r>
              <a:rPr lang="en" sz="3199" dirty="0"/>
              <a:t> preserve spatial structure</a:t>
            </a:r>
            <a:endParaRPr sz="3199" dirty="0"/>
          </a:p>
        </p:txBody>
      </p:sp>
      <p:sp>
        <p:nvSpPr>
          <p:cNvPr id="9" name="Google Shape;488;p40"/>
          <p:cNvSpPr txBox="1"/>
          <p:nvPr/>
        </p:nvSpPr>
        <p:spPr>
          <a:xfrm>
            <a:off x="2683268" y="4961241"/>
            <a:ext cx="963550" cy="528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chemeClr val="accent1"/>
                </a:solidFill>
              </a:rPr>
              <a:t>width</a:t>
            </a:r>
            <a:endParaRPr sz="2399" dirty="0">
              <a:solidFill>
                <a:schemeClr val="accent1"/>
              </a:solidFill>
            </a:endParaRPr>
          </a:p>
        </p:txBody>
      </p:sp>
      <p:sp>
        <p:nvSpPr>
          <p:cNvPr id="11" name="Google Shape;490;p40"/>
          <p:cNvSpPr txBox="1"/>
          <p:nvPr/>
        </p:nvSpPr>
        <p:spPr>
          <a:xfrm>
            <a:off x="1723202" y="5423654"/>
            <a:ext cx="1510208" cy="931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2399" dirty="0">
                <a:solidFill>
                  <a:srgbClr val="C00000"/>
                </a:solidFill>
              </a:rPr>
              <a:t>depth / channels</a:t>
            </a:r>
            <a:endParaRPr sz="2399" dirty="0">
              <a:solidFill>
                <a:srgbClr val="C00000"/>
              </a:solidFill>
            </a:endParaRPr>
          </a:p>
        </p:txBody>
      </p:sp>
      <p:sp>
        <p:nvSpPr>
          <p:cNvPr id="12" name="Google Shape;489;p40"/>
          <p:cNvSpPr txBox="1"/>
          <p:nvPr/>
        </p:nvSpPr>
        <p:spPr>
          <a:xfrm>
            <a:off x="3243139" y="4014586"/>
            <a:ext cx="1142420" cy="495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399" dirty="0">
                <a:solidFill>
                  <a:schemeClr val="accent6"/>
                </a:solidFill>
              </a:rPr>
              <a:t>height</a:t>
            </a:r>
            <a:endParaRPr sz="2399" dirty="0">
              <a:solidFill>
                <a:schemeClr val="accent6"/>
              </a:solidFill>
            </a:endParaRPr>
          </a:p>
        </p:txBody>
      </p:sp>
      <p:sp>
        <p:nvSpPr>
          <p:cNvPr id="13" name="Google Shape;484;p40"/>
          <p:cNvSpPr txBox="1"/>
          <p:nvPr/>
        </p:nvSpPr>
        <p:spPr>
          <a:xfrm>
            <a:off x="2696430" y="3990648"/>
            <a:ext cx="594158" cy="530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399" dirty="0">
                <a:solidFill>
                  <a:schemeClr val="accent6"/>
                </a:solidFill>
              </a:rPr>
              <a:t>32</a:t>
            </a:r>
            <a:endParaRPr sz="2399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04623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Convolution Layer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86</a:t>
            </a:fld>
            <a:endParaRPr lang="en-US" dirty="0"/>
          </a:p>
        </p:txBody>
      </p:sp>
      <p:sp>
        <p:nvSpPr>
          <p:cNvPr id="4" name="Google Shape;481;p40"/>
          <p:cNvSpPr/>
          <p:nvPr/>
        </p:nvSpPr>
        <p:spPr>
          <a:xfrm>
            <a:off x="1421562" y="1901415"/>
            <a:ext cx="1274868" cy="367624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" name="Google Shape;483;p40"/>
          <p:cNvSpPr txBox="1"/>
          <p:nvPr/>
        </p:nvSpPr>
        <p:spPr>
          <a:xfrm>
            <a:off x="2136610" y="4967283"/>
            <a:ext cx="655429" cy="52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chemeClr val="accent1"/>
                </a:solidFill>
              </a:rPr>
              <a:t>32</a:t>
            </a:r>
            <a:endParaRPr sz="2399" dirty="0">
              <a:solidFill>
                <a:schemeClr val="accent1"/>
              </a:solidFill>
            </a:endParaRPr>
          </a:p>
        </p:txBody>
      </p:sp>
      <p:sp>
        <p:nvSpPr>
          <p:cNvPr id="7" name="Google Shape;485;p40"/>
          <p:cNvSpPr txBox="1"/>
          <p:nvPr/>
        </p:nvSpPr>
        <p:spPr>
          <a:xfrm>
            <a:off x="1344268" y="5489323"/>
            <a:ext cx="395812" cy="534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C00000"/>
                </a:solidFill>
              </a:rPr>
              <a:t>3</a:t>
            </a:r>
            <a:endParaRPr sz="2399" dirty="0">
              <a:solidFill>
                <a:srgbClr val="C00000"/>
              </a:solidFill>
            </a:endParaRPr>
          </a:p>
        </p:txBody>
      </p:sp>
      <p:sp>
        <p:nvSpPr>
          <p:cNvPr id="8" name="Google Shape;487;p40"/>
          <p:cNvSpPr txBox="1"/>
          <p:nvPr/>
        </p:nvSpPr>
        <p:spPr>
          <a:xfrm>
            <a:off x="1001373" y="1125967"/>
            <a:ext cx="2783550" cy="632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3199" dirty="0">
                <a:solidFill>
                  <a:srgbClr val="C00000"/>
                </a:solidFill>
              </a:rPr>
              <a:t>3</a:t>
            </a:r>
            <a:r>
              <a:rPr lang="en-US" sz="3199" dirty="0"/>
              <a:t>x</a:t>
            </a:r>
            <a:r>
              <a:rPr lang="en" sz="3199" dirty="0">
                <a:solidFill>
                  <a:schemeClr val="accent6"/>
                </a:solidFill>
              </a:rPr>
              <a:t>32</a:t>
            </a:r>
            <a:r>
              <a:rPr lang="en" sz="3199" dirty="0"/>
              <a:t>x</a:t>
            </a:r>
            <a:r>
              <a:rPr lang="en" sz="3199" dirty="0">
                <a:solidFill>
                  <a:schemeClr val="accent1"/>
                </a:solidFill>
              </a:rPr>
              <a:t>32</a:t>
            </a:r>
            <a:r>
              <a:rPr lang="en" sz="3199" dirty="0"/>
              <a:t> image</a:t>
            </a:r>
            <a:endParaRPr sz="3199" dirty="0"/>
          </a:p>
        </p:txBody>
      </p:sp>
      <p:sp>
        <p:nvSpPr>
          <p:cNvPr id="9" name="Google Shape;488;p40"/>
          <p:cNvSpPr txBox="1"/>
          <p:nvPr/>
        </p:nvSpPr>
        <p:spPr>
          <a:xfrm>
            <a:off x="2683268" y="4961241"/>
            <a:ext cx="963550" cy="528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chemeClr val="accent1"/>
                </a:solidFill>
              </a:rPr>
              <a:t>width</a:t>
            </a:r>
            <a:endParaRPr sz="2399" dirty="0">
              <a:solidFill>
                <a:schemeClr val="accent1"/>
              </a:solidFill>
            </a:endParaRPr>
          </a:p>
        </p:txBody>
      </p:sp>
      <p:sp>
        <p:nvSpPr>
          <p:cNvPr id="11" name="Google Shape;490;p40"/>
          <p:cNvSpPr txBox="1"/>
          <p:nvPr/>
        </p:nvSpPr>
        <p:spPr>
          <a:xfrm>
            <a:off x="1723202" y="5423654"/>
            <a:ext cx="1510208" cy="931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2399" dirty="0">
                <a:solidFill>
                  <a:srgbClr val="C00000"/>
                </a:solidFill>
              </a:rPr>
              <a:t>depth / channels</a:t>
            </a:r>
            <a:endParaRPr sz="2399" dirty="0">
              <a:solidFill>
                <a:srgbClr val="C00000"/>
              </a:solidFill>
            </a:endParaRPr>
          </a:p>
        </p:txBody>
      </p:sp>
      <p:sp>
        <p:nvSpPr>
          <p:cNvPr id="12" name="Google Shape;515;p42"/>
          <p:cNvSpPr/>
          <p:nvPr/>
        </p:nvSpPr>
        <p:spPr>
          <a:xfrm>
            <a:off x="5526427" y="3073077"/>
            <a:ext cx="376302" cy="1084917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3" name="Google Shape;516;p42"/>
          <p:cNvSpPr txBox="1"/>
          <p:nvPr/>
        </p:nvSpPr>
        <p:spPr>
          <a:xfrm>
            <a:off x="5225440" y="2167112"/>
            <a:ext cx="2152514" cy="620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3199" dirty="0">
                <a:solidFill>
                  <a:srgbClr val="C00000"/>
                </a:solidFill>
              </a:rPr>
              <a:t>3</a:t>
            </a:r>
            <a:r>
              <a:rPr lang="en-US" sz="3199" dirty="0"/>
              <a:t>x</a:t>
            </a:r>
            <a:r>
              <a:rPr lang="en" sz="3199" dirty="0"/>
              <a:t>5x5 filter</a:t>
            </a:r>
            <a:endParaRPr sz="3199" dirty="0"/>
          </a:p>
        </p:txBody>
      </p:sp>
      <p:sp>
        <p:nvSpPr>
          <p:cNvPr id="18" name="Google Shape;518;p42"/>
          <p:cNvSpPr txBox="1"/>
          <p:nvPr/>
        </p:nvSpPr>
        <p:spPr>
          <a:xfrm>
            <a:off x="6928595" y="3545902"/>
            <a:ext cx="5030323" cy="1304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b="1" dirty="0"/>
              <a:t>Convolve </a:t>
            </a:r>
            <a:r>
              <a:rPr lang="en" sz="2399" dirty="0"/>
              <a:t>the filter with the image</a:t>
            </a:r>
            <a:endParaRPr sz="2399" dirty="0"/>
          </a:p>
          <a:p>
            <a:r>
              <a:rPr lang="en" sz="2399" dirty="0"/>
              <a:t>i.e. “slide over the image spatially, computing dot products”</a:t>
            </a:r>
            <a:endParaRPr sz="2399" dirty="0"/>
          </a:p>
        </p:txBody>
      </p:sp>
      <p:sp>
        <p:nvSpPr>
          <p:cNvPr id="19" name="Google Shape;489;p40"/>
          <p:cNvSpPr txBox="1"/>
          <p:nvPr/>
        </p:nvSpPr>
        <p:spPr>
          <a:xfrm>
            <a:off x="3243139" y="4014586"/>
            <a:ext cx="1142420" cy="495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399" dirty="0">
                <a:solidFill>
                  <a:schemeClr val="accent6"/>
                </a:solidFill>
              </a:rPr>
              <a:t>height</a:t>
            </a:r>
            <a:endParaRPr sz="2399" dirty="0">
              <a:solidFill>
                <a:schemeClr val="accent6"/>
              </a:solidFill>
            </a:endParaRPr>
          </a:p>
        </p:txBody>
      </p:sp>
      <p:sp>
        <p:nvSpPr>
          <p:cNvPr id="20" name="Google Shape;484;p40"/>
          <p:cNvSpPr txBox="1"/>
          <p:nvPr/>
        </p:nvSpPr>
        <p:spPr>
          <a:xfrm>
            <a:off x="2696430" y="3990648"/>
            <a:ext cx="594158" cy="530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399" dirty="0">
                <a:solidFill>
                  <a:schemeClr val="accent6"/>
                </a:solidFill>
              </a:rPr>
              <a:t>32</a:t>
            </a:r>
            <a:endParaRPr sz="2399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1888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Convolution Layer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87</a:t>
            </a:fld>
            <a:endParaRPr lang="en-US" dirty="0"/>
          </a:p>
        </p:txBody>
      </p:sp>
      <p:sp>
        <p:nvSpPr>
          <p:cNvPr id="4" name="Google Shape;481;p40"/>
          <p:cNvSpPr/>
          <p:nvPr/>
        </p:nvSpPr>
        <p:spPr>
          <a:xfrm>
            <a:off x="1421562" y="1901415"/>
            <a:ext cx="1274868" cy="367624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" name="Google Shape;483;p40"/>
          <p:cNvSpPr txBox="1"/>
          <p:nvPr/>
        </p:nvSpPr>
        <p:spPr>
          <a:xfrm>
            <a:off x="2136610" y="4967283"/>
            <a:ext cx="655429" cy="52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chemeClr val="accent1"/>
                </a:solidFill>
              </a:rPr>
              <a:t>32</a:t>
            </a:r>
            <a:endParaRPr sz="2399" dirty="0">
              <a:solidFill>
                <a:schemeClr val="accent1"/>
              </a:solidFill>
            </a:endParaRPr>
          </a:p>
        </p:txBody>
      </p:sp>
      <p:sp>
        <p:nvSpPr>
          <p:cNvPr id="7" name="Google Shape;485;p40"/>
          <p:cNvSpPr txBox="1"/>
          <p:nvPr/>
        </p:nvSpPr>
        <p:spPr>
          <a:xfrm>
            <a:off x="1344268" y="5489323"/>
            <a:ext cx="395812" cy="534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C00000"/>
                </a:solidFill>
              </a:rPr>
              <a:t>3</a:t>
            </a:r>
            <a:endParaRPr sz="2399" dirty="0">
              <a:solidFill>
                <a:srgbClr val="C00000"/>
              </a:solidFill>
            </a:endParaRPr>
          </a:p>
        </p:txBody>
      </p:sp>
      <p:sp>
        <p:nvSpPr>
          <p:cNvPr id="8" name="Google Shape;487;p40"/>
          <p:cNvSpPr txBox="1"/>
          <p:nvPr/>
        </p:nvSpPr>
        <p:spPr>
          <a:xfrm>
            <a:off x="1001373" y="1125967"/>
            <a:ext cx="2783550" cy="632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3199" dirty="0">
                <a:solidFill>
                  <a:srgbClr val="C00000"/>
                </a:solidFill>
              </a:rPr>
              <a:t>3</a:t>
            </a:r>
            <a:r>
              <a:rPr lang="en-US" sz="3199" dirty="0"/>
              <a:t>x</a:t>
            </a:r>
            <a:r>
              <a:rPr lang="en" sz="3199" dirty="0">
                <a:solidFill>
                  <a:schemeClr val="accent6"/>
                </a:solidFill>
              </a:rPr>
              <a:t>32</a:t>
            </a:r>
            <a:r>
              <a:rPr lang="en" sz="3199" dirty="0"/>
              <a:t>x</a:t>
            </a:r>
            <a:r>
              <a:rPr lang="en" sz="3199" dirty="0">
                <a:solidFill>
                  <a:schemeClr val="accent1"/>
                </a:solidFill>
              </a:rPr>
              <a:t>32</a:t>
            </a:r>
            <a:r>
              <a:rPr lang="en" sz="3199" dirty="0"/>
              <a:t> image</a:t>
            </a:r>
            <a:endParaRPr sz="3199" dirty="0"/>
          </a:p>
        </p:txBody>
      </p:sp>
      <p:sp>
        <p:nvSpPr>
          <p:cNvPr id="9" name="Google Shape;488;p40"/>
          <p:cNvSpPr txBox="1"/>
          <p:nvPr/>
        </p:nvSpPr>
        <p:spPr>
          <a:xfrm>
            <a:off x="2683268" y="4961241"/>
            <a:ext cx="963550" cy="528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chemeClr val="accent1"/>
                </a:solidFill>
              </a:rPr>
              <a:t>width</a:t>
            </a:r>
            <a:endParaRPr sz="2399" dirty="0">
              <a:solidFill>
                <a:schemeClr val="accent1"/>
              </a:solidFill>
            </a:endParaRPr>
          </a:p>
        </p:txBody>
      </p:sp>
      <p:sp>
        <p:nvSpPr>
          <p:cNvPr id="10" name="Google Shape;489;p40"/>
          <p:cNvSpPr txBox="1"/>
          <p:nvPr/>
        </p:nvSpPr>
        <p:spPr>
          <a:xfrm>
            <a:off x="3243139" y="4014586"/>
            <a:ext cx="1142420" cy="495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399" dirty="0">
                <a:solidFill>
                  <a:schemeClr val="accent6"/>
                </a:solidFill>
              </a:rPr>
              <a:t>height</a:t>
            </a:r>
            <a:endParaRPr sz="2399" dirty="0">
              <a:solidFill>
                <a:schemeClr val="accent6"/>
              </a:solidFill>
            </a:endParaRPr>
          </a:p>
        </p:txBody>
      </p:sp>
      <p:sp>
        <p:nvSpPr>
          <p:cNvPr id="11" name="Google Shape;490;p40"/>
          <p:cNvSpPr txBox="1"/>
          <p:nvPr/>
        </p:nvSpPr>
        <p:spPr>
          <a:xfrm>
            <a:off x="1723202" y="5423654"/>
            <a:ext cx="1510208" cy="931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2399" dirty="0">
                <a:solidFill>
                  <a:srgbClr val="C00000"/>
                </a:solidFill>
              </a:rPr>
              <a:t>depth / channels</a:t>
            </a:r>
            <a:endParaRPr sz="2399" dirty="0">
              <a:solidFill>
                <a:srgbClr val="C00000"/>
              </a:solidFill>
            </a:endParaRPr>
          </a:p>
        </p:txBody>
      </p:sp>
      <p:sp>
        <p:nvSpPr>
          <p:cNvPr id="12" name="Google Shape;515;p42"/>
          <p:cNvSpPr/>
          <p:nvPr/>
        </p:nvSpPr>
        <p:spPr>
          <a:xfrm>
            <a:off x="5526427" y="3073077"/>
            <a:ext cx="376302" cy="1084917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3" name="Google Shape;516;p42"/>
          <p:cNvSpPr txBox="1"/>
          <p:nvPr/>
        </p:nvSpPr>
        <p:spPr>
          <a:xfrm>
            <a:off x="5225440" y="2167112"/>
            <a:ext cx="2152514" cy="620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3199" dirty="0">
                <a:solidFill>
                  <a:srgbClr val="C00000"/>
                </a:solidFill>
              </a:rPr>
              <a:t>3</a:t>
            </a:r>
            <a:r>
              <a:rPr lang="en-US" sz="3199" dirty="0"/>
              <a:t>x</a:t>
            </a:r>
            <a:r>
              <a:rPr lang="en" sz="3199" dirty="0"/>
              <a:t>5x5 filter</a:t>
            </a:r>
            <a:endParaRPr sz="3199" dirty="0"/>
          </a:p>
        </p:txBody>
      </p:sp>
      <p:sp>
        <p:nvSpPr>
          <p:cNvPr id="14" name="Google Shape;519;p42"/>
          <p:cNvSpPr txBox="1"/>
          <p:nvPr/>
        </p:nvSpPr>
        <p:spPr>
          <a:xfrm>
            <a:off x="6373306" y="683182"/>
            <a:ext cx="4376860" cy="9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>
                <a:solidFill>
                  <a:srgbClr val="C00000"/>
                </a:solidFill>
              </a:rPr>
              <a:t>Filters (</a:t>
            </a:r>
            <a:r>
              <a:rPr lang="en-US" sz="2399" dirty="0">
                <a:solidFill>
                  <a:srgbClr val="C00000"/>
                </a:solidFill>
              </a:rPr>
              <a:t>almost) </a:t>
            </a:r>
            <a:r>
              <a:rPr lang="en" sz="2399" dirty="0">
                <a:solidFill>
                  <a:srgbClr val="C00000"/>
                </a:solidFill>
              </a:rPr>
              <a:t>always extend the full depth of the input volume</a:t>
            </a:r>
            <a:endParaRPr sz="2399" dirty="0">
              <a:solidFill>
                <a:srgbClr val="C00000"/>
              </a:solidFill>
            </a:endParaRPr>
          </a:p>
        </p:txBody>
      </p:sp>
      <p:cxnSp>
        <p:nvCxnSpPr>
          <p:cNvPr id="15" name="Google Shape;520;p42"/>
          <p:cNvCxnSpPr/>
          <p:nvPr/>
        </p:nvCxnSpPr>
        <p:spPr>
          <a:xfrm flipH="1">
            <a:off x="5509631" y="1484178"/>
            <a:ext cx="786195" cy="701017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521;p42"/>
          <p:cNvCxnSpPr/>
          <p:nvPr/>
        </p:nvCxnSpPr>
        <p:spPr>
          <a:xfrm flipH="1">
            <a:off x="1344268" y="971440"/>
            <a:ext cx="4897640" cy="269191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" name="Google Shape;518;p42"/>
          <p:cNvSpPr txBox="1"/>
          <p:nvPr/>
        </p:nvSpPr>
        <p:spPr>
          <a:xfrm>
            <a:off x="6928595" y="3545902"/>
            <a:ext cx="5030323" cy="1304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b="1" dirty="0"/>
              <a:t>Convolve </a:t>
            </a:r>
            <a:r>
              <a:rPr lang="en" sz="2399" dirty="0"/>
              <a:t>the filter with the image</a:t>
            </a:r>
            <a:endParaRPr sz="2399" dirty="0"/>
          </a:p>
          <a:p>
            <a:r>
              <a:rPr lang="en" sz="2399" dirty="0"/>
              <a:t>i.e. “slide over the image spatially, computing dot products”</a:t>
            </a:r>
            <a:endParaRPr sz="2399" dirty="0"/>
          </a:p>
        </p:txBody>
      </p:sp>
      <p:sp>
        <p:nvSpPr>
          <p:cNvPr id="18" name="Google Shape;484;p40"/>
          <p:cNvSpPr txBox="1"/>
          <p:nvPr/>
        </p:nvSpPr>
        <p:spPr>
          <a:xfrm>
            <a:off x="2696430" y="3990648"/>
            <a:ext cx="594158" cy="530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399" dirty="0">
                <a:solidFill>
                  <a:schemeClr val="accent6"/>
                </a:solidFill>
              </a:rPr>
              <a:t>32</a:t>
            </a:r>
            <a:endParaRPr sz="2399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48918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Convolution Layer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88</a:t>
            </a:fld>
            <a:endParaRPr lang="en-US" dirty="0"/>
          </a:p>
        </p:txBody>
      </p:sp>
      <p:sp>
        <p:nvSpPr>
          <p:cNvPr id="5" name="Google Shape;483;p40"/>
          <p:cNvSpPr txBox="1"/>
          <p:nvPr/>
        </p:nvSpPr>
        <p:spPr>
          <a:xfrm>
            <a:off x="2136610" y="4967283"/>
            <a:ext cx="655429" cy="52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32</a:t>
            </a:r>
            <a:endParaRPr sz="2399" dirty="0"/>
          </a:p>
        </p:txBody>
      </p:sp>
      <p:sp>
        <p:nvSpPr>
          <p:cNvPr id="7" name="Google Shape;485;p40"/>
          <p:cNvSpPr txBox="1"/>
          <p:nvPr/>
        </p:nvSpPr>
        <p:spPr>
          <a:xfrm>
            <a:off x="1344268" y="5489323"/>
            <a:ext cx="395812" cy="534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3</a:t>
            </a:r>
            <a:endParaRPr sz="2399" dirty="0"/>
          </a:p>
        </p:txBody>
      </p:sp>
      <p:sp>
        <p:nvSpPr>
          <p:cNvPr id="8" name="Google Shape;487;p40"/>
          <p:cNvSpPr txBox="1"/>
          <p:nvPr/>
        </p:nvSpPr>
        <p:spPr>
          <a:xfrm>
            <a:off x="1001373" y="1125967"/>
            <a:ext cx="2783550" cy="632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3199" dirty="0">
                <a:solidFill>
                  <a:srgbClr val="C00000"/>
                </a:solidFill>
              </a:rPr>
              <a:t>3x</a:t>
            </a:r>
            <a:r>
              <a:rPr lang="en" sz="3199" dirty="0">
                <a:solidFill>
                  <a:srgbClr val="C00000"/>
                </a:solidFill>
              </a:rPr>
              <a:t>32x32 image</a:t>
            </a:r>
            <a:endParaRPr sz="3199" dirty="0">
              <a:solidFill>
                <a:srgbClr val="C00000"/>
              </a:solidFill>
            </a:endParaRPr>
          </a:p>
        </p:txBody>
      </p:sp>
      <p:sp>
        <p:nvSpPr>
          <p:cNvPr id="13" name="Google Shape;516;p42"/>
          <p:cNvSpPr txBox="1"/>
          <p:nvPr/>
        </p:nvSpPr>
        <p:spPr>
          <a:xfrm>
            <a:off x="2738092" y="2179148"/>
            <a:ext cx="2152514" cy="620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3199" dirty="0">
                <a:solidFill>
                  <a:schemeClr val="accent1"/>
                </a:solidFill>
              </a:rPr>
              <a:t>3x</a:t>
            </a:r>
            <a:r>
              <a:rPr lang="en" sz="3199" dirty="0">
                <a:solidFill>
                  <a:schemeClr val="accent1"/>
                </a:solidFill>
              </a:rPr>
              <a:t>5x5 filter</a:t>
            </a:r>
            <a:endParaRPr sz="3199" dirty="0">
              <a:solidFill>
                <a:schemeClr val="accent1"/>
              </a:solidFill>
            </a:endParaRPr>
          </a:p>
        </p:txBody>
      </p:sp>
      <p:sp>
        <p:nvSpPr>
          <p:cNvPr id="18" name="Google Shape;550;p44"/>
          <p:cNvSpPr/>
          <p:nvPr/>
        </p:nvSpPr>
        <p:spPr>
          <a:xfrm>
            <a:off x="2183964" y="2883942"/>
            <a:ext cx="376302" cy="1084917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9" name="Google Shape;551;p44"/>
          <p:cNvSpPr/>
          <p:nvPr/>
        </p:nvSpPr>
        <p:spPr>
          <a:xfrm>
            <a:off x="4311743" y="3238250"/>
            <a:ext cx="376302" cy="376302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20" name="Google Shape;553;p44"/>
          <p:cNvCxnSpPr/>
          <p:nvPr/>
        </p:nvCxnSpPr>
        <p:spPr>
          <a:xfrm>
            <a:off x="2352253" y="3110083"/>
            <a:ext cx="1959490" cy="316318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554;p44"/>
          <p:cNvCxnSpPr/>
          <p:nvPr/>
        </p:nvCxnSpPr>
        <p:spPr>
          <a:xfrm>
            <a:off x="2533806" y="2910935"/>
            <a:ext cx="1777937" cy="515466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555;p44"/>
          <p:cNvCxnSpPr/>
          <p:nvPr/>
        </p:nvCxnSpPr>
        <p:spPr>
          <a:xfrm rot="10800000" flipH="1">
            <a:off x="2568597" y="3426401"/>
            <a:ext cx="1743146" cy="33271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Google Shape;481;p40"/>
          <p:cNvSpPr/>
          <p:nvPr/>
        </p:nvSpPr>
        <p:spPr>
          <a:xfrm>
            <a:off x="1421562" y="1901415"/>
            <a:ext cx="1274868" cy="367624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5" name="Google Shape;484;p40"/>
          <p:cNvSpPr txBox="1"/>
          <p:nvPr/>
        </p:nvSpPr>
        <p:spPr>
          <a:xfrm>
            <a:off x="2696430" y="3990648"/>
            <a:ext cx="594158" cy="530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399" dirty="0"/>
              <a:t>32</a:t>
            </a:r>
            <a:endParaRPr sz="2399" dirty="0"/>
          </a:p>
        </p:txBody>
      </p:sp>
      <p:cxnSp>
        <p:nvCxnSpPr>
          <p:cNvPr id="26" name="Google Shape;541;p43"/>
          <p:cNvCxnSpPr/>
          <p:nvPr/>
        </p:nvCxnSpPr>
        <p:spPr>
          <a:xfrm flipH="1" flipV="1">
            <a:off x="4803170" y="3575517"/>
            <a:ext cx="613782" cy="267278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7" name="Google Shape;542;p43"/>
          <p:cNvSpPr txBox="1"/>
          <p:nvPr/>
        </p:nvSpPr>
        <p:spPr>
          <a:xfrm>
            <a:off x="5426553" y="3665605"/>
            <a:ext cx="6686258" cy="1714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b="1" dirty="0"/>
              <a:t>1 number: </a:t>
            </a:r>
            <a:endParaRPr sz="2399" b="1" dirty="0"/>
          </a:p>
          <a:p>
            <a:r>
              <a:rPr lang="en" sz="2399" dirty="0"/>
              <a:t>the result of taking a dot product between the filter and a small </a:t>
            </a:r>
            <a:r>
              <a:rPr lang="en-US" sz="2399" dirty="0"/>
              <a:t>3x</a:t>
            </a:r>
            <a:r>
              <a:rPr lang="en" sz="2399" dirty="0"/>
              <a:t>5x5 chunk of the image</a:t>
            </a:r>
            <a:endParaRPr sz="2399" dirty="0"/>
          </a:p>
          <a:p>
            <a:r>
              <a:rPr lang="en" sz="2399" dirty="0"/>
              <a:t>(i.e. </a:t>
            </a:r>
            <a:r>
              <a:rPr lang="en-US" sz="2399" dirty="0"/>
              <a:t>3*</a:t>
            </a:r>
            <a:r>
              <a:rPr lang="en" sz="2399" dirty="0"/>
              <a:t>5*5 = 75-dimensional dot product + bias)</a:t>
            </a:r>
            <a:endParaRPr sz="2399" dirty="0"/>
          </a:p>
        </p:txBody>
      </p:sp>
      <p:pic>
        <p:nvPicPr>
          <p:cNvPr id="28" name="Google Shape;544;p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620802" y="5380584"/>
            <a:ext cx="1633761" cy="5246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67753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Convolution Layer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89</a:t>
            </a:fld>
            <a:endParaRPr lang="en-US" dirty="0"/>
          </a:p>
        </p:txBody>
      </p:sp>
      <p:sp>
        <p:nvSpPr>
          <p:cNvPr id="5" name="Google Shape;483;p40"/>
          <p:cNvSpPr txBox="1"/>
          <p:nvPr/>
        </p:nvSpPr>
        <p:spPr>
          <a:xfrm>
            <a:off x="2136610" y="4967283"/>
            <a:ext cx="655429" cy="52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32</a:t>
            </a:r>
            <a:endParaRPr sz="2399" dirty="0"/>
          </a:p>
        </p:txBody>
      </p:sp>
      <p:sp>
        <p:nvSpPr>
          <p:cNvPr id="7" name="Google Shape;485;p40"/>
          <p:cNvSpPr txBox="1"/>
          <p:nvPr/>
        </p:nvSpPr>
        <p:spPr>
          <a:xfrm>
            <a:off x="1344268" y="5489323"/>
            <a:ext cx="395812" cy="534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3</a:t>
            </a:r>
            <a:endParaRPr sz="2399" dirty="0"/>
          </a:p>
        </p:txBody>
      </p:sp>
      <p:sp>
        <p:nvSpPr>
          <p:cNvPr id="8" name="Google Shape;487;p40"/>
          <p:cNvSpPr txBox="1"/>
          <p:nvPr/>
        </p:nvSpPr>
        <p:spPr>
          <a:xfrm>
            <a:off x="1001373" y="1125967"/>
            <a:ext cx="2783550" cy="632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3199" dirty="0">
                <a:solidFill>
                  <a:srgbClr val="C00000"/>
                </a:solidFill>
              </a:rPr>
              <a:t>3x</a:t>
            </a:r>
            <a:r>
              <a:rPr lang="en" sz="3199" dirty="0">
                <a:solidFill>
                  <a:srgbClr val="C00000"/>
                </a:solidFill>
              </a:rPr>
              <a:t>32x32 image</a:t>
            </a:r>
            <a:endParaRPr sz="3199" dirty="0">
              <a:solidFill>
                <a:srgbClr val="C00000"/>
              </a:solidFill>
            </a:endParaRPr>
          </a:p>
        </p:txBody>
      </p:sp>
      <p:sp>
        <p:nvSpPr>
          <p:cNvPr id="13" name="Google Shape;516;p42"/>
          <p:cNvSpPr txBox="1"/>
          <p:nvPr/>
        </p:nvSpPr>
        <p:spPr>
          <a:xfrm>
            <a:off x="2738092" y="2179148"/>
            <a:ext cx="2152514" cy="620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3199" dirty="0">
                <a:solidFill>
                  <a:schemeClr val="accent1"/>
                </a:solidFill>
              </a:rPr>
              <a:t>3x</a:t>
            </a:r>
            <a:r>
              <a:rPr lang="en" sz="3199" dirty="0">
                <a:solidFill>
                  <a:schemeClr val="accent1"/>
                </a:solidFill>
              </a:rPr>
              <a:t>5x5 filter</a:t>
            </a:r>
            <a:endParaRPr sz="3199" dirty="0">
              <a:solidFill>
                <a:schemeClr val="accent1"/>
              </a:solidFill>
            </a:endParaRPr>
          </a:p>
        </p:txBody>
      </p:sp>
      <p:sp>
        <p:nvSpPr>
          <p:cNvPr id="18" name="Google Shape;550;p44"/>
          <p:cNvSpPr/>
          <p:nvPr/>
        </p:nvSpPr>
        <p:spPr>
          <a:xfrm>
            <a:off x="2183964" y="2883942"/>
            <a:ext cx="376302" cy="1084917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9" name="Google Shape;551;p44"/>
          <p:cNvSpPr/>
          <p:nvPr/>
        </p:nvSpPr>
        <p:spPr>
          <a:xfrm>
            <a:off x="4311743" y="3238250"/>
            <a:ext cx="376302" cy="376302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20" name="Google Shape;553;p44"/>
          <p:cNvCxnSpPr/>
          <p:nvPr/>
        </p:nvCxnSpPr>
        <p:spPr>
          <a:xfrm>
            <a:off x="2352253" y="3110083"/>
            <a:ext cx="1959490" cy="316318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554;p44"/>
          <p:cNvCxnSpPr/>
          <p:nvPr/>
        </p:nvCxnSpPr>
        <p:spPr>
          <a:xfrm>
            <a:off x="2533806" y="2910935"/>
            <a:ext cx="1777937" cy="515466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555;p44"/>
          <p:cNvCxnSpPr/>
          <p:nvPr/>
        </p:nvCxnSpPr>
        <p:spPr>
          <a:xfrm rot="10800000" flipH="1">
            <a:off x="2568597" y="3426401"/>
            <a:ext cx="1743146" cy="33271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Google Shape;481;p40"/>
          <p:cNvSpPr/>
          <p:nvPr/>
        </p:nvSpPr>
        <p:spPr>
          <a:xfrm>
            <a:off x="1421562" y="1901415"/>
            <a:ext cx="1274868" cy="367624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5" name="Google Shape;484;p40"/>
          <p:cNvSpPr txBox="1"/>
          <p:nvPr/>
        </p:nvSpPr>
        <p:spPr>
          <a:xfrm>
            <a:off x="2696430" y="3990648"/>
            <a:ext cx="594158" cy="530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399" dirty="0"/>
              <a:t>32</a:t>
            </a:r>
            <a:endParaRPr sz="2399" dirty="0"/>
          </a:p>
        </p:txBody>
      </p:sp>
      <p:cxnSp>
        <p:nvCxnSpPr>
          <p:cNvPr id="23" name="Google Shape;564;p44"/>
          <p:cNvCxnSpPr/>
          <p:nvPr/>
        </p:nvCxnSpPr>
        <p:spPr>
          <a:xfrm>
            <a:off x="4890606" y="3426401"/>
            <a:ext cx="4386236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9" name="Google Shape;565;p44"/>
          <p:cNvSpPr txBox="1"/>
          <p:nvPr/>
        </p:nvSpPr>
        <p:spPr>
          <a:xfrm>
            <a:off x="5586611" y="3584434"/>
            <a:ext cx="2911454" cy="1084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convolve (slide) over all spatial locations</a:t>
            </a:r>
            <a:endParaRPr sz="2399" dirty="0"/>
          </a:p>
        </p:txBody>
      </p:sp>
      <p:sp>
        <p:nvSpPr>
          <p:cNvPr id="30" name="Google Shape;566;p44"/>
          <p:cNvSpPr/>
          <p:nvPr/>
        </p:nvSpPr>
        <p:spPr>
          <a:xfrm>
            <a:off x="9430810" y="1588280"/>
            <a:ext cx="1274868" cy="3676242"/>
          </a:xfrm>
          <a:prstGeom prst="cube">
            <a:avLst>
              <a:gd name="adj" fmla="val 90357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1" name="Google Shape;567;p44"/>
          <p:cNvSpPr txBox="1"/>
          <p:nvPr/>
        </p:nvSpPr>
        <p:spPr>
          <a:xfrm>
            <a:off x="8498065" y="402926"/>
            <a:ext cx="2894459" cy="1059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-US" sz="3200" dirty="0"/>
              <a:t>1x28x28 activation map</a:t>
            </a:r>
            <a:endParaRPr sz="3200" dirty="0"/>
          </a:p>
        </p:txBody>
      </p:sp>
      <p:sp>
        <p:nvSpPr>
          <p:cNvPr id="32" name="Google Shape;568;p44"/>
          <p:cNvSpPr txBox="1"/>
          <p:nvPr/>
        </p:nvSpPr>
        <p:spPr>
          <a:xfrm>
            <a:off x="9276842" y="5205309"/>
            <a:ext cx="437486" cy="41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1</a:t>
            </a:r>
            <a:endParaRPr sz="2399"/>
          </a:p>
        </p:txBody>
      </p:sp>
      <p:sp>
        <p:nvSpPr>
          <p:cNvPr id="33" name="Google Shape;569;p44"/>
          <p:cNvSpPr txBox="1"/>
          <p:nvPr/>
        </p:nvSpPr>
        <p:spPr>
          <a:xfrm>
            <a:off x="10166622" y="4597895"/>
            <a:ext cx="655429" cy="41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28</a:t>
            </a:r>
            <a:endParaRPr sz="2399"/>
          </a:p>
        </p:txBody>
      </p:sp>
      <p:sp>
        <p:nvSpPr>
          <p:cNvPr id="34" name="Google Shape;570;p44"/>
          <p:cNvSpPr txBox="1"/>
          <p:nvPr/>
        </p:nvSpPr>
        <p:spPr>
          <a:xfrm>
            <a:off x="10705682" y="2717069"/>
            <a:ext cx="655429" cy="41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28</a:t>
            </a:r>
            <a:endParaRPr sz="2399"/>
          </a:p>
        </p:txBody>
      </p:sp>
    </p:spTree>
    <p:extLst>
      <p:ext uri="{BB962C8B-B14F-4D97-AF65-F5344CB8AC3E}">
        <p14:creationId xmlns:p14="http://schemas.microsoft.com/office/powerpoint/2010/main" val="1541808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38200" y="365125"/>
            <a:ext cx="10515600" cy="68435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Loss Functions quantify preferences</a:t>
            </a:r>
          </a:p>
        </p:txBody>
      </p:sp>
      <p:sp>
        <p:nvSpPr>
          <p:cNvPr id="4" name="Google Shape;1411;p73"/>
          <p:cNvSpPr txBox="1"/>
          <p:nvPr/>
        </p:nvSpPr>
        <p:spPr>
          <a:xfrm>
            <a:off x="595745" y="1263991"/>
            <a:ext cx="5163788" cy="146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marL="609448" indent="-474015">
              <a:buSzPts val="2000"/>
              <a:buChar char="-"/>
            </a:pPr>
            <a:r>
              <a:rPr lang="en" sz="2666" dirty="0"/>
              <a:t>We have some dataset of (x,</a:t>
            </a:r>
            <a:r>
              <a:rPr lang="en-US" sz="2666" dirty="0"/>
              <a:t> </a:t>
            </a:r>
            <a:r>
              <a:rPr lang="en" sz="2666" dirty="0"/>
              <a:t>y)</a:t>
            </a:r>
            <a:endParaRPr sz="2666" dirty="0"/>
          </a:p>
          <a:p>
            <a:pPr marL="609448" indent="-474015">
              <a:buSzPts val="2000"/>
              <a:buChar char="-"/>
            </a:pPr>
            <a:r>
              <a:rPr lang="en" sz="2666" dirty="0"/>
              <a:t>We have a </a:t>
            </a:r>
            <a:r>
              <a:rPr lang="en" sz="2666" b="1" dirty="0"/>
              <a:t>score function: </a:t>
            </a:r>
            <a:endParaRPr sz="2666" b="1" dirty="0"/>
          </a:p>
          <a:p>
            <a:pPr marL="609448" indent="-474015">
              <a:buSzPts val="2000"/>
              <a:buChar char="-"/>
            </a:pPr>
            <a:r>
              <a:rPr lang="en" sz="2666" dirty="0"/>
              <a:t>We have a </a:t>
            </a:r>
            <a:r>
              <a:rPr lang="en" sz="2666" b="1" dirty="0"/>
              <a:t>loss function</a:t>
            </a:r>
            <a:r>
              <a:rPr lang="en" sz="2666" dirty="0"/>
              <a:t>: </a:t>
            </a:r>
            <a:endParaRPr sz="2666" dirty="0"/>
          </a:p>
        </p:txBody>
      </p:sp>
      <p:pic>
        <p:nvPicPr>
          <p:cNvPr id="5" name="Google Shape;1414;p7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36864" y="3816425"/>
            <a:ext cx="4906089" cy="20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415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987" y="3171460"/>
            <a:ext cx="3484459" cy="876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416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805" y="4152037"/>
            <a:ext cx="5944885" cy="637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17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8804" y="5004849"/>
            <a:ext cx="3784914" cy="67955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418;p73"/>
          <p:cNvSpPr txBox="1"/>
          <p:nvPr/>
        </p:nvSpPr>
        <p:spPr>
          <a:xfrm>
            <a:off x="3926894" y="3137052"/>
            <a:ext cx="1963888" cy="472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0000FF"/>
                </a:solidFill>
              </a:rPr>
              <a:t>Softmax</a:t>
            </a:r>
            <a:endParaRPr sz="2399">
              <a:solidFill>
                <a:srgbClr val="0000FF"/>
              </a:solidFill>
            </a:endParaRPr>
          </a:p>
        </p:txBody>
      </p:sp>
      <p:sp>
        <p:nvSpPr>
          <p:cNvPr id="10" name="Google Shape;1419;p73"/>
          <p:cNvSpPr txBox="1"/>
          <p:nvPr/>
        </p:nvSpPr>
        <p:spPr>
          <a:xfrm>
            <a:off x="5620336" y="3597382"/>
            <a:ext cx="1963888" cy="472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0000FF"/>
                </a:solidFill>
              </a:rPr>
              <a:t>SVM</a:t>
            </a:r>
            <a:endParaRPr sz="2399">
              <a:solidFill>
                <a:srgbClr val="0000FF"/>
              </a:solidFill>
            </a:endParaRPr>
          </a:p>
        </p:txBody>
      </p:sp>
      <p:sp>
        <p:nvSpPr>
          <p:cNvPr id="11" name="Google Shape;1420;p73"/>
          <p:cNvSpPr txBox="1"/>
          <p:nvPr/>
        </p:nvSpPr>
        <p:spPr>
          <a:xfrm>
            <a:off x="4204755" y="5108288"/>
            <a:ext cx="1963888" cy="472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0000FF"/>
                </a:solidFill>
              </a:rPr>
              <a:t>Full loss</a:t>
            </a:r>
            <a:endParaRPr sz="2399">
              <a:solidFill>
                <a:srgbClr val="0000FF"/>
              </a:solidFill>
            </a:endParaRPr>
          </a:p>
        </p:txBody>
      </p:sp>
      <p:pic>
        <p:nvPicPr>
          <p:cNvPr id="12" name="Google Shape;1412;p7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42274" y="1766096"/>
            <a:ext cx="3175206" cy="52466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7813510" y="2290759"/>
            <a:ext cx="27510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Linear classifier</a:t>
            </a:r>
          </a:p>
        </p:txBody>
      </p:sp>
      <p:sp>
        <p:nvSpPr>
          <p:cNvPr id="14" name="Google Shape;1421;p73"/>
          <p:cNvSpPr txBox="1"/>
          <p:nvPr/>
        </p:nvSpPr>
        <p:spPr>
          <a:xfrm>
            <a:off x="5998415" y="1060279"/>
            <a:ext cx="5662925" cy="798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3199" b="1" dirty="0">
                <a:solidFill>
                  <a:srgbClr val="0000FF"/>
                </a:solidFill>
              </a:rPr>
              <a:t>Q</a:t>
            </a:r>
            <a:r>
              <a:rPr lang="en-US" sz="3199" dirty="0">
                <a:solidFill>
                  <a:srgbClr val="0000FF"/>
                </a:solidFill>
              </a:rPr>
              <a:t>: </a:t>
            </a:r>
            <a:r>
              <a:rPr lang="en" sz="3199" dirty="0">
                <a:solidFill>
                  <a:srgbClr val="0000FF"/>
                </a:solidFill>
              </a:rPr>
              <a:t>How do we find the best W?</a:t>
            </a:r>
            <a:endParaRPr sz="3199" dirty="0">
              <a:solidFill>
                <a:srgbClr val="0000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08B3E3-27F9-4789-A680-53A2C29C968E}"/>
              </a:ext>
            </a:extLst>
          </p:cNvPr>
          <p:cNvSpPr/>
          <p:nvPr/>
        </p:nvSpPr>
        <p:spPr>
          <a:xfrm>
            <a:off x="3087149" y="3171460"/>
            <a:ext cx="327170" cy="318360"/>
          </a:xfrm>
          <a:prstGeom prst="rect">
            <a:avLst/>
          </a:prstGeom>
          <a:solidFill>
            <a:srgbClr val="FFFF00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EC5936-DA00-48EB-8527-DB7C26E33317}"/>
              </a:ext>
            </a:extLst>
          </p:cNvPr>
          <p:cNvSpPr/>
          <p:nvPr/>
        </p:nvSpPr>
        <p:spPr>
          <a:xfrm>
            <a:off x="5033505" y="4405043"/>
            <a:ext cx="327170" cy="318360"/>
          </a:xfrm>
          <a:prstGeom prst="rect">
            <a:avLst/>
          </a:prstGeom>
          <a:solidFill>
            <a:srgbClr val="FFFF00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31B3BA-3F8B-43A5-B2C7-2851E14B6753}"/>
              </a:ext>
            </a:extLst>
          </p:cNvPr>
          <p:cNvSpPr/>
          <p:nvPr/>
        </p:nvSpPr>
        <p:spPr>
          <a:xfrm>
            <a:off x="7266214" y="5457943"/>
            <a:ext cx="327170" cy="318360"/>
          </a:xfrm>
          <a:prstGeom prst="rect">
            <a:avLst/>
          </a:prstGeom>
          <a:solidFill>
            <a:srgbClr val="FFFF00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11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animBg="1"/>
      <p:bldP spid="17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Convolution Layer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90</a:t>
            </a:fld>
            <a:endParaRPr lang="en-US" dirty="0"/>
          </a:p>
        </p:txBody>
      </p:sp>
      <p:sp>
        <p:nvSpPr>
          <p:cNvPr id="5" name="Google Shape;483;p40"/>
          <p:cNvSpPr txBox="1"/>
          <p:nvPr/>
        </p:nvSpPr>
        <p:spPr>
          <a:xfrm>
            <a:off x="2136610" y="4967283"/>
            <a:ext cx="655429" cy="52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32</a:t>
            </a:r>
            <a:endParaRPr sz="2399" dirty="0"/>
          </a:p>
        </p:txBody>
      </p:sp>
      <p:sp>
        <p:nvSpPr>
          <p:cNvPr id="7" name="Google Shape;485;p40"/>
          <p:cNvSpPr txBox="1"/>
          <p:nvPr/>
        </p:nvSpPr>
        <p:spPr>
          <a:xfrm>
            <a:off x="1344268" y="5489323"/>
            <a:ext cx="395812" cy="534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3</a:t>
            </a:r>
            <a:endParaRPr sz="2399" dirty="0"/>
          </a:p>
        </p:txBody>
      </p:sp>
      <p:sp>
        <p:nvSpPr>
          <p:cNvPr id="8" name="Google Shape;487;p40"/>
          <p:cNvSpPr txBox="1"/>
          <p:nvPr/>
        </p:nvSpPr>
        <p:spPr>
          <a:xfrm>
            <a:off x="1001373" y="1125967"/>
            <a:ext cx="2783550" cy="632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3199" dirty="0">
                <a:solidFill>
                  <a:srgbClr val="C00000"/>
                </a:solidFill>
              </a:rPr>
              <a:t>3x</a:t>
            </a:r>
            <a:r>
              <a:rPr lang="en" sz="3199" dirty="0">
                <a:solidFill>
                  <a:srgbClr val="C00000"/>
                </a:solidFill>
              </a:rPr>
              <a:t>32x32 image</a:t>
            </a:r>
            <a:endParaRPr sz="3199" dirty="0">
              <a:solidFill>
                <a:srgbClr val="C00000"/>
              </a:solidFill>
            </a:endParaRPr>
          </a:p>
        </p:txBody>
      </p:sp>
      <p:sp>
        <p:nvSpPr>
          <p:cNvPr id="13" name="Google Shape;516;p42"/>
          <p:cNvSpPr txBox="1"/>
          <p:nvPr/>
        </p:nvSpPr>
        <p:spPr>
          <a:xfrm>
            <a:off x="2738092" y="2179148"/>
            <a:ext cx="2152514" cy="620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3199" dirty="0">
                <a:solidFill>
                  <a:schemeClr val="accent6"/>
                </a:solidFill>
              </a:rPr>
              <a:t>3x</a:t>
            </a:r>
            <a:r>
              <a:rPr lang="en" sz="3199" dirty="0">
                <a:solidFill>
                  <a:schemeClr val="accent6"/>
                </a:solidFill>
              </a:rPr>
              <a:t>5x5 filter</a:t>
            </a:r>
            <a:endParaRPr sz="3199" dirty="0">
              <a:solidFill>
                <a:schemeClr val="accent6"/>
              </a:solidFill>
            </a:endParaRPr>
          </a:p>
        </p:txBody>
      </p:sp>
      <p:sp>
        <p:nvSpPr>
          <p:cNvPr id="18" name="Google Shape;550;p44"/>
          <p:cNvSpPr/>
          <p:nvPr/>
        </p:nvSpPr>
        <p:spPr>
          <a:xfrm>
            <a:off x="2183964" y="2883942"/>
            <a:ext cx="376302" cy="1084917"/>
          </a:xfrm>
          <a:prstGeom prst="cube">
            <a:avLst>
              <a:gd name="adj" fmla="val 53382"/>
            </a:avLst>
          </a:prstGeom>
          <a:solidFill>
            <a:schemeClr val="accent6">
              <a:lumMod val="60000"/>
              <a:lumOff val="40000"/>
            </a:scheme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9" name="Google Shape;551;p44"/>
          <p:cNvSpPr/>
          <p:nvPr/>
        </p:nvSpPr>
        <p:spPr>
          <a:xfrm>
            <a:off x="4311743" y="3238250"/>
            <a:ext cx="376302" cy="37630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20" name="Google Shape;553;p44"/>
          <p:cNvCxnSpPr/>
          <p:nvPr/>
        </p:nvCxnSpPr>
        <p:spPr>
          <a:xfrm>
            <a:off x="2352253" y="3110083"/>
            <a:ext cx="1959490" cy="316318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554;p44"/>
          <p:cNvCxnSpPr/>
          <p:nvPr/>
        </p:nvCxnSpPr>
        <p:spPr>
          <a:xfrm>
            <a:off x="2533806" y="2910935"/>
            <a:ext cx="1777937" cy="515466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555;p44"/>
          <p:cNvCxnSpPr/>
          <p:nvPr/>
        </p:nvCxnSpPr>
        <p:spPr>
          <a:xfrm rot="10800000" flipH="1">
            <a:off x="2568597" y="3426401"/>
            <a:ext cx="1743146" cy="33271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Google Shape;481;p40"/>
          <p:cNvSpPr/>
          <p:nvPr/>
        </p:nvSpPr>
        <p:spPr>
          <a:xfrm>
            <a:off x="1421562" y="1901415"/>
            <a:ext cx="1274868" cy="367624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5" name="Google Shape;484;p40"/>
          <p:cNvSpPr txBox="1"/>
          <p:nvPr/>
        </p:nvSpPr>
        <p:spPr>
          <a:xfrm>
            <a:off x="2696430" y="3990648"/>
            <a:ext cx="594158" cy="530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399" dirty="0"/>
              <a:t>32</a:t>
            </a:r>
            <a:endParaRPr sz="2399" dirty="0"/>
          </a:p>
        </p:txBody>
      </p:sp>
      <p:cxnSp>
        <p:nvCxnSpPr>
          <p:cNvPr id="23" name="Google Shape;564;p44"/>
          <p:cNvCxnSpPr/>
          <p:nvPr/>
        </p:nvCxnSpPr>
        <p:spPr>
          <a:xfrm>
            <a:off x="4890606" y="3426401"/>
            <a:ext cx="4386236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9" name="Google Shape;565;p44"/>
          <p:cNvSpPr txBox="1"/>
          <p:nvPr/>
        </p:nvSpPr>
        <p:spPr>
          <a:xfrm>
            <a:off x="5586611" y="3584434"/>
            <a:ext cx="2911454" cy="1084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convolve (slide) over all spatial locations</a:t>
            </a:r>
            <a:endParaRPr sz="2399" dirty="0"/>
          </a:p>
        </p:txBody>
      </p:sp>
      <p:sp>
        <p:nvSpPr>
          <p:cNvPr id="30" name="Google Shape;566;p44"/>
          <p:cNvSpPr/>
          <p:nvPr/>
        </p:nvSpPr>
        <p:spPr>
          <a:xfrm>
            <a:off x="9430810" y="1588280"/>
            <a:ext cx="1274868" cy="3676242"/>
          </a:xfrm>
          <a:prstGeom prst="cube">
            <a:avLst>
              <a:gd name="adj" fmla="val 90357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1" name="Google Shape;567;p44"/>
          <p:cNvSpPr txBox="1"/>
          <p:nvPr/>
        </p:nvSpPr>
        <p:spPr>
          <a:xfrm>
            <a:off x="8770937" y="408533"/>
            <a:ext cx="2894459" cy="1059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-US" sz="3200" dirty="0"/>
              <a:t>two 1x28x28 activation map</a:t>
            </a:r>
            <a:endParaRPr sz="3200" dirty="0"/>
          </a:p>
        </p:txBody>
      </p:sp>
      <p:sp>
        <p:nvSpPr>
          <p:cNvPr id="32" name="Google Shape;568;p44"/>
          <p:cNvSpPr txBox="1"/>
          <p:nvPr/>
        </p:nvSpPr>
        <p:spPr>
          <a:xfrm>
            <a:off x="9276842" y="5205309"/>
            <a:ext cx="437486" cy="41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1</a:t>
            </a:r>
            <a:endParaRPr sz="2399"/>
          </a:p>
        </p:txBody>
      </p:sp>
      <p:sp>
        <p:nvSpPr>
          <p:cNvPr id="34" name="Google Shape;570;p44"/>
          <p:cNvSpPr txBox="1"/>
          <p:nvPr/>
        </p:nvSpPr>
        <p:spPr>
          <a:xfrm>
            <a:off x="10705682" y="2717069"/>
            <a:ext cx="655429" cy="41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28</a:t>
            </a:r>
            <a:endParaRPr sz="2399"/>
          </a:p>
        </p:txBody>
      </p:sp>
      <p:sp>
        <p:nvSpPr>
          <p:cNvPr id="24" name="Google Shape;592;p45"/>
          <p:cNvSpPr/>
          <p:nvPr/>
        </p:nvSpPr>
        <p:spPr>
          <a:xfrm>
            <a:off x="9934649" y="1588280"/>
            <a:ext cx="1274868" cy="3676242"/>
          </a:xfrm>
          <a:prstGeom prst="cube">
            <a:avLst>
              <a:gd name="adj" fmla="val 90357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6" name="Google Shape;594;p45"/>
          <p:cNvSpPr txBox="1"/>
          <p:nvPr/>
        </p:nvSpPr>
        <p:spPr>
          <a:xfrm>
            <a:off x="9780681" y="5205309"/>
            <a:ext cx="437486" cy="41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1</a:t>
            </a:r>
            <a:endParaRPr sz="2399"/>
          </a:p>
        </p:txBody>
      </p:sp>
      <p:sp>
        <p:nvSpPr>
          <p:cNvPr id="27" name="Google Shape;595;p45"/>
          <p:cNvSpPr txBox="1"/>
          <p:nvPr/>
        </p:nvSpPr>
        <p:spPr>
          <a:xfrm>
            <a:off x="10670460" y="4597895"/>
            <a:ext cx="655429" cy="41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28</a:t>
            </a:r>
            <a:endParaRPr sz="2399"/>
          </a:p>
        </p:txBody>
      </p:sp>
      <p:sp>
        <p:nvSpPr>
          <p:cNvPr id="28" name="Google Shape;596;p45"/>
          <p:cNvSpPr txBox="1"/>
          <p:nvPr/>
        </p:nvSpPr>
        <p:spPr>
          <a:xfrm>
            <a:off x="11209520" y="2717069"/>
            <a:ext cx="655429" cy="41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28</a:t>
            </a:r>
            <a:endParaRPr sz="2399"/>
          </a:p>
        </p:txBody>
      </p:sp>
      <p:sp>
        <p:nvSpPr>
          <p:cNvPr id="6" name="TextBox 5"/>
          <p:cNvSpPr txBox="1"/>
          <p:nvPr/>
        </p:nvSpPr>
        <p:spPr>
          <a:xfrm>
            <a:off x="4288762" y="1107266"/>
            <a:ext cx="41494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/>
                </a:solidFill>
              </a:rPr>
              <a:t>Consider repeating </a:t>
            </a:r>
            <a:r>
              <a:rPr lang="en-US" sz="3200">
                <a:solidFill>
                  <a:schemeClr val="accent6"/>
                </a:solidFill>
              </a:rPr>
              <a:t>with a second (green) filter:</a:t>
            </a:r>
          </a:p>
        </p:txBody>
      </p:sp>
    </p:spTree>
    <p:extLst>
      <p:ext uri="{BB962C8B-B14F-4D97-AF65-F5344CB8AC3E}">
        <p14:creationId xmlns:p14="http://schemas.microsoft.com/office/powerpoint/2010/main" val="213594796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859572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Convolution Layer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91</a:t>
            </a:fld>
            <a:endParaRPr lang="en-US" dirty="0"/>
          </a:p>
        </p:txBody>
      </p:sp>
      <p:sp>
        <p:nvSpPr>
          <p:cNvPr id="5" name="Google Shape;483;p40"/>
          <p:cNvSpPr txBox="1"/>
          <p:nvPr/>
        </p:nvSpPr>
        <p:spPr>
          <a:xfrm>
            <a:off x="2136610" y="4967283"/>
            <a:ext cx="655429" cy="52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32</a:t>
            </a:r>
            <a:endParaRPr sz="2399" dirty="0"/>
          </a:p>
        </p:txBody>
      </p:sp>
      <p:sp>
        <p:nvSpPr>
          <p:cNvPr id="7" name="Google Shape;485;p40"/>
          <p:cNvSpPr txBox="1"/>
          <p:nvPr/>
        </p:nvSpPr>
        <p:spPr>
          <a:xfrm>
            <a:off x="1344268" y="5489323"/>
            <a:ext cx="395812" cy="534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3</a:t>
            </a:r>
            <a:endParaRPr sz="2399" dirty="0"/>
          </a:p>
        </p:txBody>
      </p:sp>
      <p:sp>
        <p:nvSpPr>
          <p:cNvPr id="8" name="Google Shape;487;p40"/>
          <p:cNvSpPr txBox="1"/>
          <p:nvPr/>
        </p:nvSpPr>
        <p:spPr>
          <a:xfrm>
            <a:off x="1001373" y="1125967"/>
            <a:ext cx="2783550" cy="632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3199" dirty="0">
                <a:solidFill>
                  <a:srgbClr val="C00000"/>
                </a:solidFill>
              </a:rPr>
              <a:t>3x</a:t>
            </a:r>
            <a:r>
              <a:rPr lang="en" sz="3199" dirty="0">
                <a:solidFill>
                  <a:srgbClr val="C00000"/>
                </a:solidFill>
              </a:rPr>
              <a:t>32x32 image</a:t>
            </a:r>
            <a:endParaRPr sz="3199" dirty="0">
              <a:solidFill>
                <a:srgbClr val="C00000"/>
              </a:solidFill>
            </a:endParaRPr>
          </a:p>
        </p:txBody>
      </p:sp>
      <p:sp>
        <p:nvSpPr>
          <p:cNvPr id="4" name="Google Shape;481;p40"/>
          <p:cNvSpPr/>
          <p:nvPr/>
        </p:nvSpPr>
        <p:spPr>
          <a:xfrm>
            <a:off x="1421562" y="1901415"/>
            <a:ext cx="1274868" cy="367624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5" name="Google Shape;484;p40"/>
          <p:cNvSpPr txBox="1"/>
          <p:nvPr/>
        </p:nvSpPr>
        <p:spPr>
          <a:xfrm>
            <a:off x="2696430" y="3990648"/>
            <a:ext cx="594158" cy="530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399" dirty="0"/>
              <a:t>32</a:t>
            </a:r>
            <a:endParaRPr sz="2399" dirty="0"/>
          </a:p>
        </p:txBody>
      </p:sp>
      <p:cxnSp>
        <p:nvCxnSpPr>
          <p:cNvPr id="23" name="Google Shape;564;p44"/>
          <p:cNvCxnSpPr/>
          <p:nvPr/>
        </p:nvCxnSpPr>
        <p:spPr>
          <a:xfrm>
            <a:off x="3290588" y="3426401"/>
            <a:ext cx="1656371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0" name="Google Shape;566;p44"/>
          <p:cNvSpPr/>
          <p:nvPr/>
        </p:nvSpPr>
        <p:spPr>
          <a:xfrm>
            <a:off x="9430810" y="1588280"/>
            <a:ext cx="1274868" cy="3676242"/>
          </a:xfrm>
          <a:prstGeom prst="cube">
            <a:avLst>
              <a:gd name="adj" fmla="val 90357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1" name="Google Shape;567;p44"/>
          <p:cNvSpPr txBox="1"/>
          <p:nvPr/>
        </p:nvSpPr>
        <p:spPr>
          <a:xfrm>
            <a:off x="8770937" y="408533"/>
            <a:ext cx="3301458" cy="1059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-US" sz="3200" dirty="0"/>
              <a:t>6 activation maps,</a:t>
            </a:r>
          </a:p>
          <a:p>
            <a:pPr algn="ctr"/>
            <a:r>
              <a:rPr lang="en-US" sz="3200" dirty="0"/>
              <a:t>each 1x28x28</a:t>
            </a:r>
            <a:endParaRPr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566630" y="1396405"/>
            <a:ext cx="30895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Consider 6 filters, each 3x5x5 </a:t>
            </a:r>
          </a:p>
        </p:txBody>
      </p:sp>
      <p:sp>
        <p:nvSpPr>
          <p:cNvPr id="33" name="Google Shape;550;p44"/>
          <p:cNvSpPr/>
          <p:nvPr/>
        </p:nvSpPr>
        <p:spPr>
          <a:xfrm>
            <a:off x="5384305" y="4967283"/>
            <a:ext cx="376302" cy="1084917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8" name="Google Shape;550;p44"/>
          <p:cNvSpPr/>
          <p:nvPr/>
        </p:nvSpPr>
        <p:spPr>
          <a:xfrm>
            <a:off x="5697772" y="4967283"/>
            <a:ext cx="376302" cy="1084917"/>
          </a:xfrm>
          <a:prstGeom prst="cube">
            <a:avLst>
              <a:gd name="adj" fmla="val 53382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6" name="Google Shape;611;p46"/>
          <p:cNvSpPr/>
          <p:nvPr/>
        </p:nvSpPr>
        <p:spPr>
          <a:xfrm>
            <a:off x="9631644" y="1588637"/>
            <a:ext cx="1274868" cy="3676242"/>
          </a:xfrm>
          <a:prstGeom prst="cube">
            <a:avLst>
              <a:gd name="adj" fmla="val 90357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1" name="Google Shape;617;p46"/>
          <p:cNvSpPr/>
          <p:nvPr/>
        </p:nvSpPr>
        <p:spPr>
          <a:xfrm>
            <a:off x="9834791" y="1588637"/>
            <a:ext cx="1274868" cy="3676242"/>
          </a:xfrm>
          <a:prstGeom prst="cube">
            <a:avLst>
              <a:gd name="adj" fmla="val 90357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2" name="Google Shape;618;p46"/>
          <p:cNvSpPr/>
          <p:nvPr/>
        </p:nvSpPr>
        <p:spPr>
          <a:xfrm>
            <a:off x="10037938" y="1588637"/>
            <a:ext cx="1274868" cy="3676242"/>
          </a:xfrm>
          <a:prstGeom prst="cube">
            <a:avLst>
              <a:gd name="adj" fmla="val 90357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3" name="Google Shape;619;p46"/>
          <p:cNvSpPr/>
          <p:nvPr/>
        </p:nvSpPr>
        <p:spPr>
          <a:xfrm>
            <a:off x="10241085" y="1588637"/>
            <a:ext cx="1274868" cy="3676242"/>
          </a:xfrm>
          <a:prstGeom prst="cube">
            <a:avLst>
              <a:gd name="adj" fmla="val 90357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4" name="Google Shape;620;p46"/>
          <p:cNvSpPr/>
          <p:nvPr/>
        </p:nvSpPr>
        <p:spPr>
          <a:xfrm>
            <a:off x="10444232" y="1588637"/>
            <a:ext cx="1274868" cy="3676242"/>
          </a:xfrm>
          <a:prstGeom prst="cube">
            <a:avLst>
              <a:gd name="adj" fmla="val 90357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6" name="Google Shape;550;p44"/>
          <p:cNvSpPr/>
          <p:nvPr/>
        </p:nvSpPr>
        <p:spPr>
          <a:xfrm>
            <a:off x="6016332" y="4967283"/>
            <a:ext cx="376302" cy="1084917"/>
          </a:xfrm>
          <a:prstGeom prst="cube">
            <a:avLst>
              <a:gd name="adj" fmla="val 53382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9" name="Google Shape;550;p44"/>
          <p:cNvSpPr/>
          <p:nvPr/>
        </p:nvSpPr>
        <p:spPr>
          <a:xfrm>
            <a:off x="6328764" y="4967283"/>
            <a:ext cx="376302" cy="1084917"/>
          </a:xfrm>
          <a:prstGeom prst="cube">
            <a:avLst>
              <a:gd name="adj" fmla="val 53382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0" name="Google Shape;550;p44"/>
          <p:cNvSpPr/>
          <p:nvPr/>
        </p:nvSpPr>
        <p:spPr>
          <a:xfrm>
            <a:off x="6642231" y="4967283"/>
            <a:ext cx="376302" cy="1084917"/>
          </a:xfrm>
          <a:prstGeom prst="cube">
            <a:avLst>
              <a:gd name="adj" fmla="val 53382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1" name="Google Shape;550;p44"/>
          <p:cNvSpPr/>
          <p:nvPr/>
        </p:nvSpPr>
        <p:spPr>
          <a:xfrm>
            <a:off x="6960791" y="4967283"/>
            <a:ext cx="376302" cy="1084917"/>
          </a:xfrm>
          <a:prstGeom prst="cube">
            <a:avLst>
              <a:gd name="adj" fmla="val 53382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1" name="TextBox 10"/>
          <p:cNvSpPr txBox="1"/>
          <p:nvPr/>
        </p:nvSpPr>
        <p:spPr>
          <a:xfrm>
            <a:off x="4990653" y="2921894"/>
            <a:ext cx="2508312" cy="1200329"/>
          </a:xfrm>
          <a:prstGeom prst="rect">
            <a:avLst/>
          </a:prstGeom>
          <a:noFill/>
          <a:ln w="254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Convolution Layer</a:t>
            </a:r>
          </a:p>
        </p:txBody>
      </p:sp>
      <p:cxnSp>
        <p:nvCxnSpPr>
          <p:cNvPr id="62" name="Google Shape;564;p44"/>
          <p:cNvCxnSpPr/>
          <p:nvPr/>
        </p:nvCxnSpPr>
        <p:spPr>
          <a:xfrm>
            <a:off x="7653500" y="3522058"/>
            <a:ext cx="1656371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3" name="Google Shape;564;p44"/>
          <p:cNvCxnSpPr/>
          <p:nvPr/>
        </p:nvCxnSpPr>
        <p:spPr>
          <a:xfrm flipV="1">
            <a:off x="6284868" y="4198079"/>
            <a:ext cx="0" cy="646289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" name="TextBox 16"/>
          <p:cNvSpPr txBox="1"/>
          <p:nvPr/>
        </p:nvSpPr>
        <p:spPr>
          <a:xfrm>
            <a:off x="3594050" y="4974982"/>
            <a:ext cx="16335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6x3x5x5 filters</a:t>
            </a:r>
          </a:p>
        </p:txBody>
      </p:sp>
      <p:sp>
        <p:nvSpPr>
          <p:cNvPr id="64" name="Google Shape;567;p44"/>
          <p:cNvSpPr txBox="1"/>
          <p:nvPr/>
        </p:nvSpPr>
        <p:spPr>
          <a:xfrm>
            <a:off x="7819838" y="5264522"/>
            <a:ext cx="4418895" cy="1059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-US" sz="3200"/>
              <a:t>Stack activations to get a 6x28x28 output image!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150076964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859572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Convolution Layer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92</a:t>
            </a:fld>
            <a:endParaRPr lang="en-US" dirty="0"/>
          </a:p>
        </p:txBody>
      </p:sp>
      <p:sp>
        <p:nvSpPr>
          <p:cNvPr id="5" name="Google Shape;483;p40"/>
          <p:cNvSpPr txBox="1"/>
          <p:nvPr/>
        </p:nvSpPr>
        <p:spPr>
          <a:xfrm>
            <a:off x="2136610" y="4967283"/>
            <a:ext cx="655429" cy="52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32</a:t>
            </a:r>
            <a:endParaRPr sz="2399" dirty="0"/>
          </a:p>
        </p:txBody>
      </p:sp>
      <p:sp>
        <p:nvSpPr>
          <p:cNvPr id="7" name="Google Shape;485;p40"/>
          <p:cNvSpPr txBox="1"/>
          <p:nvPr/>
        </p:nvSpPr>
        <p:spPr>
          <a:xfrm>
            <a:off x="1344268" y="5489323"/>
            <a:ext cx="395812" cy="534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3</a:t>
            </a:r>
            <a:endParaRPr sz="2399" dirty="0"/>
          </a:p>
        </p:txBody>
      </p:sp>
      <p:sp>
        <p:nvSpPr>
          <p:cNvPr id="8" name="Google Shape;487;p40"/>
          <p:cNvSpPr txBox="1"/>
          <p:nvPr/>
        </p:nvSpPr>
        <p:spPr>
          <a:xfrm>
            <a:off x="1001373" y="1125967"/>
            <a:ext cx="2783550" cy="632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3199" dirty="0">
                <a:solidFill>
                  <a:srgbClr val="C00000"/>
                </a:solidFill>
              </a:rPr>
              <a:t>3x</a:t>
            </a:r>
            <a:r>
              <a:rPr lang="en" sz="3199" dirty="0">
                <a:solidFill>
                  <a:srgbClr val="C00000"/>
                </a:solidFill>
              </a:rPr>
              <a:t>32x32 image</a:t>
            </a:r>
            <a:endParaRPr sz="3199" dirty="0">
              <a:solidFill>
                <a:srgbClr val="C00000"/>
              </a:solidFill>
            </a:endParaRPr>
          </a:p>
        </p:txBody>
      </p:sp>
      <p:sp>
        <p:nvSpPr>
          <p:cNvPr id="4" name="Google Shape;481;p40"/>
          <p:cNvSpPr/>
          <p:nvPr/>
        </p:nvSpPr>
        <p:spPr>
          <a:xfrm>
            <a:off x="1421562" y="1901415"/>
            <a:ext cx="1274868" cy="367624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5" name="Google Shape;484;p40"/>
          <p:cNvSpPr txBox="1"/>
          <p:nvPr/>
        </p:nvSpPr>
        <p:spPr>
          <a:xfrm>
            <a:off x="2696430" y="3990648"/>
            <a:ext cx="594158" cy="530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399" dirty="0"/>
              <a:t>32</a:t>
            </a:r>
            <a:endParaRPr sz="2399" dirty="0"/>
          </a:p>
        </p:txBody>
      </p:sp>
      <p:cxnSp>
        <p:nvCxnSpPr>
          <p:cNvPr id="23" name="Google Shape;564;p44"/>
          <p:cNvCxnSpPr/>
          <p:nvPr/>
        </p:nvCxnSpPr>
        <p:spPr>
          <a:xfrm>
            <a:off x="3290588" y="3426401"/>
            <a:ext cx="1656371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0" name="Google Shape;566;p44"/>
          <p:cNvSpPr/>
          <p:nvPr/>
        </p:nvSpPr>
        <p:spPr>
          <a:xfrm>
            <a:off x="9430810" y="1588280"/>
            <a:ext cx="1274868" cy="3676242"/>
          </a:xfrm>
          <a:prstGeom prst="cube">
            <a:avLst>
              <a:gd name="adj" fmla="val 90357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1" name="Google Shape;567;p44"/>
          <p:cNvSpPr txBox="1"/>
          <p:nvPr/>
        </p:nvSpPr>
        <p:spPr>
          <a:xfrm>
            <a:off x="8770937" y="408533"/>
            <a:ext cx="3301458" cy="1059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-US" sz="3200" dirty="0"/>
              <a:t>6 activation maps,</a:t>
            </a:r>
          </a:p>
          <a:p>
            <a:pPr algn="ctr"/>
            <a:r>
              <a:rPr lang="en-US" sz="3200" dirty="0"/>
              <a:t>each 1x28x28</a:t>
            </a:r>
            <a:endParaRPr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286192" y="1194820"/>
            <a:ext cx="4053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Also 6-dim bias vector:</a:t>
            </a:r>
          </a:p>
        </p:txBody>
      </p:sp>
      <p:sp>
        <p:nvSpPr>
          <p:cNvPr id="33" name="Google Shape;550;p44"/>
          <p:cNvSpPr/>
          <p:nvPr/>
        </p:nvSpPr>
        <p:spPr>
          <a:xfrm>
            <a:off x="5384305" y="4967283"/>
            <a:ext cx="376302" cy="1084917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8" name="Google Shape;550;p44"/>
          <p:cNvSpPr/>
          <p:nvPr/>
        </p:nvSpPr>
        <p:spPr>
          <a:xfrm>
            <a:off x="5697772" y="4967283"/>
            <a:ext cx="376302" cy="1084917"/>
          </a:xfrm>
          <a:prstGeom prst="cube">
            <a:avLst>
              <a:gd name="adj" fmla="val 53382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6" name="Google Shape;611;p46"/>
          <p:cNvSpPr/>
          <p:nvPr/>
        </p:nvSpPr>
        <p:spPr>
          <a:xfrm>
            <a:off x="9631644" y="1588637"/>
            <a:ext cx="1274868" cy="3676242"/>
          </a:xfrm>
          <a:prstGeom prst="cube">
            <a:avLst>
              <a:gd name="adj" fmla="val 90357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1" name="Google Shape;617;p46"/>
          <p:cNvSpPr/>
          <p:nvPr/>
        </p:nvSpPr>
        <p:spPr>
          <a:xfrm>
            <a:off x="9834791" y="1588637"/>
            <a:ext cx="1274868" cy="3676242"/>
          </a:xfrm>
          <a:prstGeom prst="cube">
            <a:avLst>
              <a:gd name="adj" fmla="val 90357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2" name="Google Shape;618;p46"/>
          <p:cNvSpPr/>
          <p:nvPr/>
        </p:nvSpPr>
        <p:spPr>
          <a:xfrm>
            <a:off x="10037938" y="1588637"/>
            <a:ext cx="1274868" cy="3676242"/>
          </a:xfrm>
          <a:prstGeom prst="cube">
            <a:avLst>
              <a:gd name="adj" fmla="val 90357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3" name="Google Shape;619;p46"/>
          <p:cNvSpPr/>
          <p:nvPr/>
        </p:nvSpPr>
        <p:spPr>
          <a:xfrm>
            <a:off x="10241085" y="1588637"/>
            <a:ext cx="1274868" cy="3676242"/>
          </a:xfrm>
          <a:prstGeom prst="cube">
            <a:avLst>
              <a:gd name="adj" fmla="val 90357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4" name="Google Shape;620;p46"/>
          <p:cNvSpPr/>
          <p:nvPr/>
        </p:nvSpPr>
        <p:spPr>
          <a:xfrm>
            <a:off x="10444232" y="1588637"/>
            <a:ext cx="1274868" cy="3676242"/>
          </a:xfrm>
          <a:prstGeom prst="cube">
            <a:avLst>
              <a:gd name="adj" fmla="val 90357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6" name="Google Shape;550;p44"/>
          <p:cNvSpPr/>
          <p:nvPr/>
        </p:nvSpPr>
        <p:spPr>
          <a:xfrm>
            <a:off x="6016332" y="4967283"/>
            <a:ext cx="376302" cy="1084917"/>
          </a:xfrm>
          <a:prstGeom prst="cube">
            <a:avLst>
              <a:gd name="adj" fmla="val 53382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9" name="Google Shape;550;p44"/>
          <p:cNvSpPr/>
          <p:nvPr/>
        </p:nvSpPr>
        <p:spPr>
          <a:xfrm>
            <a:off x="6328764" y="4967283"/>
            <a:ext cx="376302" cy="1084917"/>
          </a:xfrm>
          <a:prstGeom prst="cube">
            <a:avLst>
              <a:gd name="adj" fmla="val 53382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0" name="Google Shape;550;p44"/>
          <p:cNvSpPr/>
          <p:nvPr/>
        </p:nvSpPr>
        <p:spPr>
          <a:xfrm>
            <a:off x="6642231" y="4967283"/>
            <a:ext cx="376302" cy="1084917"/>
          </a:xfrm>
          <a:prstGeom prst="cube">
            <a:avLst>
              <a:gd name="adj" fmla="val 53382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1" name="Google Shape;550;p44"/>
          <p:cNvSpPr/>
          <p:nvPr/>
        </p:nvSpPr>
        <p:spPr>
          <a:xfrm>
            <a:off x="6960791" y="4967283"/>
            <a:ext cx="376302" cy="1084917"/>
          </a:xfrm>
          <a:prstGeom prst="cube">
            <a:avLst>
              <a:gd name="adj" fmla="val 53382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1" name="TextBox 10"/>
          <p:cNvSpPr txBox="1"/>
          <p:nvPr/>
        </p:nvSpPr>
        <p:spPr>
          <a:xfrm>
            <a:off x="4990653" y="2921894"/>
            <a:ext cx="2508312" cy="1200329"/>
          </a:xfrm>
          <a:prstGeom prst="rect">
            <a:avLst/>
          </a:prstGeom>
          <a:noFill/>
          <a:ln w="254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Convolution Layer</a:t>
            </a:r>
          </a:p>
        </p:txBody>
      </p:sp>
      <p:cxnSp>
        <p:nvCxnSpPr>
          <p:cNvPr id="62" name="Google Shape;564;p44"/>
          <p:cNvCxnSpPr/>
          <p:nvPr/>
        </p:nvCxnSpPr>
        <p:spPr>
          <a:xfrm>
            <a:off x="7653500" y="3522058"/>
            <a:ext cx="1656371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3" name="Google Shape;564;p44"/>
          <p:cNvCxnSpPr/>
          <p:nvPr/>
        </p:nvCxnSpPr>
        <p:spPr>
          <a:xfrm flipV="1">
            <a:off x="6284868" y="4198079"/>
            <a:ext cx="0" cy="646289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" name="TextBox 16"/>
          <p:cNvSpPr txBox="1"/>
          <p:nvPr/>
        </p:nvSpPr>
        <p:spPr>
          <a:xfrm>
            <a:off x="3594050" y="4974982"/>
            <a:ext cx="16335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6x3x5x5 filters</a:t>
            </a:r>
          </a:p>
        </p:txBody>
      </p:sp>
      <p:sp>
        <p:nvSpPr>
          <p:cNvPr id="64" name="Google Shape;567;p44"/>
          <p:cNvSpPr txBox="1"/>
          <p:nvPr/>
        </p:nvSpPr>
        <p:spPr>
          <a:xfrm>
            <a:off x="7819838" y="5264522"/>
            <a:ext cx="4418895" cy="1059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-US" sz="3200"/>
              <a:t>Stack activations to get a 6x28x28 output image!</a:t>
            </a:r>
            <a:endParaRPr sz="3200" dirty="0"/>
          </a:p>
        </p:txBody>
      </p:sp>
      <p:sp>
        <p:nvSpPr>
          <p:cNvPr id="9" name="Rectangle 8"/>
          <p:cNvSpPr/>
          <p:nvPr/>
        </p:nvSpPr>
        <p:spPr>
          <a:xfrm>
            <a:off x="5440059" y="1834149"/>
            <a:ext cx="288568" cy="288568"/>
          </a:xfrm>
          <a:prstGeom prst="rect">
            <a:avLst/>
          </a:prstGeom>
          <a:solidFill>
            <a:srgbClr val="C9DAF8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728627" y="1834149"/>
            <a:ext cx="288568" cy="288568"/>
          </a:xfrm>
          <a:prstGeom prst="rect">
            <a:avLst/>
          </a:prstGeom>
          <a:solidFill>
            <a:srgbClr val="D9EAD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017553" y="1834149"/>
            <a:ext cx="288568" cy="288568"/>
          </a:xfrm>
          <a:prstGeom prst="rect">
            <a:avLst/>
          </a:prstGeom>
          <a:solidFill>
            <a:srgbClr val="F4CC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310901" y="1834149"/>
            <a:ext cx="288568" cy="288568"/>
          </a:xfrm>
          <a:prstGeom prst="rect">
            <a:avLst/>
          </a:prstGeom>
          <a:solidFill>
            <a:srgbClr val="FFF2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602296" y="1834149"/>
            <a:ext cx="288568" cy="288568"/>
          </a:xfrm>
          <a:prstGeom prst="rect">
            <a:avLst/>
          </a:prstGeom>
          <a:solidFill>
            <a:srgbClr val="D9D2E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874249" y="1834149"/>
            <a:ext cx="288568" cy="288568"/>
          </a:xfrm>
          <a:prstGeom prst="rect">
            <a:avLst/>
          </a:prstGeom>
          <a:solidFill>
            <a:srgbClr val="FCE5CD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Google Shape;564;p44"/>
          <p:cNvCxnSpPr/>
          <p:nvPr/>
        </p:nvCxnSpPr>
        <p:spPr>
          <a:xfrm>
            <a:off x="6279376" y="2181115"/>
            <a:ext cx="0" cy="689406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71893235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859572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Convolution Layer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93</a:t>
            </a:fld>
            <a:endParaRPr lang="en-US" dirty="0"/>
          </a:p>
        </p:txBody>
      </p:sp>
      <p:sp>
        <p:nvSpPr>
          <p:cNvPr id="5" name="Google Shape;483;p40"/>
          <p:cNvSpPr txBox="1"/>
          <p:nvPr/>
        </p:nvSpPr>
        <p:spPr>
          <a:xfrm>
            <a:off x="2136610" y="4967283"/>
            <a:ext cx="655429" cy="52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32</a:t>
            </a:r>
            <a:endParaRPr sz="2399" dirty="0"/>
          </a:p>
        </p:txBody>
      </p:sp>
      <p:sp>
        <p:nvSpPr>
          <p:cNvPr id="7" name="Google Shape;485;p40"/>
          <p:cNvSpPr txBox="1"/>
          <p:nvPr/>
        </p:nvSpPr>
        <p:spPr>
          <a:xfrm>
            <a:off x="1344268" y="5489323"/>
            <a:ext cx="395812" cy="534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3</a:t>
            </a:r>
            <a:endParaRPr sz="2399" dirty="0"/>
          </a:p>
        </p:txBody>
      </p:sp>
      <p:sp>
        <p:nvSpPr>
          <p:cNvPr id="8" name="Google Shape;487;p40"/>
          <p:cNvSpPr txBox="1"/>
          <p:nvPr/>
        </p:nvSpPr>
        <p:spPr>
          <a:xfrm>
            <a:off x="1001373" y="1125967"/>
            <a:ext cx="2783550" cy="632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3199" dirty="0">
                <a:solidFill>
                  <a:srgbClr val="C00000"/>
                </a:solidFill>
              </a:rPr>
              <a:t>3x</a:t>
            </a:r>
            <a:r>
              <a:rPr lang="en" sz="3199" dirty="0">
                <a:solidFill>
                  <a:srgbClr val="C00000"/>
                </a:solidFill>
              </a:rPr>
              <a:t>32x32 image</a:t>
            </a:r>
            <a:endParaRPr sz="3199" dirty="0">
              <a:solidFill>
                <a:srgbClr val="C00000"/>
              </a:solidFill>
            </a:endParaRPr>
          </a:p>
        </p:txBody>
      </p:sp>
      <p:sp>
        <p:nvSpPr>
          <p:cNvPr id="4" name="Google Shape;481;p40"/>
          <p:cNvSpPr/>
          <p:nvPr/>
        </p:nvSpPr>
        <p:spPr>
          <a:xfrm>
            <a:off x="1421562" y="1901415"/>
            <a:ext cx="1274868" cy="367624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5" name="Google Shape;484;p40"/>
          <p:cNvSpPr txBox="1"/>
          <p:nvPr/>
        </p:nvSpPr>
        <p:spPr>
          <a:xfrm>
            <a:off x="2696430" y="3990648"/>
            <a:ext cx="594158" cy="530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399" dirty="0"/>
              <a:t>32</a:t>
            </a:r>
            <a:endParaRPr sz="2399" dirty="0"/>
          </a:p>
        </p:txBody>
      </p:sp>
      <p:cxnSp>
        <p:nvCxnSpPr>
          <p:cNvPr id="23" name="Google Shape;564;p44"/>
          <p:cNvCxnSpPr/>
          <p:nvPr/>
        </p:nvCxnSpPr>
        <p:spPr>
          <a:xfrm>
            <a:off x="3290588" y="3426401"/>
            <a:ext cx="1656371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1" name="Google Shape;567;p44"/>
          <p:cNvSpPr txBox="1"/>
          <p:nvPr/>
        </p:nvSpPr>
        <p:spPr>
          <a:xfrm>
            <a:off x="8142799" y="217987"/>
            <a:ext cx="4252557" cy="1059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-US" sz="3200" dirty="0"/>
              <a:t>28x28 grid, at </a:t>
            </a:r>
            <a:r>
              <a:rPr lang="en-US" sz="3200"/>
              <a:t>each point a 6-dim vector</a:t>
            </a:r>
            <a:endParaRPr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286192" y="1194820"/>
            <a:ext cx="4053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Also 6-dim bias vector:</a:t>
            </a:r>
          </a:p>
        </p:txBody>
      </p:sp>
      <p:sp>
        <p:nvSpPr>
          <p:cNvPr id="33" name="Google Shape;550;p44"/>
          <p:cNvSpPr/>
          <p:nvPr/>
        </p:nvSpPr>
        <p:spPr>
          <a:xfrm>
            <a:off x="5384305" y="4967283"/>
            <a:ext cx="376302" cy="1084917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8" name="Google Shape;550;p44"/>
          <p:cNvSpPr/>
          <p:nvPr/>
        </p:nvSpPr>
        <p:spPr>
          <a:xfrm>
            <a:off x="5697772" y="4967283"/>
            <a:ext cx="376302" cy="1084917"/>
          </a:xfrm>
          <a:prstGeom prst="cube">
            <a:avLst>
              <a:gd name="adj" fmla="val 53382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6" name="Google Shape;550;p44"/>
          <p:cNvSpPr/>
          <p:nvPr/>
        </p:nvSpPr>
        <p:spPr>
          <a:xfrm>
            <a:off x="6016332" y="4967283"/>
            <a:ext cx="376302" cy="1084917"/>
          </a:xfrm>
          <a:prstGeom prst="cube">
            <a:avLst>
              <a:gd name="adj" fmla="val 53382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9" name="Google Shape;550;p44"/>
          <p:cNvSpPr/>
          <p:nvPr/>
        </p:nvSpPr>
        <p:spPr>
          <a:xfrm>
            <a:off x="6328764" y="4967283"/>
            <a:ext cx="376302" cy="1084917"/>
          </a:xfrm>
          <a:prstGeom prst="cube">
            <a:avLst>
              <a:gd name="adj" fmla="val 53382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0" name="Google Shape;550;p44"/>
          <p:cNvSpPr/>
          <p:nvPr/>
        </p:nvSpPr>
        <p:spPr>
          <a:xfrm>
            <a:off x="6642231" y="4967283"/>
            <a:ext cx="376302" cy="1084917"/>
          </a:xfrm>
          <a:prstGeom prst="cube">
            <a:avLst>
              <a:gd name="adj" fmla="val 53382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1" name="Google Shape;550;p44"/>
          <p:cNvSpPr/>
          <p:nvPr/>
        </p:nvSpPr>
        <p:spPr>
          <a:xfrm>
            <a:off x="6960791" y="4967283"/>
            <a:ext cx="376302" cy="1084917"/>
          </a:xfrm>
          <a:prstGeom prst="cube">
            <a:avLst>
              <a:gd name="adj" fmla="val 53382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1" name="TextBox 10"/>
          <p:cNvSpPr txBox="1"/>
          <p:nvPr/>
        </p:nvSpPr>
        <p:spPr>
          <a:xfrm>
            <a:off x="4990653" y="2921894"/>
            <a:ext cx="2508312" cy="1200329"/>
          </a:xfrm>
          <a:prstGeom prst="rect">
            <a:avLst/>
          </a:prstGeom>
          <a:noFill/>
          <a:ln w="254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Convolution Layer</a:t>
            </a:r>
          </a:p>
        </p:txBody>
      </p:sp>
      <p:cxnSp>
        <p:nvCxnSpPr>
          <p:cNvPr id="62" name="Google Shape;564;p44"/>
          <p:cNvCxnSpPr/>
          <p:nvPr/>
        </p:nvCxnSpPr>
        <p:spPr>
          <a:xfrm>
            <a:off x="7653500" y="3522058"/>
            <a:ext cx="1656371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3" name="Google Shape;564;p44"/>
          <p:cNvCxnSpPr/>
          <p:nvPr/>
        </p:nvCxnSpPr>
        <p:spPr>
          <a:xfrm flipV="1">
            <a:off x="6284868" y="4198079"/>
            <a:ext cx="0" cy="646289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" name="TextBox 16"/>
          <p:cNvSpPr txBox="1"/>
          <p:nvPr/>
        </p:nvSpPr>
        <p:spPr>
          <a:xfrm>
            <a:off x="3594050" y="4974982"/>
            <a:ext cx="16335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6x3x5x5 filters</a:t>
            </a:r>
          </a:p>
        </p:txBody>
      </p:sp>
      <p:sp>
        <p:nvSpPr>
          <p:cNvPr id="64" name="Google Shape;567;p44"/>
          <p:cNvSpPr txBox="1"/>
          <p:nvPr/>
        </p:nvSpPr>
        <p:spPr>
          <a:xfrm>
            <a:off x="7819838" y="5264522"/>
            <a:ext cx="4418895" cy="1059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-US" sz="3200"/>
              <a:t>Stack activations to get a 6x28x28 output image!</a:t>
            </a:r>
            <a:endParaRPr sz="3200" dirty="0"/>
          </a:p>
        </p:txBody>
      </p:sp>
      <p:sp>
        <p:nvSpPr>
          <p:cNvPr id="9" name="Rectangle 8"/>
          <p:cNvSpPr/>
          <p:nvPr/>
        </p:nvSpPr>
        <p:spPr>
          <a:xfrm>
            <a:off x="5440059" y="1834149"/>
            <a:ext cx="288568" cy="288568"/>
          </a:xfrm>
          <a:prstGeom prst="rect">
            <a:avLst/>
          </a:prstGeom>
          <a:solidFill>
            <a:srgbClr val="C9DAF8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728627" y="1834149"/>
            <a:ext cx="288568" cy="288568"/>
          </a:xfrm>
          <a:prstGeom prst="rect">
            <a:avLst/>
          </a:prstGeom>
          <a:solidFill>
            <a:srgbClr val="D9EAD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017553" y="1834149"/>
            <a:ext cx="288568" cy="288568"/>
          </a:xfrm>
          <a:prstGeom prst="rect">
            <a:avLst/>
          </a:prstGeom>
          <a:solidFill>
            <a:srgbClr val="F4CC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310901" y="1834149"/>
            <a:ext cx="288568" cy="288568"/>
          </a:xfrm>
          <a:prstGeom prst="rect">
            <a:avLst/>
          </a:prstGeom>
          <a:solidFill>
            <a:srgbClr val="FFF2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602296" y="1834149"/>
            <a:ext cx="288568" cy="288568"/>
          </a:xfrm>
          <a:prstGeom prst="rect">
            <a:avLst/>
          </a:prstGeom>
          <a:solidFill>
            <a:srgbClr val="D9D2E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874249" y="1834149"/>
            <a:ext cx="288568" cy="288568"/>
          </a:xfrm>
          <a:prstGeom prst="rect">
            <a:avLst/>
          </a:prstGeom>
          <a:solidFill>
            <a:srgbClr val="FCE5CD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Google Shape;564;p44"/>
          <p:cNvCxnSpPr/>
          <p:nvPr/>
        </p:nvCxnSpPr>
        <p:spPr>
          <a:xfrm>
            <a:off x="6279376" y="2181115"/>
            <a:ext cx="0" cy="689406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8" name="Google Shape;566;p44"/>
          <p:cNvSpPr/>
          <p:nvPr/>
        </p:nvSpPr>
        <p:spPr>
          <a:xfrm>
            <a:off x="9430810" y="1588280"/>
            <a:ext cx="1274868" cy="3676242"/>
          </a:xfrm>
          <a:prstGeom prst="cube">
            <a:avLst>
              <a:gd name="adj" fmla="val 90357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9" name="Google Shape;611;p46"/>
          <p:cNvSpPr/>
          <p:nvPr/>
        </p:nvSpPr>
        <p:spPr>
          <a:xfrm>
            <a:off x="9631644" y="1588637"/>
            <a:ext cx="1274868" cy="3676242"/>
          </a:xfrm>
          <a:prstGeom prst="cube">
            <a:avLst>
              <a:gd name="adj" fmla="val 90357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0" name="Google Shape;617;p46"/>
          <p:cNvSpPr/>
          <p:nvPr/>
        </p:nvSpPr>
        <p:spPr>
          <a:xfrm>
            <a:off x="9834791" y="1588637"/>
            <a:ext cx="1274868" cy="3676242"/>
          </a:xfrm>
          <a:prstGeom prst="cube">
            <a:avLst>
              <a:gd name="adj" fmla="val 90357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5" name="Google Shape;618;p46"/>
          <p:cNvSpPr/>
          <p:nvPr/>
        </p:nvSpPr>
        <p:spPr>
          <a:xfrm>
            <a:off x="10037938" y="1588637"/>
            <a:ext cx="1274868" cy="3676242"/>
          </a:xfrm>
          <a:prstGeom prst="cube">
            <a:avLst>
              <a:gd name="adj" fmla="val 90357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7" name="Google Shape;619;p46"/>
          <p:cNvSpPr/>
          <p:nvPr/>
        </p:nvSpPr>
        <p:spPr>
          <a:xfrm>
            <a:off x="10241085" y="1588637"/>
            <a:ext cx="1274868" cy="3676242"/>
          </a:xfrm>
          <a:prstGeom prst="cube">
            <a:avLst>
              <a:gd name="adj" fmla="val 90357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8" name="Google Shape;620;p46"/>
          <p:cNvSpPr/>
          <p:nvPr/>
        </p:nvSpPr>
        <p:spPr>
          <a:xfrm>
            <a:off x="10444232" y="1588637"/>
            <a:ext cx="1274868" cy="3676242"/>
          </a:xfrm>
          <a:prstGeom prst="cube">
            <a:avLst>
              <a:gd name="adj" fmla="val 90357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</p:spTree>
    <p:extLst>
      <p:ext uri="{BB962C8B-B14F-4D97-AF65-F5344CB8AC3E}">
        <p14:creationId xmlns:p14="http://schemas.microsoft.com/office/powerpoint/2010/main" val="36732778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859572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Convolution Layer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94</a:t>
            </a:fld>
            <a:endParaRPr lang="en-US" dirty="0"/>
          </a:p>
        </p:txBody>
      </p:sp>
      <p:sp>
        <p:nvSpPr>
          <p:cNvPr id="5" name="Google Shape;483;p40"/>
          <p:cNvSpPr txBox="1"/>
          <p:nvPr/>
        </p:nvSpPr>
        <p:spPr>
          <a:xfrm>
            <a:off x="2136610" y="4967283"/>
            <a:ext cx="655429" cy="52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32</a:t>
            </a:r>
            <a:endParaRPr sz="2399" dirty="0"/>
          </a:p>
        </p:txBody>
      </p:sp>
      <p:sp>
        <p:nvSpPr>
          <p:cNvPr id="7" name="Google Shape;485;p40"/>
          <p:cNvSpPr txBox="1"/>
          <p:nvPr/>
        </p:nvSpPr>
        <p:spPr>
          <a:xfrm>
            <a:off x="1344268" y="5489323"/>
            <a:ext cx="395812" cy="534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3</a:t>
            </a:r>
            <a:endParaRPr sz="2399" dirty="0"/>
          </a:p>
        </p:txBody>
      </p:sp>
      <p:sp>
        <p:nvSpPr>
          <p:cNvPr id="8" name="Google Shape;487;p40"/>
          <p:cNvSpPr txBox="1"/>
          <p:nvPr/>
        </p:nvSpPr>
        <p:spPr>
          <a:xfrm>
            <a:off x="293245" y="810229"/>
            <a:ext cx="2876936" cy="1215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-US" sz="3199" dirty="0">
                <a:solidFill>
                  <a:srgbClr val="C00000"/>
                </a:solidFill>
              </a:rPr>
              <a:t>2x3x</a:t>
            </a:r>
            <a:r>
              <a:rPr lang="en" sz="3199" dirty="0">
                <a:solidFill>
                  <a:srgbClr val="C00000"/>
                </a:solidFill>
              </a:rPr>
              <a:t>32x32</a:t>
            </a:r>
            <a:endParaRPr lang="en-US" sz="3199" dirty="0">
              <a:solidFill>
                <a:srgbClr val="C00000"/>
              </a:solidFill>
            </a:endParaRPr>
          </a:p>
          <a:p>
            <a:pPr algn="ctr"/>
            <a:r>
              <a:rPr lang="en-US" sz="3199" dirty="0">
                <a:solidFill>
                  <a:srgbClr val="C00000"/>
                </a:solidFill>
              </a:rPr>
              <a:t>Batch of images</a:t>
            </a:r>
            <a:endParaRPr sz="3199" dirty="0">
              <a:solidFill>
                <a:srgbClr val="C00000"/>
              </a:solidFill>
            </a:endParaRPr>
          </a:p>
        </p:txBody>
      </p:sp>
      <p:sp>
        <p:nvSpPr>
          <p:cNvPr id="4" name="Google Shape;481;p40"/>
          <p:cNvSpPr/>
          <p:nvPr/>
        </p:nvSpPr>
        <p:spPr>
          <a:xfrm>
            <a:off x="1421562" y="1901415"/>
            <a:ext cx="1274868" cy="367624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5" name="Google Shape;484;p40"/>
          <p:cNvSpPr txBox="1"/>
          <p:nvPr/>
        </p:nvSpPr>
        <p:spPr>
          <a:xfrm>
            <a:off x="2696430" y="3990648"/>
            <a:ext cx="594158" cy="530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399" dirty="0"/>
              <a:t>32</a:t>
            </a:r>
            <a:endParaRPr sz="2399" dirty="0"/>
          </a:p>
        </p:txBody>
      </p:sp>
      <p:cxnSp>
        <p:nvCxnSpPr>
          <p:cNvPr id="23" name="Google Shape;564;p44"/>
          <p:cNvCxnSpPr/>
          <p:nvPr/>
        </p:nvCxnSpPr>
        <p:spPr>
          <a:xfrm>
            <a:off x="3290588" y="3426401"/>
            <a:ext cx="1656371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0" name="Google Shape;566;p44"/>
          <p:cNvSpPr/>
          <p:nvPr/>
        </p:nvSpPr>
        <p:spPr>
          <a:xfrm>
            <a:off x="8400660" y="1588280"/>
            <a:ext cx="1274868" cy="3676242"/>
          </a:xfrm>
          <a:prstGeom prst="cube">
            <a:avLst>
              <a:gd name="adj" fmla="val 90357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1" name="Google Shape;567;p44"/>
          <p:cNvSpPr txBox="1"/>
          <p:nvPr/>
        </p:nvSpPr>
        <p:spPr>
          <a:xfrm>
            <a:off x="8890542" y="280600"/>
            <a:ext cx="3301458" cy="1059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-US" sz="3200" dirty="0"/>
              <a:t>2x6x28x28</a:t>
            </a:r>
          </a:p>
          <a:p>
            <a:pPr algn="ctr"/>
            <a:r>
              <a:rPr lang="en-US" sz="3200" dirty="0"/>
              <a:t>Batch of outputs</a:t>
            </a:r>
            <a:endParaRPr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286192" y="1194820"/>
            <a:ext cx="4053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Also 6-dim bias vector:</a:t>
            </a:r>
          </a:p>
        </p:txBody>
      </p:sp>
      <p:sp>
        <p:nvSpPr>
          <p:cNvPr id="33" name="Google Shape;550;p44"/>
          <p:cNvSpPr/>
          <p:nvPr/>
        </p:nvSpPr>
        <p:spPr>
          <a:xfrm>
            <a:off x="5384305" y="4967283"/>
            <a:ext cx="376302" cy="1084917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8" name="Google Shape;550;p44"/>
          <p:cNvSpPr/>
          <p:nvPr/>
        </p:nvSpPr>
        <p:spPr>
          <a:xfrm>
            <a:off x="5697772" y="4967283"/>
            <a:ext cx="376302" cy="1084917"/>
          </a:xfrm>
          <a:prstGeom prst="cube">
            <a:avLst>
              <a:gd name="adj" fmla="val 53382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6" name="Google Shape;611;p46"/>
          <p:cNvSpPr/>
          <p:nvPr/>
        </p:nvSpPr>
        <p:spPr>
          <a:xfrm>
            <a:off x="8601494" y="1588637"/>
            <a:ext cx="1274868" cy="3676242"/>
          </a:xfrm>
          <a:prstGeom prst="cube">
            <a:avLst>
              <a:gd name="adj" fmla="val 90357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1" name="Google Shape;617;p46"/>
          <p:cNvSpPr/>
          <p:nvPr/>
        </p:nvSpPr>
        <p:spPr>
          <a:xfrm>
            <a:off x="8804641" y="1588637"/>
            <a:ext cx="1274868" cy="3676242"/>
          </a:xfrm>
          <a:prstGeom prst="cube">
            <a:avLst>
              <a:gd name="adj" fmla="val 90357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2" name="Google Shape;618;p46"/>
          <p:cNvSpPr/>
          <p:nvPr/>
        </p:nvSpPr>
        <p:spPr>
          <a:xfrm>
            <a:off x="9007788" y="1588637"/>
            <a:ext cx="1274868" cy="3676242"/>
          </a:xfrm>
          <a:prstGeom prst="cube">
            <a:avLst>
              <a:gd name="adj" fmla="val 90357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3" name="Google Shape;619;p46"/>
          <p:cNvSpPr/>
          <p:nvPr/>
        </p:nvSpPr>
        <p:spPr>
          <a:xfrm>
            <a:off x="9210935" y="1588637"/>
            <a:ext cx="1274868" cy="3676242"/>
          </a:xfrm>
          <a:prstGeom prst="cube">
            <a:avLst>
              <a:gd name="adj" fmla="val 90357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4" name="Google Shape;620;p46"/>
          <p:cNvSpPr/>
          <p:nvPr/>
        </p:nvSpPr>
        <p:spPr>
          <a:xfrm>
            <a:off x="9414082" y="1588637"/>
            <a:ext cx="1274868" cy="3676242"/>
          </a:xfrm>
          <a:prstGeom prst="cube">
            <a:avLst>
              <a:gd name="adj" fmla="val 90357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6" name="Google Shape;550;p44"/>
          <p:cNvSpPr/>
          <p:nvPr/>
        </p:nvSpPr>
        <p:spPr>
          <a:xfrm>
            <a:off x="6016332" y="4967283"/>
            <a:ext cx="376302" cy="1084917"/>
          </a:xfrm>
          <a:prstGeom prst="cube">
            <a:avLst>
              <a:gd name="adj" fmla="val 53382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9" name="Google Shape;550;p44"/>
          <p:cNvSpPr/>
          <p:nvPr/>
        </p:nvSpPr>
        <p:spPr>
          <a:xfrm>
            <a:off x="6328764" y="4967283"/>
            <a:ext cx="376302" cy="1084917"/>
          </a:xfrm>
          <a:prstGeom prst="cube">
            <a:avLst>
              <a:gd name="adj" fmla="val 53382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0" name="Google Shape;550;p44"/>
          <p:cNvSpPr/>
          <p:nvPr/>
        </p:nvSpPr>
        <p:spPr>
          <a:xfrm>
            <a:off x="6642231" y="4967283"/>
            <a:ext cx="376302" cy="1084917"/>
          </a:xfrm>
          <a:prstGeom prst="cube">
            <a:avLst>
              <a:gd name="adj" fmla="val 53382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1" name="Google Shape;550;p44"/>
          <p:cNvSpPr/>
          <p:nvPr/>
        </p:nvSpPr>
        <p:spPr>
          <a:xfrm>
            <a:off x="6960791" y="4967283"/>
            <a:ext cx="376302" cy="1084917"/>
          </a:xfrm>
          <a:prstGeom prst="cube">
            <a:avLst>
              <a:gd name="adj" fmla="val 53382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1" name="TextBox 10"/>
          <p:cNvSpPr txBox="1"/>
          <p:nvPr/>
        </p:nvSpPr>
        <p:spPr>
          <a:xfrm>
            <a:off x="4990653" y="2921894"/>
            <a:ext cx="2508312" cy="1200329"/>
          </a:xfrm>
          <a:prstGeom prst="rect">
            <a:avLst/>
          </a:prstGeom>
          <a:noFill/>
          <a:ln w="254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Convolution Layer</a:t>
            </a:r>
          </a:p>
        </p:txBody>
      </p:sp>
      <p:cxnSp>
        <p:nvCxnSpPr>
          <p:cNvPr id="62" name="Google Shape;564;p44"/>
          <p:cNvCxnSpPr/>
          <p:nvPr/>
        </p:nvCxnSpPr>
        <p:spPr>
          <a:xfrm>
            <a:off x="7653500" y="3522058"/>
            <a:ext cx="686597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3" name="Google Shape;564;p44"/>
          <p:cNvCxnSpPr/>
          <p:nvPr/>
        </p:nvCxnSpPr>
        <p:spPr>
          <a:xfrm flipV="1">
            <a:off x="6284868" y="4198079"/>
            <a:ext cx="0" cy="646289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" name="TextBox 16"/>
          <p:cNvSpPr txBox="1"/>
          <p:nvPr/>
        </p:nvSpPr>
        <p:spPr>
          <a:xfrm>
            <a:off x="3594050" y="4974982"/>
            <a:ext cx="16335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6x3x5x5 filters</a:t>
            </a:r>
          </a:p>
        </p:txBody>
      </p:sp>
      <p:sp>
        <p:nvSpPr>
          <p:cNvPr id="9" name="Rectangle 8"/>
          <p:cNvSpPr/>
          <p:nvPr/>
        </p:nvSpPr>
        <p:spPr>
          <a:xfrm>
            <a:off x="5440059" y="1834149"/>
            <a:ext cx="288568" cy="288568"/>
          </a:xfrm>
          <a:prstGeom prst="rect">
            <a:avLst/>
          </a:prstGeom>
          <a:solidFill>
            <a:srgbClr val="C9DAF8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728627" y="1834149"/>
            <a:ext cx="288568" cy="288568"/>
          </a:xfrm>
          <a:prstGeom prst="rect">
            <a:avLst/>
          </a:prstGeom>
          <a:solidFill>
            <a:srgbClr val="D9EAD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017553" y="1834149"/>
            <a:ext cx="288568" cy="288568"/>
          </a:xfrm>
          <a:prstGeom prst="rect">
            <a:avLst/>
          </a:prstGeom>
          <a:solidFill>
            <a:srgbClr val="F4CC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310901" y="1834149"/>
            <a:ext cx="288568" cy="288568"/>
          </a:xfrm>
          <a:prstGeom prst="rect">
            <a:avLst/>
          </a:prstGeom>
          <a:solidFill>
            <a:srgbClr val="FFF2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602296" y="1834149"/>
            <a:ext cx="288568" cy="288568"/>
          </a:xfrm>
          <a:prstGeom prst="rect">
            <a:avLst/>
          </a:prstGeom>
          <a:solidFill>
            <a:srgbClr val="D9D2E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874249" y="1834149"/>
            <a:ext cx="288568" cy="288568"/>
          </a:xfrm>
          <a:prstGeom prst="rect">
            <a:avLst/>
          </a:prstGeom>
          <a:solidFill>
            <a:srgbClr val="FCE5CD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Google Shape;564;p44"/>
          <p:cNvCxnSpPr/>
          <p:nvPr/>
        </p:nvCxnSpPr>
        <p:spPr>
          <a:xfrm>
            <a:off x="6279376" y="2181115"/>
            <a:ext cx="0" cy="689406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9" name="Google Shape;481;p40"/>
          <p:cNvSpPr/>
          <p:nvPr/>
        </p:nvSpPr>
        <p:spPr>
          <a:xfrm>
            <a:off x="83506" y="1901415"/>
            <a:ext cx="1274868" cy="367624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0" name="Google Shape;566;p44"/>
          <p:cNvSpPr/>
          <p:nvPr/>
        </p:nvSpPr>
        <p:spPr>
          <a:xfrm>
            <a:off x="10358710" y="1601780"/>
            <a:ext cx="1274868" cy="3676242"/>
          </a:xfrm>
          <a:prstGeom prst="cube">
            <a:avLst>
              <a:gd name="adj" fmla="val 90357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1" name="Google Shape;611;p46"/>
          <p:cNvSpPr/>
          <p:nvPr/>
        </p:nvSpPr>
        <p:spPr>
          <a:xfrm>
            <a:off x="10559544" y="1602137"/>
            <a:ext cx="1274868" cy="3676242"/>
          </a:xfrm>
          <a:prstGeom prst="cube">
            <a:avLst>
              <a:gd name="adj" fmla="val 90357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2" name="Google Shape;617;p46"/>
          <p:cNvSpPr/>
          <p:nvPr/>
        </p:nvSpPr>
        <p:spPr>
          <a:xfrm>
            <a:off x="10762691" y="1602137"/>
            <a:ext cx="1274868" cy="3676242"/>
          </a:xfrm>
          <a:prstGeom prst="cube">
            <a:avLst>
              <a:gd name="adj" fmla="val 90357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3" name="Google Shape;618;p46"/>
          <p:cNvSpPr/>
          <p:nvPr/>
        </p:nvSpPr>
        <p:spPr>
          <a:xfrm>
            <a:off x="10965838" y="1602137"/>
            <a:ext cx="1274868" cy="3676242"/>
          </a:xfrm>
          <a:prstGeom prst="cube">
            <a:avLst>
              <a:gd name="adj" fmla="val 90357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4" name="Google Shape;619;p46"/>
          <p:cNvSpPr/>
          <p:nvPr/>
        </p:nvSpPr>
        <p:spPr>
          <a:xfrm>
            <a:off x="11168985" y="1602137"/>
            <a:ext cx="1274868" cy="3676242"/>
          </a:xfrm>
          <a:prstGeom prst="cube">
            <a:avLst>
              <a:gd name="adj" fmla="val 90357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5" name="Google Shape;620;p46"/>
          <p:cNvSpPr/>
          <p:nvPr/>
        </p:nvSpPr>
        <p:spPr>
          <a:xfrm>
            <a:off x="11372132" y="1602137"/>
            <a:ext cx="1274868" cy="3676242"/>
          </a:xfrm>
          <a:prstGeom prst="cube">
            <a:avLst>
              <a:gd name="adj" fmla="val 90357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</p:spTree>
    <p:extLst>
      <p:ext uri="{BB962C8B-B14F-4D97-AF65-F5344CB8AC3E}">
        <p14:creationId xmlns:p14="http://schemas.microsoft.com/office/powerpoint/2010/main" val="2812003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859572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Convolution Layer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95</a:t>
            </a:fld>
            <a:endParaRPr lang="en-US" dirty="0"/>
          </a:p>
        </p:txBody>
      </p:sp>
      <p:sp>
        <p:nvSpPr>
          <p:cNvPr id="5" name="Google Shape;483;p40"/>
          <p:cNvSpPr txBox="1"/>
          <p:nvPr/>
        </p:nvSpPr>
        <p:spPr>
          <a:xfrm>
            <a:off x="2136610" y="4967283"/>
            <a:ext cx="655429" cy="52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2399" dirty="0"/>
              <a:t>W</a:t>
            </a:r>
            <a:endParaRPr sz="2399" dirty="0"/>
          </a:p>
        </p:txBody>
      </p:sp>
      <p:sp>
        <p:nvSpPr>
          <p:cNvPr id="7" name="Google Shape;485;p40"/>
          <p:cNvSpPr txBox="1"/>
          <p:nvPr/>
        </p:nvSpPr>
        <p:spPr>
          <a:xfrm>
            <a:off x="1344267" y="5489323"/>
            <a:ext cx="614439" cy="534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2399"/>
              <a:t>C</a:t>
            </a:r>
            <a:r>
              <a:rPr lang="en-US" sz="2399" baseline="-25000"/>
              <a:t>in</a:t>
            </a:r>
            <a:endParaRPr sz="2399" dirty="0"/>
          </a:p>
        </p:txBody>
      </p:sp>
      <p:sp>
        <p:nvSpPr>
          <p:cNvPr id="8" name="Google Shape;487;p40"/>
          <p:cNvSpPr txBox="1"/>
          <p:nvPr/>
        </p:nvSpPr>
        <p:spPr>
          <a:xfrm>
            <a:off x="293245" y="810229"/>
            <a:ext cx="2876936" cy="1215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-US" sz="3199" dirty="0">
                <a:solidFill>
                  <a:srgbClr val="C00000"/>
                </a:solidFill>
              </a:rPr>
              <a:t>N x </a:t>
            </a:r>
            <a:r>
              <a:rPr lang="en-US" sz="3199" dirty="0" err="1">
                <a:solidFill>
                  <a:srgbClr val="C00000"/>
                </a:solidFill>
              </a:rPr>
              <a:t>C</a:t>
            </a:r>
            <a:r>
              <a:rPr lang="en-US" sz="3199" baseline="-25000" dirty="0" err="1">
                <a:solidFill>
                  <a:srgbClr val="C00000"/>
                </a:solidFill>
              </a:rPr>
              <a:t>in</a:t>
            </a:r>
            <a:r>
              <a:rPr lang="en-US" sz="3199" dirty="0">
                <a:solidFill>
                  <a:srgbClr val="C00000"/>
                </a:solidFill>
              </a:rPr>
              <a:t> x H x W</a:t>
            </a:r>
          </a:p>
          <a:p>
            <a:pPr algn="ctr"/>
            <a:r>
              <a:rPr lang="en-US" sz="3199" dirty="0">
                <a:solidFill>
                  <a:srgbClr val="C00000"/>
                </a:solidFill>
              </a:rPr>
              <a:t>Batch of images</a:t>
            </a:r>
            <a:endParaRPr sz="3199" dirty="0">
              <a:solidFill>
                <a:srgbClr val="C00000"/>
              </a:solidFill>
            </a:endParaRPr>
          </a:p>
        </p:txBody>
      </p:sp>
      <p:sp>
        <p:nvSpPr>
          <p:cNvPr id="4" name="Google Shape;481;p40"/>
          <p:cNvSpPr/>
          <p:nvPr/>
        </p:nvSpPr>
        <p:spPr>
          <a:xfrm>
            <a:off x="1421562" y="1901415"/>
            <a:ext cx="1274868" cy="367624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5" name="Google Shape;484;p40"/>
          <p:cNvSpPr txBox="1"/>
          <p:nvPr/>
        </p:nvSpPr>
        <p:spPr>
          <a:xfrm>
            <a:off x="2696430" y="3990648"/>
            <a:ext cx="594158" cy="530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399" dirty="0"/>
              <a:t>H</a:t>
            </a:r>
            <a:endParaRPr sz="2399" dirty="0"/>
          </a:p>
        </p:txBody>
      </p:sp>
      <p:cxnSp>
        <p:nvCxnSpPr>
          <p:cNvPr id="23" name="Google Shape;564;p44"/>
          <p:cNvCxnSpPr/>
          <p:nvPr/>
        </p:nvCxnSpPr>
        <p:spPr>
          <a:xfrm>
            <a:off x="3290588" y="3426401"/>
            <a:ext cx="1656371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0" name="Google Shape;566;p44"/>
          <p:cNvSpPr/>
          <p:nvPr/>
        </p:nvSpPr>
        <p:spPr>
          <a:xfrm>
            <a:off x="8400660" y="1588280"/>
            <a:ext cx="1274868" cy="3676242"/>
          </a:xfrm>
          <a:prstGeom prst="cube">
            <a:avLst>
              <a:gd name="adj" fmla="val 90357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1" name="Google Shape;567;p44"/>
          <p:cNvSpPr txBox="1"/>
          <p:nvPr/>
        </p:nvSpPr>
        <p:spPr>
          <a:xfrm>
            <a:off x="8890542" y="280600"/>
            <a:ext cx="3301458" cy="1059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-US" sz="3200" dirty="0"/>
              <a:t>N x </a:t>
            </a:r>
            <a:r>
              <a:rPr lang="en-US" sz="3200" dirty="0" err="1"/>
              <a:t>C</a:t>
            </a:r>
            <a:r>
              <a:rPr lang="en-US" sz="3200" baseline="-25000" dirty="0" err="1"/>
              <a:t>out</a:t>
            </a:r>
            <a:r>
              <a:rPr lang="en-US" sz="3200" dirty="0"/>
              <a:t> x H’ x W’</a:t>
            </a:r>
          </a:p>
          <a:p>
            <a:pPr algn="ctr"/>
            <a:r>
              <a:rPr lang="en-US" sz="3200" dirty="0"/>
              <a:t>Batch of outputs</a:t>
            </a:r>
            <a:endParaRPr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286192" y="1194820"/>
            <a:ext cx="4442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Also </a:t>
            </a:r>
            <a:r>
              <a:rPr lang="en-US" sz="3200" dirty="0" err="1"/>
              <a:t>C</a:t>
            </a:r>
            <a:r>
              <a:rPr lang="en-US" sz="3200" baseline="-25000" dirty="0" err="1"/>
              <a:t>out</a:t>
            </a:r>
            <a:r>
              <a:rPr lang="en-US" sz="3200" dirty="0"/>
              <a:t>-dim bias vector:</a:t>
            </a:r>
          </a:p>
        </p:txBody>
      </p:sp>
      <p:sp>
        <p:nvSpPr>
          <p:cNvPr id="33" name="Google Shape;550;p44"/>
          <p:cNvSpPr/>
          <p:nvPr/>
        </p:nvSpPr>
        <p:spPr>
          <a:xfrm>
            <a:off x="5384305" y="4967283"/>
            <a:ext cx="376302" cy="1084917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8" name="Google Shape;550;p44"/>
          <p:cNvSpPr/>
          <p:nvPr/>
        </p:nvSpPr>
        <p:spPr>
          <a:xfrm>
            <a:off x="5697772" y="4967283"/>
            <a:ext cx="376302" cy="1084917"/>
          </a:xfrm>
          <a:prstGeom prst="cube">
            <a:avLst>
              <a:gd name="adj" fmla="val 53382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6" name="Google Shape;611;p46"/>
          <p:cNvSpPr/>
          <p:nvPr/>
        </p:nvSpPr>
        <p:spPr>
          <a:xfrm>
            <a:off x="8601494" y="1588637"/>
            <a:ext cx="1274868" cy="3676242"/>
          </a:xfrm>
          <a:prstGeom prst="cube">
            <a:avLst>
              <a:gd name="adj" fmla="val 90357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1" name="Google Shape;617;p46"/>
          <p:cNvSpPr/>
          <p:nvPr/>
        </p:nvSpPr>
        <p:spPr>
          <a:xfrm>
            <a:off x="8804641" y="1588637"/>
            <a:ext cx="1274868" cy="3676242"/>
          </a:xfrm>
          <a:prstGeom prst="cube">
            <a:avLst>
              <a:gd name="adj" fmla="val 90357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2" name="Google Shape;618;p46"/>
          <p:cNvSpPr/>
          <p:nvPr/>
        </p:nvSpPr>
        <p:spPr>
          <a:xfrm>
            <a:off x="9007788" y="1588637"/>
            <a:ext cx="1274868" cy="3676242"/>
          </a:xfrm>
          <a:prstGeom prst="cube">
            <a:avLst>
              <a:gd name="adj" fmla="val 90357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3" name="Google Shape;619;p46"/>
          <p:cNvSpPr/>
          <p:nvPr/>
        </p:nvSpPr>
        <p:spPr>
          <a:xfrm>
            <a:off x="9210935" y="1588637"/>
            <a:ext cx="1274868" cy="3676242"/>
          </a:xfrm>
          <a:prstGeom prst="cube">
            <a:avLst>
              <a:gd name="adj" fmla="val 90357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4" name="Google Shape;620;p46"/>
          <p:cNvSpPr/>
          <p:nvPr/>
        </p:nvSpPr>
        <p:spPr>
          <a:xfrm>
            <a:off x="9414082" y="1588637"/>
            <a:ext cx="1274868" cy="3676242"/>
          </a:xfrm>
          <a:prstGeom prst="cube">
            <a:avLst>
              <a:gd name="adj" fmla="val 90357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6" name="Google Shape;550;p44"/>
          <p:cNvSpPr/>
          <p:nvPr/>
        </p:nvSpPr>
        <p:spPr>
          <a:xfrm>
            <a:off x="6016332" y="4967283"/>
            <a:ext cx="376302" cy="1084917"/>
          </a:xfrm>
          <a:prstGeom prst="cube">
            <a:avLst>
              <a:gd name="adj" fmla="val 53382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9" name="Google Shape;550;p44"/>
          <p:cNvSpPr/>
          <p:nvPr/>
        </p:nvSpPr>
        <p:spPr>
          <a:xfrm>
            <a:off x="6328764" y="4967283"/>
            <a:ext cx="376302" cy="1084917"/>
          </a:xfrm>
          <a:prstGeom prst="cube">
            <a:avLst>
              <a:gd name="adj" fmla="val 53382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0" name="Google Shape;550;p44"/>
          <p:cNvSpPr/>
          <p:nvPr/>
        </p:nvSpPr>
        <p:spPr>
          <a:xfrm>
            <a:off x="6642231" y="4967283"/>
            <a:ext cx="376302" cy="1084917"/>
          </a:xfrm>
          <a:prstGeom prst="cube">
            <a:avLst>
              <a:gd name="adj" fmla="val 53382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1" name="Google Shape;550;p44"/>
          <p:cNvSpPr/>
          <p:nvPr/>
        </p:nvSpPr>
        <p:spPr>
          <a:xfrm>
            <a:off x="6960791" y="4967283"/>
            <a:ext cx="376302" cy="1084917"/>
          </a:xfrm>
          <a:prstGeom prst="cube">
            <a:avLst>
              <a:gd name="adj" fmla="val 53382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1" name="TextBox 10"/>
          <p:cNvSpPr txBox="1"/>
          <p:nvPr/>
        </p:nvSpPr>
        <p:spPr>
          <a:xfrm>
            <a:off x="4990653" y="2921894"/>
            <a:ext cx="2508312" cy="1200329"/>
          </a:xfrm>
          <a:prstGeom prst="rect">
            <a:avLst/>
          </a:prstGeom>
          <a:noFill/>
          <a:ln w="254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Convolution Layer</a:t>
            </a:r>
          </a:p>
        </p:txBody>
      </p:sp>
      <p:cxnSp>
        <p:nvCxnSpPr>
          <p:cNvPr id="62" name="Google Shape;564;p44"/>
          <p:cNvCxnSpPr/>
          <p:nvPr/>
        </p:nvCxnSpPr>
        <p:spPr>
          <a:xfrm>
            <a:off x="7653500" y="3522058"/>
            <a:ext cx="686597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3" name="Google Shape;564;p44"/>
          <p:cNvCxnSpPr/>
          <p:nvPr/>
        </p:nvCxnSpPr>
        <p:spPr>
          <a:xfrm flipV="1">
            <a:off x="6284868" y="4198079"/>
            <a:ext cx="0" cy="646289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" name="TextBox 16"/>
          <p:cNvSpPr txBox="1"/>
          <p:nvPr/>
        </p:nvSpPr>
        <p:spPr>
          <a:xfrm>
            <a:off x="2740501" y="5085505"/>
            <a:ext cx="26057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C</a:t>
            </a:r>
            <a:r>
              <a:rPr lang="en-US" sz="2800" baseline="-25000" dirty="0" err="1"/>
              <a:t>out</a:t>
            </a:r>
            <a:r>
              <a:rPr lang="en-US" sz="2800" baseline="-25000" dirty="0"/>
              <a:t> </a:t>
            </a:r>
            <a:r>
              <a:rPr lang="en-US" sz="2800" dirty="0"/>
              <a:t>x </a:t>
            </a:r>
            <a:r>
              <a:rPr lang="en-US" sz="2800" dirty="0" err="1"/>
              <a:t>C</a:t>
            </a:r>
            <a:r>
              <a:rPr lang="en-US" sz="2800" baseline="-25000" dirty="0" err="1"/>
              <a:t>in</a:t>
            </a:r>
            <a:r>
              <a:rPr lang="en-US" sz="2800" dirty="0" err="1"/>
              <a:t>x</a:t>
            </a:r>
            <a:r>
              <a:rPr lang="en-US" sz="2800" dirty="0"/>
              <a:t> K</a:t>
            </a:r>
            <a:r>
              <a:rPr lang="en-US" sz="2800" baseline="-25000" dirty="0"/>
              <a:t>w</a:t>
            </a:r>
            <a:r>
              <a:rPr lang="en-US" sz="2800" dirty="0"/>
              <a:t> x </a:t>
            </a:r>
            <a:r>
              <a:rPr lang="en-US" sz="2800" dirty="0" err="1"/>
              <a:t>K</a:t>
            </a:r>
            <a:r>
              <a:rPr lang="en-US" sz="2800" baseline="-25000" dirty="0" err="1"/>
              <a:t>h</a:t>
            </a:r>
            <a:r>
              <a:rPr lang="en-US" sz="2800" dirty="0"/>
              <a:t> filters</a:t>
            </a:r>
          </a:p>
        </p:txBody>
      </p:sp>
      <p:sp>
        <p:nvSpPr>
          <p:cNvPr id="9" name="Rectangle 8"/>
          <p:cNvSpPr/>
          <p:nvPr/>
        </p:nvSpPr>
        <p:spPr>
          <a:xfrm>
            <a:off x="5440059" y="1834149"/>
            <a:ext cx="288568" cy="288568"/>
          </a:xfrm>
          <a:prstGeom prst="rect">
            <a:avLst/>
          </a:prstGeom>
          <a:solidFill>
            <a:srgbClr val="C9DAF8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728627" y="1834149"/>
            <a:ext cx="288568" cy="288568"/>
          </a:xfrm>
          <a:prstGeom prst="rect">
            <a:avLst/>
          </a:prstGeom>
          <a:solidFill>
            <a:srgbClr val="D9EAD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017553" y="1834149"/>
            <a:ext cx="288568" cy="288568"/>
          </a:xfrm>
          <a:prstGeom prst="rect">
            <a:avLst/>
          </a:prstGeom>
          <a:solidFill>
            <a:srgbClr val="F4CC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310901" y="1834149"/>
            <a:ext cx="288568" cy="288568"/>
          </a:xfrm>
          <a:prstGeom prst="rect">
            <a:avLst/>
          </a:prstGeom>
          <a:solidFill>
            <a:srgbClr val="FFF2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602296" y="1834149"/>
            <a:ext cx="288568" cy="288568"/>
          </a:xfrm>
          <a:prstGeom prst="rect">
            <a:avLst/>
          </a:prstGeom>
          <a:solidFill>
            <a:srgbClr val="D9D2E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874249" y="1834149"/>
            <a:ext cx="288568" cy="288568"/>
          </a:xfrm>
          <a:prstGeom prst="rect">
            <a:avLst/>
          </a:prstGeom>
          <a:solidFill>
            <a:srgbClr val="FCE5CD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Google Shape;564;p44"/>
          <p:cNvCxnSpPr/>
          <p:nvPr/>
        </p:nvCxnSpPr>
        <p:spPr>
          <a:xfrm>
            <a:off x="6279376" y="2181115"/>
            <a:ext cx="0" cy="689406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9" name="Google Shape;481;p40"/>
          <p:cNvSpPr/>
          <p:nvPr/>
        </p:nvSpPr>
        <p:spPr>
          <a:xfrm>
            <a:off x="83506" y="1901415"/>
            <a:ext cx="1274868" cy="367624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0" name="Google Shape;566;p44"/>
          <p:cNvSpPr/>
          <p:nvPr/>
        </p:nvSpPr>
        <p:spPr>
          <a:xfrm>
            <a:off x="10358710" y="1601780"/>
            <a:ext cx="1274868" cy="3676242"/>
          </a:xfrm>
          <a:prstGeom prst="cube">
            <a:avLst>
              <a:gd name="adj" fmla="val 90357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1" name="Google Shape;611;p46"/>
          <p:cNvSpPr/>
          <p:nvPr/>
        </p:nvSpPr>
        <p:spPr>
          <a:xfrm>
            <a:off x="10559544" y="1602137"/>
            <a:ext cx="1274868" cy="3676242"/>
          </a:xfrm>
          <a:prstGeom prst="cube">
            <a:avLst>
              <a:gd name="adj" fmla="val 90357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2" name="Google Shape;617;p46"/>
          <p:cNvSpPr/>
          <p:nvPr/>
        </p:nvSpPr>
        <p:spPr>
          <a:xfrm>
            <a:off x="10762691" y="1602137"/>
            <a:ext cx="1274868" cy="3676242"/>
          </a:xfrm>
          <a:prstGeom prst="cube">
            <a:avLst>
              <a:gd name="adj" fmla="val 90357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3" name="Google Shape;618;p46"/>
          <p:cNvSpPr/>
          <p:nvPr/>
        </p:nvSpPr>
        <p:spPr>
          <a:xfrm>
            <a:off x="10965838" y="1602137"/>
            <a:ext cx="1274868" cy="3676242"/>
          </a:xfrm>
          <a:prstGeom prst="cube">
            <a:avLst>
              <a:gd name="adj" fmla="val 90357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4" name="Google Shape;619;p46"/>
          <p:cNvSpPr/>
          <p:nvPr/>
        </p:nvSpPr>
        <p:spPr>
          <a:xfrm>
            <a:off x="11168985" y="1602137"/>
            <a:ext cx="1274868" cy="3676242"/>
          </a:xfrm>
          <a:prstGeom prst="cube">
            <a:avLst>
              <a:gd name="adj" fmla="val 90357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5" name="Google Shape;620;p46"/>
          <p:cNvSpPr/>
          <p:nvPr/>
        </p:nvSpPr>
        <p:spPr>
          <a:xfrm>
            <a:off x="11372132" y="1602137"/>
            <a:ext cx="1274868" cy="3676242"/>
          </a:xfrm>
          <a:prstGeom prst="cube">
            <a:avLst>
              <a:gd name="adj" fmla="val 90357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7" name="Google Shape;485;p40"/>
          <p:cNvSpPr txBox="1"/>
          <p:nvPr/>
        </p:nvSpPr>
        <p:spPr>
          <a:xfrm>
            <a:off x="8545338" y="5242261"/>
            <a:ext cx="718283" cy="534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2399"/>
              <a:t>C</a:t>
            </a:r>
            <a:r>
              <a:rPr lang="en-US" sz="2399" baseline="-25000"/>
              <a:t>out</a:t>
            </a:r>
            <a:endParaRPr sz="2399" dirty="0"/>
          </a:p>
        </p:txBody>
      </p:sp>
    </p:spTree>
    <p:extLst>
      <p:ext uri="{BB962C8B-B14F-4D97-AF65-F5344CB8AC3E}">
        <p14:creationId xmlns:p14="http://schemas.microsoft.com/office/powerpoint/2010/main" val="36996784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96</a:t>
            </a:fld>
            <a:endParaRPr lang="en-US" dirty="0"/>
          </a:p>
        </p:txBody>
      </p:sp>
      <p:sp>
        <p:nvSpPr>
          <p:cNvPr id="22" name="Google Shape;644;p48"/>
          <p:cNvSpPr/>
          <p:nvPr/>
        </p:nvSpPr>
        <p:spPr>
          <a:xfrm>
            <a:off x="594854" y="1305465"/>
            <a:ext cx="1274868" cy="367624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3" name="Google Shape;645;p48"/>
          <p:cNvSpPr txBox="1"/>
          <p:nvPr/>
        </p:nvSpPr>
        <p:spPr>
          <a:xfrm>
            <a:off x="1411475" y="4371333"/>
            <a:ext cx="655429" cy="41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32</a:t>
            </a:r>
            <a:endParaRPr sz="2399"/>
          </a:p>
        </p:txBody>
      </p:sp>
      <p:sp>
        <p:nvSpPr>
          <p:cNvPr id="24" name="Google Shape;646;p48"/>
          <p:cNvSpPr txBox="1"/>
          <p:nvPr/>
        </p:nvSpPr>
        <p:spPr>
          <a:xfrm>
            <a:off x="1897082" y="1607820"/>
            <a:ext cx="655429" cy="37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32</a:t>
            </a:r>
            <a:endParaRPr sz="2399"/>
          </a:p>
        </p:txBody>
      </p:sp>
      <p:sp>
        <p:nvSpPr>
          <p:cNvPr id="25" name="Google Shape;647;p48"/>
          <p:cNvSpPr txBox="1"/>
          <p:nvPr/>
        </p:nvSpPr>
        <p:spPr>
          <a:xfrm>
            <a:off x="517558" y="4893373"/>
            <a:ext cx="655429" cy="2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3</a:t>
            </a:r>
            <a:endParaRPr sz="2399"/>
          </a:p>
        </p:txBody>
      </p:sp>
      <p:sp>
        <p:nvSpPr>
          <p:cNvPr id="27" name="Google Shape;649;p48"/>
          <p:cNvSpPr txBox="1"/>
          <p:nvPr/>
        </p:nvSpPr>
        <p:spPr>
          <a:xfrm>
            <a:off x="1930463" y="3843696"/>
            <a:ext cx="1939022" cy="1055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2600" dirty="0">
                <a:solidFill>
                  <a:srgbClr val="0000FF"/>
                </a:solidFill>
              </a:rPr>
              <a:t>W</a:t>
            </a:r>
            <a:r>
              <a:rPr lang="en-US" sz="2600" baseline="-25000" dirty="0">
                <a:solidFill>
                  <a:srgbClr val="0000FF"/>
                </a:solidFill>
              </a:rPr>
              <a:t>1</a:t>
            </a:r>
            <a:r>
              <a:rPr lang="en-US" sz="2600" dirty="0">
                <a:solidFill>
                  <a:srgbClr val="0000FF"/>
                </a:solidFill>
              </a:rPr>
              <a:t>: 6x3x5x5</a:t>
            </a:r>
          </a:p>
          <a:p>
            <a:r>
              <a:rPr lang="en-US" sz="2600" dirty="0">
                <a:solidFill>
                  <a:srgbClr val="0000FF"/>
                </a:solidFill>
              </a:rPr>
              <a:t>b</a:t>
            </a:r>
            <a:r>
              <a:rPr lang="en-US" sz="2600" baseline="-25000" dirty="0">
                <a:solidFill>
                  <a:srgbClr val="0000FF"/>
                </a:solidFill>
              </a:rPr>
              <a:t>1</a:t>
            </a:r>
            <a:r>
              <a:rPr lang="en-US" sz="2600" dirty="0">
                <a:solidFill>
                  <a:srgbClr val="0000FF"/>
                </a:solidFill>
              </a:rPr>
              <a:t>: 5</a:t>
            </a:r>
          </a:p>
        </p:txBody>
      </p:sp>
      <p:sp>
        <p:nvSpPr>
          <p:cNvPr id="28" name="Google Shape;650;p48"/>
          <p:cNvSpPr/>
          <p:nvPr/>
        </p:nvSpPr>
        <p:spPr>
          <a:xfrm>
            <a:off x="3946781" y="1305465"/>
            <a:ext cx="1274868" cy="3676242"/>
          </a:xfrm>
          <a:prstGeom prst="cube">
            <a:avLst>
              <a:gd name="adj" fmla="val 77711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9" name="Google Shape;651;p48"/>
          <p:cNvSpPr txBox="1"/>
          <p:nvPr/>
        </p:nvSpPr>
        <p:spPr>
          <a:xfrm>
            <a:off x="4763402" y="4371333"/>
            <a:ext cx="655429" cy="41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28</a:t>
            </a:r>
            <a:endParaRPr sz="2399"/>
          </a:p>
        </p:txBody>
      </p:sp>
      <p:sp>
        <p:nvSpPr>
          <p:cNvPr id="30" name="Google Shape;652;p48"/>
          <p:cNvSpPr txBox="1"/>
          <p:nvPr/>
        </p:nvSpPr>
        <p:spPr>
          <a:xfrm>
            <a:off x="5249008" y="1607820"/>
            <a:ext cx="655429" cy="37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28</a:t>
            </a:r>
            <a:endParaRPr sz="2399"/>
          </a:p>
        </p:txBody>
      </p:sp>
      <p:sp>
        <p:nvSpPr>
          <p:cNvPr id="31" name="Google Shape;653;p48"/>
          <p:cNvSpPr txBox="1"/>
          <p:nvPr/>
        </p:nvSpPr>
        <p:spPr>
          <a:xfrm>
            <a:off x="3869485" y="4893373"/>
            <a:ext cx="655429" cy="2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6</a:t>
            </a:r>
            <a:endParaRPr sz="2399"/>
          </a:p>
        </p:txBody>
      </p:sp>
      <p:sp>
        <p:nvSpPr>
          <p:cNvPr id="34" name="Google Shape;656;p48"/>
          <p:cNvSpPr/>
          <p:nvPr/>
        </p:nvSpPr>
        <p:spPr>
          <a:xfrm>
            <a:off x="7603428" y="1407039"/>
            <a:ext cx="1274868" cy="3676242"/>
          </a:xfrm>
          <a:prstGeom prst="cube">
            <a:avLst>
              <a:gd name="adj" fmla="val 77711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7" name="Google Shape;660;p48"/>
          <p:cNvSpPr txBox="1"/>
          <p:nvPr/>
        </p:nvSpPr>
        <p:spPr>
          <a:xfrm>
            <a:off x="7424559" y="4994947"/>
            <a:ext cx="655429" cy="2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10</a:t>
            </a:r>
            <a:endParaRPr sz="2399"/>
          </a:p>
        </p:txBody>
      </p:sp>
      <p:sp>
        <p:nvSpPr>
          <p:cNvPr id="38" name="Google Shape;661;p48"/>
          <p:cNvSpPr txBox="1"/>
          <p:nvPr/>
        </p:nvSpPr>
        <p:spPr>
          <a:xfrm>
            <a:off x="8420049" y="4472907"/>
            <a:ext cx="655429" cy="41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2</a:t>
            </a:r>
            <a:r>
              <a:rPr lang="en-US" sz="2399" dirty="0"/>
              <a:t>6</a:t>
            </a:r>
            <a:endParaRPr sz="2399" dirty="0"/>
          </a:p>
        </p:txBody>
      </p:sp>
      <p:sp>
        <p:nvSpPr>
          <p:cNvPr id="39" name="Google Shape;662;p48"/>
          <p:cNvSpPr txBox="1"/>
          <p:nvPr/>
        </p:nvSpPr>
        <p:spPr>
          <a:xfrm>
            <a:off x="8905656" y="1709393"/>
            <a:ext cx="655429" cy="37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2</a:t>
            </a:r>
            <a:r>
              <a:rPr lang="en-US" sz="2399" dirty="0"/>
              <a:t>6</a:t>
            </a:r>
            <a:endParaRPr sz="2399" dirty="0"/>
          </a:p>
        </p:txBody>
      </p:sp>
      <p:sp>
        <p:nvSpPr>
          <p:cNvPr id="40" name="Google Shape;659;p48"/>
          <p:cNvSpPr txBox="1"/>
          <p:nvPr/>
        </p:nvSpPr>
        <p:spPr>
          <a:xfrm>
            <a:off x="11247618" y="2602817"/>
            <a:ext cx="838397" cy="768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….</a:t>
            </a:r>
            <a:endParaRPr sz="3199" dirty="0"/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707421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Stacking Convolutions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4088" y="5444708"/>
            <a:ext cx="19736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/>
              <a:t>Input: </a:t>
            </a:r>
          </a:p>
          <a:p>
            <a:pPr algn="ctr"/>
            <a:r>
              <a:rPr lang="en-US" sz="2400" dirty="0"/>
              <a:t>N x 3 x 32 x 32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280952" y="5444708"/>
            <a:ext cx="24879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First hidden layer: </a:t>
            </a:r>
          </a:p>
          <a:p>
            <a:pPr algn="ctr"/>
            <a:r>
              <a:rPr lang="en-US" sz="2400" dirty="0"/>
              <a:t>N x 6 x 28 x 28</a:t>
            </a:r>
          </a:p>
        </p:txBody>
      </p:sp>
      <p:sp>
        <p:nvSpPr>
          <p:cNvPr id="44" name="Google Shape;649;p48"/>
          <p:cNvSpPr txBox="1"/>
          <p:nvPr/>
        </p:nvSpPr>
        <p:spPr>
          <a:xfrm>
            <a:off x="5363311" y="3843696"/>
            <a:ext cx="2083272" cy="1036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2600">
                <a:solidFill>
                  <a:schemeClr val="accent6"/>
                </a:solidFill>
              </a:rPr>
              <a:t>W</a:t>
            </a:r>
            <a:r>
              <a:rPr lang="en-US" sz="2600" baseline="-25000">
                <a:solidFill>
                  <a:schemeClr val="accent6"/>
                </a:solidFill>
              </a:rPr>
              <a:t>2</a:t>
            </a:r>
            <a:r>
              <a:rPr lang="en-US" sz="2600" dirty="0">
                <a:solidFill>
                  <a:schemeClr val="accent6"/>
                </a:solidFill>
              </a:rPr>
              <a:t>: 10x6x3x3</a:t>
            </a:r>
          </a:p>
          <a:p>
            <a:r>
              <a:rPr lang="en-US" sz="2600" dirty="0">
                <a:solidFill>
                  <a:schemeClr val="accent6"/>
                </a:solidFill>
              </a:rPr>
              <a:t>b</a:t>
            </a:r>
            <a:r>
              <a:rPr lang="en-US" sz="2600" baseline="-25000" dirty="0">
                <a:solidFill>
                  <a:schemeClr val="accent6"/>
                </a:solidFill>
              </a:rPr>
              <a:t>2</a:t>
            </a:r>
            <a:r>
              <a:rPr lang="en-US" sz="2600" dirty="0">
                <a:solidFill>
                  <a:schemeClr val="accent6"/>
                </a:solidFill>
              </a:rPr>
              <a:t>: 10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648570" y="5444708"/>
            <a:ext cx="28628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Second hidden layer: </a:t>
            </a:r>
          </a:p>
          <a:p>
            <a:pPr algn="ctr"/>
            <a:r>
              <a:rPr lang="en-US" sz="2400" dirty="0"/>
              <a:t>N x 10 x 26 x 26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445042" y="2847996"/>
            <a:ext cx="909864" cy="5232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/>
              <a:t>Conv</a:t>
            </a:r>
          </a:p>
        </p:txBody>
      </p:sp>
      <p:cxnSp>
        <p:nvCxnSpPr>
          <p:cNvPr id="47" name="Google Shape;657;p48"/>
          <p:cNvCxnSpPr>
            <a:endCxn id="46" idx="1"/>
          </p:cNvCxnSpPr>
          <p:nvPr/>
        </p:nvCxnSpPr>
        <p:spPr>
          <a:xfrm flipV="1">
            <a:off x="1875099" y="3109606"/>
            <a:ext cx="569943" cy="3984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0" name="Google Shape;657;p48"/>
          <p:cNvCxnSpPr>
            <a:stCxn id="46" idx="3"/>
          </p:cNvCxnSpPr>
          <p:nvPr/>
        </p:nvCxnSpPr>
        <p:spPr>
          <a:xfrm>
            <a:off x="3354906" y="3109606"/>
            <a:ext cx="545762" cy="3984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3" name="Google Shape;657;p48"/>
          <p:cNvCxnSpPr>
            <a:stCxn id="27" idx="0"/>
            <a:endCxn id="46" idx="2"/>
          </p:cNvCxnSpPr>
          <p:nvPr/>
        </p:nvCxnSpPr>
        <p:spPr>
          <a:xfrm flipV="1">
            <a:off x="2899974" y="3371216"/>
            <a:ext cx="0" cy="47248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7" name="TextBox 56"/>
          <p:cNvSpPr txBox="1"/>
          <p:nvPr/>
        </p:nvSpPr>
        <p:spPr>
          <a:xfrm>
            <a:off x="5963835" y="2847996"/>
            <a:ext cx="909864" cy="5232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/>
              <a:t>Conv</a:t>
            </a:r>
          </a:p>
        </p:txBody>
      </p:sp>
      <p:cxnSp>
        <p:nvCxnSpPr>
          <p:cNvPr id="58" name="Google Shape;657;p48"/>
          <p:cNvCxnSpPr>
            <a:endCxn id="57" idx="1"/>
          </p:cNvCxnSpPr>
          <p:nvPr/>
        </p:nvCxnSpPr>
        <p:spPr>
          <a:xfrm flipV="1">
            <a:off x="5393892" y="3109606"/>
            <a:ext cx="569943" cy="3984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" name="Google Shape;657;p48"/>
          <p:cNvCxnSpPr>
            <a:stCxn id="57" idx="3"/>
          </p:cNvCxnSpPr>
          <p:nvPr/>
        </p:nvCxnSpPr>
        <p:spPr>
          <a:xfrm>
            <a:off x="6873699" y="3109606"/>
            <a:ext cx="545762" cy="3984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0" name="Google Shape;657;p48"/>
          <p:cNvCxnSpPr>
            <a:endCxn id="57" idx="2"/>
          </p:cNvCxnSpPr>
          <p:nvPr/>
        </p:nvCxnSpPr>
        <p:spPr>
          <a:xfrm flipV="1">
            <a:off x="6418767" y="3371216"/>
            <a:ext cx="0" cy="47248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5" name="TextBox 64"/>
          <p:cNvSpPr txBox="1"/>
          <p:nvPr/>
        </p:nvSpPr>
        <p:spPr>
          <a:xfrm>
            <a:off x="9608025" y="2847996"/>
            <a:ext cx="909864" cy="5232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/>
              <a:t>Conv</a:t>
            </a:r>
          </a:p>
        </p:txBody>
      </p:sp>
      <p:cxnSp>
        <p:nvCxnSpPr>
          <p:cNvPr id="66" name="Google Shape;657;p48"/>
          <p:cNvCxnSpPr/>
          <p:nvPr/>
        </p:nvCxnSpPr>
        <p:spPr>
          <a:xfrm flipV="1">
            <a:off x="9038082" y="3109606"/>
            <a:ext cx="569943" cy="3984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7" name="Google Shape;657;p48"/>
          <p:cNvCxnSpPr/>
          <p:nvPr/>
        </p:nvCxnSpPr>
        <p:spPr>
          <a:xfrm>
            <a:off x="10517889" y="3109606"/>
            <a:ext cx="545762" cy="3984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8" name="Google Shape;657;p48"/>
          <p:cNvCxnSpPr/>
          <p:nvPr/>
        </p:nvCxnSpPr>
        <p:spPr>
          <a:xfrm flipV="1">
            <a:off x="10062957" y="3371216"/>
            <a:ext cx="0" cy="47248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9" name="Google Shape;649;p48"/>
          <p:cNvSpPr txBox="1"/>
          <p:nvPr/>
        </p:nvSpPr>
        <p:spPr>
          <a:xfrm>
            <a:off x="9175139" y="3843696"/>
            <a:ext cx="2283797" cy="1036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2600" dirty="0">
                <a:solidFill>
                  <a:srgbClr val="7030A0"/>
                </a:solidFill>
              </a:rPr>
              <a:t>W</a:t>
            </a:r>
            <a:r>
              <a:rPr lang="en-US" sz="2600" baseline="-25000" dirty="0">
                <a:solidFill>
                  <a:srgbClr val="7030A0"/>
                </a:solidFill>
              </a:rPr>
              <a:t>3</a:t>
            </a:r>
            <a:r>
              <a:rPr lang="en-US" sz="2600" dirty="0">
                <a:solidFill>
                  <a:srgbClr val="7030A0"/>
                </a:solidFill>
              </a:rPr>
              <a:t>: 12x10x3x3</a:t>
            </a:r>
          </a:p>
          <a:p>
            <a:r>
              <a:rPr lang="en-US" sz="2600" dirty="0">
                <a:solidFill>
                  <a:srgbClr val="7030A0"/>
                </a:solidFill>
              </a:rPr>
              <a:t>b</a:t>
            </a:r>
            <a:r>
              <a:rPr lang="en-US" sz="2600" baseline="-25000" dirty="0">
                <a:solidFill>
                  <a:srgbClr val="7030A0"/>
                </a:solidFill>
              </a:rPr>
              <a:t>3</a:t>
            </a:r>
            <a:r>
              <a:rPr lang="en-US" sz="2600" dirty="0">
                <a:solidFill>
                  <a:srgbClr val="7030A0"/>
                </a:solidFill>
              </a:rPr>
              <a:t>: 12</a:t>
            </a:r>
          </a:p>
        </p:txBody>
      </p:sp>
    </p:spTree>
    <p:extLst>
      <p:ext uri="{BB962C8B-B14F-4D97-AF65-F5344CB8AC3E}">
        <p14:creationId xmlns:p14="http://schemas.microsoft.com/office/powerpoint/2010/main" val="5754278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97</a:t>
            </a:fld>
            <a:endParaRPr lang="en-US" dirty="0"/>
          </a:p>
        </p:txBody>
      </p:sp>
      <p:sp>
        <p:nvSpPr>
          <p:cNvPr id="22" name="Google Shape;644;p48"/>
          <p:cNvSpPr/>
          <p:nvPr/>
        </p:nvSpPr>
        <p:spPr>
          <a:xfrm>
            <a:off x="594854" y="1305465"/>
            <a:ext cx="1274868" cy="367624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3" name="Google Shape;645;p48"/>
          <p:cNvSpPr txBox="1"/>
          <p:nvPr/>
        </p:nvSpPr>
        <p:spPr>
          <a:xfrm>
            <a:off x="1411475" y="4371333"/>
            <a:ext cx="655429" cy="41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32</a:t>
            </a:r>
            <a:endParaRPr sz="2399"/>
          </a:p>
        </p:txBody>
      </p:sp>
      <p:sp>
        <p:nvSpPr>
          <p:cNvPr id="24" name="Google Shape;646;p48"/>
          <p:cNvSpPr txBox="1"/>
          <p:nvPr/>
        </p:nvSpPr>
        <p:spPr>
          <a:xfrm>
            <a:off x="1897082" y="1607820"/>
            <a:ext cx="655429" cy="37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32</a:t>
            </a:r>
            <a:endParaRPr sz="2399"/>
          </a:p>
        </p:txBody>
      </p:sp>
      <p:sp>
        <p:nvSpPr>
          <p:cNvPr id="25" name="Google Shape;647;p48"/>
          <p:cNvSpPr txBox="1"/>
          <p:nvPr/>
        </p:nvSpPr>
        <p:spPr>
          <a:xfrm>
            <a:off x="517558" y="4893373"/>
            <a:ext cx="655429" cy="2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3</a:t>
            </a:r>
            <a:endParaRPr sz="2399"/>
          </a:p>
        </p:txBody>
      </p:sp>
      <p:sp>
        <p:nvSpPr>
          <p:cNvPr id="27" name="Google Shape;649;p48"/>
          <p:cNvSpPr txBox="1"/>
          <p:nvPr/>
        </p:nvSpPr>
        <p:spPr>
          <a:xfrm>
            <a:off x="1930463" y="3843696"/>
            <a:ext cx="1939022" cy="1055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2600" dirty="0">
                <a:solidFill>
                  <a:srgbClr val="0000FF"/>
                </a:solidFill>
              </a:rPr>
              <a:t>W</a:t>
            </a:r>
            <a:r>
              <a:rPr lang="en-US" sz="2600" baseline="-25000" dirty="0">
                <a:solidFill>
                  <a:srgbClr val="0000FF"/>
                </a:solidFill>
              </a:rPr>
              <a:t>1</a:t>
            </a:r>
            <a:r>
              <a:rPr lang="en-US" sz="2600" dirty="0">
                <a:solidFill>
                  <a:srgbClr val="0000FF"/>
                </a:solidFill>
              </a:rPr>
              <a:t>: 6x3x5x5</a:t>
            </a:r>
          </a:p>
          <a:p>
            <a:r>
              <a:rPr lang="en-US" sz="2600" dirty="0">
                <a:solidFill>
                  <a:srgbClr val="0000FF"/>
                </a:solidFill>
              </a:rPr>
              <a:t>b</a:t>
            </a:r>
            <a:r>
              <a:rPr lang="en-US" sz="2600" baseline="-25000" dirty="0">
                <a:solidFill>
                  <a:srgbClr val="0000FF"/>
                </a:solidFill>
              </a:rPr>
              <a:t>1</a:t>
            </a:r>
            <a:r>
              <a:rPr lang="en-US" sz="2600" dirty="0">
                <a:solidFill>
                  <a:srgbClr val="0000FF"/>
                </a:solidFill>
              </a:rPr>
              <a:t>: 5</a:t>
            </a:r>
          </a:p>
        </p:txBody>
      </p:sp>
      <p:sp>
        <p:nvSpPr>
          <p:cNvPr id="28" name="Google Shape;650;p48"/>
          <p:cNvSpPr/>
          <p:nvPr/>
        </p:nvSpPr>
        <p:spPr>
          <a:xfrm>
            <a:off x="3946781" y="1305465"/>
            <a:ext cx="1274868" cy="3676242"/>
          </a:xfrm>
          <a:prstGeom prst="cube">
            <a:avLst>
              <a:gd name="adj" fmla="val 77711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9" name="Google Shape;651;p48"/>
          <p:cNvSpPr txBox="1"/>
          <p:nvPr/>
        </p:nvSpPr>
        <p:spPr>
          <a:xfrm>
            <a:off x="4763402" y="4371333"/>
            <a:ext cx="655429" cy="41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28</a:t>
            </a:r>
            <a:endParaRPr sz="2399"/>
          </a:p>
        </p:txBody>
      </p:sp>
      <p:sp>
        <p:nvSpPr>
          <p:cNvPr id="30" name="Google Shape;652;p48"/>
          <p:cNvSpPr txBox="1"/>
          <p:nvPr/>
        </p:nvSpPr>
        <p:spPr>
          <a:xfrm>
            <a:off x="5249008" y="1607820"/>
            <a:ext cx="655429" cy="37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28</a:t>
            </a:r>
            <a:endParaRPr sz="2399"/>
          </a:p>
        </p:txBody>
      </p:sp>
      <p:sp>
        <p:nvSpPr>
          <p:cNvPr id="31" name="Google Shape;653;p48"/>
          <p:cNvSpPr txBox="1"/>
          <p:nvPr/>
        </p:nvSpPr>
        <p:spPr>
          <a:xfrm>
            <a:off x="3869485" y="4893373"/>
            <a:ext cx="655429" cy="2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6</a:t>
            </a:r>
            <a:endParaRPr sz="2399"/>
          </a:p>
        </p:txBody>
      </p:sp>
      <p:sp>
        <p:nvSpPr>
          <p:cNvPr id="34" name="Google Shape;656;p48"/>
          <p:cNvSpPr/>
          <p:nvPr/>
        </p:nvSpPr>
        <p:spPr>
          <a:xfrm>
            <a:off x="7603428" y="1407039"/>
            <a:ext cx="1274868" cy="3676242"/>
          </a:xfrm>
          <a:prstGeom prst="cube">
            <a:avLst>
              <a:gd name="adj" fmla="val 77711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7" name="Google Shape;660;p48"/>
          <p:cNvSpPr txBox="1"/>
          <p:nvPr/>
        </p:nvSpPr>
        <p:spPr>
          <a:xfrm>
            <a:off x="7424559" y="4994947"/>
            <a:ext cx="655429" cy="2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10</a:t>
            </a:r>
            <a:endParaRPr sz="2399"/>
          </a:p>
        </p:txBody>
      </p:sp>
      <p:sp>
        <p:nvSpPr>
          <p:cNvPr id="38" name="Google Shape;661;p48"/>
          <p:cNvSpPr txBox="1"/>
          <p:nvPr/>
        </p:nvSpPr>
        <p:spPr>
          <a:xfrm>
            <a:off x="8420049" y="4472907"/>
            <a:ext cx="655429" cy="41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2</a:t>
            </a:r>
            <a:r>
              <a:rPr lang="en-US" sz="2399" dirty="0"/>
              <a:t>6</a:t>
            </a:r>
            <a:endParaRPr sz="2399" dirty="0"/>
          </a:p>
        </p:txBody>
      </p:sp>
      <p:sp>
        <p:nvSpPr>
          <p:cNvPr id="39" name="Google Shape;662;p48"/>
          <p:cNvSpPr txBox="1"/>
          <p:nvPr/>
        </p:nvSpPr>
        <p:spPr>
          <a:xfrm>
            <a:off x="8905656" y="1709393"/>
            <a:ext cx="655429" cy="37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2</a:t>
            </a:r>
            <a:r>
              <a:rPr lang="en-US" sz="2399" dirty="0"/>
              <a:t>6</a:t>
            </a:r>
            <a:endParaRPr sz="2399" dirty="0"/>
          </a:p>
        </p:txBody>
      </p:sp>
      <p:sp>
        <p:nvSpPr>
          <p:cNvPr id="40" name="Google Shape;659;p48"/>
          <p:cNvSpPr txBox="1"/>
          <p:nvPr/>
        </p:nvSpPr>
        <p:spPr>
          <a:xfrm>
            <a:off x="11247618" y="2602817"/>
            <a:ext cx="838397" cy="768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….</a:t>
            </a:r>
            <a:endParaRPr sz="3199" dirty="0"/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707421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Stacking Convolutions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4088" y="5444708"/>
            <a:ext cx="19736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/>
              <a:t>Input: </a:t>
            </a:r>
          </a:p>
          <a:p>
            <a:pPr algn="ctr"/>
            <a:r>
              <a:rPr lang="en-US" sz="2400" dirty="0"/>
              <a:t>N x 3 x 32 x 32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280952" y="5444708"/>
            <a:ext cx="24879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First hidden layer: </a:t>
            </a:r>
          </a:p>
          <a:p>
            <a:pPr algn="ctr"/>
            <a:r>
              <a:rPr lang="en-US" sz="2400" dirty="0"/>
              <a:t>N x 6 x 28 x 28</a:t>
            </a:r>
          </a:p>
        </p:txBody>
      </p:sp>
      <p:sp>
        <p:nvSpPr>
          <p:cNvPr id="44" name="Google Shape;649;p48"/>
          <p:cNvSpPr txBox="1"/>
          <p:nvPr/>
        </p:nvSpPr>
        <p:spPr>
          <a:xfrm>
            <a:off x="5363311" y="3843696"/>
            <a:ext cx="2083272" cy="1036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2600">
                <a:solidFill>
                  <a:schemeClr val="accent6"/>
                </a:solidFill>
              </a:rPr>
              <a:t>W</a:t>
            </a:r>
            <a:r>
              <a:rPr lang="en-US" sz="2600" baseline="-25000">
                <a:solidFill>
                  <a:schemeClr val="accent6"/>
                </a:solidFill>
              </a:rPr>
              <a:t>2</a:t>
            </a:r>
            <a:r>
              <a:rPr lang="en-US" sz="2600" dirty="0">
                <a:solidFill>
                  <a:schemeClr val="accent6"/>
                </a:solidFill>
              </a:rPr>
              <a:t>: 10x6x3x3</a:t>
            </a:r>
          </a:p>
          <a:p>
            <a:r>
              <a:rPr lang="en-US" sz="2600" dirty="0">
                <a:solidFill>
                  <a:schemeClr val="accent6"/>
                </a:solidFill>
              </a:rPr>
              <a:t>b</a:t>
            </a:r>
            <a:r>
              <a:rPr lang="en-US" sz="2600" baseline="-25000" dirty="0">
                <a:solidFill>
                  <a:schemeClr val="accent6"/>
                </a:solidFill>
              </a:rPr>
              <a:t>2</a:t>
            </a:r>
            <a:r>
              <a:rPr lang="en-US" sz="2600" dirty="0">
                <a:solidFill>
                  <a:schemeClr val="accent6"/>
                </a:solidFill>
              </a:rPr>
              <a:t>: 10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648570" y="5444708"/>
            <a:ext cx="28628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Second hidden layer: </a:t>
            </a:r>
          </a:p>
          <a:p>
            <a:pPr algn="ctr"/>
            <a:r>
              <a:rPr lang="en-US" sz="2400" dirty="0"/>
              <a:t>N x 10 x 26 x 26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445042" y="2847996"/>
            <a:ext cx="909864" cy="5232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/>
              <a:t>Conv</a:t>
            </a:r>
          </a:p>
        </p:txBody>
      </p:sp>
      <p:cxnSp>
        <p:nvCxnSpPr>
          <p:cNvPr id="47" name="Google Shape;657;p48"/>
          <p:cNvCxnSpPr>
            <a:endCxn id="46" idx="1"/>
          </p:cNvCxnSpPr>
          <p:nvPr/>
        </p:nvCxnSpPr>
        <p:spPr>
          <a:xfrm flipV="1">
            <a:off x="1875099" y="3109606"/>
            <a:ext cx="569943" cy="3984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0" name="Google Shape;657;p48"/>
          <p:cNvCxnSpPr>
            <a:stCxn id="46" idx="3"/>
          </p:cNvCxnSpPr>
          <p:nvPr/>
        </p:nvCxnSpPr>
        <p:spPr>
          <a:xfrm>
            <a:off x="3354906" y="3109606"/>
            <a:ext cx="545762" cy="3984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3" name="Google Shape;657;p48"/>
          <p:cNvCxnSpPr>
            <a:stCxn id="27" idx="0"/>
            <a:endCxn id="46" idx="2"/>
          </p:cNvCxnSpPr>
          <p:nvPr/>
        </p:nvCxnSpPr>
        <p:spPr>
          <a:xfrm flipV="1">
            <a:off x="2899974" y="3371216"/>
            <a:ext cx="0" cy="47248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7" name="TextBox 56"/>
          <p:cNvSpPr txBox="1"/>
          <p:nvPr/>
        </p:nvSpPr>
        <p:spPr>
          <a:xfrm>
            <a:off x="5963835" y="2847996"/>
            <a:ext cx="909864" cy="5232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/>
              <a:t>Conv</a:t>
            </a:r>
          </a:p>
        </p:txBody>
      </p:sp>
      <p:cxnSp>
        <p:nvCxnSpPr>
          <p:cNvPr id="58" name="Google Shape;657;p48"/>
          <p:cNvCxnSpPr>
            <a:endCxn id="57" idx="1"/>
          </p:cNvCxnSpPr>
          <p:nvPr/>
        </p:nvCxnSpPr>
        <p:spPr>
          <a:xfrm flipV="1">
            <a:off x="5393892" y="3109606"/>
            <a:ext cx="569943" cy="3984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" name="Google Shape;657;p48"/>
          <p:cNvCxnSpPr>
            <a:stCxn id="57" idx="3"/>
          </p:cNvCxnSpPr>
          <p:nvPr/>
        </p:nvCxnSpPr>
        <p:spPr>
          <a:xfrm>
            <a:off x="6873699" y="3109606"/>
            <a:ext cx="545762" cy="3984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0" name="Google Shape;657;p48"/>
          <p:cNvCxnSpPr>
            <a:endCxn id="57" idx="2"/>
          </p:cNvCxnSpPr>
          <p:nvPr/>
        </p:nvCxnSpPr>
        <p:spPr>
          <a:xfrm flipV="1">
            <a:off x="6418767" y="3371216"/>
            <a:ext cx="0" cy="47248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5" name="TextBox 64"/>
          <p:cNvSpPr txBox="1"/>
          <p:nvPr/>
        </p:nvSpPr>
        <p:spPr>
          <a:xfrm>
            <a:off x="9608025" y="2847996"/>
            <a:ext cx="909864" cy="5232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/>
              <a:t>Conv</a:t>
            </a:r>
          </a:p>
        </p:txBody>
      </p:sp>
      <p:cxnSp>
        <p:nvCxnSpPr>
          <p:cNvPr id="66" name="Google Shape;657;p48"/>
          <p:cNvCxnSpPr/>
          <p:nvPr/>
        </p:nvCxnSpPr>
        <p:spPr>
          <a:xfrm flipV="1">
            <a:off x="9038082" y="3109606"/>
            <a:ext cx="569943" cy="3984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7" name="Google Shape;657;p48"/>
          <p:cNvCxnSpPr/>
          <p:nvPr/>
        </p:nvCxnSpPr>
        <p:spPr>
          <a:xfrm>
            <a:off x="10517889" y="3109606"/>
            <a:ext cx="545762" cy="3984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8" name="Google Shape;657;p48"/>
          <p:cNvCxnSpPr/>
          <p:nvPr/>
        </p:nvCxnSpPr>
        <p:spPr>
          <a:xfrm flipV="1">
            <a:off x="10062957" y="3371216"/>
            <a:ext cx="0" cy="47248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9" name="Google Shape;649;p48"/>
          <p:cNvSpPr txBox="1"/>
          <p:nvPr/>
        </p:nvSpPr>
        <p:spPr>
          <a:xfrm>
            <a:off x="9175139" y="3843696"/>
            <a:ext cx="2283797" cy="1036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2600" dirty="0">
                <a:solidFill>
                  <a:srgbClr val="7030A0"/>
                </a:solidFill>
              </a:rPr>
              <a:t>W</a:t>
            </a:r>
            <a:r>
              <a:rPr lang="en-US" sz="2600" baseline="-25000" dirty="0">
                <a:solidFill>
                  <a:srgbClr val="7030A0"/>
                </a:solidFill>
              </a:rPr>
              <a:t>3</a:t>
            </a:r>
            <a:r>
              <a:rPr lang="en-US" sz="2600" dirty="0">
                <a:solidFill>
                  <a:srgbClr val="7030A0"/>
                </a:solidFill>
              </a:rPr>
              <a:t>: 12x10x3x3</a:t>
            </a:r>
          </a:p>
          <a:p>
            <a:r>
              <a:rPr lang="en-US" sz="2600" dirty="0">
                <a:solidFill>
                  <a:srgbClr val="7030A0"/>
                </a:solidFill>
              </a:rPr>
              <a:t>b</a:t>
            </a:r>
            <a:r>
              <a:rPr lang="en-US" sz="2600" baseline="-25000" dirty="0">
                <a:solidFill>
                  <a:srgbClr val="7030A0"/>
                </a:solidFill>
              </a:rPr>
              <a:t>3</a:t>
            </a:r>
            <a:r>
              <a:rPr lang="en-US" sz="2600" dirty="0">
                <a:solidFill>
                  <a:srgbClr val="7030A0"/>
                </a:solidFill>
              </a:rPr>
              <a:t>: 12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2E646E-E7B2-4DD6-9A73-B3C878FA1020}"/>
              </a:ext>
            </a:extLst>
          </p:cNvPr>
          <p:cNvSpPr txBox="1"/>
          <p:nvPr/>
        </p:nvSpPr>
        <p:spPr>
          <a:xfrm>
            <a:off x="5856468" y="125464"/>
            <a:ext cx="42064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Q</a:t>
            </a:r>
            <a:r>
              <a:rPr lang="en-US" sz="2400" dirty="0"/>
              <a:t>: What happens if we stack two convolution layers?</a:t>
            </a:r>
          </a:p>
          <a:p>
            <a:r>
              <a:rPr lang="en-US" sz="2400" b="1" dirty="0"/>
              <a:t>A</a:t>
            </a:r>
            <a:r>
              <a:rPr lang="en-US" sz="2400" dirty="0"/>
              <a:t>: We get another convolution!</a:t>
            </a:r>
          </a:p>
          <a:p>
            <a:r>
              <a:rPr lang="en-US" sz="2400" b="1" dirty="0"/>
              <a:t>Q: </a:t>
            </a:r>
            <a:r>
              <a:rPr lang="en-US" sz="2400" b="1" dirty="0">
                <a:solidFill>
                  <a:srgbClr val="C00000"/>
                </a:solidFill>
              </a:rPr>
              <a:t>How to fix this?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A8E394B-7738-4901-8FE2-8FFE8506FAFC}"/>
              </a:ext>
            </a:extLst>
          </p:cNvPr>
          <p:cNvSpPr txBox="1"/>
          <p:nvPr/>
        </p:nvSpPr>
        <p:spPr>
          <a:xfrm>
            <a:off x="9608025" y="97845"/>
            <a:ext cx="2537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(Recall y=W</a:t>
            </a:r>
            <a:r>
              <a:rPr lang="en-US" sz="2400" baseline="-25000" dirty="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W</a:t>
            </a:r>
            <a:r>
              <a:rPr lang="en-US" sz="2400" baseline="-25000" dirty="0">
                <a:solidFill>
                  <a:schemeClr val="bg2">
                    <a:lumMod val="50000"/>
                  </a:schemeClr>
                </a:solidFill>
              </a:rPr>
              <a:t>1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x is a linear classifier)</a:t>
            </a:r>
          </a:p>
        </p:txBody>
      </p:sp>
    </p:spTree>
    <p:extLst>
      <p:ext uri="{BB962C8B-B14F-4D97-AF65-F5344CB8AC3E}">
        <p14:creationId xmlns:p14="http://schemas.microsoft.com/office/powerpoint/2010/main" val="131450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98</a:t>
            </a:fld>
            <a:endParaRPr lang="en-US" dirty="0"/>
          </a:p>
        </p:txBody>
      </p:sp>
      <p:sp>
        <p:nvSpPr>
          <p:cNvPr id="22" name="Google Shape;644;p48"/>
          <p:cNvSpPr/>
          <p:nvPr/>
        </p:nvSpPr>
        <p:spPr>
          <a:xfrm>
            <a:off x="594854" y="1305465"/>
            <a:ext cx="1274868" cy="367624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3" name="Google Shape;645;p48"/>
          <p:cNvSpPr txBox="1"/>
          <p:nvPr/>
        </p:nvSpPr>
        <p:spPr>
          <a:xfrm>
            <a:off x="1411475" y="4371333"/>
            <a:ext cx="655429" cy="41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32</a:t>
            </a:r>
            <a:endParaRPr sz="2399"/>
          </a:p>
        </p:txBody>
      </p:sp>
      <p:sp>
        <p:nvSpPr>
          <p:cNvPr id="24" name="Google Shape;646;p48"/>
          <p:cNvSpPr txBox="1"/>
          <p:nvPr/>
        </p:nvSpPr>
        <p:spPr>
          <a:xfrm>
            <a:off x="1897082" y="1607820"/>
            <a:ext cx="655429" cy="37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32</a:t>
            </a:r>
            <a:endParaRPr sz="2399"/>
          </a:p>
        </p:txBody>
      </p:sp>
      <p:sp>
        <p:nvSpPr>
          <p:cNvPr id="25" name="Google Shape;647;p48"/>
          <p:cNvSpPr txBox="1"/>
          <p:nvPr/>
        </p:nvSpPr>
        <p:spPr>
          <a:xfrm>
            <a:off x="517558" y="4893373"/>
            <a:ext cx="655429" cy="2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3</a:t>
            </a:r>
            <a:endParaRPr sz="2399"/>
          </a:p>
        </p:txBody>
      </p:sp>
      <p:sp>
        <p:nvSpPr>
          <p:cNvPr id="27" name="Google Shape;649;p48"/>
          <p:cNvSpPr txBox="1"/>
          <p:nvPr/>
        </p:nvSpPr>
        <p:spPr>
          <a:xfrm>
            <a:off x="1930463" y="3843696"/>
            <a:ext cx="1939022" cy="1055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2600" dirty="0">
                <a:solidFill>
                  <a:srgbClr val="0000FF"/>
                </a:solidFill>
              </a:rPr>
              <a:t>W</a:t>
            </a:r>
            <a:r>
              <a:rPr lang="en-US" sz="2600" baseline="-25000" dirty="0">
                <a:solidFill>
                  <a:srgbClr val="0000FF"/>
                </a:solidFill>
              </a:rPr>
              <a:t>1</a:t>
            </a:r>
            <a:r>
              <a:rPr lang="en-US" sz="2600" dirty="0">
                <a:solidFill>
                  <a:srgbClr val="0000FF"/>
                </a:solidFill>
              </a:rPr>
              <a:t>: 6x3x5x5</a:t>
            </a:r>
          </a:p>
          <a:p>
            <a:r>
              <a:rPr lang="en-US" sz="2600" dirty="0">
                <a:solidFill>
                  <a:srgbClr val="0000FF"/>
                </a:solidFill>
              </a:rPr>
              <a:t>b</a:t>
            </a:r>
            <a:r>
              <a:rPr lang="en-US" sz="2600" baseline="-25000" dirty="0">
                <a:solidFill>
                  <a:srgbClr val="0000FF"/>
                </a:solidFill>
              </a:rPr>
              <a:t>1</a:t>
            </a:r>
            <a:r>
              <a:rPr lang="en-US" sz="2600" dirty="0">
                <a:solidFill>
                  <a:srgbClr val="0000FF"/>
                </a:solidFill>
              </a:rPr>
              <a:t>: 6</a:t>
            </a:r>
          </a:p>
        </p:txBody>
      </p:sp>
      <p:sp>
        <p:nvSpPr>
          <p:cNvPr id="28" name="Google Shape;650;p48"/>
          <p:cNvSpPr/>
          <p:nvPr/>
        </p:nvSpPr>
        <p:spPr>
          <a:xfrm>
            <a:off x="3946781" y="1305465"/>
            <a:ext cx="1274868" cy="3676242"/>
          </a:xfrm>
          <a:prstGeom prst="cube">
            <a:avLst>
              <a:gd name="adj" fmla="val 77711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9" name="Google Shape;651;p48"/>
          <p:cNvSpPr txBox="1"/>
          <p:nvPr/>
        </p:nvSpPr>
        <p:spPr>
          <a:xfrm>
            <a:off x="4763402" y="4371333"/>
            <a:ext cx="655429" cy="41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28</a:t>
            </a:r>
            <a:endParaRPr sz="2399"/>
          </a:p>
        </p:txBody>
      </p:sp>
      <p:sp>
        <p:nvSpPr>
          <p:cNvPr id="30" name="Google Shape;652;p48"/>
          <p:cNvSpPr txBox="1"/>
          <p:nvPr/>
        </p:nvSpPr>
        <p:spPr>
          <a:xfrm>
            <a:off x="5249008" y="1607820"/>
            <a:ext cx="655429" cy="37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28</a:t>
            </a:r>
            <a:endParaRPr sz="2399"/>
          </a:p>
        </p:txBody>
      </p:sp>
      <p:sp>
        <p:nvSpPr>
          <p:cNvPr id="31" name="Google Shape;653;p48"/>
          <p:cNvSpPr txBox="1"/>
          <p:nvPr/>
        </p:nvSpPr>
        <p:spPr>
          <a:xfrm>
            <a:off x="3869485" y="4893373"/>
            <a:ext cx="655429" cy="2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6</a:t>
            </a:r>
            <a:endParaRPr sz="2399"/>
          </a:p>
        </p:txBody>
      </p:sp>
      <p:sp>
        <p:nvSpPr>
          <p:cNvPr id="34" name="Google Shape;656;p48"/>
          <p:cNvSpPr/>
          <p:nvPr/>
        </p:nvSpPr>
        <p:spPr>
          <a:xfrm>
            <a:off x="7603428" y="1407039"/>
            <a:ext cx="1274868" cy="3676242"/>
          </a:xfrm>
          <a:prstGeom prst="cube">
            <a:avLst>
              <a:gd name="adj" fmla="val 77711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7" name="Google Shape;660;p48"/>
          <p:cNvSpPr txBox="1"/>
          <p:nvPr/>
        </p:nvSpPr>
        <p:spPr>
          <a:xfrm>
            <a:off x="7424559" y="4994947"/>
            <a:ext cx="655429" cy="2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10</a:t>
            </a:r>
            <a:endParaRPr sz="2399"/>
          </a:p>
        </p:txBody>
      </p:sp>
      <p:sp>
        <p:nvSpPr>
          <p:cNvPr id="38" name="Google Shape;661;p48"/>
          <p:cNvSpPr txBox="1"/>
          <p:nvPr/>
        </p:nvSpPr>
        <p:spPr>
          <a:xfrm>
            <a:off x="8420049" y="4472907"/>
            <a:ext cx="655429" cy="41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2</a:t>
            </a:r>
            <a:r>
              <a:rPr lang="en-US" sz="2399" dirty="0"/>
              <a:t>6</a:t>
            </a:r>
            <a:endParaRPr sz="2399" dirty="0"/>
          </a:p>
        </p:txBody>
      </p:sp>
      <p:sp>
        <p:nvSpPr>
          <p:cNvPr id="39" name="Google Shape;662;p48"/>
          <p:cNvSpPr txBox="1"/>
          <p:nvPr/>
        </p:nvSpPr>
        <p:spPr>
          <a:xfrm>
            <a:off x="8905656" y="1709393"/>
            <a:ext cx="655429" cy="37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2</a:t>
            </a:r>
            <a:r>
              <a:rPr lang="en-US" sz="2399" dirty="0"/>
              <a:t>6</a:t>
            </a:r>
            <a:endParaRPr sz="2399" dirty="0"/>
          </a:p>
        </p:txBody>
      </p:sp>
      <p:sp>
        <p:nvSpPr>
          <p:cNvPr id="40" name="Google Shape;659;p48"/>
          <p:cNvSpPr txBox="1"/>
          <p:nvPr/>
        </p:nvSpPr>
        <p:spPr>
          <a:xfrm>
            <a:off x="11247618" y="2602817"/>
            <a:ext cx="838397" cy="768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….</a:t>
            </a:r>
            <a:endParaRPr sz="3199" dirty="0"/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707421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Stacking Convolutions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4088" y="5444708"/>
            <a:ext cx="19736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/>
              <a:t>Input: </a:t>
            </a:r>
          </a:p>
          <a:p>
            <a:pPr algn="ctr"/>
            <a:r>
              <a:rPr lang="en-US" sz="2400" dirty="0"/>
              <a:t>N x 3 x 32 x 32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280952" y="5444708"/>
            <a:ext cx="24879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First hidden layer: </a:t>
            </a:r>
          </a:p>
          <a:p>
            <a:pPr algn="ctr"/>
            <a:r>
              <a:rPr lang="en-US" sz="2400" dirty="0"/>
              <a:t>N x 6 x 28 x 28</a:t>
            </a:r>
          </a:p>
        </p:txBody>
      </p:sp>
      <p:sp>
        <p:nvSpPr>
          <p:cNvPr id="44" name="Google Shape;649;p48"/>
          <p:cNvSpPr txBox="1"/>
          <p:nvPr/>
        </p:nvSpPr>
        <p:spPr>
          <a:xfrm>
            <a:off x="5363311" y="3843696"/>
            <a:ext cx="2083272" cy="1036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2600">
                <a:solidFill>
                  <a:schemeClr val="accent6"/>
                </a:solidFill>
              </a:rPr>
              <a:t>W</a:t>
            </a:r>
            <a:r>
              <a:rPr lang="en-US" sz="2600" baseline="-25000">
                <a:solidFill>
                  <a:schemeClr val="accent6"/>
                </a:solidFill>
              </a:rPr>
              <a:t>2</a:t>
            </a:r>
            <a:r>
              <a:rPr lang="en-US" sz="2600" dirty="0">
                <a:solidFill>
                  <a:schemeClr val="accent6"/>
                </a:solidFill>
              </a:rPr>
              <a:t>: 10x6x3x3</a:t>
            </a:r>
          </a:p>
          <a:p>
            <a:r>
              <a:rPr lang="en-US" sz="2600" dirty="0">
                <a:solidFill>
                  <a:schemeClr val="accent6"/>
                </a:solidFill>
              </a:rPr>
              <a:t>b</a:t>
            </a:r>
            <a:r>
              <a:rPr lang="en-US" sz="2600" baseline="-25000" dirty="0">
                <a:solidFill>
                  <a:schemeClr val="accent6"/>
                </a:solidFill>
              </a:rPr>
              <a:t>2</a:t>
            </a:r>
            <a:r>
              <a:rPr lang="en-US" sz="2600" dirty="0">
                <a:solidFill>
                  <a:schemeClr val="accent6"/>
                </a:solidFill>
              </a:rPr>
              <a:t>: 10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648570" y="5444708"/>
            <a:ext cx="28628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Second hidden layer: </a:t>
            </a:r>
          </a:p>
          <a:p>
            <a:pPr algn="ctr"/>
            <a:r>
              <a:rPr lang="en-US" sz="2400" dirty="0"/>
              <a:t>N x 10 x 26 x 26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993626" y="2847996"/>
            <a:ext cx="806503" cy="46166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Conv</a:t>
            </a:r>
          </a:p>
        </p:txBody>
      </p:sp>
      <p:cxnSp>
        <p:nvCxnSpPr>
          <p:cNvPr id="50" name="Google Shape;657;p48"/>
          <p:cNvCxnSpPr>
            <a:stCxn id="46" idx="3"/>
            <a:endCxn id="48" idx="1"/>
          </p:cNvCxnSpPr>
          <p:nvPr/>
        </p:nvCxnSpPr>
        <p:spPr>
          <a:xfrm>
            <a:off x="2800129" y="3078829"/>
            <a:ext cx="131859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3" name="Google Shape;657;p48"/>
          <p:cNvCxnSpPr>
            <a:endCxn id="46" idx="2"/>
          </p:cNvCxnSpPr>
          <p:nvPr/>
        </p:nvCxnSpPr>
        <p:spPr>
          <a:xfrm flipV="1">
            <a:off x="2393504" y="3309661"/>
            <a:ext cx="3374" cy="534035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9" name="Google Shape;649;p48"/>
          <p:cNvSpPr txBox="1"/>
          <p:nvPr/>
        </p:nvSpPr>
        <p:spPr>
          <a:xfrm>
            <a:off x="9175139" y="3843696"/>
            <a:ext cx="2283797" cy="1036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2600" dirty="0">
                <a:solidFill>
                  <a:srgbClr val="7030A0"/>
                </a:solidFill>
              </a:rPr>
              <a:t>W</a:t>
            </a:r>
            <a:r>
              <a:rPr lang="en-US" sz="2600" baseline="-25000" dirty="0">
                <a:solidFill>
                  <a:srgbClr val="7030A0"/>
                </a:solidFill>
              </a:rPr>
              <a:t>3</a:t>
            </a:r>
            <a:r>
              <a:rPr lang="en-US" sz="2600" dirty="0">
                <a:solidFill>
                  <a:srgbClr val="7030A0"/>
                </a:solidFill>
              </a:rPr>
              <a:t>: 12x10x3x3</a:t>
            </a:r>
          </a:p>
          <a:p>
            <a:r>
              <a:rPr lang="en-US" sz="2600" dirty="0">
                <a:solidFill>
                  <a:srgbClr val="7030A0"/>
                </a:solidFill>
              </a:rPr>
              <a:t>b</a:t>
            </a:r>
            <a:r>
              <a:rPr lang="en-US" sz="2600" baseline="-25000" dirty="0">
                <a:solidFill>
                  <a:srgbClr val="7030A0"/>
                </a:solidFill>
              </a:rPr>
              <a:t>3</a:t>
            </a:r>
            <a:r>
              <a:rPr lang="en-US" sz="2600" dirty="0">
                <a:solidFill>
                  <a:srgbClr val="7030A0"/>
                </a:solidFill>
              </a:rPr>
              <a:t>: 12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08025" y="97845"/>
            <a:ext cx="2537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(Recall y=W</a:t>
            </a:r>
            <a:r>
              <a:rPr lang="en-US" sz="2400" baseline="-25000" dirty="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W</a:t>
            </a:r>
            <a:r>
              <a:rPr lang="en-US" sz="2400" baseline="-25000" dirty="0">
                <a:solidFill>
                  <a:schemeClr val="bg2">
                    <a:lumMod val="50000"/>
                  </a:schemeClr>
                </a:solidFill>
              </a:rPr>
              <a:t>1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x is a linear classifier)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931988" y="2847996"/>
            <a:ext cx="820546" cy="46166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/>
              <a:t>ReLU</a:t>
            </a:r>
            <a:endParaRPr lang="en-US" sz="2400" dirty="0"/>
          </a:p>
        </p:txBody>
      </p:sp>
      <p:cxnSp>
        <p:nvCxnSpPr>
          <p:cNvPr id="51" name="Google Shape;657;p48"/>
          <p:cNvCxnSpPr/>
          <p:nvPr/>
        </p:nvCxnSpPr>
        <p:spPr>
          <a:xfrm flipV="1">
            <a:off x="1887659" y="3078829"/>
            <a:ext cx="109728" cy="1929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2" name="Google Shape;657;p48"/>
          <p:cNvCxnSpPr>
            <a:stCxn id="48" idx="3"/>
          </p:cNvCxnSpPr>
          <p:nvPr/>
        </p:nvCxnSpPr>
        <p:spPr>
          <a:xfrm flipV="1">
            <a:off x="3752534" y="3078828"/>
            <a:ext cx="143002" cy="1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4" name="TextBox 53"/>
          <p:cNvSpPr txBox="1"/>
          <p:nvPr/>
        </p:nvSpPr>
        <p:spPr>
          <a:xfrm>
            <a:off x="5525833" y="2849925"/>
            <a:ext cx="806503" cy="46166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Conv</a:t>
            </a:r>
          </a:p>
        </p:txBody>
      </p:sp>
      <p:cxnSp>
        <p:nvCxnSpPr>
          <p:cNvPr id="55" name="Google Shape;657;p48"/>
          <p:cNvCxnSpPr/>
          <p:nvPr/>
        </p:nvCxnSpPr>
        <p:spPr>
          <a:xfrm>
            <a:off x="6332336" y="3080758"/>
            <a:ext cx="131859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6" name="Google Shape;657;p48"/>
          <p:cNvCxnSpPr/>
          <p:nvPr/>
        </p:nvCxnSpPr>
        <p:spPr>
          <a:xfrm flipV="1">
            <a:off x="5925711" y="3311590"/>
            <a:ext cx="3374" cy="534035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1" name="TextBox 60"/>
          <p:cNvSpPr txBox="1"/>
          <p:nvPr/>
        </p:nvSpPr>
        <p:spPr>
          <a:xfrm>
            <a:off x="6464195" y="2849925"/>
            <a:ext cx="820546" cy="46166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/>
              <a:t>ReLU</a:t>
            </a:r>
            <a:endParaRPr lang="en-US" sz="2400" dirty="0"/>
          </a:p>
        </p:txBody>
      </p:sp>
      <p:cxnSp>
        <p:nvCxnSpPr>
          <p:cNvPr id="62" name="Google Shape;657;p48"/>
          <p:cNvCxnSpPr/>
          <p:nvPr/>
        </p:nvCxnSpPr>
        <p:spPr>
          <a:xfrm>
            <a:off x="5298945" y="3080758"/>
            <a:ext cx="230649" cy="1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3" name="Google Shape;657;p48"/>
          <p:cNvCxnSpPr/>
          <p:nvPr/>
        </p:nvCxnSpPr>
        <p:spPr>
          <a:xfrm flipV="1">
            <a:off x="7284741" y="3080758"/>
            <a:ext cx="227229" cy="1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4" name="TextBox 63"/>
          <p:cNvSpPr txBox="1"/>
          <p:nvPr/>
        </p:nvSpPr>
        <p:spPr>
          <a:xfrm>
            <a:off x="9231665" y="2851852"/>
            <a:ext cx="806503" cy="46166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Conv</a:t>
            </a:r>
          </a:p>
        </p:txBody>
      </p:sp>
      <p:cxnSp>
        <p:nvCxnSpPr>
          <p:cNvPr id="70" name="Google Shape;657;p48"/>
          <p:cNvCxnSpPr/>
          <p:nvPr/>
        </p:nvCxnSpPr>
        <p:spPr>
          <a:xfrm>
            <a:off x="10038168" y="3082685"/>
            <a:ext cx="131859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1" name="Google Shape;657;p48"/>
          <p:cNvCxnSpPr/>
          <p:nvPr/>
        </p:nvCxnSpPr>
        <p:spPr>
          <a:xfrm flipV="1">
            <a:off x="9631543" y="3313517"/>
            <a:ext cx="3374" cy="534035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2" name="TextBox 71"/>
          <p:cNvSpPr txBox="1"/>
          <p:nvPr/>
        </p:nvSpPr>
        <p:spPr>
          <a:xfrm>
            <a:off x="10170027" y="2851852"/>
            <a:ext cx="820546" cy="46166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/>
              <a:t>ReLU</a:t>
            </a:r>
            <a:endParaRPr lang="en-US" sz="2400" dirty="0"/>
          </a:p>
        </p:txBody>
      </p:sp>
      <p:cxnSp>
        <p:nvCxnSpPr>
          <p:cNvPr id="73" name="Google Shape;657;p48"/>
          <p:cNvCxnSpPr/>
          <p:nvPr/>
        </p:nvCxnSpPr>
        <p:spPr>
          <a:xfrm>
            <a:off x="9004777" y="3082685"/>
            <a:ext cx="230649" cy="1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4" name="Google Shape;657;p48"/>
          <p:cNvCxnSpPr/>
          <p:nvPr/>
        </p:nvCxnSpPr>
        <p:spPr>
          <a:xfrm flipV="1">
            <a:off x="10990573" y="3082685"/>
            <a:ext cx="227229" cy="1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C4F09D96-86FC-41E0-AE3C-72098BF8B459}"/>
              </a:ext>
            </a:extLst>
          </p:cNvPr>
          <p:cNvSpPr txBox="1"/>
          <p:nvPr/>
        </p:nvSpPr>
        <p:spPr>
          <a:xfrm>
            <a:off x="5856468" y="125464"/>
            <a:ext cx="42064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Q</a:t>
            </a:r>
            <a:r>
              <a:rPr lang="en-US" sz="2400" dirty="0"/>
              <a:t>: What happens if we stack two convolution layers?</a:t>
            </a:r>
          </a:p>
          <a:p>
            <a:r>
              <a:rPr lang="en-US" sz="2400" b="1" dirty="0"/>
              <a:t>A</a:t>
            </a:r>
            <a:r>
              <a:rPr lang="en-US" sz="2400" dirty="0"/>
              <a:t>: We get another convolution!</a:t>
            </a:r>
          </a:p>
          <a:p>
            <a:r>
              <a:rPr lang="en-US" sz="2400" b="1" dirty="0"/>
              <a:t>Q: </a:t>
            </a:r>
            <a:r>
              <a:rPr lang="en-US" sz="2400" dirty="0"/>
              <a:t>How to fix this?</a:t>
            </a:r>
          </a:p>
          <a:p>
            <a:r>
              <a:rPr lang="en-US" sz="2400" b="1" dirty="0"/>
              <a:t>A: </a:t>
            </a:r>
            <a:r>
              <a:rPr lang="en-US" sz="2400" dirty="0"/>
              <a:t>Non-linearity</a:t>
            </a:r>
          </a:p>
        </p:txBody>
      </p:sp>
    </p:spTree>
    <p:extLst>
      <p:ext uri="{BB962C8B-B14F-4D97-AF65-F5344CB8AC3E}">
        <p14:creationId xmlns:p14="http://schemas.microsoft.com/office/powerpoint/2010/main" val="141405950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99</a:t>
            </a:fld>
            <a:endParaRPr lang="en-US" dirty="0"/>
          </a:p>
        </p:txBody>
      </p:sp>
      <p:sp>
        <p:nvSpPr>
          <p:cNvPr id="22" name="Google Shape;644;p48"/>
          <p:cNvSpPr/>
          <p:nvPr/>
        </p:nvSpPr>
        <p:spPr>
          <a:xfrm>
            <a:off x="594854" y="1305465"/>
            <a:ext cx="1274868" cy="367624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3" name="Google Shape;645;p48"/>
          <p:cNvSpPr txBox="1"/>
          <p:nvPr/>
        </p:nvSpPr>
        <p:spPr>
          <a:xfrm>
            <a:off x="1411475" y="4371333"/>
            <a:ext cx="655429" cy="41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32</a:t>
            </a:r>
            <a:endParaRPr sz="2399"/>
          </a:p>
        </p:txBody>
      </p:sp>
      <p:sp>
        <p:nvSpPr>
          <p:cNvPr id="24" name="Google Shape;646;p48"/>
          <p:cNvSpPr txBox="1"/>
          <p:nvPr/>
        </p:nvSpPr>
        <p:spPr>
          <a:xfrm>
            <a:off x="1897082" y="1607820"/>
            <a:ext cx="655429" cy="37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32</a:t>
            </a:r>
            <a:endParaRPr sz="2399"/>
          </a:p>
        </p:txBody>
      </p:sp>
      <p:sp>
        <p:nvSpPr>
          <p:cNvPr id="25" name="Google Shape;647;p48"/>
          <p:cNvSpPr txBox="1"/>
          <p:nvPr/>
        </p:nvSpPr>
        <p:spPr>
          <a:xfrm>
            <a:off x="517558" y="4893373"/>
            <a:ext cx="655429" cy="2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3</a:t>
            </a:r>
            <a:endParaRPr sz="2399"/>
          </a:p>
        </p:txBody>
      </p:sp>
      <p:sp>
        <p:nvSpPr>
          <p:cNvPr id="27" name="Google Shape;649;p48"/>
          <p:cNvSpPr txBox="1"/>
          <p:nvPr/>
        </p:nvSpPr>
        <p:spPr>
          <a:xfrm>
            <a:off x="1930463" y="3843696"/>
            <a:ext cx="1939022" cy="1055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2600" dirty="0">
                <a:solidFill>
                  <a:srgbClr val="0000FF"/>
                </a:solidFill>
              </a:rPr>
              <a:t>W</a:t>
            </a:r>
            <a:r>
              <a:rPr lang="en-US" sz="2600" baseline="-25000" dirty="0">
                <a:solidFill>
                  <a:srgbClr val="0000FF"/>
                </a:solidFill>
              </a:rPr>
              <a:t>1</a:t>
            </a:r>
            <a:r>
              <a:rPr lang="en-US" sz="2600" dirty="0">
                <a:solidFill>
                  <a:srgbClr val="0000FF"/>
                </a:solidFill>
              </a:rPr>
              <a:t>: 6x3x5x5</a:t>
            </a:r>
          </a:p>
          <a:p>
            <a:r>
              <a:rPr lang="en-US" sz="2600" dirty="0">
                <a:solidFill>
                  <a:srgbClr val="0000FF"/>
                </a:solidFill>
              </a:rPr>
              <a:t>b</a:t>
            </a:r>
            <a:r>
              <a:rPr lang="en-US" sz="2600" baseline="-25000" dirty="0">
                <a:solidFill>
                  <a:srgbClr val="0000FF"/>
                </a:solidFill>
              </a:rPr>
              <a:t>1</a:t>
            </a:r>
            <a:r>
              <a:rPr lang="en-US" sz="2600" dirty="0">
                <a:solidFill>
                  <a:srgbClr val="0000FF"/>
                </a:solidFill>
              </a:rPr>
              <a:t>: 6</a:t>
            </a:r>
          </a:p>
        </p:txBody>
      </p:sp>
      <p:sp>
        <p:nvSpPr>
          <p:cNvPr id="28" name="Google Shape;650;p48"/>
          <p:cNvSpPr/>
          <p:nvPr/>
        </p:nvSpPr>
        <p:spPr>
          <a:xfrm>
            <a:off x="3946781" y="1305465"/>
            <a:ext cx="1274868" cy="3676242"/>
          </a:xfrm>
          <a:prstGeom prst="cube">
            <a:avLst>
              <a:gd name="adj" fmla="val 77711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9" name="Google Shape;651;p48"/>
          <p:cNvSpPr txBox="1"/>
          <p:nvPr/>
        </p:nvSpPr>
        <p:spPr>
          <a:xfrm>
            <a:off x="4763402" y="4371333"/>
            <a:ext cx="655429" cy="41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28</a:t>
            </a:r>
            <a:endParaRPr sz="2399"/>
          </a:p>
        </p:txBody>
      </p:sp>
      <p:sp>
        <p:nvSpPr>
          <p:cNvPr id="30" name="Google Shape;652;p48"/>
          <p:cNvSpPr txBox="1"/>
          <p:nvPr/>
        </p:nvSpPr>
        <p:spPr>
          <a:xfrm>
            <a:off x="5249008" y="1607820"/>
            <a:ext cx="655429" cy="37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28</a:t>
            </a:r>
            <a:endParaRPr sz="2399"/>
          </a:p>
        </p:txBody>
      </p:sp>
      <p:sp>
        <p:nvSpPr>
          <p:cNvPr id="31" name="Google Shape;653;p48"/>
          <p:cNvSpPr txBox="1"/>
          <p:nvPr/>
        </p:nvSpPr>
        <p:spPr>
          <a:xfrm>
            <a:off x="3869485" y="4893373"/>
            <a:ext cx="655429" cy="2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6</a:t>
            </a:r>
            <a:endParaRPr sz="2399"/>
          </a:p>
        </p:txBody>
      </p:sp>
      <p:sp>
        <p:nvSpPr>
          <p:cNvPr id="34" name="Google Shape;656;p48"/>
          <p:cNvSpPr/>
          <p:nvPr/>
        </p:nvSpPr>
        <p:spPr>
          <a:xfrm>
            <a:off x="7603428" y="1407039"/>
            <a:ext cx="1274868" cy="3676242"/>
          </a:xfrm>
          <a:prstGeom prst="cube">
            <a:avLst>
              <a:gd name="adj" fmla="val 77711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7" name="Google Shape;660;p48"/>
          <p:cNvSpPr txBox="1"/>
          <p:nvPr/>
        </p:nvSpPr>
        <p:spPr>
          <a:xfrm>
            <a:off x="7424559" y="4994947"/>
            <a:ext cx="655429" cy="2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10</a:t>
            </a:r>
            <a:endParaRPr sz="2399"/>
          </a:p>
        </p:txBody>
      </p:sp>
      <p:sp>
        <p:nvSpPr>
          <p:cNvPr id="38" name="Google Shape;661;p48"/>
          <p:cNvSpPr txBox="1"/>
          <p:nvPr/>
        </p:nvSpPr>
        <p:spPr>
          <a:xfrm>
            <a:off x="8420049" y="4472907"/>
            <a:ext cx="655429" cy="41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2</a:t>
            </a:r>
            <a:r>
              <a:rPr lang="en-US" sz="2399" dirty="0"/>
              <a:t>6</a:t>
            </a:r>
            <a:endParaRPr sz="2399" dirty="0"/>
          </a:p>
        </p:txBody>
      </p:sp>
      <p:sp>
        <p:nvSpPr>
          <p:cNvPr id="39" name="Google Shape;662;p48"/>
          <p:cNvSpPr txBox="1"/>
          <p:nvPr/>
        </p:nvSpPr>
        <p:spPr>
          <a:xfrm>
            <a:off x="8905656" y="1709393"/>
            <a:ext cx="655429" cy="37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2</a:t>
            </a:r>
            <a:r>
              <a:rPr lang="en-US" sz="2399" dirty="0"/>
              <a:t>6</a:t>
            </a:r>
            <a:endParaRPr sz="2399" dirty="0"/>
          </a:p>
        </p:txBody>
      </p:sp>
      <p:sp>
        <p:nvSpPr>
          <p:cNvPr id="40" name="Google Shape;659;p48"/>
          <p:cNvSpPr txBox="1"/>
          <p:nvPr/>
        </p:nvSpPr>
        <p:spPr>
          <a:xfrm>
            <a:off x="11247618" y="2602817"/>
            <a:ext cx="838397" cy="768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….</a:t>
            </a:r>
            <a:endParaRPr sz="3199" dirty="0"/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703916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What </a:t>
            </a:r>
            <a:r>
              <a:rPr lang="en-US"/>
              <a:t>do convolutional filters learn? 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34088" y="5444708"/>
            <a:ext cx="19736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/>
              <a:t>Input: </a:t>
            </a:r>
          </a:p>
          <a:p>
            <a:pPr algn="ctr"/>
            <a:r>
              <a:rPr lang="en-US" sz="2400" dirty="0"/>
              <a:t>N x 3 x 32 x 32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280952" y="5444708"/>
            <a:ext cx="24879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First hidden layer: </a:t>
            </a:r>
          </a:p>
          <a:p>
            <a:pPr algn="ctr"/>
            <a:r>
              <a:rPr lang="en-US" sz="2400" dirty="0"/>
              <a:t>N x 6 x 28 x 28</a:t>
            </a:r>
          </a:p>
        </p:txBody>
      </p:sp>
      <p:sp>
        <p:nvSpPr>
          <p:cNvPr id="44" name="Google Shape;649;p48"/>
          <p:cNvSpPr txBox="1"/>
          <p:nvPr/>
        </p:nvSpPr>
        <p:spPr>
          <a:xfrm>
            <a:off x="5363311" y="3843696"/>
            <a:ext cx="2083272" cy="1036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2600">
                <a:solidFill>
                  <a:schemeClr val="accent6"/>
                </a:solidFill>
              </a:rPr>
              <a:t>W</a:t>
            </a:r>
            <a:r>
              <a:rPr lang="en-US" sz="2600" baseline="-25000">
                <a:solidFill>
                  <a:schemeClr val="accent6"/>
                </a:solidFill>
              </a:rPr>
              <a:t>2</a:t>
            </a:r>
            <a:r>
              <a:rPr lang="en-US" sz="2600" dirty="0">
                <a:solidFill>
                  <a:schemeClr val="accent6"/>
                </a:solidFill>
              </a:rPr>
              <a:t>: 10x6x3x3</a:t>
            </a:r>
          </a:p>
          <a:p>
            <a:r>
              <a:rPr lang="en-US" sz="2600" dirty="0">
                <a:solidFill>
                  <a:schemeClr val="accent6"/>
                </a:solidFill>
              </a:rPr>
              <a:t>b</a:t>
            </a:r>
            <a:r>
              <a:rPr lang="en-US" sz="2600" baseline="-25000" dirty="0">
                <a:solidFill>
                  <a:schemeClr val="accent6"/>
                </a:solidFill>
              </a:rPr>
              <a:t>2</a:t>
            </a:r>
            <a:r>
              <a:rPr lang="en-US" sz="2600" dirty="0">
                <a:solidFill>
                  <a:schemeClr val="accent6"/>
                </a:solidFill>
              </a:rPr>
              <a:t>: 10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648570" y="5444708"/>
            <a:ext cx="28628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Second hidden layer: </a:t>
            </a:r>
          </a:p>
          <a:p>
            <a:pPr algn="ctr"/>
            <a:r>
              <a:rPr lang="en-US" sz="2400" dirty="0"/>
              <a:t>N x 10 x 26 x 26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993626" y="2847996"/>
            <a:ext cx="806503" cy="46166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Conv</a:t>
            </a:r>
          </a:p>
        </p:txBody>
      </p:sp>
      <p:cxnSp>
        <p:nvCxnSpPr>
          <p:cNvPr id="50" name="Google Shape;657;p48"/>
          <p:cNvCxnSpPr>
            <a:stCxn id="46" idx="3"/>
            <a:endCxn id="48" idx="1"/>
          </p:cNvCxnSpPr>
          <p:nvPr/>
        </p:nvCxnSpPr>
        <p:spPr>
          <a:xfrm>
            <a:off x="2800129" y="3078829"/>
            <a:ext cx="131859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3" name="Google Shape;657;p48"/>
          <p:cNvCxnSpPr>
            <a:endCxn id="46" idx="2"/>
          </p:cNvCxnSpPr>
          <p:nvPr/>
        </p:nvCxnSpPr>
        <p:spPr>
          <a:xfrm flipV="1">
            <a:off x="2393504" y="3309661"/>
            <a:ext cx="3374" cy="534035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9" name="Google Shape;649;p48"/>
          <p:cNvSpPr txBox="1"/>
          <p:nvPr/>
        </p:nvSpPr>
        <p:spPr>
          <a:xfrm>
            <a:off x="9175139" y="3843696"/>
            <a:ext cx="2283797" cy="1036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2600" dirty="0">
                <a:solidFill>
                  <a:srgbClr val="7030A0"/>
                </a:solidFill>
              </a:rPr>
              <a:t>W</a:t>
            </a:r>
            <a:r>
              <a:rPr lang="en-US" sz="2600" baseline="-25000" dirty="0">
                <a:solidFill>
                  <a:srgbClr val="7030A0"/>
                </a:solidFill>
              </a:rPr>
              <a:t>3</a:t>
            </a:r>
            <a:r>
              <a:rPr lang="en-US" sz="2600" dirty="0">
                <a:solidFill>
                  <a:srgbClr val="7030A0"/>
                </a:solidFill>
              </a:rPr>
              <a:t>: 12x10x3x3</a:t>
            </a:r>
          </a:p>
          <a:p>
            <a:r>
              <a:rPr lang="en-US" sz="2600" dirty="0">
                <a:solidFill>
                  <a:srgbClr val="7030A0"/>
                </a:solidFill>
              </a:rPr>
              <a:t>b</a:t>
            </a:r>
            <a:r>
              <a:rPr lang="en-US" sz="2600" baseline="-25000" dirty="0">
                <a:solidFill>
                  <a:srgbClr val="7030A0"/>
                </a:solidFill>
              </a:rPr>
              <a:t>3</a:t>
            </a:r>
            <a:r>
              <a:rPr lang="en-US" sz="2600" dirty="0">
                <a:solidFill>
                  <a:srgbClr val="7030A0"/>
                </a:solidFill>
              </a:rPr>
              <a:t>: 12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931988" y="2847996"/>
            <a:ext cx="820546" cy="46166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/>
              <a:t>ReLU</a:t>
            </a:r>
            <a:endParaRPr lang="en-US" sz="2400" dirty="0"/>
          </a:p>
        </p:txBody>
      </p:sp>
      <p:cxnSp>
        <p:nvCxnSpPr>
          <p:cNvPr id="51" name="Google Shape;657;p48"/>
          <p:cNvCxnSpPr/>
          <p:nvPr/>
        </p:nvCxnSpPr>
        <p:spPr>
          <a:xfrm flipV="1">
            <a:off x="1887659" y="3078829"/>
            <a:ext cx="109728" cy="1929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2" name="Google Shape;657;p48"/>
          <p:cNvCxnSpPr>
            <a:stCxn id="48" idx="3"/>
          </p:cNvCxnSpPr>
          <p:nvPr/>
        </p:nvCxnSpPr>
        <p:spPr>
          <a:xfrm flipV="1">
            <a:off x="3752534" y="3078828"/>
            <a:ext cx="143002" cy="1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4" name="TextBox 53"/>
          <p:cNvSpPr txBox="1"/>
          <p:nvPr/>
        </p:nvSpPr>
        <p:spPr>
          <a:xfrm>
            <a:off x="5525833" y="2849925"/>
            <a:ext cx="806503" cy="46166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Conv</a:t>
            </a:r>
          </a:p>
        </p:txBody>
      </p:sp>
      <p:cxnSp>
        <p:nvCxnSpPr>
          <p:cNvPr id="55" name="Google Shape;657;p48"/>
          <p:cNvCxnSpPr/>
          <p:nvPr/>
        </p:nvCxnSpPr>
        <p:spPr>
          <a:xfrm>
            <a:off x="6332336" y="3080758"/>
            <a:ext cx="131859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6" name="Google Shape;657;p48"/>
          <p:cNvCxnSpPr/>
          <p:nvPr/>
        </p:nvCxnSpPr>
        <p:spPr>
          <a:xfrm flipV="1">
            <a:off x="5925711" y="3311590"/>
            <a:ext cx="3374" cy="534035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1" name="TextBox 60"/>
          <p:cNvSpPr txBox="1"/>
          <p:nvPr/>
        </p:nvSpPr>
        <p:spPr>
          <a:xfrm>
            <a:off x="6464195" y="2849925"/>
            <a:ext cx="820546" cy="46166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/>
              <a:t>ReLU</a:t>
            </a:r>
            <a:endParaRPr lang="en-US" sz="2400" dirty="0"/>
          </a:p>
        </p:txBody>
      </p:sp>
      <p:cxnSp>
        <p:nvCxnSpPr>
          <p:cNvPr id="62" name="Google Shape;657;p48"/>
          <p:cNvCxnSpPr/>
          <p:nvPr/>
        </p:nvCxnSpPr>
        <p:spPr>
          <a:xfrm>
            <a:off x="5298945" y="3080758"/>
            <a:ext cx="230649" cy="1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3" name="Google Shape;657;p48"/>
          <p:cNvCxnSpPr/>
          <p:nvPr/>
        </p:nvCxnSpPr>
        <p:spPr>
          <a:xfrm flipV="1">
            <a:off x="7284741" y="3080758"/>
            <a:ext cx="227229" cy="1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4" name="TextBox 63"/>
          <p:cNvSpPr txBox="1"/>
          <p:nvPr/>
        </p:nvSpPr>
        <p:spPr>
          <a:xfrm>
            <a:off x="9231665" y="2851852"/>
            <a:ext cx="806503" cy="46166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Conv</a:t>
            </a:r>
          </a:p>
        </p:txBody>
      </p:sp>
      <p:cxnSp>
        <p:nvCxnSpPr>
          <p:cNvPr id="70" name="Google Shape;657;p48"/>
          <p:cNvCxnSpPr/>
          <p:nvPr/>
        </p:nvCxnSpPr>
        <p:spPr>
          <a:xfrm>
            <a:off x="10038168" y="3082685"/>
            <a:ext cx="131859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1" name="Google Shape;657;p48"/>
          <p:cNvCxnSpPr/>
          <p:nvPr/>
        </p:nvCxnSpPr>
        <p:spPr>
          <a:xfrm flipV="1">
            <a:off x="9631543" y="3313517"/>
            <a:ext cx="3374" cy="534035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2" name="TextBox 71"/>
          <p:cNvSpPr txBox="1"/>
          <p:nvPr/>
        </p:nvSpPr>
        <p:spPr>
          <a:xfrm>
            <a:off x="10170027" y="2851852"/>
            <a:ext cx="820546" cy="46166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/>
              <a:t>ReLU</a:t>
            </a:r>
            <a:endParaRPr lang="en-US" sz="2400" dirty="0"/>
          </a:p>
        </p:txBody>
      </p:sp>
      <p:cxnSp>
        <p:nvCxnSpPr>
          <p:cNvPr id="73" name="Google Shape;657;p48"/>
          <p:cNvCxnSpPr/>
          <p:nvPr/>
        </p:nvCxnSpPr>
        <p:spPr>
          <a:xfrm>
            <a:off x="9004777" y="3082685"/>
            <a:ext cx="230649" cy="1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4" name="Google Shape;657;p48"/>
          <p:cNvCxnSpPr/>
          <p:nvPr/>
        </p:nvCxnSpPr>
        <p:spPr>
          <a:xfrm flipV="1">
            <a:off x="10990573" y="3082685"/>
            <a:ext cx="227229" cy="1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" name="Rectangle 5"/>
          <p:cNvSpPr/>
          <p:nvPr/>
        </p:nvSpPr>
        <p:spPr>
          <a:xfrm>
            <a:off x="1956123" y="3900668"/>
            <a:ext cx="1875098" cy="50928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4278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JJohnson NN clas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JJohnson NN class Lecture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18840</TotalTime>
  <Words>8638</Words>
  <Application>Microsoft Office PowerPoint</Application>
  <PresentationFormat>Widescreen</PresentationFormat>
  <Paragraphs>1920</Paragraphs>
  <Slides>175</Slides>
  <Notes>5</Notes>
  <HiddenSlides>8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175</vt:i4>
      </vt:variant>
    </vt:vector>
  </HeadingPairs>
  <TitlesOfParts>
    <vt:vector size="182" baseType="lpstr">
      <vt:lpstr>Arial</vt:lpstr>
      <vt:lpstr>Calibri</vt:lpstr>
      <vt:lpstr>Calibri Light</vt:lpstr>
      <vt:lpstr>Courier New</vt:lpstr>
      <vt:lpstr>Office Theme</vt:lpstr>
      <vt:lpstr>JJohnson NN class</vt:lpstr>
      <vt:lpstr>1_JJohnson NN class Lecture 3</vt:lpstr>
      <vt:lpstr>Convolutional Neural Networks  Computer Vision (UW EE/CSE 576)</vt:lpstr>
      <vt:lpstr>Class calendar</vt:lpstr>
      <vt:lpstr>References</vt:lpstr>
      <vt:lpstr>Readings</vt:lpstr>
      <vt:lpstr>Convolutional neural networks++</vt:lpstr>
      <vt:lpstr>As before, I’m borrowing slides from</vt:lpstr>
      <vt:lpstr>PowerPoint Presentation</vt:lpstr>
      <vt:lpstr>Lecture 4: Optimization</vt:lpstr>
      <vt:lpstr>PowerPoint Presentation</vt:lpstr>
      <vt:lpstr>Follow the slope</vt:lpstr>
      <vt:lpstr>PowerPoint Presentation</vt:lpstr>
      <vt:lpstr>Computing Gradients</vt:lpstr>
      <vt:lpstr>Computing Gradients</vt:lpstr>
      <vt:lpstr>Computing Gradients</vt:lpstr>
      <vt:lpstr>Computing Gradients</vt:lpstr>
      <vt:lpstr>Gradient Descent</vt:lpstr>
      <vt:lpstr>Gradient Descent</vt:lpstr>
      <vt:lpstr>Gradient Descent</vt:lpstr>
      <vt:lpstr>Batch Gradient Descent</vt:lpstr>
      <vt:lpstr>[Minibatch] Stochastic Gradient Descent (SGD)</vt:lpstr>
      <vt:lpstr>Stochastic Gradient Descent (SGD)</vt:lpstr>
      <vt:lpstr>Stochastic Gradient Descent (SGD)</vt:lpstr>
      <vt:lpstr>Recall: Reverse-Mode Automatic Differentiation</vt:lpstr>
      <vt:lpstr>Mini-batch evaluation with matrices (HW3)</vt:lpstr>
      <vt:lpstr>Homework 3: Neural Networks in C++</vt:lpstr>
      <vt:lpstr>Interactive Web demo</vt:lpstr>
      <vt:lpstr>Interactive Web Demo</vt:lpstr>
      <vt:lpstr>Problems with SGD</vt:lpstr>
      <vt:lpstr>Problems with SGD</vt:lpstr>
      <vt:lpstr>Problems with SGD</vt:lpstr>
      <vt:lpstr>Problems with SGD</vt:lpstr>
      <vt:lpstr>Problems with SGD</vt:lpstr>
      <vt:lpstr>SGD</vt:lpstr>
      <vt:lpstr>SGD + Momentum</vt:lpstr>
      <vt:lpstr>SGD + Momentum</vt:lpstr>
      <vt:lpstr>SGD + Momentum</vt:lpstr>
      <vt:lpstr>SGD + Momentum</vt:lpstr>
      <vt:lpstr>Nesterov Momentum</vt:lpstr>
      <vt:lpstr>Nesterov Momentum</vt:lpstr>
      <vt:lpstr>Nesterov Momentum</vt:lpstr>
      <vt:lpstr>Nesterov Momentum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RMSProp</vt:lpstr>
      <vt:lpstr>Adam (almost): RMSProp + Momentum</vt:lpstr>
      <vt:lpstr>Adam (almost): RMSProp + Momentum</vt:lpstr>
      <vt:lpstr>Adam (almost): RMSProp + Momentum</vt:lpstr>
      <vt:lpstr>Adam (almost): RMSProp + Momentum</vt:lpstr>
      <vt:lpstr>Adam (almost): RMSProp + Momentum</vt:lpstr>
      <vt:lpstr>Adam (almost): RMSProp + Momentum</vt:lpstr>
      <vt:lpstr>Adam: Very Common in Practice!</vt:lpstr>
      <vt:lpstr>Adam</vt:lpstr>
      <vt:lpstr>Optimization Algorithm Comparison</vt:lpstr>
      <vt:lpstr>In practice:</vt:lpstr>
      <vt:lpstr>Lecture 10: Training Neural Networks (Part 1)</vt:lpstr>
      <vt:lpstr>Overview</vt:lpstr>
      <vt:lpstr>Snapshot: Data Preprocessing</vt:lpstr>
      <vt:lpstr>Snapshot: Weight Initialization</vt:lpstr>
      <vt:lpstr>Snapshot: Data Augmentation</vt:lpstr>
      <vt:lpstr>Data Augmentation: Random Crops and Scales</vt:lpstr>
      <vt:lpstr>Regularization</vt:lpstr>
      <vt:lpstr>(Old style) regularization: Add term to the loss</vt:lpstr>
      <vt:lpstr>Regularization: Dropout</vt:lpstr>
      <vt:lpstr>Regularization: Dropout</vt:lpstr>
      <vt:lpstr>Dropout: Test Time</vt:lpstr>
      <vt:lpstr>More common: “Inverted dropout”</vt:lpstr>
      <vt:lpstr>Learning Rate Schedules</vt:lpstr>
      <vt:lpstr>PowerPoint Presentation</vt:lpstr>
      <vt:lpstr>How long to train? Early Stopping</vt:lpstr>
      <vt:lpstr>Model Ensembles</vt:lpstr>
      <vt:lpstr>Model Ensembles: Tips and Tricks</vt:lpstr>
      <vt:lpstr>Convolutional neural networks++</vt:lpstr>
      <vt:lpstr>Lecture 7: Convolutional Networks</vt:lpstr>
      <vt:lpstr>PowerPoint Presentation</vt:lpstr>
      <vt:lpstr>PowerPoint Presentation</vt:lpstr>
      <vt:lpstr>Components of a Fully-Connected Network</vt:lpstr>
      <vt:lpstr>Components of a Convolutional Network</vt:lpstr>
      <vt:lpstr>Components of a Convolutional Network</vt:lpstr>
      <vt:lpstr>Fully-Connected Layer</vt:lpstr>
      <vt:lpstr>Fully-Connected Layer</vt:lpstr>
      <vt:lpstr>Convolution Layer</vt:lpstr>
      <vt:lpstr>Convolution Layer</vt:lpstr>
      <vt:lpstr>Convolution Layer</vt:lpstr>
      <vt:lpstr>Convolution Layer</vt:lpstr>
      <vt:lpstr>Convolution Layer</vt:lpstr>
      <vt:lpstr>Convolution Layer</vt:lpstr>
      <vt:lpstr>Convolution Layer</vt:lpstr>
      <vt:lpstr>Convolution Layer</vt:lpstr>
      <vt:lpstr>Convolution Layer</vt:lpstr>
      <vt:lpstr>Convolution Layer</vt:lpstr>
      <vt:lpstr>Convolution Layer</vt:lpstr>
      <vt:lpstr>Stacking Convolutions</vt:lpstr>
      <vt:lpstr>Stacking Convolutions</vt:lpstr>
      <vt:lpstr>Stacking Convolutions</vt:lpstr>
      <vt:lpstr>What do convolutional filters learn? </vt:lpstr>
      <vt:lpstr>What do convolutional filters learn? </vt:lpstr>
      <vt:lpstr>What do convolutional filters learn? </vt:lpstr>
      <vt:lpstr>What do convolutional filters learn? </vt:lpstr>
      <vt:lpstr>A closer look at spatial dimensions</vt:lpstr>
      <vt:lpstr>A closer look at spatial dimensions</vt:lpstr>
      <vt:lpstr>A closer look at spatial dimensions</vt:lpstr>
      <vt:lpstr>A closer look at spatial dimensions</vt:lpstr>
      <vt:lpstr>A closer look at spatial dimensions</vt:lpstr>
      <vt:lpstr>A closer look at spatial dimensions</vt:lpstr>
      <vt:lpstr>A closer look at spatial dimensions</vt:lpstr>
      <vt:lpstr>A closer look at spatial dimensions</vt:lpstr>
      <vt:lpstr>A closer look at spatial dimensions</vt:lpstr>
      <vt:lpstr>Receptive Fields</vt:lpstr>
      <vt:lpstr>Receptive Fields</vt:lpstr>
      <vt:lpstr>Receptive Fields</vt:lpstr>
      <vt:lpstr>Receptive Fields</vt:lpstr>
      <vt:lpstr>Strided Convolution</vt:lpstr>
      <vt:lpstr>Strided Convolution</vt:lpstr>
      <vt:lpstr>Strided Convolution</vt:lpstr>
      <vt:lpstr>Strided Convolution</vt:lpstr>
      <vt:lpstr>Convolution Example</vt:lpstr>
      <vt:lpstr>Convolution Example</vt:lpstr>
      <vt:lpstr>Convolution Example</vt:lpstr>
      <vt:lpstr>Convolution Example</vt:lpstr>
      <vt:lpstr>Convolution Example</vt:lpstr>
      <vt:lpstr>Convolution Example</vt:lpstr>
      <vt:lpstr>Example: 1x1 Convolution</vt:lpstr>
      <vt:lpstr>Example: 1x1 Convolution</vt:lpstr>
      <vt:lpstr>Convolution Summary</vt:lpstr>
      <vt:lpstr>Convolution Summary</vt:lpstr>
      <vt:lpstr>Other types of convolution</vt:lpstr>
      <vt:lpstr>Other types of convolution</vt:lpstr>
      <vt:lpstr>Other types of convolution</vt:lpstr>
      <vt:lpstr>PyTorch Convolution Layer</vt:lpstr>
      <vt:lpstr>PyTorch Convolution Layers</vt:lpstr>
      <vt:lpstr>Components of a Convolutional Network</vt:lpstr>
      <vt:lpstr>Pooling Layers: Another way to downsample</vt:lpstr>
      <vt:lpstr>Max Pooling</vt:lpstr>
      <vt:lpstr>Pooling Summary</vt:lpstr>
      <vt:lpstr>What about shift invariance?</vt:lpstr>
      <vt:lpstr>Components of a Convolutional Network</vt:lpstr>
      <vt:lpstr>Convolutional Networks</vt:lpstr>
      <vt:lpstr>Example: LeNet-5</vt:lpstr>
      <vt:lpstr>Example: LeNet-5*</vt:lpstr>
      <vt:lpstr>Example: LeNet-5</vt:lpstr>
      <vt:lpstr>Example: LeNet-5</vt:lpstr>
      <vt:lpstr>Example: LeNet-5</vt:lpstr>
      <vt:lpstr>Example: LeNet-5</vt:lpstr>
      <vt:lpstr>Example: LeNet-5</vt:lpstr>
      <vt:lpstr>Example: LeNet-5*</vt:lpstr>
      <vt:lpstr>Example: LeNet-5</vt:lpstr>
      <vt:lpstr>Problem: Deep Networks very hard to train!</vt:lpstr>
      <vt:lpstr>Components of a Convolutional Network</vt:lpstr>
      <vt:lpstr>Batch Normalization</vt:lpstr>
      <vt:lpstr>Activation and weight scaling</vt:lpstr>
      <vt:lpstr>Activation and weight scaling</vt:lpstr>
      <vt:lpstr>Activation and weight scaling</vt:lpstr>
      <vt:lpstr>Batch Normalization</vt:lpstr>
      <vt:lpstr>Batch Normalization</vt:lpstr>
      <vt:lpstr>Batch Normalization</vt:lpstr>
      <vt:lpstr>Batch Normalization: Test-Time</vt:lpstr>
      <vt:lpstr>Batch Normalization: Test-Time</vt:lpstr>
      <vt:lpstr>Batch Normalization: Test-Time</vt:lpstr>
      <vt:lpstr>Batch Normalization for ConvNets</vt:lpstr>
      <vt:lpstr>Batch Normalization</vt:lpstr>
      <vt:lpstr>Batch Normalization</vt:lpstr>
      <vt:lpstr>Batch Normalization</vt:lpstr>
      <vt:lpstr>Layer Normalization</vt:lpstr>
      <vt:lpstr>Instance Normalization</vt:lpstr>
      <vt:lpstr>Comparison of Normalization Layers</vt:lpstr>
      <vt:lpstr>Group Normalization</vt:lpstr>
      <vt:lpstr>Components of a Convolutional Network</vt:lpstr>
      <vt:lpstr>Components of a Convolutional Network</vt:lpstr>
      <vt:lpstr>Summary: Components of a Convolutional Network</vt:lpstr>
      <vt:lpstr>Summary: Components of a Convolutional Network</vt:lpstr>
      <vt:lpstr>Convolutional neural networks++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Vision</dc:title>
  <dc:creator>Rick Szeliski</dc:creator>
  <cp:lastModifiedBy>Rick Szeliski</cp:lastModifiedBy>
  <cp:revision>270</cp:revision>
  <dcterms:created xsi:type="dcterms:W3CDTF">2018-03-27T22:07:28Z</dcterms:created>
  <dcterms:modified xsi:type="dcterms:W3CDTF">2020-04-24T19:27:45Z</dcterms:modified>
</cp:coreProperties>
</file>