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7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8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9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0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1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2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13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14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179"/>
  </p:notesMasterIdLst>
  <p:sldIdLst>
    <p:sldId id="256" r:id="rId4"/>
    <p:sldId id="1796" r:id="rId5"/>
    <p:sldId id="1707" r:id="rId6"/>
    <p:sldId id="338" r:id="rId7"/>
    <p:sldId id="1705" r:id="rId8"/>
    <p:sldId id="1706" r:id="rId9"/>
    <p:sldId id="257" r:id="rId10"/>
    <p:sldId id="386" r:id="rId11"/>
    <p:sldId id="325" r:id="rId12"/>
    <p:sldId id="1926" r:id="rId13"/>
    <p:sldId id="1932" r:id="rId14"/>
    <p:sldId id="1935" r:id="rId15"/>
    <p:sldId id="326" r:id="rId16"/>
    <p:sldId id="327" r:id="rId17"/>
    <p:sldId id="1918" r:id="rId18"/>
    <p:sldId id="1919" r:id="rId19"/>
    <p:sldId id="1920" r:id="rId20"/>
    <p:sldId id="1921" r:id="rId21"/>
    <p:sldId id="332" r:id="rId22"/>
    <p:sldId id="333" r:id="rId23"/>
    <p:sldId id="334" r:id="rId24"/>
    <p:sldId id="369" r:id="rId25"/>
    <p:sldId id="335" r:id="rId26"/>
    <p:sldId id="336" r:id="rId27"/>
    <p:sldId id="337" r:id="rId28"/>
    <p:sldId id="1922" r:id="rId29"/>
    <p:sldId id="370" r:id="rId30"/>
    <p:sldId id="375" r:id="rId31"/>
    <p:sldId id="2011" r:id="rId32"/>
    <p:sldId id="1936" r:id="rId33"/>
    <p:sldId id="258" r:id="rId34"/>
    <p:sldId id="259" r:id="rId35"/>
    <p:sldId id="260" r:id="rId36"/>
    <p:sldId id="281" r:id="rId37"/>
    <p:sldId id="261" r:id="rId38"/>
    <p:sldId id="282" r:id="rId39"/>
    <p:sldId id="283" r:id="rId40"/>
    <p:sldId id="284" r:id="rId41"/>
    <p:sldId id="279" r:id="rId42"/>
    <p:sldId id="286" r:id="rId43"/>
    <p:sldId id="285" r:id="rId44"/>
    <p:sldId id="287" r:id="rId45"/>
    <p:sldId id="1960" r:id="rId46"/>
    <p:sldId id="1954" r:id="rId47"/>
    <p:sldId id="1961" r:id="rId48"/>
    <p:sldId id="1959" r:id="rId49"/>
    <p:sldId id="1962" r:id="rId50"/>
    <p:sldId id="289" r:id="rId51"/>
    <p:sldId id="288" r:id="rId52"/>
    <p:sldId id="297" r:id="rId53"/>
    <p:sldId id="293" r:id="rId54"/>
    <p:sldId id="298" r:id="rId55"/>
    <p:sldId id="299" r:id="rId56"/>
    <p:sldId id="300" r:id="rId57"/>
    <p:sldId id="301" r:id="rId58"/>
    <p:sldId id="309" r:id="rId59"/>
    <p:sldId id="304" r:id="rId60"/>
    <p:sldId id="303" r:id="rId61"/>
    <p:sldId id="305" r:id="rId62"/>
    <p:sldId id="306" r:id="rId63"/>
    <p:sldId id="307" r:id="rId64"/>
    <p:sldId id="308" r:id="rId65"/>
    <p:sldId id="310" r:id="rId66"/>
    <p:sldId id="311" r:id="rId67"/>
    <p:sldId id="312" r:id="rId68"/>
    <p:sldId id="315" r:id="rId69"/>
    <p:sldId id="318" r:id="rId70"/>
    <p:sldId id="317" r:id="rId71"/>
    <p:sldId id="319" r:id="rId72"/>
    <p:sldId id="320" r:id="rId73"/>
    <p:sldId id="321" r:id="rId74"/>
    <p:sldId id="322" r:id="rId75"/>
    <p:sldId id="323" r:id="rId76"/>
    <p:sldId id="324" r:id="rId77"/>
    <p:sldId id="1937" r:id="rId78"/>
    <p:sldId id="328" r:id="rId79"/>
    <p:sldId id="329" r:id="rId80"/>
    <p:sldId id="1938" r:id="rId81"/>
    <p:sldId id="331" r:id="rId82"/>
    <p:sldId id="1939" r:id="rId83"/>
    <p:sldId id="330" r:id="rId84"/>
    <p:sldId id="1940" r:id="rId85"/>
    <p:sldId id="1941" r:id="rId86"/>
    <p:sldId id="1942" r:id="rId87"/>
    <p:sldId id="1943" r:id="rId88"/>
    <p:sldId id="1944" r:id="rId89"/>
    <p:sldId id="343" r:id="rId90"/>
    <p:sldId id="344" r:id="rId91"/>
    <p:sldId id="1945" r:id="rId92"/>
    <p:sldId id="1946" r:id="rId93"/>
    <p:sldId id="339" r:id="rId94"/>
    <p:sldId id="340" r:id="rId95"/>
    <p:sldId id="341" r:id="rId96"/>
    <p:sldId id="342" r:id="rId97"/>
    <p:sldId id="356" r:id="rId98"/>
    <p:sldId id="357" r:id="rId99"/>
    <p:sldId id="358" r:id="rId100"/>
    <p:sldId id="347" r:id="rId101"/>
    <p:sldId id="349" r:id="rId102"/>
    <p:sldId id="345" r:id="rId103"/>
    <p:sldId id="348" r:id="rId104"/>
    <p:sldId id="350" r:id="rId105"/>
    <p:sldId id="352" r:id="rId106"/>
    <p:sldId id="353" r:id="rId107"/>
    <p:sldId id="351" r:id="rId108"/>
    <p:sldId id="354" r:id="rId109"/>
    <p:sldId id="346" r:id="rId110"/>
    <p:sldId id="355" r:id="rId111"/>
    <p:sldId id="359" r:id="rId112"/>
    <p:sldId id="360" r:id="rId113"/>
    <p:sldId id="361" r:id="rId114"/>
    <p:sldId id="362" r:id="rId115"/>
    <p:sldId id="363" r:id="rId116"/>
    <p:sldId id="364" r:id="rId117"/>
    <p:sldId id="1947" r:id="rId118"/>
    <p:sldId id="1948" r:id="rId119"/>
    <p:sldId id="1949" r:id="rId120"/>
    <p:sldId id="372" r:id="rId121"/>
    <p:sldId id="373" r:id="rId122"/>
    <p:sldId id="2012" r:id="rId123"/>
    <p:sldId id="1965" r:id="rId124"/>
    <p:sldId id="1966" r:id="rId125"/>
    <p:sldId id="280" r:id="rId126"/>
    <p:sldId id="1967" r:id="rId127"/>
    <p:sldId id="1968" r:id="rId128"/>
    <p:sldId id="1969" r:id="rId129"/>
    <p:sldId id="1970" r:id="rId130"/>
    <p:sldId id="1971" r:id="rId131"/>
    <p:sldId id="1972" r:id="rId132"/>
    <p:sldId id="1973" r:id="rId133"/>
    <p:sldId id="1974" r:id="rId134"/>
    <p:sldId id="1975" r:id="rId135"/>
    <p:sldId id="290" r:id="rId136"/>
    <p:sldId id="291" r:id="rId137"/>
    <p:sldId id="1980" r:id="rId138"/>
    <p:sldId id="292" r:id="rId139"/>
    <p:sldId id="1976" r:id="rId140"/>
    <p:sldId id="2013" r:id="rId141"/>
    <p:sldId id="1982" r:id="rId142"/>
    <p:sldId id="1983" r:id="rId143"/>
    <p:sldId id="1984" r:id="rId144"/>
    <p:sldId id="1985" r:id="rId145"/>
    <p:sldId id="1986" r:id="rId146"/>
    <p:sldId id="1987" r:id="rId147"/>
    <p:sldId id="1988" r:id="rId148"/>
    <p:sldId id="1989" r:id="rId149"/>
    <p:sldId id="1990" r:id="rId150"/>
    <p:sldId id="1991" r:id="rId151"/>
    <p:sldId id="1992" r:id="rId152"/>
    <p:sldId id="1993" r:id="rId153"/>
    <p:sldId id="1994" r:id="rId154"/>
    <p:sldId id="294" r:id="rId155"/>
    <p:sldId id="295" r:id="rId156"/>
    <p:sldId id="296" r:id="rId157"/>
    <p:sldId id="1995" r:id="rId158"/>
    <p:sldId id="1996" r:id="rId159"/>
    <p:sldId id="1997" r:id="rId160"/>
    <p:sldId id="1998" r:id="rId161"/>
    <p:sldId id="1999" r:id="rId162"/>
    <p:sldId id="302" r:id="rId163"/>
    <p:sldId id="2000" r:id="rId164"/>
    <p:sldId id="2001" r:id="rId165"/>
    <p:sldId id="2002" r:id="rId166"/>
    <p:sldId id="2003" r:id="rId167"/>
    <p:sldId id="2004" r:id="rId168"/>
    <p:sldId id="2005" r:id="rId169"/>
    <p:sldId id="2006" r:id="rId170"/>
    <p:sldId id="2007" r:id="rId171"/>
    <p:sldId id="2008" r:id="rId172"/>
    <p:sldId id="313" r:id="rId173"/>
    <p:sldId id="314" r:id="rId174"/>
    <p:sldId id="2009" r:id="rId175"/>
    <p:sldId id="2010" r:id="rId176"/>
    <p:sldId id="1981" r:id="rId177"/>
    <p:sldId id="2014" r:id="rId1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Otero" initials="DO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FFCB05"/>
    <a:srgbClr val="F7F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8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112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presProps" Target="presProps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viewProps" Target="viewProps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72" Type="http://schemas.openxmlformats.org/officeDocument/2006/relationships/slide" Target="slides/slide169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commentAuthors" Target="commentAuthors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1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1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1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F9-47D8-AED2-49EFEE2CEC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F9-47D8-AED2-49EFEE2CE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795695152"/>
        <c:axId val="795697472"/>
      </c:barChart>
      <c:catAx>
        <c:axId val="79569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697472"/>
        <c:crosses val="autoZero"/>
        <c:auto val="1"/>
        <c:lblAlgn val="ctr"/>
        <c:lblOffset val="100"/>
        <c:noMultiLvlLbl val="0"/>
      </c:catAx>
      <c:valAx>
        <c:axId val="7956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69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D8-48B4-8019-F971EE7FD1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D8-48B4-8019-F971EE7FD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24360112"/>
        <c:axId val="1424362160"/>
      </c:barChart>
      <c:catAx>
        <c:axId val="142436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362160"/>
        <c:crosses val="autoZero"/>
        <c:auto val="1"/>
        <c:lblAlgn val="ctr"/>
        <c:lblOffset val="100"/>
        <c:noMultiLvlLbl val="0"/>
      </c:catAx>
      <c:valAx>
        <c:axId val="142436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36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C9-498A-9841-37F084B312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C9-498A-9841-37F084B31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34194848"/>
        <c:axId val="1434196624"/>
      </c:barChart>
      <c:catAx>
        <c:axId val="143419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196624"/>
        <c:crosses val="autoZero"/>
        <c:auto val="1"/>
        <c:lblAlgn val="ctr"/>
        <c:lblOffset val="100"/>
        <c:noMultiLvlLbl val="0"/>
      </c:catAx>
      <c:valAx>
        <c:axId val="143419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19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DC-40F1-904A-7A76EFE324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DC-40F1-904A-7A76EFE32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24489536"/>
        <c:axId val="1424491312"/>
      </c:barChart>
      <c:catAx>
        <c:axId val="142448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491312"/>
        <c:crosses val="autoZero"/>
        <c:auto val="1"/>
        <c:lblAlgn val="ctr"/>
        <c:lblOffset val="100"/>
        <c:noMultiLvlLbl val="0"/>
      </c:catAx>
      <c:valAx>
        <c:axId val="142449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48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AlexNet</a:t>
            </a:r>
            <a:r>
              <a:rPr lang="en-US" sz="2000" dirty="0"/>
              <a:t> vs VGG-16</a:t>
            </a:r>
          </a:p>
          <a:p>
            <a:pPr>
              <a:defRPr sz="2000"/>
            </a:pPr>
            <a:r>
              <a:rPr lang="en-US" sz="2000" dirty="0"/>
              <a:t> (Memory, 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'AlexNet vs VGG-16'!$C$6</c:f>
              <c:strCache>
                <c:ptCount val="1"/>
                <c:pt idx="0">
                  <c:v>AlexNet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'AlexNet vs VGG-16'!$B$7:$B$14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'AlexNet vs VGG-16'!$C$7:$C$14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45-4D1A-B85E-4929C7F01DA1}"/>
            </c:ext>
          </c:extLst>
        </c:ser>
        <c:ser>
          <c:idx val="1"/>
          <c:order val="1"/>
          <c:tx>
            <c:strRef>
              <c:f>'AlexNet vs VGG-16'!$D$6</c:f>
              <c:strCache>
                <c:ptCount val="1"/>
                <c:pt idx="0">
                  <c:v>VGG-16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'AlexNet vs VGG-16'!$B$7:$B$14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'AlexNet vs VGG-16'!$D$7:$D$14</c:f>
              <c:numCache>
                <c:formatCode>0</c:formatCode>
                <c:ptCount val="8"/>
                <c:pt idx="0">
                  <c:v>25088</c:v>
                </c:pt>
                <c:pt idx="1">
                  <c:v>12544</c:v>
                </c:pt>
                <c:pt idx="2">
                  <c:v>6272</c:v>
                </c:pt>
                <c:pt idx="3">
                  <c:v>4704</c:v>
                </c:pt>
                <c:pt idx="4">
                  <c:v>1176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45-4D1A-B85E-4929C7F01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829666752"/>
        <c:axId val="1467886784"/>
      </c:barChart>
      <c:catAx>
        <c:axId val="82966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7886784"/>
        <c:crosses val="autoZero"/>
        <c:auto val="1"/>
        <c:lblAlgn val="ctr"/>
        <c:lblOffset val="100"/>
        <c:noMultiLvlLbl val="0"/>
      </c:catAx>
      <c:valAx>
        <c:axId val="146788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66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AlexNet</a:t>
            </a:r>
            <a:r>
              <a:rPr lang="en-US" sz="2000" dirty="0"/>
              <a:t> vs VGG-16 </a:t>
            </a:r>
          </a:p>
          <a:p>
            <a:pPr>
              <a:defRPr sz="2000"/>
            </a:pPr>
            <a:r>
              <a:rPr lang="en-US" sz="2000" dirty="0"/>
              <a:t>(</a:t>
            </a:r>
            <a:r>
              <a:rPr lang="en-US" sz="2000" dirty="0" err="1"/>
              <a:t>Params</a:t>
            </a:r>
            <a:r>
              <a:rPr lang="en-US" sz="2000" dirty="0"/>
              <a:t>, 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'AlexNet vs VGG-16'!$E$6</c:f>
              <c:strCache>
                <c:ptCount val="1"/>
                <c:pt idx="0">
                  <c:v>AlexNet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'AlexNet vs VGG-16'!$B$7:$B$14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'AlexNet vs VGG-16'!$E$7:$E$14</c:f>
              <c:numCache>
                <c:formatCode>General</c:formatCode>
                <c:ptCount val="8"/>
                <c:pt idx="0">
                  <c:v>23.295999999999999</c:v>
                </c:pt>
                <c:pt idx="1">
                  <c:v>307.392</c:v>
                </c:pt>
                <c:pt idx="2">
                  <c:v>663.93599999999935</c:v>
                </c:pt>
                <c:pt idx="3">
                  <c:v>884.99199999999996</c:v>
                </c:pt>
                <c:pt idx="4">
                  <c:v>590.08000000000004</c:v>
                </c:pt>
                <c:pt idx="5">
                  <c:v>37752.832000000002</c:v>
                </c:pt>
                <c:pt idx="6">
                  <c:v>16781.312000000002</c:v>
                </c:pt>
                <c:pt idx="7">
                  <c:v>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67-4BC3-93F6-0F48069ED2F1}"/>
            </c:ext>
          </c:extLst>
        </c:ser>
        <c:ser>
          <c:idx val="1"/>
          <c:order val="1"/>
          <c:tx>
            <c:strRef>
              <c:f>'AlexNet vs VGG-16'!$F$6</c:f>
              <c:strCache>
                <c:ptCount val="1"/>
                <c:pt idx="0">
                  <c:v>VGG-16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'AlexNet vs VGG-16'!$B$7:$B$14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'AlexNet vs VGG-16'!$F$7:$F$14</c:f>
              <c:numCache>
                <c:formatCode>0</c:formatCode>
                <c:ptCount val="8"/>
                <c:pt idx="0">
                  <c:v>38.72</c:v>
                </c:pt>
                <c:pt idx="1">
                  <c:v>221.44</c:v>
                </c:pt>
                <c:pt idx="2">
                  <c:v>885.24800000000005</c:v>
                </c:pt>
                <c:pt idx="3">
                  <c:v>5899.7759999999998</c:v>
                </c:pt>
                <c:pt idx="4">
                  <c:v>7079.424</c:v>
                </c:pt>
                <c:pt idx="5">
                  <c:v>102760.448</c:v>
                </c:pt>
                <c:pt idx="6">
                  <c:v>16777.216</c:v>
                </c:pt>
                <c:pt idx="7">
                  <c:v>4096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67-4BC3-93F6-0F48069ED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483180592"/>
        <c:axId val="1483182912"/>
      </c:barChart>
      <c:catAx>
        <c:axId val="148318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182912"/>
        <c:crosses val="autoZero"/>
        <c:auto val="1"/>
        <c:lblAlgn val="ctr"/>
        <c:lblOffset val="100"/>
        <c:noMultiLvlLbl val="0"/>
      </c:catAx>
      <c:valAx>
        <c:axId val="148318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180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AlexNet</a:t>
            </a:r>
            <a:r>
              <a:rPr lang="en-US" sz="2000" dirty="0"/>
              <a:t> vs VGG-16 </a:t>
            </a:r>
          </a:p>
          <a:p>
            <a:pPr>
              <a:defRPr sz="2000"/>
            </a:pPr>
            <a:r>
              <a:rPr lang="en-US" sz="2000" dirty="0"/>
              <a:t>(MFLOPs)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'AlexNet vs VGG-16'!$G$6</c:f>
              <c:strCache>
                <c:ptCount val="1"/>
                <c:pt idx="0">
                  <c:v>AlexNet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'AlexNet vs VGG-16'!$B$7:$B$14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'AlexNet vs VGG-16'!$G$7:$G$14</c:f>
              <c:numCache>
                <c:formatCode>General</c:formatCode>
                <c:ptCount val="8"/>
                <c:pt idx="0">
                  <c:v>72.855551999999946</c:v>
                </c:pt>
                <c:pt idx="1">
                  <c:v>223.94880000000001</c:v>
                </c:pt>
                <c:pt idx="2">
                  <c:v>112.140288</c:v>
                </c:pt>
                <c:pt idx="3">
                  <c:v>149.52038400000001</c:v>
                </c:pt>
                <c:pt idx="4">
                  <c:v>99.680256</c:v>
                </c:pt>
                <c:pt idx="5">
                  <c:v>37.748736000000001</c:v>
                </c:pt>
                <c:pt idx="6">
                  <c:v>16.777215999999999</c:v>
                </c:pt>
                <c:pt idx="7">
                  <c:v>4.0960000000000001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2-4233-AB7F-319FB513AFDE}"/>
            </c:ext>
          </c:extLst>
        </c:ser>
        <c:ser>
          <c:idx val="1"/>
          <c:order val="1"/>
          <c:tx>
            <c:strRef>
              <c:f>'AlexNet vs VGG-16'!$H$6</c:f>
              <c:strCache>
                <c:ptCount val="1"/>
                <c:pt idx="0">
                  <c:v>VGG-16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'AlexNet vs VGG-16'!$B$7:$B$14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'AlexNet vs VGG-16'!$H$7:$H$14</c:f>
              <c:numCache>
                <c:formatCode>0</c:formatCode>
                <c:ptCount val="8"/>
                <c:pt idx="0">
                  <c:v>1936.392192</c:v>
                </c:pt>
                <c:pt idx="1">
                  <c:v>2774.5320959999999</c:v>
                </c:pt>
                <c:pt idx="2">
                  <c:v>2774.5320959999999</c:v>
                </c:pt>
                <c:pt idx="3">
                  <c:v>4624.2201599999999</c:v>
                </c:pt>
                <c:pt idx="4">
                  <c:v>1387.266048</c:v>
                </c:pt>
                <c:pt idx="5">
                  <c:v>102.760448</c:v>
                </c:pt>
                <c:pt idx="6">
                  <c:v>16.777215999999999</c:v>
                </c:pt>
                <c:pt idx="7">
                  <c:v>4.0960000000000001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42-4233-AB7F-319FB513A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467720000"/>
        <c:axId val="1422358336"/>
      </c:barChart>
      <c:catAx>
        <c:axId val="146772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358336"/>
        <c:crosses val="autoZero"/>
        <c:auto val="1"/>
        <c:lblAlgn val="ctr"/>
        <c:lblOffset val="100"/>
        <c:noMultiLvlLbl val="0"/>
      </c:catAx>
      <c:valAx>
        <c:axId val="142235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7720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3E-4D40-86B8-201AEDB3EA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3E-4D40-86B8-201AEDB3EA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34061296"/>
        <c:axId val="1434063616"/>
      </c:barChart>
      <c:catAx>
        <c:axId val="143406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063616"/>
        <c:crosses val="autoZero"/>
        <c:auto val="1"/>
        <c:lblAlgn val="ctr"/>
        <c:lblOffset val="100"/>
        <c:noMultiLvlLbl val="0"/>
      </c:catAx>
      <c:valAx>
        <c:axId val="143406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06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3E-48B8-B792-7E6E5B4D32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3E-48B8-B792-7E6E5B4D3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33783840"/>
        <c:axId val="1433786160"/>
      </c:barChart>
      <c:catAx>
        <c:axId val="143378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786160"/>
        <c:crosses val="autoZero"/>
        <c:auto val="1"/>
        <c:lblAlgn val="ctr"/>
        <c:lblOffset val="100"/>
        <c:noMultiLvlLbl val="0"/>
      </c:catAx>
      <c:valAx>
        <c:axId val="143378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78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3F-4A23-8394-43748CD6AF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3F-4A23-8394-43748CD6AF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80544576"/>
        <c:axId val="1480539072"/>
      </c:barChart>
      <c:catAx>
        <c:axId val="148054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539072"/>
        <c:crosses val="autoZero"/>
        <c:auto val="1"/>
        <c:lblAlgn val="ctr"/>
        <c:lblOffset val="100"/>
        <c:noMultiLvlLbl val="0"/>
      </c:catAx>
      <c:valAx>
        <c:axId val="148053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54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0B-4D73-BADD-51006AD955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0B-4D73-BADD-51006AD95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80423232"/>
        <c:axId val="1480418816"/>
      </c:barChart>
      <c:catAx>
        <c:axId val="148042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418816"/>
        <c:crosses val="autoZero"/>
        <c:auto val="1"/>
        <c:lblAlgn val="ctr"/>
        <c:lblOffset val="100"/>
        <c:noMultiLvlLbl val="0"/>
      </c:catAx>
      <c:valAx>
        <c:axId val="148041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42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26-478B-B48C-3569A39FAA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26-478B-B48C-3569A39FA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64092032"/>
        <c:axId val="1464094352"/>
      </c:barChart>
      <c:catAx>
        <c:axId val="146409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094352"/>
        <c:crosses val="autoZero"/>
        <c:auto val="1"/>
        <c:lblAlgn val="ctr"/>
        <c:lblOffset val="100"/>
        <c:noMultiLvlLbl val="0"/>
      </c:catAx>
      <c:valAx>
        <c:axId val="146409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09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EC-4ACC-88FE-CF16A3EB42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EC-4ACC-88FE-CF16A3EB4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367744752"/>
        <c:axId val="1480496800"/>
      </c:barChart>
      <c:catAx>
        <c:axId val="136774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496800"/>
        <c:crosses val="autoZero"/>
        <c:auto val="1"/>
        <c:lblAlgn val="ctr"/>
        <c:lblOffset val="100"/>
        <c:noMultiLvlLbl val="0"/>
      </c:catAx>
      <c:valAx>
        <c:axId val="148049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774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64-41BC-9752-F41968163F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64-41BC-9752-F41968163F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29978832"/>
        <c:axId val="829980608"/>
      </c:barChart>
      <c:catAx>
        <c:axId val="82997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980608"/>
        <c:crosses val="autoZero"/>
        <c:auto val="1"/>
        <c:lblAlgn val="ctr"/>
        <c:lblOffset val="100"/>
        <c:noMultiLvlLbl val="0"/>
      </c:catAx>
      <c:valAx>
        <c:axId val="82998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97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A2-4DAE-A0C3-CF00ED6842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A2-4DAE-A0C3-CF00ED684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31217664"/>
        <c:axId val="1431214400"/>
      </c:barChart>
      <c:catAx>
        <c:axId val="143121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214400"/>
        <c:crosses val="autoZero"/>
        <c:auto val="1"/>
        <c:lblAlgn val="ctr"/>
        <c:lblOffset val="100"/>
        <c:noMultiLvlLbl val="0"/>
      </c:catAx>
      <c:valAx>
        <c:axId val="143121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21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38-4070-9986-06A7953532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38-4070-9986-06A795353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061618400"/>
        <c:axId val="1061620720"/>
      </c:barChart>
      <c:catAx>
        <c:axId val="106161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620720"/>
        <c:crosses val="autoZero"/>
        <c:auto val="1"/>
        <c:lblAlgn val="ctr"/>
        <c:lblOffset val="100"/>
        <c:noMultiLvlLbl val="0"/>
      </c:catAx>
      <c:valAx>
        <c:axId val="106162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161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/>
              <a:t>AlexNet</a:t>
            </a:r>
            <a:r>
              <a:rPr lang="en-US" sz="2400" dirty="0"/>
              <a:t> Citations per year</a:t>
            </a:r>
          </a:p>
          <a:p>
            <a:pPr>
              <a:defRPr sz="2400"/>
            </a:pPr>
            <a:r>
              <a:rPr lang="en-US" sz="2400" dirty="0"/>
              <a:t> </a:t>
            </a:r>
            <a:r>
              <a:rPr lang="en-US" sz="1800" dirty="0"/>
              <a:t>(As of 9/30/2019)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'AlexNet citations'!$B$5:$B$11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'AlexNet citations'!$C$5:$C$11</c:f>
              <c:numCache>
                <c:formatCode>General</c:formatCode>
                <c:ptCount val="7"/>
                <c:pt idx="0">
                  <c:v>284</c:v>
                </c:pt>
                <c:pt idx="1">
                  <c:v>942</c:v>
                </c:pt>
                <c:pt idx="2">
                  <c:v>2672</c:v>
                </c:pt>
                <c:pt idx="3">
                  <c:v>5955</c:v>
                </c:pt>
                <c:pt idx="4">
                  <c:v>10173</c:v>
                </c:pt>
                <c:pt idx="5">
                  <c:v>14951</c:v>
                </c:pt>
                <c:pt idx="6">
                  <c:v>11533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B-4180-90C7-484DD9DB7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64005696"/>
        <c:axId val="1464007552"/>
      </c:barChart>
      <c:catAx>
        <c:axId val="146400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007552"/>
        <c:crosses val="autoZero"/>
        <c:auto val="1"/>
        <c:lblAlgn val="ctr"/>
        <c:lblOffset val="100"/>
        <c:noMultiLvlLbl val="0"/>
      </c:catAx>
      <c:valAx>
        <c:axId val="146400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00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err="1"/>
              <a:t>AlexNet</a:t>
            </a:r>
            <a:r>
              <a:rPr lang="en-US" sz="2400" dirty="0"/>
              <a:t> Citations per year</a:t>
            </a:r>
          </a:p>
          <a:p>
            <a:pPr>
              <a:defRPr sz="2400"/>
            </a:pPr>
            <a:r>
              <a:rPr lang="en-US" sz="2400" dirty="0"/>
              <a:t> </a:t>
            </a:r>
            <a:r>
              <a:rPr lang="en-US" sz="1800" dirty="0"/>
              <a:t>(As of 9/30/2019)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'AlexNet citations'!$B$5:$B$11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'AlexNet citations'!$C$5:$C$11</c:f>
              <c:numCache>
                <c:formatCode>General</c:formatCode>
                <c:ptCount val="7"/>
                <c:pt idx="0">
                  <c:v>284</c:v>
                </c:pt>
                <c:pt idx="1">
                  <c:v>942</c:v>
                </c:pt>
                <c:pt idx="2">
                  <c:v>2672</c:v>
                </c:pt>
                <c:pt idx="3">
                  <c:v>5955</c:v>
                </c:pt>
                <c:pt idx="4">
                  <c:v>10173</c:v>
                </c:pt>
                <c:pt idx="5">
                  <c:v>14951</c:v>
                </c:pt>
                <c:pt idx="6">
                  <c:v>11533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4-4929-A366-420733C69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24645808"/>
        <c:axId val="1424648128"/>
      </c:barChart>
      <c:catAx>
        <c:axId val="142464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648128"/>
        <c:crosses val="autoZero"/>
        <c:auto val="1"/>
        <c:lblAlgn val="ctr"/>
        <c:lblOffset val="100"/>
        <c:noMultiLvlLbl val="0"/>
      </c:catAx>
      <c:valAx>
        <c:axId val="142464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64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7B-4B7E-B032-47C1ED995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3877776"/>
        <c:axId val="1434430848"/>
      </c:barChart>
      <c:catAx>
        <c:axId val="143387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430848"/>
        <c:crosses val="autoZero"/>
        <c:auto val="1"/>
        <c:lblAlgn val="ctr"/>
        <c:lblOffset val="100"/>
        <c:noMultiLvlLbl val="0"/>
      </c:catAx>
      <c:valAx>
        <c:axId val="143443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87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AlexNet!$L$19</c:f>
              <c:strCache>
                <c:ptCount val="1"/>
                <c:pt idx="0">
                  <c:v>Params (K)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AlexNet!$L$20:$L$27</c:f>
              <c:numCache>
                <c:formatCode>General</c:formatCode>
                <c:ptCount val="8"/>
                <c:pt idx="0">
                  <c:v>23.295999999999999</c:v>
                </c:pt>
                <c:pt idx="1">
                  <c:v>307.392</c:v>
                </c:pt>
                <c:pt idx="2">
                  <c:v>663.93599999999935</c:v>
                </c:pt>
                <c:pt idx="3">
                  <c:v>884.99199999999996</c:v>
                </c:pt>
                <c:pt idx="4">
                  <c:v>590.08000000000004</c:v>
                </c:pt>
                <c:pt idx="5">
                  <c:v>37752.832000000002</c:v>
                </c:pt>
                <c:pt idx="6">
                  <c:v>16781.312000000002</c:v>
                </c:pt>
                <c:pt idx="7">
                  <c:v>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02-4432-AF0D-A71E447F7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83081520"/>
        <c:axId val="1483083840"/>
      </c:barChart>
      <c:catAx>
        <c:axId val="148308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083840"/>
        <c:crosses val="autoZero"/>
        <c:auto val="1"/>
        <c:lblAlgn val="ctr"/>
        <c:lblOffset val="100"/>
        <c:noMultiLvlLbl val="0"/>
      </c:catAx>
      <c:valAx>
        <c:axId val="148308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08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AlexNet!$M$19</c:f>
              <c:strCache>
                <c:ptCount val="1"/>
                <c:pt idx="0">
                  <c:v>MFLOP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AlexNet!$M$20:$M$27</c:f>
              <c:numCache>
                <c:formatCode>General</c:formatCode>
                <c:ptCount val="8"/>
                <c:pt idx="0">
                  <c:v>72.855551999999946</c:v>
                </c:pt>
                <c:pt idx="1">
                  <c:v>223.94880000000001</c:v>
                </c:pt>
                <c:pt idx="2">
                  <c:v>112.140288</c:v>
                </c:pt>
                <c:pt idx="3">
                  <c:v>149.52038400000001</c:v>
                </c:pt>
                <c:pt idx="4">
                  <c:v>99.680256</c:v>
                </c:pt>
                <c:pt idx="5">
                  <c:v>37.748736000000001</c:v>
                </c:pt>
                <c:pt idx="6">
                  <c:v>16.777215999999999</c:v>
                </c:pt>
                <c:pt idx="7">
                  <c:v>4.0960000000000001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94-4F9D-97AE-B89FF9A5E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83036832"/>
        <c:axId val="1483039152"/>
      </c:barChart>
      <c:catAx>
        <c:axId val="148303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039152"/>
        <c:crosses val="autoZero"/>
        <c:auto val="1"/>
        <c:lblAlgn val="ctr"/>
        <c:lblOffset val="100"/>
        <c:noMultiLvlLbl val="0"/>
      </c:catAx>
      <c:valAx>
        <c:axId val="148303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303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Memory (KB)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AlexNet!$B$20:$B$27</c:f>
              <c:strCache>
                <c:ptCount val="8"/>
                <c:pt idx="0">
                  <c:v>conv1</c:v>
                </c:pt>
                <c:pt idx="1">
                  <c:v>conv2</c:v>
                </c:pt>
                <c:pt idx="2">
                  <c:v>conv3</c:v>
                </c:pt>
                <c:pt idx="3">
                  <c:v>conv4</c:v>
                </c:pt>
                <c:pt idx="4">
                  <c:v>conv5</c:v>
                </c:pt>
                <c:pt idx="5">
                  <c:v>fc6</c:v>
                </c:pt>
                <c:pt idx="6">
                  <c:v>fc7</c:v>
                </c:pt>
                <c:pt idx="7">
                  <c:v>fc8</c:v>
                </c:pt>
              </c:strCache>
            </c:strRef>
          </c:cat>
          <c:val>
            <c:numRef>
              <c:f>AlexNet!$K$20:$K$27</c:f>
              <c:numCache>
                <c:formatCode>General</c:formatCode>
                <c:ptCount val="8"/>
                <c:pt idx="0">
                  <c:v>784</c:v>
                </c:pt>
                <c:pt idx="1">
                  <c:v>546.75</c:v>
                </c:pt>
                <c:pt idx="2">
                  <c:v>253.5</c:v>
                </c:pt>
                <c:pt idx="3">
                  <c:v>169</c:v>
                </c:pt>
                <c:pt idx="4">
                  <c:v>169</c:v>
                </c:pt>
                <c:pt idx="5">
                  <c:v>16</c:v>
                </c:pt>
                <c:pt idx="6">
                  <c:v>16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C-4309-86CF-908735825B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24294688"/>
        <c:axId val="1370206992"/>
      </c:barChart>
      <c:catAx>
        <c:axId val="142429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206992"/>
        <c:crosses val="autoZero"/>
        <c:auto val="1"/>
        <c:lblAlgn val="ctr"/>
        <c:lblOffset val="100"/>
        <c:noMultiLvlLbl val="0"/>
      </c:catAx>
      <c:valAx>
        <c:axId val="137020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29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79-4D86-9633-18743CDE29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ILSVRC!$B$4:$B$13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Human</c:v>
                </c:pt>
              </c:strCache>
            </c:strRef>
          </c:cat>
          <c:val>
            <c:numRef>
              <c:f>ILSVRC!$C$4:$C$13</c:f>
              <c:numCache>
                <c:formatCode>General</c:formatCode>
                <c:ptCount val="10"/>
                <c:pt idx="0">
                  <c:v>28.2</c:v>
                </c:pt>
                <c:pt idx="1">
                  <c:v>25.8</c:v>
                </c:pt>
                <c:pt idx="2">
                  <c:v>16.399999999999999</c:v>
                </c:pt>
                <c:pt idx="3">
                  <c:v>11.7</c:v>
                </c:pt>
                <c:pt idx="4">
                  <c:v>7.3</c:v>
                </c:pt>
                <c:pt idx="5">
                  <c:v>6.7</c:v>
                </c:pt>
                <c:pt idx="6">
                  <c:v>3.6</c:v>
                </c:pt>
                <c:pt idx="7">
                  <c:v>3</c:v>
                </c:pt>
                <c:pt idx="8">
                  <c:v>2.2999999999999998</c:v>
                </c:pt>
                <c:pt idx="9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79-4D86-9633-18743CDE2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433858112"/>
        <c:axId val="1433860432"/>
      </c:barChart>
      <c:catAx>
        <c:axId val="143385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860432"/>
        <c:crosses val="autoZero"/>
        <c:auto val="1"/>
        <c:lblAlgn val="ctr"/>
        <c:lblOffset val="100"/>
        <c:noMultiLvlLbl val="0"/>
      </c:catAx>
      <c:valAx>
        <c:axId val="143386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dirty="0"/>
                  <a:t>Error</a:t>
                </a:r>
                <a:r>
                  <a:rPr lang="en-US" sz="2800" baseline="0" dirty="0"/>
                  <a:t> Rate</a:t>
                </a:r>
                <a:endParaRPr lang="en-US" sz="2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85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0.1038</cdr:x>
      <cdr:y>0.74217</cdr:y>
    </cdr:from>
    <cdr:to>
      <cdr:x>0.27556</cdr:x>
      <cdr:y>0.82892</cdr:y>
    </cdr:to>
    <cdr:sp macro="" textlink="">
      <cdr:nvSpPr>
        <cdr:cNvPr id="2" name="Google Shape;579;p41"/>
        <cdr:cNvSpPr txBox="1"/>
      </cdr:nvSpPr>
      <cdr:spPr>
        <a:xfrm xmlns:a="http://schemas.openxmlformats.org/drawingml/2006/main">
          <a:off x="1233882" y="3565003"/>
          <a:ext cx="2041723" cy="41668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86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000"/>
            <a:t>Shallow</a:t>
          </a:r>
          <a:endParaRPr sz="2000"/>
        </a:p>
      </cdr:txBody>
    </cdr:sp>
  </cdr:relSizeAnchor>
  <cdr:relSizeAnchor xmlns:cdr="http://schemas.openxmlformats.org/drawingml/2006/chartDrawing">
    <cdr:from>
      <cdr:x>0.27827</cdr:x>
      <cdr:y>0.62169</cdr:y>
    </cdr:from>
    <cdr:to>
      <cdr:x>0.36611</cdr:x>
      <cdr:y>0.71178</cdr:y>
    </cdr:to>
    <cdr:sp macro="" textlink="">
      <cdr:nvSpPr>
        <cdr:cNvPr id="3" name="Google Shape;579;p41"/>
        <cdr:cNvSpPr txBox="1"/>
      </cdr:nvSpPr>
      <cdr:spPr>
        <a:xfrm xmlns:a="http://schemas.openxmlformats.org/drawingml/2006/main">
          <a:off x="3307820" y="2986269"/>
          <a:ext cx="1044262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8 layers</a:t>
          </a:r>
          <a:endParaRPr sz="2000"/>
        </a:p>
      </cdr:txBody>
    </cdr:sp>
  </cdr:relSizeAnchor>
  <cdr:relSizeAnchor xmlns:cdr="http://schemas.openxmlformats.org/drawingml/2006/chartDrawing">
    <cdr:from>
      <cdr:x>0.37407</cdr:x>
      <cdr:y>0.62021</cdr:y>
    </cdr:from>
    <cdr:to>
      <cdr:x>0.46563</cdr:x>
      <cdr:y>0.71031</cdr:y>
    </cdr:to>
    <cdr:sp macro="" textlink="">
      <cdr:nvSpPr>
        <cdr:cNvPr id="4" name="Google Shape;579;p41"/>
        <cdr:cNvSpPr txBox="1"/>
      </cdr:nvSpPr>
      <cdr:spPr>
        <a:xfrm xmlns:a="http://schemas.openxmlformats.org/drawingml/2006/main">
          <a:off x="4446639" y="2979196"/>
          <a:ext cx="1088381" cy="432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8 layers</a:t>
          </a:r>
          <a:endParaRPr sz="2000" dirty="0"/>
        </a:p>
      </cdr:txBody>
    </cdr:sp>
  </cdr:relSizeAnchor>
  <cdr:relSizeAnchor xmlns:cdr="http://schemas.openxmlformats.org/drawingml/2006/chartDrawing">
    <cdr:from>
      <cdr:x>0.46462</cdr:x>
      <cdr:y>0.4321</cdr:y>
    </cdr:from>
    <cdr:to>
      <cdr:x>0.5396</cdr:x>
      <cdr:y>0.55663</cdr:y>
    </cdr:to>
    <cdr:sp macro="" textlink="">
      <cdr:nvSpPr>
        <cdr:cNvPr id="5" name="Google Shape;579;p41"/>
        <cdr:cNvSpPr txBox="1"/>
      </cdr:nvSpPr>
      <cdr:spPr>
        <a:xfrm xmlns:a="http://schemas.openxmlformats.org/drawingml/2006/main">
          <a:off x="5523007" y="2075604"/>
          <a:ext cx="891342" cy="5981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19 </a:t>
          </a:r>
          <a:r>
            <a:rPr lang="en-US" sz="2000" dirty="0"/>
            <a:t>layers</a:t>
          </a:r>
          <a:endParaRPr sz="2000" dirty="0"/>
        </a:p>
      </cdr:txBody>
    </cdr:sp>
  </cdr:relSizeAnchor>
  <cdr:relSizeAnchor xmlns:cdr="http://schemas.openxmlformats.org/drawingml/2006/chartDrawing">
    <cdr:from>
      <cdr:x>0.55152</cdr:x>
      <cdr:y>0.42892</cdr:y>
    </cdr:from>
    <cdr:to>
      <cdr:x>0.62804</cdr:x>
      <cdr:y>0.56145</cdr:y>
    </cdr:to>
    <cdr:sp macro="" textlink="">
      <cdr:nvSpPr>
        <cdr:cNvPr id="6" name="Google Shape;579;p41"/>
        <cdr:cNvSpPr txBox="1"/>
      </cdr:nvSpPr>
      <cdr:spPr>
        <a:xfrm xmlns:a="http://schemas.openxmlformats.org/drawingml/2006/main">
          <a:off x="6556022" y="2060295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22 layers</a:t>
          </a:r>
          <a:endParaRPr sz="2000" dirty="0"/>
        </a:p>
      </cdr:txBody>
    </cdr:sp>
  </cdr:relSizeAnchor>
  <cdr:relSizeAnchor xmlns:cdr="http://schemas.openxmlformats.org/drawingml/2006/chartDrawing">
    <cdr:from>
      <cdr:x>0.64044</cdr:x>
      <cdr:y>0</cdr:y>
    </cdr:from>
    <cdr:to>
      <cdr:x>0.71696</cdr:x>
      <cdr:y>0.13253</cdr:y>
    </cdr:to>
    <cdr:sp macro="" textlink="">
      <cdr:nvSpPr>
        <cdr:cNvPr id="7" name="Google Shape;579;p41"/>
        <cdr:cNvSpPr txBox="1"/>
      </cdr:nvSpPr>
      <cdr:spPr>
        <a:xfrm xmlns:a="http://schemas.openxmlformats.org/drawingml/2006/main">
          <a:off x="7613034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dirty="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0.72884</cdr:x>
      <cdr:y>0</cdr:y>
    </cdr:from>
    <cdr:to>
      <cdr:x>0.80536</cdr:x>
      <cdr:y>0.13253</cdr:y>
    </cdr:to>
    <cdr:sp macro="" textlink="">
      <cdr:nvSpPr>
        <cdr:cNvPr id="8" name="Google Shape;579;p41"/>
        <cdr:cNvSpPr txBox="1"/>
      </cdr:nvSpPr>
      <cdr:spPr>
        <a:xfrm xmlns:a="http://schemas.openxmlformats.org/drawingml/2006/main">
          <a:off x="8663859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  <cdr:relSizeAnchor xmlns:cdr="http://schemas.openxmlformats.org/drawingml/2006/chartDrawing">
    <cdr:from>
      <cdr:x>0.81365</cdr:x>
      <cdr:y>0</cdr:y>
    </cdr:from>
    <cdr:to>
      <cdr:x>0.89017</cdr:x>
      <cdr:y>0.13253</cdr:y>
    </cdr:to>
    <cdr:sp macro="" textlink="">
      <cdr:nvSpPr>
        <cdr:cNvPr id="9" name="Google Shape;579;p41"/>
        <cdr:cNvSpPr txBox="1"/>
      </cdr:nvSpPr>
      <cdr:spPr>
        <a:xfrm xmlns:a="http://schemas.openxmlformats.org/drawingml/2006/main">
          <a:off x="9672030" y="0"/>
          <a:ext cx="909648" cy="6366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>
          <a:solidFill>
            <a:srgbClr val="000000"/>
          </a:solidFill>
          <a:prstDash val="solid"/>
          <a:round/>
          <a:headEnd type="none" w="sm" len="sm"/>
          <a:tailEnd type="none" w="sm" len="sm"/>
        </a:ln>
      </cdr:spPr>
      <cdr:txBody>
        <a:bodyPr xmlns:a="http://schemas.openxmlformats.org/drawingml/2006/main" spcFirstLastPara="1" wrap="square" lIns="121868" tIns="121868" rIns="121868" bIns="121868" anchor="ctr" anchorCtr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/>
            <a:t>152 layers</a:t>
          </a:r>
          <a:endParaRPr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0461-F42C-4657-89B6-F6C5CE3FC2F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D4ED9-1B63-4229-8F06-FCD43E3C5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67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4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2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5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3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03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9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4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18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order in the lecture is a little different from the book, because Justin Johnson’s lectures follow a different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6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3470-BF52-4DBC-86FE-F7EB78025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55EE2-0DF5-4EE1-B5DB-E8764985E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BDF1-2FB9-477A-874D-346EC2DC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09C67-34DB-45A7-9502-22566D9A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6764-D310-43D0-A858-E8869EBE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8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8FAB-62A8-4EAC-813F-844B71A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71E8F-3E87-4001-B66C-2DEE66767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A9AC-89DE-4D8C-A9F8-CECA542C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97520-4E43-4BDD-8A99-938D20F9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017EA-ED72-4DFB-9C41-D633D912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4B2686-4D85-4289-A550-DB486360B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ABDA2-BBB5-4429-80AA-CB6806F56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7E956-E68B-482E-B88E-77B3E4BF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C31B4-1A6A-4FF3-9E23-72FCFDD1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140B0-FBB1-48F7-9815-00AF3DA2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2F23-04BC-174D-975B-EA52EAFD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4B8-8373-BC4A-8421-8BD78F92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60A5D-2670-46FB-9F71-125129B3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71876-96D7-40D9-B5A9-E47ED4ADD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EFD5-305F-3C4E-B5C5-B78BD3A7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126-98FF-6B4D-94F9-975ED7B5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D4EA1D-3BB7-425E-A2D4-396EA92A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5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71B-1A74-4C45-B6AF-47D374D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48F0-52BC-7748-9157-69DC4A77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10DCD-E7F0-45F1-889B-9273A295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234-F65F-489C-8BF6-2D58A516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0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7107-386C-1641-9CD9-0EC991B1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DF79-BAF5-EB47-8AC9-CDF09BA2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49E3-C1F5-CC4A-AC46-C057EFD0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1EEE-07E2-4433-89F0-A485480FA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39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362D-E980-D946-9FCF-611BCF4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6468-B094-734F-B799-EBFFA65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A95BD-C379-1647-A664-F00FED3C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818D-C5DD-3949-AF73-EA9BC14A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3B6B6-0AE2-F441-A704-ED8394DD9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DCD080-62AD-41B4-98C7-11051E670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64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63E-F1DC-634D-8382-33C14251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696A53-1420-4DC0-802A-0E01355F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2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DF79AB-86D9-428D-B986-520040056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70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1AFD-80A6-6549-AD56-7A92D9BC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5DC-D4BA-BD47-ACE3-F8A98BC7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E935-FB9D-544B-BC4D-29D041A7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D744-9BE6-4760-9BB6-4D3999EE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0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7F8E-1D34-4868-BF8B-4E9763C3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CF43-776A-4B65-8BAE-460550A0E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8C9FA-C981-4663-A128-3B487A1B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79C60-BAD1-4957-9DBB-13372B72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/>
              <a:t>UW CSE 576 - Networks Architectures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74F89-9777-40F1-8286-685DA751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0B2D1479-DF4D-48DC-965E-2EAAECBF7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33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D920-4F51-D640-B8F1-07E31B2B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4BEF5-1B11-FA44-96F2-FA7B0DC1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CBEFB-77FD-AB47-8634-5B508E791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3F69-4475-457D-8C25-BE3EFFAA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22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6919-1AE4-084C-916B-607FA50E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BDEF-CA8F-6C48-8CFE-1DDCD148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19E0A-E39D-4563-8C0A-EBB53153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9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05CC2-D948-264B-A9D4-D4CF09AD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F8B9-534E-594B-AA27-53CF5056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D03756-7836-4D15-AC3E-416BEA07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80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2F23-04BC-174D-975B-EA52EAFD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4B8-8373-BC4A-8421-8BD78F92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60A5D-2670-46FB-9F71-125129B3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71876-96D7-40D9-B5A9-E47ED4ADD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44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EFD5-305F-3C4E-B5C5-B78BD3A7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126-98FF-6B4D-94F9-975ED7B5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D4EA1D-3BB7-425E-A2D4-396EA92A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71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71B-1A74-4C45-B6AF-47D374D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48F0-52BC-7748-9157-69DC4A77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10DCD-E7F0-45F1-889B-9273A295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234-F65F-489C-8BF6-2D58A516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81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7107-386C-1641-9CD9-0EC991B1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DF79-BAF5-EB47-8AC9-CDF09BA2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49E3-C1F5-CC4A-AC46-C057EFD0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1EEE-07E2-4433-89F0-A485480FA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75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362D-E980-D946-9FCF-611BCF4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6468-B094-734F-B799-EBFFA65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A95BD-C379-1647-A664-F00FED3C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818D-C5DD-3949-AF73-EA9BC14A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3B6B6-0AE2-F441-A704-ED8394DD9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DCD080-62AD-41B4-98C7-11051E670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50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63E-F1DC-634D-8382-33C14251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696A53-1420-4DC0-802A-0E01355F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91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DF79AB-86D9-428D-B986-520040056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3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78B69-FB78-4189-A4CD-669FBA14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3F167-C22A-4F2A-8601-50F62AD7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76C0-4778-4C54-AD06-C183C605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59327-F71B-4DEA-A63A-E7A99830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F08EB-9083-4822-9C6D-836E165E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1AFD-80A6-6549-AD56-7A92D9BC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5DC-D4BA-BD47-ACE3-F8A98BC7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E935-FB9D-544B-BC4D-29D041A7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D744-9BE6-4760-9BB6-4D3999EE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0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D920-4F51-D640-B8F1-07E31B2B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4BEF5-1B11-FA44-96F2-FA7B0DC1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CBEFB-77FD-AB47-8634-5B508E791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3F69-4475-457D-8C25-BE3EFFAA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8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6919-1AE4-084C-916B-607FA50E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BDEF-CA8F-6C48-8CFE-1DDCD148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19E0A-E39D-4563-8C0A-EBB53153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97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05CC2-D948-264B-A9D4-D4CF09AD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F8B9-534E-594B-AA27-53CF5056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D03756-7836-4D15-AC3E-416BEA07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0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D4A3-2DC9-48EF-B824-88675178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0D69-3812-4CF9-9AF6-8C50348C3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227FE-E1E1-47EA-9FBF-F7D53E882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4D25A-91F3-495A-BEDC-643E261E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A6405-1981-439C-8B73-510C0859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5C4BD-5BAE-4AE3-93B8-969B6C1F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8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067B-E91B-41F7-91D7-DE15F235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162EE-7F8B-4927-BFB0-DC85C7B04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501E7-E1DB-4662-B5B9-D654C774C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99CA7-C87D-4D86-951D-579C91E02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7AF3B-BBE6-4D5F-BB06-86F6D6C75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F6D22-C4B5-4612-AD5D-4E92ACE1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3E928-E5B8-4FCE-8E8A-79A842F8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DD1B47-24BD-4330-941B-A173803F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3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F341-12C2-4D7A-89DE-1FB169E3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49F61-B677-4397-9572-E22CD0CF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A06CE-CFD7-483B-A213-B373DFA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7520C-556D-46AA-9428-6D28FC22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B9F19-F8FD-4046-AF66-D9BDE723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7EF89-95A2-4B58-BD9D-1F6173B8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04BF0-8869-4CC8-A834-228DE161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7738-6A12-4FB5-9ED1-93EF67D3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80F27-0162-4715-962C-94C357A15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67F1-9A23-4AB4-82FB-B69D19441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51034-FE72-4A0A-B143-0E12D510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E314F-2EE8-421F-8DD7-43167DB0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5CCCA-3501-4FFF-B6A5-ABD181B5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454E-67BA-4977-A1F9-4E09C0D7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FC2FB-991B-4C5A-BFBB-97C5FF157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DB0D6-1649-4CAF-825B-4CFB099E9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05DD-9590-4FE5-BC2E-75490207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FED12-549C-4D68-BF5B-16E540CE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129FF-8BAE-4E95-94B8-9ED78DC2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1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2E124-DD79-4F40-9EC1-98852E67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0ACC-BBDF-4FDB-BD05-2A266ABCC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FE5E-97A8-4F23-AE26-054F979CD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E208F-400C-4E4E-9585-7D0E84026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UW CSE 576 - Networks Architectures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1448B-BF43-48F8-ABF5-223187EF6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479-DF4D-48DC-965E-2EAAECBF7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112F1-0439-894A-84D1-2EC63A5914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972C9-ACB3-E341-B4E5-2D6626D2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0A5B-105D-DE45-A0A8-CB0E7B30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936"/>
            <a:ext cx="10515600" cy="512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AAF8-7122-C84B-B6BE-14153B0B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2x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CA8-D8A2-484C-BCF7-8D63AD7E53F8}"/>
              </a:ext>
            </a:extLst>
          </p:cNvPr>
          <p:cNvSpPr txBox="1"/>
          <p:nvPr userDrawn="1"/>
        </p:nvSpPr>
        <p:spPr>
          <a:xfrm>
            <a:off x="838200" y="6429345"/>
            <a:ext cx="17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82331-011A-BB4A-90CA-EBA3BA780B6B}"/>
              </a:ext>
            </a:extLst>
          </p:cNvPr>
          <p:cNvSpPr txBox="1"/>
          <p:nvPr userDrawn="1"/>
        </p:nvSpPr>
        <p:spPr>
          <a:xfrm>
            <a:off x="8934275" y="6429345"/>
            <a:ext cx="24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u="none" kern="1200" dirty="0">
                <a:solidFill>
                  <a:srgbClr val="FFCB05"/>
                </a:solidFill>
                <a:effectLst/>
                <a:latin typeface="+mn-lt"/>
                <a:ea typeface="+mn-ea"/>
                <a:cs typeface="+mn-cs"/>
              </a:rPr>
              <a:t>Fall 2019</a:t>
            </a:r>
            <a:endParaRPr lang="en-US" sz="2000" u="none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5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112F1-0439-894A-84D1-2EC63A5914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972C9-ACB3-E341-B4E5-2D6626D2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0A5B-105D-DE45-A0A8-CB0E7B30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936"/>
            <a:ext cx="10515600" cy="512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AAF8-7122-C84B-B6BE-14153B0B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CA8-D8A2-484C-BCF7-8D63AD7E53F8}"/>
              </a:ext>
            </a:extLst>
          </p:cNvPr>
          <p:cNvSpPr txBox="1"/>
          <p:nvPr userDrawn="1"/>
        </p:nvSpPr>
        <p:spPr>
          <a:xfrm>
            <a:off x="838200" y="6429345"/>
            <a:ext cx="17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82331-011A-BB4A-90CA-EBA3BA780B6B}"/>
              </a:ext>
            </a:extLst>
          </p:cNvPr>
          <p:cNvSpPr txBox="1"/>
          <p:nvPr userDrawn="1"/>
        </p:nvSpPr>
        <p:spPr>
          <a:xfrm>
            <a:off x="8934275" y="6429345"/>
            <a:ext cx="24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u="none" kern="1200" dirty="0">
                <a:solidFill>
                  <a:srgbClr val="FFCB05"/>
                </a:solidFill>
                <a:effectLst/>
                <a:latin typeface="+mn-lt"/>
                <a:ea typeface="+mn-ea"/>
                <a:cs typeface="+mn-cs"/>
              </a:rPr>
              <a:t>Fall 2019</a:t>
            </a:r>
            <a:endParaRPr lang="en-US" sz="2000" u="none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0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7/feature-visualizatio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pixabay.com/en/elephant-african-bush-elephant-114543/" TargetMode="Externa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sailboat-ship-sailing-greenland-459794/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-1246693/?no_redirect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hyperlink" Target="https://pixabay.com/en/cows-two-cows-dairy-agriculture-1264546/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gif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576/20sp/calendar/lecture6_machinelearning_v5.pptx" TargetMode="External"/><Relationship Id="rId3" Type="http://schemas.openxmlformats.org/officeDocument/2006/relationships/hyperlink" Target="http://szeliski.org/Book/2ndEdition.htm" TargetMode="External"/><Relationship Id="rId7" Type="http://schemas.openxmlformats.org/officeDocument/2006/relationships/hyperlink" Target="https://courses.cs.washington.edu/courses/cse576/20sp/calendar/lecture6_machinelearning_v5.pdf" TargetMode="External"/><Relationship Id="rId2" Type="http://schemas.openxmlformats.org/officeDocument/2006/relationships/hyperlink" Target="https://docs.google.com/presentation/d/1Yp0UiqlAUxsnGCyeEwfmYXMunxSNdqqMWtMSfyI8UU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urses.cs.washington.edu/courses/cse576/20sp/calendar/lecture5-interpolationandoptimization.pptx" TargetMode="External"/><Relationship Id="rId5" Type="http://schemas.openxmlformats.org/officeDocument/2006/relationships/hyperlink" Target="https://courses.cs.washington.edu/courses/cse576/20sp/calendar/lecture5-interpolationandoptimization.pdf" TargetMode="External"/><Relationship Id="rId10" Type="http://schemas.openxmlformats.org/officeDocument/2006/relationships/hyperlink" Target="https://courses.cs.washington.edu/courses/cse576/20sp/calendar/lecture8_convolutionalneuralnetworks_v4.pptx" TargetMode="External"/><Relationship Id="rId4" Type="http://schemas.openxmlformats.org/officeDocument/2006/relationships/hyperlink" Target="https://github.com/holynski/cse576_sp20_hw2" TargetMode="External"/><Relationship Id="rId9" Type="http://schemas.openxmlformats.org/officeDocument/2006/relationships/hyperlink" Target="https://courses.cs.washington.edu/courses/cse576/20sp/calendar/lecture8_convolutionalneuralnetworks_v4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hyperlink" Target="https://d2l.ai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docs/stable/torchvision/models.html" TargetMode="Externa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docs/stable/torchvision/models.html" TargetMode="Externa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docs/stable/torchvision/models.html" TargetMode="Externa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docs/stable/torchvision/models.html" TargetMode="Externa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docs/stable/torchvision/models.html" TargetMode="Externa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docs/stable/torchvision/models.html" TargetMode="Externa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AAF9-585F-40C2-A2C8-25D7198F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051" y="1122363"/>
            <a:ext cx="962065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Network Architectures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Computer Vision (UW EE/CSE 576)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9329E-03EA-47D9-A887-2BE4EF66C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7048"/>
            <a:ext cx="9144000" cy="1655762"/>
          </a:xfrm>
        </p:spPr>
        <p:txBody>
          <a:bodyPr/>
          <a:lstStyle/>
          <a:p>
            <a:r>
              <a:rPr lang="en-US" dirty="0"/>
              <a:t>Richard Szeliski</a:t>
            </a:r>
          </a:p>
          <a:p>
            <a:r>
              <a:rPr lang="en-US" dirty="0"/>
              <a:t>Facebook &amp; UW</a:t>
            </a:r>
          </a:p>
          <a:p>
            <a:r>
              <a:rPr lang="en-US" dirty="0"/>
              <a:t>Lecture 9 – Apr 28, 2020</a:t>
            </a:r>
          </a:p>
        </p:txBody>
      </p:sp>
      <p:pic>
        <p:nvPicPr>
          <p:cNvPr id="6" name="Google Shape;489;p35">
            <a:extLst>
              <a:ext uri="{FF2B5EF4-FFF2-40B4-BE49-F238E27FC236}">
                <a16:creationId xmlns:a16="http://schemas.microsoft.com/office/drawing/2014/main" id="{5423551F-BAE6-47D7-B4E6-EE6139AF7C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321"/>
          <a:stretch/>
        </p:blipFill>
        <p:spPr>
          <a:xfrm>
            <a:off x="679508" y="3857323"/>
            <a:ext cx="3849820" cy="1167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0BD96-C3F2-448D-88E4-961B56F83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2" t="32749" b="5215"/>
          <a:stretch/>
        </p:blipFill>
        <p:spPr>
          <a:xfrm>
            <a:off x="8793707" y="3857323"/>
            <a:ext cx="1687759" cy="16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1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270397-AD82-432D-8DDD-F114CE78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185" y="2736138"/>
            <a:ext cx="5507456" cy="2155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0EBFD-D5E2-47EC-9B59-377828CB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80" y="1454061"/>
            <a:ext cx="5656316" cy="3216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14D10-0BD3-4628-8C69-47C33FDD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Activation and weight scaling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0D90-E50F-4EF0-A9F2-E8F6E61F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FBB9-C4F4-4166-8EFB-F1F74B60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69981-67BD-4DCA-8CDD-E2D321E1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C61D26-9C88-4542-9F08-291E66241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696"/>
          <a:stretch/>
        </p:blipFill>
        <p:spPr>
          <a:xfrm>
            <a:off x="430889" y="4785898"/>
            <a:ext cx="5696429" cy="145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AA454-D7F2-43BC-9292-39D846610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452"/>
          <a:stretch/>
        </p:blipFill>
        <p:spPr>
          <a:xfrm>
            <a:off x="6096000" y="1727006"/>
            <a:ext cx="5696429" cy="1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314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3796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</a:t>
            </a:r>
            <a:r>
              <a:rPr lang="en-US" dirty="0" err="1"/>
              <a:t>ResNets</a:t>
            </a:r>
            <a:r>
              <a:rPr lang="en-US" dirty="0"/>
              <a:t>: </a:t>
            </a:r>
            <a:r>
              <a:rPr lang="en-US" dirty="0" err="1"/>
              <a:t>ResNeXt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4" name="Google Shape;2474;p93"/>
          <p:cNvSpPr/>
          <p:nvPr/>
        </p:nvSpPr>
        <p:spPr>
          <a:xfrm>
            <a:off x="1045737" y="3669047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>
                <a:ea typeface="Helvetica Neue Light"/>
                <a:cs typeface="Helvetica Neue Light"/>
                <a:sym typeface="Helvetica Neue Light"/>
              </a:rPr>
              <a:t>Conv(1x1, 4C-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2474;p93"/>
          <p:cNvSpPr/>
          <p:nvPr/>
        </p:nvSpPr>
        <p:spPr>
          <a:xfrm>
            <a:off x="1045737" y="2850594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2474;p93"/>
          <p:cNvSpPr/>
          <p:nvPr/>
        </p:nvSpPr>
        <p:spPr>
          <a:xfrm>
            <a:off x="1045737" y="2032141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Conv(1x1, C-&gt;4C)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" name="Google Shape;2476;p93"/>
          <p:cNvCxnSpPr/>
          <p:nvPr/>
        </p:nvCxnSpPr>
        <p:spPr>
          <a:xfrm flipV="1">
            <a:off x="230256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76;p93"/>
          <p:cNvCxnSpPr/>
          <p:nvPr/>
        </p:nvCxnSpPr>
        <p:spPr>
          <a:xfrm flipV="1">
            <a:off x="2302563" y="2619836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478;p93"/>
          <p:cNvSpPr/>
          <p:nvPr/>
        </p:nvSpPr>
        <p:spPr>
          <a:xfrm>
            <a:off x="2220383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" name="Google Shape;2479;p93"/>
          <p:cNvCxnSpPr/>
          <p:nvPr/>
        </p:nvCxnSpPr>
        <p:spPr>
          <a:xfrm flipV="1">
            <a:off x="2302562" y="4256742"/>
            <a:ext cx="1" cy="48697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1" name="Google Shape;2488;p93"/>
          <p:cNvGrpSpPr/>
          <p:nvPr/>
        </p:nvGrpSpPr>
        <p:grpSpPr>
          <a:xfrm>
            <a:off x="2138262" y="1423867"/>
            <a:ext cx="328597" cy="328597"/>
            <a:chOff x="4843325" y="3597375"/>
            <a:chExt cx="393600" cy="393600"/>
          </a:xfrm>
        </p:grpSpPr>
        <p:sp>
          <p:nvSpPr>
            <p:cNvPr id="12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14" name="Google Shape;2479;p93"/>
          <p:cNvCxnSpPr/>
          <p:nvPr/>
        </p:nvCxnSpPr>
        <p:spPr>
          <a:xfrm flipH="1" flipV="1">
            <a:off x="2302561" y="1752464"/>
            <a:ext cx="2" cy="27967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480;p93"/>
          <p:cNvCxnSpPr>
            <a:stCxn id="9" idx="2"/>
            <a:endCxn id="12" idx="2"/>
          </p:cNvCxnSpPr>
          <p:nvPr/>
        </p:nvCxnSpPr>
        <p:spPr>
          <a:xfrm rot="10800000">
            <a:off x="2138263" y="1588166"/>
            <a:ext cx="82121" cy="3237726"/>
          </a:xfrm>
          <a:prstGeom prst="curvedConnector3">
            <a:avLst>
              <a:gd name="adj1" fmla="val 236613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3579377" y="3639728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4HWC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79377" y="2826747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9HWC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79377" y="2008648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4HWC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10042" y="5039758"/>
            <a:ext cx="168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Total FLOPs:</a:t>
            </a:r>
          </a:p>
          <a:p>
            <a:pPr algn="ctr"/>
            <a:r>
              <a:rPr lang="en-US" sz="2400" dirty="0"/>
              <a:t>17HWC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20" name="Google Shape;2473;p93"/>
          <p:cNvSpPr txBox="1"/>
          <p:nvPr/>
        </p:nvSpPr>
        <p:spPr>
          <a:xfrm>
            <a:off x="1146571" y="5053028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“Bottleneck”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  <p:sp>
        <p:nvSpPr>
          <p:cNvPr id="25" name="Google Shape;2474;p93"/>
          <p:cNvSpPr/>
          <p:nvPr/>
        </p:nvSpPr>
        <p:spPr>
          <a:xfrm>
            <a:off x="6704858" y="366904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Conv(1x1, 4C-&gt;c)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" name="Google Shape;2474;p93"/>
          <p:cNvSpPr/>
          <p:nvPr/>
        </p:nvSpPr>
        <p:spPr>
          <a:xfrm>
            <a:off x="6704858" y="2850594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" name="Google Shape;2474;p93"/>
          <p:cNvSpPr/>
          <p:nvPr/>
        </p:nvSpPr>
        <p:spPr>
          <a:xfrm>
            <a:off x="6704858" y="202846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</a:t>
            </a:r>
            <a:r>
              <a:rPr lang="en-US" sz="2000">
                <a:ea typeface="Helvetica Neue Light"/>
                <a:cs typeface="Helvetica Neue Light"/>
                <a:sym typeface="Helvetica Neue Light"/>
              </a:rPr>
              <a:t>, c-&gt;</a:t>
            </a:r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4C)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8" name="Google Shape;2476;p93"/>
          <p:cNvCxnSpPr>
            <a:stCxn id="25" idx="0"/>
            <a:endCxn id="26" idx="2"/>
          </p:cNvCxnSpPr>
          <p:nvPr/>
        </p:nvCxnSpPr>
        <p:spPr>
          <a:xfrm flipV="1">
            <a:off x="769752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2476;p93"/>
          <p:cNvCxnSpPr>
            <a:stCxn id="26" idx="0"/>
            <a:endCxn id="27" idx="2"/>
          </p:cNvCxnSpPr>
          <p:nvPr/>
        </p:nvCxnSpPr>
        <p:spPr>
          <a:xfrm flipV="1">
            <a:off x="7697523" y="2616162"/>
            <a:ext cx="0" cy="23443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Google Shape;2474;p93"/>
          <p:cNvSpPr/>
          <p:nvPr/>
        </p:nvSpPr>
        <p:spPr>
          <a:xfrm>
            <a:off x="9905258" y="366904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>
                <a:ea typeface="Helvetica Neue Light"/>
                <a:cs typeface="Helvetica Neue Light"/>
                <a:sym typeface="Helvetica Neue Light"/>
              </a:rPr>
              <a:t>Conv(1x1, 4C-&gt;c)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" name="Google Shape;2474;p93"/>
          <p:cNvSpPr/>
          <p:nvPr/>
        </p:nvSpPr>
        <p:spPr>
          <a:xfrm>
            <a:off x="9905258" y="2850594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2474;p93"/>
          <p:cNvSpPr/>
          <p:nvPr/>
        </p:nvSpPr>
        <p:spPr>
          <a:xfrm>
            <a:off x="9905258" y="202846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</a:t>
            </a:r>
            <a:r>
              <a:rPr lang="en-US" sz="2000">
                <a:ea typeface="Helvetica Neue Light"/>
                <a:cs typeface="Helvetica Neue Light"/>
                <a:sym typeface="Helvetica Neue Light"/>
              </a:rPr>
              <a:t>, c-&gt;</a:t>
            </a:r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4C)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7" name="Google Shape;2476;p93"/>
          <p:cNvCxnSpPr/>
          <p:nvPr/>
        </p:nvCxnSpPr>
        <p:spPr>
          <a:xfrm flipV="1">
            <a:off x="1089792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" name="Google Shape;2476;p93"/>
          <p:cNvCxnSpPr/>
          <p:nvPr/>
        </p:nvCxnSpPr>
        <p:spPr>
          <a:xfrm flipV="1">
            <a:off x="10897923" y="2616162"/>
            <a:ext cx="0" cy="23443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TextBox 38"/>
          <p:cNvSpPr txBox="1"/>
          <p:nvPr/>
        </p:nvSpPr>
        <p:spPr>
          <a:xfrm>
            <a:off x="9099519" y="268716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dirty="0"/>
              <a:t>…</a:t>
            </a:r>
            <a:endParaRPr lang="en-US" sz="3600" dirty="0"/>
          </a:p>
        </p:txBody>
      </p:sp>
      <p:grpSp>
        <p:nvGrpSpPr>
          <p:cNvPr id="40" name="Google Shape;2488;p93"/>
          <p:cNvGrpSpPr/>
          <p:nvPr/>
        </p:nvGrpSpPr>
        <p:grpSpPr>
          <a:xfrm>
            <a:off x="9187052" y="1210377"/>
            <a:ext cx="328597" cy="328597"/>
            <a:chOff x="4843325" y="3597375"/>
            <a:chExt cx="393600" cy="393600"/>
          </a:xfrm>
        </p:grpSpPr>
        <p:sp>
          <p:nvSpPr>
            <p:cNvPr id="41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2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43" name="Google Shape;2479;p93"/>
          <p:cNvCxnSpPr>
            <a:stCxn id="27" idx="0"/>
            <a:endCxn id="41" idx="3"/>
          </p:cNvCxnSpPr>
          <p:nvPr/>
        </p:nvCxnSpPr>
        <p:spPr>
          <a:xfrm flipV="1">
            <a:off x="7697523" y="1490852"/>
            <a:ext cx="1537651" cy="53761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2479;p93"/>
          <p:cNvCxnSpPr>
            <a:stCxn id="36" idx="0"/>
            <a:endCxn id="41" idx="5"/>
          </p:cNvCxnSpPr>
          <p:nvPr/>
        </p:nvCxnSpPr>
        <p:spPr>
          <a:xfrm flipH="1" flipV="1">
            <a:off x="9467527" y="1490852"/>
            <a:ext cx="1430396" cy="53761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" name="Google Shape;2478;p93"/>
          <p:cNvSpPr/>
          <p:nvPr/>
        </p:nvSpPr>
        <p:spPr>
          <a:xfrm>
            <a:off x="9269171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76;p93"/>
          <p:cNvCxnSpPr>
            <a:stCxn id="49" idx="2"/>
            <a:endCxn id="25" idx="2"/>
          </p:cNvCxnSpPr>
          <p:nvPr/>
        </p:nvCxnSpPr>
        <p:spPr>
          <a:xfrm flipH="1" flipV="1">
            <a:off x="7697523" y="4256742"/>
            <a:ext cx="1571648" cy="56915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2476;p93"/>
          <p:cNvCxnSpPr>
            <a:stCxn id="49" idx="6"/>
            <a:endCxn id="34" idx="2"/>
          </p:cNvCxnSpPr>
          <p:nvPr/>
        </p:nvCxnSpPr>
        <p:spPr>
          <a:xfrm flipV="1">
            <a:off x="9433528" y="4256742"/>
            <a:ext cx="1464395" cy="56915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2480;p93"/>
          <p:cNvCxnSpPr>
            <a:stCxn id="49" idx="3"/>
            <a:endCxn id="41" idx="2"/>
          </p:cNvCxnSpPr>
          <p:nvPr/>
        </p:nvCxnSpPr>
        <p:spPr>
          <a:xfrm rot="5400000" flipH="1">
            <a:off x="7485485" y="3076244"/>
            <a:ext cx="3509324" cy="106189"/>
          </a:xfrm>
          <a:prstGeom prst="curvedConnector4">
            <a:avLst>
              <a:gd name="adj1" fmla="val -7200"/>
              <a:gd name="adj2" fmla="val 3498181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" name="Right Brace 62"/>
          <p:cNvSpPr/>
          <p:nvPr/>
        </p:nvSpPr>
        <p:spPr>
          <a:xfrm rot="16200000">
            <a:off x="9056175" y="-1614253"/>
            <a:ext cx="474133" cy="5069136"/>
          </a:xfrm>
          <a:prstGeom prst="rightBrace">
            <a:avLst>
              <a:gd name="adj1" fmla="val 29762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981023" y="200682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 </a:t>
            </a:r>
            <a:r>
              <a:rPr lang="en-US" sz="2400"/>
              <a:t>parallel pathways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738146" y="3778227"/>
            <a:ext cx="9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4HWCc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63825" y="2944672"/>
            <a:ext cx="87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9HWc</a:t>
            </a:r>
            <a:r>
              <a:rPr lang="en-US" baseline="30000"/>
              <a:t>2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844377" y="2360387"/>
            <a:ext cx="9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4HWCc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9741933" y="4894128"/>
            <a:ext cx="2311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FLOPs:</a:t>
            </a:r>
          </a:p>
          <a:p>
            <a:r>
              <a:rPr lang="en-US" sz="2400" dirty="0"/>
              <a:t>(8Cc + 9c</a:t>
            </a:r>
            <a:r>
              <a:rPr lang="en-US" sz="2400" baseline="30000" dirty="0"/>
              <a:t>2</a:t>
            </a:r>
            <a:r>
              <a:rPr lang="en-US" sz="2400" dirty="0"/>
              <a:t>)*HWG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185" y="6141505"/>
            <a:ext cx="46506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Xie</a:t>
            </a:r>
            <a:r>
              <a:rPr lang="en-US" sz="1000" dirty="0"/>
              <a:t> et al, “Aggregated residual transformations for deep neural networks”, CVPR 2017</a:t>
            </a:r>
          </a:p>
        </p:txBody>
      </p:sp>
    </p:spTree>
    <p:extLst>
      <p:ext uri="{BB962C8B-B14F-4D97-AF65-F5344CB8AC3E}">
        <p14:creationId xmlns:p14="http://schemas.microsoft.com/office/powerpoint/2010/main" val="9531544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3796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</a:t>
            </a:r>
            <a:r>
              <a:rPr lang="en-US" dirty="0" err="1"/>
              <a:t>ResNets</a:t>
            </a:r>
            <a:r>
              <a:rPr lang="en-US" dirty="0"/>
              <a:t>: </a:t>
            </a:r>
            <a:r>
              <a:rPr lang="en-US" dirty="0" err="1"/>
              <a:t>ResNeXt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4" name="Google Shape;2474;p93"/>
          <p:cNvSpPr/>
          <p:nvPr/>
        </p:nvSpPr>
        <p:spPr>
          <a:xfrm>
            <a:off x="1045737" y="3669047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>
                <a:ea typeface="Helvetica Neue Light"/>
                <a:cs typeface="Helvetica Neue Light"/>
                <a:sym typeface="Helvetica Neue Light"/>
              </a:rPr>
              <a:t>Conv(1x1, 4C-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2474;p93"/>
          <p:cNvSpPr/>
          <p:nvPr/>
        </p:nvSpPr>
        <p:spPr>
          <a:xfrm>
            <a:off x="1045737" y="2850594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2474;p93"/>
          <p:cNvSpPr/>
          <p:nvPr/>
        </p:nvSpPr>
        <p:spPr>
          <a:xfrm>
            <a:off x="1045737" y="2032141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Conv(1x1, C-&gt;4C)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" name="Google Shape;2476;p93"/>
          <p:cNvCxnSpPr/>
          <p:nvPr/>
        </p:nvCxnSpPr>
        <p:spPr>
          <a:xfrm flipV="1">
            <a:off x="230256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76;p93"/>
          <p:cNvCxnSpPr/>
          <p:nvPr/>
        </p:nvCxnSpPr>
        <p:spPr>
          <a:xfrm flipV="1">
            <a:off x="2302563" y="2619836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478;p93"/>
          <p:cNvSpPr/>
          <p:nvPr/>
        </p:nvSpPr>
        <p:spPr>
          <a:xfrm>
            <a:off x="2220383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" name="Google Shape;2479;p93"/>
          <p:cNvCxnSpPr/>
          <p:nvPr/>
        </p:nvCxnSpPr>
        <p:spPr>
          <a:xfrm flipV="1">
            <a:off x="2302562" y="4256742"/>
            <a:ext cx="1" cy="48697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1" name="Google Shape;2488;p93"/>
          <p:cNvGrpSpPr/>
          <p:nvPr/>
        </p:nvGrpSpPr>
        <p:grpSpPr>
          <a:xfrm>
            <a:off x="2138262" y="1423867"/>
            <a:ext cx="328597" cy="328597"/>
            <a:chOff x="4843325" y="3597375"/>
            <a:chExt cx="393600" cy="393600"/>
          </a:xfrm>
        </p:grpSpPr>
        <p:sp>
          <p:nvSpPr>
            <p:cNvPr id="12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14" name="Google Shape;2479;p93"/>
          <p:cNvCxnSpPr/>
          <p:nvPr/>
        </p:nvCxnSpPr>
        <p:spPr>
          <a:xfrm flipH="1" flipV="1">
            <a:off x="2302561" y="1752464"/>
            <a:ext cx="2" cy="27967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480;p93"/>
          <p:cNvCxnSpPr>
            <a:stCxn id="9" idx="2"/>
            <a:endCxn id="12" idx="2"/>
          </p:cNvCxnSpPr>
          <p:nvPr/>
        </p:nvCxnSpPr>
        <p:spPr>
          <a:xfrm rot="10800000">
            <a:off x="2138263" y="1588166"/>
            <a:ext cx="82121" cy="3237726"/>
          </a:xfrm>
          <a:prstGeom prst="curvedConnector3">
            <a:avLst>
              <a:gd name="adj1" fmla="val 236613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3579377" y="3639728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4HWC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79377" y="2826747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9HWC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79377" y="2008648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4HWC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10042" y="5039758"/>
            <a:ext cx="168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Total FLOPs:</a:t>
            </a:r>
          </a:p>
          <a:p>
            <a:pPr algn="ctr"/>
            <a:r>
              <a:rPr lang="en-US" sz="2400" dirty="0"/>
              <a:t>17HWC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20" name="Google Shape;2473;p93"/>
          <p:cNvSpPr txBox="1"/>
          <p:nvPr/>
        </p:nvSpPr>
        <p:spPr>
          <a:xfrm>
            <a:off x="1146571" y="5053028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“Bottleneck”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  <p:sp>
        <p:nvSpPr>
          <p:cNvPr id="25" name="Google Shape;2474;p93"/>
          <p:cNvSpPr/>
          <p:nvPr/>
        </p:nvSpPr>
        <p:spPr>
          <a:xfrm>
            <a:off x="6704858" y="366904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Conv(1x1, 4C-&gt;c)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" name="Google Shape;2474;p93"/>
          <p:cNvSpPr/>
          <p:nvPr/>
        </p:nvSpPr>
        <p:spPr>
          <a:xfrm>
            <a:off x="6704858" y="2850594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" name="Google Shape;2474;p93"/>
          <p:cNvSpPr/>
          <p:nvPr/>
        </p:nvSpPr>
        <p:spPr>
          <a:xfrm>
            <a:off x="6704858" y="202846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</a:t>
            </a:r>
            <a:r>
              <a:rPr lang="en-US" sz="2000">
                <a:ea typeface="Helvetica Neue Light"/>
                <a:cs typeface="Helvetica Neue Light"/>
                <a:sym typeface="Helvetica Neue Light"/>
              </a:rPr>
              <a:t>, c-&gt;</a:t>
            </a:r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4C)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8" name="Google Shape;2476;p93"/>
          <p:cNvCxnSpPr>
            <a:stCxn id="25" idx="0"/>
            <a:endCxn id="26" idx="2"/>
          </p:cNvCxnSpPr>
          <p:nvPr/>
        </p:nvCxnSpPr>
        <p:spPr>
          <a:xfrm flipV="1">
            <a:off x="769752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2476;p93"/>
          <p:cNvCxnSpPr>
            <a:stCxn id="26" idx="0"/>
            <a:endCxn id="27" idx="2"/>
          </p:cNvCxnSpPr>
          <p:nvPr/>
        </p:nvCxnSpPr>
        <p:spPr>
          <a:xfrm flipV="1">
            <a:off x="7697523" y="2616162"/>
            <a:ext cx="0" cy="23443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Google Shape;2474;p93"/>
          <p:cNvSpPr/>
          <p:nvPr/>
        </p:nvSpPr>
        <p:spPr>
          <a:xfrm>
            <a:off x="9905258" y="366904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>
                <a:ea typeface="Helvetica Neue Light"/>
                <a:cs typeface="Helvetica Neue Light"/>
                <a:sym typeface="Helvetica Neue Light"/>
              </a:rPr>
              <a:t>Conv(1x1, 4C-&gt;c)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" name="Google Shape;2474;p93"/>
          <p:cNvSpPr/>
          <p:nvPr/>
        </p:nvSpPr>
        <p:spPr>
          <a:xfrm>
            <a:off x="9905258" y="2850594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2474;p93"/>
          <p:cNvSpPr/>
          <p:nvPr/>
        </p:nvSpPr>
        <p:spPr>
          <a:xfrm>
            <a:off x="9905258" y="202846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</a:t>
            </a:r>
            <a:r>
              <a:rPr lang="en-US" sz="2000">
                <a:ea typeface="Helvetica Neue Light"/>
                <a:cs typeface="Helvetica Neue Light"/>
                <a:sym typeface="Helvetica Neue Light"/>
              </a:rPr>
              <a:t>, c-&gt;</a:t>
            </a:r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4C)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7" name="Google Shape;2476;p93"/>
          <p:cNvCxnSpPr/>
          <p:nvPr/>
        </p:nvCxnSpPr>
        <p:spPr>
          <a:xfrm flipV="1">
            <a:off x="1089792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" name="Google Shape;2476;p93"/>
          <p:cNvCxnSpPr/>
          <p:nvPr/>
        </p:nvCxnSpPr>
        <p:spPr>
          <a:xfrm flipV="1">
            <a:off x="10897923" y="2616162"/>
            <a:ext cx="0" cy="23443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TextBox 38"/>
          <p:cNvSpPr txBox="1"/>
          <p:nvPr/>
        </p:nvSpPr>
        <p:spPr>
          <a:xfrm>
            <a:off x="9099519" y="268716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dirty="0"/>
              <a:t>…</a:t>
            </a:r>
            <a:endParaRPr lang="en-US" sz="3600" dirty="0"/>
          </a:p>
        </p:txBody>
      </p:sp>
      <p:grpSp>
        <p:nvGrpSpPr>
          <p:cNvPr id="40" name="Google Shape;2488;p93"/>
          <p:cNvGrpSpPr/>
          <p:nvPr/>
        </p:nvGrpSpPr>
        <p:grpSpPr>
          <a:xfrm>
            <a:off x="9187052" y="1210377"/>
            <a:ext cx="328597" cy="328597"/>
            <a:chOff x="4843325" y="3597375"/>
            <a:chExt cx="393600" cy="393600"/>
          </a:xfrm>
        </p:grpSpPr>
        <p:sp>
          <p:nvSpPr>
            <p:cNvPr id="41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2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43" name="Google Shape;2479;p93"/>
          <p:cNvCxnSpPr>
            <a:stCxn id="27" idx="0"/>
            <a:endCxn id="41" idx="3"/>
          </p:cNvCxnSpPr>
          <p:nvPr/>
        </p:nvCxnSpPr>
        <p:spPr>
          <a:xfrm flipV="1">
            <a:off x="7697523" y="1490852"/>
            <a:ext cx="1537651" cy="53761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2479;p93"/>
          <p:cNvCxnSpPr>
            <a:stCxn id="36" idx="0"/>
            <a:endCxn id="41" idx="5"/>
          </p:cNvCxnSpPr>
          <p:nvPr/>
        </p:nvCxnSpPr>
        <p:spPr>
          <a:xfrm flipH="1" flipV="1">
            <a:off x="9467527" y="1490852"/>
            <a:ext cx="1430396" cy="53761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" name="Google Shape;2478;p93"/>
          <p:cNvSpPr/>
          <p:nvPr/>
        </p:nvSpPr>
        <p:spPr>
          <a:xfrm>
            <a:off x="9269171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76;p93"/>
          <p:cNvCxnSpPr>
            <a:stCxn id="49" idx="2"/>
            <a:endCxn id="25" idx="2"/>
          </p:cNvCxnSpPr>
          <p:nvPr/>
        </p:nvCxnSpPr>
        <p:spPr>
          <a:xfrm flipH="1" flipV="1">
            <a:off x="7697523" y="4256742"/>
            <a:ext cx="1571648" cy="56915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2476;p93"/>
          <p:cNvCxnSpPr>
            <a:stCxn id="49" idx="6"/>
            <a:endCxn id="34" idx="2"/>
          </p:cNvCxnSpPr>
          <p:nvPr/>
        </p:nvCxnSpPr>
        <p:spPr>
          <a:xfrm flipV="1">
            <a:off x="9433528" y="4256742"/>
            <a:ext cx="1464395" cy="56915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2480;p93"/>
          <p:cNvCxnSpPr>
            <a:stCxn id="49" idx="3"/>
            <a:endCxn id="41" idx="2"/>
          </p:cNvCxnSpPr>
          <p:nvPr/>
        </p:nvCxnSpPr>
        <p:spPr>
          <a:xfrm rot="5400000" flipH="1">
            <a:off x="7485485" y="3076244"/>
            <a:ext cx="3509324" cy="106189"/>
          </a:xfrm>
          <a:prstGeom prst="curvedConnector4">
            <a:avLst>
              <a:gd name="adj1" fmla="val -7200"/>
              <a:gd name="adj2" fmla="val 3498181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" name="Right Brace 62"/>
          <p:cNvSpPr/>
          <p:nvPr/>
        </p:nvSpPr>
        <p:spPr>
          <a:xfrm rot="16200000">
            <a:off x="9056175" y="-1614253"/>
            <a:ext cx="474133" cy="5069136"/>
          </a:xfrm>
          <a:prstGeom prst="rightBrace">
            <a:avLst>
              <a:gd name="adj1" fmla="val 29762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981023" y="200682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 </a:t>
            </a:r>
            <a:r>
              <a:rPr lang="en-US" sz="2400"/>
              <a:t>parallel pathways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738146" y="3778227"/>
            <a:ext cx="9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4HWCc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63825" y="2944672"/>
            <a:ext cx="87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9HWc</a:t>
            </a:r>
            <a:r>
              <a:rPr lang="en-US" baseline="30000"/>
              <a:t>2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844377" y="2360387"/>
            <a:ext cx="9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4HWCc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9741933" y="4894128"/>
            <a:ext cx="2311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FLOPs:</a:t>
            </a:r>
          </a:p>
          <a:p>
            <a:r>
              <a:rPr lang="en-US" sz="2400" dirty="0"/>
              <a:t>(8Cc + 9c</a:t>
            </a:r>
            <a:r>
              <a:rPr lang="en-US" sz="2400" baseline="30000" dirty="0"/>
              <a:t>2</a:t>
            </a:r>
            <a:r>
              <a:rPr lang="en-US" sz="2400" dirty="0"/>
              <a:t>)*HWG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612251" y="5269132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Equal cost when </a:t>
            </a:r>
          </a:p>
          <a:p>
            <a:r>
              <a:rPr lang="en-US" sz="2000" dirty="0"/>
              <a:t>9Gc</a:t>
            </a:r>
            <a:r>
              <a:rPr lang="en-US" sz="2000" baseline="30000" dirty="0"/>
              <a:t>2</a:t>
            </a:r>
            <a:r>
              <a:rPr lang="en-US" sz="2000" dirty="0"/>
              <a:t> + 8GCc </a:t>
            </a:r>
            <a:r>
              <a:rPr lang="mr-IN" sz="2000" dirty="0"/>
              <a:t>–</a:t>
            </a:r>
            <a:r>
              <a:rPr lang="en-US" sz="2000" dirty="0"/>
              <a:t> 17C</a:t>
            </a:r>
            <a:r>
              <a:rPr lang="en-US" sz="2000" baseline="30000" dirty="0"/>
              <a:t>2</a:t>
            </a:r>
            <a:r>
              <a:rPr lang="en-US" sz="2000" dirty="0"/>
              <a:t> = 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612251" y="5960261"/>
            <a:ext cx="474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Example: C=64, G=4, c=24;  C=64, G=32, c=4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185" y="6141505"/>
            <a:ext cx="46506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Xie</a:t>
            </a:r>
            <a:r>
              <a:rPr lang="en-US" sz="1000" dirty="0"/>
              <a:t> et al, “Aggregated residual transformations for deep neural networks”, CVPR 2017</a:t>
            </a:r>
          </a:p>
        </p:txBody>
      </p:sp>
    </p:spTree>
    <p:extLst>
      <p:ext uri="{BB962C8B-B14F-4D97-AF65-F5344CB8AC3E}">
        <p14:creationId xmlns:p14="http://schemas.microsoft.com/office/powerpoint/2010/main" val="5782793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Grouped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32756" y="1078973"/>
            <a:ext cx="33699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Convolution with groups=1</a:t>
            </a:r>
            <a:r>
              <a:rPr lang="en-US" sz="2000" dirty="0"/>
              <a:t>:</a:t>
            </a:r>
          </a:p>
          <a:p>
            <a:r>
              <a:rPr lang="en-US" sz="2000" dirty="0"/>
              <a:t>Normal convolution</a:t>
            </a:r>
          </a:p>
          <a:p>
            <a:endParaRPr lang="en-US" sz="2000" dirty="0"/>
          </a:p>
          <a:p>
            <a:r>
              <a:rPr lang="en-US" sz="2000" dirty="0"/>
              <a:t>Input: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H x W</a:t>
            </a:r>
          </a:p>
          <a:p>
            <a:r>
              <a:rPr lang="en-US" sz="2000" dirty="0"/>
              <a:t>Weight: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K x K</a:t>
            </a:r>
          </a:p>
          <a:p>
            <a:r>
              <a:rPr lang="en-US" sz="2000" dirty="0"/>
              <a:t>Output: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H’ x W’</a:t>
            </a:r>
          </a:p>
          <a:p>
            <a:r>
              <a:rPr lang="en-US" sz="2000" dirty="0"/>
              <a:t>FLOPs: C</a:t>
            </a:r>
            <a:r>
              <a:rPr lang="en-US" sz="2000" baseline="-25000" dirty="0"/>
              <a:t>out</a:t>
            </a:r>
            <a:r>
              <a:rPr lang="en-US" sz="2000" dirty="0"/>
              <a:t>C</a:t>
            </a:r>
            <a:r>
              <a:rPr lang="en-US" sz="2000" baseline="-25000" dirty="0"/>
              <a:t>in</a:t>
            </a:r>
            <a:r>
              <a:rPr lang="en-US" sz="2000" dirty="0"/>
              <a:t>K</a:t>
            </a:r>
            <a:r>
              <a:rPr lang="en-US" sz="2000" baseline="30000" dirty="0"/>
              <a:t>2</a:t>
            </a:r>
            <a:r>
              <a:rPr lang="en-US" sz="2000" dirty="0"/>
              <a:t>HW</a:t>
            </a:r>
          </a:p>
          <a:p>
            <a:endParaRPr lang="en-US" sz="2000" dirty="0"/>
          </a:p>
          <a:p>
            <a:r>
              <a:rPr lang="en-US" sz="2000" dirty="0"/>
              <a:t>All convolutional kernels touch all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channels of the input</a:t>
            </a:r>
          </a:p>
        </p:txBody>
      </p:sp>
    </p:spTree>
    <p:extLst>
      <p:ext uri="{BB962C8B-B14F-4D97-AF65-F5344CB8AC3E}">
        <p14:creationId xmlns:p14="http://schemas.microsoft.com/office/powerpoint/2010/main" val="9171356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Grouped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4744" y="369230"/>
            <a:ext cx="4073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Convolution with groups=2</a:t>
            </a:r>
            <a:r>
              <a:rPr lang="en-US" sz="2000" dirty="0"/>
              <a:t>:</a:t>
            </a:r>
          </a:p>
          <a:p>
            <a:pPr algn="ctr"/>
            <a:r>
              <a:rPr lang="en-US" sz="2000" dirty="0"/>
              <a:t>Two parallel convolution layers that work on half the 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2240" y="151290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</a:t>
            </a:r>
            <a:r>
              <a:rPr lang="en-US" dirty="0" err="1"/>
              <a:t>C</a:t>
            </a:r>
            <a:r>
              <a:rPr lang="en-US" baseline="-25000" dirty="0" err="1"/>
              <a:t>in</a:t>
            </a:r>
            <a:r>
              <a:rPr lang="en-US" dirty="0"/>
              <a:t> x H x 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4961" y="2528034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Group 1: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C</a:t>
            </a:r>
            <a:r>
              <a:rPr lang="en-US" baseline="-25000" dirty="0" err="1"/>
              <a:t>in</a:t>
            </a:r>
            <a:r>
              <a:rPr lang="en-US" dirty="0"/>
              <a:t> / 2) x H x 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52276" y="2528034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Group 2: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C</a:t>
            </a:r>
            <a:r>
              <a:rPr lang="en-US" baseline="-25000" dirty="0" err="1"/>
              <a:t>in</a:t>
            </a:r>
            <a:r>
              <a:rPr lang="en-US" dirty="0"/>
              <a:t> / 2) x H x 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4167" y="207804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Split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1836" y="3421195"/>
            <a:ext cx="26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Conv(K x K, </a:t>
            </a:r>
            <a:r>
              <a:rPr lang="en-US" dirty="0" err="1"/>
              <a:t>C</a:t>
            </a:r>
            <a:r>
              <a:rPr lang="en-US" baseline="-25000" dirty="0" err="1"/>
              <a:t>in</a:t>
            </a:r>
            <a:r>
              <a:rPr lang="en-US" dirty="0"/>
              <a:t>/2 -&gt; </a:t>
            </a:r>
            <a:r>
              <a:rPr lang="en-US" dirty="0" err="1"/>
              <a:t>C</a:t>
            </a:r>
            <a:r>
              <a:rPr lang="en-US" baseline="-25000" dirty="0" err="1"/>
              <a:t>out</a:t>
            </a:r>
            <a:r>
              <a:rPr lang="en-US" dirty="0"/>
              <a:t>/2)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29151" y="3421195"/>
            <a:ext cx="26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Conv(K x K</a:t>
            </a:r>
            <a:r>
              <a:rPr lang="en-US"/>
              <a:t>, </a:t>
            </a:r>
            <a:r>
              <a:rPr lang="en-US" dirty="0" err="1"/>
              <a:t>C</a:t>
            </a:r>
            <a:r>
              <a:rPr lang="en-US" baseline="-25000" dirty="0" err="1"/>
              <a:t>in</a:t>
            </a:r>
            <a:r>
              <a:rPr lang="en-US" dirty="0"/>
              <a:t>/2 -&gt; </a:t>
            </a:r>
            <a:r>
              <a:rPr lang="en-US" dirty="0" err="1"/>
              <a:t>C</a:t>
            </a:r>
            <a:r>
              <a:rPr lang="en-US" baseline="-25000" dirty="0" err="1"/>
              <a:t>out</a:t>
            </a:r>
            <a:r>
              <a:rPr lang="en-US" dirty="0"/>
              <a:t>/2)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1566" y="4037357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Out 1: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C</a:t>
            </a:r>
            <a:r>
              <a:rPr lang="en-US" baseline="-25000" dirty="0" err="1"/>
              <a:t>out</a:t>
            </a:r>
            <a:r>
              <a:rPr lang="en-US" dirty="0"/>
              <a:t> / 2) x H’ x W’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48881" y="4037356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Out 2: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C</a:t>
            </a:r>
            <a:r>
              <a:rPr lang="en-US" baseline="-25000" dirty="0" err="1"/>
              <a:t>out</a:t>
            </a:r>
            <a:r>
              <a:rPr lang="en-US" dirty="0"/>
              <a:t> / 2) x H’ x W’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5095" y="4791584"/>
            <a:ext cx="83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Concat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69172" y="5434132"/>
            <a:ext cx="218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 </a:t>
            </a:r>
            <a:r>
              <a:rPr lang="en-US" dirty="0" err="1"/>
              <a:t>C</a:t>
            </a:r>
            <a:r>
              <a:rPr lang="en-US" baseline="-25000" dirty="0" err="1"/>
              <a:t>out</a:t>
            </a:r>
            <a:r>
              <a:rPr lang="en-US" dirty="0"/>
              <a:t> x H’ x W’</a:t>
            </a:r>
          </a:p>
        </p:txBody>
      </p:sp>
      <p:cxnSp>
        <p:nvCxnSpPr>
          <p:cNvPr id="16" name="Google Shape;2476;p93"/>
          <p:cNvCxnSpPr>
            <a:stCxn id="6" idx="2"/>
            <a:endCxn id="9" idx="0"/>
          </p:cNvCxnSpPr>
          <p:nvPr/>
        </p:nvCxnSpPr>
        <p:spPr>
          <a:xfrm>
            <a:off x="8661685" y="1882237"/>
            <a:ext cx="0" cy="19580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2476;p93"/>
          <p:cNvCxnSpPr>
            <a:stCxn id="7" idx="2"/>
            <a:endCxn id="10" idx="0"/>
          </p:cNvCxnSpPr>
          <p:nvPr/>
        </p:nvCxnSpPr>
        <p:spPr>
          <a:xfrm flipH="1">
            <a:off x="7483454" y="3174365"/>
            <a:ext cx="1" cy="24683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2476;p93"/>
          <p:cNvCxnSpPr>
            <a:stCxn id="10" idx="2"/>
            <a:endCxn id="12" idx="0"/>
          </p:cNvCxnSpPr>
          <p:nvPr/>
        </p:nvCxnSpPr>
        <p:spPr>
          <a:xfrm flipH="1">
            <a:off x="7483453" y="3790527"/>
            <a:ext cx="1" cy="24683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" name="Google Shape;2476;p93"/>
          <p:cNvCxnSpPr>
            <a:stCxn id="8" idx="2"/>
            <a:endCxn id="11" idx="0"/>
          </p:cNvCxnSpPr>
          <p:nvPr/>
        </p:nvCxnSpPr>
        <p:spPr>
          <a:xfrm flipH="1">
            <a:off x="10170769" y="3174365"/>
            <a:ext cx="1" cy="24683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" name="Google Shape;2476;p93"/>
          <p:cNvCxnSpPr>
            <a:stCxn id="11" idx="2"/>
            <a:endCxn id="13" idx="0"/>
          </p:cNvCxnSpPr>
          <p:nvPr/>
        </p:nvCxnSpPr>
        <p:spPr>
          <a:xfrm flipH="1">
            <a:off x="10170768" y="3790527"/>
            <a:ext cx="1" cy="24682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Elbow Connector 31"/>
          <p:cNvCxnSpPr>
            <a:stCxn id="9" idx="1"/>
            <a:endCxn id="7" idx="0"/>
          </p:cNvCxnSpPr>
          <p:nvPr/>
        </p:nvCxnSpPr>
        <p:spPr>
          <a:xfrm rot="10800000" flipV="1">
            <a:off x="7483455" y="2262708"/>
            <a:ext cx="880712" cy="265325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9" idx="3"/>
            <a:endCxn id="8" idx="0"/>
          </p:cNvCxnSpPr>
          <p:nvPr/>
        </p:nvCxnSpPr>
        <p:spPr>
          <a:xfrm>
            <a:off x="8959202" y="2262709"/>
            <a:ext cx="1211568" cy="265325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2" idx="2"/>
            <a:endCxn id="14" idx="1"/>
          </p:cNvCxnSpPr>
          <p:nvPr/>
        </p:nvCxnSpPr>
        <p:spPr>
          <a:xfrm rot="16200000" flipH="1">
            <a:off x="7717993" y="4449148"/>
            <a:ext cx="292562" cy="761642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3" idx="2"/>
            <a:endCxn id="14" idx="3"/>
          </p:cNvCxnSpPr>
          <p:nvPr/>
        </p:nvCxnSpPr>
        <p:spPr>
          <a:xfrm rot="5400000">
            <a:off x="9478239" y="4283720"/>
            <a:ext cx="292563" cy="1092496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oogle Shape;2476;p93"/>
          <p:cNvCxnSpPr>
            <a:stCxn id="14" idx="2"/>
            <a:endCxn id="15" idx="0"/>
          </p:cNvCxnSpPr>
          <p:nvPr/>
        </p:nvCxnSpPr>
        <p:spPr>
          <a:xfrm flipH="1">
            <a:off x="8661683" y="5160916"/>
            <a:ext cx="1" cy="27321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" name="TextBox 25"/>
          <p:cNvSpPr txBox="1"/>
          <p:nvPr/>
        </p:nvSpPr>
        <p:spPr>
          <a:xfrm>
            <a:off x="732756" y="1078973"/>
            <a:ext cx="33699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Convolution with groups=1</a:t>
            </a:r>
            <a:r>
              <a:rPr lang="en-US" sz="2000" dirty="0"/>
              <a:t>:</a:t>
            </a:r>
          </a:p>
          <a:p>
            <a:r>
              <a:rPr lang="en-US" sz="2000" dirty="0"/>
              <a:t>Normal convolution</a:t>
            </a:r>
          </a:p>
          <a:p>
            <a:endParaRPr lang="en-US" sz="2000" dirty="0"/>
          </a:p>
          <a:p>
            <a:r>
              <a:rPr lang="en-US" sz="2000" dirty="0"/>
              <a:t>Input: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H x W</a:t>
            </a:r>
          </a:p>
          <a:p>
            <a:r>
              <a:rPr lang="en-US" sz="2000" dirty="0"/>
              <a:t>Weight: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K x K</a:t>
            </a:r>
          </a:p>
          <a:p>
            <a:r>
              <a:rPr lang="en-US" sz="2000" dirty="0"/>
              <a:t>Output: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H’ x W’</a:t>
            </a:r>
          </a:p>
          <a:p>
            <a:r>
              <a:rPr lang="en-US" sz="2000" dirty="0"/>
              <a:t>FLOPs: C</a:t>
            </a:r>
            <a:r>
              <a:rPr lang="en-US" sz="2000" baseline="-25000" dirty="0"/>
              <a:t>out</a:t>
            </a:r>
            <a:r>
              <a:rPr lang="en-US" sz="2000" dirty="0"/>
              <a:t>C</a:t>
            </a:r>
            <a:r>
              <a:rPr lang="en-US" sz="2000" baseline="-25000" dirty="0"/>
              <a:t>in</a:t>
            </a:r>
            <a:r>
              <a:rPr lang="en-US" sz="2000" dirty="0"/>
              <a:t>K</a:t>
            </a:r>
            <a:r>
              <a:rPr lang="en-US" sz="2000" baseline="30000" dirty="0"/>
              <a:t>2</a:t>
            </a:r>
            <a:r>
              <a:rPr lang="en-US" sz="2000" dirty="0"/>
              <a:t>HW</a:t>
            </a:r>
          </a:p>
          <a:p>
            <a:endParaRPr lang="en-US" sz="2000" dirty="0"/>
          </a:p>
          <a:p>
            <a:r>
              <a:rPr lang="en-US" sz="2000" dirty="0"/>
              <a:t>All convolutional kernels touch all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channels of the input</a:t>
            </a:r>
          </a:p>
        </p:txBody>
      </p:sp>
    </p:spTree>
    <p:extLst>
      <p:ext uri="{BB962C8B-B14F-4D97-AF65-F5344CB8AC3E}">
        <p14:creationId xmlns:p14="http://schemas.microsoft.com/office/powerpoint/2010/main" val="6118914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Grouped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2756" y="1078973"/>
            <a:ext cx="33699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Convolution with groups=1</a:t>
            </a:r>
            <a:r>
              <a:rPr lang="en-US" sz="2000" dirty="0"/>
              <a:t>:</a:t>
            </a:r>
          </a:p>
          <a:p>
            <a:r>
              <a:rPr lang="en-US" sz="2000" dirty="0"/>
              <a:t>Normal convolution</a:t>
            </a:r>
          </a:p>
          <a:p>
            <a:endParaRPr lang="en-US" sz="2000" dirty="0"/>
          </a:p>
          <a:p>
            <a:r>
              <a:rPr lang="en-US" sz="2000" dirty="0"/>
              <a:t>Input: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H x W</a:t>
            </a:r>
          </a:p>
          <a:p>
            <a:r>
              <a:rPr lang="en-US" sz="2000" dirty="0"/>
              <a:t>Weight: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K x K</a:t>
            </a:r>
          </a:p>
          <a:p>
            <a:r>
              <a:rPr lang="en-US" sz="2000" dirty="0"/>
              <a:t>Output: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H’ x W’</a:t>
            </a:r>
          </a:p>
          <a:p>
            <a:r>
              <a:rPr lang="en-US" sz="2000" dirty="0"/>
              <a:t>FLOPs: C</a:t>
            </a:r>
            <a:r>
              <a:rPr lang="en-US" sz="2000" baseline="-25000" dirty="0"/>
              <a:t>out</a:t>
            </a:r>
            <a:r>
              <a:rPr lang="en-US" sz="2000" dirty="0"/>
              <a:t>C</a:t>
            </a:r>
            <a:r>
              <a:rPr lang="en-US" sz="2000" baseline="-25000" dirty="0"/>
              <a:t>in</a:t>
            </a:r>
            <a:r>
              <a:rPr lang="en-US" sz="2000" dirty="0"/>
              <a:t>K</a:t>
            </a:r>
            <a:r>
              <a:rPr lang="en-US" sz="2000" baseline="30000" dirty="0"/>
              <a:t>2</a:t>
            </a:r>
            <a:r>
              <a:rPr lang="en-US" sz="2000" dirty="0"/>
              <a:t>HW</a:t>
            </a:r>
          </a:p>
          <a:p>
            <a:endParaRPr lang="en-US" sz="2000" dirty="0"/>
          </a:p>
          <a:p>
            <a:r>
              <a:rPr lang="en-US" sz="2000" dirty="0"/>
              <a:t>All convolutional kernels touch all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channels of the input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8412" y="1262238"/>
            <a:ext cx="41440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Convolution with groups=G</a:t>
            </a:r>
            <a:r>
              <a:rPr lang="en-US" sz="2000" dirty="0"/>
              <a:t>:</a:t>
            </a:r>
          </a:p>
          <a:p>
            <a:r>
              <a:rPr lang="en-US" sz="2000" dirty="0"/>
              <a:t>G parallel conv layers; each “sees”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/G input channels and produces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/G output channels</a:t>
            </a:r>
          </a:p>
          <a:p>
            <a:endParaRPr lang="en-US" sz="2000" dirty="0"/>
          </a:p>
          <a:p>
            <a:r>
              <a:rPr lang="en-US" sz="2000" dirty="0"/>
              <a:t>Input: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H x W</a:t>
            </a:r>
          </a:p>
          <a:p>
            <a:r>
              <a:rPr lang="en-US" sz="2000" dirty="0"/>
              <a:t>Split to G x [(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baseline="-25000" dirty="0"/>
              <a:t> </a:t>
            </a:r>
            <a:r>
              <a:rPr lang="en-US" sz="2000" dirty="0"/>
              <a:t>/ G) x H x W]</a:t>
            </a:r>
          </a:p>
          <a:p>
            <a:r>
              <a:rPr lang="en-US" sz="2000" dirty="0"/>
              <a:t>Weight: G x (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/ G) x (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G) x K x K</a:t>
            </a:r>
          </a:p>
          <a:p>
            <a:r>
              <a:rPr lang="en-US" sz="2000" dirty="0"/>
              <a:t>G parallel convolutions</a:t>
            </a:r>
          </a:p>
          <a:p>
            <a:r>
              <a:rPr lang="en-US" sz="2000" dirty="0"/>
              <a:t>Output: G x [(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baseline="-25000" dirty="0"/>
              <a:t> </a:t>
            </a:r>
            <a:r>
              <a:rPr lang="en-US" sz="2000" dirty="0"/>
              <a:t>/ G) x H’ x W’]</a:t>
            </a:r>
          </a:p>
          <a:p>
            <a:r>
              <a:rPr lang="en-US" sz="2000" dirty="0" err="1"/>
              <a:t>Concat</a:t>
            </a:r>
            <a:r>
              <a:rPr lang="en-US" sz="2000" dirty="0"/>
              <a:t> to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H’ x W’</a:t>
            </a:r>
          </a:p>
          <a:p>
            <a:r>
              <a:rPr lang="en-US" sz="2000" dirty="0"/>
              <a:t>FLOPs: C</a:t>
            </a:r>
            <a:r>
              <a:rPr lang="en-US" sz="2000" baseline="-25000" dirty="0"/>
              <a:t>out</a:t>
            </a:r>
            <a:r>
              <a:rPr lang="en-US" sz="2000" dirty="0"/>
              <a:t>C</a:t>
            </a:r>
            <a:r>
              <a:rPr lang="en-US" sz="2000" baseline="-25000" dirty="0"/>
              <a:t>in</a:t>
            </a:r>
            <a:r>
              <a:rPr lang="en-US" sz="2000" dirty="0"/>
              <a:t>K</a:t>
            </a:r>
            <a:r>
              <a:rPr lang="en-US" sz="2000" baseline="30000" dirty="0"/>
              <a:t>2</a:t>
            </a:r>
            <a:r>
              <a:rPr lang="en-US" sz="2000" dirty="0"/>
              <a:t>HW/G</a:t>
            </a:r>
          </a:p>
        </p:txBody>
      </p:sp>
    </p:spTree>
    <p:extLst>
      <p:ext uri="{BB962C8B-B14F-4D97-AF65-F5344CB8AC3E}">
        <p14:creationId xmlns:p14="http://schemas.microsoft.com/office/powerpoint/2010/main" val="17140496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Grouped Convolution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2756" y="1078973"/>
            <a:ext cx="33699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Convolution with groups=1</a:t>
            </a:r>
            <a:r>
              <a:rPr lang="en-US" sz="2000" dirty="0"/>
              <a:t>:</a:t>
            </a:r>
          </a:p>
          <a:p>
            <a:r>
              <a:rPr lang="en-US" sz="2000" dirty="0"/>
              <a:t>Normal convolution</a:t>
            </a:r>
          </a:p>
          <a:p>
            <a:endParaRPr lang="en-US" sz="2000" dirty="0"/>
          </a:p>
          <a:p>
            <a:r>
              <a:rPr lang="en-US" sz="2000" dirty="0"/>
              <a:t>Input: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H x W</a:t>
            </a:r>
          </a:p>
          <a:p>
            <a:r>
              <a:rPr lang="en-US" sz="2000" dirty="0"/>
              <a:t>Weight: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K x K</a:t>
            </a:r>
          </a:p>
          <a:p>
            <a:r>
              <a:rPr lang="en-US" sz="2000" dirty="0"/>
              <a:t>Output: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H’ x W’</a:t>
            </a:r>
          </a:p>
          <a:p>
            <a:r>
              <a:rPr lang="en-US" sz="2000" dirty="0"/>
              <a:t>FLOPs: C</a:t>
            </a:r>
            <a:r>
              <a:rPr lang="en-US" sz="2000" baseline="-25000" dirty="0"/>
              <a:t>out</a:t>
            </a:r>
            <a:r>
              <a:rPr lang="en-US" sz="2000" dirty="0"/>
              <a:t>C</a:t>
            </a:r>
            <a:r>
              <a:rPr lang="en-US" sz="2000" baseline="-25000" dirty="0"/>
              <a:t>in</a:t>
            </a:r>
            <a:r>
              <a:rPr lang="en-US" sz="2000" dirty="0"/>
              <a:t>K</a:t>
            </a:r>
            <a:r>
              <a:rPr lang="en-US" sz="2000" baseline="30000" dirty="0"/>
              <a:t>2</a:t>
            </a:r>
            <a:r>
              <a:rPr lang="en-US" sz="2000" dirty="0"/>
              <a:t>HW</a:t>
            </a:r>
          </a:p>
          <a:p>
            <a:endParaRPr lang="en-US" sz="2000" dirty="0"/>
          </a:p>
          <a:p>
            <a:r>
              <a:rPr lang="en-US" sz="2000" dirty="0"/>
              <a:t>All convolutional kernels touch all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channels of the input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18412" y="1262238"/>
            <a:ext cx="41440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Convolution with groups=G</a:t>
            </a:r>
            <a:r>
              <a:rPr lang="en-US" sz="2000" dirty="0"/>
              <a:t>:</a:t>
            </a:r>
          </a:p>
          <a:p>
            <a:r>
              <a:rPr lang="en-US" sz="2000" dirty="0"/>
              <a:t>G parallel conv layers; each “sees”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/G input channels and produces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/G output channels</a:t>
            </a:r>
          </a:p>
          <a:p>
            <a:endParaRPr lang="en-US" sz="2000" dirty="0"/>
          </a:p>
          <a:p>
            <a:r>
              <a:rPr lang="en-US" sz="2000" dirty="0"/>
              <a:t>Input: 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H x W</a:t>
            </a:r>
          </a:p>
          <a:p>
            <a:r>
              <a:rPr lang="en-US" sz="2000" dirty="0"/>
              <a:t>Split to G x [(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baseline="-25000" dirty="0"/>
              <a:t> </a:t>
            </a:r>
            <a:r>
              <a:rPr lang="en-US" sz="2000" dirty="0"/>
              <a:t>/ G) x H x W]</a:t>
            </a:r>
          </a:p>
          <a:p>
            <a:r>
              <a:rPr lang="en-US" sz="2000" dirty="0"/>
              <a:t>Weight: G x (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/ G) x (</a:t>
            </a:r>
            <a:r>
              <a:rPr lang="en-US" sz="2000" dirty="0" err="1"/>
              <a:t>C</a:t>
            </a:r>
            <a:r>
              <a:rPr lang="en-US" sz="2000" baseline="-25000" dirty="0" err="1"/>
              <a:t>in</a:t>
            </a:r>
            <a:r>
              <a:rPr lang="en-US" sz="2000" dirty="0"/>
              <a:t> x G) x K x K</a:t>
            </a:r>
          </a:p>
          <a:p>
            <a:r>
              <a:rPr lang="en-US" sz="2000" dirty="0"/>
              <a:t>G parallel convolutions</a:t>
            </a:r>
          </a:p>
          <a:p>
            <a:r>
              <a:rPr lang="en-US" sz="2000" dirty="0"/>
              <a:t>Output: G x [(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baseline="-25000" dirty="0"/>
              <a:t> </a:t>
            </a:r>
            <a:r>
              <a:rPr lang="en-US" sz="2000" dirty="0"/>
              <a:t>/ G) x H’ x W’]</a:t>
            </a:r>
          </a:p>
          <a:p>
            <a:r>
              <a:rPr lang="en-US" sz="2000" dirty="0" err="1"/>
              <a:t>Concat</a:t>
            </a:r>
            <a:r>
              <a:rPr lang="en-US" sz="2000" dirty="0"/>
              <a:t> to </a:t>
            </a:r>
            <a:r>
              <a:rPr lang="en-US" sz="2000" dirty="0" err="1"/>
              <a:t>C</a:t>
            </a:r>
            <a:r>
              <a:rPr lang="en-US" sz="2000" baseline="-25000" dirty="0" err="1"/>
              <a:t>out</a:t>
            </a:r>
            <a:r>
              <a:rPr lang="en-US" sz="2000" dirty="0"/>
              <a:t> x H’ x W’</a:t>
            </a:r>
          </a:p>
          <a:p>
            <a:r>
              <a:rPr lang="en-US" sz="2000" dirty="0"/>
              <a:t>FLOPs: C</a:t>
            </a:r>
            <a:r>
              <a:rPr lang="en-US" sz="2000" baseline="-25000" dirty="0"/>
              <a:t>out</a:t>
            </a:r>
            <a:r>
              <a:rPr lang="en-US" sz="2000" dirty="0"/>
              <a:t>C</a:t>
            </a:r>
            <a:r>
              <a:rPr lang="en-US" sz="2000" baseline="-25000" dirty="0"/>
              <a:t>in</a:t>
            </a:r>
            <a:r>
              <a:rPr lang="en-US" sz="2000" dirty="0"/>
              <a:t>K</a:t>
            </a:r>
            <a:r>
              <a:rPr lang="en-US" sz="2000" baseline="30000" dirty="0"/>
              <a:t>2</a:t>
            </a:r>
            <a:r>
              <a:rPr lang="en-US" sz="2000" dirty="0"/>
              <a:t>HW/G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6144" y="4506248"/>
            <a:ext cx="3483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Depthwise</a:t>
            </a:r>
            <a:r>
              <a:rPr lang="en-US" b="1" dirty="0"/>
              <a:t> Convolution</a:t>
            </a:r>
          </a:p>
          <a:p>
            <a:r>
              <a:rPr lang="en-US" dirty="0"/>
              <a:t>Special case: G=</a:t>
            </a:r>
            <a:r>
              <a:rPr lang="en-US" dirty="0" err="1"/>
              <a:t>C</a:t>
            </a:r>
            <a:r>
              <a:rPr lang="en-US" baseline="-25000" dirty="0" err="1"/>
              <a:t>in</a:t>
            </a:r>
            <a:r>
              <a:rPr lang="en-US" dirty="0"/>
              <a:t>, </a:t>
            </a:r>
            <a:r>
              <a:rPr lang="en-US" dirty="0" err="1"/>
              <a:t>C</a:t>
            </a:r>
            <a:r>
              <a:rPr lang="en-US" baseline="-25000" dirty="0" err="1"/>
              <a:t>out</a:t>
            </a:r>
            <a:r>
              <a:rPr lang="en-US" dirty="0"/>
              <a:t> = </a:t>
            </a:r>
            <a:r>
              <a:rPr lang="en-US" dirty="0" err="1"/>
              <a:t>nC</a:t>
            </a:r>
            <a:r>
              <a:rPr lang="en-US" baseline="-25000" dirty="0" err="1"/>
              <a:t>in</a:t>
            </a:r>
            <a:endParaRPr lang="en-US" dirty="0"/>
          </a:p>
          <a:p>
            <a:r>
              <a:rPr lang="en-US" dirty="0"/>
              <a:t>Each input channel is convolved with n different K x K filters to produce n output channels</a:t>
            </a:r>
          </a:p>
        </p:txBody>
      </p:sp>
    </p:spTree>
    <p:extLst>
      <p:ext uri="{BB962C8B-B14F-4D97-AF65-F5344CB8AC3E}">
        <p14:creationId xmlns:p14="http://schemas.microsoft.com/office/powerpoint/2010/main" val="15188251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Grouped Convolution in </a:t>
            </a:r>
            <a:r>
              <a:rPr lang="en-US" dirty="0" err="1"/>
              <a:t>PyTorch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106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77" y="2161448"/>
            <a:ext cx="10274300" cy="2362200"/>
          </a:xfrm>
          <a:prstGeom prst="rect">
            <a:avLst/>
          </a:prstGeom>
        </p:spPr>
      </p:pic>
      <p:sp>
        <p:nvSpPr>
          <p:cNvPr id="8" name="Google Shape;1443;p58"/>
          <p:cNvSpPr/>
          <p:nvPr/>
        </p:nvSpPr>
        <p:spPr>
          <a:xfrm>
            <a:off x="5852161" y="3650825"/>
            <a:ext cx="1178559" cy="34544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TextBox 4"/>
          <p:cNvSpPr txBox="1"/>
          <p:nvPr/>
        </p:nvSpPr>
        <p:spPr>
          <a:xfrm>
            <a:off x="3382814" y="1634066"/>
            <a:ext cx="611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PyTorch</a:t>
            </a:r>
            <a:r>
              <a:rPr lang="en-US" sz="2400" dirty="0"/>
              <a:t> convolution gives an option for groups!</a:t>
            </a:r>
          </a:p>
        </p:txBody>
      </p:sp>
    </p:spTree>
    <p:extLst>
      <p:ext uri="{BB962C8B-B14F-4D97-AF65-F5344CB8AC3E}">
        <p14:creationId xmlns:p14="http://schemas.microsoft.com/office/powerpoint/2010/main" val="7392828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6307667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</a:t>
            </a:r>
            <a:r>
              <a:rPr lang="en-US" dirty="0" err="1"/>
              <a:t>ResNets</a:t>
            </a:r>
            <a:r>
              <a:rPr lang="en-US" dirty="0"/>
              <a:t>: </a:t>
            </a:r>
            <a:r>
              <a:rPr lang="en-US" dirty="0" err="1"/>
              <a:t>ResNeXt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4" name="Google Shape;2474;p93"/>
          <p:cNvSpPr/>
          <p:nvPr/>
        </p:nvSpPr>
        <p:spPr>
          <a:xfrm>
            <a:off x="1045737" y="3669047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Conv(1x1, 4C-&gt;</a:t>
            </a:r>
            <a:r>
              <a:rPr lang="en-US" sz="2400" dirty="0" err="1">
                <a:ea typeface="Helvetica Neue Light"/>
                <a:cs typeface="Helvetica Neue Light"/>
                <a:sym typeface="Helvetica Neue Light"/>
              </a:rPr>
              <a:t>Gc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2474;p93"/>
          <p:cNvSpPr/>
          <p:nvPr/>
        </p:nvSpPr>
        <p:spPr>
          <a:xfrm>
            <a:off x="1045737" y="2764794"/>
            <a:ext cx="2513651" cy="7592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</a:t>
            </a:r>
            <a:r>
              <a:rPr lang="en-US" sz="2400" dirty="0" err="1">
                <a:ea typeface="Helvetica Neue Light"/>
                <a:cs typeface="Helvetica Neue Light"/>
                <a:sym typeface="Helvetica Neue Light"/>
              </a:rPr>
              <a:t>Gc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-&gt;</a:t>
            </a:r>
            <a:r>
              <a:rPr lang="en-US" sz="2400" dirty="0" err="1">
                <a:ea typeface="Helvetica Neue Light"/>
                <a:cs typeface="Helvetica Neue Light"/>
                <a:sym typeface="Helvetica Neue Light"/>
              </a:rPr>
              <a:t>Gc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en-US" sz="2400" b="1" dirty="0">
                <a:solidFill>
                  <a:schemeClr val="accent6"/>
                </a:solidFill>
                <a:ea typeface="Helvetica Neue Light"/>
                <a:cs typeface="Helvetica Neue Light"/>
                <a:sym typeface="Helvetica Neue Light"/>
              </a:rPr>
              <a:t>groups=G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2474;p93"/>
          <p:cNvSpPr/>
          <p:nvPr/>
        </p:nvSpPr>
        <p:spPr>
          <a:xfrm>
            <a:off x="1045737" y="2032141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Conv(1x1, </a:t>
            </a:r>
            <a:r>
              <a:rPr lang="en-US" sz="2400" dirty="0" err="1">
                <a:ea typeface="Helvetica Neue Light"/>
                <a:cs typeface="Helvetica Neue Light"/>
                <a:sym typeface="Helvetica Neue Light"/>
              </a:rPr>
              <a:t>Gc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-&gt;4C)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" name="Google Shape;2476;p93"/>
          <p:cNvCxnSpPr>
            <a:endCxn id="5" idx="2"/>
          </p:cNvCxnSpPr>
          <p:nvPr/>
        </p:nvCxnSpPr>
        <p:spPr>
          <a:xfrm flipV="1">
            <a:off x="2302563" y="3524089"/>
            <a:ext cx="0" cy="1449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76;p93"/>
          <p:cNvCxnSpPr>
            <a:stCxn id="5" idx="0"/>
          </p:cNvCxnSpPr>
          <p:nvPr/>
        </p:nvCxnSpPr>
        <p:spPr>
          <a:xfrm flipV="1">
            <a:off x="2302563" y="2619836"/>
            <a:ext cx="0" cy="1449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478;p93"/>
          <p:cNvSpPr/>
          <p:nvPr/>
        </p:nvSpPr>
        <p:spPr>
          <a:xfrm>
            <a:off x="2220383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" name="Google Shape;2479;p93"/>
          <p:cNvCxnSpPr/>
          <p:nvPr/>
        </p:nvCxnSpPr>
        <p:spPr>
          <a:xfrm flipV="1">
            <a:off x="2302562" y="4256742"/>
            <a:ext cx="1" cy="48697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1" name="Google Shape;2488;p93"/>
          <p:cNvGrpSpPr/>
          <p:nvPr/>
        </p:nvGrpSpPr>
        <p:grpSpPr>
          <a:xfrm>
            <a:off x="2138262" y="1423867"/>
            <a:ext cx="328597" cy="328597"/>
            <a:chOff x="4843325" y="3597375"/>
            <a:chExt cx="393600" cy="393600"/>
          </a:xfrm>
        </p:grpSpPr>
        <p:sp>
          <p:nvSpPr>
            <p:cNvPr id="12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14" name="Google Shape;2479;p93"/>
          <p:cNvCxnSpPr/>
          <p:nvPr/>
        </p:nvCxnSpPr>
        <p:spPr>
          <a:xfrm flipH="1" flipV="1">
            <a:off x="2302561" y="1752464"/>
            <a:ext cx="2" cy="27967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480;p93"/>
          <p:cNvCxnSpPr>
            <a:stCxn id="9" idx="2"/>
            <a:endCxn id="12" idx="2"/>
          </p:cNvCxnSpPr>
          <p:nvPr/>
        </p:nvCxnSpPr>
        <p:spPr>
          <a:xfrm rot="10800000">
            <a:off x="2138263" y="1588166"/>
            <a:ext cx="82121" cy="3237726"/>
          </a:xfrm>
          <a:prstGeom prst="curvedConnector3">
            <a:avLst>
              <a:gd name="adj1" fmla="val 236613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2473;p93"/>
          <p:cNvSpPr txBox="1"/>
          <p:nvPr/>
        </p:nvSpPr>
        <p:spPr>
          <a:xfrm>
            <a:off x="754854" y="5105569"/>
            <a:ext cx="3095412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 err="1"/>
              <a:t>ResNeXt</a:t>
            </a:r>
            <a:r>
              <a:rPr lang="en-US" sz="2487" dirty="0"/>
              <a:t> block: Grouped convolution</a:t>
            </a:r>
            <a:endParaRPr sz="2487" dirty="0"/>
          </a:p>
        </p:txBody>
      </p:sp>
      <p:sp>
        <p:nvSpPr>
          <p:cNvPr id="25" name="Google Shape;2474;p93"/>
          <p:cNvSpPr/>
          <p:nvPr/>
        </p:nvSpPr>
        <p:spPr>
          <a:xfrm>
            <a:off x="6704858" y="366904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Conv(1x1, 4C-&gt;c)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" name="Google Shape;2474;p93"/>
          <p:cNvSpPr/>
          <p:nvPr/>
        </p:nvSpPr>
        <p:spPr>
          <a:xfrm>
            <a:off x="6704858" y="2850594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" name="Google Shape;2474;p93"/>
          <p:cNvSpPr/>
          <p:nvPr/>
        </p:nvSpPr>
        <p:spPr>
          <a:xfrm>
            <a:off x="6704858" y="202846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</a:t>
            </a:r>
            <a:r>
              <a:rPr lang="en-US" sz="2000">
                <a:ea typeface="Helvetica Neue Light"/>
                <a:cs typeface="Helvetica Neue Light"/>
                <a:sym typeface="Helvetica Neue Light"/>
              </a:rPr>
              <a:t>, c-&gt;</a:t>
            </a:r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4C)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8" name="Google Shape;2476;p93"/>
          <p:cNvCxnSpPr>
            <a:stCxn id="25" idx="0"/>
            <a:endCxn id="26" idx="2"/>
          </p:cNvCxnSpPr>
          <p:nvPr/>
        </p:nvCxnSpPr>
        <p:spPr>
          <a:xfrm flipV="1">
            <a:off x="769752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2476;p93"/>
          <p:cNvCxnSpPr>
            <a:stCxn id="26" idx="0"/>
            <a:endCxn id="27" idx="2"/>
          </p:cNvCxnSpPr>
          <p:nvPr/>
        </p:nvCxnSpPr>
        <p:spPr>
          <a:xfrm flipV="1">
            <a:off x="7697523" y="2616162"/>
            <a:ext cx="0" cy="23443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Google Shape;2474;p93"/>
          <p:cNvSpPr/>
          <p:nvPr/>
        </p:nvSpPr>
        <p:spPr>
          <a:xfrm>
            <a:off x="9905258" y="366904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>
                <a:ea typeface="Helvetica Neue Light"/>
                <a:cs typeface="Helvetica Neue Light"/>
                <a:sym typeface="Helvetica Neue Light"/>
              </a:rPr>
              <a:t>Conv(1x1, 4C-&gt;c)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" name="Google Shape;2474;p93"/>
          <p:cNvSpPr/>
          <p:nvPr/>
        </p:nvSpPr>
        <p:spPr>
          <a:xfrm>
            <a:off x="9905258" y="2850594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2474;p93"/>
          <p:cNvSpPr/>
          <p:nvPr/>
        </p:nvSpPr>
        <p:spPr>
          <a:xfrm>
            <a:off x="9905258" y="202846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</a:t>
            </a:r>
            <a:r>
              <a:rPr lang="en-US" sz="2000">
                <a:ea typeface="Helvetica Neue Light"/>
                <a:cs typeface="Helvetica Neue Light"/>
                <a:sym typeface="Helvetica Neue Light"/>
              </a:rPr>
              <a:t>, c-&gt;</a:t>
            </a:r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4C)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7" name="Google Shape;2476;p93"/>
          <p:cNvCxnSpPr/>
          <p:nvPr/>
        </p:nvCxnSpPr>
        <p:spPr>
          <a:xfrm flipV="1">
            <a:off x="1089792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" name="Google Shape;2476;p93"/>
          <p:cNvCxnSpPr/>
          <p:nvPr/>
        </p:nvCxnSpPr>
        <p:spPr>
          <a:xfrm flipV="1">
            <a:off x="10897923" y="2616162"/>
            <a:ext cx="0" cy="23443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TextBox 38"/>
          <p:cNvSpPr txBox="1"/>
          <p:nvPr/>
        </p:nvSpPr>
        <p:spPr>
          <a:xfrm>
            <a:off x="9099519" y="268716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dirty="0"/>
              <a:t>…</a:t>
            </a:r>
            <a:endParaRPr lang="en-US" sz="3600" dirty="0"/>
          </a:p>
        </p:txBody>
      </p:sp>
      <p:grpSp>
        <p:nvGrpSpPr>
          <p:cNvPr id="40" name="Google Shape;2488;p93"/>
          <p:cNvGrpSpPr/>
          <p:nvPr/>
        </p:nvGrpSpPr>
        <p:grpSpPr>
          <a:xfrm>
            <a:off x="9187052" y="1210377"/>
            <a:ext cx="328597" cy="328597"/>
            <a:chOff x="4843325" y="3597375"/>
            <a:chExt cx="393600" cy="393600"/>
          </a:xfrm>
        </p:grpSpPr>
        <p:sp>
          <p:nvSpPr>
            <p:cNvPr id="41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2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43" name="Google Shape;2479;p93"/>
          <p:cNvCxnSpPr>
            <a:stCxn id="27" idx="0"/>
            <a:endCxn id="41" idx="3"/>
          </p:cNvCxnSpPr>
          <p:nvPr/>
        </p:nvCxnSpPr>
        <p:spPr>
          <a:xfrm flipV="1">
            <a:off x="7697523" y="1490852"/>
            <a:ext cx="1537651" cy="53761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2479;p93"/>
          <p:cNvCxnSpPr>
            <a:stCxn id="36" idx="0"/>
            <a:endCxn id="41" idx="5"/>
          </p:cNvCxnSpPr>
          <p:nvPr/>
        </p:nvCxnSpPr>
        <p:spPr>
          <a:xfrm flipH="1" flipV="1">
            <a:off x="9467527" y="1490852"/>
            <a:ext cx="1430396" cy="53761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" name="Google Shape;2478;p93"/>
          <p:cNvSpPr/>
          <p:nvPr/>
        </p:nvSpPr>
        <p:spPr>
          <a:xfrm>
            <a:off x="9269171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76;p93"/>
          <p:cNvCxnSpPr>
            <a:stCxn id="49" idx="2"/>
            <a:endCxn id="25" idx="2"/>
          </p:cNvCxnSpPr>
          <p:nvPr/>
        </p:nvCxnSpPr>
        <p:spPr>
          <a:xfrm flipH="1" flipV="1">
            <a:off x="7697523" y="4256742"/>
            <a:ext cx="1571648" cy="56915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2476;p93"/>
          <p:cNvCxnSpPr>
            <a:stCxn id="49" idx="6"/>
            <a:endCxn id="34" idx="2"/>
          </p:cNvCxnSpPr>
          <p:nvPr/>
        </p:nvCxnSpPr>
        <p:spPr>
          <a:xfrm flipV="1">
            <a:off x="9433528" y="4256742"/>
            <a:ext cx="1464395" cy="56915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2480;p93"/>
          <p:cNvCxnSpPr>
            <a:stCxn id="49" idx="3"/>
            <a:endCxn id="41" idx="2"/>
          </p:cNvCxnSpPr>
          <p:nvPr/>
        </p:nvCxnSpPr>
        <p:spPr>
          <a:xfrm rot="5400000" flipH="1">
            <a:off x="7485485" y="3076244"/>
            <a:ext cx="3509324" cy="106189"/>
          </a:xfrm>
          <a:prstGeom prst="curvedConnector4">
            <a:avLst>
              <a:gd name="adj1" fmla="val -7200"/>
              <a:gd name="adj2" fmla="val 3498181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" name="Right Brace 62"/>
          <p:cNvSpPr/>
          <p:nvPr/>
        </p:nvSpPr>
        <p:spPr>
          <a:xfrm rot="16200000">
            <a:off x="9056175" y="-1614253"/>
            <a:ext cx="474133" cy="5069136"/>
          </a:xfrm>
          <a:prstGeom prst="rightBrace">
            <a:avLst>
              <a:gd name="adj1" fmla="val 29762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981023" y="200682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 </a:t>
            </a:r>
            <a:r>
              <a:rPr lang="en-US" sz="2400"/>
              <a:t>parallel pathways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738146" y="3778227"/>
            <a:ext cx="9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4HWCc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63825" y="2944672"/>
            <a:ext cx="87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9HWc</a:t>
            </a:r>
            <a:r>
              <a:rPr lang="en-US" baseline="30000"/>
              <a:t>2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844377" y="2360387"/>
            <a:ext cx="92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4HWCc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9741933" y="4894128"/>
            <a:ext cx="2311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FLOPs:</a:t>
            </a:r>
          </a:p>
          <a:p>
            <a:r>
              <a:rPr lang="en-US" sz="2400" dirty="0"/>
              <a:t>(8Cc + 9c</a:t>
            </a:r>
            <a:r>
              <a:rPr lang="en-US" sz="2400" baseline="30000" dirty="0"/>
              <a:t>2</a:t>
            </a:r>
            <a:r>
              <a:rPr lang="en-US" sz="2400" dirty="0"/>
              <a:t>)*HWG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612251" y="5269132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Equal cost when </a:t>
            </a:r>
          </a:p>
          <a:p>
            <a:r>
              <a:rPr lang="en-US" sz="2000" dirty="0"/>
              <a:t>9Gc</a:t>
            </a:r>
            <a:r>
              <a:rPr lang="en-US" sz="2000" baseline="30000" dirty="0"/>
              <a:t>2</a:t>
            </a:r>
            <a:r>
              <a:rPr lang="en-US" sz="2000" dirty="0"/>
              <a:t> + 8GCc </a:t>
            </a:r>
            <a:r>
              <a:rPr lang="mr-IN" sz="2000" dirty="0"/>
              <a:t>–</a:t>
            </a:r>
            <a:r>
              <a:rPr lang="en-US" sz="2000" dirty="0"/>
              <a:t> 17C</a:t>
            </a:r>
            <a:r>
              <a:rPr lang="en-US" sz="2000" baseline="30000" dirty="0"/>
              <a:t>2</a:t>
            </a:r>
            <a:r>
              <a:rPr lang="en-US" sz="2000" dirty="0"/>
              <a:t> = 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612251" y="5960261"/>
            <a:ext cx="474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Example: C=64, G=4, c=24;  C=64, G=32, c=4</a:t>
            </a:r>
          </a:p>
        </p:txBody>
      </p:sp>
      <p:sp>
        <p:nvSpPr>
          <p:cNvPr id="52" name="Google Shape;2473;p93"/>
          <p:cNvSpPr txBox="1"/>
          <p:nvPr/>
        </p:nvSpPr>
        <p:spPr>
          <a:xfrm>
            <a:off x="2600911" y="1061258"/>
            <a:ext cx="3661430" cy="73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Equivalent formulation </a:t>
            </a:r>
            <a:r>
              <a:rPr lang="en-US" sz="2487"/>
              <a:t>with </a:t>
            </a:r>
            <a:r>
              <a:rPr lang="en-US" sz="2487" b="1"/>
              <a:t>grouped convolution</a:t>
            </a:r>
            <a:endParaRPr sz="2487" dirty="0"/>
          </a:p>
        </p:txBody>
      </p:sp>
      <p:sp>
        <p:nvSpPr>
          <p:cNvPr id="47" name="TextBox 46"/>
          <p:cNvSpPr txBox="1"/>
          <p:nvPr/>
        </p:nvSpPr>
        <p:spPr>
          <a:xfrm>
            <a:off x="8185" y="6141505"/>
            <a:ext cx="46506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Xie</a:t>
            </a:r>
            <a:r>
              <a:rPr lang="en-US" sz="1000" dirty="0"/>
              <a:t> et al, “Aggregated residual transformations for deep neural networks”, CVPR 2017</a:t>
            </a:r>
          </a:p>
        </p:txBody>
      </p:sp>
    </p:spTree>
    <p:extLst>
      <p:ext uri="{BB962C8B-B14F-4D97-AF65-F5344CB8AC3E}">
        <p14:creationId xmlns:p14="http://schemas.microsoft.com/office/powerpoint/2010/main" val="13996711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ResNeXt</a:t>
            </a:r>
            <a:r>
              <a:rPr lang="en-US" dirty="0"/>
              <a:t>: Maintain computation by adding groups!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108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68866" y="2221653"/>
          <a:ext cx="4727449" cy="1868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8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Model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Groups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Group width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Top-1 Error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ResNet-50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>
                          <a:effectLst/>
                        </a:rPr>
                        <a:t>23.9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ResNeXt-50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ResNeXt-50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24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>
                          <a:effectLst/>
                        </a:rPr>
                        <a:t>22.6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ResNeXt-50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>
                          <a:effectLst/>
                        </a:rPr>
                        <a:t>22.3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ResNeXt-50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32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22.2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358467" y="2221653"/>
          <a:ext cx="4856036" cy="186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0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Model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Groups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Group width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Top-1 Error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ResNet-101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22.0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ResNeXt-101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u="none" strike="noStrike">
                          <a:effectLst/>
                        </a:rPr>
                        <a:t>21.7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ResNeXt-101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24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u="none" strike="noStrike">
                          <a:effectLst/>
                        </a:rPr>
                        <a:t>21.4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ResNeXt-101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u="none" strike="noStrike">
                          <a:effectLst/>
                        </a:rPr>
                        <a:t>21.3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ResNeXt-101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32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u="none" strike="noStrike" dirty="0">
                          <a:effectLst/>
                        </a:rPr>
                        <a:t>21.2</a:t>
                      </a:r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85" y="6141505"/>
            <a:ext cx="46506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Xie</a:t>
            </a:r>
            <a:r>
              <a:rPr lang="en-US" sz="1000" dirty="0"/>
              <a:t> et al, “Aggregated residual transformations for deep neural networks”, CVPR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7126" y="4885043"/>
            <a:ext cx="9797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Adding groups </a:t>
            </a:r>
            <a:r>
              <a:rPr lang="en-US" sz="2400"/>
              <a:t>improves performance </a:t>
            </a:r>
            <a:r>
              <a:rPr lang="en-US" sz="2400" b="1"/>
              <a:t>with same computational complexity!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01644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109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08640" y="1910079"/>
            <a:ext cx="1398477" cy="446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89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4B50FB-D415-4E24-AA5C-A18C63214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5631"/>
            <a:ext cx="7064301" cy="4058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14D10-0BD3-4628-8C69-47C33FDD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Activation and weight scaling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0D90-E50F-4EF0-A9F2-E8F6E61F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FBB9-C4F4-4166-8EFB-F1F74B60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69981-67BD-4DCA-8CDD-E2D321E1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3FE809-3C46-437F-B96A-2132CD10B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"/>
          <a:stretch/>
        </p:blipFill>
        <p:spPr>
          <a:xfrm>
            <a:off x="8144976" y="647227"/>
            <a:ext cx="3674448" cy="20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235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Squeeze-and-Excitation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4" name="Google Shape;3190;p113"/>
          <p:cNvPicPr preferRelativeResize="0"/>
          <p:nvPr/>
        </p:nvPicPr>
        <p:blipFill rotWithShape="1">
          <a:blip r:embed="rId2">
            <a:alphaModFix/>
          </a:blip>
          <a:srcRect l="46200" t="5058"/>
          <a:stretch/>
        </p:blipFill>
        <p:spPr>
          <a:xfrm>
            <a:off x="6732692" y="988520"/>
            <a:ext cx="5161281" cy="5288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6082453"/>
            <a:ext cx="31197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Hu et al, </a:t>
            </a:r>
            <a:r>
              <a:rPr lang="en-US" sz="1000"/>
              <a:t>“Squeeze-and-Excitation networks”, CVPR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" y="2042473"/>
            <a:ext cx="55355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Adds a ”Squeeze-and-excite” branch to each residual block that performs global pooling, full-connected layers, and multiplies back onto feature map</a:t>
            </a:r>
          </a:p>
          <a:p>
            <a:endParaRPr lang="en-US" sz="2400" dirty="0"/>
          </a:p>
          <a:p>
            <a:r>
              <a:rPr lang="en-US" sz="2400" dirty="0"/>
              <a:t>Adds </a:t>
            </a:r>
            <a:r>
              <a:rPr lang="en-US" sz="2400" b="1" dirty="0"/>
              <a:t>global context</a:t>
            </a:r>
            <a:r>
              <a:rPr lang="en-US" sz="2400" dirty="0"/>
              <a:t> to each residual block!</a:t>
            </a:r>
          </a:p>
          <a:p>
            <a:endParaRPr lang="en-US" sz="2400" dirty="0"/>
          </a:p>
          <a:p>
            <a:r>
              <a:rPr lang="en-US" sz="2400" dirty="0"/>
              <a:t>Won ILSVRC 2017 with ResNeXt-152-SE</a:t>
            </a:r>
          </a:p>
        </p:txBody>
      </p:sp>
    </p:spTree>
    <p:extLst>
      <p:ext uri="{BB962C8B-B14F-4D97-AF65-F5344CB8AC3E}">
        <p14:creationId xmlns:p14="http://schemas.microsoft.com/office/powerpoint/2010/main" val="9991508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111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08640" y="1910079"/>
            <a:ext cx="1398477" cy="4467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3292;p115"/>
          <p:cNvSpPr/>
          <p:nvPr/>
        </p:nvSpPr>
        <p:spPr>
          <a:xfrm>
            <a:off x="395549" y="1029547"/>
            <a:ext cx="11618973" cy="5348103"/>
          </a:xfrm>
          <a:prstGeom prst="rect">
            <a:avLst/>
          </a:prstGeom>
          <a:solidFill>
            <a:srgbClr val="FFFFFF">
              <a:alpha val="77690"/>
            </a:srgbClr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3294;p115"/>
          <p:cNvSpPr txBox="1"/>
          <p:nvPr/>
        </p:nvSpPr>
        <p:spPr>
          <a:xfrm>
            <a:off x="3475106" y="2701840"/>
            <a:ext cx="5459858" cy="144202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Completion of the challenge:</a:t>
            </a:r>
            <a:endParaRPr sz="2399" dirty="0"/>
          </a:p>
          <a:p>
            <a:r>
              <a:rPr lang="en" sz="2399" dirty="0"/>
              <a:t>Annual ImageNet competition no longer held after 2017 -&gt; now moved to </a:t>
            </a:r>
            <a:r>
              <a:rPr lang="en" sz="2399" dirty="0" err="1"/>
              <a:t>Kaggle</a:t>
            </a:r>
            <a:r>
              <a:rPr lang="en" sz="2399" dirty="0"/>
              <a:t>.</a:t>
            </a:r>
            <a:endParaRPr sz="2399" dirty="0"/>
          </a:p>
          <a:p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0133753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Densely Connected 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112</a:t>
            </a:fld>
            <a:endParaRPr lang="en-US" dirty="0"/>
          </a:p>
        </p:txBody>
      </p:sp>
      <p:grpSp>
        <p:nvGrpSpPr>
          <p:cNvPr id="4" name="Google Shape;3469;p122"/>
          <p:cNvGrpSpPr/>
          <p:nvPr/>
        </p:nvGrpSpPr>
        <p:grpSpPr>
          <a:xfrm>
            <a:off x="7320739" y="1324785"/>
            <a:ext cx="2062501" cy="4694156"/>
            <a:chOff x="1663284" y="624116"/>
            <a:chExt cx="1547279" cy="3521534"/>
          </a:xfrm>
        </p:grpSpPr>
        <p:cxnSp>
          <p:nvCxnSpPr>
            <p:cNvPr id="5" name="Google Shape;3470;p122"/>
            <p:cNvCxnSpPr/>
            <p:nvPr/>
          </p:nvCxnSpPr>
          <p:spPr>
            <a:xfrm rot="10800000" flipH="1">
              <a:off x="2436925" y="3374050"/>
              <a:ext cx="2100" cy="153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" name="Google Shape;3473;p122"/>
            <p:cNvCxnSpPr/>
            <p:nvPr/>
          </p:nvCxnSpPr>
          <p:spPr>
            <a:xfrm rot="5400000" flipH="1">
              <a:off x="1775025" y="2421416"/>
              <a:ext cx="1009500" cy="318600"/>
            </a:xfrm>
            <a:prstGeom prst="curvedConnector4">
              <a:avLst>
                <a:gd name="adj1" fmla="val 19677"/>
                <a:gd name="adj2" fmla="val 371320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" name="Google Shape;3475;p122"/>
            <p:cNvCxnSpPr/>
            <p:nvPr/>
          </p:nvCxnSpPr>
          <p:spPr>
            <a:xfrm rot="10800000" flipH="1">
              <a:off x="2438175" y="2604916"/>
              <a:ext cx="900" cy="153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" name="Google Shape;3478;p122"/>
            <p:cNvCxnSpPr/>
            <p:nvPr/>
          </p:nvCxnSpPr>
          <p:spPr>
            <a:xfrm rot="10800000">
              <a:off x="2438175" y="2931566"/>
              <a:ext cx="900" cy="153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9" name="Google Shape;3472;p122"/>
            <p:cNvSpPr/>
            <p:nvPr/>
          </p:nvSpPr>
          <p:spPr>
            <a:xfrm>
              <a:off x="1831875" y="3085466"/>
              <a:ext cx="1214400" cy="2886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066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Conv</a:t>
              </a:r>
              <a:endParaRPr sz="1066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10" name="Google Shape;3479;p122"/>
            <p:cNvCxnSpPr/>
            <p:nvPr/>
          </p:nvCxnSpPr>
          <p:spPr>
            <a:xfrm rot="10800000">
              <a:off x="2437825" y="1835766"/>
              <a:ext cx="300" cy="153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3482;p122"/>
            <p:cNvCxnSpPr/>
            <p:nvPr/>
          </p:nvCxnSpPr>
          <p:spPr>
            <a:xfrm rot="10800000">
              <a:off x="2436975" y="2170216"/>
              <a:ext cx="2100" cy="146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" name="Google Shape;3477;p122"/>
            <p:cNvSpPr/>
            <p:nvPr/>
          </p:nvSpPr>
          <p:spPr>
            <a:xfrm>
              <a:off x="1831875" y="2316316"/>
              <a:ext cx="1214400" cy="2886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066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Conv</a:t>
              </a:r>
              <a:endParaRPr sz="1066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13" name="Google Shape;3483;p122"/>
            <p:cNvCxnSpPr/>
            <p:nvPr/>
          </p:nvCxnSpPr>
          <p:spPr>
            <a:xfrm rot="10800000" flipH="1">
              <a:off x="2436925" y="1066616"/>
              <a:ext cx="900" cy="153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" name="Google Shape;3486;p122"/>
            <p:cNvCxnSpPr/>
            <p:nvPr/>
          </p:nvCxnSpPr>
          <p:spPr>
            <a:xfrm rot="10800000">
              <a:off x="2436925" y="1393266"/>
              <a:ext cx="900" cy="153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" name="Google Shape;3481;p122"/>
            <p:cNvSpPr/>
            <p:nvPr/>
          </p:nvSpPr>
          <p:spPr>
            <a:xfrm>
              <a:off x="1830625" y="1547166"/>
              <a:ext cx="1214400" cy="2886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066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1x1 conv, 64</a:t>
              </a:r>
              <a:endParaRPr sz="1066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16" name="Google Shape;3488;p122"/>
            <p:cNvCxnSpPr/>
            <p:nvPr/>
          </p:nvCxnSpPr>
          <p:spPr>
            <a:xfrm rot="10800000">
              <a:off x="2436925" y="624116"/>
              <a:ext cx="900" cy="1539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" name="Google Shape;3485;p122"/>
            <p:cNvSpPr/>
            <p:nvPr/>
          </p:nvSpPr>
          <p:spPr>
            <a:xfrm>
              <a:off x="1830625" y="778016"/>
              <a:ext cx="1214400" cy="2886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066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1x1 conv, 64</a:t>
              </a:r>
              <a:endParaRPr sz="1066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18" name="Google Shape;3490;p122"/>
            <p:cNvCxnSpPr/>
            <p:nvPr/>
          </p:nvCxnSpPr>
          <p:spPr>
            <a:xfrm rot="-5400000">
              <a:off x="1703175" y="2035166"/>
              <a:ext cx="1786200" cy="314400"/>
            </a:xfrm>
            <a:prstGeom prst="curvedConnector4">
              <a:avLst>
                <a:gd name="adj1" fmla="val 8372"/>
                <a:gd name="adj2" fmla="val 342390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3491;p122"/>
            <p:cNvCxnSpPr/>
            <p:nvPr/>
          </p:nvCxnSpPr>
          <p:spPr>
            <a:xfrm rot="-5400000">
              <a:off x="1480825" y="2255350"/>
              <a:ext cx="2228700" cy="316500"/>
            </a:xfrm>
            <a:prstGeom prst="curvedConnector4">
              <a:avLst>
                <a:gd name="adj1" fmla="val 6098"/>
                <a:gd name="adj2" fmla="val 42504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3492;p122"/>
            <p:cNvCxnSpPr/>
            <p:nvPr/>
          </p:nvCxnSpPr>
          <p:spPr>
            <a:xfrm rot="10800000" flipH="1">
              <a:off x="2082625" y="2076100"/>
              <a:ext cx="37800" cy="1528800"/>
            </a:xfrm>
            <a:prstGeom prst="curvedConnector3">
              <a:avLst>
                <a:gd name="adj1" fmla="val -3449008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" name="Google Shape;3493;p122"/>
            <p:cNvCxnSpPr/>
            <p:nvPr/>
          </p:nvCxnSpPr>
          <p:spPr>
            <a:xfrm rot="10800000" flipH="1">
              <a:off x="2082625" y="2845300"/>
              <a:ext cx="37800" cy="759600"/>
            </a:xfrm>
            <a:prstGeom prst="curvedConnector3">
              <a:avLst>
                <a:gd name="adj1" fmla="val -2260979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" name="Google Shape;3495;p122"/>
            <p:cNvCxnSpPr/>
            <p:nvPr/>
          </p:nvCxnSpPr>
          <p:spPr>
            <a:xfrm rot="-5400000">
              <a:off x="2087775" y="1650616"/>
              <a:ext cx="1017000" cy="314400"/>
            </a:xfrm>
            <a:prstGeom prst="curvedConnector4">
              <a:avLst>
                <a:gd name="adj1" fmla="val 17730"/>
                <a:gd name="adj2" fmla="val 239719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3" name="Google Shape;3471;p122"/>
            <p:cNvSpPr/>
            <p:nvPr/>
          </p:nvSpPr>
          <p:spPr>
            <a:xfrm>
              <a:off x="2082625" y="3527950"/>
              <a:ext cx="708600" cy="153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  <a:endParaRPr sz="120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4" name="Google Shape;3487;p122"/>
            <p:cNvSpPr/>
            <p:nvPr/>
          </p:nvSpPr>
          <p:spPr>
            <a:xfrm>
              <a:off x="2120425" y="1205175"/>
              <a:ext cx="633000" cy="188100"/>
            </a:xfrm>
            <a:prstGeom prst="rect">
              <a:avLst/>
            </a:prstGeom>
            <a:solidFill>
              <a:srgbClr val="D0E0E3"/>
            </a:solidFill>
            <a:ln w="19050" cap="flat" cmpd="sng">
              <a:solidFill>
                <a:srgbClr val="4581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066">
                  <a:solidFill>
                    <a:srgbClr val="45818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Concat</a:t>
              </a:r>
              <a:endParaRPr sz="1066">
                <a:solidFill>
                  <a:srgbClr val="45818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5" name="Google Shape;3474;p122"/>
            <p:cNvSpPr/>
            <p:nvPr/>
          </p:nvSpPr>
          <p:spPr>
            <a:xfrm>
              <a:off x="2120425" y="1982000"/>
              <a:ext cx="633000" cy="188100"/>
            </a:xfrm>
            <a:prstGeom prst="rect">
              <a:avLst/>
            </a:prstGeom>
            <a:solidFill>
              <a:srgbClr val="D0E0E3"/>
            </a:solidFill>
            <a:ln w="19050" cap="flat" cmpd="sng">
              <a:solidFill>
                <a:srgbClr val="4581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066">
                  <a:solidFill>
                    <a:srgbClr val="45818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Concat</a:t>
              </a:r>
              <a:endParaRPr sz="1066">
                <a:solidFill>
                  <a:srgbClr val="45818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6" name="Google Shape;3494;p122"/>
            <p:cNvSpPr/>
            <p:nvPr/>
          </p:nvSpPr>
          <p:spPr>
            <a:xfrm>
              <a:off x="2120425" y="2751150"/>
              <a:ext cx="633000" cy="188100"/>
            </a:xfrm>
            <a:prstGeom prst="rect">
              <a:avLst/>
            </a:prstGeom>
            <a:solidFill>
              <a:srgbClr val="D0E0E3"/>
            </a:solidFill>
            <a:ln w="19050" cap="flat" cmpd="sng">
              <a:solidFill>
                <a:srgbClr val="4581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066">
                  <a:solidFill>
                    <a:srgbClr val="45818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Concat</a:t>
              </a:r>
              <a:endParaRPr sz="1066">
                <a:solidFill>
                  <a:srgbClr val="45818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7" name="Google Shape;3496;p122"/>
            <p:cNvSpPr txBox="1"/>
            <p:nvPr/>
          </p:nvSpPr>
          <p:spPr>
            <a:xfrm>
              <a:off x="1663284" y="3674050"/>
              <a:ext cx="1547279" cy="47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487" dirty="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Dense Block</a:t>
              </a:r>
              <a:endParaRPr sz="2487" dirty="0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28" name="Google Shape;3450;p122"/>
          <p:cNvGrpSpPr/>
          <p:nvPr/>
        </p:nvGrpSpPr>
        <p:grpSpPr>
          <a:xfrm>
            <a:off x="10504008" y="1044660"/>
            <a:ext cx="1500878" cy="4314727"/>
            <a:chOff x="4684596" y="1452928"/>
            <a:chExt cx="834100" cy="2179429"/>
          </a:xfrm>
        </p:grpSpPr>
        <p:sp>
          <p:nvSpPr>
            <p:cNvPr id="29" name="Google Shape;3451;p122"/>
            <p:cNvSpPr/>
            <p:nvPr/>
          </p:nvSpPr>
          <p:spPr>
            <a:xfrm>
              <a:off x="4687996" y="2886761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12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0" name="Google Shape;3452;p122"/>
            <p:cNvSpPr/>
            <p:nvPr/>
          </p:nvSpPr>
          <p:spPr>
            <a:xfrm>
              <a:off x="4687996" y="3045935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Conv</a:t>
              </a:r>
              <a:endParaRPr sz="12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1" name="Google Shape;3453;p122"/>
            <p:cNvSpPr/>
            <p:nvPr/>
          </p:nvSpPr>
          <p:spPr>
            <a:xfrm>
              <a:off x="4687996" y="3205109"/>
              <a:ext cx="830700" cy="108900"/>
            </a:xfrm>
            <a:prstGeom prst="rect">
              <a:avLst/>
            </a:prstGeom>
            <a:solidFill>
              <a:srgbClr val="D9D2E9"/>
            </a:solidFill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9900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Dense Block 1</a:t>
              </a:r>
              <a:endParaRPr sz="1200">
                <a:solidFill>
                  <a:srgbClr val="99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2" name="Google Shape;3454;p122"/>
            <p:cNvSpPr/>
            <p:nvPr/>
          </p:nvSpPr>
          <p:spPr>
            <a:xfrm>
              <a:off x="4687996" y="336428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Conv</a:t>
              </a:r>
              <a:endParaRPr sz="12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3" name="Google Shape;3455;p122"/>
            <p:cNvSpPr/>
            <p:nvPr/>
          </p:nvSpPr>
          <p:spPr>
            <a:xfrm>
              <a:off x="4687996" y="3523458"/>
              <a:ext cx="830700" cy="108900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  <a:endParaRPr sz="12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4" name="Google Shape;3456;p122"/>
            <p:cNvSpPr/>
            <p:nvPr/>
          </p:nvSpPr>
          <p:spPr>
            <a:xfrm>
              <a:off x="4684596" y="2726325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Conv</a:t>
              </a:r>
              <a:endParaRPr sz="12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5" name="Google Shape;3457;p122"/>
            <p:cNvSpPr/>
            <p:nvPr/>
          </p:nvSpPr>
          <p:spPr>
            <a:xfrm>
              <a:off x="4684596" y="2567151"/>
              <a:ext cx="830700" cy="108900"/>
            </a:xfrm>
            <a:prstGeom prst="rect">
              <a:avLst/>
            </a:prstGeom>
            <a:solidFill>
              <a:srgbClr val="D9D2E9"/>
            </a:solidFill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9900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Dense Block 2</a:t>
              </a:r>
              <a:endParaRPr sz="1200">
                <a:solidFill>
                  <a:srgbClr val="99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6" name="Google Shape;3458;p122"/>
            <p:cNvSpPr/>
            <p:nvPr/>
          </p:nvSpPr>
          <p:spPr>
            <a:xfrm>
              <a:off x="4684596" y="2407977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Conv</a:t>
              </a:r>
              <a:endParaRPr sz="12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7" name="Google Shape;3459;p122"/>
            <p:cNvSpPr/>
            <p:nvPr/>
          </p:nvSpPr>
          <p:spPr>
            <a:xfrm>
              <a:off x="4684596" y="2248803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12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" name="Google Shape;3460;p122"/>
            <p:cNvSpPr/>
            <p:nvPr/>
          </p:nvSpPr>
          <p:spPr>
            <a:xfrm>
              <a:off x="4684596" y="2089627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Conv</a:t>
              </a:r>
              <a:endParaRPr sz="12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" name="Google Shape;3461;p122"/>
            <p:cNvSpPr/>
            <p:nvPr/>
          </p:nvSpPr>
          <p:spPr>
            <a:xfrm>
              <a:off x="4684596" y="1930453"/>
              <a:ext cx="830700" cy="108900"/>
            </a:xfrm>
            <a:prstGeom prst="rect">
              <a:avLst/>
            </a:prstGeom>
            <a:solidFill>
              <a:srgbClr val="D9D2E9"/>
            </a:solidFill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9900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Dense Block 3</a:t>
              </a:r>
              <a:endParaRPr sz="1200">
                <a:solidFill>
                  <a:srgbClr val="99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0" name="Google Shape;3462;p122"/>
            <p:cNvSpPr/>
            <p:nvPr/>
          </p:nvSpPr>
          <p:spPr>
            <a:xfrm>
              <a:off x="4687996" y="1452928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  <a:endParaRPr sz="12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1" name="Google Shape;3463;p122"/>
            <p:cNvSpPr/>
            <p:nvPr/>
          </p:nvSpPr>
          <p:spPr>
            <a:xfrm>
              <a:off x="4687996" y="1612103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</a:t>
              </a:r>
              <a:endParaRPr sz="12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" name="Google Shape;3464;p122"/>
            <p:cNvSpPr/>
            <p:nvPr/>
          </p:nvSpPr>
          <p:spPr>
            <a:xfrm>
              <a:off x="4684596" y="1771278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12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0" y="6100221"/>
            <a:ext cx="34371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Huang et al, “Densely connected </a:t>
            </a:r>
            <a:r>
              <a:rPr lang="en-US" sz="1000"/>
              <a:t>neural networks”, CVPR 2017</a:t>
            </a:r>
          </a:p>
        </p:txBody>
      </p:sp>
      <p:sp>
        <p:nvSpPr>
          <p:cNvPr id="44" name="Google Shape;3467;p122"/>
          <p:cNvSpPr txBox="1"/>
          <p:nvPr/>
        </p:nvSpPr>
        <p:spPr>
          <a:xfrm>
            <a:off x="762611" y="2017204"/>
            <a:ext cx="4907871" cy="266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152362">
              <a:buClr>
                <a:srgbClr val="0000FF"/>
              </a:buClr>
              <a:buSzPts val="1800"/>
            </a:pPr>
            <a:r>
              <a:rPr lang="en" sz="2399" dirty="0"/>
              <a:t>Dense blocks where each layer is connected to every other layer in feedforward fashion</a:t>
            </a:r>
            <a:endParaRPr lang="en-US" sz="2399" dirty="0"/>
          </a:p>
          <a:p>
            <a:pPr marL="152362">
              <a:buClr>
                <a:srgbClr val="0000FF"/>
              </a:buClr>
              <a:buSzPts val="1800"/>
            </a:pPr>
            <a:endParaRPr sz="2399" dirty="0"/>
          </a:p>
          <a:p>
            <a:pPr marL="152362">
              <a:buClr>
                <a:srgbClr val="0000FF"/>
              </a:buClr>
              <a:buSzPts val="1800"/>
            </a:pPr>
            <a:r>
              <a:rPr lang="en" sz="2399" dirty="0"/>
              <a:t>Alleviates vanishing gradient, strengthens feature propagation, encourages feature reuse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6495084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MobileNets</a:t>
            </a:r>
            <a:r>
              <a:rPr lang="en-US" dirty="0"/>
              <a:t>: Tiny Networks (For Mobile Devices)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4" name="Google Shape;2474;p93"/>
          <p:cNvSpPr/>
          <p:nvPr/>
        </p:nvSpPr>
        <p:spPr>
          <a:xfrm>
            <a:off x="1096983" y="3267068"/>
            <a:ext cx="1992084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2474;p93"/>
          <p:cNvSpPr/>
          <p:nvPr/>
        </p:nvSpPr>
        <p:spPr>
          <a:xfrm>
            <a:off x="1096983" y="2772664"/>
            <a:ext cx="1992084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2474;p93"/>
          <p:cNvSpPr/>
          <p:nvPr/>
        </p:nvSpPr>
        <p:spPr>
          <a:xfrm>
            <a:off x="1096983" y="3761472"/>
            <a:ext cx="1992084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46" name="Google Shape;2479;p93"/>
          <p:cNvCxnSpPr>
            <a:stCxn id="6" idx="0"/>
            <a:endCxn id="4" idx="2"/>
          </p:cNvCxnSpPr>
          <p:nvPr/>
        </p:nvCxnSpPr>
        <p:spPr>
          <a:xfrm flipV="1">
            <a:off x="2093025" y="3574519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0" name="Google Shape;2479;p93"/>
          <p:cNvCxnSpPr>
            <a:stCxn id="4" idx="0"/>
            <a:endCxn id="5" idx="2"/>
          </p:cNvCxnSpPr>
          <p:nvPr/>
        </p:nvCxnSpPr>
        <p:spPr>
          <a:xfrm flipV="1">
            <a:off x="2093025" y="3080115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3" name="Google Shape;2474;p93"/>
          <p:cNvSpPr/>
          <p:nvPr/>
        </p:nvSpPr>
        <p:spPr>
          <a:xfrm>
            <a:off x="7256902" y="4806269"/>
            <a:ext cx="1992084" cy="64743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C-&gt;C,</a:t>
            </a:r>
          </a:p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          groups=C)</a:t>
            </a:r>
          </a:p>
        </p:txBody>
      </p:sp>
      <p:sp>
        <p:nvSpPr>
          <p:cNvPr id="255" name="Google Shape;2474;p93"/>
          <p:cNvSpPr/>
          <p:nvPr/>
        </p:nvSpPr>
        <p:spPr>
          <a:xfrm>
            <a:off x="7256902" y="4311865"/>
            <a:ext cx="1992084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6" name="Google Shape;2474;p93"/>
          <p:cNvSpPr/>
          <p:nvPr/>
        </p:nvSpPr>
        <p:spPr>
          <a:xfrm>
            <a:off x="7256902" y="3817461"/>
            <a:ext cx="1992084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7" name="Google Shape;2474;p93"/>
          <p:cNvSpPr/>
          <p:nvPr/>
        </p:nvSpPr>
        <p:spPr>
          <a:xfrm>
            <a:off x="7256902" y="3323057"/>
            <a:ext cx="1992084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8" name="Google Shape;2474;p93"/>
          <p:cNvSpPr/>
          <p:nvPr/>
        </p:nvSpPr>
        <p:spPr>
          <a:xfrm>
            <a:off x="7256902" y="2828653"/>
            <a:ext cx="1992084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9" name="Google Shape;2474;p93"/>
          <p:cNvSpPr/>
          <p:nvPr/>
        </p:nvSpPr>
        <p:spPr>
          <a:xfrm>
            <a:off x="7256902" y="2334249"/>
            <a:ext cx="1992084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60" name="Google Shape;2479;p93"/>
          <p:cNvCxnSpPr>
            <a:stCxn id="253" idx="0"/>
            <a:endCxn id="255" idx="2"/>
          </p:cNvCxnSpPr>
          <p:nvPr/>
        </p:nvCxnSpPr>
        <p:spPr>
          <a:xfrm flipV="1">
            <a:off x="8252944" y="4619316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479;p93"/>
          <p:cNvCxnSpPr>
            <a:stCxn id="255" idx="0"/>
            <a:endCxn id="256" idx="2"/>
          </p:cNvCxnSpPr>
          <p:nvPr/>
        </p:nvCxnSpPr>
        <p:spPr>
          <a:xfrm flipV="1">
            <a:off x="8252944" y="4124912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6" name="Google Shape;2479;p93"/>
          <p:cNvCxnSpPr>
            <a:stCxn id="256" idx="0"/>
            <a:endCxn id="257" idx="2"/>
          </p:cNvCxnSpPr>
          <p:nvPr/>
        </p:nvCxnSpPr>
        <p:spPr>
          <a:xfrm flipV="1">
            <a:off x="8252944" y="3630508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9" name="Google Shape;2479;p93"/>
          <p:cNvCxnSpPr>
            <a:stCxn id="257" idx="0"/>
            <a:endCxn id="258" idx="2"/>
          </p:cNvCxnSpPr>
          <p:nvPr/>
        </p:nvCxnSpPr>
        <p:spPr>
          <a:xfrm flipV="1">
            <a:off x="8252944" y="3136104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2" name="Google Shape;2479;p93"/>
          <p:cNvCxnSpPr>
            <a:stCxn id="258" idx="0"/>
            <a:endCxn id="259" idx="2"/>
          </p:cNvCxnSpPr>
          <p:nvPr/>
        </p:nvCxnSpPr>
        <p:spPr>
          <a:xfrm flipV="1">
            <a:off x="8252944" y="2641700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5" name="TextBox 274"/>
          <p:cNvSpPr txBox="1"/>
          <p:nvPr/>
        </p:nvSpPr>
        <p:spPr>
          <a:xfrm>
            <a:off x="3346455" y="3715142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9C</a:t>
            </a:r>
            <a:r>
              <a:rPr lang="en-US" sz="2000" baseline="30000"/>
              <a:t>2</a:t>
            </a:r>
            <a:r>
              <a:rPr lang="en-US" sz="2000"/>
              <a:t>HW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260861" y="4929933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9CHW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6260861" y="3276727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baseline="30000" dirty="0"/>
              <a:t>2</a:t>
            </a:r>
            <a:r>
              <a:rPr lang="en-US" sz="2000" dirty="0"/>
              <a:t>HW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511451" y="1284508"/>
            <a:ext cx="381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Standard Convolution Block</a:t>
            </a:r>
          </a:p>
          <a:p>
            <a:r>
              <a:rPr lang="en-US" sz="2400" dirty="0"/>
              <a:t>Total cost: 9C</a:t>
            </a:r>
            <a:r>
              <a:rPr lang="en-US" sz="2400" baseline="30000" dirty="0"/>
              <a:t>2</a:t>
            </a:r>
            <a:r>
              <a:rPr lang="en-US" sz="2400" dirty="0"/>
              <a:t>HW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260861" y="1284508"/>
            <a:ext cx="4646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Depthwise</a:t>
            </a:r>
            <a:r>
              <a:rPr lang="en-US" sz="2400" b="1" dirty="0"/>
              <a:t> Separable Convolution</a:t>
            </a:r>
          </a:p>
          <a:p>
            <a:r>
              <a:rPr lang="en-US" sz="2400" dirty="0"/>
              <a:t>Total cost: (9C + C</a:t>
            </a:r>
            <a:r>
              <a:rPr lang="en-US" sz="2400" baseline="30000" dirty="0"/>
              <a:t>2</a:t>
            </a:r>
            <a:r>
              <a:rPr lang="en-US" sz="2400" dirty="0"/>
              <a:t>)HW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9306560" y="4945322"/>
            <a:ext cx="256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Depthwise</a:t>
            </a:r>
            <a:r>
              <a:rPr lang="en-US" dirty="0"/>
              <a:t> Convolution”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9306560" y="3307505"/>
            <a:ext cx="247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“Pointwise Convolution”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0" y="6086437"/>
            <a:ext cx="5679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Howard et al, “</a:t>
            </a:r>
            <a:r>
              <a:rPr lang="en-US" sz="1000" dirty="0" err="1"/>
              <a:t>MobileNets</a:t>
            </a:r>
            <a:r>
              <a:rPr lang="en-US" sz="1000" dirty="0"/>
              <a:t>: Efficient Convolutional Neural Networks for Mobile Vision Applications”, 2017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1049800" y="4536569"/>
            <a:ext cx="3221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Speedup = 9C</a:t>
            </a:r>
            <a:r>
              <a:rPr lang="en-US" sz="2400" baseline="30000" dirty="0"/>
              <a:t>2</a:t>
            </a:r>
            <a:r>
              <a:rPr lang="en-US" sz="2400" dirty="0"/>
              <a:t>/(9C+C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  <a:p>
            <a:r>
              <a:rPr lang="en-US" sz="2400" dirty="0"/>
              <a:t>                 = 9C/(9+C)</a:t>
            </a:r>
          </a:p>
          <a:p>
            <a:r>
              <a:rPr lang="en-US" sz="2400" dirty="0"/>
              <a:t>                 =&gt; 9 (as C-&gt;</a:t>
            </a:r>
            <a:r>
              <a:rPr lang="en-US" sz="2400" dirty="0" err="1"/>
              <a:t>inf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26374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MobileNets</a:t>
            </a:r>
            <a:r>
              <a:rPr lang="en-US" dirty="0"/>
              <a:t>: Tiny Networks (For Mobile Devices)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253" name="Google Shape;2474;p93"/>
          <p:cNvSpPr/>
          <p:nvPr/>
        </p:nvSpPr>
        <p:spPr>
          <a:xfrm>
            <a:off x="7256902" y="4806269"/>
            <a:ext cx="1992084" cy="647439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C-&gt;C,</a:t>
            </a:r>
          </a:p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          groups=C)</a:t>
            </a:r>
          </a:p>
        </p:txBody>
      </p:sp>
      <p:sp>
        <p:nvSpPr>
          <p:cNvPr id="255" name="Google Shape;2474;p93"/>
          <p:cNvSpPr/>
          <p:nvPr/>
        </p:nvSpPr>
        <p:spPr>
          <a:xfrm>
            <a:off x="7256902" y="4311865"/>
            <a:ext cx="1992084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6" name="Google Shape;2474;p93"/>
          <p:cNvSpPr/>
          <p:nvPr/>
        </p:nvSpPr>
        <p:spPr>
          <a:xfrm>
            <a:off x="7256902" y="3817461"/>
            <a:ext cx="1992084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7" name="Google Shape;2474;p93"/>
          <p:cNvSpPr/>
          <p:nvPr/>
        </p:nvSpPr>
        <p:spPr>
          <a:xfrm>
            <a:off x="7256902" y="3323057"/>
            <a:ext cx="1992084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8" name="Google Shape;2474;p93"/>
          <p:cNvSpPr/>
          <p:nvPr/>
        </p:nvSpPr>
        <p:spPr>
          <a:xfrm>
            <a:off x="7256902" y="2828653"/>
            <a:ext cx="1992084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9" name="Google Shape;2474;p93"/>
          <p:cNvSpPr/>
          <p:nvPr/>
        </p:nvSpPr>
        <p:spPr>
          <a:xfrm>
            <a:off x="7256902" y="2334249"/>
            <a:ext cx="1992084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60" name="Google Shape;2479;p93"/>
          <p:cNvCxnSpPr>
            <a:stCxn id="253" idx="0"/>
            <a:endCxn id="255" idx="2"/>
          </p:cNvCxnSpPr>
          <p:nvPr/>
        </p:nvCxnSpPr>
        <p:spPr>
          <a:xfrm flipV="1">
            <a:off x="8252944" y="4619316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479;p93"/>
          <p:cNvCxnSpPr>
            <a:stCxn id="255" idx="0"/>
            <a:endCxn id="256" idx="2"/>
          </p:cNvCxnSpPr>
          <p:nvPr/>
        </p:nvCxnSpPr>
        <p:spPr>
          <a:xfrm flipV="1">
            <a:off x="8252944" y="4124912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6" name="Google Shape;2479;p93"/>
          <p:cNvCxnSpPr>
            <a:stCxn id="256" idx="0"/>
            <a:endCxn id="257" idx="2"/>
          </p:cNvCxnSpPr>
          <p:nvPr/>
        </p:nvCxnSpPr>
        <p:spPr>
          <a:xfrm flipV="1">
            <a:off x="8252944" y="3630508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9" name="Google Shape;2479;p93"/>
          <p:cNvCxnSpPr>
            <a:stCxn id="257" idx="0"/>
            <a:endCxn id="258" idx="2"/>
          </p:cNvCxnSpPr>
          <p:nvPr/>
        </p:nvCxnSpPr>
        <p:spPr>
          <a:xfrm flipV="1">
            <a:off x="8252944" y="3136104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2" name="Google Shape;2479;p93"/>
          <p:cNvCxnSpPr>
            <a:stCxn id="258" idx="0"/>
            <a:endCxn id="259" idx="2"/>
          </p:cNvCxnSpPr>
          <p:nvPr/>
        </p:nvCxnSpPr>
        <p:spPr>
          <a:xfrm flipV="1">
            <a:off x="8252944" y="2641700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7" name="TextBox 276"/>
          <p:cNvSpPr txBox="1"/>
          <p:nvPr/>
        </p:nvSpPr>
        <p:spPr>
          <a:xfrm>
            <a:off x="6260861" y="4929933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9CHW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6260861" y="3276727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</a:t>
            </a:r>
            <a:r>
              <a:rPr lang="en-US" sz="2000" baseline="30000" dirty="0"/>
              <a:t>2</a:t>
            </a:r>
            <a:r>
              <a:rPr lang="en-US" sz="2000" dirty="0"/>
              <a:t>HW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260861" y="1284508"/>
            <a:ext cx="4646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Depthwise</a:t>
            </a:r>
            <a:r>
              <a:rPr lang="en-US" sz="2400" b="1" dirty="0"/>
              <a:t> Separable Convolution</a:t>
            </a:r>
          </a:p>
          <a:p>
            <a:r>
              <a:rPr lang="en-US" sz="2400" dirty="0"/>
              <a:t>Total cost: (9C + C</a:t>
            </a:r>
            <a:r>
              <a:rPr lang="en-US" sz="2400" baseline="30000" dirty="0"/>
              <a:t>2</a:t>
            </a:r>
            <a:r>
              <a:rPr lang="en-US" sz="2400" dirty="0"/>
              <a:t>)HW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9306560" y="4945322"/>
            <a:ext cx="256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Depthwise</a:t>
            </a:r>
            <a:r>
              <a:rPr lang="en-US" dirty="0"/>
              <a:t> Convolution”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9306560" y="3307505"/>
            <a:ext cx="247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“Pointwise Convolution”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0" y="6086437"/>
            <a:ext cx="5679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Howard et al, “</a:t>
            </a:r>
            <a:r>
              <a:rPr lang="en-US" sz="1000" dirty="0" err="1"/>
              <a:t>MobileNets</a:t>
            </a:r>
            <a:r>
              <a:rPr lang="en-US" sz="1000" dirty="0"/>
              <a:t>: Efficient Convolutional Neural Networks for Mobile Vision Applications”,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853" y="2322620"/>
            <a:ext cx="50563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Also related: </a:t>
            </a:r>
          </a:p>
          <a:p>
            <a:endParaRPr lang="en-US" sz="2400" dirty="0"/>
          </a:p>
          <a:p>
            <a:r>
              <a:rPr lang="en-US" sz="2400" dirty="0" err="1"/>
              <a:t>ShuffleNet</a:t>
            </a:r>
            <a:r>
              <a:rPr lang="en-US" sz="2400" dirty="0"/>
              <a:t>: Zhang et al, CVPR 2018</a:t>
            </a:r>
          </a:p>
          <a:p>
            <a:r>
              <a:rPr lang="en-US" sz="2400" dirty="0"/>
              <a:t>MobileNetV2: Sandler et al, CVPR 2018</a:t>
            </a:r>
          </a:p>
          <a:p>
            <a:r>
              <a:rPr lang="en-US" sz="2400" dirty="0"/>
              <a:t>ShuffleNetV2: Ma et al, ECCV 2018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9216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Architecture 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176" y="6082453"/>
            <a:ext cx="47275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Zoph</a:t>
            </a:r>
            <a:r>
              <a:rPr lang="en-US" sz="1050" dirty="0"/>
              <a:t> and Le, “Neural Architecture Search with Reinforcement Learning”, ICLR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462" y="1650042"/>
            <a:ext cx="6448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Designing neural network architectures is hard </a:t>
            </a:r>
            <a:r>
              <a:rPr lang="mr-IN" sz="2000" dirty="0"/>
              <a:t>–</a:t>
            </a:r>
            <a:r>
              <a:rPr lang="en-US" sz="2000" dirty="0"/>
              <a:t> let’s automate it!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One network (</a:t>
            </a:r>
            <a:r>
              <a:rPr lang="en-US" sz="2000" b="1" dirty="0"/>
              <a:t>controller</a:t>
            </a:r>
            <a:r>
              <a:rPr lang="en-US" sz="2000" dirty="0"/>
              <a:t>) outputs network architectures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Sample </a:t>
            </a:r>
            <a:r>
              <a:rPr lang="en-US" sz="2000" b="1" dirty="0"/>
              <a:t>child networks</a:t>
            </a:r>
            <a:r>
              <a:rPr lang="en-US" sz="2000" dirty="0"/>
              <a:t> from controller and train them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After training a batch of child networks, make a gradient step on controller network (Using </a:t>
            </a:r>
            <a:r>
              <a:rPr lang="en-US" sz="2000" b="1" dirty="0"/>
              <a:t>policy gradient</a:t>
            </a:r>
            <a:r>
              <a:rPr lang="en-US" sz="2000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Over time, controller learns to output good architectures!</a:t>
            </a:r>
          </a:p>
        </p:txBody>
      </p:sp>
      <p:pic>
        <p:nvPicPr>
          <p:cNvPr id="6" name="Google Shape;3514;p1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13819" y="809553"/>
            <a:ext cx="5224038" cy="247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51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9676" y="3656376"/>
            <a:ext cx="5532324" cy="2043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2523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Architecture 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176" y="6082453"/>
            <a:ext cx="47275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Zoph</a:t>
            </a:r>
            <a:r>
              <a:rPr lang="en-US" sz="1050" dirty="0"/>
              <a:t> and Le, “Neural Architecture Search with Reinforcement Learning”, ICLR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462" y="1650042"/>
            <a:ext cx="64482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Designing neural network architectures is hard </a:t>
            </a:r>
            <a:r>
              <a:rPr lang="mr-IN" sz="2000" dirty="0"/>
              <a:t>–</a:t>
            </a:r>
            <a:r>
              <a:rPr lang="en-US" sz="2000" dirty="0"/>
              <a:t> let’s automate it!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One network (</a:t>
            </a:r>
            <a:r>
              <a:rPr lang="en-US" sz="2000" b="1" dirty="0"/>
              <a:t>controller</a:t>
            </a:r>
            <a:r>
              <a:rPr lang="en-US" sz="2000" dirty="0"/>
              <a:t>) outputs network architectures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Sample </a:t>
            </a:r>
            <a:r>
              <a:rPr lang="en-US" sz="2000" b="1" dirty="0"/>
              <a:t>child networks</a:t>
            </a:r>
            <a:r>
              <a:rPr lang="en-US" sz="2000" dirty="0"/>
              <a:t> from controller and train them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After training a batch of child networks, make a gradient step on controller network (Using </a:t>
            </a:r>
            <a:r>
              <a:rPr lang="en-US" sz="2000" b="1" dirty="0"/>
              <a:t>policy gradient</a:t>
            </a:r>
            <a:r>
              <a:rPr lang="en-US" sz="2000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Over time, controller learns to output good architectures!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VERY EXPENSIVE!! Each gradient step on controller requires training a batch of child models!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Original paper trained on 800 GPUs for 28 days!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Followup</a:t>
            </a:r>
            <a:r>
              <a:rPr lang="en-US" sz="2000" dirty="0">
                <a:solidFill>
                  <a:srgbClr val="FF0000"/>
                </a:solidFill>
              </a:rPr>
              <a:t> work has focused on efficient search</a:t>
            </a:r>
          </a:p>
        </p:txBody>
      </p:sp>
      <p:pic>
        <p:nvPicPr>
          <p:cNvPr id="6" name="Google Shape;3514;p1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13819" y="809553"/>
            <a:ext cx="5224038" cy="247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51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9676" y="3656376"/>
            <a:ext cx="5532324" cy="2043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324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Architecture 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54" y="1714560"/>
            <a:ext cx="11318240" cy="4070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23093"/>
            <a:ext cx="49872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Zoph</a:t>
            </a:r>
            <a:r>
              <a:rPr lang="en-US" sz="1000" dirty="0"/>
              <a:t> et al, “Learning Transferable Architectures for Scalable Image Recognition”, CVPR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6932" y="1176211"/>
            <a:ext cx="7938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Neural architecture search can be used to find efficient </a:t>
            </a:r>
            <a:r>
              <a:rPr lang="en-US" sz="2000"/>
              <a:t>CNN architectures!</a:t>
            </a:r>
          </a:p>
        </p:txBody>
      </p:sp>
    </p:spTree>
    <p:extLst>
      <p:ext uri="{BB962C8B-B14F-4D97-AF65-F5344CB8AC3E}">
        <p14:creationId xmlns:p14="http://schemas.microsoft.com/office/powerpoint/2010/main" val="17087936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 Architectures 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4963" y="1475513"/>
            <a:ext cx="10662073" cy="440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dirty="0"/>
              <a:t>Early work (</a:t>
            </a:r>
            <a:r>
              <a:rPr lang="en-US" sz="2400" dirty="0" err="1"/>
              <a:t>AlexNet</a:t>
            </a:r>
            <a:r>
              <a:rPr lang="en-US" sz="2400" dirty="0"/>
              <a:t> -&gt; </a:t>
            </a:r>
            <a:r>
              <a:rPr lang="en-US" sz="2400" dirty="0" err="1"/>
              <a:t>ZFNet</a:t>
            </a:r>
            <a:r>
              <a:rPr lang="en-US" sz="2400" dirty="0"/>
              <a:t> -&gt; VGG) shows that </a:t>
            </a:r>
            <a:r>
              <a:rPr lang="en-US" sz="2400" b="1" dirty="0"/>
              <a:t>bigger networks work better</a:t>
            </a:r>
          </a:p>
          <a:p>
            <a:pPr>
              <a:lnSpc>
                <a:spcPts val="2400"/>
              </a:lnSpc>
            </a:pPr>
            <a:endParaRPr lang="en-US" sz="2400" b="1" dirty="0"/>
          </a:p>
          <a:p>
            <a:pPr>
              <a:lnSpc>
                <a:spcPts val="2400"/>
              </a:lnSpc>
            </a:pPr>
            <a:r>
              <a:rPr lang="en-US" sz="2400" dirty="0" err="1"/>
              <a:t>GoogLeNet</a:t>
            </a:r>
            <a:r>
              <a:rPr lang="en-US" sz="2400" dirty="0"/>
              <a:t> one of the first to focus on </a:t>
            </a:r>
            <a:r>
              <a:rPr lang="en-US" sz="2400" b="1" dirty="0"/>
              <a:t>efficiency</a:t>
            </a:r>
            <a:r>
              <a:rPr lang="en-US" sz="2400" dirty="0"/>
              <a:t> (aggressive stem, 1x1 bottleneck convolutions, global </a:t>
            </a:r>
            <a:r>
              <a:rPr lang="en-US" sz="2400" dirty="0" err="1"/>
              <a:t>avg</a:t>
            </a:r>
            <a:r>
              <a:rPr lang="en-US" sz="2400" dirty="0"/>
              <a:t> pool instead of FC layers)</a:t>
            </a:r>
          </a:p>
          <a:p>
            <a:pPr>
              <a:lnSpc>
                <a:spcPts val="2400"/>
              </a:lnSpc>
            </a:pPr>
            <a:endParaRPr lang="en-US" sz="2400" dirty="0"/>
          </a:p>
          <a:p>
            <a:pPr>
              <a:lnSpc>
                <a:spcPts val="2400"/>
              </a:lnSpc>
            </a:pPr>
            <a:r>
              <a:rPr lang="en-US" sz="2400" dirty="0" err="1"/>
              <a:t>ResNet</a:t>
            </a:r>
            <a:r>
              <a:rPr lang="en-US" sz="2400" dirty="0"/>
              <a:t> showed us how to train extremely deep networks </a:t>
            </a:r>
            <a:r>
              <a:rPr lang="mr-IN" sz="2400" dirty="0"/>
              <a:t>–</a:t>
            </a:r>
            <a:r>
              <a:rPr lang="en-US" sz="2400" dirty="0"/>
              <a:t> limited only by GPU memory! Started to show diminishing returns as networks got bigger</a:t>
            </a:r>
          </a:p>
          <a:p>
            <a:pPr>
              <a:lnSpc>
                <a:spcPts val="2400"/>
              </a:lnSpc>
            </a:pPr>
            <a:endParaRPr lang="en-US" sz="2400" dirty="0"/>
          </a:p>
          <a:p>
            <a:pPr>
              <a:lnSpc>
                <a:spcPts val="2400"/>
              </a:lnSpc>
            </a:pPr>
            <a:r>
              <a:rPr lang="en-US" sz="2400" dirty="0"/>
              <a:t>After </a:t>
            </a:r>
            <a:r>
              <a:rPr lang="en-US" sz="2400" dirty="0" err="1"/>
              <a:t>ResNet</a:t>
            </a:r>
            <a:r>
              <a:rPr lang="en-US" sz="2400" dirty="0"/>
              <a:t>: </a:t>
            </a:r>
            <a:r>
              <a:rPr lang="en-US" sz="2400" b="1" dirty="0"/>
              <a:t>Efficient networks</a:t>
            </a:r>
            <a:r>
              <a:rPr lang="en-US" sz="2400" dirty="0"/>
              <a:t> became central: how can we improve the accuracy without increasing the complexity?</a:t>
            </a:r>
          </a:p>
          <a:p>
            <a:pPr>
              <a:lnSpc>
                <a:spcPts val="2400"/>
              </a:lnSpc>
            </a:pPr>
            <a:endParaRPr lang="en-US" sz="2400" dirty="0"/>
          </a:p>
          <a:p>
            <a:pPr>
              <a:lnSpc>
                <a:spcPts val="2400"/>
              </a:lnSpc>
            </a:pPr>
            <a:r>
              <a:rPr lang="en-US" sz="2400" dirty="0"/>
              <a:t>Lots of </a:t>
            </a:r>
            <a:r>
              <a:rPr lang="en-US" sz="2400" b="1" dirty="0"/>
              <a:t>tiny networks</a:t>
            </a:r>
            <a:r>
              <a:rPr lang="en-US" sz="2400" dirty="0"/>
              <a:t> aimed at mobile devices: </a:t>
            </a:r>
            <a:r>
              <a:rPr lang="en-US" sz="2400" dirty="0" err="1"/>
              <a:t>MobileNet</a:t>
            </a:r>
            <a:r>
              <a:rPr lang="en-US" sz="2400" dirty="0"/>
              <a:t>, </a:t>
            </a:r>
            <a:r>
              <a:rPr lang="en-US" sz="2400" dirty="0" err="1"/>
              <a:t>ShuffleNet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endParaRPr lang="en-US" sz="2400" dirty="0"/>
          </a:p>
          <a:p>
            <a:pPr>
              <a:lnSpc>
                <a:spcPts val="2400"/>
              </a:lnSpc>
            </a:pPr>
            <a:endParaRPr lang="en-US" sz="2400" dirty="0"/>
          </a:p>
          <a:p>
            <a:pPr>
              <a:lnSpc>
                <a:spcPts val="2400"/>
              </a:lnSpc>
            </a:pPr>
            <a:r>
              <a:rPr lang="en-US" sz="2400" b="1" dirty="0"/>
              <a:t>Neural Architecture Search </a:t>
            </a:r>
            <a:r>
              <a:rPr lang="en-US" sz="2400" dirty="0"/>
              <a:t>promises to automate architecture design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349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Architecture should I use?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8895" y="2086187"/>
            <a:ext cx="9554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Don’t be a hero</a:t>
            </a:r>
            <a:r>
              <a:rPr lang="en-US" sz="2400" dirty="0"/>
              <a:t>. For most problems you should use an off-the-shelf architecture; don’t try to design your own!</a:t>
            </a:r>
          </a:p>
          <a:p>
            <a:endParaRPr lang="en-US" sz="2400" b="1" dirty="0"/>
          </a:p>
          <a:p>
            <a:r>
              <a:rPr lang="en-US" sz="2400" dirty="0"/>
              <a:t>If you just care about accuracy, </a:t>
            </a:r>
            <a:r>
              <a:rPr lang="en-US" sz="2400" b="1" dirty="0"/>
              <a:t>ResNet-50</a:t>
            </a:r>
            <a:r>
              <a:rPr lang="en-US" sz="2400" dirty="0"/>
              <a:t> or </a:t>
            </a:r>
            <a:r>
              <a:rPr lang="en-US" sz="2400" b="1" dirty="0"/>
              <a:t>ResNet-101</a:t>
            </a:r>
            <a:r>
              <a:rPr lang="en-US" sz="2400" dirty="0"/>
              <a:t> are great choices</a:t>
            </a:r>
          </a:p>
          <a:p>
            <a:endParaRPr lang="en-US" sz="2400" dirty="0"/>
          </a:p>
          <a:p>
            <a:r>
              <a:rPr lang="en-US" sz="2400" dirty="0"/>
              <a:t>If you want an efficient network (real-time, run on mobile, </a:t>
            </a:r>
            <a:r>
              <a:rPr lang="en-US" sz="2400" dirty="0" err="1"/>
              <a:t>etc</a:t>
            </a:r>
            <a:r>
              <a:rPr lang="en-US" sz="2400" dirty="0"/>
              <a:t>) try </a:t>
            </a:r>
            <a:r>
              <a:rPr lang="en-US" sz="2400" b="1" dirty="0" err="1"/>
              <a:t>MobileNets</a:t>
            </a:r>
            <a:r>
              <a:rPr lang="en-US" sz="2400" dirty="0"/>
              <a:t> and </a:t>
            </a:r>
            <a:r>
              <a:rPr lang="en-US" sz="2400" b="1" dirty="0" err="1"/>
              <a:t>ShuffleNets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32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F6ECA0-1499-47D6-B6BF-7BB87C1CA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"/>
          <a:stretch/>
        </p:blipFill>
        <p:spPr>
          <a:xfrm>
            <a:off x="8144976" y="647227"/>
            <a:ext cx="3674448" cy="2086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B50FB-D415-4E24-AA5C-A18C63214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55631"/>
            <a:ext cx="7064301" cy="4058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14D10-0BD3-4628-8C69-47C33FDD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Activation and weight scaling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0D90-E50F-4EF0-A9F2-E8F6E61F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FBB9-C4F4-4166-8EFB-F1F74B60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69981-67BD-4DCA-8CDD-E2D321E1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367456-3899-437D-8CF4-56598FD2D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350" y="2184120"/>
            <a:ext cx="6983450" cy="40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792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Batch normalization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CNN architectures</a:t>
            </a:r>
          </a:p>
          <a:p>
            <a:r>
              <a:rPr lang="en-US" b="1" dirty="0"/>
              <a:t>Visualization</a:t>
            </a:r>
          </a:p>
          <a:p>
            <a:r>
              <a:rPr lang="en-US" dirty="0"/>
              <a:t>Adversarial examples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Deconvolution and U-Nets</a:t>
            </a:r>
          </a:p>
          <a:p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 learning software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120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41" name="Google Shape;489;p35">
            <a:extLst>
              <a:ext uri="{FF2B5EF4-FFF2-40B4-BE49-F238E27FC236}">
                <a16:creationId xmlns:a16="http://schemas.microsoft.com/office/drawing/2014/main" id="{D8FE1A87-4081-48F1-9527-2A625DFC11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5591550" y="1596636"/>
            <a:ext cx="6041255" cy="18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D54B073-C8CE-452F-9629-9858152C2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2" t="32749" b="5215"/>
          <a:stretch/>
        </p:blipFill>
        <p:spPr>
          <a:xfrm>
            <a:off x="6762960" y="3708342"/>
            <a:ext cx="1763872" cy="17304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AC572-A5AE-4975-9B0D-4B182B93E806}"/>
              </a:ext>
            </a:extLst>
          </p:cNvPr>
          <p:cNvGrpSpPr/>
          <p:nvPr/>
        </p:nvGrpSpPr>
        <p:grpSpPr>
          <a:xfrm>
            <a:off x="8710055" y="3710120"/>
            <a:ext cx="2252357" cy="1673091"/>
            <a:chOff x="8473660" y="3592741"/>
            <a:chExt cx="3293306" cy="2446327"/>
          </a:xfrm>
        </p:grpSpPr>
        <p:grpSp>
          <p:nvGrpSpPr>
            <p:cNvPr id="43" name="Google Shape;172;p16">
              <a:extLst>
                <a:ext uri="{FF2B5EF4-FFF2-40B4-BE49-F238E27FC236}">
                  <a16:creationId xmlns:a16="http://schemas.microsoft.com/office/drawing/2014/main" id="{E4920CFC-41E7-4CE4-B1E3-4ABBAF3FCFEB}"/>
                </a:ext>
              </a:extLst>
            </p:cNvPr>
            <p:cNvGrpSpPr/>
            <p:nvPr/>
          </p:nvGrpSpPr>
          <p:grpSpPr>
            <a:xfrm>
              <a:off x="8473660" y="3592741"/>
              <a:ext cx="3293301" cy="2446327"/>
              <a:chOff x="3688175" y="943350"/>
              <a:chExt cx="5279100" cy="3521825"/>
            </a:xfrm>
          </p:grpSpPr>
          <p:sp>
            <p:nvSpPr>
              <p:cNvPr id="44" name="Google Shape;173;p16">
                <a:extLst>
                  <a:ext uri="{FF2B5EF4-FFF2-40B4-BE49-F238E27FC236}">
                    <a16:creationId xmlns:a16="http://schemas.microsoft.com/office/drawing/2014/main" id="{884AE9EF-196B-4B79-B6AB-2D8BEF4BED2A}"/>
                  </a:ext>
                </a:extLst>
              </p:cNvPr>
              <p:cNvSpPr/>
              <p:nvPr/>
            </p:nvSpPr>
            <p:spPr>
              <a:xfrm>
                <a:off x="3688175" y="952350"/>
                <a:ext cx="5279100" cy="3495000"/>
              </a:xfrm>
              <a:prstGeom prst="rect">
                <a:avLst/>
              </a:prstGeom>
              <a:solidFill>
                <a:srgbClr val="3D85C6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5" name="Google Shape;174;p16">
                <a:extLst>
                  <a:ext uri="{FF2B5EF4-FFF2-40B4-BE49-F238E27FC236}">
                    <a16:creationId xmlns:a16="http://schemas.microsoft.com/office/drawing/2014/main" id="{2F1A4ECB-C940-4359-9BE2-FE577115D483}"/>
                  </a:ext>
                </a:extLst>
              </p:cNvPr>
              <p:cNvSpPr/>
              <p:nvPr/>
            </p:nvSpPr>
            <p:spPr>
              <a:xfrm>
                <a:off x="3693375" y="2273025"/>
                <a:ext cx="5264775" cy="2183175"/>
              </a:xfrm>
              <a:custGeom>
                <a:avLst/>
                <a:gdLst/>
                <a:ahLst/>
                <a:cxnLst/>
                <a:rect l="l" t="t" r="r" b="b"/>
                <a:pathLst>
                  <a:path w="210591" h="87327" extrusionOk="0">
                    <a:moveTo>
                      <a:pt x="210232" y="22281"/>
                    </a:moveTo>
                    <a:lnTo>
                      <a:pt x="164951" y="19047"/>
                    </a:lnTo>
                    <a:lnTo>
                      <a:pt x="35937" y="6109"/>
                    </a:lnTo>
                    <a:lnTo>
                      <a:pt x="16890" y="719"/>
                    </a:lnTo>
                    <a:lnTo>
                      <a:pt x="19765" y="6828"/>
                    </a:lnTo>
                    <a:lnTo>
                      <a:pt x="3953" y="2875"/>
                    </a:lnTo>
                    <a:lnTo>
                      <a:pt x="6109" y="719"/>
                    </a:lnTo>
                    <a:lnTo>
                      <a:pt x="0" y="0"/>
                    </a:lnTo>
                    <a:lnTo>
                      <a:pt x="0" y="87327"/>
                    </a:lnTo>
                    <a:lnTo>
                      <a:pt x="210591" y="86968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</p:sp>
          <p:sp>
            <p:nvSpPr>
              <p:cNvPr id="46" name="Google Shape;175;p16">
                <a:extLst>
                  <a:ext uri="{FF2B5EF4-FFF2-40B4-BE49-F238E27FC236}">
                    <a16:creationId xmlns:a16="http://schemas.microsoft.com/office/drawing/2014/main" id="{71AE4D4D-F9B8-4081-8D4A-1924EF694498}"/>
                  </a:ext>
                </a:extLst>
              </p:cNvPr>
              <p:cNvSpPr/>
              <p:nvPr/>
            </p:nvSpPr>
            <p:spPr>
              <a:xfrm>
                <a:off x="3702350" y="943350"/>
                <a:ext cx="5255800" cy="1922625"/>
              </a:xfrm>
              <a:custGeom>
                <a:avLst/>
                <a:gdLst/>
                <a:ahLst/>
                <a:cxnLst/>
                <a:rect l="l" t="t" r="r" b="b"/>
                <a:pathLst>
                  <a:path w="210232" h="76905" extrusionOk="0">
                    <a:moveTo>
                      <a:pt x="210232" y="43843"/>
                    </a:moveTo>
                    <a:lnTo>
                      <a:pt x="202326" y="43843"/>
                    </a:lnTo>
                    <a:lnTo>
                      <a:pt x="196936" y="49593"/>
                    </a:lnTo>
                    <a:lnTo>
                      <a:pt x="191545" y="45999"/>
                    </a:lnTo>
                    <a:lnTo>
                      <a:pt x="186514" y="48156"/>
                    </a:lnTo>
                    <a:lnTo>
                      <a:pt x="183280" y="38093"/>
                    </a:lnTo>
                    <a:lnTo>
                      <a:pt x="181123" y="43125"/>
                    </a:lnTo>
                    <a:lnTo>
                      <a:pt x="168905" y="37015"/>
                    </a:lnTo>
                    <a:lnTo>
                      <a:pt x="152374" y="53906"/>
                    </a:lnTo>
                    <a:lnTo>
                      <a:pt x="155249" y="44562"/>
                    </a:lnTo>
                    <a:lnTo>
                      <a:pt x="152014" y="37015"/>
                    </a:lnTo>
                    <a:lnTo>
                      <a:pt x="148420" y="46718"/>
                    </a:lnTo>
                    <a:lnTo>
                      <a:pt x="145186" y="37734"/>
                    </a:lnTo>
                    <a:lnTo>
                      <a:pt x="141952" y="47437"/>
                    </a:lnTo>
                    <a:lnTo>
                      <a:pt x="142311" y="53187"/>
                    </a:lnTo>
                    <a:lnTo>
                      <a:pt x="107093" y="41687"/>
                    </a:lnTo>
                    <a:lnTo>
                      <a:pt x="103858" y="34140"/>
                    </a:lnTo>
                    <a:lnTo>
                      <a:pt x="117874" y="32343"/>
                    </a:lnTo>
                    <a:lnTo>
                      <a:pt x="120030" y="24437"/>
                    </a:lnTo>
                    <a:lnTo>
                      <a:pt x="123983" y="18687"/>
                    </a:lnTo>
                    <a:lnTo>
                      <a:pt x="131171" y="17969"/>
                    </a:lnTo>
                    <a:lnTo>
                      <a:pt x="126858" y="9703"/>
                    </a:lnTo>
                    <a:lnTo>
                      <a:pt x="125061" y="3594"/>
                    </a:lnTo>
                    <a:lnTo>
                      <a:pt x="126858" y="0"/>
                    </a:lnTo>
                    <a:lnTo>
                      <a:pt x="3594" y="0"/>
                    </a:lnTo>
                    <a:lnTo>
                      <a:pt x="4313" y="3594"/>
                    </a:lnTo>
                    <a:lnTo>
                      <a:pt x="0" y="7187"/>
                    </a:lnTo>
                    <a:lnTo>
                      <a:pt x="0" y="72593"/>
                    </a:lnTo>
                    <a:lnTo>
                      <a:pt x="210232" y="76905"/>
                    </a:lnTo>
                    <a:close/>
                  </a:path>
                </a:pathLst>
              </a:custGeom>
              <a:solidFill>
                <a:srgbClr val="C27BA0"/>
              </a:solidFill>
              <a:ln>
                <a:noFill/>
              </a:ln>
            </p:spPr>
          </p:sp>
          <p:sp>
            <p:nvSpPr>
              <p:cNvPr id="47" name="Google Shape;176;p16">
                <a:extLst>
                  <a:ext uri="{FF2B5EF4-FFF2-40B4-BE49-F238E27FC236}">
                    <a16:creationId xmlns:a16="http://schemas.microsoft.com/office/drawing/2014/main" id="{57ECCCCB-A18F-449F-A9AF-751FCCF32821}"/>
                  </a:ext>
                </a:extLst>
              </p:cNvPr>
              <p:cNvSpPr/>
              <p:nvPr/>
            </p:nvSpPr>
            <p:spPr>
              <a:xfrm>
                <a:off x="4313275" y="970300"/>
                <a:ext cx="3764425" cy="3494875"/>
              </a:xfrm>
              <a:custGeom>
                <a:avLst/>
                <a:gdLst/>
                <a:ahLst/>
                <a:cxnLst/>
                <a:rect l="l" t="t" r="r" b="b"/>
                <a:pathLst>
                  <a:path w="150577" h="139795" extrusionOk="0">
                    <a:moveTo>
                      <a:pt x="46359" y="0"/>
                    </a:moveTo>
                    <a:lnTo>
                      <a:pt x="34859" y="2156"/>
                    </a:lnTo>
                    <a:lnTo>
                      <a:pt x="28391" y="11141"/>
                    </a:lnTo>
                    <a:lnTo>
                      <a:pt x="25156" y="17609"/>
                    </a:lnTo>
                    <a:lnTo>
                      <a:pt x="14016" y="13656"/>
                    </a:lnTo>
                    <a:lnTo>
                      <a:pt x="4672" y="14016"/>
                    </a:lnTo>
                    <a:lnTo>
                      <a:pt x="0" y="18687"/>
                    </a:lnTo>
                    <a:lnTo>
                      <a:pt x="3954" y="25515"/>
                    </a:lnTo>
                    <a:lnTo>
                      <a:pt x="11500" y="32343"/>
                    </a:lnTo>
                    <a:lnTo>
                      <a:pt x="15453" y="33062"/>
                    </a:lnTo>
                    <a:lnTo>
                      <a:pt x="12219" y="37375"/>
                    </a:lnTo>
                    <a:lnTo>
                      <a:pt x="13657" y="46718"/>
                    </a:lnTo>
                    <a:lnTo>
                      <a:pt x="12578" y="52828"/>
                    </a:lnTo>
                    <a:lnTo>
                      <a:pt x="11860" y="64687"/>
                    </a:lnTo>
                    <a:lnTo>
                      <a:pt x="14735" y="78702"/>
                    </a:lnTo>
                    <a:lnTo>
                      <a:pt x="19406" y="83374"/>
                    </a:lnTo>
                    <a:lnTo>
                      <a:pt x="22641" y="97390"/>
                    </a:lnTo>
                    <a:lnTo>
                      <a:pt x="23000" y="109968"/>
                    </a:lnTo>
                    <a:lnTo>
                      <a:pt x="23360" y="119671"/>
                    </a:lnTo>
                    <a:lnTo>
                      <a:pt x="20485" y="130811"/>
                    </a:lnTo>
                    <a:lnTo>
                      <a:pt x="17969" y="138717"/>
                    </a:lnTo>
                    <a:lnTo>
                      <a:pt x="29828" y="139436"/>
                    </a:lnTo>
                    <a:lnTo>
                      <a:pt x="29469" y="129733"/>
                    </a:lnTo>
                    <a:lnTo>
                      <a:pt x="29469" y="117155"/>
                    </a:lnTo>
                    <a:lnTo>
                      <a:pt x="33781" y="118233"/>
                    </a:lnTo>
                    <a:lnTo>
                      <a:pt x="32344" y="112843"/>
                    </a:lnTo>
                    <a:lnTo>
                      <a:pt x="33422" y="104218"/>
                    </a:lnTo>
                    <a:lnTo>
                      <a:pt x="31984" y="94515"/>
                    </a:lnTo>
                    <a:lnTo>
                      <a:pt x="32703" y="89843"/>
                    </a:lnTo>
                    <a:lnTo>
                      <a:pt x="35578" y="96312"/>
                    </a:lnTo>
                    <a:lnTo>
                      <a:pt x="36297" y="105296"/>
                    </a:lnTo>
                    <a:lnTo>
                      <a:pt x="35938" y="112483"/>
                    </a:lnTo>
                    <a:lnTo>
                      <a:pt x="39172" y="113202"/>
                    </a:lnTo>
                    <a:lnTo>
                      <a:pt x="43484" y="111765"/>
                    </a:lnTo>
                    <a:lnTo>
                      <a:pt x="40969" y="102062"/>
                    </a:lnTo>
                    <a:lnTo>
                      <a:pt x="44203" y="104218"/>
                    </a:lnTo>
                    <a:lnTo>
                      <a:pt x="51031" y="93796"/>
                    </a:lnTo>
                    <a:lnTo>
                      <a:pt x="52828" y="108890"/>
                    </a:lnTo>
                    <a:lnTo>
                      <a:pt x="56781" y="122186"/>
                    </a:lnTo>
                    <a:lnTo>
                      <a:pt x="59297" y="139795"/>
                    </a:lnTo>
                    <a:lnTo>
                      <a:pt x="69359" y="139077"/>
                    </a:lnTo>
                    <a:lnTo>
                      <a:pt x="65765" y="129014"/>
                    </a:lnTo>
                    <a:lnTo>
                      <a:pt x="63609" y="120749"/>
                    </a:lnTo>
                    <a:lnTo>
                      <a:pt x="64687" y="114280"/>
                    </a:lnTo>
                    <a:lnTo>
                      <a:pt x="63250" y="106374"/>
                    </a:lnTo>
                    <a:lnTo>
                      <a:pt x="63609" y="88405"/>
                    </a:lnTo>
                    <a:lnTo>
                      <a:pt x="65765" y="104218"/>
                    </a:lnTo>
                    <a:lnTo>
                      <a:pt x="66125" y="114999"/>
                    </a:lnTo>
                    <a:lnTo>
                      <a:pt x="71156" y="113921"/>
                    </a:lnTo>
                    <a:lnTo>
                      <a:pt x="69000" y="98468"/>
                    </a:lnTo>
                    <a:lnTo>
                      <a:pt x="70437" y="91999"/>
                    </a:lnTo>
                    <a:lnTo>
                      <a:pt x="69359" y="87687"/>
                    </a:lnTo>
                    <a:lnTo>
                      <a:pt x="76906" y="88046"/>
                    </a:lnTo>
                    <a:lnTo>
                      <a:pt x="80859" y="107093"/>
                    </a:lnTo>
                    <a:lnTo>
                      <a:pt x="81218" y="111765"/>
                    </a:lnTo>
                    <a:lnTo>
                      <a:pt x="83015" y="113561"/>
                    </a:lnTo>
                    <a:lnTo>
                      <a:pt x="81937" y="126858"/>
                    </a:lnTo>
                    <a:lnTo>
                      <a:pt x="83375" y="131530"/>
                    </a:lnTo>
                    <a:lnTo>
                      <a:pt x="83734" y="136921"/>
                    </a:lnTo>
                    <a:lnTo>
                      <a:pt x="92359" y="137639"/>
                    </a:lnTo>
                    <a:lnTo>
                      <a:pt x="90562" y="129014"/>
                    </a:lnTo>
                    <a:lnTo>
                      <a:pt x="87328" y="116436"/>
                    </a:lnTo>
                    <a:lnTo>
                      <a:pt x="90562" y="107452"/>
                    </a:lnTo>
                    <a:lnTo>
                      <a:pt x="87328" y="93796"/>
                    </a:lnTo>
                    <a:lnTo>
                      <a:pt x="93437" y="102062"/>
                    </a:lnTo>
                    <a:lnTo>
                      <a:pt x="98828" y="103499"/>
                    </a:lnTo>
                    <a:lnTo>
                      <a:pt x="102781" y="98108"/>
                    </a:lnTo>
                    <a:lnTo>
                      <a:pt x="103140" y="110327"/>
                    </a:lnTo>
                    <a:lnTo>
                      <a:pt x="106015" y="118593"/>
                    </a:lnTo>
                    <a:lnTo>
                      <a:pt x="107452" y="131171"/>
                    </a:lnTo>
                    <a:lnTo>
                      <a:pt x="109968" y="136202"/>
                    </a:lnTo>
                    <a:lnTo>
                      <a:pt x="115359" y="136921"/>
                    </a:lnTo>
                    <a:lnTo>
                      <a:pt x="116796" y="132249"/>
                    </a:lnTo>
                    <a:lnTo>
                      <a:pt x="111046" y="118593"/>
                    </a:lnTo>
                    <a:lnTo>
                      <a:pt x="111406" y="108530"/>
                    </a:lnTo>
                    <a:lnTo>
                      <a:pt x="111765" y="93437"/>
                    </a:lnTo>
                    <a:lnTo>
                      <a:pt x="115718" y="95952"/>
                    </a:lnTo>
                    <a:lnTo>
                      <a:pt x="117155" y="91280"/>
                    </a:lnTo>
                    <a:lnTo>
                      <a:pt x="133327" y="97390"/>
                    </a:lnTo>
                    <a:lnTo>
                      <a:pt x="140155" y="101343"/>
                    </a:lnTo>
                    <a:lnTo>
                      <a:pt x="148421" y="97390"/>
                    </a:lnTo>
                    <a:lnTo>
                      <a:pt x="149858" y="93437"/>
                    </a:lnTo>
                    <a:lnTo>
                      <a:pt x="140515" y="70796"/>
                    </a:lnTo>
                    <a:lnTo>
                      <a:pt x="142311" y="64687"/>
                    </a:lnTo>
                    <a:lnTo>
                      <a:pt x="148780" y="63249"/>
                    </a:lnTo>
                    <a:lnTo>
                      <a:pt x="150577" y="57499"/>
                    </a:lnTo>
                    <a:lnTo>
                      <a:pt x="143390" y="53906"/>
                    </a:lnTo>
                    <a:lnTo>
                      <a:pt x="136921" y="54625"/>
                    </a:lnTo>
                    <a:lnTo>
                      <a:pt x="131171" y="43484"/>
                    </a:lnTo>
                    <a:lnTo>
                      <a:pt x="118952" y="49593"/>
                    </a:lnTo>
                    <a:lnTo>
                      <a:pt x="105296" y="42406"/>
                    </a:lnTo>
                    <a:lnTo>
                      <a:pt x="100265" y="37734"/>
                    </a:lnTo>
                    <a:lnTo>
                      <a:pt x="91640" y="34859"/>
                    </a:lnTo>
                    <a:lnTo>
                      <a:pt x="81218" y="40250"/>
                    </a:lnTo>
                    <a:lnTo>
                      <a:pt x="72234" y="40250"/>
                    </a:lnTo>
                    <a:lnTo>
                      <a:pt x="61812" y="43843"/>
                    </a:lnTo>
                    <a:lnTo>
                      <a:pt x="62172" y="37734"/>
                    </a:lnTo>
                    <a:lnTo>
                      <a:pt x="70437" y="36656"/>
                    </a:lnTo>
                    <a:lnTo>
                      <a:pt x="82296" y="26594"/>
                    </a:lnTo>
                    <a:lnTo>
                      <a:pt x="83734" y="22281"/>
                    </a:lnTo>
                    <a:lnTo>
                      <a:pt x="77984" y="17969"/>
                    </a:lnTo>
                    <a:lnTo>
                      <a:pt x="70437" y="16891"/>
                    </a:lnTo>
                    <a:lnTo>
                      <a:pt x="65047" y="20484"/>
                    </a:lnTo>
                    <a:lnTo>
                      <a:pt x="64328" y="15812"/>
                    </a:lnTo>
                    <a:lnTo>
                      <a:pt x="60734" y="11141"/>
                    </a:lnTo>
                    <a:lnTo>
                      <a:pt x="59297" y="6469"/>
                    </a:lnTo>
                    <a:lnTo>
                      <a:pt x="54625" y="719"/>
                    </a:lnTo>
                    <a:close/>
                  </a:path>
                </a:pathLst>
              </a:custGeom>
              <a:solidFill>
                <a:srgbClr val="7F6000"/>
              </a:solidFill>
              <a:ln>
                <a:noFill/>
              </a:ln>
            </p:spPr>
          </p:sp>
        </p:grpSp>
        <p:sp>
          <p:nvSpPr>
            <p:cNvPr id="48" name="Google Shape;177;p16">
              <a:extLst>
                <a:ext uri="{FF2B5EF4-FFF2-40B4-BE49-F238E27FC236}">
                  <a16:creationId xmlns:a16="http://schemas.microsoft.com/office/drawing/2014/main" id="{09493341-3BE5-4A6C-A052-D6176A826A49}"/>
                </a:ext>
              </a:extLst>
            </p:cNvPr>
            <p:cNvSpPr txBox="1"/>
            <p:nvPr/>
          </p:nvSpPr>
          <p:spPr>
            <a:xfrm>
              <a:off x="9547308" y="4413949"/>
              <a:ext cx="1081585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Cow</a:t>
              </a:r>
              <a:endParaRPr b="1" dirty="0"/>
            </a:p>
          </p:txBody>
        </p:sp>
        <p:sp>
          <p:nvSpPr>
            <p:cNvPr id="49" name="Google Shape;178;p16">
              <a:extLst>
                <a:ext uri="{FF2B5EF4-FFF2-40B4-BE49-F238E27FC236}">
                  <a16:creationId xmlns:a16="http://schemas.microsoft.com/office/drawing/2014/main" id="{5241A1B8-61FD-4B50-AB14-A2E08A2D6627}"/>
                </a:ext>
              </a:extLst>
            </p:cNvPr>
            <p:cNvSpPr txBox="1"/>
            <p:nvPr/>
          </p:nvSpPr>
          <p:spPr>
            <a:xfrm>
              <a:off x="10628894" y="5370081"/>
              <a:ext cx="1138072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Grass</a:t>
              </a:r>
              <a:endParaRPr b="1" dirty="0"/>
            </a:p>
          </p:txBody>
        </p:sp>
        <p:sp>
          <p:nvSpPr>
            <p:cNvPr id="50" name="Google Shape;179;p16">
              <a:extLst>
                <a:ext uri="{FF2B5EF4-FFF2-40B4-BE49-F238E27FC236}">
                  <a16:creationId xmlns:a16="http://schemas.microsoft.com/office/drawing/2014/main" id="{1A2A9563-BE29-4CBE-A56F-78036C0E95A8}"/>
                </a:ext>
              </a:extLst>
            </p:cNvPr>
            <p:cNvSpPr txBox="1"/>
            <p:nvPr/>
          </p:nvSpPr>
          <p:spPr>
            <a:xfrm>
              <a:off x="10628894" y="3669090"/>
              <a:ext cx="1025733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Sky</a:t>
              </a:r>
              <a:endParaRPr sz="2487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566148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14:</a:t>
            </a:r>
            <a:br>
              <a:rPr lang="en-US" dirty="0"/>
            </a:br>
            <a:r>
              <a:rPr lang="en-US" dirty="0"/>
              <a:t>Visualizing</a:t>
            </a:r>
            <a:br>
              <a:rPr lang="en-US" dirty="0"/>
            </a:br>
            <a:r>
              <a:rPr lang="en-US" dirty="0"/>
              <a:t>CNNs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3FE5F-5BCE-474F-AE60-92C364D5E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(see slides on Web site)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21FA1-F1C1-4B0A-8B71-C8F88BDA1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89" y="1467966"/>
            <a:ext cx="6339223" cy="3922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CF8D9-1E58-482B-B4F7-16FC558B8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734" y="2224929"/>
            <a:ext cx="6356452" cy="39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Intermediate Features via (guided) </a:t>
            </a:r>
            <a:r>
              <a:rPr lang="en-US" dirty="0" err="1"/>
              <a:t>backprop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4" name="Google Shape;359;p46"/>
          <p:cNvSpPr txBox="1"/>
          <p:nvPr/>
        </p:nvSpPr>
        <p:spPr>
          <a:xfrm>
            <a:off x="-35859" y="5964504"/>
            <a:ext cx="5647765" cy="40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/>
              <a:t>Zeiler</a:t>
            </a:r>
            <a:r>
              <a:rPr lang="en" sz="800" dirty="0"/>
              <a:t> and Fergus, “Visualizing and Understanding Convolutional Networks”, ECCV 2014</a:t>
            </a:r>
            <a:endParaRPr sz="800" dirty="0"/>
          </a:p>
          <a:p>
            <a:r>
              <a:rPr lang="en" sz="800" dirty="0" err="1"/>
              <a:t>Springenberg</a:t>
            </a:r>
            <a:r>
              <a:rPr lang="en" sz="800" dirty="0"/>
              <a:t> et al, “Striving for Simplicity: The All Convolutional Net”, ICLR Workshop 2015</a:t>
            </a:r>
            <a:endParaRPr sz="800" dirty="0"/>
          </a:p>
          <a:p>
            <a:r>
              <a:rPr lang="en" sz="800" dirty="0"/>
              <a:t>Figure copyright </a:t>
            </a:r>
            <a:r>
              <a:rPr lang="en" sz="800" dirty="0" err="1"/>
              <a:t>Jost</a:t>
            </a:r>
            <a:r>
              <a:rPr lang="en" sz="800" dirty="0"/>
              <a:t> Tobias </a:t>
            </a:r>
            <a:r>
              <a:rPr lang="en" sz="800" dirty="0" err="1"/>
              <a:t>Springenberg</a:t>
            </a:r>
            <a:r>
              <a:rPr lang="en" sz="800" dirty="0"/>
              <a:t>, Alexey </a:t>
            </a:r>
            <a:r>
              <a:rPr lang="en" sz="800" dirty="0" err="1"/>
              <a:t>Dosovitskiy</a:t>
            </a:r>
            <a:r>
              <a:rPr lang="en" sz="800" dirty="0"/>
              <a:t>, Thomas </a:t>
            </a:r>
            <a:r>
              <a:rPr lang="en" sz="800" dirty="0" err="1"/>
              <a:t>Brox</a:t>
            </a:r>
            <a:r>
              <a:rPr lang="en" sz="800" dirty="0"/>
              <a:t>, Martin </a:t>
            </a:r>
            <a:r>
              <a:rPr lang="en" sz="800" dirty="0" err="1"/>
              <a:t>Riedmiller</a:t>
            </a:r>
            <a:r>
              <a:rPr lang="en" sz="800" dirty="0"/>
              <a:t>, 2015; reproduced with permission.</a:t>
            </a:r>
            <a:endParaRPr sz="800" dirty="0"/>
          </a:p>
        </p:txBody>
      </p:sp>
      <p:sp>
        <p:nvSpPr>
          <p:cNvPr id="6" name="Google Shape;361;p46"/>
          <p:cNvSpPr txBox="1"/>
          <p:nvPr/>
        </p:nvSpPr>
        <p:spPr>
          <a:xfrm>
            <a:off x="995472" y="4747572"/>
            <a:ext cx="4298288" cy="85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Maximally activating patches</a:t>
            </a:r>
            <a:endParaRPr sz="2487" dirty="0"/>
          </a:p>
          <a:p>
            <a:pPr algn="ctr"/>
            <a:r>
              <a:rPr lang="en" sz="2487" dirty="0"/>
              <a:t>(Each row is a different neuron)</a:t>
            </a:r>
            <a:endParaRPr sz="2487" dirty="0"/>
          </a:p>
        </p:txBody>
      </p:sp>
      <p:sp>
        <p:nvSpPr>
          <p:cNvPr id="8" name="Google Shape;363;p46"/>
          <p:cNvSpPr txBox="1"/>
          <p:nvPr/>
        </p:nvSpPr>
        <p:spPr>
          <a:xfrm>
            <a:off x="7287368" y="4776157"/>
            <a:ext cx="3375121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Guided Backprop</a:t>
            </a:r>
            <a:endParaRPr sz="2487"/>
          </a:p>
        </p:txBody>
      </p:sp>
      <p:pic>
        <p:nvPicPr>
          <p:cNvPr id="9" name="Google Shape;371;p47"/>
          <p:cNvPicPr preferRelativeResize="0"/>
          <p:nvPr/>
        </p:nvPicPr>
        <p:blipFill rotWithShape="1">
          <a:blip r:embed="rId2">
            <a:alphaModFix/>
          </a:blip>
          <a:srcRect t="55243" r="50949"/>
          <a:stretch/>
        </p:blipFill>
        <p:spPr>
          <a:xfrm>
            <a:off x="6119747" y="1450289"/>
            <a:ext cx="5710349" cy="339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2;p47"/>
          <p:cNvPicPr preferRelativeResize="0"/>
          <p:nvPr/>
        </p:nvPicPr>
        <p:blipFill rotWithShape="1">
          <a:blip r:embed="rId2">
            <a:alphaModFix/>
          </a:blip>
          <a:srcRect l="50949" t="55243"/>
          <a:stretch/>
        </p:blipFill>
        <p:spPr>
          <a:xfrm>
            <a:off x="164510" y="1450289"/>
            <a:ext cx="5710349" cy="3396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7625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4" name="Google Shape;381;p48"/>
          <p:cNvSpPr txBox="1"/>
          <p:nvPr/>
        </p:nvSpPr>
        <p:spPr>
          <a:xfrm>
            <a:off x="1685161" y="1285625"/>
            <a:ext cx="3588665" cy="193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b="1" dirty="0"/>
              <a:t>(Guided) </a:t>
            </a:r>
            <a:r>
              <a:rPr lang="en" sz="2666" b="1" dirty="0" err="1"/>
              <a:t>backprop</a:t>
            </a:r>
            <a:r>
              <a:rPr lang="en" sz="2666" dirty="0"/>
              <a:t>:</a:t>
            </a:r>
            <a:endParaRPr sz="2666" dirty="0"/>
          </a:p>
          <a:p>
            <a:r>
              <a:rPr lang="en" sz="2666" dirty="0"/>
              <a:t>Find the part of an image that a neuron responds to</a:t>
            </a:r>
            <a:endParaRPr sz="2666" dirty="0"/>
          </a:p>
        </p:txBody>
      </p:sp>
      <p:sp>
        <p:nvSpPr>
          <p:cNvPr id="5" name="Google Shape;382;p48"/>
          <p:cNvSpPr txBox="1"/>
          <p:nvPr/>
        </p:nvSpPr>
        <p:spPr>
          <a:xfrm>
            <a:off x="6735078" y="1285625"/>
            <a:ext cx="3823404" cy="193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666" b="1"/>
              <a:t>Gradient ascent</a:t>
            </a:r>
            <a:r>
              <a:rPr lang="en" sz="2666"/>
              <a:t>:</a:t>
            </a:r>
            <a:endParaRPr sz="2666"/>
          </a:p>
          <a:p>
            <a:r>
              <a:rPr lang="en" sz="2666"/>
              <a:t>Generate a synthetic image that maximally activates a neuron</a:t>
            </a:r>
            <a:endParaRPr sz="2666"/>
          </a:p>
        </p:txBody>
      </p:sp>
      <p:sp>
        <p:nvSpPr>
          <p:cNvPr id="6" name="Google Shape;383;p48"/>
          <p:cNvSpPr txBox="1"/>
          <p:nvPr/>
        </p:nvSpPr>
        <p:spPr>
          <a:xfrm>
            <a:off x="2491217" y="3433565"/>
            <a:ext cx="6709852" cy="1314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4799">
                <a:ea typeface="Droid Serif"/>
                <a:cs typeface="Droid Serif"/>
                <a:sym typeface="Droid Serif"/>
              </a:rPr>
              <a:t>I* = </a:t>
            </a:r>
            <a:r>
              <a:rPr lang="en" sz="4799" dirty="0" err="1">
                <a:ea typeface="Droid Serif"/>
                <a:cs typeface="Droid Serif"/>
                <a:sym typeface="Droid Serif"/>
              </a:rPr>
              <a:t>arg</a:t>
            </a:r>
            <a:r>
              <a:rPr lang="en" sz="4799" dirty="0">
                <a:ea typeface="Droid Serif"/>
                <a:cs typeface="Droid Serif"/>
                <a:sym typeface="Droid Serif"/>
              </a:rPr>
              <a:t> </a:t>
            </a:r>
            <a:r>
              <a:rPr lang="en" sz="4799" dirty="0" err="1">
                <a:ea typeface="Droid Serif"/>
                <a:cs typeface="Droid Serif"/>
                <a:sym typeface="Droid Serif"/>
              </a:rPr>
              <a:t>max</a:t>
            </a:r>
            <a:r>
              <a:rPr lang="en" sz="4799" baseline="-25000" dirty="0" err="1">
                <a:ea typeface="Droid Serif"/>
                <a:cs typeface="Droid Serif"/>
                <a:sym typeface="Droid Serif"/>
              </a:rPr>
              <a:t>I</a:t>
            </a:r>
            <a:r>
              <a:rPr lang="en" sz="4799" dirty="0">
                <a:ea typeface="Droid Serif"/>
                <a:cs typeface="Droid Serif"/>
                <a:sym typeface="Droid Serif"/>
              </a:rPr>
              <a:t> f(I) + R(I)</a:t>
            </a:r>
            <a:endParaRPr sz="4799" dirty="0">
              <a:ea typeface="Droid Serif"/>
              <a:cs typeface="Droid Serif"/>
              <a:sym typeface="Droid Serif"/>
            </a:endParaRPr>
          </a:p>
        </p:txBody>
      </p:sp>
      <p:sp>
        <p:nvSpPr>
          <p:cNvPr id="7" name="Google Shape;384;p48"/>
          <p:cNvSpPr/>
          <p:nvPr/>
        </p:nvSpPr>
        <p:spPr>
          <a:xfrm>
            <a:off x="5774667" y="3581527"/>
            <a:ext cx="868180" cy="71581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385;p48"/>
          <p:cNvSpPr/>
          <p:nvPr/>
        </p:nvSpPr>
        <p:spPr>
          <a:xfrm>
            <a:off x="7075853" y="3581527"/>
            <a:ext cx="1001346" cy="763401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386;p48"/>
          <p:cNvSpPr txBox="1"/>
          <p:nvPr/>
        </p:nvSpPr>
        <p:spPr>
          <a:xfrm>
            <a:off x="2310293" y="5332556"/>
            <a:ext cx="2761681" cy="60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Neuron value</a:t>
            </a:r>
            <a:endParaRPr sz="3199"/>
          </a:p>
        </p:txBody>
      </p:sp>
      <p:sp>
        <p:nvSpPr>
          <p:cNvPr id="10" name="Google Shape;387;p48"/>
          <p:cNvSpPr txBox="1"/>
          <p:nvPr/>
        </p:nvSpPr>
        <p:spPr>
          <a:xfrm>
            <a:off x="6163194" y="5303845"/>
            <a:ext cx="5610139" cy="79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Natural image regularizer</a:t>
            </a:r>
            <a:endParaRPr sz="3199"/>
          </a:p>
        </p:txBody>
      </p:sp>
      <p:cxnSp>
        <p:nvCxnSpPr>
          <p:cNvPr id="11" name="Google Shape;388;p48"/>
          <p:cNvCxnSpPr/>
          <p:nvPr/>
        </p:nvCxnSpPr>
        <p:spPr>
          <a:xfrm rot="10800000" flipH="1">
            <a:off x="3691134" y="4445121"/>
            <a:ext cx="2002678" cy="90536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389;p48"/>
          <p:cNvCxnSpPr/>
          <p:nvPr/>
        </p:nvCxnSpPr>
        <p:spPr>
          <a:xfrm rot="10800000">
            <a:off x="7781299" y="4527979"/>
            <a:ext cx="197948" cy="856977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637258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124</a:t>
            </a:fld>
            <a:endParaRPr lang="en-US" dirty="0"/>
          </a:p>
        </p:txBody>
      </p:sp>
      <p:pic>
        <p:nvPicPr>
          <p:cNvPr id="13" name="Google Shape;394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91007" y="2521002"/>
            <a:ext cx="5334984" cy="178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0136" y="1238916"/>
            <a:ext cx="4251026" cy="80309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Google Shape;398;p49"/>
          <p:cNvSpPr/>
          <p:nvPr/>
        </p:nvSpPr>
        <p:spPr>
          <a:xfrm>
            <a:off x="8876387" y="1289705"/>
            <a:ext cx="1058524" cy="573851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399;p49"/>
          <p:cNvSpPr txBox="1"/>
          <p:nvPr/>
        </p:nvSpPr>
        <p:spPr>
          <a:xfrm>
            <a:off x="7250378" y="1981722"/>
            <a:ext cx="4836740" cy="31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score for class c (before Softmax)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7" name="Google Shape;401;p49"/>
          <p:cNvSpPr/>
          <p:nvPr/>
        </p:nvSpPr>
        <p:spPr>
          <a:xfrm>
            <a:off x="1746545" y="2513534"/>
            <a:ext cx="2106651" cy="180593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zero image</a:t>
            </a:r>
            <a:endParaRPr sz="2487"/>
          </a:p>
        </p:txBody>
      </p:sp>
      <p:sp>
        <p:nvSpPr>
          <p:cNvPr id="18" name="Google Shape;402;p49"/>
          <p:cNvSpPr txBox="1"/>
          <p:nvPr/>
        </p:nvSpPr>
        <p:spPr>
          <a:xfrm>
            <a:off x="241936" y="1666138"/>
            <a:ext cx="4738766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57086">
              <a:buSzPts val="1800"/>
              <a:buAutoNum type="arabicPeriod"/>
            </a:pPr>
            <a:r>
              <a:rPr lang="en" sz="2399" dirty="0"/>
              <a:t>Initialize image to zeros</a:t>
            </a:r>
            <a:endParaRPr sz="2399" dirty="0"/>
          </a:p>
        </p:txBody>
      </p:sp>
      <p:sp>
        <p:nvSpPr>
          <p:cNvPr id="19" name="Google Shape;403;p49"/>
          <p:cNvSpPr txBox="1"/>
          <p:nvPr/>
        </p:nvSpPr>
        <p:spPr>
          <a:xfrm>
            <a:off x="1451392" y="4526909"/>
            <a:ext cx="9289216" cy="172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Repeat:</a:t>
            </a:r>
            <a:endParaRPr sz="2399" dirty="0"/>
          </a:p>
          <a:p>
            <a:r>
              <a:rPr lang="en" sz="2399" dirty="0"/>
              <a:t>2. Forward image to compute current scores</a:t>
            </a:r>
            <a:endParaRPr sz="2399" dirty="0"/>
          </a:p>
          <a:p>
            <a:r>
              <a:rPr lang="en" sz="2399" dirty="0"/>
              <a:t>3. </a:t>
            </a:r>
            <a:r>
              <a:rPr lang="en" sz="2399" dirty="0" err="1"/>
              <a:t>Backprop</a:t>
            </a:r>
            <a:r>
              <a:rPr lang="en" sz="2399" dirty="0"/>
              <a:t> to get gradient of neuron value with respect to image pixels</a:t>
            </a:r>
            <a:endParaRPr sz="2399" dirty="0"/>
          </a:p>
          <a:p>
            <a:r>
              <a:rPr lang="en" sz="2399" dirty="0"/>
              <a:t>4. Make a small update to the image</a:t>
            </a:r>
            <a:endParaRPr sz="2399" dirty="0"/>
          </a:p>
        </p:txBody>
      </p:sp>
      <p:cxnSp>
        <p:nvCxnSpPr>
          <p:cNvPr id="20" name="Google Shape;404;p49"/>
          <p:cNvCxnSpPr/>
          <p:nvPr/>
        </p:nvCxnSpPr>
        <p:spPr>
          <a:xfrm flipH="1">
            <a:off x="4336938" y="4330028"/>
            <a:ext cx="6089053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632086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125</a:t>
            </a:fld>
            <a:endParaRPr lang="en-US" dirty="0"/>
          </a:p>
        </p:txBody>
      </p:sp>
      <p:pic>
        <p:nvPicPr>
          <p:cNvPr id="4" name="Google Shape;420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7649" y="1325872"/>
            <a:ext cx="4251026" cy="8030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22;p51"/>
          <p:cNvSpPr txBox="1"/>
          <p:nvPr/>
        </p:nvSpPr>
        <p:spPr>
          <a:xfrm>
            <a:off x="-39056" y="5921903"/>
            <a:ext cx="5104435" cy="42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/>
              <a:t>Simonyan, Vedaldi, and Zisserman, “Deep Inside Convolutional Networks: Visualising Image Classification Models and Saliency Maps”, ICLR Workshop 2014.</a:t>
            </a:r>
            <a:endParaRPr sz="800"/>
          </a:p>
          <a:p>
            <a:r>
              <a:rPr lang="en" sz="800"/>
              <a:t>Figures copyright Karen Simonyan, Andrea Vedaldi, and Andrew Zisserman, 2014; reproduced with permission.</a:t>
            </a:r>
            <a:endParaRPr sz="800"/>
          </a:p>
        </p:txBody>
      </p:sp>
      <p:sp>
        <p:nvSpPr>
          <p:cNvPr id="6" name="Google Shape;423;p51"/>
          <p:cNvSpPr/>
          <p:nvPr/>
        </p:nvSpPr>
        <p:spPr>
          <a:xfrm>
            <a:off x="3507917" y="1325872"/>
            <a:ext cx="1216483" cy="63343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424;p51"/>
          <p:cNvSpPr txBox="1"/>
          <p:nvPr/>
        </p:nvSpPr>
        <p:spPr>
          <a:xfrm>
            <a:off x="529951" y="2235697"/>
            <a:ext cx="3966567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Simple </a:t>
            </a:r>
            <a:r>
              <a:rPr lang="en" sz="2487" dirty="0" err="1"/>
              <a:t>regularizer</a:t>
            </a:r>
            <a:r>
              <a:rPr lang="en" sz="2487" dirty="0"/>
              <a:t>: Penalize L2 norm of generated image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8297095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126</a:t>
            </a:fld>
            <a:endParaRPr lang="en-US" dirty="0"/>
          </a:p>
        </p:txBody>
      </p:sp>
      <p:pic>
        <p:nvPicPr>
          <p:cNvPr id="4" name="Google Shape;420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7649" y="1325872"/>
            <a:ext cx="4251026" cy="8030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22;p51"/>
          <p:cNvSpPr txBox="1"/>
          <p:nvPr/>
        </p:nvSpPr>
        <p:spPr>
          <a:xfrm>
            <a:off x="-39056" y="5921903"/>
            <a:ext cx="5104435" cy="42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/>
              <a:t>Simonyan, Vedaldi, and Zisserman, “Deep Inside Convolutional Networks: Visualising Image Classification Models and Saliency Maps”, ICLR Workshop 2014.</a:t>
            </a:r>
            <a:endParaRPr sz="800"/>
          </a:p>
          <a:p>
            <a:r>
              <a:rPr lang="en" sz="800"/>
              <a:t>Figures copyright Karen Simonyan, Andrea Vedaldi, and Andrew Zisserman, 2014; reproduced with permission.</a:t>
            </a:r>
            <a:endParaRPr sz="800"/>
          </a:p>
        </p:txBody>
      </p:sp>
      <p:sp>
        <p:nvSpPr>
          <p:cNvPr id="6" name="Google Shape;423;p51"/>
          <p:cNvSpPr/>
          <p:nvPr/>
        </p:nvSpPr>
        <p:spPr>
          <a:xfrm>
            <a:off x="3507917" y="1325872"/>
            <a:ext cx="1216483" cy="63343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424;p51"/>
          <p:cNvSpPr txBox="1"/>
          <p:nvPr/>
        </p:nvSpPr>
        <p:spPr>
          <a:xfrm>
            <a:off x="529951" y="2235697"/>
            <a:ext cx="3966567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Simple </a:t>
            </a:r>
            <a:r>
              <a:rPr lang="en" sz="2487" dirty="0" err="1"/>
              <a:t>regularizer</a:t>
            </a:r>
            <a:r>
              <a:rPr lang="en" sz="2487" dirty="0"/>
              <a:t>: Penalize L2 norm of generated image</a:t>
            </a:r>
            <a:endParaRPr sz="2487" dirty="0"/>
          </a:p>
        </p:txBody>
      </p:sp>
      <p:pic>
        <p:nvPicPr>
          <p:cNvPr id="8" name="Google Shape;42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379" y="1154090"/>
            <a:ext cx="7021119" cy="5061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75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127</a:t>
            </a:fld>
            <a:endParaRPr lang="en-US" dirty="0"/>
          </a:p>
        </p:txBody>
      </p:sp>
      <p:pic>
        <p:nvPicPr>
          <p:cNvPr id="4" name="Google Shape;420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7649" y="1325872"/>
            <a:ext cx="4251026" cy="8030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22;p51"/>
          <p:cNvSpPr txBox="1"/>
          <p:nvPr/>
        </p:nvSpPr>
        <p:spPr>
          <a:xfrm>
            <a:off x="-39056" y="5921903"/>
            <a:ext cx="5104435" cy="42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/>
              <a:t>Simonyan, Vedaldi, and Zisserman, “Deep Inside Convolutional Networks: Visualising Image Classification Models and Saliency Maps”, ICLR Workshop 2014.</a:t>
            </a:r>
            <a:endParaRPr sz="800"/>
          </a:p>
          <a:p>
            <a:r>
              <a:rPr lang="en" sz="800"/>
              <a:t>Figures copyright Karen Simonyan, Andrea Vedaldi, and Andrew Zisserman, 2014; reproduced with permission.</a:t>
            </a:r>
            <a:endParaRPr sz="800"/>
          </a:p>
        </p:txBody>
      </p:sp>
      <p:sp>
        <p:nvSpPr>
          <p:cNvPr id="6" name="Google Shape;423;p51"/>
          <p:cNvSpPr/>
          <p:nvPr/>
        </p:nvSpPr>
        <p:spPr>
          <a:xfrm>
            <a:off x="3507917" y="1325872"/>
            <a:ext cx="1216483" cy="63343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424;p51"/>
          <p:cNvSpPr txBox="1"/>
          <p:nvPr/>
        </p:nvSpPr>
        <p:spPr>
          <a:xfrm>
            <a:off x="529951" y="2235697"/>
            <a:ext cx="3966567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Simple </a:t>
            </a:r>
            <a:r>
              <a:rPr lang="en" sz="2487" dirty="0" err="1"/>
              <a:t>regularizer</a:t>
            </a:r>
            <a:r>
              <a:rPr lang="en" sz="2487" dirty="0"/>
              <a:t>: Penalize L2 norm of generated image</a:t>
            </a:r>
            <a:endParaRPr sz="2487" dirty="0"/>
          </a:p>
        </p:txBody>
      </p:sp>
      <p:pic>
        <p:nvPicPr>
          <p:cNvPr id="9" name="Google Shape;43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379" y="1154090"/>
            <a:ext cx="7020788" cy="5019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716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128</a:t>
            </a:fld>
            <a:endParaRPr lang="en-US" dirty="0"/>
          </a:p>
        </p:txBody>
      </p:sp>
      <p:pic>
        <p:nvPicPr>
          <p:cNvPr id="5" name="Google Shape;442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790" y="1443779"/>
            <a:ext cx="4251026" cy="8030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44;p53"/>
          <p:cNvSpPr txBox="1"/>
          <p:nvPr/>
        </p:nvSpPr>
        <p:spPr>
          <a:xfrm>
            <a:off x="355726" y="2447270"/>
            <a:ext cx="5825153" cy="325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Better </a:t>
            </a:r>
            <a:r>
              <a:rPr lang="en" sz="2800" dirty="0" err="1"/>
              <a:t>regularizer</a:t>
            </a:r>
            <a:r>
              <a:rPr lang="en" sz="2800" dirty="0"/>
              <a:t>: Penalize L2 norm of image; also during optimization periodically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Gaussian blur image</a:t>
            </a:r>
          </a:p>
          <a:p>
            <a:pPr marL="457200" indent="-457200">
              <a:buAutoNum type="arabicPeriod"/>
            </a:pPr>
            <a:r>
              <a:rPr lang="en-US" sz="2800" dirty="0"/>
              <a:t>Clip pixels with small values to 0</a:t>
            </a:r>
          </a:p>
          <a:p>
            <a:pPr marL="457200" indent="-457200">
              <a:buAutoNum type="arabicPeriod"/>
            </a:pPr>
            <a:r>
              <a:rPr lang="en-US" sz="2800" dirty="0"/>
              <a:t>Clip pixels with small gradients to 0</a:t>
            </a:r>
          </a:p>
        </p:txBody>
      </p:sp>
      <p:sp>
        <p:nvSpPr>
          <p:cNvPr id="7" name="Google Shape;445;p53"/>
          <p:cNvSpPr txBox="1"/>
          <p:nvPr/>
        </p:nvSpPr>
        <p:spPr>
          <a:xfrm>
            <a:off x="89510" y="6088285"/>
            <a:ext cx="4514227" cy="26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 dirty="0" err="1"/>
              <a:t>Yosinski</a:t>
            </a:r>
            <a:r>
              <a:rPr lang="en" sz="800" dirty="0"/>
              <a:t> et al, “Understanding Neural Networks Through Deep Visualization”, ICML DL Workshop 2014.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158902210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129</a:t>
            </a:fld>
            <a:endParaRPr lang="en-US" dirty="0"/>
          </a:p>
        </p:txBody>
      </p:sp>
      <p:pic>
        <p:nvPicPr>
          <p:cNvPr id="5" name="Google Shape;442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790" y="1443779"/>
            <a:ext cx="4251026" cy="8030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44;p53"/>
          <p:cNvSpPr txBox="1"/>
          <p:nvPr/>
        </p:nvSpPr>
        <p:spPr>
          <a:xfrm>
            <a:off x="355726" y="2447270"/>
            <a:ext cx="5825153" cy="325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Better </a:t>
            </a:r>
            <a:r>
              <a:rPr lang="en" sz="2800" dirty="0" err="1"/>
              <a:t>regularizer</a:t>
            </a:r>
            <a:r>
              <a:rPr lang="en" sz="2800" dirty="0"/>
              <a:t>: Penalize L2 norm of image; also during optimization periodically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Gaussian blur image</a:t>
            </a:r>
          </a:p>
          <a:p>
            <a:pPr marL="457200" indent="-457200">
              <a:buAutoNum type="arabicPeriod"/>
            </a:pPr>
            <a:r>
              <a:rPr lang="en-US" sz="2800" dirty="0"/>
              <a:t>Clip pixels with small values to 0</a:t>
            </a:r>
          </a:p>
          <a:p>
            <a:pPr marL="457200" indent="-457200">
              <a:buAutoNum type="arabicPeriod"/>
            </a:pPr>
            <a:r>
              <a:rPr lang="en-US" sz="2800" dirty="0"/>
              <a:t>Clip pixels with small gradients to 0</a:t>
            </a:r>
          </a:p>
        </p:txBody>
      </p:sp>
      <p:sp>
        <p:nvSpPr>
          <p:cNvPr id="7" name="Google Shape;445;p53"/>
          <p:cNvSpPr txBox="1"/>
          <p:nvPr/>
        </p:nvSpPr>
        <p:spPr>
          <a:xfrm>
            <a:off x="89510" y="6088285"/>
            <a:ext cx="4514227" cy="26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 dirty="0" err="1"/>
              <a:t>Yosinski</a:t>
            </a:r>
            <a:r>
              <a:rPr lang="en" sz="800" dirty="0"/>
              <a:t> et al, “Understanding Neural Networks Through Deep Visualization”, ICML DL Workshop 2014.</a:t>
            </a:r>
            <a:endParaRPr sz="800" dirty="0"/>
          </a:p>
        </p:txBody>
      </p:sp>
      <p:pic>
        <p:nvPicPr>
          <p:cNvPr id="11" name="Google Shape;454;p54"/>
          <p:cNvPicPr preferRelativeResize="0"/>
          <p:nvPr/>
        </p:nvPicPr>
        <p:blipFill rotWithShape="1">
          <a:blip r:embed="rId3">
            <a:alphaModFix/>
          </a:blip>
          <a:srcRect r="50548" b="60336"/>
          <a:stretch/>
        </p:blipFill>
        <p:spPr>
          <a:xfrm>
            <a:off x="6763052" y="1049482"/>
            <a:ext cx="5110735" cy="5305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02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1993" y="6069724"/>
            <a:ext cx="922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Ioffe</a:t>
            </a:r>
            <a:r>
              <a:rPr lang="en-US" sz="1400" dirty="0"/>
              <a:t> and </a:t>
            </a:r>
            <a:r>
              <a:rPr lang="en-US" sz="1400" dirty="0" err="1"/>
              <a:t>Szegedy</a:t>
            </a:r>
            <a:r>
              <a:rPr lang="en-US" sz="1400" dirty="0"/>
              <a:t>, “Batch normalization: Accelerating deep network training by reducing internal covariate shift”, ICML 2015</a:t>
            </a:r>
          </a:p>
        </p:txBody>
      </p:sp>
      <p:pic>
        <p:nvPicPr>
          <p:cNvPr id="5" name="Google Shape;859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pic>
        <p:nvPicPr>
          <p:cNvPr id="7" name="Google Shape;861;p80"/>
          <p:cNvPicPr preferRelativeResize="0"/>
          <p:nvPr/>
        </p:nvPicPr>
        <p:blipFill rotWithShape="1">
          <a:blip r:embed="rId3">
            <a:alphaModFix/>
          </a:blip>
          <a:srcRect b="13201"/>
          <a:stretch/>
        </p:blipFill>
        <p:spPr>
          <a:xfrm>
            <a:off x="5273413" y="1115503"/>
            <a:ext cx="4394790" cy="407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62;p80"/>
          <p:cNvSpPr txBox="1"/>
          <p:nvPr/>
        </p:nvSpPr>
        <p:spPr>
          <a:xfrm>
            <a:off x="8536529" y="1352944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9" name="Google Shape;864;p80"/>
          <p:cNvSpPr txBox="1"/>
          <p:nvPr/>
        </p:nvSpPr>
        <p:spPr>
          <a:xfrm>
            <a:off x="8536529" y="3973428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0" name="Google Shape;867;p80"/>
          <p:cNvSpPr/>
          <p:nvPr/>
        </p:nvSpPr>
        <p:spPr>
          <a:xfrm>
            <a:off x="1401154" y="2336621"/>
            <a:ext cx="2719292" cy="2755682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999"/>
              <a:t>X</a:t>
            </a:r>
            <a:endParaRPr sz="3999"/>
          </a:p>
        </p:txBody>
      </p:sp>
      <p:sp>
        <p:nvSpPr>
          <p:cNvPr id="11" name="Google Shape;868;p80"/>
          <p:cNvSpPr txBox="1"/>
          <p:nvPr/>
        </p:nvSpPr>
        <p:spPr>
          <a:xfrm>
            <a:off x="624190" y="3259247"/>
            <a:ext cx="667826" cy="6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</a:t>
            </a:r>
            <a:endParaRPr sz="3199"/>
          </a:p>
        </p:txBody>
      </p:sp>
      <p:sp>
        <p:nvSpPr>
          <p:cNvPr id="12" name="Google Shape;869;p80"/>
          <p:cNvSpPr txBox="1"/>
          <p:nvPr/>
        </p:nvSpPr>
        <p:spPr>
          <a:xfrm>
            <a:off x="2426887" y="5186278"/>
            <a:ext cx="667826" cy="6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D</a:t>
            </a:r>
            <a:endParaRPr sz="3199"/>
          </a:p>
        </p:txBody>
      </p:sp>
      <p:cxnSp>
        <p:nvCxnSpPr>
          <p:cNvPr id="13" name="Google Shape;870;p80"/>
          <p:cNvCxnSpPr/>
          <p:nvPr/>
        </p:nvCxnSpPr>
        <p:spPr>
          <a:xfrm rot="10800000">
            <a:off x="3898837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" name="Google Shape;871;p80"/>
          <p:cNvCxnSpPr/>
          <p:nvPr/>
        </p:nvCxnSpPr>
        <p:spPr>
          <a:xfrm rot="10800000">
            <a:off x="3492543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" name="Google Shape;872;p80"/>
          <p:cNvCxnSpPr/>
          <p:nvPr/>
        </p:nvCxnSpPr>
        <p:spPr>
          <a:xfrm rot="10800000">
            <a:off x="3086249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7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7081968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5" name="Google Shape;442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42790" y="1443779"/>
            <a:ext cx="4251026" cy="8030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44;p53"/>
          <p:cNvSpPr txBox="1"/>
          <p:nvPr/>
        </p:nvSpPr>
        <p:spPr>
          <a:xfrm>
            <a:off x="355726" y="2447270"/>
            <a:ext cx="5825153" cy="325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Better </a:t>
            </a:r>
            <a:r>
              <a:rPr lang="en" sz="2800" dirty="0" err="1"/>
              <a:t>regularizer</a:t>
            </a:r>
            <a:r>
              <a:rPr lang="en" sz="2800" dirty="0"/>
              <a:t>: Penalize L2 norm of image; also during optimization periodically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Gaussian blur image</a:t>
            </a:r>
          </a:p>
          <a:p>
            <a:pPr marL="457200" indent="-457200">
              <a:buAutoNum type="arabicPeriod"/>
            </a:pPr>
            <a:r>
              <a:rPr lang="en-US" sz="2800" dirty="0"/>
              <a:t>Clip pixels with small values to 0</a:t>
            </a:r>
          </a:p>
          <a:p>
            <a:pPr marL="457200" indent="-457200">
              <a:buAutoNum type="arabicPeriod"/>
            </a:pPr>
            <a:r>
              <a:rPr lang="en-US" sz="2800" dirty="0"/>
              <a:t>Clip pixels with small gradients to 0</a:t>
            </a:r>
          </a:p>
        </p:txBody>
      </p:sp>
      <p:sp>
        <p:nvSpPr>
          <p:cNvPr id="7" name="Google Shape;445;p53"/>
          <p:cNvSpPr txBox="1"/>
          <p:nvPr/>
        </p:nvSpPr>
        <p:spPr>
          <a:xfrm>
            <a:off x="89510" y="6088285"/>
            <a:ext cx="4514227" cy="26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 dirty="0" err="1"/>
              <a:t>Yosinski</a:t>
            </a:r>
            <a:r>
              <a:rPr lang="en" sz="800" dirty="0"/>
              <a:t> et al, “Understanding Neural Networks Through Deep Visualization”, ICML DL Workshop 2014.</a:t>
            </a:r>
            <a:endParaRPr sz="800" dirty="0"/>
          </a:p>
        </p:txBody>
      </p:sp>
      <p:pic>
        <p:nvPicPr>
          <p:cNvPr id="8" name="Google Shape;464;p55"/>
          <p:cNvPicPr preferRelativeResize="0"/>
          <p:nvPr/>
        </p:nvPicPr>
        <p:blipFill rotWithShape="1">
          <a:blip r:embed="rId3">
            <a:alphaModFix/>
          </a:blip>
          <a:srcRect l="51092" r="-543" b="60336"/>
          <a:stretch/>
        </p:blipFill>
        <p:spPr>
          <a:xfrm>
            <a:off x="6677081" y="1066466"/>
            <a:ext cx="5094373" cy="5288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9159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4" name="Google Shape;471;p56"/>
          <p:cNvPicPr preferRelativeResize="0"/>
          <p:nvPr/>
        </p:nvPicPr>
        <p:blipFill rotWithShape="1">
          <a:blip r:embed="rId2">
            <a:alphaModFix/>
          </a:blip>
          <a:srcRect t="56668" b="4092"/>
          <a:stretch/>
        </p:blipFill>
        <p:spPr>
          <a:xfrm>
            <a:off x="559309" y="1501234"/>
            <a:ext cx="11073381" cy="46912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73;p56"/>
          <p:cNvSpPr txBox="1"/>
          <p:nvPr/>
        </p:nvSpPr>
        <p:spPr>
          <a:xfrm>
            <a:off x="2011864" y="1012077"/>
            <a:ext cx="8168272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Use the same approach to visualize intermediate features</a:t>
            </a:r>
            <a:endParaRPr sz="2399" dirty="0"/>
          </a:p>
        </p:txBody>
      </p:sp>
      <p:sp>
        <p:nvSpPr>
          <p:cNvPr id="6" name="Google Shape;445;p53"/>
          <p:cNvSpPr txBox="1"/>
          <p:nvPr/>
        </p:nvSpPr>
        <p:spPr>
          <a:xfrm>
            <a:off x="-72535" y="6192454"/>
            <a:ext cx="4514227" cy="15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 dirty="0" err="1"/>
              <a:t>Yosinski</a:t>
            </a:r>
            <a:r>
              <a:rPr lang="en" sz="800" dirty="0"/>
              <a:t> et al, “Understanding Neural Networks Through Deep Visualization”, ICML DL Workshop 2014.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83743821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4" name="Google Shape;481;p57"/>
          <p:cNvSpPr txBox="1"/>
          <p:nvPr/>
        </p:nvSpPr>
        <p:spPr>
          <a:xfrm>
            <a:off x="346609" y="993867"/>
            <a:ext cx="10320512" cy="13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Adding “multi-faceted” visualization gives even nicer results:</a:t>
            </a:r>
            <a:endParaRPr sz="2399"/>
          </a:p>
          <a:p>
            <a:r>
              <a:rPr lang="en" sz="2399"/>
              <a:t>(Plus more careful regularization, center-bias)</a:t>
            </a:r>
            <a:endParaRPr sz="2399"/>
          </a:p>
        </p:txBody>
      </p:sp>
      <p:pic>
        <p:nvPicPr>
          <p:cNvPr id="6" name="Google Shape;483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943" y="2312557"/>
            <a:ext cx="5383850" cy="337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8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2827" y="2312558"/>
            <a:ext cx="5466885" cy="33779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6107639"/>
            <a:ext cx="106671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133"/>
              </a:spcAft>
            </a:pPr>
            <a:r>
              <a:rPr lang="en" sz="1000"/>
              <a:t>Nguyen et al, “Multifaceted Feature Visualization: Uncovering the Different Types of Features Learned By Each Neuron in Deep Neural Networks”, ICML Visualization for Deep Learning Workshop 2016. </a:t>
            </a:r>
            <a:endParaRPr lang="en" sz="1000" dirty="0"/>
          </a:p>
        </p:txBody>
      </p:sp>
    </p:spTree>
    <p:extLst>
      <p:ext uri="{BB962C8B-B14F-4D97-AF65-F5344CB8AC3E}">
        <p14:creationId xmlns:p14="http://schemas.microsoft.com/office/powerpoint/2010/main" val="11082740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107639"/>
            <a:ext cx="106671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133"/>
              </a:spcAft>
            </a:pPr>
            <a:r>
              <a:rPr lang="en" sz="1000"/>
              <a:t>Nguyen et al, “Multifaceted Feature Visualization: Uncovering the Different Types of Features Learned By Each Neuron in Deep Neural Networks”, ICML Visualization for Deep Learning Workshop 2016. </a:t>
            </a:r>
            <a:endParaRPr lang="en" sz="1000" dirty="0"/>
          </a:p>
        </p:txBody>
      </p:sp>
      <p:pic>
        <p:nvPicPr>
          <p:cNvPr id="9" name="Google Shape;492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77505" y="1090859"/>
            <a:ext cx="9636990" cy="496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7324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CNN Features: Gradient </a:t>
            </a:r>
            <a:r>
              <a:rPr lang="en-US" u="sng" dirty="0"/>
              <a:t>Ascent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134</a:t>
            </a:fld>
            <a:endParaRPr lang="en-US" dirty="0"/>
          </a:p>
        </p:txBody>
      </p:sp>
      <p:pic>
        <p:nvPicPr>
          <p:cNvPr id="6" name="Google Shape;500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33579"/>
            <a:ext cx="12188826" cy="48119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32797" y="6119195"/>
            <a:ext cx="73132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000"/>
              <a:t>Nguyen et al, “Synthesizing the preferred inputs for neurons in neural networks via deep generator networks,” NIPS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481254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 visualization by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dirty="0">
              <a:hlinkClick r:id="rId3"/>
            </a:endParaRPr>
          </a:p>
          <a:p>
            <a:pPr marL="0" indent="0" algn="ctr">
              <a:buNone/>
            </a:pPr>
            <a:endParaRPr lang="en-US" sz="2400" dirty="0">
              <a:hlinkClick r:id="rId3"/>
            </a:endParaRPr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https://distill.pub/2017/feature-visualization/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8D7FF-E249-486B-AB5A-ACCF94A82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03"/>
          <a:stretch/>
        </p:blipFill>
        <p:spPr>
          <a:xfrm>
            <a:off x="2108800" y="1543575"/>
            <a:ext cx="7974400" cy="408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610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Adversarial Examples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68239" y="2360078"/>
            <a:ext cx="705552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/>
              <a:t>Start from an arbitrary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Pick an arbitrary category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Modify the image (via gradient ascent) </a:t>
            </a:r>
            <a:br>
              <a:rPr lang="en-US" sz="3200" dirty="0"/>
            </a:br>
            <a:r>
              <a:rPr lang="en-US" sz="3200" dirty="0"/>
              <a:t>to maximize the class score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Stop when the network is fooled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086719"/>
            <a:ext cx="4058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Szegedy</a:t>
            </a:r>
            <a:r>
              <a:rPr lang="en-US" sz="1200" dirty="0"/>
              <a:t> et al, “Intriguing properties of neural networks”, 2013</a:t>
            </a:r>
          </a:p>
        </p:txBody>
      </p:sp>
    </p:spTree>
    <p:extLst>
      <p:ext uri="{BB962C8B-B14F-4D97-AF65-F5344CB8AC3E}">
        <p14:creationId xmlns:p14="http://schemas.microsoft.com/office/powerpoint/2010/main" val="12095783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Adversarial Examples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14 - </a:t>
            </a:r>
            <a:fld id="{AC1089D3-84F4-7045-A571-C61BEF9B13BC}" type="slidenum">
              <a:rPr lang="en-US" smtClean="0"/>
              <a:pPr/>
              <a:t>137</a:t>
            </a:fld>
            <a:endParaRPr lang="en-US" dirty="0"/>
          </a:p>
        </p:txBody>
      </p:sp>
      <p:pic>
        <p:nvPicPr>
          <p:cNvPr id="7" name="Google Shape;515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50004" y="1203978"/>
            <a:ext cx="9248799" cy="240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1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196" y="3610783"/>
            <a:ext cx="9248607" cy="24068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17;p61"/>
          <p:cNvSpPr txBox="1"/>
          <p:nvPr/>
        </p:nvSpPr>
        <p:spPr>
          <a:xfrm>
            <a:off x="0" y="5841404"/>
            <a:ext cx="2003078" cy="42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rgbClr val="999999"/>
                </a:solidFill>
                <a:hlinkClick r:id="rId4"/>
              </a:rPr>
              <a:t>Boat image</a:t>
            </a:r>
            <a:r>
              <a:rPr lang="en" sz="800">
                <a:solidFill>
                  <a:srgbClr val="999999"/>
                </a:solidFill>
              </a:rPr>
              <a:t> is </a:t>
            </a:r>
            <a:r>
              <a:rPr lang="en" sz="800" u="sng">
                <a:solidFill>
                  <a:srgbClr val="999999"/>
                </a:solidFill>
                <a:hlinkClick r:id="rId5"/>
              </a:rPr>
              <a:t>CC0 public domain</a:t>
            </a:r>
            <a:endParaRPr sz="800">
              <a:solidFill>
                <a:srgbClr val="999999"/>
              </a:solidFill>
            </a:endParaRPr>
          </a:p>
          <a:p>
            <a:r>
              <a:rPr lang="en" sz="800" u="sng">
                <a:solidFill>
                  <a:srgbClr val="999999"/>
                </a:solidFill>
                <a:hlinkClick r:id="rId6"/>
              </a:rPr>
              <a:t>Elephant image</a:t>
            </a:r>
            <a:r>
              <a:rPr lang="en" sz="800">
                <a:solidFill>
                  <a:srgbClr val="999999"/>
                </a:solidFill>
              </a:rPr>
              <a:t> is </a:t>
            </a:r>
            <a:r>
              <a:rPr lang="en" sz="800" u="sng">
                <a:solidFill>
                  <a:srgbClr val="999999"/>
                </a:solidFill>
                <a:hlinkClick r:id="rId5"/>
              </a:rPr>
              <a:t>CC0 public domain</a:t>
            </a:r>
            <a:endParaRPr sz="80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32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Batch normalization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CNN architectures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Visualization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Adversarial examples</a:t>
            </a:r>
          </a:p>
          <a:p>
            <a:r>
              <a:rPr lang="en-US" b="1" dirty="0"/>
              <a:t>Deconvolution and U-Nets</a:t>
            </a:r>
          </a:p>
          <a:p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 learning software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41" name="Google Shape;489;p35">
            <a:extLst>
              <a:ext uri="{FF2B5EF4-FFF2-40B4-BE49-F238E27FC236}">
                <a16:creationId xmlns:a16="http://schemas.microsoft.com/office/drawing/2014/main" id="{D8FE1A87-4081-48F1-9527-2A625DFC11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5591550" y="1596636"/>
            <a:ext cx="6041255" cy="18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D54B073-C8CE-452F-9629-9858152C2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2" t="32749" b="5215"/>
          <a:stretch/>
        </p:blipFill>
        <p:spPr>
          <a:xfrm>
            <a:off x="6762960" y="3708342"/>
            <a:ext cx="1763872" cy="17304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AC572-A5AE-4975-9B0D-4B182B93E806}"/>
              </a:ext>
            </a:extLst>
          </p:cNvPr>
          <p:cNvGrpSpPr/>
          <p:nvPr/>
        </p:nvGrpSpPr>
        <p:grpSpPr>
          <a:xfrm>
            <a:off x="8710055" y="3710120"/>
            <a:ext cx="2252357" cy="1673091"/>
            <a:chOff x="8473660" y="3592741"/>
            <a:chExt cx="3293306" cy="2446327"/>
          </a:xfrm>
        </p:grpSpPr>
        <p:grpSp>
          <p:nvGrpSpPr>
            <p:cNvPr id="43" name="Google Shape;172;p16">
              <a:extLst>
                <a:ext uri="{FF2B5EF4-FFF2-40B4-BE49-F238E27FC236}">
                  <a16:creationId xmlns:a16="http://schemas.microsoft.com/office/drawing/2014/main" id="{E4920CFC-41E7-4CE4-B1E3-4ABBAF3FCFEB}"/>
                </a:ext>
              </a:extLst>
            </p:cNvPr>
            <p:cNvGrpSpPr/>
            <p:nvPr/>
          </p:nvGrpSpPr>
          <p:grpSpPr>
            <a:xfrm>
              <a:off x="8473660" y="3592741"/>
              <a:ext cx="3293301" cy="2446327"/>
              <a:chOff x="3688175" y="943350"/>
              <a:chExt cx="5279100" cy="3521825"/>
            </a:xfrm>
          </p:grpSpPr>
          <p:sp>
            <p:nvSpPr>
              <p:cNvPr id="44" name="Google Shape;173;p16">
                <a:extLst>
                  <a:ext uri="{FF2B5EF4-FFF2-40B4-BE49-F238E27FC236}">
                    <a16:creationId xmlns:a16="http://schemas.microsoft.com/office/drawing/2014/main" id="{884AE9EF-196B-4B79-B6AB-2D8BEF4BED2A}"/>
                  </a:ext>
                </a:extLst>
              </p:cNvPr>
              <p:cNvSpPr/>
              <p:nvPr/>
            </p:nvSpPr>
            <p:spPr>
              <a:xfrm>
                <a:off x="3688175" y="952350"/>
                <a:ext cx="5279100" cy="3495000"/>
              </a:xfrm>
              <a:prstGeom prst="rect">
                <a:avLst/>
              </a:prstGeom>
              <a:solidFill>
                <a:srgbClr val="3D85C6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5" name="Google Shape;174;p16">
                <a:extLst>
                  <a:ext uri="{FF2B5EF4-FFF2-40B4-BE49-F238E27FC236}">
                    <a16:creationId xmlns:a16="http://schemas.microsoft.com/office/drawing/2014/main" id="{2F1A4ECB-C940-4359-9BE2-FE577115D483}"/>
                  </a:ext>
                </a:extLst>
              </p:cNvPr>
              <p:cNvSpPr/>
              <p:nvPr/>
            </p:nvSpPr>
            <p:spPr>
              <a:xfrm>
                <a:off x="3693375" y="2273025"/>
                <a:ext cx="5264775" cy="2183175"/>
              </a:xfrm>
              <a:custGeom>
                <a:avLst/>
                <a:gdLst/>
                <a:ahLst/>
                <a:cxnLst/>
                <a:rect l="l" t="t" r="r" b="b"/>
                <a:pathLst>
                  <a:path w="210591" h="87327" extrusionOk="0">
                    <a:moveTo>
                      <a:pt x="210232" y="22281"/>
                    </a:moveTo>
                    <a:lnTo>
                      <a:pt x="164951" y="19047"/>
                    </a:lnTo>
                    <a:lnTo>
                      <a:pt x="35937" y="6109"/>
                    </a:lnTo>
                    <a:lnTo>
                      <a:pt x="16890" y="719"/>
                    </a:lnTo>
                    <a:lnTo>
                      <a:pt x="19765" y="6828"/>
                    </a:lnTo>
                    <a:lnTo>
                      <a:pt x="3953" y="2875"/>
                    </a:lnTo>
                    <a:lnTo>
                      <a:pt x="6109" y="719"/>
                    </a:lnTo>
                    <a:lnTo>
                      <a:pt x="0" y="0"/>
                    </a:lnTo>
                    <a:lnTo>
                      <a:pt x="0" y="87327"/>
                    </a:lnTo>
                    <a:lnTo>
                      <a:pt x="210591" y="86968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</p:sp>
          <p:sp>
            <p:nvSpPr>
              <p:cNvPr id="46" name="Google Shape;175;p16">
                <a:extLst>
                  <a:ext uri="{FF2B5EF4-FFF2-40B4-BE49-F238E27FC236}">
                    <a16:creationId xmlns:a16="http://schemas.microsoft.com/office/drawing/2014/main" id="{71AE4D4D-F9B8-4081-8D4A-1924EF694498}"/>
                  </a:ext>
                </a:extLst>
              </p:cNvPr>
              <p:cNvSpPr/>
              <p:nvPr/>
            </p:nvSpPr>
            <p:spPr>
              <a:xfrm>
                <a:off x="3702350" y="943350"/>
                <a:ext cx="5255800" cy="1922625"/>
              </a:xfrm>
              <a:custGeom>
                <a:avLst/>
                <a:gdLst/>
                <a:ahLst/>
                <a:cxnLst/>
                <a:rect l="l" t="t" r="r" b="b"/>
                <a:pathLst>
                  <a:path w="210232" h="76905" extrusionOk="0">
                    <a:moveTo>
                      <a:pt x="210232" y="43843"/>
                    </a:moveTo>
                    <a:lnTo>
                      <a:pt x="202326" y="43843"/>
                    </a:lnTo>
                    <a:lnTo>
                      <a:pt x="196936" y="49593"/>
                    </a:lnTo>
                    <a:lnTo>
                      <a:pt x="191545" y="45999"/>
                    </a:lnTo>
                    <a:lnTo>
                      <a:pt x="186514" y="48156"/>
                    </a:lnTo>
                    <a:lnTo>
                      <a:pt x="183280" y="38093"/>
                    </a:lnTo>
                    <a:lnTo>
                      <a:pt x="181123" y="43125"/>
                    </a:lnTo>
                    <a:lnTo>
                      <a:pt x="168905" y="37015"/>
                    </a:lnTo>
                    <a:lnTo>
                      <a:pt x="152374" y="53906"/>
                    </a:lnTo>
                    <a:lnTo>
                      <a:pt x="155249" y="44562"/>
                    </a:lnTo>
                    <a:lnTo>
                      <a:pt x="152014" y="37015"/>
                    </a:lnTo>
                    <a:lnTo>
                      <a:pt x="148420" y="46718"/>
                    </a:lnTo>
                    <a:lnTo>
                      <a:pt x="145186" y="37734"/>
                    </a:lnTo>
                    <a:lnTo>
                      <a:pt x="141952" y="47437"/>
                    </a:lnTo>
                    <a:lnTo>
                      <a:pt x="142311" y="53187"/>
                    </a:lnTo>
                    <a:lnTo>
                      <a:pt x="107093" y="41687"/>
                    </a:lnTo>
                    <a:lnTo>
                      <a:pt x="103858" y="34140"/>
                    </a:lnTo>
                    <a:lnTo>
                      <a:pt x="117874" y="32343"/>
                    </a:lnTo>
                    <a:lnTo>
                      <a:pt x="120030" y="24437"/>
                    </a:lnTo>
                    <a:lnTo>
                      <a:pt x="123983" y="18687"/>
                    </a:lnTo>
                    <a:lnTo>
                      <a:pt x="131171" y="17969"/>
                    </a:lnTo>
                    <a:lnTo>
                      <a:pt x="126858" y="9703"/>
                    </a:lnTo>
                    <a:lnTo>
                      <a:pt x="125061" y="3594"/>
                    </a:lnTo>
                    <a:lnTo>
                      <a:pt x="126858" y="0"/>
                    </a:lnTo>
                    <a:lnTo>
                      <a:pt x="3594" y="0"/>
                    </a:lnTo>
                    <a:lnTo>
                      <a:pt x="4313" y="3594"/>
                    </a:lnTo>
                    <a:lnTo>
                      <a:pt x="0" y="7187"/>
                    </a:lnTo>
                    <a:lnTo>
                      <a:pt x="0" y="72593"/>
                    </a:lnTo>
                    <a:lnTo>
                      <a:pt x="210232" y="76905"/>
                    </a:lnTo>
                    <a:close/>
                  </a:path>
                </a:pathLst>
              </a:custGeom>
              <a:solidFill>
                <a:srgbClr val="C27BA0"/>
              </a:solidFill>
              <a:ln>
                <a:noFill/>
              </a:ln>
            </p:spPr>
          </p:sp>
          <p:sp>
            <p:nvSpPr>
              <p:cNvPr id="47" name="Google Shape;176;p16">
                <a:extLst>
                  <a:ext uri="{FF2B5EF4-FFF2-40B4-BE49-F238E27FC236}">
                    <a16:creationId xmlns:a16="http://schemas.microsoft.com/office/drawing/2014/main" id="{57ECCCCB-A18F-449F-A9AF-751FCCF32821}"/>
                  </a:ext>
                </a:extLst>
              </p:cNvPr>
              <p:cNvSpPr/>
              <p:nvPr/>
            </p:nvSpPr>
            <p:spPr>
              <a:xfrm>
                <a:off x="4313275" y="970300"/>
                <a:ext cx="3764425" cy="3494875"/>
              </a:xfrm>
              <a:custGeom>
                <a:avLst/>
                <a:gdLst/>
                <a:ahLst/>
                <a:cxnLst/>
                <a:rect l="l" t="t" r="r" b="b"/>
                <a:pathLst>
                  <a:path w="150577" h="139795" extrusionOk="0">
                    <a:moveTo>
                      <a:pt x="46359" y="0"/>
                    </a:moveTo>
                    <a:lnTo>
                      <a:pt x="34859" y="2156"/>
                    </a:lnTo>
                    <a:lnTo>
                      <a:pt x="28391" y="11141"/>
                    </a:lnTo>
                    <a:lnTo>
                      <a:pt x="25156" y="17609"/>
                    </a:lnTo>
                    <a:lnTo>
                      <a:pt x="14016" y="13656"/>
                    </a:lnTo>
                    <a:lnTo>
                      <a:pt x="4672" y="14016"/>
                    </a:lnTo>
                    <a:lnTo>
                      <a:pt x="0" y="18687"/>
                    </a:lnTo>
                    <a:lnTo>
                      <a:pt x="3954" y="25515"/>
                    </a:lnTo>
                    <a:lnTo>
                      <a:pt x="11500" y="32343"/>
                    </a:lnTo>
                    <a:lnTo>
                      <a:pt x="15453" y="33062"/>
                    </a:lnTo>
                    <a:lnTo>
                      <a:pt x="12219" y="37375"/>
                    </a:lnTo>
                    <a:lnTo>
                      <a:pt x="13657" y="46718"/>
                    </a:lnTo>
                    <a:lnTo>
                      <a:pt x="12578" y="52828"/>
                    </a:lnTo>
                    <a:lnTo>
                      <a:pt x="11860" y="64687"/>
                    </a:lnTo>
                    <a:lnTo>
                      <a:pt x="14735" y="78702"/>
                    </a:lnTo>
                    <a:lnTo>
                      <a:pt x="19406" y="83374"/>
                    </a:lnTo>
                    <a:lnTo>
                      <a:pt x="22641" y="97390"/>
                    </a:lnTo>
                    <a:lnTo>
                      <a:pt x="23000" y="109968"/>
                    </a:lnTo>
                    <a:lnTo>
                      <a:pt x="23360" y="119671"/>
                    </a:lnTo>
                    <a:lnTo>
                      <a:pt x="20485" y="130811"/>
                    </a:lnTo>
                    <a:lnTo>
                      <a:pt x="17969" y="138717"/>
                    </a:lnTo>
                    <a:lnTo>
                      <a:pt x="29828" y="139436"/>
                    </a:lnTo>
                    <a:lnTo>
                      <a:pt x="29469" y="129733"/>
                    </a:lnTo>
                    <a:lnTo>
                      <a:pt x="29469" y="117155"/>
                    </a:lnTo>
                    <a:lnTo>
                      <a:pt x="33781" y="118233"/>
                    </a:lnTo>
                    <a:lnTo>
                      <a:pt x="32344" y="112843"/>
                    </a:lnTo>
                    <a:lnTo>
                      <a:pt x="33422" y="104218"/>
                    </a:lnTo>
                    <a:lnTo>
                      <a:pt x="31984" y="94515"/>
                    </a:lnTo>
                    <a:lnTo>
                      <a:pt x="32703" y="89843"/>
                    </a:lnTo>
                    <a:lnTo>
                      <a:pt x="35578" y="96312"/>
                    </a:lnTo>
                    <a:lnTo>
                      <a:pt x="36297" y="105296"/>
                    </a:lnTo>
                    <a:lnTo>
                      <a:pt x="35938" y="112483"/>
                    </a:lnTo>
                    <a:lnTo>
                      <a:pt x="39172" y="113202"/>
                    </a:lnTo>
                    <a:lnTo>
                      <a:pt x="43484" y="111765"/>
                    </a:lnTo>
                    <a:lnTo>
                      <a:pt x="40969" y="102062"/>
                    </a:lnTo>
                    <a:lnTo>
                      <a:pt x="44203" y="104218"/>
                    </a:lnTo>
                    <a:lnTo>
                      <a:pt x="51031" y="93796"/>
                    </a:lnTo>
                    <a:lnTo>
                      <a:pt x="52828" y="108890"/>
                    </a:lnTo>
                    <a:lnTo>
                      <a:pt x="56781" y="122186"/>
                    </a:lnTo>
                    <a:lnTo>
                      <a:pt x="59297" y="139795"/>
                    </a:lnTo>
                    <a:lnTo>
                      <a:pt x="69359" y="139077"/>
                    </a:lnTo>
                    <a:lnTo>
                      <a:pt x="65765" y="129014"/>
                    </a:lnTo>
                    <a:lnTo>
                      <a:pt x="63609" y="120749"/>
                    </a:lnTo>
                    <a:lnTo>
                      <a:pt x="64687" y="114280"/>
                    </a:lnTo>
                    <a:lnTo>
                      <a:pt x="63250" y="106374"/>
                    </a:lnTo>
                    <a:lnTo>
                      <a:pt x="63609" y="88405"/>
                    </a:lnTo>
                    <a:lnTo>
                      <a:pt x="65765" y="104218"/>
                    </a:lnTo>
                    <a:lnTo>
                      <a:pt x="66125" y="114999"/>
                    </a:lnTo>
                    <a:lnTo>
                      <a:pt x="71156" y="113921"/>
                    </a:lnTo>
                    <a:lnTo>
                      <a:pt x="69000" y="98468"/>
                    </a:lnTo>
                    <a:lnTo>
                      <a:pt x="70437" y="91999"/>
                    </a:lnTo>
                    <a:lnTo>
                      <a:pt x="69359" y="87687"/>
                    </a:lnTo>
                    <a:lnTo>
                      <a:pt x="76906" y="88046"/>
                    </a:lnTo>
                    <a:lnTo>
                      <a:pt x="80859" y="107093"/>
                    </a:lnTo>
                    <a:lnTo>
                      <a:pt x="81218" y="111765"/>
                    </a:lnTo>
                    <a:lnTo>
                      <a:pt x="83015" y="113561"/>
                    </a:lnTo>
                    <a:lnTo>
                      <a:pt x="81937" y="126858"/>
                    </a:lnTo>
                    <a:lnTo>
                      <a:pt x="83375" y="131530"/>
                    </a:lnTo>
                    <a:lnTo>
                      <a:pt x="83734" y="136921"/>
                    </a:lnTo>
                    <a:lnTo>
                      <a:pt x="92359" y="137639"/>
                    </a:lnTo>
                    <a:lnTo>
                      <a:pt x="90562" y="129014"/>
                    </a:lnTo>
                    <a:lnTo>
                      <a:pt x="87328" y="116436"/>
                    </a:lnTo>
                    <a:lnTo>
                      <a:pt x="90562" y="107452"/>
                    </a:lnTo>
                    <a:lnTo>
                      <a:pt x="87328" y="93796"/>
                    </a:lnTo>
                    <a:lnTo>
                      <a:pt x="93437" y="102062"/>
                    </a:lnTo>
                    <a:lnTo>
                      <a:pt x="98828" y="103499"/>
                    </a:lnTo>
                    <a:lnTo>
                      <a:pt x="102781" y="98108"/>
                    </a:lnTo>
                    <a:lnTo>
                      <a:pt x="103140" y="110327"/>
                    </a:lnTo>
                    <a:lnTo>
                      <a:pt x="106015" y="118593"/>
                    </a:lnTo>
                    <a:lnTo>
                      <a:pt x="107452" y="131171"/>
                    </a:lnTo>
                    <a:lnTo>
                      <a:pt x="109968" y="136202"/>
                    </a:lnTo>
                    <a:lnTo>
                      <a:pt x="115359" y="136921"/>
                    </a:lnTo>
                    <a:lnTo>
                      <a:pt x="116796" y="132249"/>
                    </a:lnTo>
                    <a:lnTo>
                      <a:pt x="111046" y="118593"/>
                    </a:lnTo>
                    <a:lnTo>
                      <a:pt x="111406" y="108530"/>
                    </a:lnTo>
                    <a:lnTo>
                      <a:pt x="111765" y="93437"/>
                    </a:lnTo>
                    <a:lnTo>
                      <a:pt x="115718" y="95952"/>
                    </a:lnTo>
                    <a:lnTo>
                      <a:pt x="117155" y="91280"/>
                    </a:lnTo>
                    <a:lnTo>
                      <a:pt x="133327" y="97390"/>
                    </a:lnTo>
                    <a:lnTo>
                      <a:pt x="140155" y="101343"/>
                    </a:lnTo>
                    <a:lnTo>
                      <a:pt x="148421" y="97390"/>
                    </a:lnTo>
                    <a:lnTo>
                      <a:pt x="149858" y="93437"/>
                    </a:lnTo>
                    <a:lnTo>
                      <a:pt x="140515" y="70796"/>
                    </a:lnTo>
                    <a:lnTo>
                      <a:pt x="142311" y="64687"/>
                    </a:lnTo>
                    <a:lnTo>
                      <a:pt x="148780" y="63249"/>
                    </a:lnTo>
                    <a:lnTo>
                      <a:pt x="150577" y="57499"/>
                    </a:lnTo>
                    <a:lnTo>
                      <a:pt x="143390" y="53906"/>
                    </a:lnTo>
                    <a:lnTo>
                      <a:pt x="136921" y="54625"/>
                    </a:lnTo>
                    <a:lnTo>
                      <a:pt x="131171" y="43484"/>
                    </a:lnTo>
                    <a:lnTo>
                      <a:pt x="118952" y="49593"/>
                    </a:lnTo>
                    <a:lnTo>
                      <a:pt x="105296" y="42406"/>
                    </a:lnTo>
                    <a:lnTo>
                      <a:pt x="100265" y="37734"/>
                    </a:lnTo>
                    <a:lnTo>
                      <a:pt x="91640" y="34859"/>
                    </a:lnTo>
                    <a:lnTo>
                      <a:pt x="81218" y="40250"/>
                    </a:lnTo>
                    <a:lnTo>
                      <a:pt x="72234" y="40250"/>
                    </a:lnTo>
                    <a:lnTo>
                      <a:pt x="61812" y="43843"/>
                    </a:lnTo>
                    <a:lnTo>
                      <a:pt x="62172" y="37734"/>
                    </a:lnTo>
                    <a:lnTo>
                      <a:pt x="70437" y="36656"/>
                    </a:lnTo>
                    <a:lnTo>
                      <a:pt x="82296" y="26594"/>
                    </a:lnTo>
                    <a:lnTo>
                      <a:pt x="83734" y="22281"/>
                    </a:lnTo>
                    <a:lnTo>
                      <a:pt x="77984" y="17969"/>
                    </a:lnTo>
                    <a:lnTo>
                      <a:pt x="70437" y="16891"/>
                    </a:lnTo>
                    <a:lnTo>
                      <a:pt x="65047" y="20484"/>
                    </a:lnTo>
                    <a:lnTo>
                      <a:pt x="64328" y="15812"/>
                    </a:lnTo>
                    <a:lnTo>
                      <a:pt x="60734" y="11141"/>
                    </a:lnTo>
                    <a:lnTo>
                      <a:pt x="59297" y="6469"/>
                    </a:lnTo>
                    <a:lnTo>
                      <a:pt x="54625" y="719"/>
                    </a:lnTo>
                    <a:close/>
                  </a:path>
                </a:pathLst>
              </a:custGeom>
              <a:solidFill>
                <a:srgbClr val="7F6000"/>
              </a:solidFill>
              <a:ln>
                <a:noFill/>
              </a:ln>
            </p:spPr>
          </p:sp>
        </p:grpSp>
        <p:sp>
          <p:nvSpPr>
            <p:cNvPr id="48" name="Google Shape;177;p16">
              <a:extLst>
                <a:ext uri="{FF2B5EF4-FFF2-40B4-BE49-F238E27FC236}">
                  <a16:creationId xmlns:a16="http://schemas.microsoft.com/office/drawing/2014/main" id="{09493341-3BE5-4A6C-A052-D6176A826A49}"/>
                </a:ext>
              </a:extLst>
            </p:cNvPr>
            <p:cNvSpPr txBox="1"/>
            <p:nvPr/>
          </p:nvSpPr>
          <p:spPr>
            <a:xfrm>
              <a:off x="9547308" y="4413949"/>
              <a:ext cx="1081585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Cow</a:t>
              </a:r>
              <a:endParaRPr b="1" dirty="0"/>
            </a:p>
          </p:txBody>
        </p:sp>
        <p:sp>
          <p:nvSpPr>
            <p:cNvPr id="49" name="Google Shape;178;p16">
              <a:extLst>
                <a:ext uri="{FF2B5EF4-FFF2-40B4-BE49-F238E27FC236}">
                  <a16:creationId xmlns:a16="http://schemas.microsoft.com/office/drawing/2014/main" id="{5241A1B8-61FD-4B50-AB14-A2E08A2D6627}"/>
                </a:ext>
              </a:extLst>
            </p:cNvPr>
            <p:cNvSpPr txBox="1"/>
            <p:nvPr/>
          </p:nvSpPr>
          <p:spPr>
            <a:xfrm>
              <a:off x="10628894" y="5370081"/>
              <a:ext cx="1138072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Grass</a:t>
              </a:r>
              <a:endParaRPr b="1" dirty="0"/>
            </a:p>
          </p:txBody>
        </p:sp>
        <p:sp>
          <p:nvSpPr>
            <p:cNvPr id="50" name="Google Shape;179;p16">
              <a:extLst>
                <a:ext uri="{FF2B5EF4-FFF2-40B4-BE49-F238E27FC236}">
                  <a16:creationId xmlns:a16="http://schemas.microsoft.com/office/drawing/2014/main" id="{1A2A9563-BE29-4CBE-A56F-78036C0E95A8}"/>
                </a:ext>
              </a:extLst>
            </p:cNvPr>
            <p:cNvSpPr txBox="1"/>
            <p:nvPr/>
          </p:nvSpPr>
          <p:spPr>
            <a:xfrm>
              <a:off x="10628894" y="3669090"/>
              <a:ext cx="1025733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Sky</a:t>
              </a:r>
              <a:endParaRPr sz="2487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7601754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16:</a:t>
            </a:r>
            <a:br>
              <a:rPr lang="en-US" dirty="0"/>
            </a:br>
            <a:r>
              <a:rPr lang="en-US" dirty="0"/>
              <a:t>Semantic Segmentation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69EC-071D-4757-A03C-08F1DFACA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97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1993" y="6069724"/>
            <a:ext cx="922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Ioffe</a:t>
            </a:r>
            <a:r>
              <a:rPr lang="en-US" sz="1400" dirty="0"/>
              <a:t> and </a:t>
            </a:r>
            <a:r>
              <a:rPr lang="en-US" sz="1400" dirty="0" err="1"/>
              <a:t>Szegedy</a:t>
            </a:r>
            <a:r>
              <a:rPr lang="en-US" sz="1400" dirty="0"/>
              <a:t>, “Batch normalization: Accelerating deep network training by reducing internal covariate shift”, ICML 2015</a:t>
            </a:r>
          </a:p>
        </p:txBody>
      </p:sp>
      <p:pic>
        <p:nvPicPr>
          <p:cNvPr id="5" name="Google Shape;859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pic>
        <p:nvPicPr>
          <p:cNvPr id="7" name="Google Shape;861;p80"/>
          <p:cNvPicPr preferRelativeResize="0"/>
          <p:nvPr/>
        </p:nvPicPr>
        <p:blipFill rotWithShape="1">
          <a:blip r:embed="rId3">
            <a:alphaModFix/>
          </a:blip>
          <a:srcRect b="13201"/>
          <a:stretch/>
        </p:blipFill>
        <p:spPr>
          <a:xfrm>
            <a:off x="5273413" y="1115503"/>
            <a:ext cx="4394790" cy="407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62;p80"/>
          <p:cNvSpPr txBox="1"/>
          <p:nvPr/>
        </p:nvSpPr>
        <p:spPr>
          <a:xfrm>
            <a:off x="8536529" y="1352944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9" name="Google Shape;864;p80"/>
          <p:cNvSpPr txBox="1"/>
          <p:nvPr/>
        </p:nvSpPr>
        <p:spPr>
          <a:xfrm>
            <a:off x="8536529" y="3973428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0" name="Google Shape;867;p80"/>
          <p:cNvSpPr/>
          <p:nvPr/>
        </p:nvSpPr>
        <p:spPr>
          <a:xfrm>
            <a:off x="1401154" y="2336621"/>
            <a:ext cx="2719292" cy="2755682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999"/>
              <a:t>X</a:t>
            </a:r>
            <a:endParaRPr sz="3999"/>
          </a:p>
        </p:txBody>
      </p:sp>
      <p:sp>
        <p:nvSpPr>
          <p:cNvPr id="11" name="Google Shape;868;p80"/>
          <p:cNvSpPr txBox="1"/>
          <p:nvPr/>
        </p:nvSpPr>
        <p:spPr>
          <a:xfrm>
            <a:off x="624190" y="3259247"/>
            <a:ext cx="667826" cy="6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</a:t>
            </a:r>
            <a:endParaRPr sz="3199"/>
          </a:p>
        </p:txBody>
      </p:sp>
      <p:sp>
        <p:nvSpPr>
          <p:cNvPr id="12" name="Google Shape;869;p80"/>
          <p:cNvSpPr txBox="1"/>
          <p:nvPr/>
        </p:nvSpPr>
        <p:spPr>
          <a:xfrm>
            <a:off x="2426887" y="5186278"/>
            <a:ext cx="667826" cy="667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D</a:t>
            </a:r>
            <a:endParaRPr sz="3199"/>
          </a:p>
        </p:txBody>
      </p:sp>
      <p:cxnSp>
        <p:nvCxnSpPr>
          <p:cNvPr id="13" name="Google Shape;870;p80"/>
          <p:cNvCxnSpPr/>
          <p:nvPr/>
        </p:nvCxnSpPr>
        <p:spPr>
          <a:xfrm rot="10800000">
            <a:off x="3898837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" name="Google Shape;871;p80"/>
          <p:cNvCxnSpPr/>
          <p:nvPr/>
        </p:nvCxnSpPr>
        <p:spPr>
          <a:xfrm rot="10800000">
            <a:off x="3492543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" name="Google Shape;872;p80"/>
          <p:cNvCxnSpPr/>
          <p:nvPr/>
        </p:nvCxnSpPr>
        <p:spPr>
          <a:xfrm rot="10800000">
            <a:off x="3086249" y="2385242"/>
            <a:ext cx="0" cy="268290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6" name="Google Shape;892;p81"/>
          <p:cNvSpPr txBox="1"/>
          <p:nvPr/>
        </p:nvSpPr>
        <p:spPr>
          <a:xfrm>
            <a:off x="5433079" y="5217896"/>
            <a:ext cx="5265428" cy="851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</a:rPr>
              <a:t>Problem: What if zero-mean, unit variance is too hard of a constraint? 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7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365911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Tasks: Semantic Segmentation</a:t>
            </a:r>
          </a:p>
        </p:txBody>
      </p:sp>
      <p:pic>
        <p:nvPicPr>
          <p:cNvPr id="5" name="Google Shape;100;p14"/>
          <p:cNvPicPr preferRelativeResize="0"/>
          <p:nvPr/>
        </p:nvPicPr>
        <p:blipFill rotWithShape="1">
          <a:blip r:embed="rId2">
            <a:alphaModFix/>
          </a:blip>
          <a:srcRect l="9279" r="25734"/>
          <a:stretch/>
        </p:blipFill>
        <p:spPr>
          <a:xfrm>
            <a:off x="92464" y="2268355"/>
            <a:ext cx="2790872" cy="24157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1;p14"/>
          <p:cNvSpPr txBox="1"/>
          <p:nvPr/>
        </p:nvSpPr>
        <p:spPr>
          <a:xfrm>
            <a:off x="160146" y="1110137"/>
            <a:ext cx="2675703" cy="113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b="1"/>
              <a:t>Classification </a:t>
            </a:r>
            <a:endParaRPr sz="2666" b="1"/>
          </a:p>
        </p:txBody>
      </p:sp>
      <p:sp>
        <p:nvSpPr>
          <p:cNvPr id="7" name="Google Shape;102;p14"/>
          <p:cNvSpPr txBox="1"/>
          <p:nvPr/>
        </p:nvSpPr>
        <p:spPr>
          <a:xfrm>
            <a:off x="3084618" y="1110137"/>
            <a:ext cx="2854856" cy="113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b="1"/>
              <a:t>Semantic</a:t>
            </a:r>
            <a:br>
              <a:rPr lang="en" sz="2666" b="1"/>
            </a:br>
            <a:r>
              <a:rPr lang="en" sz="2666" b="1"/>
              <a:t>Segmentation</a:t>
            </a:r>
            <a:endParaRPr sz="2666">
              <a:solidFill>
                <a:srgbClr val="FF0000"/>
              </a:solidFill>
            </a:endParaRPr>
          </a:p>
        </p:txBody>
      </p:sp>
      <p:sp>
        <p:nvSpPr>
          <p:cNvPr id="8" name="Google Shape;103;p14"/>
          <p:cNvSpPr txBox="1"/>
          <p:nvPr/>
        </p:nvSpPr>
        <p:spPr>
          <a:xfrm>
            <a:off x="6081603" y="1188017"/>
            <a:ext cx="2969227" cy="113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b="1"/>
              <a:t>Object </a:t>
            </a:r>
            <a:br>
              <a:rPr lang="en" sz="2666" b="1"/>
            </a:br>
            <a:r>
              <a:rPr lang="en" sz="2666" b="1"/>
              <a:t>Detection</a:t>
            </a:r>
            <a:endParaRPr sz="2666">
              <a:solidFill>
                <a:srgbClr val="FF0000"/>
              </a:solidFill>
            </a:endParaRPr>
          </a:p>
        </p:txBody>
      </p:sp>
      <p:sp>
        <p:nvSpPr>
          <p:cNvPr id="9" name="Google Shape;104;p14"/>
          <p:cNvSpPr txBox="1"/>
          <p:nvPr/>
        </p:nvSpPr>
        <p:spPr>
          <a:xfrm>
            <a:off x="9075657" y="1083578"/>
            <a:ext cx="2969227" cy="113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666" b="1"/>
              <a:t>Instance Segmentation</a:t>
            </a:r>
            <a:endParaRPr sz="2666">
              <a:solidFill>
                <a:srgbClr val="FF0000"/>
              </a:solidFill>
            </a:endParaRPr>
          </a:p>
        </p:txBody>
      </p:sp>
      <p:sp>
        <p:nvSpPr>
          <p:cNvPr id="10" name="Google Shape;105;p14"/>
          <p:cNvSpPr txBox="1"/>
          <p:nvPr/>
        </p:nvSpPr>
        <p:spPr>
          <a:xfrm>
            <a:off x="93764" y="4705835"/>
            <a:ext cx="2808468" cy="48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b="1"/>
              <a:t>CAT</a:t>
            </a:r>
            <a:endParaRPr sz="2399" b="1"/>
          </a:p>
        </p:txBody>
      </p:sp>
      <p:pic>
        <p:nvPicPr>
          <p:cNvPr id="11" name="Google Shape;1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3678" y="2324521"/>
            <a:ext cx="2790873" cy="2397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07;p14"/>
          <p:cNvGrpSpPr/>
          <p:nvPr/>
        </p:nvGrpSpPr>
        <p:grpSpPr>
          <a:xfrm>
            <a:off x="9222419" y="2324523"/>
            <a:ext cx="2808436" cy="2415769"/>
            <a:chOff x="6917425" y="1743175"/>
            <a:chExt cx="2106876" cy="1812299"/>
          </a:xfrm>
        </p:grpSpPr>
        <p:pic>
          <p:nvPicPr>
            <p:cNvPr id="13" name="Google Shape;108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17425" y="1743175"/>
              <a:ext cx="2106876" cy="1812299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" name="Google Shape;109;p14"/>
            <p:cNvSpPr/>
            <p:nvPr/>
          </p:nvSpPr>
          <p:spPr>
            <a:xfrm>
              <a:off x="7327080" y="2501842"/>
              <a:ext cx="705915" cy="1053130"/>
            </a:xfrm>
            <a:custGeom>
              <a:avLst/>
              <a:gdLst/>
              <a:ahLst/>
              <a:cxnLst/>
              <a:rect l="l" t="t" r="r" b="b"/>
              <a:pathLst>
                <a:path w="91916" h="119538" extrusionOk="0">
                  <a:moveTo>
                    <a:pt x="26194" y="15716"/>
                  </a:moveTo>
                  <a:lnTo>
                    <a:pt x="20003" y="34766"/>
                  </a:lnTo>
                  <a:lnTo>
                    <a:pt x="30004" y="44291"/>
                  </a:lnTo>
                  <a:lnTo>
                    <a:pt x="23575" y="57626"/>
                  </a:lnTo>
                  <a:lnTo>
                    <a:pt x="8096" y="43577"/>
                  </a:lnTo>
                  <a:lnTo>
                    <a:pt x="953" y="45005"/>
                  </a:lnTo>
                  <a:lnTo>
                    <a:pt x="0" y="65008"/>
                  </a:lnTo>
                  <a:lnTo>
                    <a:pt x="14050" y="71437"/>
                  </a:lnTo>
                  <a:lnTo>
                    <a:pt x="27146" y="69770"/>
                  </a:lnTo>
                  <a:lnTo>
                    <a:pt x="22622" y="87868"/>
                  </a:lnTo>
                  <a:lnTo>
                    <a:pt x="26432" y="108108"/>
                  </a:lnTo>
                  <a:lnTo>
                    <a:pt x="21670" y="119538"/>
                  </a:lnTo>
                  <a:lnTo>
                    <a:pt x="44291" y="119300"/>
                  </a:lnTo>
                  <a:lnTo>
                    <a:pt x="39291" y="98822"/>
                  </a:lnTo>
                  <a:lnTo>
                    <a:pt x="46673" y="92630"/>
                  </a:lnTo>
                  <a:lnTo>
                    <a:pt x="60722" y="91916"/>
                  </a:lnTo>
                  <a:lnTo>
                    <a:pt x="64532" y="99060"/>
                  </a:lnTo>
                  <a:lnTo>
                    <a:pt x="52388" y="118110"/>
                  </a:lnTo>
                  <a:lnTo>
                    <a:pt x="73105" y="118586"/>
                  </a:lnTo>
                  <a:lnTo>
                    <a:pt x="85963" y="90487"/>
                  </a:lnTo>
                  <a:lnTo>
                    <a:pt x="81915" y="78343"/>
                  </a:lnTo>
                  <a:lnTo>
                    <a:pt x="91916" y="67389"/>
                  </a:lnTo>
                  <a:lnTo>
                    <a:pt x="87392" y="59769"/>
                  </a:lnTo>
                  <a:lnTo>
                    <a:pt x="85963" y="40481"/>
                  </a:lnTo>
                  <a:lnTo>
                    <a:pt x="83106" y="38100"/>
                  </a:lnTo>
                  <a:lnTo>
                    <a:pt x="86201" y="29527"/>
                  </a:lnTo>
                  <a:lnTo>
                    <a:pt x="79772" y="23812"/>
                  </a:lnTo>
                  <a:lnTo>
                    <a:pt x="77629" y="16907"/>
                  </a:lnTo>
                  <a:lnTo>
                    <a:pt x="78820" y="7382"/>
                  </a:lnTo>
                  <a:lnTo>
                    <a:pt x="70961" y="2143"/>
                  </a:lnTo>
                  <a:lnTo>
                    <a:pt x="65485" y="6191"/>
                  </a:lnTo>
                  <a:lnTo>
                    <a:pt x="55245" y="0"/>
                  </a:lnTo>
                  <a:lnTo>
                    <a:pt x="42148" y="1428"/>
                  </a:lnTo>
                  <a:lnTo>
                    <a:pt x="38338" y="4286"/>
                  </a:lnTo>
                  <a:lnTo>
                    <a:pt x="26194" y="2619"/>
                  </a:lnTo>
                  <a:lnTo>
                    <a:pt x="22860" y="10715"/>
                  </a:lnTo>
                  <a:close/>
                </a:path>
              </a:pathLst>
            </a:custGeom>
            <a:solidFill>
              <a:srgbClr val="FF000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" name="Google Shape;110;p14"/>
            <p:cNvSpPr/>
            <p:nvPr/>
          </p:nvSpPr>
          <p:spPr>
            <a:xfrm>
              <a:off x="7975570" y="2631128"/>
              <a:ext cx="372409" cy="819776"/>
            </a:xfrm>
            <a:custGeom>
              <a:avLst/>
              <a:gdLst/>
              <a:ahLst/>
              <a:cxnLst/>
              <a:rect l="l" t="t" r="r" b="b"/>
              <a:pathLst>
                <a:path w="46435" h="84058" extrusionOk="0">
                  <a:moveTo>
                    <a:pt x="6430" y="41672"/>
                  </a:moveTo>
                  <a:lnTo>
                    <a:pt x="13097" y="5477"/>
                  </a:lnTo>
                  <a:lnTo>
                    <a:pt x="22384" y="0"/>
                  </a:lnTo>
                  <a:lnTo>
                    <a:pt x="35719" y="2620"/>
                  </a:lnTo>
                  <a:lnTo>
                    <a:pt x="39529" y="10240"/>
                  </a:lnTo>
                  <a:lnTo>
                    <a:pt x="46435" y="14526"/>
                  </a:lnTo>
                  <a:lnTo>
                    <a:pt x="45720" y="26432"/>
                  </a:lnTo>
                  <a:lnTo>
                    <a:pt x="45720" y="42148"/>
                  </a:lnTo>
                  <a:lnTo>
                    <a:pt x="39053" y="53340"/>
                  </a:lnTo>
                  <a:lnTo>
                    <a:pt x="39053" y="65961"/>
                  </a:lnTo>
                  <a:lnTo>
                    <a:pt x="33814" y="73105"/>
                  </a:lnTo>
                  <a:lnTo>
                    <a:pt x="37148" y="81677"/>
                  </a:lnTo>
                  <a:lnTo>
                    <a:pt x="25956" y="84058"/>
                  </a:lnTo>
                  <a:lnTo>
                    <a:pt x="18812" y="80248"/>
                  </a:lnTo>
                  <a:lnTo>
                    <a:pt x="27147" y="64532"/>
                  </a:lnTo>
                  <a:lnTo>
                    <a:pt x="14764" y="62627"/>
                  </a:lnTo>
                  <a:lnTo>
                    <a:pt x="11907" y="64294"/>
                  </a:lnTo>
                  <a:lnTo>
                    <a:pt x="12859" y="75962"/>
                  </a:lnTo>
                  <a:lnTo>
                    <a:pt x="0" y="77629"/>
                  </a:lnTo>
                  <a:lnTo>
                    <a:pt x="4763" y="65247"/>
                  </a:lnTo>
                  <a:lnTo>
                    <a:pt x="3810" y="59770"/>
                  </a:lnTo>
                  <a:lnTo>
                    <a:pt x="7144" y="51912"/>
                  </a:lnTo>
                  <a:lnTo>
                    <a:pt x="11192" y="46673"/>
                  </a:lnTo>
                  <a:close/>
                </a:path>
              </a:pathLst>
            </a:custGeom>
            <a:solidFill>
              <a:srgbClr val="00FF00"/>
            </a:solidFill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" name="Google Shape;111;p14"/>
            <p:cNvSpPr/>
            <p:nvPr/>
          </p:nvSpPr>
          <p:spPr>
            <a:xfrm>
              <a:off x="8313674" y="2512690"/>
              <a:ext cx="317023" cy="715268"/>
            </a:xfrm>
            <a:custGeom>
              <a:avLst/>
              <a:gdLst/>
              <a:ahLst/>
              <a:cxnLst/>
              <a:rect l="l" t="t" r="r" b="b"/>
              <a:pathLst>
                <a:path w="39529" h="73342" extrusionOk="0">
                  <a:moveTo>
                    <a:pt x="4048" y="20955"/>
                  </a:moveTo>
                  <a:lnTo>
                    <a:pt x="10954" y="5953"/>
                  </a:lnTo>
                  <a:lnTo>
                    <a:pt x="10954" y="0"/>
                  </a:lnTo>
                  <a:lnTo>
                    <a:pt x="17145" y="2857"/>
                  </a:lnTo>
                  <a:lnTo>
                    <a:pt x="27146" y="4048"/>
                  </a:lnTo>
                  <a:lnTo>
                    <a:pt x="32385" y="952"/>
                  </a:lnTo>
                  <a:lnTo>
                    <a:pt x="32623" y="8096"/>
                  </a:lnTo>
                  <a:lnTo>
                    <a:pt x="39529" y="28575"/>
                  </a:lnTo>
                  <a:lnTo>
                    <a:pt x="36433" y="45006"/>
                  </a:lnTo>
                  <a:lnTo>
                    <a:pt x="31671" y="60007"/>
                  </a:lnTo>
                  <a:lnTo>
                    <a:pt x="33338" y="70247"/>
                  </a:lnTo>
                  <a:lnTo>
                    <a:pt x="24289" y="73104"/>
                  </a:lnTo>
                  <a:lnTo>
                    <a:pt x="20955" y="72866"/>
                  </a:lnTo>
                  <a:lnTo>
                    <a:pt x="10954" y="73342"/>
                  </a:lnTo>
                  <a:lnTo>
                    <a:pt x="6191" y="71437"/>
                  </a:lnTo>
                  <a:lnTo>
                    <a:pt x="9525" y="67151"/>
                  </a:lnTo>
                  <a:lnTo>
                    <a:pt x="0" y="66675"/>
                  </a:lnTo>
                  <a:lnTo>
                    <a:pt x="4524" y="58341"/>
                  </a:lnTo>
                  <a:lnTo>
                    <a:pt x="8096" y="55959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112;p14"/>
          <p:cNvSpPr/>
          <p:nvPr/>
        </p:nvSpPr>
        <p:spPr>
          <a:xfrm rot="-5400000">
            <a:off x="8908767" y="2779562"/>
            <a:ext cx="469078" cy="5497768"/>
          </a:xfrm>
          <a:prstGeom prst="leftBrace">
            <a:avLst>
              <a:gd name="adj1" fmla="val 64648"/>
              <a:gd name="adj2" fmla="val 5000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113;p14"/>
          <p:cNvSpPr/>
          <p:nvPr/>
        </p:nvSpPr>
        <p:spPr>
          <a:xfrm rot="-5400000">
            <a:off x="1244564" y="4144400"/>
            <a:ext cx="469078" cy="2793672"/>
          </a:xfrm>
          <a:prstGeom prst="leftBrace">
            <a:avLst>
              <a:gd name="adj1" fmla="val 64648"/>
              <a:gd name="adj2" fmla="val 5000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114;p14"/>
          <p:cNvSpPr txBox="1"/>
          <p:nvPr/>
        </p:nvSpPr>
        <p:spPr>
          <a:xfrm>
            <a:off x="3200489" y="4604262"/>
            <a:ext cx="2675703" cy="871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b="1">
                <a:solidFill>
                  <a:srgbClr val="6AA84F"/>
                </a:solidFill>
              </a:rPr>
              <a:t>GRASS</a:t>
            </a:r>
            <a:r>
              <a:rPr lang="en" sz="2399"/>
              <a:t>, </a:t>
            </a:r>
            <a:r>
              <a:rPr lang="en" sz="2399" b="1">
                <a:solidFill>
                  <a:srgbClr val="F1C232"/>
                </a:solidFill>
              </a:rPr>
              <a:t>CAT</a:t>
            </a:r>
            <a:r>
              <a:rPr lang="en" sz="2399"/>
              <a:t>, </a:t>
            </a:r>
            <a:r>
              <a:rPr lang="en" sz="2399" b="1">
                <a:solidFill>
                  <a:srgbClr val="A64D79"/>
                </a:solidFill>
              </a:rPr>
              <a:t>TREE</a:t>
            </a:r>
            <a:r>
              <a:rPr lang="en" sz="2399"/>
              <a:t>, </a:t>
            </a:r>
            <a:r>
              <a:rPr lang="en" sz="2399" b="1">
                <a:solidFill>
                  <a:srgbClr val="4A86E8"/>
                </a:solidFill>
              </a:rPr>
              <a:t>SKY</a:t>
            </a:r>
            <a:endParaRPr sz="2399" b="1">
              <a:solidFill>
                <a:srgbClr val="4A86E8"/>
              </a:solidFill>
            </a:endParaRPr>
          </a:p>
        </p:txBody>
      </p:sp>
      <p:sp>
        <p:nvSpPr>
          <p:cNvPr id="20" name="Google Shape;115;p14"/>
          <p:cNvSpPr txBox="1"/>
          <p:nvPr/>
        </p:nvSpPr>
        <p:spPr>
          <a:xfrm>
            <a:off x="6298848" y="4705835"/>
            <a:ext cx="2675703" cy="48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b="1">
                <a:solidFill>
                  <a:srgbClr val="FF0000"/>
                </a:solidFill>
              </a:rPr>
              <a:t>DOG</a:t>
            </a:r>
            <a:r>
              <a:rPr lang="en" sz="2399"/>
              <a:t>, </a:t>
            </a:r>
            <a:r>
              <a:rPr lang="en" sz="2399" b="1">
                <a:solidFill>
                  <a:srgbClr val="6AA84F"/>
                </a:solidFill>
              </a:rPr>
              <a:t>DOG</a:t>
            </a:r>
            <a:r>
              <a:rPr lang="en" sz="2399"/>
              <a:t>, </a:t>
            </a:r>
            <a:r>
              <a:rPr lang="en" sz="2399" b="1">
                <a:solidFill>
                  <a:srgbClr val="4A86E8"/>
                </a:solidFill>
              </a:rPr>
              <a:t>CAT</a:t>
            </a:r>
            <a:endParaRPr sz="2399" b="1">
              <a:solidFill>
                <a:srgbClr val="4A86E8"/>
              </a:solidFill>
            </a:endParaRPr>
          </a:p>
        </p:txBody>
      </p:sp>
      <p:sp>
        <p:nvSpPr>
          <p:cNvPr id="21" name="Google Shape;116;p14"/>
          <p:cNvSpPr txBox="1"/>
          <p:nvPr/>
        </p:nvSpPr>
        <p:spPr>
          <a:xfrm>
            <a:off x="9355152" y="4705835"/>
            <a:ext cx="2675703" cy="48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399" b="1">
                <a:solidFill>
                  <a:srgbClr val="FF0000"/>
                </a:solidFill>
              </a:rPr>
              <a:t>DOG</a:t>
            </a:r>
            <a:r>
              <a:rPr lang="en" sz="2399">
                <a:solidFill>
                  <a:schemeClr val="dk1"/>
                </a:solidFill>
              </a:rPr>
              <a:t>, </a:t>
            </a:r>
            <a:r>
              <a:rPr lang="en" sz="2399" b="1">
                <a:solidFill>
                  <a:srgbClr val="6AA84F"/>
                </a:solidFill>
              </a:rPr>
              <a:t>DOG</a:t>
            </a:r>
            <a:r>
              <a:rPr lang="en" sz="2399">
                <a:solidFill>
                  <a:schemeClr val="dk1"/>
                </a:solidFill>
              </a:rPr>
              <a:t>, </a:t>
            </a:r>
            <a:r>
              <a:rPr lang="en" sz="2399" b="1">
                <a:solidFill>
                  <a:srgbClr val="4A86E8"/>
                </a:solidFill>
              </a:rPr>
              <a:t>CAT</a:t>
            </a:r>
            <a:endParaRPr sz="2399" b="1">
              <a:solidFill>
                <a:srgbClr val="4A86E8"/>
              </a:solidFill>
            </a:endParaRPr>
          </a:p>
          <a:p>
            <a:pPr algn="ctr"/>
            <a:endParaRPr sz="2399"/>
          </a:p>
        </p:txBody>
      </p:sp>
      <p:sp>
        <p:nvSpPr>
          <p:cNvPr id="22" name="Google Shape;117;p14"/>
          <p:cNvSpPr txBox="1"/>
          <p:nvPr/>
        </p:nvSpPr>
        <p:spPr>
          <a:xfrm>
            <a:off x="232027" y="5690012"/>
            <a:ext cx="2511746" cy="53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No spatial extent</a:t>
            </a:r>
            <a:endParaRPr sz="2487" dirty="0"/>
          </a:p>
        </p:txBody>
      </p:sp>
      <p:sp>
        <p:nvSpPr>
          <p:cNvPr id="23" name="Google Shape;118;p14"/>
          <p:cNvSpPr txBox="1"/>
          <p:nvPr/>
        </p:nvSpPr>
        <p:spPr>
          <a:xfrm>
            <a:off x="7816034" y="5689992"/>
            <a:ext cx="2469591" cy="53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Multiple Object</a:t>
            </a:r>
            <a:r>
              <a:rPr lang="en-US" sz="2487" dirty="0"/>
              <a:t>s</a:t>
            </a:r>
            <a:endParaRPr sz="2487" dirty="0"/>
          </a:p>
        </p:txBody>
      </p:sp>
      <p:sp>
        <p:nvSpPr>
          <p:cNvPr id="24" name="Google Shape;119;p14"/>
          <p:cNvSpPr/>
          <p:nvPr/>
        </p:nvSpPr>
        <p:spPr>
          <a:xfrm rot="-5400000">
            <a:off x="4322195" y="4162109"/>
            <a:ext cx="469078" cy="2755282"/>
          </a:xfrm>
          <a:prstGeom prst="leftBrace">
            <a:avLst>
              <a:gd name="adj1" fmla="val 64648"/>
              <a:gd name="adj2" fmla="val 5000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120;p14"/>
          <p:cNvSpPr txBox="1"/>
          <p:nvPr/>
        </p:nvSpPr>
        <p:spPr>
          <a:xfrm>
            <a:off x="2935184" y="5689992"/>
            <a:ext cx="3115154" cy="53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No objects, just pixels</a:t>
            </a:r>
            <a:endParaRPr sz="2487" dirty="0"/>
          </a:p>
        </p:txBody>
      </p:sp>
      <p:grpSp>
        <p:nvGrpSpPr>
          <p:cNvPr id="26" name="Google Shape;122;p14"/>
          <p:cNvGrpSpPr/>
          <p:nvPr/>
        </p:nvGrpSpPr>
        <p:grpSpPr>
          <a:xfrm>
            <a:off x="3069035" y="2264137"/>
            <a:ext cx="2854736" cy="2424186"/>
            <a:chOff x="2277225" y="713289"/>
            <a:chExt cx="3568755" cy="2932300"/>
          </a:xfrm>
        </p:grpSpPr>
        <p:grpSp>
          <p:nvGrpSpPr>
            <p:cNvPr id="27" name="Google Shape;123;p14"/>
            <p:cNvGrpSpPr/>
            <p:nvPr/>
          </p:nvGrpSpPr>
          <p:grpSpPr>
            <a:xfrm>
              <a:off x="2277225" y="713289"/>
              <a:ext cx="3562639" cy="2932300"/>
              <a:chOff x="2401325" y="1743175"/>
              <a:chExt cx="2093699" cy="1812299"/>
            </a:xfrm>
          </p:grpSpPr>
          <p:pic>
            <p:nvPicPr>
              <p:cNvPr id="31" name="Google Shape;124;p14"/>
              <p:cNvPicPr preferRelativeResize="0"/>
              <p:nvPr/>
            </p:nvPicPr>
            <p:blipFill rotWithShape="1">
              <a:blip r:embed="rId2">
                <a:alphaModFix/>
              </a:blip>
              <a:srcRect l="9279" r="25734"/>
              <a:stretch/>
            </p:blipFill>
            <p:spPr>
              <a:xfrm>
                <a:off x="2401325" y="1743175"/>
                <a:ext cx="2093699" cy="181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125;p14"/>
              <p:cNvSpPr/>
              <p:nvPr/>
            </p:nvSpPr>
            <p:spPr>
              <a:xfrm>
                <a:off x="2466169" y="2111305"/>
                <a:ext cx="1608200" cy="1150000"/>
              </a:xfrm>
              <a:custGeom>
                <a:avLst/>
                <a:gdLst/>
                <a:ahLst/>
                <a:cxnLst/>
                <a:rect l="l" t="t" r="r" b="b"/>
                <a:pathLst>
                  <a:path w="64328" h="46000" extrusionOk="0">
                    <a:moveTo>
                      <a:pt x="2367" y="7601"/>
                    </a:moveTo>
                    <a:lnTo>
                      <a:pt x="14375" y="6468"/>
                    </a:lnTo>
                    <a:lnTo>
                      <a:pt x="27313" y="10422"/>
                    </a:lnTo>
                    <a:lnTo>
                      <a:pt x="36297" y="13297"/>
                    </a:lnTo>
                    <a:lnTo>
                      <a:pt x="39532" y="12218"/>
                    </a:lnTo>
                    <a:lnTo>
                      <a:pt x="38094" y="6110"/>
                    </a:lnTo>
                    <a:lnTo>
                      <a:pt x="38094" y="1438"/>
                    </a:lnTo>
                    <a:lnTo>
                      <a:pt x="40251" y="1078"/>
                    </a:lnTo>
                    <a:lnTo>
                      <a:pt x="46359" y="6110"/>
                    </a:lnTo>
                    <a:lnTo>
                      <a:pt x="56062" y="5391"/>
                    </a:lnTo>
                    <a:lnTo>
                      <a:pt x="61812" y="0"/>
                    </a:lnTo>
                    <a:lnTo>
                      <a:pt x="64328" y="1078"/>
                    </a:lnTo>
                    <a:lnTo>
                      <a:pt x="63968" y="10063"/>
                    </a:lnTo>
                    <a:lnTo>
                      <a:pt x="62532" y="18688"/>
                    </a:lnTo>
                    <a:lnTo>
                      <a:pt x="61093" y="21562"/>
                    </a:lnTo>
                    <a:lnTo>
                      <a:pt x="63609" y="24797"/>
                    </a:lnTo>
                    <a:lnTo>
                      <a:pt x="64328" y="29828"/>
                    </a:lnTo>
                    <a:lnTo>
                      <a:pt x="64328" y="34140"/>
                    </a:lnTo>
                    <a:lnTo>
                      <a:pt x="60735" y="37734"/>
                    </a:lnTo>
                    <a:lnTo>
                      <a:pt x="55703" y="35218"/>
                    </a:lnTo>
                    <a:lnTo>
                      <a:pt x="57141" y="28750"/>
                    </a:lnTo>
                    <a:lnTo>
                      <a:pt x="53187" y="31266"/>
                    </a:lnTo>
                    <a:lnTo>
                      <a:pt x="48515" y="32703"/>
                    </a:lnTo>
                    <a:lnTo>
                      <a:pt x="49235" y="35937"/>
                    </a:lnTo>
                    <a:lnTo>
                      <a:pt x="50476" y="39345"/>
                    </a:lnTo>
                    <a:lnTo>
                      <a:pt x="50312" y="43484"/>
                    </a:lnTo>
                    <a:lnTo>
                      <a:pt x="47438" y="46000"/>
                    </a:lnTo>
                    <a:lnTo>
                      <a:pt x="42406" y="42406"/>
                    </a:lnTo>
                    <a:lnTo>
                      <a:pt x="40251" y="36655"/>
                    </a:lnTo>
                    <a:lnTo>
                      <a:pt x="35219" y="37375"/>
                    </a:lnTo>
                    <a:lnTo>
                      <a:pt x="34142" y="33422"/>
                    </a:lnTo>
                    <a:lnTo>
                      <a:pt x="32345" y="25516"/>
                    </a:lnTo>
                    <a:lnTo>
                      <a:pt x="31625" y="19405"/>
                    </a:lnTo>
                    <a:lnTo>
                      <a:pt x="25156" y="15453"/>
                    </a:lnTo>
                    <a:lnTo>
                      <a:pt x="15453" y="12218"/>
                    </a:lnTo>
                    <a:lnTo>
                      <a:pt x="9703" y="10780"/>
                    </a:lnTo>
                    <a:lnTo>
                      <a:pt x="4313" y="11500"/>
                    </a:lnTo>
                    <a:lnTo>
                      <a:pt x="0" y="10422"/>
                    </a:lnTo>
                  </a:path>
                </a:pathLst>
              </a:custGeom>
              <a:solidFill>
                <a:srgbClr val="FFD966"/>
              </a:solidFill>
              <a:ln w="38100" cap="flat" cmpd="sng">
                <a:solidFill>
                  <a:srgbClr val="FFD9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28" name="Google Shape;126;p14"/>
            <p:cNvSpPr/>
            <p:nvPr/>
          </p:nvSpPr>
          <p:spPr>
            <a:xfrm>
              <a:off x="2291955" y="1786552"/>
              <a:ext cx="3554025" cy="1835050"/>
            </a:xfrm>
            <a:custGeom>
              <a:avLst/>
              <a:gdLst/>
              <a:ahLst/>
              <a:cxnLst/>
              <a:rect l="l" t="t" r="r" b="b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/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127;p14"/>
            <p:cNvSpPr/>
            <p:nvPr/>
          </p:nvSpPr>
          <p:spPr>
            <a:xfrm>
              <a:off x="2285997" y="781997"/>
              <a:ext cx="3548025" cy="1279900"/>
            </a:xfrm>
            <a:custGeom>
              <a:avLst/>
              <a:gdLst/>
              <a:ahLst/>
              <a:cxnLst/>
              <a:rect l="l" t="t" r="r" b="b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/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" name="Google Shape;128;p14"/>
            <p:cNvSpPr/>
            <p:nvPr/>
          </p:nvSpPr>
          <p:spPr>
            <a:xfrm>
              <a:off x="2297900" y="716500"/>
              <a:ext cx="3518300" cy="773900"/>
            </a:xfrm>
            <a:custGeom>
              <a:avLst/>
              <a:gdLst/>
              <a:ahLst/>
              <a:cxnLst/>
              <a:rect l="l" t="t" r="r" b="b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/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3" name="Rectangle 32"/>
          <p:cNvSpPr/>
          <p:nvPr/>
        </p:nvSpPr>
        <p:spPr>
          <a:xfrm>
            <a:off x="0" y="1302589"/>
            <a:ext cx="2990593" cy="49204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162976" y="1216256"/>
            <a:ext cx="6017138" cy="408895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11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4380-A70F-6945-B2C8-9002138D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Semantic Segmentation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1C3A36-D6ED-9A49-89A2-6E6D0AD30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28" name="Google Shape;171;p16">
            <a:extLst>
              <a:ext uri="{FF2B5EF4-FFF2-40B4-BE49-F238E27FC236}">
                <a16:creationId xmlns:a16="http://schemas.microsoft.com/office/drawing/2014/main" id="{7058BF9A-B7F2-1F4C-B1DF-39183C2A0F9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3656" y="1293276"/>
            <a:ext cx="3293307" cy="2194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172;p16">
            <a:extLst>
              <a:ext uri="{FF2B5EF4-FFF2-40B4-BE49-F238E27FC236}">
                <a16:creationId xmlns:a16="http://schemas.microsoft.com/office/drawing/2014/main" id="{F93CFC2A-D973-254D-81BD-8CC6FAE3139B}"/>
              </a:ext>
            </a:extLst>
          </p:cNvPr>
          <p:cNvGrpSpPr/>
          <p:nvPr/>
        </p:nvGrpSpPr>
        <p:grpSpPr>
          <a:xfrm>
            <a:off x="8473660" y="3592741"/>
            <a:ext cx="3293301" cy="2446327"/>
            <a:chOff x="3688175" y="943350"/>
            <a:chExt cx="5279100" cy="3521825"/>
          </a:xfrm>
        </p:grpSpPr>
        <p:sp>
          <p:nvSpPr>
            <p:cNvPr id="30" name="Google Shape;173;p16">
              <a:extLst>
                <a:ext uri="{FF2B5EF4-FFF2-40B4-BE49-F238E27FC236}">
                  <a16:creationId xmlns:a16="http://schemas.microsoft.com/office/drawing/2014/main" id="{63855FCC-6034-5A41-BBC9-6F11F2B853EA}"/>
                </a:ext>
              </a:extLst>
            </p:cNvPr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1" name="Google Shape;174;p16">
              <a:extLst>
                <a:ext uri="{FF2B5EF4-FFF2-40B4-BE49-F238E27FC236}">
                  <a16:creationId xmlns:a16="http://schemas.microsoft.com/office/drawing/2014/main" id="{9CE5FBAA-547D-0246-9089-BA893268164F}"/>
                </a:ext>
              </a:extLst>
            </p:cNvPr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l" t="t" r="r" b="b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2" name="Google Shape;175;p16">
              <a:extLst>
                <a:ext uri="{FF2B5EF4-FFF2-40B4-BE49-F238E27FC236}">
                  <a16:creationId xmlns:a16="http://schemas.microsoft.com/office/drawing/2014/main" id="{D779A6A9-08F2-C842-9E09-39C0C1D3D982}"/>
                </a:ext>
              </a:extLst>
            </p:cNvPr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l" t="t" r="r" b="b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3" name="Google Shape;176;p16">
              <a:extLst>
                <a:ext uri="{FF2B5EF4-FFF2-40B4-BE49-F238E27FC236}">
                  <a16:creationId xmlns:a16="http://schemas.microsoft.com/office/drawing/2014/main" id="{C0418293-17E0-A945-8EF9-82C7149DDC33}"/>
                </a:ext>
              </a:extLst>
            </p:cNvPr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l" t="t" r="r" b="b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4" name="Google Shape;177;p16">
            <a:extLst>
              <a:ext uri="{FF2B5EF4-FFF2-40B4-BE49-F238E27FC236}">
                <a16:creationId xmlns:a16="http://schemas.microsoft.com/office/drawing/2014/main" id="{4262BBE4-246E-C34E-9E8A-FAA5F940AFEA}"/>
              </a:ext>
            </a:extLst>
          </p:cNvPr>
          <p:cNvSpPr txBox="1"/>
          <p:nvPr/>
        </p:nvSpPr>
        <p:spPr>
          <a:xfrm>
            <a:off x="9547309" y="4520302"/>
            <a:ext cx="884578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/>
              <a:t>Cow</a:t>
            </a:r>
            <a:endParaRPr sz="2487" b="1" dirty="0"/>
          </a:p>
        </p:txBody>
      </p:sp>
      <p:sp>
        <p:nvSpPr>
          <p:cNvPr id="35" name="Google Shape;178;p16">
            <a:extLst>
              <a:ext uri="{FF2B5EF4-FFF2-40B4-BE49-F238E27FC236}">
                <a16:creationId xmlns:a16="http://schemas.microsoft.com/office/drawing/2014/main" id="{A328DB1E-C93D-3C46-BAF4-B57A19F95C6C}"/>
              </a:ext>
            </a:extLst>
          </p:cNvPr>
          <p:cNvSpPr txBox="1"/>
          <p:nvPr/>
        </p:nvSpPr>
        <p:spPr>
          <a:xfrm>
            <a:off x="10741232" y="5370081"/>
            <a:ext cx="102573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Grass</a:t>
            </a:r>
            <a:endParaRPr sz="2487" b="1"/>
          </a:p>
        </p:txBody>
      </p:sp>
      <p:sp>
        <p:nvSpPr>
          <p:cNvPr id="36" name="Google Shape;179;p16">
            <a:extLst>
              <a:ext uri="{FF2B5EF4-FFF2-40B4-BE49-F238E27FC236}">
                <a16:creationId xmlns:a16="http://schemas.microsoft.com/office/drawing/2014/main" id="{F28D3D95-7E7C-6C48-A763-5D13C21E20BC}"/>
              </a:ext>
            </a:extLst>
          </p:cNvPr>
          <p:cNvSpPr txBox="1"/>
          <p:nvPr/>
        </p:nvSpPr>
        <p:spPr>
          <a:xfrm>
            <a:off x="10628894" y="3669090"/>
            <a:ext cx="102573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/>
              <a:t>Sky</a:t>
            </a:r>
            <a:endParaRPr sz="2487" b="1" dirty="0"/>
          </a:p>
        </p:txBody>
      </p:sp>
      <p:sp>
        <p:nvSpPr>
          <p:cNvPr id="37" name="Google Shape;180;p16">
            <a:extLst>
              <a:ext uri="{FF2B5EF4-FFF2-40B4-BE49-F238E27FC236}">
                <a16:creationId xmlns:a16="http://schemas.microsoft.com/office/drawing/2014/main" id="{17BF14B4-6DD0-8540-8A76-FAEB7A0BD12D}"/>
              </a:ext>
            </a:extLst>
          </p:cNvPr>
          <p:cNvSpPr txBox="1"/>
          <p:nvPr/>
        </p:nvSpPr>
        <p:spPr>
          <a:xfrm rot="-2700000">
            <a:off x="8298993" y="3536630"/>
            <a:ext cx="1025886" cy="52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/>
              <a:t>Trees</a:t>
            </a:r>
            <a:endParaRPr sz="2487" b="1" dirty="0"/>
          </a:p>
        </p:txBody>
      </p:sp>
      <p:sp>
        <p:nvSpPr>
          <p:cNvPr id="38" name="Google Shape;181;p16">
            <a:extLst>
              <a:ext uri="{FF2B5EF4-FFF2-40B4-BE49-F238E27FC236}">
                <a16:creationId xmlns:a16="http://schemas.microsoft.com/office/drawing/2014/main" id="{2D81A3D1-C028-DC48-B9E3-3E6E304C6AE7}"/>
              </a:ext>
            </a:extLst>
          </p:cNvPr>
          <p:cNvSpPr txBox="1"/>
          <p:nvPr/>
        </p:nvSpPr>
        <p:spPr>
          <a:xfrm>
            <a:off x="516132" y="2013520"/>
            <a:ext cx="4265689" cy="383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3199" dirty="0"/>
          </a:p>
          <a:p>
            <a:r>
              <a:rPr lang="en" sz="2666" dirty="0"/>
              <a:t>Label each pixel in the image with a category label</a:t>
            </a:r>
            <a:endParaRPr sz="2666" dirty="0"/>
          </a:p>
          <a:p>
            <a:endParaRPr sz="2666" dirty="0"/>
          </a:p>
          <a:p>
            <a:r>
              <a:rPr lang="en" sz="2666" dirty="0"/>
              <a:t>Don’t differentiate instances, only care about pixels</a:t>
            </a:r>
            <a:endParaRPr sz="2666" dirty="0"/>
          </a:p>
        </p:txBody>
      </p:sp>
      <p:sp>
        <p:nvSpPr>
          <p:cNvPr id="39" name="Google Shape;182;p16">
            <a:extLst>
              <a:ext uri="{FF2B5EF4-FFF2-40B4-BE49-F238E27FC236}">
                <a16:creationId xmlns:a16="http://schemas.microsoft.com/office/drawing/2014/main" id="{ABF8613F-77DF-9C43-95AD-F6C85C75EFCC}"/>
              </a:ext>
            </a:extLst>
          </p:cNvPr>
          <p:cNvSpPr txBox="1"/>
          <p:nvPr/>
        </p:nvSpPr>
        <p:spPr>
          <a:xfrm>
            <a:off x="9250337" y="949066"/>
            <a:ext cx="1739947" cy="3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rgbClr val="999999"/>
                </a:solidFill>
                <a:hlinkClick r:id="rId3"/>
              </a:rPr>
              <a:t>This image</a:t>
            </a:r>
            <a:r>
              <a:rPr lang="en" sz="800">
                <a:solidFill>
                  <a:srgbClr val="999999"/>
                </a:solidFill>
              </a:rPr>
              <a:t> is </a:t>
            </a:r>
            <a:r>
              <a:rPr lang="en" sz="800" u="sng">
                <a:solidFill>
                  <a:srgbClr val="999999"/>
                </a:solidFill>
                <a:hlinkClick r:id="rId4"/>
              </a:rPr>
              <a:t>CC0 public domain</a:t>
            </a:r>
            <a:endParaRPr sz="800">
              <a:solidFill>
                <a:srgbClr val="999999"/>
              </a:solidFill>
            </a:endParaRPr>
          </a:p>
        </p:txBody>
      </p:sp>
      <p:grpSp>
        <p:nvGrpSpPr>
          <p:cNvPr id="40" name="Google Shape;183;p16">
            <a:extLst>
              <a:ext uri="{FF2B5EF4-FFF2-40B4-BE49-F238E27FC236}">
                <a16:creationId xmlns:a16="http://schemas.microsoft.com/office/drawing/2014/main" id="{0DFA46D0-3185-F64F-B46B-1ACB7FD6ED4D}"/>
              </a:ext>
            </a:extLst>
          </p:cNvPr>
          <p:cNvGrpSpPr/>
          <p:nvPr/>
        </p:nvGrpSpPr>
        <p:grpSpPr>
          <a:xfrm>
            <a:off x="5391539" y="3614872"/>
            <a:ext cx="2854736" cy="2424186"/>
            <a:chOff x="2277225" y="713289"/>
            <a:chExt cx="3568755" cy="2932300"/>
          </a:xfrm>
        </p:grpSpPr>
        <p:grpSp>
          <p:nvGrpSpPr>
            <p:cNvPr id="41" name="Google Shape;184;p16">
              <a:extLst>
                <a:ext uri="{FF2B5EF4-FFF2-40B4-BE49-F238E27FC236}">
                  <a16:creationId xmlns:a16="http://schemas.microsoft.com/office/drawing/2014/main" id="{1464ADB0-A681-054E-94F7-D89E6747F957}"/>
                </a:ext>
              </a:extLst>
            </p:cNvPr>
            <p:cNvGrpSpPr/>
            <p:nvPr/>
          </p:nvGrpSpPr>
          <p:grpSpPr>
            <a:xfrm>
              <a:off x="2277225" y="713289"/>
              <a:ext cx="3562639" cy="2932300"/>
              <a:chOff x="2401325" y="1743175"/>
              <a:chExt cx="2093699" cy="1812299"/>
            </a:xfrm>
          </p:grpSpPr>
          <p:pic>
            <p:nvPicPr>
              <p:cNvPr id="45" name="Google Shape;185;p16">
                <a:extLst>
                  <a:ext uri="{FF2B5EF4-FFF2-40B4-BE49-F238E27FC236}">
                    <a16:creationId xmlns:a16="http://schemas.microsoft.com/office/drawing/2014/main" id="{EE06C618-192A-5A4C-84BC-E064D5515B7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9279" r="25734"/>
              <a:stretch/>
            </p:blipFill>
            <p:spPr>
              <a:xfrm>
                <a:off x="2401325" y="1743175"/>
                <a:ext cx="2093699" cy="181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" name="Google Shape;186;p16">
                <a:extLst>
                  <a:ext uri="{FF2B5EF4-FFF2-40B4-BE49-F238E27FC236}">
                    <a16:creationId xmlns:a16="http://schemas.microsoft.com/office/drawing/2014/main" id="{A47EB839-08EA-E848-8001-C7D58AD3CDF6}"/>
                  </a:ext>
                </a:extLst>
              </p:cNvPr>
              <p:cNvSpPr/>
              <p:nvPr/>
            </p:nvSpPr>
            <p:spPr>
              <a:xfrm>
                <a:off x="2466169" y="2111305"/>
                <a:ext cx="1608200" cy="1150000"/>
              </a:xfrm>
              <a:custGeom>
                <a:avLst/>
                <a:gdLst/>
                <a:ahLst/>
                <a:cxnLst/>
                <a:rect l="l" t="t" r="r" b="b"/>
                <a:pathLst>
                  <a:path w="64328" h="46000" extrusionOk="0">
                    <a:moveTo>
                      <a:pt x="2367" y="7601"/>
                    </a:moveTo>
                    <a:lnTo>
                      <a:pt x="14375" y="6468"/>
                    </a:lnTo>
                    <a:lnTo>
                      <a:pt x="27313" y="10422"/>
                    </a:lnTo>
                    <a:lnTo>
                      <a:pt x="36297" y="13297"/>
                    </a:lnTo>
                    <a:lnTo>
                      <a:pt x="39532" y="12218"/>
                    </a:lnTo>
                    <a:lnTo>
                      <a:pt x="38094" y="6110"/>
                    </a:lnTo>
                    <a:lnTo>
                      <a:pt x="38094" y="1438"/>
                    </a:lnTo>
                    <a:lnTo>
                      <a:pt x="40251" y="1078"/>
                    </a:lnTo>
                    <a:lnTo>
                      <a:pt x="46359" y="6110"/>
                    </a:lnTo>
                    <a:lnTo>
                      <a:pt x="56062" y="5391"/>
                    </a:lnTo>
                    <a:lnTo>
                      <a:pt x="61812" y="0"/>
                    </a:lnTo>
                    <a:lnTo>
                      <a:pt x="64328" y="1078"/>
                    </a:lnTo>
                    <a:lnTo>
                      <a:pt x="63968" y="10063"/>
                    </a:lnTo>
                    <a:lnTo>
                      <a:pt x="62532" y="18688"/>
                    </a:lnTo>
                    <a:lnTo>
                      <a:pt x="61093" y="21562"/>
                    </a:lnTo>
                    <a:lnTo>
                      <a:pt x="63609" y="24797"/>
                    </a:lnTo>
                    <a:lnTo>
                      <a:pt x="64328" y="29828"/>
                    </a:lnTo>
                    <a:lnTo>
                      <a:pt x="64328" y="34140"/>
                    </a:lnTo>
                    <a:lnTo>
                      <a:pt x="60735" y="37734"/>
                    </a:lnTo>
                    <a:lnTo>
                      <a:pt x="55703" y="35218"/>
                    </a:lnTo>
                    <a:lnTo>
                      <a:pt x="57141" y="28750"/>
                    </a:lnTo>
                    <a:lnTo>
                      <a:pt x="53187" y="31266"/>
                    </a:lnTo>
                    <a:lnTo>
                      <a:pt x="48515" y="32703"/>
                    </a:lnTo>
                    <a:lnTo>
                      <a:pt x="49235" y="35937"/>
                    </a:lnTo>
                    <a:lnTo>
                      <a:pt x="50476" y="39345"/>
                    </a:lnTo>
                    <a:lnTo>
                      <a:pt x="50312" y="43484"/>
                    </a:lnTo>
                    <a:lnTo>
                      <a:pt x="47438" y="46000"/>
                    </a:lnTo>
                    <a:lnTo>
                      <a:pt x="42406" y="42406"/>
                    </a:lnTo>
                    <a:lnTo>
                      <a:pt x="40251" y="36655"/>
                    </a:lnTo>
                    <a:lnTo>
                      <a:pt x="35219" y="37375"/>
                    </a:lnTo>
                    <a:lnTo>
                      <a:pt x="34142" y="33422"/>
                    </a:lnTo>
                    <a:lnTo>
                      <a:pt x="32345" y="25516"/>
                    </a:lnTo>
                    <a:lnTo>
                      <a:pt x="31625" y="19405"/>
                    </a:lnTo>
                    <a:lnTo>
                      <a:pt x="25156" y="15453"/>
                    </a:lnTo>
                    <a:lnTo>
                      <a:pt x="15453" y="12218"/>
                    </a:lnTo>
                    <a:lnTo>
                      <a:pt x="9703" y="10780"/>
                    </a:lnTo>
                    <a:lnTo>
                      <a:pt x="4313" y="11500"/>
                    </a:lnTo>
                    <a:lnTo>
                      <a:pt x="0" y="10422"/>
                    </a:lnTo>
                  </a:path>
                </a:pathLst>
              </a:custGeom>
              <a:solidFill>
                <a:srgbClr val="FFD966"/>
              </a:solidFill>
              <a:ln w="38100" cap="flat" cmpd="sng">
                <a:solidFill>
                  <a:srgbClr val="FFD96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" name="Google Shape;187;p16">
              <a:extLst>
                <a:ext uri="{FF2B5EF4-FFF2-40B4-BE49-F238E27FC236}">
                  <a16:creationId xmlns:a16="http://schemas.microsoft.com/office/drawing/2014/main" id="{229A986E-4B1B-4947-B9D9-F9CAF29C8ADE}"/>
                </a:ext>
              </a:extLst>
            </p:cNvPr>
            <p:cNvSpPr/>
            <p:nvPr/>
          </p:nvSpPr>
          <p:spPr>
            <a:xfrm>
              <a:off x="2291955" y="1786552"/>
              <a:ext cx="3554025" cy="1835050"/>
            </a:xfrm>
            <a:custGeom>
              <a:avLst/>
              <a:gdLst/>
              <a:ahLst/>
              <a:cxnLst/>
              <a:rect l="l" t="t" r="r" b="b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/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3" name="Google Shape;188;p16">
              <a:extLst>
                <a:ext uri="{FF2B5EF4-FFF2-40B4-BE49-F238E27FC236}">
                  <a16:creationId xmlns:a16="http://schemas.microsoft.com/office/drawing/2014/main" id="{410BE4B3-C3C8-5D47-8C29-884C6968F1A8}"/>
                </a:ext>
              </a:extLst>
            </p:cNvPr>
            <p:cNvSpPr/>
            <p:nvPr/>
          </p:nvSpPr>
          <p:spPr>
            <a:xfrm>
              <a:off x="2285997" y="781997"/>
              <a:ext cx="3548025" cy="1279900"/>
            </a:xfrm>
            <a:custGeom>
              <a:avLst/>
              <a:gdLst/>
              <a:ahLst/>
              <a:cxnLst/>
              <a:rect l="l" t="t" r="r" b="b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/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4" name="Google Shape;189;p16">
              <a:extLst>
                <a:ext uri="{FF2B5EF4-FFF2-40B4-BE49-F238E27FC236}">
                  <a16:creationId xmlns:a16="http://schemas.microsoft.com/office/drawing/2014/main" id="{08820885-229A-BF4B-B9CE-849F2DD22A04}"/>
                </a:ext>
              </a:extLst>
            </p:cNvPr>
            <p:cNvSpPr/>
            <p:nvPr/>
          </p:nvSpPr>
          <p:spPr>
            <a:xfrm>
              <a:off x="2297900" y="716500"/>
              <a:ext cx="3518300" cy="773900"/>
            </a:xfrm>
            <a:custGeom>
              <a:avLst/>
              <a:gdLst/>
              <a:ahLst/>
              <a:cxnLst/>
              <a:rect l="l" t="t" r="r" b="b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/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47" name="Google Shape;190;p16">
            <a:extLst>
              <a:ext uri="{FF2B5EF4-FFF2-40B4-BE49-F238E27FC236}">
                <a16:creationId xmlns:a16="http://schemas.microsoft.com/office/drawing/2014/main" id="{9DAC9F2E-1038-924A-92B4-8A6FDD05C0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279" r="25734"/>
          <a:stretch/>
        </p:blipFill>
        <p:spPr>
          <a:xfrm>
            <a:off x="5423468" y="1033862"/>
            <a:ext cx="2790872" cy="241576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91;p16">
            <a:extLst>
              <a:ext uri="{FF2B5EF4-FFF2-40B4-BE49-F238E27FC236}">
                <a16:creationId xmlns:a16="http://schemas.microsoft.com/office/drawing/2014/main" id="{B0AA32D6-BDC2-824B-959C-F910C081E176}"/>
              </a:ext>
            </a:extLst>
          </p:cNvPr>
          <p:cNvSpPr txBox="1"/>
          <p:nvPr/>
        </p:nvSpPr>
        <p:spPr>
          <a:xfrm>
            <a:off x="7188590" y="5514410"/>
            <a:ext cx="102573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Grass</a:t>
            </a:r>
            <a:endParaRPr sz="2487" b="1"/>
          </a:p>
        </p:txBody>
      </p:sp>
      <p:sp>
        <p:nvSpPr>
          <p:cNvPr id="49" name="Google Shape;192;p16">
            <a:extLst>
              <a:ext uri="{FF2B5EF4-FFF2-40B4-BE49-F238E27FC236}">
                <a16:creationId xmlns:a16="http://schemas.microsoft.com/office/drawing/2014/main" id="{65647D27-9D77-E44F-97B2-ACBE6AA055AF}"/>
              </a:ext>
            </a:extLst>
          </p:cNvPr>
          <p:cNvSpPr txBox="1"/>
          <p:nvPr/>
        </p:nvSpPr>
        <p:spPr>
          <a:xfrm>
            <a:off x="6649897" y="4592050"/>
            <a:ext cx="102573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Cat</a:t>
            </a:r>
            <a:endParaRPr sz="2487" b="1"/>
          </a:p>
        </p:txBody>
      </p:sp>
      <p:sp>
        <p:nvSpPr>
          <p:cNvPr id="50" name="Google Shape;193;p16">
            <a:extLst>
              <a:ext uri="{FF2B5EF4-FFF2-40B4-BE49-F238E27FC236}">
                <a16:creationId xmlns:a16="http://schemas.microsoft.com/office/drawing/2014/main" id="{FDC087FA-4A5F-F94A-A671-55DFE8ED630D}"/>
              </a:ext>
            </a:extLst>
          </p:cNvPr>
          <p:cNvSpPr txBox="1"/>
          <p:nvPr/>
        </p:nvSpPr>
        <p:spPr>
          <a:xfrm>
            <a:off x="5485834" y="3592744"/>
            <a:ext cx="102573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Sky</a:t>
            </a:r>
            <a:endParaRPr sz="2487" b="1"/>
          </a:p>
        </p:txBody>
      </p:sp>
      <p:sp>
        <p:nvSpPr>
          <p:cNvPr id="51" name="Google Shape;194;p16">
            <a:extLst>
              <a:ext uri="{FF2B5EF4-FFF2-40B4-BE49-F238E27FC236}">
                <a16:creationId xmlns:a16="http://schemas.microsoft.com/office/drawing/2014/main" id="{D0806190-DDB0-724D-91D9-6736F9BC4B61}"/>
              </a:ext>
            </a:extLst>
          </p:cNvPr>
          <p:cNvSpPr txBox="1"/>
          <p:nvPr/>
        </p:nvSpPr>
        <p:spPr>
          <a:xfrm rot="2700000">
            <a:off x="7383582" y="3900735"/>
            <a:ext cx="1025886" cy="52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/>
              <a:t>Trees</a:t>
            </a:r>
            <a:endParaRPr sz="2487" b="1"/>
          </a:p>
        </p:txBody>
      </p:sp>
    </p:spTree>
    <p:extLst>
      <p:ext uri="{BB962C8B-B14F-4D97-AF65-F5344CB8AC3E}">
        <p14:creationId xmlns:p14="http://schemas.microsoft.com/office/powerpoint/2010/main" val="170039591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C5DC-F615-4347-A00D-4AB92D7E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Semantic Segmentation Idea: Sliding Window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481FE-609B-F340-85F4-8C0BF37E7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142</a:t>
            </a:fld>
            <a:endParaRPr lang="en-US" dirty="0"/>
          </a:p>
        </p:txBody>
      </p:sp>
      <p:pic>
        <p:nvPicPr>
          <p:cNvPr id="4" name="Google Shape;201;p17">
            <a:extLst>
              <a:ext uri="{FF2B5EF4-FFF2-40B4-BE49-F238E27FC236}">
                <a16:creationId xmlns:a16="http://schemas.microsoft.com/office/drawing/2014/main" id="{A63BE2BC-677D-0E44-A604-BADD79A4E4A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2887" y="2778245"/>
            <a:ext cx="3293307" cy="21946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2;p17">
            <a:extLst>
              <a:ext uri="{FF2B5EF4-FFF2-40B4-BE49-F238E27FC236}">
                <a16:creationId xmlns:a16="http://schemas.microsoft.com/office/drawing/2014/main" id="{753806D7-8DF4-174D-87AA-90978AECBB16}"/>
              </a:ext>
            </a:extLst>
          </p:cNvPr>
          <p:cNvSpPr/>
          <p:nvPr/>
        </p:nvSpPr>
        <p:spPr>
          <a:xfrm>
            <a:off x="3253644" y="3657380"/>
            <a:ext cx="328714" cy="328714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203;p17">
            <a:extLst>
              <a:ext uri="{FF2B5EF4-FFF2-40B4-BE49-F238E27FC236}">
                <a16:creationId xmlns:a16="http://schemas.microsoft.com/office/drawing/2014/main" id="{B40E819F-2DF3-A640-9D77-E5068EA9DAB4}"/>
              </a:ext>
            </a:extLst>
          </p:cNvPr>
          <p:cNvCxnSpPr/>
          <p:nvPr/>
        </p:nvCxnSpPr>
        <p:spPr>
          <a:xfrm rot="10800000" flipH="1">
            <a:off x="3654214" y="2329712"/>
            <a:ext cx="1711154" cy="129966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" name="Google Shape;204;p17">
            <a:extLst>
              <a:ext uri="{FF2B5EF4-FFF2-40B4-BE49-F238E27FC236}">
                <a16:creationId xmlns:a16="http://schemas.microsoft.com/office/drawing/2014/main" id="{8B0B64F3-CD7B-4E4A-9A9D-FFB651532F6B}"/>
              </a:ext>
            </a:extLst>
          </p:cNvPr>
          <p:cNvCxnSpPr/>
          <p:nvPr/>
        </p:nvCxnSpPr>
        <p:spPr>
          <a:xfrm rot="10800000" flipH="1">
            <a:off x="3694104" y="3314556"/>
            <a:ext cx="1683961" cy="73340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oogle Shape;205;p17">
            <a:extLst>
              <a:ext uri="{FF2B5EF4-FFF2-40B4-BE49-F238E27FC236}">
                <a16:creationId xmlns:a16="http://schemas.microsoft.com/office/drawing/2014/main" id="{7E32600F-F64D-C643-AF02-15811E584B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6852" t="39886" r="21837" b="41464"/>
          <a:stretch/>
        </p:blipFill>
        <p:spPr>
          <a:xfrm>
            <a:off x="5418155" y="2325714"/>
            <a:ext cx="907846" cy="9975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6;p17">
            <a:extLst>
              <a:ext uri="{FF2B5EF4-FFF2-40B4-BE49-F238E27FC236}">
                <a16:creationId xmlns:a16="http://schemas.microsoft.com/office/drawing/2014/main" id="{F15993B8-71E6-CE43-B12F-FA36EF094AF8}"/>
              </a:ext>
            </a:extLst>
          </p:cNvPr>
          <p:cNvSpPr txBox="1"/>
          <p:nvPr/>
        </p:nvSpPr>
        <p:spPr>
          <a:xfrm>
            <a:off x="1808662" y="2237328"/>
            <a:ext cx="2239350" cy="42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Full image</a:t>
            </a:r>
            <a:endParaRPr sz="2487" dirty="0"/>
          </a:p>
        </p:txBody>
      </p:sp>
      <p:sp>
        <p:nvSpPr>
          <p:cNvPr id="10" name="Google Shape;207;p17">
            <a:extLst>
              <a:ext uri="{FF2B5EF4-FFF2-40B4-BE49-F238E27FC236}">
                <a16:creationId xmlns:a16="http://schemas.microsoft.com/office/drawing/2014/main" id="{B7B53BFB-0334-BD4B-A219-9F451FB352AB}"/>
              </a:ext>
            </a:extLst>
          </p:cNvPr>
          <p:cNvSpPr txBox="1"/>
          <p:nvPr/>
        </p:nvSpPr>
        <p:spPr>
          <a:xfrm>
            <a:off x="5305700" y="1302353"/>
            <a:ext cx="1292297" cy="98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dirty="0"/>
              <a:t>Extract patch</a:t>
            </a:r>
            <a:endParaRPr sz="2487" dirty="0"/>
          </a:p>
        </p:txBody>
      </p:sp>
      <p:pic>
        <p:nvPicPr>
          <p:cNvPr id="11" name="Google Shape;208;p17">
            <a:extLst>
              <a:ext uri="{FF2B5EF4-FFF2-40B4-BE49-F238E27FC236}">
                <a16:creationId xmlns:a16="http://schemas.microsoft.com/office/drawing/2014/main" id="{7954DC5E-D3DF-314D-AD47-94D3090611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330"/>
          <a:stretch/>
        </p:blipFill>
        <p:spPr>
          <a:xfrm>
            <a:off x="6460018" y="3443898"/>
            <a:ext cx="2695928" cy="97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9;p17">
            <a:extLst>
              <a:ext uri="{FF2B5EF4-FFF2-40B4-BE49-F238E27FC236}">
                <a16:creationId xmlns:a16="http://schemas.microsoft.com/office/drawing/2014/main" id="{ADF43FF8-2509-8647-B6CD-7D544FFEADB3}"/>
              </a:ext>
            </a:extLst>
          </p:cNvPr>
          <p:cNvSpPr txBox="1"/>
          <p:nvPr/>
        </p:nvSpPr>
        <p:spPr>
          <a:xfrm>
            <a:off x="6640686" y="1492879"/>
            <a:ext cx="2334592" cy="63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dirty="0"/>
              <a:t>Classify center pixel with CNN</a:t>
            </a:r>
            <a:endParaRPr sz="2487" dirty="0"/>
          </a:p>
        </p:txBody>
      </p:sp>
      <p:sp>
        <p:nvSpPr>
          <p:cNvPr id="13" name="Google Shape;210;p17">
            <a:extLst>
              <a:ext uri="{FF2B5EF4-FFF2-40B4-BE49-F238E27FC236}">
                <a16:creationId xmlns:a16="http://schemas.microsoft.com/office/drawing/2014/main" id="{BD9B0507-359C-F146-9A6B-E2140BFCB85A}"/>
              </a:ext>
            </a:extLst>
          </p:cNvPr>
          <p:cNvSpPr/>
          <p:nvPr/>
        </p:nvSpPr>
        <p:spPr>
          <a:xfrm>
            <a:off x="5792291" y="2744722"/>
            <a:ext cx="159558" cy="15955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211;p17">
            <a:extLst>
              <a:ext uri="{FF2B5EF4-FFF2-40B4-BE49-F238E27FC236}">
                <a16:creationId xmlns:a16="http://schemas.microsoft.com/office/drawing/2014/main" id="{BF97C04B-0258-DC4C-A5FA-3DF62B5054EA}"/>
              </a:ext>
            </a:extLst>
          </p:cNvPr>
          <p:cNvSpPr txBox="1"/>
          <p:nvPr/>
        </p:nvSpPr>
        <p:spPr>
          <a:xfrm>
            <a:off x="9485495" y="3454020"/>
            <a:ext cx="1315657" cy="73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Cow</a:t>
            </a:r>
            <a:endParaRPr sz="3199"/>
          </a:p>
        </p:txBody>
      </p:sp>
      <p:sp>
        <p:nvSpPr>
          <p:cNvPr id="15" name="Google Shape;212;p17">
            <a:extLst>
              <a:ext uri="{FF2B5EF4-FFF2-40B4-BE49-F238E27FC236}">
                <a16:creationId xmlns:a16="http://schemas.microsoft.com/office/drawing/2014/main" id="{9DFA2DC9-4592-9449-8EAD-D96EBB378ACE}"/>
              </a:ext>
            </a:extLst>
          </p:cNvPr>
          <p:cNvSpPr/>
          <p:nvPr/>
        </p:nvSpPr>
        <p:spPr>
          <a:xfrm>
            <a:off x="3456791" y="3860527"/>
            <a:ext cx="328714" cy="328714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213;p17">
            <a:extLst>
              <a:ext uri="{FF2B5EF4-FFF2-40B4-BE49-F238E27FC236}">
                <a16:creationId xmlns:a16="http://schemas.microsoft.com/office/drawing/2014/main" id="{EB37ADB1-896F-DE49-BE70-7B7F3B072114}"/>
              </a:ext>
            </a:extLst>
          </p:cNvPr>
          <p:cNvSpPr/>
          <p:nvPr/>
        </p:nvSpPr>
        <p:spPr>
          <a:xfrm>
            <a:off x="3659938" y="4063674"/>
            <a:ext cx="328714" cy="328714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7" name="Google Shape;214;p17">
            <a:extLst>
              <a:ext uri="{FF2B5EF4-FFF2-40B4-BE49-F238E27FC236}">
                <a16:creationId xmlns:a16="http://schemas.microsoft.com/office/drawing/2014/main" id="{1AF5D060-0A82-B442-9678-E6B74BD7A9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1933" t="47184" r="16757" b="34624"/>
          <a:stretch/>
        </p:blipFill>
        <p:spPr>
          <a:xfrm>
            <a:off x="5418155" y="3454219"/>
            <a:ext cx="907830" cy="9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5;p17">
            <a:extLst>
              <a:ext uri="{FF2B5EF4-FFF2-40B4-BE49-F238E27FC236}">
                <a16:creationId xmlns:a16="http://schemas.microsoft.com/office/drawing/2014/main" id="{7D671C17-F230-EC4B-A9A2-D9B8A9BA37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826" t="55848" r="10564" b="25960"/>
          <a:stretch/>
        </p:blipFill>
        <p:spPr>
          <a:xfrm>
            <a:off x="5418155" y="4529872"/>
            <a:ext cx="907830" cy="973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216;p17">
            <a:extLst>
              <a:ext uri="{FF2B5EF4-FFF2-40B4-BE49-F238E27FC236}">
                <a16:creationId xmlns:a16="http://schemas.microsoft.com/office/drawing/2014/main" id="{CC6AFEB7-E6D8-6245-BEDC-3E8F1BC5175A}"/>
              </a:ext>
            </a:extLst>
          </p:cNvPr>
          <p:cNvCxnSpPr/>
          <p:nvPr/>
        </p:nvCxnSpPr>
        <p:spPr>
          <a:xfrm>
            <a:off x="3856162" y="4209889"/>
            <a:ext cx="1509207" cy="23034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0" name="Google Shape;217;p17">
            <a:extLst>
              <a:ext uri="{FF2B5EF4-FFF2-40B4-BE49-F238E27FC236}">
                <a16:creationId xmlns:a16="http://schemas.microsoft.com/office/drawing/2014/main" id="{FB1F220F-C414-0347-BA3B-68C17B541692}"/>
              </a:ext>
            </a:extLst>
          </p:cNvPr>
          <p:cNvCxnSpPr/>
          <p:nvPr/>
        </p:nvCxnSpPr>
        <p:spPr>
          <a:xfrm rot="10800000" flipH="1">
            <a:off x="3805008" y="3481079"/>
            <a:ext cx="1547597" cy="357907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Google Shape;218;p17">
            <a:extLst>
              <a:ext uri="{FF2B5EF4-FFF2-40B4-BE49-F238E27FC236}">
                <a16:creationId xmlns:a16="http://schemas.microsoft.com/office/drawing/2014/main" id="{38B1473C-265B-F444-BAAE-D54B8EF3D3EB}"/>
              </a:ext>
            </a:extLst>
          </p:cNvPr>
          <p:cNvCxnSpPr/>
          <p:nvPr/>
        </p:nvCxnSpPr>
        <p:spPr>
          <a:xfrm>
            <a:off x="4048012" y="4081989"/>
            <a:ext cx="1304460" cy="447883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" name="Google Shape;219;p17">
            <a:extLst>
              <a:ext uri="{FF2B5EF4-FFF2-40B4-BE49-F238E27FC236}">
                <a16:creationId xmlns:a16="http://schemas.microsoft.com/office/drawing/2014/main" id="{FBE13060-CAD3-6A46-8B5A-703ADCC30509}"/>
              </a:ext>
            </a:extLst>
          </p:cNvPr>
          <p:cNvCxnSpPr/>
          <p:nvPr/>
        </p:nvCxnSpPr>
        <p:spPr>
          <a:xfrm>
            <a:off x="4048012" y="4414536"/>
            <a:ext cx="1304460" cy="1086917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3" name="Google Shape;220;p17">
            <a:extLst>
              <a:ext uri="{FF2B5EF4-FFF2-40B4-BE49-F238E27FC236}">
                <a16:creationId xmlns:a16="http://schemas.microsoft.com/office/drawing/2014/main" id="{175021B1-EAAE-C14F-9608-81AFF77443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330"/>
          <a:stretch/>
        </p:blipFill>
        <p:spPr>
          <a:xfrm>
            <a:off x="6460018" y="2280818"/>
            <a:ext cx="2695928" cy="9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21;p17">
            <a:extLst>
              <a:ext uri="{FF2B5EF4-FFF2-40B4-BE49-F238E27FC236}">
                <a16:creationId xmlns:a16="http://schemas.microsoft.com/office/drawing/2014/main" id="{2D14D2A4-2DB3-3D4F-A1E1-A47A265C13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330"/>
          <a:stretch/>
        </p:blipFill>
        <p:spPr>
          <a:xfrm>
            <a:off x="6552678" y="4529882"/>
            <a:ext cx="2695928" cy="97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22;p17">
            <a:extLst>
              <a:ext uri="{FF2B5EF4-FFF2-40B4-BE49-F238E27FC236}">
                <a16:creationId xmlns:a16="http://schemas.microsoft.com/office/drawing/2014/main" id="{25205346-5504-B546-A722-2F222150E211}"/>
              </a:ext>
            </a:extLst>
          </p:cNvPr>
          <p:cNvSpPr/>
          <p:nvPr/>
        </p:nvSpPr>
        <p:spPr>
          <a:xfrm>
            <a:off x="5792291" y="3860964"/>
            <a:ext cx="159558" cy="159558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223;p17">
            <a:extLst>
              <a:ext uri="{FF2B5EF4-FFF2-40B4-BE49-F238E27FC236}">
                <a16:creationId xmlns:a16="http://schemas.microsoft.com/office/drawing/2014/main" id="{AA460A5A-6661-C04D-9845-8808A33FCA06}"/>
              </a:ext>
            </a:extLst>
          </p:cNvPr>
          <p:cNvSpPr/>
          <p:nvPr/>
        </p:nvSpPr>
        <p:spPr>
          <a:xfrm>
            <a:off x="5792291" y="4936617"/>
            <a:ext cx="159558" cy="159558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224;p17">
            <a:extLst>
              <a:ext uri="{FF2B5EF4-FFF2-40B4-BE49-F238E27FC236}">
                <a16:creationId xmlns:a16="http://schemas.microsoft.com/office/drawing/2014/main" id="{9F1D7ED5-B3B8-F045-84BF-E10A82789346}"/>
              </a:ext>
            </a:extLst>
          </p:cNvPr>
          <p:cNvSpPr txBox="1"/>
          <p:nvPr/>
        </p:nvSpPr>
        <p:spPr>
          <a:xfrm>
            <a:off x="9485495" y="2399661"/>
            <a:ext cx="1315657" cy="73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Cow</a:t>
            </a:r>
            <a:endParaRPr sz="3199"/>
          </a:p>
        </p:txBody>
      </p:sp>
      <p:sp>
        <p:nvSpPr>
          <p:cNvPr id="28" name="Google Shape;225;p17">
            <a:extLst>
              <a:ext uri="{FF2B5EF4-FFF2-40B4-BE49-F238E27FC236}">
                <a16:creationId xmlns:a16="http://schemas.microsoft.com/office/drawing/2014/main" id="{E7A40C2E-3006-9249-A85D-5F90070943C6}"/>
              </a:ext>
            </a:extLst>
          </p:cNvPr>
          <p:cNvSpPr txBox="1"/>
          <p:nvPr/>
        </p:nvSpPr>
        <p:spPr>
          <a:xfrm>
            <a:off x="9485495" y="4590290"/>
            <a:ext cx="1469217" cy="73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Grass</a:t>
            </a:r>
            <a:endParaRPr sz="3199"/>
          </a:p>
        </p:txBody>
      </p:sp>
      <p:sp>
        <p:nvSpPr>
          <p:cNvPr id="29" name="Google Shape;226;p17">
            <a:extLst>
              <a:ext uri="{FF2B5EF4-FFF2-40B4-BE49-F238E27FC236}">
                <a16:creationId xmlns:a16="http://schemas.microsoft.com/office/drawing/2014/main" id="{81031862-62D6-564E-8595-9CF4F54CEF2D}"/>
              </a:ext>
            </a:extLst>
          </p:cNvPr>
          <p:cNvSpPr txBox="1"/>
          <p:nvPr/>
        </p:nvSpPr>
        <p:spPr>
          <a:xfrm>
            <a:off x="6389861" y="5832705"/>
            <a:ext cx="5802139" cy="55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 dirty="0" err="1"/>
              <a:t>Farabet</a:t>
            </a:r>
            <a:r>
              <a:rPr lang="en" sz="1066" dirty="0"/>
              <a:t> et al, “Learning Hierarchical Features for Scene Labeling,” TPAMI 2013</a:t>
            </a:r>
            <a:endParaRPr sz="1066" dirty="0"/>
          </a:p>
          <a:p>
            <a:pPr>
              <a:lnSpc>
                <a:spcPct val="115000"/>
              </a:lnSpc>
            </a:pPr>
            <a:r>
              <a:rPr lang="en" sz="1066" dirty="0"/>
              <a:t>Pinheiro and </a:t>
            </a:r>
            <a:r>
              <a:rPr lang="en" sz="1066" dirty="0" err="1"/>
              <a:t>Collobert</a:t>
            </a:r>
            <a:r>
              <a:rPr lang="en" sz="1066" dirty="0"/>
              <a:t>, “Recurrent Convolutional Neural Networks for Scene Labeling”, ICML 2014</a:t>
            </a:r>
            <a:endParaRPr sz="1066" dirty="0"/>
          </a:p>
        </p:txBody>
      </p:sp>
    </p:spTree>
    <p:extLst>
      <p:ext uri="{BB962C8B-B14F-4D97-AF65-F5344CB8AC3E}">
        <p14:creationId xmlns:p14="http://schemas.microsoft.com/office/powerpoint/2010/main" val="5060187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C5DC-F615-4347-A00D-4AB92D7E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Semantic Segmentation Idea: Sliding Window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2481FE-609B-F340-85F4-8C0BF37E7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143</a:t>
            </a:fld>
            <a:endParaRPr lang="en-US" dirty="0"/>
          </a:p>
        </p:txBody>
      </p:sp>
      <p:pic>
        <p:nvPicPr>
          <p:cNvPr id="4" name="Google Shape;201;p17">
            <a:extLst>
              <a:ext uri="{FF2B5EF4-FFF2-40B4-BE49-F238E27FC236}">
                <a16:creationId xmlns:a16="http://schemas.microsoft.com/office/drawing/2014/main" id="{A63BE2BC-677D-0E44-A604-BADD79A4E4A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2887" y="2778245"/>
            <a:ext cx="3293307" cy="21946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2;p17">
            <a:extLst>
              <a:ext uri="{FF2B5EF4-FFF2-40B4-BE49-F238E27FC236}">
                <a16:creationId xmlns:a16="http://schemas.microsoft.com/office/drawing/2014/main" id="{753806D7-8DF4-174D-87AA-90978AECBB16}"/>
              </a:ext>
            </a:extLst>
          </p:cNvPr>
          <p:cNvSpPr/>
          <p:nvPr/>
        </p:nvSpPr>
        <p:spPr>
          <a:xfrm>
            <a:off x="3253644" y="3657380"/>
            <a:ext cx="328714" cy="328714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" name="Google Shape;203;p17">
            <a:extLst>
              <a:ext uri="{FF2B5EF4-FFF2-40B4-BE49-F238E27FC236}">
                <a16:creationId xmlns:a16="http://schemas.microsoft.com/office/drawing/2014/main" id="{B40E819F-2DF3-A640-9D77-E5068EA9DAB4}"/>
              </a:ext>
            </a:extLst>
          </p:cNvPr>
          <p:cNvCxnSpPr/>
          <p:nvPr/>
        </p:nvCxnSpPr>
        <p:spPr>
          <a:xfrm rot="10800000" flipH="1">
            <a:off x="3654214" y="2329712"/>
            <a:ext cx="1711154" cy="129966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" name="Google Shape;204;p17">
            <a:extLst>
              <a:ext uri="{FF2B5EF4-FFF2-40B4-BE49-F238E27FC236}">
                <a16:creationId xmlns:a16="http://schemas.microsoft.com/office/drawing/2014/main" id="{8B0B64F3-CD7B-4E4A-9A9D-FFB651532F6B}"/>
              </a:ext>
            </a:extLst>
          </p:cNvPr>
          <p:cNvCxnSpPr/>
          <p:nvPr/>
        </p:nvCxnSpPr>
        <p:spPr>
          <a:xfrm rot="10800000" flipH="1">
            <a:off x="3694104" y="3314556"/>
            <a:ext cx="1683961" cy="73340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oogle Shape;205;p17">
            <a:extLst>
              <a:ext uri="{FF2B5EF4-FFF2-40B4-BE49-F238E27FC236}">
                <a16:creationId xmlns:a16="http://schemas.microsoft.com/office/drawing/2014/main" id="{7E32600F-F64D-C643-AF02-15811E584B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6852" t="39886" r="21837" b="41464"/>
          <a:stretch/>
        </p:blipFill>
        <p:spPr>
          <a:xfrm>
            <a:off x="5418155" y="2325714"/>
            <a:ext cx="907846" cy="9975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6;p17">
            <a:extLst>
              <a:ext uri="{FF2B5EF4-FFF2-40B4-BE49-F238E27FC236}">
                <a16:creationId xmlns:a16="http://schemas.microsoft.com/office/drawing/2014/main" id="{F15993B8-71E6-CE43-B12F-FA36EF094AF8}"/>
              </a:ext>
            </a:extLst>
          </p:cNvPr>
          <p:cNvSpPr txBox="1"/>
          <p:nvPr/>
        </p:nvSpPr>
        <p:spPr>
          <a:xfrm>
            <a:off x="1808662" y="2237328"/>
            <a:ext cx="2239350" cy="42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Full image</a:t>
            </a:r>
            <a:endParaRPr sz="2487" dirty="0"/>
          </a:p>
        </p:txBody>
      </p:sp>
      <p:sp>
        <p:nvSpPr>
          <p:cNvPr id="10" name="Google Shape;207;p17">
            <a:extLst>
              <a:ext uri="{FF2B5EF4-FFF2-40B4-BE49-F238E27FC236}">
                <a16:creationId xmlns:a16="http://schemas.microsoft.com/office/drawing/2014/main" id="{B7B53BFB-0334-BD4B-A219-9F451FB352AB}"/>
              </a:ext>
            </a:extLst>
          </p:cNvPr>
          <p:cNvSpPr txBox="1"/>
          <p:nvPr/>
        </p:nvSpPr>
        <p:spPr>
          <a:xfrm>
            <a:off x="5305700" y="1302353"/>
            <a:ext cx="1292297" cy="98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dirty="0"/>
              <a:t>Extract patch</a:t>
            </a:r>
            <a:endParaRPr sz="2487" dirty="0"/>
          </a:p>
        </p:txBody>
      </p:sp>
      <p:pic>
        <p:nvPicPr>
          <p:cNvPr id="11" name="Google Shape;208;p17">
            <a:extLst>
              <a:ext uri="{FF2B5EF4-FFF2-40B4-BE49-F238E27FC236}">
                <a16:creationId xmlns:a16="http://schemas.microsoft.com/office/drawing/2014/main" id="{7954DC5E-D3DF-314D-AD47-94D3090611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330"/>
          <a:stretch/>
        </p:blipFill>
        <p:spPr>
          <a:xfrm>
            <a:off x="6460018" y="3443898"/>
            <a:ext cx="2695928" cy="97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9;p17">
            <a:extLst>
              <a:ext uri="{FF2B5EF4-FFF2-40B4-BE49-F238E27FC236}">
                <a16:creationId xmlns:a16="http://schemas.microsoft.com/office/drawing/2014/main" id="{ADF43FF8-2509-8647-B6CD-7D544FFEADB3}"/>
              </a:ext>
            </a:extLst>
          </p:cNvPr>
          <p:cNvSpPr txBox="1"/>
          <p:nvPr/>
        </p:nvSpPr>
        <p:spPr>
          <a:xfrm>
            <a:off x="6640686" y="1492879"/>
            <a:ext cx="2334592" cy="63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dirty="0"/>
              <a:t>Classify center pixel with CNN</a:t>
            </a:r>
            <a:endParaRPr sz="2487" dirty="0"/>
          </a:p>
        </p:txBody>
      </p:sp>
      <p:sp>
        <p:nvSpPr>
          <p:cNvPr id="13" name="Google Shape;210;p17">
            <a:extLst>
              <a:ext uri="{FF2B5EF4-FFF2-40B4-BE49-F238E27FC236}">
                <a16:creationId xmlns:a16="http://schemas.microsoft.com/office/drawing/2014/main" id="{BD9B0507-359C-F146-9A6B-E2140BFCB85A}"/>
              </a:ext>
            </a:extLst>
          </p:cNvPr>
          <p:cNvSpPr/>
          <p:nvPr/>
        </p:nvSpPr>
        <p:spPr>
          <a:xfrm>
            <a:off x="5792291" y="2744722"/>
            <a:ext cx="159558" cy="15955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211;p17">
            <a:extLst>
              <a:ext uri="{FF2B5EF4-FFF2-40B4-BE49-F238E27FC236}">
                <a16:creationId xmlns:a16="http://schemas.microsoft.com/office/drawing/2014/main" id="{BF97C04B-0258-DC4C-A5FA-3DF62B5054EA}"/>
              </a:ext>
            </a:extLst>
          </p:cNvPr>
          <p:cNvSpPr txBox="1"/>
          <p:nvPr/>
        </p:nvSpPr>
        <p:spPr>
          <a:xfrm>
            <a:off x="9485495" y="3454020"/>
            <a:ext cx="1315657" cy="73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Cow</a:t>
            </a:r>
            <a:endParaRPr sz="3199"/>
          </a:p>
        </p:txBody>
      </p:sp>
      <p:sp>
        <p:nvSpPr>
          <p:cNvPr id="15" name="Google Shape;212;p17">
            <a:extLst>
              <a:ext uri="{FF2B5EF4-FFF2-40B4-BE49-F238E27FC236}">
                <a16:creationId xmlns:a16="http://schemas.microsoft.com/office/drawing/2014/main" id="{9DFA2DC9-4592-9449-8EAD-D96EBB378ACE}"/>
              </a:ext>
            </a:extLst>
          </p:cNvPr>
          <p:cNvSpPr/>
          <p:nvPr/>
        </p:nvSpPr>
        <p:spPr>
          <a:xfrm>
            <a:off x="3456791" y="3860527"/>
            <a:ext cx="328714" cy="328714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213;p17">
            <a:extLst>
              <a:ext uri="{FF2B5EF4-FFF2-40B4-BE49-F238E27FC236}">
                <a16:creationId xmlns:a16="http://schemas.microsoft.com/office/drawing/2014/main" id="{EB37ADB1-896F-DE49-BE70-7B7F3B072114}"/>
              </a:ext>
            </a:extLst>
          </p:cNvPr>
          <p:cNvSpPr/>
          <p:nvPr/>
        </p:nvSpPr>
        <p:spPr>
          <a:xfrm>
            <a:off x="3659938" y="4063674"/>
            <a:ext cx="328714" cy="328714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17" name="Google Shape;214;p17">
            <a:extLst>
              <a:ext uri="{FF2B5EF4-FFF2-40B4-BE49-F238E27FC236}">
                <a16:creationId xmlns:a16="http://schemas.microsoft.com/office/drawing/2014/main" id="{1AF5D060-0A82-B442-9678-E6B74BD7A9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1933" t="47184" r="16757" b="34624"/>
          <a:stretch/>
        </p:blipFill>
        <p:spPr>
          <a:xfrm>
            <a:off x="5418155" y="3454219"/>
            <a:ext cx="907830" cy="9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5;p17">
            <a:extLst>
              <a:ext uri="{FF2B5EF4-FFF2-40B4-BE49-F238E27FC236}">
                <a16:creationId xmlns:a16="http://schemas.microsoft.com/office/drawing/2014/main" id="{7D671C17-F230-EC4B-A9A2-D9B8A9BA37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8826" t="55848" r="10564" b="25960"/>
          <a:stretch/>
        </p:blipFill>
        <p:spPr>
          <a:xfrm>
            <a:off x="5418155" y="4529872"/>
            <a:ext cx="907830" cy="973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216;p17">
            <a:extLst>
              <a:ext uri="{FF2B5EF4-FFF2-40B4-BE49-F238E27FC236}">
                <a16:creationId xmlns:a16="http://schemas.microsoft.com/office/drawing/2014/main" id="{CC6AFEB7-E6D8-6245-BEDC-3E8F1BC5175A}"/>
              </a:ext>
            </a:extLst>
          </p:cNvPr>
          <p:cNvCxnSpPr/>
          <p:nvPr/>
        </p:nvCxnSpPr>
        <p:spPr>
          <a:xfrm>
            <a:off x="3856162" y="4209889"/>
            <a:ext cx="1509207" cy="23034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0" name="Google Shape;217;p17">
            <a:extLst>
              <a:ext uri="{FF2B5EF4-FFF2-40B4-BE49-F238E27FC236}">
                <a16:creationId xmlns:a16="http://schemas.microsoft.com/office/drawing/2014/main" id="{FB1F220F-C414-0347-BA3B-68C17B541692}"/>
              </a:ext>
            </a:extLst>
          </p:cNvPr>
          <p:cNvCxnSpPr/>
          <p:nvPr/>
        </p:nvCxnSpPr>
        <p:spPr>
          <a:xfrm rot="10800000" flipH="1">
            <a:off x="3805008" y="3481079"/>
            <a:ext cx="1547597" cy="357907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Google Shape;218;p17">
            <a:extLst>
              <a:ext uri="{FF2B5EF4-FFF2-40B4-BE49-F238E27FC236}">
                <a16:creationId xmlns:a16="http://schemas.microsoft.com/office/drawing/2014/main" id="{38B1473C-265B-F444-BAAE-D54B8EF3D3EB}"/>
              </a:ext>
            </a:extLst>
          </p:cNvPr>
          <p:cNvCxnSpPr/>
          <p:nvPr/>
        </p:nvCxnSpPr>
        <p:spPr>
          <a:xfrm>
            <a:off x="4048012" y="4081989"/>
            <a:ext cx="1304460" cy="447883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" name="Google Shape;219;p17">
            <a:extLst>
              <a:ext uri="{FF2B5EF4-FFF2-40B4-BE49-F238E27FC236}">
                <a16:creationId xmlns:a16="http://schemas.microsoft.com/office/drawing/2014/main" id="{FBE13060-CAD3-6A46-8B5A-703ADCC30509}"/>
              </a:ext>
            </a:extLst>
          </p:cNvPr>
          <p:cNvCxnSpPr/>
          <p:nvPr/>
        </p:nvCxnSpPr>
        <p:spPr>
          <a:xfrm>
            <a:off x="4048012" y="4414536"/>
            <a:ext cx="1304460" cy="1086917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23" name="Google Shape;220;p17">
            <a:extLst>
              <a:ext uri="{FF2B5EF4-FFF2-40B4-BE49-F238E27FC236}">
                <a16:creationId xmlns:a16="http://schemas.microsoft.com/office/drawing/2014/main" id="{175021B1-EAAE-C14F-9608-81AFF77443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330"/>
          <a:stretch/>
        </p:blipFill>
        <p:spPr>
          <a:xfrm>
            <a:off x="6460018" y="2280818"/>
            <a:ext cx="2695928" cy="9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21;p17">
            <a:extLst>
              <a:ext uri="{FF2B5EF4-FFF2-40B4-BE49-F238E27FC236}">
                <a16:creationId xmlns:a16="http://schemas.microsoft.com/office/drawing/2014/main" id="{2D14D2A4-2DB3-3D4F-A1E1-A47A265C13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330"/>
          <a:stretch/>
        </p:blipFill>
        <p:spPr>
          <a:xfrm>
            <a:off x="6552678" y="4529882"/>
            <a:ext cx="2695928" cy="97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22;p17">
            <a:extLst>
              <a:ext uri="{FF2B5EF4-FFF2-40B4-BE49-F238E27FC236}">
                <a16:creationId xmlns:a16="http://schemas.microsoft.com/office/drawing/2014/main" id="{25205346-5504-B546-A722-2F222150E211}"/>
              </a:ext>
            </a:extLst>
          </p:cNvPr>
          <p:cNvSpPr/>
          <p:nvPr/>
        </p:nvSpPr>
        <p:spPr>
          <a:xfrm>
            <a:off x="5792291" y="3860964"/>
            <a:ext cx="159558" cy="159558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223;p17">
            <a:extLst>
              <a:ext uri="{FF2B5EF4-FFF2-40B4-BE49-F238E27FC236}">
                <a16:creationId xmlns:a16="http://schemas.microsoft.com/office/drawing/2014/main" id="{AA460A5A-6661-C04D-9845-8808A33FCA06}"/>
              </a:ext>
            </a:extLst>
          </p:cNvPr>
          <p:cNvSpPr/>
          <p:nvPr/>
        </p:nvSpPr>
        <p:spPr>
          <a:xfrm>
            <a:off x="5792291" y="4936617"/>
            <a:ext cx="159558" cy="159558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224;p17">
            <a:extLst>
              <a:ext uri="{FF2B5EF4-FFF2-40B4-BE49-F238E27FC236}">
                <a16:creationId xmlns:a16="http://schemas.microsoft.com/office/drawing/2014/main" id="{9F1D7ED5-B3B8-F045-84BF-E10A82789346}"/>
              </a:ext>
            </a:extLst>
          </p:cNvPr>
          <p:cNvSpPr txBox="1"/>
          <p:nvPr/>
        </p:nvSpPr>
        <p:spPr>
          <a:xfrm>
            <a:off x="9485495" y="2399661"/>
            <a:ext cx="1315657" cy="73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Cow</a:t>
            </a:r>
            <a:endParaRPr sz="3199"/>
          </a:p>
        </p:txBody>
      </p:sp>
      <p:sp>
        <p:nvSpPr>
          <p:cNvPr id="28" name="Google Shape;225;p17">
            <a:extLst>
              <a:ext uri="{FF2B5EF4-FFF2-40B4-BE49-F238E27FC236}">
                <a16:creationId xmlns:a16="http://schemas.microsoft.com/office/drawing/2014/main" id="{E7A40C2E-3006-9249-A85D-5F90070943C6}"/>
              </a:ext>
            </a:extLst>
          </p:cNvPr>
          <p:cNvSpPr txBox="1"/>
          <p:nvPr/>
        </p:nvSpPr>
        <p:spPr>
          <a:xfrm>
            <a:off x="9485495" y="4590290"/>
            <a:ext cx="1469217" cy="73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Grass</a:t>
            </a:r>
            <a:endParaRPr sz="3199"/>
          </a:p>
        </p:txBody>
      </p:sp>
      <p:sp>
        <p:nvSpPr>
          <p:cNvPr id="29" name="Google Shape;226;p17">
            <a:extLst>
              <a:ext uri="{FF2B5EF4-FFF2-40B4-BE49-F238E27FC236}">
                <a16:creationId xmlns:a16="http://schemas.microsoft.com/office/drawing/2014/main" id="{81031862-62D6-564E-8595-9CF4F54CEF2D}"/>
              </a:ext>
            </a:extLst>
          </p:cNvPr>
          <p:cNvSpPr txBox="1"/>
          <p:nvPr/>
        </p:nvSpPr>
        <p:spPr>
          <a:xfrm>
            <a:off x="6389861" y="5832705"/>
            <a:ext cx="5802139" cy="55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 dirty="0" err="1"/>
              <a:t>Farabet</a:t>
            </a:r>
            <a:r>
              <a:rPr lang="en" sz="1066" dirty="0"/>
              <a:t> et al, “Learning Hierarchical Features for Scene Labeling,” TPAMI 2013</a:t>
            </a:r>
            <a:endParaRPr sz="1066" dirty="0"/>
          </a:p>
          <a:p>
            <a:pPr>
              <a:lnSpc>
                <a:spcPct val="115000"/>
              </a:lnSpc>
            </a:pPr>
            <a:r>
              <a:rPr lang="en" sz="1066" dirty="0"/>
              <a:t>Pinheiro and </a:t>
            </a:r>
            <a:r>
              <a:rPr lang="en" sz="1066" dirty="0" err="1"/>
              <a:t>Collobert</a:t>
            </a:r>
            <a:r>
              <a:rPr lang="en" sz="1066" dirty="0"/>
              <a:t>, “Recurrent Convolutional Neural Networks for Scene Labeling”, ICML 2014</a:t>
            </a:r>
            <a:endParaRPr sz="1066" dirty="0"/>
          </a:p>
        </p:txBody>
      </p:sp>
      <p:sp>
        <p:nvSpPr>
          <p:cNvPr id="30" name="Google Shape;258;p18">
            <a:extLst>
              <a:ext uri="{FF2B5EF4-FFF2-40B4-BE49-F238E27FC236}">
                <a16:creationId xmlns:a16="http://schemas.microsoft.com/office/drawing/2014/main" id="{675CD497-59DD-2649-9FC5-540FE92D07D9}"/>
              </a:ext>
            </a:extLst>
          </p:cNvPr>
          <p:cNvSpPr txBox="1"/>
          <p:nvPr/>
        </p:nvSpPr>
        <p:spPr>
          <a:xfrm>
            <a:off x="617432" y="4996390"/>
            <a:ext cx="4129622" cy="139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>
                <a:solidFill>
                  <a:srgbClr val="FF0000"/>
                </a:solidFill>
              </a:rPr>
              <a:t>Problem: Very inefficient! Not reusing shared features between overlapping patches</a:t>
            </a:r>
            <a:endParaRPr sz="2487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7001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4E57-BD14-D640-B8E3-CB64C720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314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Semantic Segmentation: Fully Convolutional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37D9BE-1C96-D440-B3A8-41AD779C3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144</a:t>
            </a:fld>
            <a:endParaRPr lang="en-US" dirty="0"/>
          </a:p>
        </p:txBody>
      </p:sp>
      <p:pic>
        <p:nvPicPr>
          <p:cNvPr id="4" name="Google Shape;266;p19">
            <a:extLst>
              <a:ext uri="{FF2B5EF4-FFF2-40B4-BE49-F238E27FC236}">
                <a16:creationId xmlns:a16="http://schemas.microsoft.com/office/drawing/2014/main" id="{E38DDD4D-FFDC-D649-A37B-2BE08BF4AC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300" y="2718327"/>
            <a:ext cx="2392478" cy="15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7;p19">
            <a:extLst>
              <a:ext uri="{FF2B5EF4-FFF2-40B4-BE49-F238E27FC236}">
                <a16:creationId xmlns:a16="http://schemas.microsoft.com/office/drawing/2014/main" id="{7F0292F9-1CD2-3046-AF41-B6A607FCC916}"/>
              </a:ext>
            </a:extLst>
          </p:cNvPr>
          <p:cNvSpPr txBox="1"/>
          <p:nvPr/>
        </p:nvSpPr>
        <p:spPr>
          <a:xfrm>
            <a:off x="888901" y="4359246"/>
            <a:ext cx="12797" cy="5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2487"/>
          </a:p>
        </p:txBody>
      </p:sp>
      <p:sp>
        <p:nvSpPr>
          <p:cNvPr id="6" name="Google Shape;268;p19">
            <a:extLst>
              <a:ext uri="{FF2B5EF4-FFF2-40B4-BE49-F238E27FC236}">
                <a16:creationId xmlns:a16="http://schemas.microsoft.com/office/drawing/2014/main" id="{2C5D563F-50FF-2146-B4AC-5D690E75215E}"/>
              </a:ext>
            </a:extLst>
          </p:cNvPr>
          <p:cNvSpPr txBox="1"/>
          <p:nvPr/>
        </p:nvSpPr>
        <p:spPr>
          <a:xfrm>
            <a:off x="727927" y="4359246"/>
            <a:ext cx="144522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Input:</a:t>
            </a:r>
            <a:endParaRPr sz="2487"/>
          </a:p>
          <a:p>
            <a:pPr algn="ctr"/>
            <a:r>
              <a:rPr lang="en" sz="2487"/>
              <a:t>3 x H x W</a:t>
            </a:r>
            <a:endParaRPr sz="2487"/>
          </a:p>
        </p:txBody>
      </p:sp>
      <p:sp>
        <p:nvSpPr>
          <p:cNvPr id="7" name="Google Shape;269;p19">
            <a:extLst>
              <a:ext uri="{FF2B5EF4-FFF2-40B4-BE49-F238E27FC236}">
                <a16:creationId xmlns:a16="http://schemas.microsoft.com/office/drawing/2014/main" id="{15CB9842-41D8-7242-A73A-2DBCCCE6514F}"/>
              </a:ext>
            </a:extLst>
          </p:cNvPr>
          <p:cNvSpPr/>
          <p:nvPr/>
        </p:nvSpPr>
        <p:spPr>
          <a:xfrm>
            <a:off x="3410444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270;p19">
            <a:extLst>
              <a:ext uri="{FF2B5EF4-FFF2-40B4-BE49-F238E27FC236}">
                <a16:creationId xmlns:a16="http://schemas.microsoft.com/office/drawing/2014/main" id="{8BED8981-D098-3145-A301-1DC3C4DDB9F3}"/>
              </a:ext>
            </a:extLst>
          </p:cNvPr>
          <p:cNvSpPr/>
          <p:nvPr/>
        </p:nvSpPr>
        <p:spPr>
          <a:xfrm>
            <a:off x="4687945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271;p19">
            <a:extLst>
              <a:ext uri="{FF2B5EF4-FFF2-40B4-BE49-F238E27FC236}">
                <a16:creationId xmlns:a16="http://schemas.microsoft.com/office/drawing/2014/main" id="{1FD717A2-8FA5-5444-B537-787BFFEEB5A1}"/>
              </a:ext>
            </a:extLst>
          </p:cNvPr>
          <p:cNvSpPr/>
          <p:nvPr/>
        </p:nvSpPr>
        <p:spPr>
          <a:xfrm>
            <a:off x="5995230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272;p19">
            <a:extLst>
              <a:ext uri="{FF2B5EF4-FFF2-40B4-BE49-F238E27FC236}">
                <a16:creationId xmlns:a16="http://schemas.microsoft.com/office/drawing/2014/main" id="{FE54D3B4-FFD7-AD48-8468-EB4ACEEF9D60}"/>
              </a:ext>
            </a:extLst>
          </p:cNvPr>
          <p:cNvSpPr txBox="1"/>
          <p:nvPr/>
        </p:nvSpPr>
        <p:spPr>
          <a:xfrm>
            <a:off x="3968017" y="4972874"/>
            <a:ext cx="2127983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Convolutions:</a:t>
            </a:r>
            <a:endParaRPr sz="2487"/>
          </a:p>
          <a:p>
            <a:pPr algn="ctr"/>
            <a:r>
              <a:rPr lang="en" sz="2487"/>
              <a:t>D x H x W</a:t>
            </a:r>
            <a:endParaRPr sz="2487"/>
          </a:p>
        </p:txBody>
      </p:sp>
      <p:cxnSp>
        <p:nvCxnSpPr>
          <p:cNvPr id="11" name="Google Shape;273;p19">
            <a:extLst>
              <a:ext uri="{FF2B5EF4-FFF2-40B4-BE49-F238E27FC236}">
                <a16:creationId xmlns:a16="http://schemas.microsoft.com/office/drawing/2014/main" id="{DBF2E15B-AA78-E84A-91BF-727486FAE0BD}"/>
              </a:ext>
            </a:extLst>
          </p:cNvPr>
          <p:cNvCxnSpPr/>
          <p:nvPr/>
        </p:nvCxnSpPr>
        <p:spPr>
          <a:xfrm>
            <a:off x="2781808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74;p19">
            <a:extLst>
              <a:ext uri="{FF2B5EF4-FFF2-40B4-BE49-F238E27FC236}">
                <a16:creationId xmlns:a16="http://schemas.microsoft.com/office/drawing/2014/main" id="{9734E85E-688A-EF49-9E54-416C43385D97}"/>
              </a:ext>
            </a:extLst>
          </p:cNvPr>
          <p:cNvSpPr txBox="1"/>
          <p:nvPr/>
        </p:nvSpPr>
        <p:spPr>
          <a:xfrm>
            <a:off x="2559866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Conv</a:t>
            </a:r>
            <a:endParaRPr sz="2487"/>
          </a:p>
        </p:txBody>
      </p:sp>
      <p:cxnSp>
        <p:nvCxnSpPr>
          <p:cNvPr id="13" name="Google Shape;275;p19">
            <a:extLst>
              <a:ext uri="{FF2B5EF4-FFF2-40B4-BE49-F238E27FC236}">
                <a16:creationId xmlns:a16="http://schemas.microsoft.com/office/drawing/2014/main" id="{BC277B10-80F0-1C46-A835-7C378D281C1B}"/>
              </a:ext>
            </a:extLst>
          </p:cNvPr>
          <p:cNvCxnSpPr/>
          <p:nvPr/>
        </p:nvCxnSpPr>
        <p:spPr>
          <a:xfrm>
            <a:off x="4000691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276;p19">
            <a:extLst>
              <a:ext uri="{FF2B5EF4-FFF2-40B4-BE49-F238E27FC236}">
                <a16:creationId xmlns:a16="http://schemas.microsoft.com/office/drawing/2014/main" id="{819136F7-4FA7-6445-BC5E-86B40424897D}"/>
              </a:ext>
            </a:extLst>
          </p:cNvPr>
          <p:cNvSpPr txBox="1"/>
          <p:nvPr/>
        </p:nvSpPr>
        <p:spPr>
          <a:xfrm>
            <a:off x="3778749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Conv</a:t>
            </a:r>
            <a:endParaRPr sz="2487" dirty="0"/>
          </a:p>
        </p:txBody>
      </p:sp>
      <p:cxnSp>
        <p:nvCxnSpPr>
          <p:cNvPr id="15" name="Google Shape;277;p19">
            <a:extLst>
              <a:ext uri="{FF2B5EF4-FFF2-40B4-BE49-F238E27FC236}">
                <a16:creationId xmlns:a16="http://schemas.microsoft.com/office/drawing/2014/main" id="{390F0046-40B3-0945-B02F-4EDA9FE4B2C4}"/>
              </a:ext>
            </a:extLst>
          </p:cNvPr>
          <p:cNvCxnSpPr/>
          <p:nvPr/>
        </p:nvCxnSpPr>
        <p:spPr>
          <a:xfrm>
            <a:off x="5321147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Google Shape;278;p19">
            <a:extLst>
              <a:ext uri="{FF2B5EF4-FFF2-40B4-BE49-F238E27FC236}">
                <a16:creationId xmlns:a16="http://schemas.microsoft.com/office/drawing/2014/main" id="{9C949F74-4950-3A4E-AFA0-0CA75767CFD3}"/>
              </a:ext>
            </a:extLst>
          </p:cNvPr>
          <p:cNvSpPr txBox="1"/>
          <p:nvPr/>
        </p:nvSpPr>
        <p:spPr>
          <a:xfrm>
            <a:off x="5099205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Conv</a:t>
            </a:r>
            <a:endParaRPr sz="2487"/>
          </a:p>
        </p:txBody>
      </p:sp>
      <p:cxnSp>
        <p:nvCxnSpPr>
          <p:cNvPr id="17" name="Google Shape;279;p19">
            <a:extLst>
              <a:ext uri="{FF2B5EF4-FFF2-40B4-BE49-F238E27FC236}">
                <a16:creationId xmlns:a16="http://schemas.microsoft.com/office/drawing/2014/main" id="{F1D35BFB-1E77-2241-86D1-61BC21E0A4D6}"/>
              </a:ext>
            </a:extLst>
          </p:cNvPr>
          <p:cNvCxnSpPr/>
          <p:nvPr/>
        </p:nvCxnSpPr>
        <p:spPr>
          <a:xfrm>
            <a:off x="6657502" y="354289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280;p19">
            <a:extLst>
              <a:ext uri="{FF2B5EF4-FFF2-40B4-BE49-F238E27FC236}">
                <a16:creationId xmlns:a16="http://schemas.microsoft.com/office/drawing/2014/main" id="{28B84FCE-21F8-1B48-A48F-01852E91F157}"/>
              </a:ext>
            </a:extLst>
          </p:cNvPr>
          <p:cNvSpPr txBox="1"/>
          <p:nvPr/>
        </p:nvSpPr>
        <p:spPr>
          <a:xfrm>
            <a:off x="6435560" y="305541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Conv</a:t>
            </a:r>
            <a:endParaRPr sz="2487" dirty="0"/>
          </a:p>
        </p:txBody>
      </p:sp>
      <p:sp>
        <p:nvSpPr>
          <p:cNvPr id="19" name="Google Shape;281;p19">
            <a:extLst>
              <a:ext uri="{FF2B5EF4-FFF2-40B4-BE49-F238E27FC236}">
                <a16:creationId xmlns:a16="http://schemas.microsoft.com/office/drawing/2014/main" id="{FE3C4983-2D5D-5543-AF6E-4DDC25FB4CB6}"/>
              </a:ext>
            </a:extLst>
          </p:cNvPr>
          <p:cNvSpPr/>
          <p:nvPr/>
        </p:nvSpPr>
        <p:spPr>
          <a:xfrm rot="5400000">
            <a:off x="4785420" y="3018195"/>
            <a:ext cx="460280" cy="3411111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grpSp>
        <p:nvGrpSpPr>
          <p:cNvPr id="20" name="Google Shape;282;p19">
            <a:extLst>
              <a:ext uri="{FF2B5EF4-FFF2-40B4-BE49-F238E27FC236}">
                <a16:creationId xmlns:a16="http://schemas.microsoft.com/office/drawing/2014/main" id="{E5B60F84-3245-6242-88ED-8E20A8613898}"/>
              </a:ext>
            </a:extLst>
          </p:cNvPr>
          <p:cNvGrpSpPr/>
          <p:nvPr/>
        </p:nvGrpSpPr>
        <p:grpSpPr>
          <a:xfrm>
            <a:off x="9537852" y="2406939"/>
            <a:ext cx="2580456" cy="1916782"/>
            <a:chOff x="3688175" y="943350"/>
            <a:chExt cx="5279100" cy="3521825"/>
          </a:xfrm>
        </p:grpSpPr>
        <p:sp>
          <p:nvSpPr>
            <p:cNvPr id="21" name="Google Shape;283;p19">
              <a:extLst>
                <a:ext uri="{FF2B5EF4-FFF2-40B4-BE49-F238E27FC236}">
                  <a16:creationId xmlns:a16="http://schemas.microsoft.com/office/drawing/2014/main" id="{415333A8-F062-224F-838A-D4EB2B7C020A}"/>
                </a:ext>
              </a:extLst>
            </p:cNvPr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2" name="Google Shape;284;p19">
              <a:extLst>
                <a:ext uri="{FF2B5EF4-FFF2-40B4-BE49-F238E27FC236}">
                  <a16:creationId xmlns:a16="http://schemas.microsoft.com/office/drawing/2014/main" id="{F5BD9A81-ABC5-714E-BD88-0EBF3716381A}"/>
                </a:ext>
              </a:extLst>
            </p:cNvPr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l" t="t" r="r" b="b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23" name="Google Shape;285;p19">
              <a:extLst>
                <a:ext uri="{FF2B5EF4-FFF2-40B4-BE49-F238E27FC236}">
                  <a16:creationId xmlns:a16="http://schemas.microsoft.com/office/drawing/2014/main" id="{4C1E0773-E852-FC40-8658-6577EE72580F}"/>
                </a:ext>
              </a:extLst>
            </p:cNvPr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l" t="t" r="r" b="b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24" name="Google Shape;286;p19">
              <a:extLst>
                <a:ext uri="{FF2B5EF4-FFF2-40B4-BE49-F238E27FC236}">
                  <a16:creationId xmlns:a16="http://schemas.microsoft.com/office/drawing/2014/main" id="{ACB2AD29-8590-A54A-B37F-1F6CDC7A192F}"/>
                </a:ext>
              </a:extLst>
            </p:cNvPr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l" t="t" r="r" b="b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25" name="Google Shape;287;p19">
            <a:extLst>
              <a:ext uri="{FF2B5EF4-FFF2-40B4-BE49-F238E27FC236}">
                <a16:creationId xmlns:a16="http://schemas.microsoft.com/office/drawing/2014/main" id="{5BBAA763-172D-104C-A167-BD2E3FA346E6}"/>
              </a:ext>
            </a:extLst>
          </p:cNvPr>
          <p:cNvSpPr/>
          <p:nvPr/>
        </p:nvSpPr>
        <p:spPr>
          <a:xfrm>
            <a:off x="7325969" y="2376962"/>
            <a:ext cx="1100113" cy="203347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288;p19">
            <a:extLst>
              <a:ext uri="{FF2B5EF4-FFF2-40B4-BE49-F238E27FC236}">
                <a16:creationId xmlns:a16="http://schemas.microsoft.com/office/drawing/2014/main" id="{E2EF782E-FBCA-5C48-B59A-9801D9CF5F53}"/>
              </a:ext>
            </a:extLst>
          </p:cNvPr>
          <p:cNvSpPr txBox="1"/>
          <p:nvPr/>
        </p:nvSpPr>
        <p:spPr>
          <a:xfrm>
            <a:off x="7089623" y="4547597"/>
            <a:ext cx="1782336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Scores:</a:t>
            </a:r>
            <a:endParaRPr sz="2487"/>
          </a:p>
          <a:p>
            <a:pPr algn="ctr"/>
            <a:r>
              <a:rPr lang="en" sz="2487"/>
              <a:t>C x H x W</a:t>
            </a:r>
            <a:endParaRPr sz="2487"/>
          </a:p>
        </p:txBody>
      </p:sp>
      <p:cxnSp>
        <p:nvCxnSpPr>
          <p:cNvPr id="27" name="Google Shape;289;p19">
            <a:extLst>
              <a:ext uri="{FF2B5EF4-FFF2-40B4-BE49-F238E27FC236}">
                <a16:creationId xmlns:a16="http://schemas.microsoft.com/office/drawing/2014/main" id="{B95ABB72-18E3-9142-B54E-0AC6220497DA}"/>
              </a:ext>
            </a:extLst>
          </p:cNvPr>
          <p:cNvCxnSpPr/>
          <p:nvPr/>
        </p:nvCxnSpPr>
        <p:spPr>
          <a:xfrm>
            <a:off x="8624470" y="354289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290;p19">
            <a:extLst>
              <a:ext uri="{FF2B5EF4-FFF2-40B4-BE49-F238E27FC236}">
                <a16:creationId xmlns:a16="http://schemas.microsoft.com/office/drawing/2014/main" id="{A0ED5867-7386-5B41-A66A-D490DB68C1F8}"/>
              </a:ext>
            </a:extLst>
          </p:cNvPr>
          <p:cNvSpPr txBox="1"/>
          <p:nvPr/>
        </p:nvSpPr>
        <p:spPr>
          <a:xfrm>
            <a:off x="8300955" y="3055419"/>
            <a:ext cx="1338867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argmax</a:t>
            </a:r>
            <a:endParaRPr sz="2487" dirty="0"/>
          </a:p>
        </p:txBody>
      </p:sp>
      <p:sp>
        <p:nvSpPr>
          <p:cNvPr id="29" name="Google Shape;291;p19">
            <a:extLst>
              <a:ext uri="{FF2B5EF4-FFF2-40B4-BE49-F238E27FC236}">
                <a16:creationId xmlns:a16="http://schemas.microsoft.com/office/drawing/2014/main" id="{7710A404-CDBB-3545-8A0F-F4F79CF8A43B}"/>
              </a:ext>
            </a:extLst>
          </p:cNvPr>
          <p:cNvSpPr txBox="1"/>
          <p:nvPr/>
        </p:nvSpPr>
        <p:spPr>
          <a:xfrm>
            <a:off x="9947573" y="4589386"/>
            <a:ext cx="1782336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Predictions:</a:t>
            </a:r>
            <a:endParaRPr sz="2487" dirty="0"/>
          </a:p>
          <a:p>
            <a:pPr algn="ctr"/>
            <a:r>
              <a:rPr lang="en" sz="2487" dirty="0"/>
              <a:t>H x W</a:t>
            </a:r>
            <a:endParaRPr sz="2487" dirty="0"/>
          </a:p>
        </p:txBody>
      </p:sp>
      <p:sp>
        <p:nvSpPr>
          <p:cNvPr id="30" name="Google Shape;292;p19">
            <a:extLst>
              <a:ext uri="{FF2B5EF4-FFF2-40B4-BE49-F238E27FC236}">
                <a16:creationId xmlns:a16="http://schemas.microsoft.com/office/drawing/2014/main" id="{199179BB-FC45-7D45-8224-1418FCFECDFE}"/>
              </a:ext>
            </a:extLst>
          </p:cNvPr>
          <p:cNvSpPr txBox="1"/>
          <p:nvPr/>
        </p:nvSpPr>
        <p:spPr>
          <a:xfrm>
            <a:off x="2694982" y="1152053"/>
            <a:ext cx="6465116" cy="10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Design a network as a bunch of convolutional layers to  make predictions for pixels all at once!</a:t>
            </a:r>
            <a:endParaRPr sz="2487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011888-E393-BF45-B92E-3799DA1045DE}"/>
              </a:ext>
            </a:extLst>
          </p:cNvPr>
          <p:cNvSpPr txBox="1"/>
          <p:nvPr/>
        </p:nvSpPr>
        <p:spPr>
          <a:xfrm>
            <a:off x="6343007" y="5711881"/>
            <a:ext cx="5618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Loss function: Per-Pixel cross-entropy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EC7EBB-43F7-3049-8AC0-00A753505B4F}"/>
              </a:ext>
            </a:extLst>
          </p:cNvPr>
          <p:cNvSpPr txBox="1"/>
          <p:nvPr/>
        </p:nvSpPr>
        <p:spPr>
          <a:xfrm>
            <a:off x="19913" y="6079563"/>
            <a:ext cx="607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Long et al, “Fully convolutional networks for semantic segmentation”, CVPR 2015</a:t>
            </a:r>
          </a:p>
        </p:txBody>
      </p:sp>
    </p:spTree>
    <p:extLst>
      <p:ext uri="{BB962C8B-B14F-4D97-AF65-F5344CB8AC3E}">
        <p14:creationId xmlns:p14="http://schemas.microsoft.com/office/powerpoint/2010/main" val="21107950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4E57-BD14-D640-B8E3-CB64C720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314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Semantic Segmentation: Fully Convolutional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37D9BE-1C96-D440-B3A8-41AD779C3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145</a:t>
            </a:fld>
            <a:endParaRPr lang="en-US" dirty="0"/>
          </a:p>
        </p:txBody>
      </p:sp>
      <p:pic>
        <p:nvPicPr>
          <p:cNvPr id="4" name="Google Shape;266;p19">
            <a:extLst>
              <a:ext uri="{FF2B5EF4-FFF2-40B4-BE49-F238E27FC236}">
                <a16:creationId xmlns:a16="http://schemas.microsoft.com/office/drawing/2014/main" id="{E38DDD4D-FFDC-D649-A37B-2BE08BF4AC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300" y="2718327"/>
            <a:ext cx="2392478" cy="15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7;p19">
            <a:extLst>
              <a:ext uri="{FF2B5EF4-FFF2-40B4-BE49-F238E27FC236}">
                <a16:creationId xmlns:a16="http://schemas.microsoft.com/office/drawing/2014/main" id="{7F0292F9-1CD2-3046-AF41-B6A607FCC916}"/>
              </a:ext>
            </a:extLst>
          </p:cNvPr>
          <p:cNvSpPr txBox="1"/>
          <p:nvPr/>
        </p:nvSpPr>
        <p:spPr>
          <a:xfrm>
            <a:off x="888901" y="4359246"/>
            <a:ext cx="12797" cy="5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2487"/>
          </a:p>
        </p:txBody>
      </p:sp>
      <p:sp>
        <p:nvSpPr>
          <p:cNvPr id="6" name="Google Shape;268;p19">
            <a:extLst>
              <a:ext uri="{FF2B5EF4-FFF2-40B4-BE49-F238E27FC236}">
                <a16:creationId xmlns:a16="http://schemas.microsoft.com/office/drawing/2014/main" id="{2C5D563F-50FF-2146-B4AC-5D690E75215E}"/>
              </a:ext>
            </a:extLst>
          </p:cNvPr>
          <p:cNvSpPr txBox="1"/>
          <p:nvPr/>
        </p:nvSpPr>
        <p:spPr>
          <a:xfrm>
            <a:off x="727927" y="4359246"/>
            <a:ext cx="144522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Input:</a:t>
            </a:r>
            <a:endParaRPr sz="2487"/>
          </a:p>
          <a:p>
            <a:pPr algn="ctr"/>
            <a:r>
              <a:rPr lang="en" sz="2487"/>
              <a:t>3 x H x W</a:t>
            </a:r>
            <a:endParaRPr sz="2487"/>
          </a:p>
        </p:txBody>
      </p:sp>
      <p:sp>
        <p:nvSpPr>
          <p:cNvPr id="7" name="Google Shape;269;p19">
            <a:extLst>
              <a:ext uri="{FF2B5EF4-FFF2-40B4-BE49-F238E27FC236}">
                <a16:creationId xmlns:a16="http://schemas.microsoft.com/office/drawing/2014/main" id="{15CB9842-41D8-7242-A73A-2DBCCCE6514F}"/>
              </a:ext>
            </a:extLst>
          </p:cNvPr>
          <p:cNvSpPr/>
          <p:nvPr/>
        </p:nvSpPr>
        <p:spPr>
          <a:xfrm>
            <a:off x="3410444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270;p19">
            <a:extLst>
              <a:ext uri="{FF2B5EF4-FFF2-40B4-BE49-F238E27FC236}">
                <a16:creationId xmlns:a16="http://schemas.microsoft.com/office/drawing/2014/main" id="{8BED8981-D098-3145-A301-1DC3C4DDB9F3}"/>
              </a:ext>
            </a:extLst>
          </p:cNvPr>
          <p:cNvSpPr/>
          <p:nvPr/>
        </p:nvSpPr>
        <p:spPr>
          <a:xfrm>
            <a:off x="4687945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271;p19">
            <a:extLst>
              <a:ext uri="{FF2B5EF4-FFF2-40B4-BE49-F238E27FC236}">
                <a16:creationId xmlns:a16="http://schemas.microsoft.com/office/drawing/2014/main" id="{1FD717A2-8FA5-5444-B537-787BFFEEB5A1}"/>
              </a:ext>
            </a:extLst>
          </p:cNvPr>
          <p:cNvSpPr/>
          <p:nvPr/>
        </p:nvSpPr>
        <p:spPr>
          <a:xfrm>
            <a:off x="5995230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" name="Google Shape;273;p19">
            <a:extLst>
              <a:ext uri="{FF2B5EF4-FFF2-40B4-BE49-F238E27FC236}">
                <a16:creationId xmlns:a16="http://schemas.microsoft.com/office/drawing/2014/main" id="{DBF2E15B-AA78-E84A-91BF-727486FAE0BD}"/>
              </a:ext>
            </a:extLst>
          </p:cNvPr>
          <p:cNvCxnSpPr/>
          <p:nvPr/>
        </p:nvCxnSpPr>
        <p:spPr>
          <a:xfrm>
            <a:off x="2781808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74;p19">
            <a:extLst>
              <a:ext uri="{FF2B5EF4-FFF2-40B4-BE49-F238E27FC236}">
                <a16:creationId xmlns:a16="http://schemas.microsoft.com/office/drawing/2014/main" id="{9734E85E-688A-EF49-9E54-416C43385D97}"/>
              </a:ext>
            </a:extLst>
          </p:cNvPr>
          <p:cNvSpPr txBox="1"/>
          <p:nvPr/>
        </p:nvSpPr>
        <p:spPr>
          <a:xfrm>
            <a:off x="2559866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Conv</a:t>
            </a:r>
            <a:endParaRPr sz="2487"/>
          </a:p>
        </p:txBody>
      </p:sp>
      <p:cxnSp>
        <p:nvCxnSpPr>
          <p:cNvPr id="13" name="Google Shape;275;p19">
            <a:extLst>
              <a:ext uri="{FF2B5EF4-FFF2-40B4-BE49-F238E27FC236}">
                <a16:creationId xmlns:a16="http://schemas.microsoft.com/office/drawing/2014/main" id="{BC277B10-80F0-1C46-A835-7C378D281C1B}"/>
              </a:ext>
            </a:extLst>
          </p:cNvPr>
          <p:cNvCxnSpPr/>
          <p:nvPr/>
        </p:nvCxnSpPr>
        <p:spPr>
          <a:xfrm>
            <a:off x="4000691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276;p19">
            <a:extLst>
              <a:ext uri="{FF2B5EF4-FFF2-40B4-BE49-F238E27FC236}">
                <a16:creationId xmlns:a16="http://schemas.microsoft.com/office/drawing/2014/main" id="{819136F7-4FA7-6445-BC5E-86B40424897D}"/>
              </a:ext>
            </a:extLst>
          </p:cNvPr>
          <p:cNvSpPr txBox="1"/>
          <p:nvPr/>
        </p:nvSpPr>
        <p:spPr>
          <a:xfrm>
            <a:off x="3778749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Conv</a:t>
            </a:r>
            <a:endParaRPr sz="2487" dirty="0"/>
          </a:p>
        </p:txBody>
      </p:sp>
      <p:cxnSp>
        <p:nvCxnSpPr>
          <p:cNvPr id="15" name="Google Shape;277;p19">
            <a:extLst>
              <a:ext uri="{FF2B5EF4-FFF2-40B4-BE49-F238E27FC236}">
                <a16:creationId xmlns:a16="http://schemas.microsoft.com/office/drawing/2014/main" id="{390F0046-40B3-0945-B02F-4EDA9FE4B2C4}"/>
              </a:ext>
            </a:extLst>
          </p:cNvPr>
          <p:cNvCxnSpPr/>
          <p:nvPr/>
        </p:nvCxnSpPr>
        <p:spPr>
          <a:xfrm>
            <a:off x="5321147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Google Shape;278;p19">
            <a:extLst>
              <a:ext uri="{FF2B5EF4-FFF2-40B4-BE49-F238E27FC236}">
                <a16:creationId xmlns:a16="http://schemas.microsoft.com/office/drawing/2014/main" id="{9C949F74-4950-3A4E-AFA0-0CA75767CFD3}"/>
              </a:ext>
            </a:extLst>
          </p:cNvPr>
          <p:cNvSpPr txBox="1"/>
          <p:nvPr/>
        </p:nvSpPr>
        <p:spPr>
          <a:xfrm>
            <a:off x="5099205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Conv</a:t>
            </a:r>
            <a:endParaRPr sz="2487"/>
          </a:p>
        </p:txBody>
      </p:sp>
      <p:cxnSp>
        <p:nvCxnSpPr>
          <p:cNvPr id="17" name="Google Shape;279;p19">
            <a:extLst>
              <a:ext uri="{FF2B5EF4-FFF2-40B4-BE49-F238E27FC236}">
                <a16:creationId xmlns:a16="http://schemas.microsoft.com/office/drawing/2014/main" id="{F1D35BFB-1E77-2241-86D1-61BC21E0A4D6}"/>
              </a:ext>
            </a:extLst>
          </p:cNvPr>
          <p:cNvCxnSpPr/>
          <p:nvPr/>
        </p:nvCxnSpPr>
        <p:spPr>
          <a:xfrm>
            <a:off x="6657502" y="354289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280;p19">
            <a:extLst>
              <a:ext uri="{FF2B5EF4-FFF2-40B4-BE49-F238E27FC236}">
                <a16:creationId xmlns:a16="http://schemas.microsoft.com/office/drawing/2014/main" id="{28B84FCE-21F8-1B48-A48F-01852E91F157}"/>
              </a:ext>
            </a:extLst>
          </p:cNvPr>
          <p:cNvSpPr txBox="1"/>
          <p:nvPr/>
        </p:nvSpPr>
        <p:spPr>
          <a:xfrm>
            <a:off x="6435560" y="305541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Conv</a:t>
            </a:r>
            <a:endParaRPr sz="2487" dirty="0"/>
          </a:p>
        </p:txBody>
      </p:sp>
      <p:grpSp>
        <p:nvGrpSpPr>
          <p:cNvPr id="20" name="Google Shape;282;p19">
            <a:extLst>
              <a:ext uri="{FF2B5EF4-FFF2-40B4-BE49-F238E27FC236}">
                <a16:creationId xmlns:a16="http://schemas.microsoft.com/office/drawing/2014/main" id="{E5B60F84-3245-6242-88ED-8E20A8613898}"/>
              </a:ext>
            </a:extLst>
          </p:cNvPr>
          <p:cNvGrpSpPr/>
          <p:nvPr/>
        </p:nvGrpSpPr>
        <p:grpSpPr>
          <a:xfrm>
            <a:off x="9537852" y="2406939"/>
            <a:ext cx="2580456" cy="1916782"/>
            <a:chOff x="3688175" y="943350"/>
            <a:chExt cx="5279100" cy="3521825"/>
          </a:xfrm>
        </p:grpSpPr>
        <p:sp>
          <p:nvSpPr>
            <p:cNvPr id="21" name="Google Shape;283;p19">
              <a:extLst>
                <a:ext uri="{FF2B5EF4-FFF2-40B4-BE49-F238E27FC236}">
                  <a16:creationId xmlns:a16="http://schemas.microsoft.com/office/drawing/2014/main" id="{415333A8-F062-224F-838A-D4EB2B7C020A}"/>
                </a:ext>
              </a:extLst>
            </p:cNvPr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2" name="Google Shape;284;p19">
              <a:extLst>
                <a:ext uri="{FF2B5EF4-FFF2-40B4-BE49-F238E27FC236}">
                  <a16:creationId xmlns:a16="http://schemas.microsoft.com/office/drawing/2014/main" id="{F5BD9A81-ABC5-714E-BD88-0EBF3716381A}"/>
                </a:ext>
              </a:extLst>
            </p:cNvPr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l" t="t" r="r" b="b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23" name="Google Shape;285;p19">
              <a:extLst>
                <a:ext uri="{FF2B5EF4-FFF2-40B4-BE49-F238E27FC236}">
                  <a16:creationId xmlns:a16="http://schemas.microsoft.com/office/drawing/2014/main" id="{4C1E0773-E852-FC40-8658-6577EE72580F}"/>
                </a:ext>
              </a:extLst>
            </p:cNvPr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l" t="t" r="r" b="b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24" name="Google Shape;286;p19">
              <a:extLst>
                <a:ext uri="{FF2B5EF4-FFF2-40B4-BE49-F238E27FC236}">
                  <a16:creationId xmlns:a16="http://schemas.microsoft.com/office/drawing/2014/main" id="{ACB2AD29-8590-A54A-B37F-1F6CDC7A192F}"/>
                </a:ext>
              </a:extLst>
            </p:cNvPr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l" t="t" r="r" b="b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25" name="Google Shape;287;p19">
            <a:extLst>
              <a:ext uri="{FF2B5EF4-FFF2-40B4-BE49-F238E27FC236}">
                <a16:creationId xmlns:a16="http://schemas.microsoft.com/office/drawing/2014/main" id="{5BBAA763-172D-104C-A167-BD2E3FA346E6}"/>
              </a:ext>
            </a:extLst>
          </p:cNvPr>
          <p:cNvSpPr/>
          <p:nvPr/>
        </p:nvSpPr>
        <p:spPr>
          <a:xfrm>
            <a:off x="7325969" y="2376962"/>
            <a:ext cx="1100113" cy="203347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7" name="Google Shape;289;p19">
            <a:extLst>
              <a:ext uri="{FF2B5EF4-FFF2-40B4-BE49-F238E27FC236}">
                <a16:creationId xmlns:a16="http://schemas.microsoft.com/office/drawing/2014/main" id="{B95ABB72-18E3-9142-B54E-0AC6220497DA}"/>
              </a:ext>
            </a:extLst>
          </p:cNvPr>
          <p:cNvCxnSpPr/>
          <p:nvPr/>
        </p:nvCxnSpPr>
        <p:spPr>
          <a:xfrm>
            <a:off x="8624470" y="354289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290;p19">
            <a:extLst>
              <a:ext uri="{FF2B5EF4-FFF2-40B4-BE49-F238E27FC236}">
                <a16:creationId xmlns:a16="http://schemas.microsoft.com/office/drawing/2014/main" id="{A0ED5867-7386-5B41-A66A-D490DB68C1F8}"/>
              </a:ext>
            </a:extLst>
          </p:cNvPr>
          <p:cNvSpPr txBox="1"/>
          <p:nvPr/>
        </p:nvSpPr>
        <p:spPr>
          <a:xfrm>
            <a:off x="8300955" y="3055419"/>
            <a:ext cx="1338867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argmax</a:t>
            </a:r>
            <a:endParaRPr sz="2487" dirty="0"/>
          </a:p>
        </p:txBody>
      </p:sp>
      <p:sp>
        <p:nvSpPr>
          <p:cNvPr id="30" name="Google Shape;292;p19">
            <a:extLst>
              <a:ext uri="{FF2B5EF4-FFF2-40B4-BE49-F238E27FC236}">
                <a16:creationId xmlns:a16="http://schemas.microsoft.com/office/drawing/2014/main" id="{199179BB-FC45-7D45-8224-1418FCFECDFE}"/>
              </a:ext>
            </a:extLst>
          </p:cNvPr>
          <p:cNvSpPr txBox="1"/>
          <p:nvPr/>
        </p:nvSpPr>
        <p:spPr>
          <a:xfrm>
            <a:off x="2694982" y="1152053"/>
            <a:ext cx="6465116" cy="10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Design a network as a bunch of convolutional layers to  make predictions for pixels all at once!</a:t>
            </a:r>
            <a:endParaRPr sz="2487" dirty="0"/>
          </a:p>
        </p:txBody>
      </p:sp>
      <p:sp>
        <p:nvSpPr>
          <p:cNvPr id="33" name="Google Shape;326;p20">
            <a:extLst>
              <a:ext uri="{FF2B5EF4-FFF2-40B4-BE49-F238E27FC236}">
                <a16:creationId xmlns:a16="http://schemas.microsoft.com/office/drawing/2014/main" id="{B9FCE812-4F60-D643-AC41-6ED3859E30B0}"/>
              </a:ext>
            </a:extLst>
          </p:cNvPr>
          <p:cNvSpPr txBox="1"/>
          <p:nvPr/>
        </p:nvSpPr>
        <p:spPr>
          <a:xfrm>
            <a:off x="2210555" y="4337993"/>
            <a:ext cx="4319857" cy="175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>
                <a:solidFill>
                  <a:srgbClr val="FF0000"/>
                </a:solidFill>
              </a:rPr>
              <a:t>Problem #1</a:t>
            </a:r>
            <a:r>
              <a:rPr lang="en" sz="2487" dirty="0">
                <a:solidFill>
                  <a:srgbClr val="FF0000"/>
                </a:solidFill>
              </a:rPr>
              <a:t>: Effective receptive field size is linear in number of conv layers: </a:t>
            </a:r>
            <a:r>
              <a:rPr lang="en-US" sz="2487" dirty="0">
                <a:solidFill>
                  <a:srgbClr val="FF0000"/>
                </a:solidFill>
              </a:rPr>
              <a:t>With L 3x3 conv layers, receptive field is 1+2L</a:t>
            </a:r>
            <a:endParaRPr sz="2487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E7DE46-69EB-644F-9861-6A917711377E}"/>
              </a:ext>
            </a:extLst>
          </p:cNvPr>
          <p:cNvSpPr txBox="1"/>
          <p:nvPr/>
        </p:nvSpPr>
        <p:spPr>
          <a:xfrm>
            <a:off x="19913" y="6079563"/>
            <a:ext cx="607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Long et al, “Fully convolutional networks for semantic segmentation”, CVPR 2015</a:t>
            </a:r>
          </a:p>
        </p:txBody>
      </p:sp>
    </p:spTree>
    <p:extLst>
      <p:ext uri="{BB962C8B-B14F-4D97-AF65-F5344CB8AC3E}">
        <p14:creationId xmlns:p14="http://schemas.microsoft.com/office/powerpoint/2010/main" val="200023526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4E57-BD14-D640-B8E3-CB64C720D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314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Semantic Segmentation: Fully Convolutional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37D9BE-1C96-D440-B3A8-41AD779C3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146</a:t>
            </a:fld>
            <a:endParaRPr lang="en-US" dirty="0"/>
          </a:p>
        </p:txBody>
      </p:sp>
      <p:pic>
        <p:nvPicPr>
          <p:cNvPr id="4" name="Google Shape;266;p19">
            <a:extLst>
              <a:ext uri="{FF2B5EF4-FFF2-40B4-BE49-F238E27FC236}">
                <a16:creationId xmlns:a16="http://schemas.microsoft.com/office/drawing/2014/main" id="{E38DDD4D-FFDC-D649-A37B-2BE08BF4AC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300" y="2718327"/>
            <a:ext cx="2392478" cy="15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7;p19">
            <a:extLst>
              <a:ext uri="{FF2B5EF4-FFF2-40B4-BE49-F238E27FC236}">
                <a16:creationId xmlns:a16="http://schemas.microsoft.com/office/drawing/2014/main" id="{7F0292F9-1CD2-3046-AF41-B6A607FCC916}"/>
              </a:ext>
            </a:extLst>
          </p:cNvPr>
          <p:cNvSpPr txBox="1"/>
          <p:nvPr/>
        </p:nvSpPr>
        <p:spPr>
          <a:xfrm>
            <a:off x="888901" y="4359246"/>
            <a:ext cx="12797" cy="5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2487"/>
          </a:p>
        </p:txBody>
      </p:sp>
      <p:sp>
        <p:nvSpPr>
          <p:cNvPr id="6" name="Google Shape;268;p19">
            <a:extLst>
              <a:ext uri="{FF2B5EF4-FFF2-40B4-BE49-F238E27FC236}">
                <a16:creationId xmlns:a16="http://schemas.microsoft.com/office/drawing/2014/main" id="{2C5D563F-50FF-2146-B4AC-5D690E75215E}"/>
              </a:ext>
            </a:extLst>
          </p:cNvPr>
          <p:cNvSpPr txBox="1"/>
          <p:nvPr/>
        </p:nvSpPr>
        <p:spPr>
          <a:xfrm>
            <a:off x="727927" y="4359246"/>
            <a:ext cx="144522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Input:</a:t>
            </a:r>
            <a:endParaRPr sz="2487"/>
          </a:p>
          <a:p>
            <a:pPr algn="ctr"/>
            <a:r>
              <a:rPr lang="en" sz="2487"/>
              <a:t>3 x H x W</a:t>
            </a:r>
            <a:endParaRPr sz="2487"/>
          </a:p>
        </p:txBody>
      </p:sp>
      <p:sp>
        <p:nvSpPr>
          <p:cNvPr id="7" name="Google Shape;269;p19">
            <a:extLst>
              <a:ext uri="{FF2B5EF4-FFF2-40B4-BE49-F238E27FC236}">
                <a16:creationId xmlns:a16="http://schemas.microsoft.com/office/drawing/2014/main" id="{15CB9842-41D8-7242-A73A-2DBCCCE6514F}"/>
              </a:ext>
            </a:extLst>
          </p:cNvPr>
          <p:cNvSpPr/>
          <p:nvPr/>
        </p:nvSpPr>
        <p:spPr>
          <a:xfrm>
            <a:off x="3410444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270;p19">
            <a:extLst>
              <a:ext uri="{FF2B5EF4-FFF2-40B4-BE49-F238E27FC236}">
                <a16:creationId xmlns:a16="http://schemas.microsoft.com/office/drawing/2014/main" id="{8BED8981-D098-3145-A301-1DC3C4DDB9F3}"/>
              </a:ext>
            </a:extLst>
          </p:cNvPr>
          <p:cNvSpPr/>
          <p:nvPr/>
        </p:nvSpPr>
        <p:spPr>
          <a:xfrm>
            <a:off x="4687945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271;p19">
            <a:extLst>
              <a:ext uri="{FF2B5EF4-FFF2-40B4-BE49-F238E27FC236}">
                <a16:creationId xmlns:a16="http://schemas.microsoft.com/office/drawing/2014/main" id="{1FD717A2-8FA5-5444-B537-787BFFEEB5A1}"/>
              </a:ext>
            </a:extLst>
          </p:cNvPr>
          <p:cNvSpPr/>
          <p:nvPr/>
        </p:nvSpPr>
        <p:spPr>
          <a:xfrm>
            <a:off x="5995230" y="2325776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" name="Google Shape;273;p19">
            <a:extLst>
              <a:ext uri="{FF2B5EF4-FFF2-40B4-BE49-F238E27FC236}">
                <a16:creationId xmlns:a16="http://schemas.microsoft.com/office/drawing/2014/main" id="{DBF2E15B-AA78-E84A-91BF-727486FAE0BD}"/>
              </a:ext>
            </a:extLst>
          </p:cNvPr>
          <p:cNvCxnSpPr/>
          <p:nvPr/>
        </p:nvCxnSpPr>
        <p:spPr>
          <a:xfrm>
            <a:off x="2781808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74;p19">
            <a:extLst>
              <a:ext uri="{FF2B5EF4-FFF2-40B4-BE49-F238E27FC236}">
                <a16:creationId xmlns:a16="http://schemas.microsoft.com/office/drawing/2014/main" id="{9734E85E-688A-EF49-9E54-416C43385D97}"/>
              </a:ext>
            </a:extLst>
          </p:cNvPr>
          <p:cNvSpPr txBox="1"/>
          <p:nvPr/>
        </p:nvSpPr>
        <p:spPr>
          <a:xfrm>
            <a:off x="2559866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Conv</a:t>
            </a:r>
            <a:endParaRPr sz="2487"/>
          </a:p>
        </p:txBody>
      </p:sp>
      <p:cxnSp>
        <p:nvCxnSpPr>
          <p:cNvPr id="13" name="Google Shape;275;p19">
            <a:extLst>
              <a:ext uri="{FF2B5EF4-FFF2-40B4-BE49-F238E27FC236}">
                <a16:creationId xmlns:a16="http://schemas.microsoft.com/office/drawing/2014/main" id="{BC277B10-80F0-1C46-A835-7C378D281C1B}"/>
              </a:ext>
            </a:extLst>
          </p:cNvPr>
          <p:cNvCxnSpPr/>
          <p:nvPr/>
        </p:nvCxnSpPr>
        <p:spPr>
          <a:xfrm>
            <a:off x="4000691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276;p19">
            <a:extLst>
              <a:ext uri="{FF2B5EF4-FFF2-40B4-BE49-F238E27FC236}">
                <a16:creationId xmlns:a16="http://schemas.microsoft.com/office/drawing/2014/main" id="{819136F7-4FA7-6445-BC5E-86B40424897D}"/>
              </a:ext>
            </a:extLst>
          </p:cNvPr>
          <p:cNvSpPr txBox="1"/>
          <p:nvPr/>
        </p:nvSpPr>
        <p:spPr>
          <a:xfrm>
            <a:off x="3778749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Conv</a:t>
            </a:r>
            <a:endParaRPr sz="2487" dirty="0"/>
          </a:p>
        </p:txBody>
      </p:sp>
      <p:cxnSp>
        <p:nvCxnSpPr>
          <p:cNvPr id="15" name="Google Shape;277;p19">
            <a:extLst>
              <a:ext uri="{FF2B5EF4-FFF2-40B4-BE49-F238E27FC236}">
                <a16:creationId xmlns:a16="http://schemas.microsoft.com/office/drawing/2014/main" id="{390F0046-40B3-0945-B02F-4EDA9FE4B2C4}"/>
              </a:ext>
            </a:extLst>
          </p:cNvPr>
          <p:cNvCxnSpPr/>
          <p:nvPr/>
        </p:nvCxnSpPr>
        <p:spPr>
          <a:xfrm>
            <a:off x="5321147" y="350230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Google Shape;278;p19">
            <a:extLst>
              <a:ext uri="{FF2B5EF4-FFF2-40B4-BE49-F238E27FC236}">
                <a16:creationId xmlns:a16="http://schemas.microsoft.com/office/drawing/2014/main" id="{9C949F74-4950-3A4E-AFA0-0CA75767CFD3}"/>
              </a:ext>
            </a:extLst>
          </p:cNvPr>
          <p:cNvSpPr txBox="1"/>
          <p:nvPr/>
        </p:nvSpPr>
        <p:spPr>
          <a:xfrm>
            <a:off x="5099205" y="301482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Conv</a:t>
            </a:r>
            <a:endParaRPr sz="2487"/>
          </a:p>
        </p:txBody>
      </p:sp>
      <p:cxnSp>
        <p:nvCxnSpPr>
          <p:cNvPr id="17" name="Google Shape;279;p19">
            <a:extLst>
              <a:ext uri="{FF2B5EF4-FFF2-40B4-BE49-F238E27FC236}">
                <a16:creationId xmlns:a16="http://schemas.microsoft.com/office/drawing/2014/main" id="{F1D35BFB-1E77-2241-86D1-61BC21E0A4D6}"/>
              </a:ext>
            </a:extLst>
          </p:cNvPr>
          <p:cNvCxnSpPr/>
          <p:nvPr/>
        </p:nvCxnSpPr>
        <p:spPr>
          <a:xfrm>
            <a:off x="6657502" y="354289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280;p19">
            <a:extLst>
              <a:ext uri="{FF2B5EF4-FFF2-40B4-BE49-F238E27FC236}">
                <a16:creationId xmlns:a16="http://schemas.microsoft.com/office/drawing/2014/main" id="{28B84FCE-21F8-1B48-A48F-01852E91F157}"/>
              </a:ext>
            </a:extLst>
          </p:cNvPr>
          <p:cNvSpPr txBox="1"/>
          <p:nvPr/>
        </p:nvSpPr>
        <p:spPr>
          <a:xfrm>
            <a:off x="6435560" y="3055419"/>
            <a:ext cx="942554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Conv</a:t>
            </a:r>
            <a:endParaRPr sz="2487" dirty="0"/>
          </a:p>
        </p:txBody>
      </p:sp>
      <p:grpSp>
        <p:nvGrpSpPr>
          <p:cNvPr id="20" name="Google Shape;282;p19">
            <a:extLst>
              <a:ext uri="{FF2B5EF4-FFF2-40B4-BE49-F238E27FC236}">
                <a16:creationId xmlns:a16="http://schemas.microsoft.com/office/drawing/2014/main" id="{E5B60F84-3245-6242-88ED-8E20A8613898}"/>
              </a:ext>
            </a:extLst>
          </p:cNvPr>
          <p:cNvGrpSpPr/>
          <p:nvPr/>
        </p:nvGrpSpPr>
        <p:grpSpPr>
          <a:xfrm>
            <a:off x="9537852" y="2406939"/>
            <a:ext cx="2580456" cy="1916782"/>
            <a:chOff x="3688175" y="943350"/>
            <a:chExt cx="5279100" cy="3521825"/>
          </a:xfrm>
        </p:grpSpPr>
        <p:sp>
          <p:nvSpPr>
            <p:cNvPr id="21" name="Google Shape;283;p19">
              <a:extLst>
                <a:ext uri="{FF2B5EF4-FFF2-40B4-BE49-F238E27FC236}">
                  <a16:creationId xmlns:a16="http://schemas.microsoft.com/office/drawing/2014/main" id="{415333A8-F062-224F-838A-D4EB2B7C020A}"/>
                </a:ext>
              </a:extLst>
            </p:cNvPr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22" name="Google Shape;284;p19">
              <a:extLst>
                <a:ext uri="{FF2B5EF4-FFF2-40B4-BE49-F238E27FC236}">
                  <a16:creationId xmlns:a16="http://schemas.microsoft.com/office/drawing/2014/main" id="{F5BD9A81-ABC5-714E-BD88-0EBF3716381A}"/>
                </a:ext>
              </a:extLst>
            </p:cNvPr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l" t="t" r="r" b="b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23" name="Google Shape;285;p19">
              <a:extLst>
                <a:ext uri="{FF2B5EF4-FFF2-40B4-BE49-F238E27FC236}">
                  <a16:creationId xmlns:a16="http://schemas.microsoft.com/office/drawing/2014/main" id="{4C1E0773-E852-FC40-8658-6577EE72580F}"/>
                </a:ext>
              </a:extLst>
            </p:cNvPr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l" t="t" r="r" b="b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24" name="Google Shape;286;p19">
              <a:extLst>
                <a:ext uri="{FF2B5EF4-FFF2-40B4-BE49-F238E27FC236}">
                  <a16:creationId xmlns:a16="http://schemas.microsoft.com/office/drawing/2014/main" id="{ACB2AD29-8590-A54A-B37F-1F6CDC7A192F}"/>
                </a:ext>
              </a:extLst>
            </p:cNvPr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l" t="t" r="r" b="b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25" name="Google Shape;287;p19">
            <a:extLst>
              <a:ext uri="{FF2B5EF4-FFF2-40B4-BE49-F238E27FC236}">
                <a16:creationId xmlns:a16="http://schemas.microsoft.com/office/drawing/2014/main" id="{5BBAA763-172D-104C-A167-BD2E3FA346E6}"/>
              </a:ext>
            </a:extLst>
          </p:cNvPr>
          <p:cNvSpPr/>
          <p:nvPr/>
        </p:nvSpPr>
        <p:spPr>
          <a:xfrm>
            <a:off x="7325969" y="2376962"/>
            <a:ext cx="1100113" cy="203347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7" name="Google Shape;289;p19">
            <a:extLst>
              <a:ext uri="{FF2B5EF4-FFF2-40B4-BE49-F238E27FC236}">
                <a16:creationId xmlns:a16="http://schemas.microsoft.com/office/drawing/2014/main" id="{B95ABB72-18E3-9142-B54E-0AC6220497DA}"/>
              </a:ext>
            </a:extLst>
          </p:cNvPr>
          <p:cNvCxnSpPr/>
          <p:nvPr/>
        </p:nvCxnSpPr>
        <p:spPr>
          <a:xfrm>
            <a:off x="8624470" y="3542892"/>
            <a:ext cx="4986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290;p19">
            <a:extLst>
              <a:ext uri="{FF2B5EF4-FFF2-40B4-BE49-F238E27FC236}">
                <a16:creationId xmlns:a16="http://schemas.microsoft.com/office/drawing/2014/main" id="{A0ED5867-7386-5B41-A66A-D490DB68C1F8}"/>
              </a:ext>
            </a:extLst>
          </p:cNvPr>
          <p:cNvSpPr txBox="1"/>
          <p:nvPr/>
        </p:nvSpPr>
        <p:spPr>
          <a:xfrm>
            <a:off x="8300955" y="3055419"/>
            <a:ext cx="1338867" cy="4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argmax</a:t>
            </a:r>
            <a:endParaRPr sz="2487" dirty="0"/>
          </a:p>
        </p:txBody>
      </p:sp>
      <p:sp>
        <p:nvSpPr>
          <p:cNvPr id="30" name="Google Shape;292;p19">
            <a:extLst>
              <a:ext uri="{FF2B5EF4-FFF2-40B4-BE49-F238E27FC236}">
                <a16:creationId xmlns:a16="http://schemas.microsoft.com/office/drawing/2014/main" id="{199179BB-FC45-7D45-8224-1418FCFECDFE}"/>
              </a:ext>
            </a:extLst>
          </p:cNvPr>
          <p:cNvSpPr txBox="1"/>
          <p:nvPr/>
        </p:nvSpPr>
        <p:spPr>
          <a:xfrm>
            <a:off x="2694982" y="1152053"/>
            <a:ext cx="6465116" cy="10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Design a network as a bunch of convolutional layers to  make predictions for pixels all at once!</a:t>
            </a:r>
            <a:endParaRPr sz="2487" dirty="0"/>
          </a:p>
        </p:txBody>
      </p:sp>
      <p:sp>
        <p:nvSpPr>
          <p:cNvPr id="33" name="Google Shape;326;p20">
            <a:extLst>
              <a:ext uri="{FF2B5EF4-FFF2-40B4-BE49-F238E27FC236}">
                <a16:creationId xmlns:a16="http://schemas.microsoft.com/office/drawing/2014/main" id="{B9FCE812-4F60-D643-AC41-6ED3859E30B0}"/>
              </a:ext>
            </a:extLst>
          </p:cNvPr>
          <p:cNvSpPr txBox="1"/>
          <p:nvPr/>
        </p:nvSpPr>
        <p:spPr>
          <a:xfrm>
            <a:off x="2210555" y="4337993"/>
            <a:ext cx="4319857" cy="175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>
                <a:solidFill>
                  <a:srgbClr val="FF0000"/>
                </a:solidFill>
              </a:rPr>
              <a:t>Problem #1</a:t>
            </a:r>
            <a:r>
              <a:rPr lang="en" sz="2487" dirty="0">
                <a:solidFill>
                  <a:srgbClr val="FF0000"/>
                </a:solidFill>
              </a:rPr>
              <a:t>: Effective receptive field size is linear in number of conv layers: </a:t>
            </a:r>
            <a:r>
              <a:rPr lang="en-US" sz="2487" dirty="0">
                <a:solidFill>
                  <a:srgbClr val="FF0000"/>
                </a:solidFill>
              </a:rPr>
              <a:t>With L 3x3 conv layers, receptive field is 1+2L</a:t>
            </a:r>
            <a:endParaRPr sz="2487" dirty="0">
              <a:solidFill>
                <a:srgbClr val="FF0000"/>
              </a:solidFill>
            </a:endParaRPr>
          </a:p>
        </p:txBody>
      </p:sp>
      <p:sp>
        <p:nvSpPr>
          <p:cNvPr id="37" name="Google Shape;326;p20">
            <a:extLst>
              <a:ext uri="{FF2B5EF4-FFF2-40B4-BE49-F238E27FC236}">
                <a16:creationId xmlns:a16="http://schemas.microsoft.com/office/drawing/2014/main" id="{CD35660A-16C0-964A-9981-B70C5616D5F4}"/>
              </a:ext>
            </a:extLst>
          </p:cNvPr>
          <p:cNvSpPr txBox="1"/>
          <p:nvPr/>
        </p:nvSpPr>
        <p:spPr>
          <a:xfrm>
            <a:off x="6530412" y="4410432"/>
            <a:ext cx="4454745" cy="175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487" b="1" dirty="0">
                <a:solidFill>
                  <a:srgbClr val="FF0000"/>
                </a:solidFill>
              </a:rPr>
              <a:t>Problem #2: </a:t>
            </a:r>
            <a:r>
              <a:rPr lang="en-US" sz="2487" dirty="0">
                <a:solidFill>
                  <a:srgbClr val="FF0000"/>
                </a:solidFill>
              </a:rPr>
              <a:t>Convolution on high res images is expensive! Recall </a:t>
            </a:r>
            <a:r>
              <a:rPr lang="en-US" sz="2487" dirty="0" err="1">
                <a:solidFill>
                  <a:srgbClr val="FF0000"/>
                </a:solidFill>
              </a:rPr>
              <a:t>ResNet</a:t>
            </a:r>
            <a:r>
              <a:rPr lang="en-US" sz="2487" dirty="0">
                <a:solidFill>
                  <a:srgbClr val="FF0000"/>
                </a:solidFill>
              </a:rPr>
              <a:t> stem aggressively </a:t>
            </a:r>
            <a:r>
              <a:rPr lang="en-US" sz="2487" dirty="0" err="1">
                <a:solidFill>
                  <a:srgbClr val="FF0000"/>
                </a:solidFill>
              </a:rPr>
              <a:t>downsamples</a:t>
            </a:r>
            <a:endParaRPr sz="2487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F0CA50-52B8-6E4C-BA35-2C5AB2235BF2}"/>
              </a:ext>
            </a:extLst>
          </p:cNvPr>
          <p:cNvSpPr txBox="1"/>
          <p:nvPr/>
        </p:nvSpPr>
        <p:spPr>
          <a:xfrm>
            <a:off x="19913" y="6079563"/>
            <a:ext cx="607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Long et al, “Fully convolutional networks for semantic segmentation”, CVPR 2015</a:t>
            </a:r>
          </a:p>
        </p:txBody>
      </p:sp>
    </p:spTree>
    <p:extLst>
      <p:ext uri="{BB962C8B-B14F-4D97-AF65-F5344CB8AC3E}">
        <p14:creationId xmlns:p14="http://schemas.microsoft.com/office/powerpoint/2010/main" val="262511874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BFFE2C-71BD-7A41-A5CB-7004077AF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523DD1-ADE1-2140-9099-FDDBA31C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314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Semantic Segmentation: Fully Convolutional Network</a:t>
            </a:r>
          </a:p>
        </p:txBody>
      </p:sp>
      <p:sp>
        <p:nvSpPr>
          <p:cNvPr id="6" name="Google Shape;332;p21">
            <a:extLst>
              <a:ext uri="{FF2B5EF4-FFF2-40B4-BE49-F238E27FC236}">
                <a16:creationId xmlns:a16="http://schemas.microsoft.com/office/drawing/2014/main" id="{86A963E3-D1BD-8048-B173-719D49EF5DA8}"/>
              </a:ext>
            </a:extLst>
          </p:cNvPr>
          <p:cNvSpPr/>
          <p:nvPr/>
        </p:nvSpPr>
        <p:spPr>
          <a:xfrm>
            <a:off x="3207297" y="2486417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333;p21">
            <a:extLst>
              <a:ext uri="{FF2B5EF4-FFF2-40B4-BE49-F238E27FC236}">
                <a16:creationId xmlns:a16="http://schemas.microsoft.com/office/drawing/2014/main" id="{3105CE40-BB16-684F-A58F-EF2C3B64057A}"/>
              </a:ext>
            </a:extLst>
          </p:cNvPr>
          <p:cNvSpPr/>
          <p:nvPr/>
        </p:nvSpPr>
        <p:spPr>
          <a:xfrm>
            <a:off x="3410444" y="2486417"/>
            <a:ext cx="519465" cy="203347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337;p21">
            <a:extLst>
              <a:ext uri="{FF2B5EF4-FFF2-40B4-BE49-F238E27FC236}">
                <a16:creationId xmlns:a16="http://schemas.microsoft.com/office/drawing/2014/main" id="{6E65A717-553A-A942-A34B-25B67F3EC0F8}"/>
              </a:ext>
            </a:extLst>
          </p:cNvPr>
          <p:cNvSpPr txBox="1"/>
          <p:nvPr/>
        </p:nvSpPr>
        <p:spPr>
          <a:xfrm>
            <a:off x="888901" y="4383960"/>
            <a:ext cx="12797" cy="5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2487"/>
          </a:p>
        </p:txBody>
      </p:sp>
      <p:sp>
        <p:nvSpPr>
          <p:cNvPr id="11" name="Google Shape;339;p21">
            <a:extLst>
              <a:ext uri="{FF2B5EF4-FFF2-40B4-BE49-F238E27FC236}">
                <a16:creationId xmlns:a16="http://schemas.microsoft.com/office/drawing/2014/main" id="{C6329A15-F07E-1D47-936F-A34623F3B758}"/>
              </a:ext>
            </a:extLst>
          </p:cNvPr>
          <p:cNvSpPr/>
          <p:nvPr/>
        </p:nvSpPr>
        <p:spPr>
          <a:xfrm>
            <a:off x="3673776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346;p21">
            <a:extLst>
              <a:ext uri="{FF2B5EF4-FFF2-40B4-BE49-F238E27FC236}">
                <a16:creationId xmlns:a16="http://schemas.microsoft.com/office/drawing/2014/main" id="{81C38B5F-AE1D-B147-9F31-EAF97B0D7202}"/>
              </a:ext>
            </a:extLst>
          </p:cNvPr>
          <p:cNvSpPr txBox="1"/>
          <p:nvPr/>
        </p:nvSpPr>
        <p:spPr>
          <a:xfrm>
            <a:off x="2671170" y="1102996"/>
            <a:ext cx="7490184" cy="87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00" dirty="0"/>
              <a:t>Design network as a bunch of convolutional layers, with </a:t>
            </a:r>
            <a:r>
              <a:rPr lang="en" sz="2400" b="1" dirty="0" err="1">
                <a:solidFill>
                  <a:srgbClr val="FF0000"/>
                </a:solidFill>
              </a:rPr>
              <a:t>downsampling</a:t>
            </a:r>
            <a:r>
              <a:rPr lang="en" sz="2400" dirty="0"/>
              <a:t> and </a:t>
            </a:r>
            <a:r>
              <a:rPr lang="en" sz="2400" b="1" dirty="0" err="1">
                <a:solidFill>
                  <a:srgbClr val="0000FF"/>
                </a:solidFill>
              </a:rPr>
              <a:t>upsampling</a:t>
            </a:r>
            <a:r>
              <a:rPr lang="en" sz="2400" dirty="0"/>
              <a:t> inside the network!</a:t>
            </a:r>
            <a:endParaRPr sz="2400" dirty="0"/>
          </a:p>
        </p:txBody>
      </p:sp>
      <p:sp>
        <p:nvSpPr>
          <p:cNvPr id="19" name="Google Shape;347;p21">
            <a:extLst>
              <a:ext uri="{FF2B5EF4-FFF2-40B4-BE49-F238E27FC236}">
                <a16:creationId xmlns:a16="http://schemas.microsoft.com/office/drawing/2014/main" id="{61147BEF-8290-8E46-B289-BE54D9B77FB6}"/>
              </a:ext>
            </a:extLst>
          </p:cNvPr>
          <p:cNvSpPr/>
          <p:nvPr/>
        </p:nvSpPr>
        <p:spPr>
          <a:xfrm>
            <a:off x="4080070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348;p21">
            <a:extLst>
              <a:ext uri="{FF2B5EF4-FFF2-40B4-BE49-F238E27FC236}">
                <a16:creationId xmlns:a16="http://schemas.microsoft.com/office/drawing/2014/main" id="{A6303817-E4D2-1246-AEF1-2B84BE0467C3}"/>
              </a:ext>
            </a:extLst>
          </p:cNvPr>
          <p:cNvSpPr/>
          <p:nvPr/>
        </p:nvSpPr>
        <p:spPr>
          <a:xfrm>
            <a:off x="4486364" y="2982887"/>
            <a:ext cx="644632" cy="1142902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349;p21">
            <a:extLst>
              <a:ext uri="{FF2B5EF4-FFF2-40B4-BE49-F238E27FC236}">
                <a16:creationId xmlns:a16="http://schemas.microsoft.com/office/drawing/2014/main" id="{3A135EDF-CA6B-6C4A-9E4E-96A06CA112DF}"/>
              </a:ext>
            </a:extLst>
          </p:cNvPr>
          <p:cNvSpPr/>
          <p:nvPr/>
        </p:nvSpPr>
        <p:spPr>
          <a:xfrm>
            <a:off x="4874847" y="3245519"/>
            <a:ext cx="866974" cy="701817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350;p21">
            <a:extLst>
              <a:ext uri="{FF2B5EF4-FFF2-40B4-BE49-F238E27FC236}">
                <a16:creationId xmlns:a16="http://schemas.microsoft.com/office/drawing/2014/main" id="{40E5A289-58B5-E140-AD15-68803935E01C}"/>
              </a:ext>
            </a:extLst>
          </p:cNvPr>
          <p:cNvSpPr/>
          <p:nvPr/>
        </p:nvSpPr>
        <p:spPr>
          <a:xfrm>
            <a:off x="5591094" y="3245519"/>
            <a:ext cx="866974" cy="701817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351;p21">
            <a:extLst>
              <a:ext uri="{FF2B5EF4-FFF2-40B4-BE49-F238E27FC236}">
                <a16:creationId xmlns:a16="http://schemas.microsoft.com/office/drawing/2014/main" id="{5866036E-8A66-6C41-802A-2E77DE1900FC}"/>
              </a:ext>
            </a:extLst>
          </p:cNvPr>
          <p:cNvSpPr/>
          <p:nvPr/>
        </p:nvSpPr>
        <p:spPr>
          <a:xfrm>
            <a:off x="6416262" y="2982887"/>
            <a:ext cx="644632" cy="1142902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352;p21">
            <a:extLst>
              <a:ext uri="{FF2B5EF4-FFF2-40B4-BE49-F238E27FC236}">
                <a16:creationId xmlns:a16="http://schemas.microsoft.com/office/drawing/2014/main" id="{1AF6714B-391C-8944-9C54-733CA78A0257}"/>
              </a:ext>
            </a:extLst>
          </p:cNvPr>
          <p:cNvSpPr/>
          <p:nvPr/>
        </p:nvSpPr>
        <p:spPr>
          <a:xfrm>
            <a:off x="6822556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353;p21">
            <a:extLst>
              <a:ext uri="{FF2B5EF4-FFF2-40B4-BE49-F238E27FC236}">
                <a16:creationId xmlns:a16="http://schemas.microsoft.com/office/drawing/2014/main" id="{15FB1E99-D712-5044-8A5E-367A876971E4}"/>
              </a:ext>
            </a:extLst>
          </p:cNvPr>
          <p:cNvSpPr/>
          <p:nvPr/>
        </p:nvSpPr>
        <p:spPr>
          <a:xfrm>
            <a:off x="7228850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354;p21">
            <a:extLst>
              <a:ext uri="{FF2B5EF4-FFF2-40B4-BE49-F238E27FC236}">
                <a16:creationId xmlns:a16="http://schemas.microsoft.com/office/drawing/2014/main" id="{36385EAD-4F89-114E-BE78-DC00D51091BA}"/>
              </a:ext>
            </a:extLst>
          </p:cNvPr>
          <p:cNvSpPr/>
          <p:nvPr/>
        </p:nvSpPr>
        <p:spPr>
          <a:xfrm>
            <a:off x="7778107" y="2486417"/>
            <a:ext cx="519465" cy="203347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355;p21">
            <a:extLst>
              <a:ext uri="{FF2B5EF4-FFF2-40B4-BE49-F238E27FC236}">
                <a16:creationId xmlns:a16="http://schemas.microsoft.com/office/drawing/2014/main" id="{6407BBF4-1BCF-0846-8642-5F97B6D2EC94}"/>
              </a:ext>
            </a:extLst>
          </p:cNvPr>
          <p:cNvSpPr/>
          <p:nvPr/>
        </p:nvSpPr>
        <p:spPr>
          <a:xfrm>
            <a:off x="7981254" y="2486417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356;p21">
            <a:extLst>
              <a:ext uri="{FF2B5EF4-FFF2-40B4-BE49-F238E27FC236}">
                <a16:creationId xmlns:a16="http://schemas.microsoft.com/office/drawing/2014/main" id="{9B6D2E5D-17EB-9C44-945D-681D539C4831}"/>
              </a:ext>
            </a:extLst>
          </p:cNvPr>
          <p:cNvSpPr txBox="1"/>
          <p:nvPr/>
        </p:nvSpPr>
        <p:spPr>
          <a:xfrm>
            <a:off x="2258912" y="4639495"/>
            <a:ext cx="2305433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High-res: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1 </a:t>
            </a:r>
            <a:r>
              <a:rPr lang="en" sz="2400" dirty="0"/>
              <a:t>x H/2 x W/2</a:t>
            </a:r>
            <a:endParaRPr sz="2400" dirty="0"/>
          </a:p>
        </p:txBody>
      </p:sp>
      <p:sp>
        <p:nvSpPr>
          <p:cNvPr id="29" name="Google Shape;357;p21">
            <a:extLst>
              <a:ext uri="{FF2B5EF4-FFF2-40B4-BE49-F238E27FC236}">
                <a16:creationId xmlns:a16="http://schemas.microsoft.com/office/drawing/2014/main" id="{BCE8D8AF-53F5-3F40-BC93-60C125D3C636}"/>
              </a:ext>
            </a:extLst>
          </p:cNvPr>
          <p:cNvSpPr txBox="1"/>
          <p:nvPr/>
        </p:nvSpPr>
        <p:spPr>
          <a:xfrm>
            <a:off x="6906717" y="4699707"/>
            <a:ext cx="226224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High-res: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1 </a:t>
            </a:r>
            <a:r>
              <a:rPr lang="en" sz="2400" dirty="0"/>
              <a:t>x H/2 x W/2</a:t>
            </a:r>
            <a:endParaRPr sz="2400" dirty="0"/>
          </a:p>
        </p:txBody>
      </p:sp>
      <p:sp>
        <p:nvSpPr>
          <p:cNvPr id="30" name="Google Shape;358;p21">
            <a:extLst>
              <a:ext uri="{FF2B5EF4-FFF2-40B4-BE49-F238E27FC236}">
                <a16:creationId xmlns:a16="http://schemas.microsoft.com/office/drawing/2014/main" id="{9560E4F7-DC56-424D-AC11-67D96091FCB5}"/>
              </a:ext>
            </a:extLst>
          </p:cNvPr>
          <p:cNvSpPr txBox="1"/>
          <p:nvPr/>
        </p:nvSpPr>
        <p:spPr>
          <a:xfrm>
            <a:off x="3784378" y="2148794"/>
            <a:ext cx="2278142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Med-res: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2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1" name="Google Shape;359;p21">
            <a:extLst>
              <a:ext uri="{FF2B5EF4-FFF2-40B4-BE49-F238E27FC236}">
                <a16:creationId xmlns:a16="http://schemas.microsoft.com/office/drawing/2014/main" id="{9CE2A542-56B6-3B40-984B-CC2B37A8BE89}"/>
              </a:ext>
            </a:extLst>
          </p:cNvPr>
          <p:cNvSpPr txBox="1"/>
          <p:nvPr/>
        </p:nvSpPr>
        <p:spPr>
          <a:xfrm>
            <a:off x="5939689" y="2148794"/>
            <a:ext cx="2278142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Med-res: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2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2" name="Google Shape;360;p21">
            <a:extLst>
              <a:ext uri="{FF2B5EF4-FFF2-40B4-BE49-F238E27FC236}">
                <a16:creationId xmlns:a16="http://schemas.microsoft.com/office/drawing/2014/main" id="{97FCC1B6-D830-2340-9880-E98291E7DC5C}"/>
              </a:ext>
            </a:extLst>
          </p:cNvPr>
          <p:cNvSpPr txBox="1"/>
          <p:nvPr/>
        </p:nvSpPr>
        <p:spPr>
          <a:xfrm>
            <a:off x="4564345" y="4183796"/>
            <a:ext cx="2055065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Low-res: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3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3" name="Google Shape;361;p21">
            <a:extLst>
              <a:ext uri="{FF2B5EF4-FFF2-40B4-BE49-F238E27FC236}">
                <a16:creationId xmlns:a16="http://schemas.microsoft.com/office/drawing/2014/main" id="{A1D60410-6A93-BA49-BAE4-6798172E64E3}"/>
              </a:ext>
            </a:extLst>
          </p:cNvPr>
          <p:cNvSpPr txBox="1"/>
          <p:nvPr/>
        </p:nvSpPr>
        <p:spPr>
          <a:xfrm>
            <a:off x="-38524" y="5866709"/>
            <a:ext cx="7933533" cy="40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 dirty="0"/>
              <a:t>Long, </a:t>
            </a:r>
            <a:r>
              <a:rPr lang="en" sz="1066" dirty="0" err="1"/>
              <a:t>Shelhamer</a:t>
            </a:r>
            <a:r>
              <a:rPr lang="en" sz="1066" dirty="0"/>
              <a:t>, and Darrell, “Fully Convolutional Networks for Semantic Segmentation”, CVPR 2015</a:t>
            </a:r>
            <a:br>
              <a:rPr lang="en" sz="1066" dirty="0"/>
            </a:br>
            <a:r>
              <a:rPr lang="en" sz="1066" dirty="0"/>
              <a:t>Noh et al, “Learning Deconvolution Network for Semantic Segmentation”, ICCV 2015</a:t>
            </a:r>
            <a:endParaRPr sz="1066" dirty="0"/>
          </a:p>
        </p:txBody>
      </p:sp>
      <p:pic>
        <p:nvPicPr>
          <p:cNvPr id="34" name="Google Shape;266;p19">
            <a:extLst>
              <a:ext uri="{FF2B5EF4-FFF2-40B4-BE49-F238E27FC236}">
                <a16:creationId xmlns:a16="http://schemas.microsoft.com/office/drawing/2014/main" id="{A900C467-CA75-BF48-B67B-D485926865A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300" y="2718327"/>
            <a:ext cx="2392478" cy="15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68;p19">
            <a:extLst>
              <a:ext uri="{FF2B5EF4-FFF2-40B4-BE49-F238E27FC236}">
                <a16:creationId xmlns:a16="http://schemas.microsoft.com/office/drawing/2014/main" id="{F9C30292-BC49-4F4F-890B-5D5230B3422E}"/>
              </a:ext>
            </a:extLst>
          </p:cNvPr>
          <p:cNvSpPr txBox="1"/>
          <p:nvPr/>
        </p:nvSpPr>
        <p:spPr>
          <a:xfrm>
            <a:off x="727927" y="4359246"/>
            <a:ext cx="144522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Input:</a:t>
            </a:r>
            <a:endParaRPr sz="2487"/>
          </a:p>
          <a:p>
            <a:pPr algn="ctr"/>
            <a:r>
              <a:rPr lang="en" sz="2487"/>
              <a:t>3 x H x W</a:t>
            </a:r>
            <a:endParaRPr sz="2487"/>
          </a:p>
        </p:txBody>
      </p:sp>
      <p:grpSp>
        <p:nvGrpSpPr>
          <p:cNvPr id="36" name="Google Shape;282;p19">
            <a:extLst>
              <a:ext uri="{FF2B5EF4-FFF2-40B4-BE49-F238E27FC236}">
                <a16:creationId xmlns:a16="http://schemas.microsoft.com/office/drawing/2014/main" id="{88AE2F03-F2C4-9C48-972B-755A695B1888}"/>
              </a:ext>
            </a:extLst>
          </p:cNvPr>
          <p:cNvGrpSpPr/>
          <p:nvPr/>
        </p:nvGrpSpPr>
        <p:grpSpPr>
          <a:xfrm>
            <a:off x="9537852" y="2406939"/>
            <a:ext cx="2580456" cy="1916782"/>
            <a:chOff x="3688175" y="943350"/>
            <a:chExt cx="5279100" cy="3521825"/>
          </a:xfrm>
        </p:grpSpPr>
        <p:sp>
          <p:nvSpPr>
            <p:cNvPr id="37" name="Google Shape;283;p19">
              <a:extLst>
                <a:ext uri="{FF2B5EF4-FFF2-40B4-BE49-F238E27FC236}">
                  <a16:creationId xmlns:a16="http://schemas.microsoft.com/office/drawing/2014/main" id="{A48DF554-068C-A245-8C25-7A7FCA4C881F}"/>
                </a:ext>
              </a:extLst>
            </p:cNvPr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284;p19">
              <a:extLst>
                <a:ext uri="{FF2B5EF4-FFF2-40B4-BE49-F238E27FC236}">
                  <a16:creationId xmlns:a16="http://schemas.microsoft.com/office/drawing/2014/main" id="{879C8A1A-9C4B-DD42-9962-FA90001AD202}"/>
                </a:ext>
              </a:extLst>
            </p:cNvPr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l" t="t" r="r" b="b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9" name="Google Shape;285;p19">
              <a:extLst>
                <a:ext uri="{FF2B5EF4-FFF2-40B4-BE49-F238E27FC236}">
                  <a16:creationId xmlns:a16="http://schemas.microsoft.com/office/drawing/2014/main" id="{3DCEC88E-67B1-9F42-863E-68AEF7B5B8D2}"/>
                </a:ext>
              </a:extLst>
            </p:cNvPr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l" t="t" r="r" b="b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0" name="Google Shape;286;p19">
              <a:extLst>
                <a:ext uri="{FF2B5EF4-FFF2-40B4-BE49-F238E27FC236}">
                  <a16:creationId xmlns:a16="http://schemas.microsoft.com/office/drawing/2014/main" id="{C95290D1-D806-0247-A58C-7BBB9C9B9632}"/>
                </a:ext>
              </a:extLst>
            </p:cNvPr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l" t="t" r="r" b="b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1" name="Google Shape;291;p19">
            <a:extLst>
              <a:ext uri="{FF2B5EF4-FFF2-40B4-BE49-F238E27FC236}">
                <a16:creationId xmlns:a16="http://schemas.microsoft.com/office/drawing/2014/main" id="{92909337-705A-1140-9A91-DE13C4FDAF6C}"/>
              </a:ext>
            </a:extLst>
          </p:cNvPr>
          <p:cNvSpPr txBox="1"/>
          <p:nvPr/>
        </p:nvSpPr>
        <p:spPr>
          <a:xfrm>
            <a:off x="9947573" y="4589386"/>
            <a:ext cx="1782336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Predictions:</a:t>
            </a:r>
            <a:endParaRPr sz="2487" dirty="0"/>
          </a:p>
          <a:p>
            <a:pPr algn="ctr"/>
            <a:r>
              <a:rPr lang="en" sz="2487" dirty="0"/>
              <a:t>H x W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79327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BFFE2C-71BD-7A41-A5CB-7004077AF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523DD1-ADE1-2140-9099-FDDBA31C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314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Semantic Segmentation: Fully Convolutional Network</a:t>
            </a:r>
          </a:p>
        </p:txBody>
      </p:sp>
      <p:sp>
        <p:nvSpPr>
          <p:cNvPr id="6" name="Google Shape;332;p21">
            <a:extLst>
              <a:ext uri="{FF2B5EF4-FFF2-40B4-BE49-F238E27FC236}">
                <a16:creationId xmlns:a16="http://schemas.microsoft.com/office/drawing/2014/main" id="{86A963E3-D1BD-8048-B173-719D49EF5DA8}"/>
              </a:ext>
            </a:extLst>
          </p:cNvPr>
          <p:cNvSpPr/>
          <p:nvPr/>
        </p:nvSpPr>
        <p:spPr>
          <a:xfrm>
            <a:off x="3207297" y="2486417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333;p21">
            <a:extLst>
              <a:ext uri="{FF2B5EF4-FFF2-40B4-BE49-F238E27FC236}">
                <a16:creationId xmlns:a16="http://schemas.microsoft.com/office/drawing/2014/main" id="{3105CE40-BB16-684F-A58F-EF2C3B64057A}"/>
              </a:ext>
            </a:extLst>
          </p:cNvPr>
          <p:cNvSpPr/>
          <p:nvPr/>
        </p:nvSpPr>
        <p:spPr>
          <a:xfrm>
            <a:off x="3410444" y="2486417"/>
            <a:ext cx="519465" cy="203347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337;p21">
            <a:extLst>
              <a:ext uri="{FF2B5EF4-FFF2-40B4-BE49-F238E27FC236}">
                <a16:creationId xmlns:a16="http://schemas.microsoft.com/office/drawing/2014/main" id="{6E65A717-553A-A942-A34B-25B67F3EC0F8}"/>
              </a:ext>
            </a:extLst>
          </p:cNvPr>
          <p:cNvSpPr txBox="1"/>
          <p:nvPr/>
        </p:nvSpPr>
        <p:spPr>
          <a:xfrm>
            <a:off x="888901" y="4383960"/>
            <a:ext cx="12797" cy="5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2487"/>
          </a:p>
        </p:txBody>
      </p:sp>
      <p:sp>
        <p:nvSpPr>
          <p:cNvPr id="11" name="Google Shape;339;p21">
            <a:extLst>
              <a:ext uri="{FF2B5EF4-FFF2-40B4-BE49-F238E27FC236}">
                <a16:creationId xmlns:a16="http://schemas.microsoft.com/office/drawing/2014/main" id="{C6329A15-F07E-1D47-936F-A34623F3B758}"/>
              </a:ext>
            </a:extLst>
          </p:cNvPr>
          <p:cNvSpPr/>
          <p:nvPr/>
        </p:nvSpPr>
        <p:spPr>
          <a:xfrm>
            <a:off x="3673776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346;p21">
            <a:extLst>
              <a:ext uri="{FF2B5EF4-FFF2-40B4-BE49-F238E27FC236}">
                <a16:creationId xmlns:a16="http://schemas.microsoft.com/office/drawing/2014/main" id="{81C38B5F-AE1D-B147-9F31-EAF97B0D7202}"/>
              </a:ext>
            </a:extLst>
          </p:cNvPr>
          <p:cNvSpPr txBox="1"/>
          <p:nvPr/>
        </p:nvSpPr>
        <p:spPr>
          <a:xfrm>
            <a:off x="2671170" y="1102996"/>
            <a:ext cx="7490184" cy="87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00" dirty="0"/>
              <a:t>Design network as a bunch of convolutional layers, with </a:t>
            </a:r>
            <a:r>
              <a:rPr lang="en" sz="2400" b="1" dirty="0" err="1">
                <a:solidFill>
                  <a:srgbClr val="FF0000"/>
                </a:solidFill>
              </a:rPr>
              <a:t>downsampling</a:t>
            </a:r>
            <a:r>
              <a:rPr lang="en" sz="2400" dirty="0"/>
              <a:t> and </a:t>
            </a:r>
            <a:r>
              <a:rPr lang="en" sz="2400" b="1" dirty="0" err="1">
                <a:solidFill>
                  <a:srgbClr val="0000FF"/>
                </a:solidFill>
              </a:rPr>
              <a:t>upsampling</a:t>
            </a:r>
            <a:r>
              <a:rPr lang="en" sz="2400" dirty="0"/>
              <a:t> inside the network!</a:t>
            </a:r>
            <a:endParaRPr sz="2400" dirty="0"/>
          </a:p>
        </p:txBody>
      </p:sp>
      <p:sp>
        <p:nvSpPr>
          <p:cNvPr id="19" name="Google Shape;347;p21">
            <a:extLst>
              <a:ext uri="{FF2B5EF4-FFF2-40B4-BE49-F238E27FC236}">
                <a16:creationId xmlns:a16="http://schemas.microsoft.com/office/drawing/2014/main" id="{61147BEF-8290-8E46-B289-BE54D9B77FB6}"/>
              </a:ext>
            </a:extLst>
          </p:cNvPr>
          <p:cNvSpPr/>
          <p:nvPr/>
        </p:nvSpPr>
        <p:spPr>
          <a:xfrm>
            <a:off x="4080070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348;p21">
            <a:extLst>
              <a:ext uri="{FF2B5EF4-FFF2-40B4-BE49-F238E27FC236}">
                <a16:creationId xmlns:a16="http://schemas.microsoft.com/office/drawing/2014/main" id="{A6303817-E4D2-1246-AEF1-2B84BE0467C3}"/>
              </a:ext>
            </a:extLst>
          </p:cNvPr>
          <p:cNvSpPr/>
          <p:nvPr/>
        </p:nvSpPr>
        <p:spPr>
          <a:xfrm>
            <a:off x="4486364" y="2982887"/>
            <a:ext cx="644632" cy="1142902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349;p21">
            <a:extLst>
              <a:ext uri="{FF2B5EF4-FFF2-40B4-BE49-F238E27FC236}">
                <a16:creationId xmlns:a16="http://schemas.microsoft.com/office/drawing/2014/main" id="{3A135EDF-CA6B-6C4A-9E4E-96A06CA112DF}"/>
              </a:ext>
            </a:extLst>
          </p:cNvPr>
          <p:cNvSpPr/>
          <p:nvPr/>
        </p:nvSpPr>
        <p:spPr>
          <a:xfrm>
            <a:off x="4874847" y="3245519"/>
            <a:ext cx="866974" cy="701817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350;p21">
            <a:extLst>
              <a:ext uri="{FF2B5EF4-FFF2-40B4-BE49-F238E27FC236}">
                <a16:creationId xmlns:a16="http://schemas.microsoft.com/office/drawing/2014/main" id="{40E5A289-58B5-E140-AD15-68803935E01C}"/>
              </a:ext>
            </a:extLst>
          </p:cNvPr>
          <p:cNvSpPr/>
          <p:nvPr/>
        </p:nvSpPr>
        <p:spPr>
          <a:xfrm>
            <a:off x="5591094" y="3245519"/>
            <a:ext cx="866974" cy="701817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351;p21">
            <a:extLst>
              <a:ext uri="{FF2B5EF4-FFF2-40B4-BE49-F238E27FC236}">
                <a16:creationId xmlns:a16="http://schemas.microsoft.com/office/drawing/2014/main" id="{5866036E-8A66-6C41-802A-2E77DE1900FC}"/>
              </a:ext>
            </a:extLst>
          </p:cNvPr>
          <p:cNvSpPr/>
          <p:nvPr/>
        </p:nvSpPr>
        <p:spPr>
          <a:xfrm>
            <a:off x="6416262" y="2982887"/>
            <a:ext cx="644632" cy="1142902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352;p21">
            <a:extLst>
              <a:ext uri="{FF2B5EF4-FFF2-40B4-BE49-F238E27FC236}">
                <a16:creationId xmlns:a16="http://schemas.microsoft.com/office/drawing/2014/main" id="{1AF6714B-391C-8944-9C54-733CA78A0257}"/>
              </a:ext>
            </a:extLst>
          </p:cNvPr>
          <p:cNvSpPr/>
          <p:nvPr/>
        </p:nvSpPr>
        <p:spPr>
          <a:xfrm>
            <a:off x="6822556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353;p21">
            <a:extLst>
              <a:ext uri="{FF2B5EF4-FFF2-40B4-BE49-F238E27FC236}">
                <a16:creationId xmlns:a16="http://schemas.microsoft.com/office/drawing/2014/main" id="{15FB1E99-D712-5044-8A5E-367A876971E4}"/>
              </a:ext>
            </a:extLst>
          </p:cNvPr>
          <p:cNvSpPr/>
          <p:nvPr/>
        </p:nvSpPr>
        <p:spPr>
          <a:xfrm>
            <a:off x="7228850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354;p21">
            <a:extLst>
              <a:ext uri="{FF2B5EF4-FFF2-40B4-BE49-F238E27FC236}">
                <a16:creationId xmlns:a16="http://schemas.microsoft.com/office/drawing/2014/main" id="{36385EAD-4F89-114E-BE78-DC00D51091BA}"/>
              </a:ext>
            </a:extLst>
          </p:cNvPr>
          <p:cNvSpPr/>
          <p:nvPr/>
        </p:nvSpPr>
        <p:spPr>
          <a:xfrm>
            <a:off x="7778107" y="2486417"/>
            <a:ext cx="519465" cy="203347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355;p21">
            <a:extLst>
              <a:ext uri="{FF2B5EF4-FFF2-40B4-BE49-F238E27FC236}">
                <a16:creationId xmlns:a16="http://schemas.microsoft.com/office/drawing/2014/main" id="{6407BBF4-1BCF-0846-8642-5F97B6D2EC94}"/>
              </a:ext>
            </a:extLst>
          </p:cNvPr>
          <p:cNvSpPr/>
          <p:nvPr/>
        </p:nvSpPr>
        <p:spPr>
          <a:xfrm>
            <a:off x="7981254" y="2486417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356;p21">
            <a:extLst>
              <a:ext uri="{FF2B5EF4-FFF2-40B4-BE49-F238E27FC236}">
                <a16:creationId xmlns:a16="http://schemas.microsoft.com/office/drawing/2014/main" id="{9B6D2E5D-17EB-9C44-945D-681D539C4831}"/>
              </a:ext>
            </a:extLst>
          </p:cNvPr>
          <p:cNvSpPr txBox="1"/>
          <p:nvPr/>
        </p:nvSpPr>
        <p:spPr>
          <a:xfrm>
            <a:off x="2258912" y="4639495"/>
            <a:ext cx="2305433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High-res: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1 </a:t>
            </a:r>
            <a:r>
              <a:rPr lang="en" sz="2400" dirty="0"/>
              <a:t>x H/2 x W/2</a:t>
            </a:r>
            <a:endParaRPr sz="2400" dirty="0"/>
          </a:p>
        </p:txBody>
      </p:sp>
      <p:sp>
        <p:nvSpPr>
          <p:cNvPr id="29" name="Google Shape;357;p21">
            <a:extLst>
              <a:ext uri="{FF2B5EF4-FFF2-40B4-BE49-F238E27FC236}">
                <a16:creationId xmlns:a16="http://schemas.microsoft.com/office/drawing/2014/main" id="{BCE8D8AF-53F5-3F40-BC93-60C125D3C636}"/>
              </a:ext>
            </a:extLst>
          </p:cNvPr>
          <p:cNvSpPr txBox="1"/>
          <p:nvPr/>
        </p:nvSpPr>
        <p:spPr>
          <a:xfrm>
            <a:off x="6906717" y="4699707"/>
            <a:ext cx="226224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High-res: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1 </a:t>
            </a:r>
            <a:r>
              <a:rPr lang="en" sz="2400" dirty="0"/>
              <a:t>x H/2 x W/2</a:t>
            </a:r>
            <a:endParaRPr sz="2400" dirty="0"/>
          </a:p>
        </p:txBody>
      </p:sp>
      <p:sp>
        <p:nvSpPr>
          <p:cNvPr id="30" name="Google Shape;358;p21">
            <a:extLst>
              <a:ext uri="{FF2B5EF4-FFF2-40B4-BE49-F238E27FC236}">
                <a16:creationId xmlns:a16="http://schemas.microsoft.com/office/drawing/2014/main" id="{9560E4F7-DC56-424D-AC11-67D96091FCB5}"/>
              </a:ext>
            </a:extLst>
          </p:cNvPr>
          <p:cNvSpPr txBox="1"/>
          <p:nvPr/>
        </p:nvSpPr>
        <p:spPr>
          <a:xfrm>
            <a:off x="3784378" y="2148794"/>
            <a:ext cx="2278142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Med-res: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2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1" name="Google Shape;359;p21">
            <a:extLst>
              <a:ext uri="{FF2B5EF4-FFF2-40B4-BE49-F238E27FC236}">
                <a16:creationId xmlns:a16="http://schemas.microsoft.com/office/drawing/2014/main" id="{9CE2A542-56B6-3B40-984B-CC2B37A8BE89}"/>
              </a:ext>
            </a:extLst>
          </p:cNvPr>
          <p:cNvSpPr txBox="1"/>
          <p:nvPr/>
        </p:nvSpPr>
        <p:spPr>
          <a:xfrm>
            <a:off x="5939689" y="2148794"/>
            <a:ext cx="2278142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Med-res: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2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2" name="Google Shape;360;p21">
            <a:extLst>
              <a:ext uri="{FF2B5EF4-FFF2-40B4-BE49-F238E27FC236}">
                <a16:creationId xmlns:a16="http://schemas.microsoft.com/office/drawing/2014/main" id="{97FCC1B6-D830-2340-9880-E98291E7DC5C}"/>
              </a:ext>
            </a:extLst>
          </p:cNvPr>
          <p:cNvSpPr txBox="1"/>
          <p:nvPr/>
        </p:nvSpPr>
        <p:spPr>
          <a:xfrm>
            <a:off x="4564345" y="4183796"/>
            <a:ext cx="2055065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Low-res: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3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3" name="Google Shape;361;p21">
            <a:extLst>
              <a:ext uri="{FF2B5EF4-FFF2-40B4-BE49-F238E27FC236}">
                <a16:creationId xmlns:a16="http://schemas.microsoft.com/office/drawing/2014/main" id="{A1D60410-6A93-BA49-BAE4-6798172E64E3}"/>
              </a:ext>
            </a:extLst>
          </p:cNvPr>
          <p:cNvSpPr txBox="1"/>
          <p:nvPr/>
        </p:nvSpPr>
        <p:spPr>
          <a:xfrm>
            <a:off x="-38524" y="5866709"/>
            <a:ext cx="7933533" cy="40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 dirty="0"/>
              <a:t>Long, </a:t>
            </a:r>
            <a:r>
              <a:rPr lang="en" sz="1066" dirty="0" err="1"/>
              <a:t>Shelhamer</a:t>
            </a:r>
            <a:r>
              <a:rPr lang="en" sz="1066" dirty="0"/>
              <a:t>, and Darrell, “Fully Convolutional Networks for Semantic Segmentation”, CVPR 2015</a:t>
            </a:r>
            <a:br>
              <a:rPr lang="en" sz="1066" dirty="0"/>
            </a:br>
            <a:r>
              <a:rPr lang="en" sz="1066" dirty="0"/>
              <a:t>Noh et al, “Learning Deconvolution Network for Semantic Segmentation”, ICCV 2015</a:t>
            </a:r>
            <a:endParaRPr sz="1066" dirty="0"/>
          </a:p>
        </p:txBody>
      </p:sp>
      <p:pic>
        <p:nvPicPr>
          <p:cNvPr id="34" name="Google Shape;266;p19">
            <a:extLst>
              <a:ext uri="{FF2B5EF4-FFF2-40B4-BE49-F238E27FC236}">
                <a16:creationId xmlns:a16="http://schemas.microsoft.com/office/drawing/2014/main" id="{A900C467-CA75-BF48-B67B-D485926865A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300" y="2718327"/>
            <a:ext cx="2392478" cy="15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68;p19">
            <a:extLst>
              <a:ext uri="{FF2B5EF4-FFF2-40B4-BE49-F238E27FC236}">
                <a16:creationId xmlns:a16="http://schemas.microsoft.com/office/drawing/2014/main" id="{F9C30292-BC49-4F4F-890B-5D5230B3422E}"/>
              </a:ext>
            </a:extLst>
          </p:cNvPr>
          <p:cNvSpPr txBox="1"/>
          <p:nvPr/>
        </p:nvSpPr>
        <p:spPr>
          <a:xfrm>
            <a:off x="727927" y="4359246"/>
            <a:ext cx="144522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Input:</a:t>
            </a:r>
            <a:endParaRPr sz="2487"/>
          </a:p>
          <a:p>
            <a:pPr algn="ctr"/>
            <a:r>
              <a:rPr lang="en" sz="2487"/>
              <a:t>3 x H x W</a:t>
            </a:r>
            <a:endParaRPr sz="2487"/>
          </a:p>
        </p:txBody>
      </p:sp>
      <p:grpSp>
        <p:nvGrpSpPr>
          <p:cNvPr id="36" name="Google Shape;282;p19">
            <a:extLst>
              <a:ext uri="{FF2B5EF4-FFF2-40B4-BE49-F238E27FC236}">
                <a16:creationId xmlns:a16="http://schemas.microsoft.com/office/drawing/2014/main" id="{88AE2F03-F2C4-9C48-972B-755A695B1888}"/>
              </a:ext>
            </a:extLst>
          </p:cNvPr>
          <p:cNvGrpSpPr/>
          <p:nvPr/>
        </p:nvGrpSpPr>
        <p:grpSpPr>
          <a:xfrm>
            <a:off x="9537852" y="2406939"/>
            <a:ext cx="2580456" cy="1916782"/>
            <a:chOff x="3688175" y="943350"/>
            <a:chExt cx="5279100" cy="3521825"/>
          </a:xfrm>
        </p:grpSpPr>
        <p:sp>
          <p:nvSpPr>
            <p:cNvPr id="37" name="Google Shape;283;p19">
              <a:extLst>
                <a:ext uri="{FF2B5EF4-FFF2-40B4-BE49-F238E27FC236}">
                  <a16:creationId xmlns:a16="http://schemas.microsoft.com/office/drawing/2014/main" id="{A48DF554-068C-A245-8C25-7A7FCA4C881F}"/>
                </a:ext>
              </a:extLst>
            </p:cNvPr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284;p19">
              <a:extLst>
                <a:ext uri="{FF2B5EF4-FFF2-40B4-BE49-F238E27FC236}">
                  <a16:creationId xmlns:a16="http://schemas.microsoft.com/office/drawing/2014/main" id="{879C8A1A-9C4B-DD42-9962-FA90001AD202}"/>
                </a:ext>
              </a:extLst>
            </p:cNvPr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l" t="t" r="r" b="b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9" name="Google Shape;285;p19">
              <a:extLst>
                <a:ext uri="{FF2B5EF4-FFF2-40B4-BE49-F238E27FC236}">
                  <a16:creationId xmlns:a16="http://schemas.microsoft.com/office/drawing/2014/main" id="{3DCEC88E-67B1-9F42-863E-68AEF7B5B8D2}"/>
                </a:ext>
              </a:extLst>
            </p:cNvPr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l" t="t" r="r" b="b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0" name="Google Shape;286;p19">
              <a:extLst>
                <a:ext uri="{FF2B5EF4-FFF2-40B4-BE49-F238E27FC236}">
                  <a16:creationId xmlns:a16="http://schemas.microsoft.com/office/drawing/2014/main" id="{C95290D1-D806-0247-A58C-7BBB9C9B9632}"/>
                </a:ext>
              </a:extLst>
            </p:cNvPr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l" t="t" r="r" b="b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1" name="Google Shape;291;p19">
            <a:extLst>
              <a:ext uri="{FF2B5EF4-FFF2-40B4-BE49-F238E27FC236}">
                <a16:creationId xmlns:a16="http://schemas.microsoft.com/office/drawing/2014/main" id="{92909337-705A-1140-9A91-DE13C4FDAF6C}"/>
              </a:ext>
            </a:extLst>
          </p:cNvPr>
          <p:cNvSpPr txBox="1"/>
          <p:nvPr/>
        </p:nvSpPr>
        <p:spPr>
          <a:xfrm>
            <a:off x="9947573" y="4589386"/>
            <a:ext cx="1782336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Predictions:</a:t>
            </a:r>
            <a:endParaRPr sz="2487" dirty="0"/>
          </a:p>
          <a:p>
            <a:pPr algn="ctr"/>
            <a:r>
              <a:rPr lang="en" sz="2487" dirty="0"/>
              <a:t>H x W</a:t>
            </a:r>
            <a:endParaRPr sz="2487" dirty="0"/>
          </a:p>
        </p:txBody>
      </p:sp>
      <p:sp>
        <p:nvSpPr>
          <p:cNvPr id="42" name="Google Shape;396;p22">
            <a:extLst>
              <a:ext uri="{FF2B5EF4-FFF2-40B4-BE49-F238E27FC236}">
                <a16:creationId xmlns:a16="http://schemas.microsoft.com/office/drawing/2014/main" id="{AE658F91-D348-5945-83D1-C249AC768157}"/>
              </a:ext>
            </a:extLst>
          </p:cNvPr>
          <p:cNvSpPr txBox="1"/>
          <p:nvPr/>
        </p:nvSpPr>
        <p:spPr>
          <a:xfrm>
            <a:off x="254300" y="1190110"/>
            <a:ext cx="2532540" cy="92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 err="1">
                <a:solidFill>
                  <a:srgbClr val="FF0000"/>
                </a:solidFill>
              </a:rPr>
              <a:t>Downsampling</a:t>
            </a:r>
            <a:r>
              <a:rPr lang="en" sz="2487" dirty="0">
                <a:solidFill>
                  <a:srgbClr val="FF0000"/>
                </a:solidFill>
              </a:rPr>
              <a:t>:</a:t>
            </a:r>
            <a:endParaRPr sz="2487" dirty="0">
              <a:solidFill>
                <a:srgbClr val="FF0000"/>
              </a:solidFill>
            </a:endParaRPr>
          </a:p>
          <a:p>
            <a:r>
              <a:rPr lang="en" sz="2487" dirty="0">
                <a:solidFill>
                  <a:srgbClr val="FF0000"/>
                </a:solidFill>
              </a:rPr>
              <a:t>Pooling, </a:t>
            </a:r>
            <a:r>
              <a:rPr lang="en" sz="2487" dirty="0" err="1">
                <a:solidFill>
                  <a:srgbClr val="FF0000"/>
                </a:solidFill>
              </a:rPr>
              <a:t>strided</a:t>
            </a:r>
            <a:r>
              <a:rPr lang="en" sz="2487" dirty="0">
                <a:solidFill>
                  <a:srgbClr val="FF0000"/>
                </a:solidFill>
              </a:rPr>
              <a:t> convolution</a:t>
            </a:r>
            <a:endParaRPr sz="2487" dirty="0">
              <a:solidFill>
                <a:srgbClr val="FF0000"/>
              </a:solidFill>
            </a:endParaRPr>
          </a:p>
        </p:txBody>
      </p:sp>
      <p:sp>
        <p:nvSpPr>
          <p:cNvPr id="43" name="Google Shape;397;p22">
            <a:extLst>
              <a:ext uri="{FF2B5EF4-FFF2-40B4-BE49-F238E27FC236}">
                <a16:creationId xmlns:a16="http://schemas.microsoft.com/office/drawing/2014/main" id="{5D249F6C-119C-8445-8007-77B4D6FDACC5}"/>
              </a:ext>
            </a:extLst>
          </p:cNvPr>
          <p:cNvSpPr txBox="1"/>
          <p:nvPr/>
        </p:nvSpPr>
        <p:spPr>
          <a:xfrm>
            <a:off x="9808649" y="1244156"/>
            <a:ext cx="2532540" cy="92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 err="1">
                <a:solidFill>
                  <a:srgbClr val="0000FF"/>
                </a:solidFill>
              </a:rPr>
              <a:t>Upsampling</a:t>
            </a:r>
            <a:r>
              <a:rPr lang="en" sz="2487" dirty="0">
                <a:solidFill>
                  <a:srgbClr val="0000FF"/>
                </a:solidFill>
              </a:rPr>
              <a:t>:</a:t>
            </a:r>
            <a:endParaRPr sz="2487" dirty="0">
              <a:solidFill>
                <a:srgbClr val="0000FF"/>
              </a:solidFill>
            </a:endParaRPr>
          </a:p>
          <a:p>
            <a:r>
              <a:rPr lang="en" sz="2487" dirty="0">
                <a:solidFill>
                  <a:srgbClr val="0000FF"/>
                </a:solidFill>
              </a:rPr>
              <a:t>???</a:t>
            </a:r>
            <a:endParaRPr sz="2487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2865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1FE5-9AB7-884E-852D-B138051C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In-Network </a:t>
            </a:r>
            <a:r>
              <a:rPr lang="en-US" dirty="0" err="1"/>
              <a:t>Upsampling</a:t>
            </a:r>
            <a:r>
              <a:rPr lang="en-US" dirty="0"/>
              <a:t>: “</a:t>
            </a:r>
            <a:r>
              <a:rPr lang="en-US" dirty="0" err="1"/>
              <a:t>Unpooling</a:t>
            </a:r>
            <a:r>
              <a:rPr lang="en-US" dirty="0"/>
              <a:t>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71249-8208-0744-B9AC-B71C71A84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149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FFA5B1-4A2B-D840-9A0D-12890FABC9AE}"/>
              </a:ext>
            </a:extLst>
          </p:cNvPr>
          <p:cNvGrpSpPr/>
          <p:nvPr/>
        </p:nvGrpSpPr>
        <p:grpSpPr>
          <a:xfrm>
            <a:off x="818893" y="2893945"/>
            <a:ext cx="1097280" cy="1097280"/>
            <a:chOff x="2298357" y="2656703"/>
            <a:chExt cx="1097280" cy="109728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061364-A3DC-F84F-A83F-960E2070259D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7FD2CCA-33F0-3446-8313-8763B49583F3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096C71-724C-DE48-BC22-B16FF16D16B0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BA0D43-721B-0E4A-981A-6E6437A197A6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ECFCD22-2E2C-9747-8AD7-F8504399A30F}"/>
              </a:ext>
            </a:extLst>
          </p:cNvPr>
          <p:cNvGrpSpPr/>
          <p:nvPr/>
        </p:nvGrpSpPr>
        <p:grpSpPr>
          <a:xfrm>
            <a:off x="3291070" y="2345305"/>
            <a:ext cx="2206919" cy="2194560"/>
            <a:chOff x="5759074" y="2977978"/>
            <a:chExt cx="2206919" cy="21945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DDAB0C1-0634-F347-9472-005509D233BA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2D748A-D0A3-724D-9E82-A322E17049AA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A4B91F8-321A-1E48-B9DB-E672F05BB86F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BD6845-C0A6-B64E-BF4D-85CD17F1ED60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40E702-FE42-0B4C-9377-65C2CE7D6C17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62BA6F1-D845-8848-AA57-06D39D962908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E16BB0D-E861-0B48-9115-EBCDAD89A5A6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9BF8F7F-2CEE-9F4E-A918-A143D937F4FA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58AE0D-FCC5-E144-9FC2-331DE417A0D1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778EAA-F1EB-754B-8C39-99F58C81ADCB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687AB1D-CD3B-074D-8719-63AEAE6D91A0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5681EF3-C4C0-E04D-95CE-79FCA4CC2B20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9552717-1DF9-CA41-99DC-C88909AF9394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519D592-747E-744E-ADD9-266AA2664B25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C15E2BE-98ED-2F4A-BF96-7CAEF60D3EB3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25EA1C1-B69F-674C-A733-D4573A3BA323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4DF445E-8BE2-1D42-BC97-B0758B3D1C86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DA85FE7-7CAB-6F4C-AF1D-AF0B8B93B983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BCEACB9-90D0-7C40-8F81-B641C661508C}"/>
              </a:ext>
            </a:extLst>
          </p:cNvPr>
          <p:cNvSpPr txBox="1"/>
          <p:nvPr/>
        </p:nvSpPr>
        <p:spPr>
          <a:xfrm>
            <a:off x="593122" y="4763493"/>
            <a:ext cx="1548822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Input </a:t>
            </a:r>
          </a:p>
          <a:p>
            <a:pPr algn="ctr"/>
            <a:r>
              <a:rPr lang="en-US" sz="3200" dirty="0"/>
              <a:t>C x 2 x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87043B-CEE3-884A-A627-B22E83D7E604}"/>
              </a:ext>
            </a:extLst>
          </p:cNvPr>
          <p:cNvSpPr txBox="1"/>
          <p:nvPr/>
        </p:nvSpPr>
        <p:spPr>
          <a:xfrm>
            <a:off x="3607864" y="4763493"/>
            <a:ext cx="1585690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Output</a:t>
            </a:r>
          </a:p>
          <a:p>
            <a:pPr algn="ctr"/>
            <a:r>
              <a:rPr lang="en-US" sz="3200" dirty="0"/>
              <a:t>C x 4 x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BB1C79-D5D9-3143-B548-90A0F5B9C3F9}"/>
              </a:ext>
            </a:extLst>
          </p:cNvPr>
          <p:cNvSpPr txBox="1"/>
          <p:nvPr/>
        </p:nvSpPr>
        <p:spPr>
          <a:xfrm>
            <a:off x="1961100" y="1529362"/>
            <a:ext cx="221727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/>
              <a:t>Bed of Nails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5057AAC-CF4B-B647-9437-F8DA437C1D57}"/>
              </a:ext>
            </a:extLst>
          </p:cNvPr>
          <p:cNvCxnSpPr>
            <a:cxnSpLocks/>
          </p:cNvCxnSpPr>
          <p:nvPr/>
        </p:nvCxnSpPr>
        <p:spPr>
          <a:xfrm>
            <a:off x="2141944" y="3442585"/>
            <a:ext cx="8402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462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1;p80"/>
          <p:cNvPicPr preferRelativeResize="0"/>
          <p:nvPr/>
        </p:nvPicPr>
        <p:blipFill rotWithShape="1">
          <a:blip r:embed="rId2">
            <a:alphaModFix/>
          </a:blip>
          <a:srcRect t="1" b="-1267"/>
          <a:stretch/>
        </p:blipFill>
        <p:spPr>
          <a:xfrm>
            <a:off x="5273413" y="1115503"/>
            <a:ext cx="4394790" cy="47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Google Shape;9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93" y="3471573"/>
            <a:ext cx="1981516" cy="657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7;p82"/>
          <p:cNvSpPr txBox="1"/>
          <p:nvPr/>
        </p:nvSpPr>
        <p:spPr>
          <a:xfrm>
            <a:off x="241603" y="2309192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Learnable scale and shift parameters:</a:t>
            </a:r>
            <a:endParaRPr sz="2399" b="1" dirty="0"/>
          </a:p>
        </p:txBody>
      </p:sp>
      <p:sp>
        <p:nvSpPr>
          <p:cNvPr id="6" name="Google Shape;908;p82"/>
          <p:cNvSpPr txBox="1"/>
          <p:nvPr/>
        </p:nvSpPr>
        <p:spPr>
          <a:xfrm>
            <a:off x="8536529" y="5057171"/>
            <a:ext cx="2452037" cy="104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Output,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7" name="Google Shape;909;p82"/>
          <p:cNvSpPr txBox="1"/>
          <p:nvPr/>
        </p:nvSpPr>
        <p:spPr>
          <a:xfrm>
            <a:off x="121568" y="4312937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Learning     =    ,</a:t>
            </a:r>
            <a:endParaRPr sz="3199" dirty="0"/>
          </a:p>
          <a:p>
            <a:r>
              <a:rPr lang="en" sz="3199" dirty="0"/>
              <a:t>   =      will recover the identity function!</a:t>
            </a:r>
            <a:endParaRPr sz="3199" dirty="0"/>
          </a:p>
        </p:txBody>
      </p:sp>
      <p:pic>
        <p:nvPicPr>
          <p:cNvPr id="8" name="Google Shape;8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sp>
        <p:nvSpPr>
          <p:cNvPr id="11" name="Google Shape;862;p80"/>
          <p:cNvSpPr txBox="1"/>
          <p:nvPr/>
        </p:nvSpPr>
        <p:spPr>
          <a:xfrm>
            <a:off x="8536529" y="1352944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12" name="Google Shape;864;p80"/>
          <p:cNvSpPr txBox="1"/>
          <p:nvPr/>
        </p:nvSpPr>
        <p:spPr>
          <a:xfrm>
            <a:off x="8353910" y="3887212"/>
            <a:ext cx="2817271" cy="93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3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  <p:pic>
        <p:nvPicPr>
          <p:cNvPr id="14" name="Google Shape;910;p82"/>
          <p:cNvPicPr preferRelativeResize="0"/>
          <p:nvPr/>
        </p:nvPicPr>
        <p:blipFill rotWithShape="1">
          <a:blip r:embed="rId3">
            <a:alphaModFix/>
          </a:blip>
          <a:srcRect r="79287" b="15304"/>
          <a:stretch/>
        </p:blipFill>
        <p:spPr>
          <a:xfrm>
            <a:off x="1693980" y="4395015"/>
            <a:ext cx="410426" cy="55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11;p82"/>
          <p:cNvPicPr preferRelativeResize="0"/>
          <p:nvPr/>
        </p:nvPicPr>
        <p:blipFill rotWithShape="1">
          <a:blip r:embed="rId2">
            <a:alphaModFix/>
          </a:blip>
          <a:srcRect l="4506" t="36391" r="89819" b="49369"/>
          <a:stretch/>
        </p:blipFill>
        <p:spPr>
          <a:xfrm>
            <a:off x="2381245" y="4360491"/>
            <a:ext cx="249335" cy="6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12;p82"/>
          <p:cNvPicPr preferRelativeResize="0"/>
          <p:nvPr/>
        </p:nvPicPr>
        <p:blipFill rotWithShape="1">
          <a:blip r:embed="rId3">
            <a:alphaModFix/>
          </a:blip>
          <a:srcRect l="28171" r="53654" b="11079"/>
          <a:stretch/>
        </p:blipFill>
        <p:spPr>
          <a:xfrm>
            <a:off x="55991" y="4891220"/>
            <a:ext cx="360140" cy="58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13;p82"/>
          <p:cNvPicPr preferRelativeResize="0"/>
          <p:nvPr/>
        </p:nvPicPr>
        <p:blipFill rotWithShape="1">
          <a:blip r:embed="rId2">
            <a:alphaModFix/>
          </a:blip>
          <a:srcRect l="5558" t="10206" r="88348" b="80737"/>
          <a:stretch/>
        </p:blipFill>
        <p:spPr>
          <a:xfrm>
            <a:off x="834488" y="4970949"/>
            <a:ext cx="267762" cy="424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71666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1FE5-9AB7-884E-852D-B138051C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In-Network </a:t>
            </a:r>
            <a:r>
              <a:rPr lang="en-US" dirty="0" err="1"/>
              <a:t>Upsampling</a:t>
            </a:r>
            <a:r>
              <a:rPr lang="en-US" dirty="0"/>
              <a:t>: “</a:t>
            </a:r>
            <a:r>
              <a:rPr lang="en-US" dirty="0" err="1"/>
              <a:t>Unpooling</a:t>
            </a:r>
            <a:r>
              <a:rPr lang="en-US" dirty="0"/>
              <a:t>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71249-8208-0744-B9AC-B71C71A84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59B090-95A7-2F4E-9BCF-8B2F2890C42B}"/>
              </a:ext>
            </a:extLst>
          </p:cNvPr>
          <p:cNvGrpSpPr/>
          <p:nvPr/>
        </p:nvGrpSpPr>
        <p:grpSpPr>
          <a:xfrm>
            <a:off x="6809694" y="2893945"/>
            <a:ext cx="1097280" cy="1097280"/>
            <a:chOff x="2298357" y="2656703"/>
            <a:chExt cx="1097280" cy="10972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BD828-A448-CB4A-8D1F-C002A9D05D00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252A71-0FD7-3A40-A25A-DCC5751C43D4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270A17-3B90-544F-B7EB-EF1A06F25819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E9349D-4BB4-EE46-80B5-0ED80423327E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724015-1FD0-1A40-ADA2-98C8C0EDB3A6}"/>
              </a:ext>
            </a:extLst>
          </p:cNvPr>
          <p:cNvGrpSpPr/>
          <p:nvPr/>
        </p:nvGrpSpPr>
        <p:grpSpPr>
          <a:xfrm>
            <a:off x="9281871" y="2345305"/>
            <a:ext cx="2206919" cy="2194560"/>
            <a:chOff x="5759074" y="2977978"/>
            <a:chExt cx="2206919" cy="21945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6619EA-DEA9-CB40-8DA4-CE19F69C8EDE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64619C-91D1-C342-A38C-098DBA56B6D5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B3AD96-58F0-7C49-A453-5C5ABE36C822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2D1583-4695-7946-A387-E1CF6433C050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4414D4-D83F-414F-B7DD-671E928B6E7D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D4D81F-3D8B-D847-A5E9-D6144BCCD8BF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99087F-F0DF-6246-8CCE-79DCFC4655D3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2A7F745-2332-8545-AD56-BA70B7510F44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39FB5B-45A1-E649-BFB4-B1F797726C2B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42C184-440A-CB4C-9776-4CE0B42A703A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F75486-914C-2340-A8E9-2531A8A1E23E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3BD196-11D8-D34A-80E9-D9067315E8B7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97C69D-E87C-5049-86E2-FF3FCDFC4A52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2A9F15-5D38-814D-A92D-C6B532D590F0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82DDC7-B63C-784E-A0D2-770FE3569667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09A30A-8420-3B41-90B6-752150C0B3CB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0D6D45-D5FE-344B-ACE2-898EE115C273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DEA487-0B66-BD49-883E-CB764BC1D6C7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4C22839-B906-D74C-BB72-A91F92C557CF}"/>
              </a:ext>
            </a:extLst>
          </p:cNvPr>
          <p:cNvSpPr txBox="1"/>
          <p:nvPr/>
        </p:nvSpPr>
        <p:spPr>
          <a:xfrm>
            <a:off x="6583923" y="4763493"/>
            <a:ext cx="1548822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Input </a:t>
            </a:r>
          </a:p>
          <a:p>
            <a:pPr algn="ctr"/>
            <a:r>
              <a:rPr lang="en-US" sz="3200" dirty="0"/>
              <a:t>C x 2 x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D7CFCB-2F7D-DF44-A153-BE45016E0518}"/>
              </a:ext>
            </a:extLst>
          </p:cNvPr>
          <p:cNvSpPr txBox="1"/>
          <p:nvPr/>
        </p:nvSpPr>
        <p:spPr>
          <a:xfrm>
            <a:off x="9598665" y="4763493"/>
            <a:ext cx="1585690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Output</a:t>
            </a:r>
          </a:p>
          <a:p>
            <a:pPr algn="ctr"/>
            <a:r>
              <a:rPr lang="en-US" sz="3200" dirty="0"/>
              <a:t>C x 4 x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7B34C5-066F-934B-A677-B4B85EC8022C}"/>
              </a:ext>
            </a:extLst>
          </p:cNvPr>
          <p:cNvSpPr txBox="1"/>
          <p:nvPr/>
        </p:nvSpPr>
        <p:spPr>
          <a:xfrm>
            <a:off x="7467600" y="1529362"/>
            <a:ext cx="318587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/>
              <a:t>Nearest Neighbor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EE1123A-CC04-F84D-A31D-D4E9F5DC1071}"/>
              </a:ext>
            </a:extLst>
          </p:cNvPr>
          <p:cNvCxnSpPr>
            <a:cxnSpLocks/>
          </p:cNvCxnSpPr>
          <p:nvPr/>
        </p:nvCxnSpPr>
        <p:spPr>
          <a:xfrm>
            <a:off x="8132745" y="3442585"/>
            <a:ext cx="8402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FFA5B1-4A2B-D840-9A0D-12890FABC9AE}"/>
              </a:ext>
            </a:extLst>
          </p:cNvPr>
          <p:cNvGrpSpPr/>
          <p:nvPr/>
        </p:nvGrpSpPr>
        <p:grpSpPr>
          <a:xfrm>
            <a:off x="818893" y="2893945"/>
            <a:ext cx="1097280" cy="1097280"/>
            <a:chOff x="2298357" y="2656703"/>
            <a:chExt cx="1097280" cy="109728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061364-A3DC-F84F-A83F-960E2070259D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7FD2CCA-33F0-3446-8313-8763B49583F3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096C71-724C-DE48-BC22-B16FF16D16B0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BA0D43-721B-0E4A-981A-6E6437A197A6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ECFCD22-2E2C-9747-8AD7-F8504399A30F}"/>
              </a:ext>
            </a:extLst>
          </p:cNvPr>
          <p:cNvGrpSpPr/>
          <p:nvPr/>
        </p:nvGrpSpPr>
        <p:grpSpPr>
          <a:xfrm>
            <a:off x="3291070" y="2345305"/>
            <a:ext cx="2206919" cy="2194560"/>
            <a:chOff x="5759074" y="2977978"/>
            <a:chExt cx="2206919" cy="21945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DDAB0C1-0634-F347-9472-005509D233BA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C2D748A-D0A3-724D-9E82-A322E17049AA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A4B91F8-321A-1E48-B9DB-E672F05BB86F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BD6845-C0A6-B64E-BF4D-85CD17F1ED60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40E702-FE42-0B4C-9377-65C2CE7D6C17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62BA6F1-D845-8848-AA57-06D39D962908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E16BB0D-E861-0B48-9115-EBCDAD89A5A6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9BF8F7F-2CEE-9F4E-A918-A143D937F4FA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758AE0D-FCC5-E144-9FC2-331DE417A0D1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0778EAA-F1EB-754B-8C39-99F58C81ADCB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687AB1D-CD3B-074D-8719-63AEAE6D91A0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5681EF3-C4C0-E04D-95CE-79FCA4CC2B20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9552717-1DF9-CA41-99DC-C88909AF9394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519D592-747E-744E-ADD9-266AA2664B25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C15E2BE-98ED-2F4A-BF96-7CAEF60D3EB3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25EA1C1-B69F-674C-A733-D4573A3BA323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4DF445E-8BE2-1D42-BC97-B0758B3D1C86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DA85FE7-7CAB-6F4C-AF1D-AF0B8B93B983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BCEACB9-90D0-7C40-8F81-B641C661508C}"/>
              </a:ext>
            </a:extLst>
          </p:cNvPr>
          <p:cNvSpPr txBox="1"/>
          <p:nvPr/>
        </p:nvSpPr>
        <p:spPr>
          <a:xfrm>
            <a:off x="593122" y="4763493"/>
            <a:ext cx="1548822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Input </a:t>
            </a:r>
          </a:p>
          <a:p>
            <a:pPr algn="ctr"/>
            <a:r>
              <a:rPr lang="en-US" sz="3200" dirty="0"/>
              <a:t>C x 2 x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87043B-CEE3-884A-A627-B22E83D7E604}"/>
              </a:ext>
            </a:extLst>
          </p:cNvPr>
          <p:cNvSpPr txBox="1"/>
          <p:nvPr/>
        </p:nvSpPr>
        <p:spPr>
          <a:xfrm>
            <a:off x="3607864" y="4763493"/>
            <a:ext cx="1585690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Output</a:t>
            </a:r>
          </a:p>
          <a:p>
            <a:pPr algn="ctr"/>
            <a:r>
              <a:rPr lang="en-US" sz="3200" dirty="0"/>
              <a:t>C x 4 x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BB1C79-D5D9-3143-B548-90A0F5B9C3F9}"/>
              </a:ext>
            </a:extLst>
          </p:cNvPr>
          <p:cNvSpPr txBox="1"/>
          <p:nvPr/>
        </p:nvSpPr>
        <p:spPr>
          <a:xfrm>
            <a:off x="1961100" y="1529362"/>
            <a:ext cx="221727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/>
              <a:t>Bed of Nails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5057AAC-CF4B-B647-9437-F8DA437C1D57}"/>
              </a:ext>
            </a:extLst>
          </p:cNvPr>
          <p:cNvCxnSpPr>
            <a:cxnSpLocks/>
          </p:cNvCxnSpPr>
          <p:nvPr/>
        </p:nvCxnSpPr>
        <p:spPr>
          <a:xfrm>
            <a:off x="2141944" y="3442585"/>
            <a:ext cx="8402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5121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1FE5-9AB7-884E-852D-B138051C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In-Network </a:t>
            </a:r>
            <a:r>
              <a:rPr lang="en-US" dirty="0" err="1"/>
              <a:t>Upsampling</a:t>
            </a:r>
            <a:r>
              <a:rPr lang="en-US" dirty="0"/>
              <a:t>: Bilinear Interpolation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71249-8208-0744-B9AC-B71C71A84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CEACB9-90D0-7C40-8F81-B641C661508C}"/>
              </a:ext>
            </a:extLst>
          </p:cNvPr>
          <p:cNvSpPr txBox="1"/>
          <p:nvPr/>
        </p:nvSpPr>
        <p:spPr>
          <a:xfrm>
            <a:off x="2080727" y="4179609"/>
            <a:ext cx="264367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Input: C x 2 x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87043B-CEE3-884A-A627-B22E83D7E604}"/>
              </a:ext>
            </a:extLst>
          </p:cNvPr>
          <p:cNvSpPr txBox="1"/>
          <p:nvPr/>
        </p:nvSpPr>
        <p:spPr>
          <a:xfrm>
            <a:off x="6750231" y="4179610"/>
            <a:ext cx="3000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/>
              <a:t>Output: C x 4 x 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4DD2162-7153-034A-9E5E-95D44E31BDFB}"/>
              </a:ext>
            </a:extLst>
          </p:cNvPr>
          <p:cNvSpPr/>
          <p:nvPr/>
        </p:nvSpPr>
        <p:spPr>
          <a:xfrm>
            <a:off x="2486969" y="1801038"/>
            <a:ext cx="914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09A900-8154-D046-8A25-B0B86F8ED53B}"/>
              </a:ext>
            </a:extLst>
          </p:cNvPr>
          <p:cNvSpPr/>
          <p:nvPr/>
        </p:nvSpPr>
        <p:spPr>
          <a:xfrm>
            <a:off x="3401369" y="1801038"/>
            <a:ext cx="914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D2DEB41-B950-7843-A43E-B455288B3562}"/>
              </a:ext>
            </a:extLst>
          </p:cNvPr>
          <p:cNvSpPr/>
          <p:nvPr/>
        </p:nvSpPr>
        <p:spPr>
          <a:xfrm>
            <a:off x="2486969" y="2715438"/>
            <a:ext cx="914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06FC5F8-7532-B241-9405-EFE181FF4841}"/>
              </a:ext>
            </a:extLst>
          </p:cNvPr>
          <p:cNvSpPr/>
          <p:nvPr/>
        </p:nvSpPr>
        <p:spPr>
          <a:xfrm>
            <a:off x="3401369" y="2715438"/>
            <a:ext cx="914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8578890-0DC3-FD49-8A18-D5DD6FBA1FF1}"/>
              </a:ext>
            </a:extLst>
          </p:cNvPr>
          <p:cNvSpPr/>
          <p:nvPr/>
        </p:nvSpPr>
        <p:spPr>
          <a:xfrm>
            <a:off x="2852729" y="21667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BA3F83C-496E-E742-88C9-D8786B27DF4B}"/>
              </a:ext>
            </a:extLst>
          </p:cNvPr>
          <p:cNvSpPr/>
          <p:nvPr/>
        </p:nvSpPr>
        <p:spPr>
          <a:xfrm>
            <a:off x="2852729" y="2779446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4BF9F98-A5E4-7B4E-AB4A-AD7A0767987E}"/>
              </a:ext>
            </a:extLst>
          </p:cNvPr>
          <p:cNvSpPr/>
          <p:nvPr/>
        </p:nvSpPr>
        <p:spPr>
          <a:xfrm>
            <a:off x="2852729" y="2468550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2F2F430-5620-4648-AD02-229820383D0D}"/>
              </a:ext>
            </a:extLst>
          </p:cNvPr>
          <p:cNvSpPr/>
          <p:nvPr/>
        </p:nvSpPr>
        <p:spPr>
          <a:xfrm>
            <a:off x="2852729" y="30811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F036B89-7C2D-BE41-AE3B-0D947A14949B}"/>
              </a:ext>
            </a:extLst>
          </p:cNvPr>
          <p:cNvSpPr/>
          <p:nvPr/>
        </p:nvSpPr>
        <p:spPr>
          <a:xfrm>
            <a:off x="3767129" y="21667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8D48CF2-D92C-8E48-9AA3-9D4E2BBDA6FE}"/>
              </a:ext>
            </a:extLst>
          </p:cNvPr>
          <p:cNvSpPr/>
          <p:nvPr/>
        </p:nvSpPr>
        <p:spPr>
          <a:xfrm>
            <a:off x="3767129" y="2779446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C88B43F-37BA-6640-944E-344EA74F9A68}"/>
              </a:ext>
            </a:extLst>
          </p:cNvPr>
          <p:cNvSpPr/>
          <p:nvPr/>
        </p:nvSpPr>
        <p:spPr>
          <a:xfrm>
            <a:off x="3767129" y="2468550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53BD16C-4330-8B4A-A0F3-DAD18D714C16}"/>
              </a:ext>
            </a:extLst>
          </p:cNvPr>
          <p:cNvSpPr/>
          <p:nvPr/>
        </p:nvSpPr>
        <p:spPr>
          <a:xfrm>
            <a:off x="3767129" y="30811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884DFC0-B454-994E-B46C-3E7A4EB5216F}"/>
              </a:ext>
            </a:extLst>
          </p:cNvPr>
          <p:cNvSpPr/>
          <p:nvPr/>
        </p:nvSpPr>
        <p:spPr>
          <a:xfrm>
            <a:off x="3157890" y="21667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5610913-D50A-D144-996E-1896F1EFC844}"/>
              </a:ext>
            </a:extLst>
          </p:cNvPr>
          <p:cNvSpPr/>
          <p:nvPr/>
        </p:nvSpPr>
        <p:spPr>
          <a:xfrm>
            <a:off x="3157890" y="2779446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A29D1A5-8CAC-604E-8C74-041D0C283F7A}"/>
              </a:ext>
            </a:extLst>
          </p:cNvPr>
          <p:cNvSpPr/>
          <p:nvPr/>
        </p:nvSpPr>
        <p:spPr>
          <a:xfrm>
            <a:off x="3157890" y="2468550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B130C23-2787-8B45-BFB5-04D554048F05}"/>
              </a:ext>
            </a:extLst>
          </p:cNvPr>
          <p:cNvSpPr/>
          <p:nvPr/>
        </p:nvSpPr>
        <p:spPr>
          <a:xfrm>
            <a:off x="3157890" y="30811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6744A6B-36BE-D745-83B3-11D0F1E29E08}"/>
              </a:ext>
            </a:extLst>
          </p:cNvPr>
          <p:cNvSpPr/>
          <p:nvPr/>
        </p:nvSpPr>
        <p:spPr>
          <a:xfrm>
            <a:off x="3462510" y="21667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3E9A1D1-4F35-1C44-9080-5BC437FA2231}"/>
              </a:ext>
            </a:extLst>
          </p:cNvPr>
          <p:cNvSpPr/>
          <p:nvPr/>
        </p:nvSpPr>
        <p:spPr>
          <a:xfrm>
            <a:off x="3462510" y="2779446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C77069F-DF9C-3244-89EC-CA16D1492FC3}"/>
              </a:ext>
            </a:extLst>
          </p:cNvPr>
          <p:cNvSpPr/>
          <p:nvPr/>
        </p:nvSpPr>
        <p:spPr>
          <a:xfrm>
            <a:off x="3462510" y="2468550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0ADB6F5-A121-9D43-8212-01E772539000}"/>
              </a:ext>
            </a:extLst>
          </p:cNvPr>
          <p:cNvSpPr/>
          <p:nvPr/>
        </p:nvSpPr>
        <p:spPr>
          <a:xfrm>
            <a:off x="3462510" y="30811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7DB7FB7-EA61-B342-BD05-B36FF6F3F1CB}"/>
              </a:ext>
            </a:extLst>
          </p:cNvPr>
          <p:cNvSpPr/>
          <p:nvPr/>
        </p:nvSpPr>
        <p:spPr>
          <a:xfrm>
            <a:off x="6878713" y="13216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1.00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89B5BA1-A39F-2840-AF23-27F2868D8891}"/>
              </a:ext>
            </a:extLst>
          </p:cNvPr>
          <p:cNvSpPr/>
          <p:nvPr/>
        </p:nvSpPr>
        <p:spPr>
          <a:xfrm>
            <a:off x="7564513" y="13216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1.25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FEAEC1-2198-0D44-BCFB-B6674DCA9AE2}"/>
              </a:ext>
            </a:extLst>
          </p:cNvPr>
          <p:cNvSpPr/>
          <p:nvPr/>
        </p:nvSpPr>
        <p:spPr>
          <a:xfrm>
            <a:off x="8250313" y="13216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1.75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5FA481F-E6AC-814D-9A0B-68163A96C3DC}"/>
              </a:ext>
            </a:extLst>
          </p:cNvPr>
          <p:cNvSpPr/>
          <p:nvPr/>
        </p:nvSpPr>
        <p:spPr>
          <a:xfrm>
            <a:off x="8936113" y="13216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2.00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2408736-9499-224F-A65B-BAEFCD439FB6}"/>
              </a:ext>
            </a:extLst>
          </p:cNvPr>
          <p:cNvSpPr/>
          <p:nvPr/>
        </p:nvSpPr>
        <p:spPr>
          <a:xfrm>
            <a:off x="6878713" y="20074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1.50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085D92D-FEE6-DE45-A86B-FCD17CD806B9}"/>
              </a:ext>
            </a:extLst>
          </p:cNvPr>
          <p:cNvSpPr/>
          <p:nvPr/>
        </p:nvSpPr>
        <p:spPr>
          <a:xfrm>
            <a:off x="7564513" y="20074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1.75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A59D667-00DF-B145-A5D7-E28DBF1EF014}"/>
              </a:ext>
            </a:extLst>
          </p:cNvPr>
          <p:cNvSpPr/>
          <p:nvPr/>
        </p:nvSpPr>
        <p:spPr>
          <a:xfrm>
            <a:off x="8250313" y="20074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2.25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1E02382-5A98-234B-8010-4460767431FE}"/>
              </a:ext>
            </a:extLst>
          </p:cNvPr>
          <p:cNvSpPr/>
          <p:nvPr/>
        </p:nvSpPr>
        <p:spPr>
          <a:xfrm>
            <a:off x="8936113" y="20074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2.50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6710027-BCCF-9F4B-BF4D-628E2D36B846}"/>
              </a:ext>
            </a:extLst>
          </p:cNvPr>
          <p:cNvSpPr/>
          <p:nvPr/>
        </p:nvSpPr>
        <p:spPr>
          <a:xfrm>
            <a:off x="6878713" y="26932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2.50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758E07E-B5FC-FF4D-80D4-17A38974569F}"/>
              </a:ext>
            </a:extLst>
          </p:cNvPr>
          <p:cNvSpPr/>
          <p:nvPr/>
        </p:nvSpPr>
        <p:spPr>
          <a:xfrm>
            <a:off x="7564513" y="26932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2.75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CD46CDF-4C5E-A84F-ADDA-F890F82E6C7C}"/>
              </a:ext>
            </a:extLst>
          </p:cNvPr>
          <p:cNvSpPr/>
          <p:nvPr/>
        </p:nvSpPr>
        <p:spPr>
          <a:xfrm>
            <a:off x="8250313" y="26932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3.25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00F6D93-424E-4040-BEAA-6AD4D23BA2EF}"/>
              </a:ext>
            </a:extLst>
          </p:cNvPr>
          <p:cNvSpPr/>
          <p:nvPr/>
        </p:nvSpPr>
        <p:spPr>
          <a:xfrm>
            <a:off x="8936113" y="26932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3.50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EAFEE94-D845-0548-86D7-7A96E697B94A}"/>
              </a:ext>
            </a:extLst>
          </p:cNvPr>
          <p:cNvSpPr/>
          <p:nvPr/>
        </p:nvSpPr>
        <p:spPr>
          <a:xfrm>
            <a:off x="6878713" y="33790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3.00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66A9620-D7E8-B743-B375-10EE561B221B}"/>
              </a:ext>
            </a:extLst>
          </p:cNvPr>
          <p:cNvSpPr/>
          <p:nvPr/>
        </p:nvSpPr>
        <p:spPr>
          <a:xfrm>
            <a:off x="7564513" y="33790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3.25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B047E4F-B2D2-3B44-9C82-00A61D2160E1}"/>
              </a:ext>
            </a:extLst>
          </p:cNvPr>
          <p:cNvSpPr/>
          <p:nvPr/>
        </p:nvSpPr>
        <p:spPr>
          <a:xfrm>
            <a:off x="8250313" y="33790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3.75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056F4C7-91AF-504B-B20F-E1F7E31A254A}"/>
              </a:ext>
            </a:extLst>
          </p:cNvPr>
          <p:cNvSpPr/>
          <p:nvPr/>
        </p:nvSpPr>
        <p:spPr>
          <a:xfrm>
            <a:off x="8936113" y="33790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4.00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5C119E1-2564-4747-90BD-85C1851648F9}"/>
              </a:ext>
            </a:extLst>
          </p:cNvPr>
          <p:cNvCxnSpPr>
            <a:cxnSpLocks/>
          </p:cNvCxnSpPr>
          <p:nvPr/>
        </p:nvCxnSpPr>
        <p:spPr>
          <a:xfrm>
            <a:off x="4638168" y="2715438"/>
            <a:ext cx="18738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F2C38C60-B85C-9E45-9471-16AB12FE4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9" y="4941080"/>
            <a:ext cx="7369894" cy="77219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25E28F5-0062-BE44-89D5-B306DC3E3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381" y="5569614"/>
            <a:ext cx="4191000" cy="3937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8D4482A-C76B-E64C-8A60-3BE1EE254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481" y="5055326"/>
            <a:ext cx="4152900" cy="39370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0C849248-6262-694F-B45F-99686B95B9E0}"/>
              </a:ext>
            </a:extLst>
          </p:cNvPr>
          <p:cNvSpPr txBox="1"/>
          <p:nvPr/>
        </p:nvSpPr>
        <p:spPr>
          <a:xfrm>
            <a:off x="1684808" y="5534978"/>
            <a:ext cx="471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two closest neighbors in x and y to construct linear approximations</a:t>
            </a:r>
          </a:p>
        </p:txBody>
      </p:sp>
    </p:spTree>
    <p:extLst>
      <p:ext uri="{BB962C8B-B14F-4D97-AF65-F5344CB8AC3E}">
        <p14:creationId xmlns:p14="http://schemas.microsoft.com/office/powerpoint/2010/main" val="393059110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1FE5-9AB7-884E-852D-B138051C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In-Network </a:t>
            </a:r>
            <a:r>
              <a:rPr lang="en-US" dirty="0" err="1"/>
              <a:t>Upsampling</a:t>
            </a:r>
            <a:r>
              <a:rPr lang="en-US" dirty="0"/>
              <a:t>: Bicubic Interpolation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71249-8208-0744-B9AC-B71C71A84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CEACB9-90D0-7C40-8F81-B641C661508C}"/>
              </a:ext>
            </a:extLst>
          </p:cNvPr>
          <p:cNvSpPr txBox="1"/>
          <p:nvPr/>
        </p:nvSpPr>
        <p:spPr>
          <a:xfrm>
            <a:off x="2080727" y="4179609"/>
            <a:ext cx="264367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/>
              <a:t>Input: C x 2 x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87043B-CEE3-884A-A627-B22E83D7E604}"/>
              </a:ext>
            </a:extLst>
          </p:cNvPr>
          <p:cNvSpPr txBox="1"/>
          <p:nvPr/>
        </p:nvSpPr>
        <p:spPr>
          <a:xfrm>
            <a:off x="6750231" y="4179610"/>
            <a:ext cx="3000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/>
              <a:t>Output: C x 4 x 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4DD2162-7153-034A-9E5E-95D44E31BDFB}"/>
              </a:ext>
            </a:extLst>
          </p:cNvPr>
          <p:cNvSpPr/>
          <p:nvPr/>
        </p:nvSpPr>
        <p:spPr>
          <a:xfrm>
            <a:off x="2486969" y="1801038"/>
            <a:ext cx="914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09A900-8154-D046-8A25-B0B86F8ED53B}"/>
              </a:ext>
            </a:extLst>
          </p:cNvPr>
          <p:cNvSpPr/>
          <p:nvPr/>
        </p:nvSpPr>
        <p:spPr>
          <a:xfrm>
            <a:off x="3401369" y="1801038"/>
            <a:ext cx="914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D2DEB41-B950-7843-A43E-B455288B3562}"/>
              </a:ext>
            </a:extLst>
          </p:cNvPr>
          <p:cNvSpPr/>
          <p:nvPr/>
        </p:nvSpPr>
        <p:spPr>
          <a:xfrm>
            <a:off x="2486969" y="2715438"/>
            <a:ext cx="914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06FC5F8-7532-B241-9405-EFE181FF4841}"/>
              </a:ext>
            </a:extLst>
          </p:cNvPr>
          <p:cNvSpPr/>
          <p:nvPr/>
        </p:nvSpPr>
        <p:spPr>
          <a:xfrm>
            <a:off x="3401369" y="2715438"/>
            <a:ext cx="914400" cy="914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8578890-0DC3-FD49-8A18-D5DD6FBA1FF1}"/>
              </a:ext>
            </a:extLst>
          </p:cNvPr>
          <p:cNvSpPr/>
          <p:nvPr/>
        </p:nvSpPr>
        <p:spPr>
          <a:xfrm>
            <a:off x="2852729" y="21667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BA3F83C-496E-E742-88C9-D8786B27DF4B}"/>
              </a:ext>
            </a:extLst>
          </p:cNvPr>
          <p:cNvSpPr/>
          <p:nvPr/>
        </p:nvSpPr>
        <p:spPr>
          <a:xfrm>
            <a:off x="2852729" y="2779446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4BF9F98-A5E4-7B4E-AB4A-AD7A0767987E}"/>
              </a:ext>
            </a:extLst>
          </p:cNvPr>
          <p:cNvSpPr/>
          <p:nvPr/>
        </p:nvSpPr>
        <p:spPr>
          <a:xfrm>
            <a:off x="2852729" y="2468550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2F2F430-5620-4648-AD02-229820383D0D}"/>
              </a:ext>
            </a:extLst>
          </p:cNvPr>
          <p:cNvSpPr/>
          <p:nvPr/>
        </p:nvSpPr>
        <p:spPr>
          <a:xfrm>
            <a:off x="2852729" y="30811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F036B89-7C2D-BE41-AE3B-0D947A14949B}"/>
              </a:ext>
            </a:extLst>
          </p:cNvPr>
          <p:cNvSpPr/>
          <p:nvPr/>
        </p:nvSpPr>
        <p:spPr>
          <a:xfrm>
            <a:off x="3767129" y="21667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8D48CF2-D92C-8E48-9AA3-9D4E2BBDA6FE}"/>
              </a:ext>
            </a:extLst>
          </p:cNvPr>
          <p:cNvSpPr/>
          <p:nvPr/>
        </p:nvSpPr>
        <p:spPr>
          <a:xfrm>
            <a:off x="3767129" y="2779446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C88B43F-37BA-6640-944E-344EA74F9A68}"/>
              </a:ext>
            </a:extLst>
          </p:cNvPr>
          <p:cNvSpPr/>
          <p:nvPr/>
        </p:nvSpPr>
        <p:spPr>
          <a:xfrm>
            <a:off x="3767129" y="2468550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53BD16C-4330-8B4A-A0F3-DAD18D714C16}"/>
              </a:ext>
            </a:extLst>
          </p:cNvPr>
          <p:cNvSpPr/>
          <p:nvPr/>
        </p:nvSpPr>
        <p:spPr>
          <a:xfrm>
            <a:off x="3767129" y="30811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884DFC0-B454-994E-B46C-3E7A4EB5216F}"/>
              </a:ext>
            </a:extLst>
          </p:cNvPr>
          <p:cNvSpPr/>
          <p:nvPr/>
        </p:nvSpPr>
        <p:spPr>
          <a:xfrm>
            <a:off x="3157890" y="21667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5610913-D50A-D144-996E-1896F1EFC844}"/>
              </a:ext>
            </a:extLst>
          </p:cNvPr>
          <p:cNvSpPr/>
          <p:nvPr/>
        </p:nvSpPr>
        <p:spPr>
          <a:xfrm>
            <a:off x="3157890" y="2779446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A29D1A5-8CAC-604E-8C74-041D0C283F7A}"/>
              </a:ext>
            </a:extLst>
          </p:cNvPr>
          <p:cNvSpPr/>
          <p:nvPr/>
        </p:nvSpPr>
        <p:spPr>
          <a:xfrm>
            <a:off x="3157890" y="2468550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B130C23-2787-8B45-BFB5-04D554048F05}"/>
              </a:ext>
            </a:extLst>
          </p:cNvPr>
          <p:cNvSpPr/>
          <p:nvPr/>
        </p:nvSpPr>
        <p:spPr>
          <a:xfrm>
            <a:off x="3157890" y="30811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96744A6B-36BE-D745-83B3-11D0F1E29E08}"/>
              </a:ext>
            </a:extLst>
          </p:cNvPr>
          <p:cNvSpPr/>
          <p:nvPr/>
        </p:nvSpPr>
        <p:spPr>
          <a:xfrm>
            <a:off x="3462510" y="21667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3E9A1D1-4F35-1C44-9080-5BC437FA2231}"/>
              </a:ext>
            </a:extLst>
          </p:cNvPr>
          <p:cNvSpPr/>
          <p:nvPr/>
        </p:nvSpPr>
        <p:spPr>
          <a:xfrm>
            <a:off x="3462510" y="2779446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C77069F-DF9C-3244-89EC-CA16D1492FC3}"/>
              </a:ext>
            </a:extLst>
          </p:cNvPr>
          <p:cNvSpPr/>
          <p:nvPr/>
        </p:nvSpPr>
        <p:spPr>
          <a:xfrm>
            <a:off x="3462510" y="2468550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0ADB6F5-A121-9D43-8212-01E772539000}"/>
              </a:ext>
            </a:extLst>
          </p:cNvPr>
          <p:cNvSpPr/>
          <p:nvPr/>
        </p:nvSpPr>
        <p:spPr>
          <a:xfrm>
            <a:off x="3462510" y="3081198"/>
            <a:ext cx="182880" cy="18288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7DB7FB7-EA61-B342-BD05-B36FF6F3F1CB}"/>
              </a:ext>
            </a:extLst>
          </p:cNvPr>
          <p:cNvSpPr/>
          <p:nvPr/>
        </p:nvSpPr>
        <p:spPr>
          <a:xfrm>
            <a:off x="6878713" y="13216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0.68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89B5BA1-A39F-2840-AF23-27F2868D8891}"/>
              </a:ext>
            </a:extLst>
          </p:cNvPr>
          <p:cNvSpPr/>
          <p:nvPr/>
        </p:nvSpPr>
        <p:spPr>
          <a:xfrm>
            <a:off x="7564513" y="13216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1.02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FEAEC1-2198-0D44-BCFB-B6674DCA9AE2}"/>
              </a:ext>
            </a:extLst>
          </p:cNvPr>
          <p:cNvSpPr/>
          <p:nvPr/>
        </p:nvSpPr>
        <p:spPr>
          <a:xfrm>
            <a:off x="8250313" y="13216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1.56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5FA481F-E6AC-814D-9A0B-68163A96C3DC}"/>
              </a:ext>
            </a:extLst>
          </p:cNvPr>
          <p:cNvSpPr/>
          <p:nvPr/>
        </p:nvSpPr>
        <p:spPr>
          <a:xfrm>
            <a:off x="8936113" y="13216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1.89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2408736-9499-224F-A65B-BAEFCD439FB6}"/>
              </a:ext>
            </a:extLst>
          </p:cNvPr>
          <p:cNvSpPr/>
          <p:nvPr/>
        </p:nvSpPr>
        <p:spPr>
          <a:xfrm>
            <a:off x="6878713" y="20074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1.35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085D92D-FEE6-DE45-A86B-FCD17CD806B9}"/>
              </a:ext>
            </a:extLst>
          </p:cNvPr>
          <p:cNvSpPr/>
          <p:nvPr/>
        </p:nvSpPr>
        <p:spPr>
          <a:xfrm>
            <a:off x="7564513" y="20074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1.68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A59D667-00DF-B145-A5D7-E28DBF1EF014}"/>
              </a:ext>
            </a:extLst>
          </p:cNvPr>
          <p:cNvSpPr/>
          <p:nvPr/>
        </p:nvSpPr>
        <p:spPr>
          <a:xfrm>
            <a:off x="8250313" y="20074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2.23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1E02382-5A98-234B-8010-4460767431FE}"/>
              </a:ext>
            </a:extLst>
          </p:cNvPr>
          <p:cNvSpPr/>
          <p:nvPr/>
        </p:nvSpPr>
        <p:spPr>
          <a:xfrm>
            <a:off x="8936113" y="20074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2.56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6710027-BCCF-9F4B-BF4D-628E2D36B846}"/>
              </a:ext>
            </a:extLst>
          </p:cNvPr>
          <p:cNvSpPr/>
          <p:nvPr/>
        </p:nvSpPr>
        <p:spPr>
          <a:xfrm>
            <a:off x="6878713" y="26932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2.44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758E07E-B5FC-FF4D-80D4-17A38974569F}"/>
              </a:ext>
            </a:extLst>
          </p:cNvPr>
          <p:cNvSpPr/>
          <p:nvPr/>
        </p:nvSpPr>
        <p:spPr>
          <a:xfrm>
            <a:off x="7564513" y="26932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2.77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CD46CDF-4C5E-A84F-ADDA-F890F82E6C7C}"/>
              </a:ext>
            </a:extLst>
          </p:cNvPr>
          <p:cNvSpPr/>
          <p:nvPr/>
        </p:nvSpPr>
        <p:spPr>
          <a:xfrm>
            <a:off x="8250313" y="26932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3.32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00F6D93-424E-4040-BEAA-6AD4D23BA2EF}"/>
              </a:ext>
            </a:extLst>
          </p:cNvPr>
          <p:cNvSpPr/>
          <p:nvPr/>
        </p:nvSpPr>
        <p:spPr>
          <a:xfrm>
            <a:off x="8936113" y="26932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3.65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EAFEE94-D845-0548-86D7-7A96E697B94A}"/>
              </a:ext>
            </a:extLst>
          </p:cNvPr>
          <p:cNvSpPr/>
          <p:nvPr/>
        </p:nvSpPr>
        <p:spPr>
          <a:xfrm>
            <a:off x="6878713" y="33790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3.11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66A9620-D7E8-B743-B375-10EE561B221B}"/>
              </a:ext>
            </a:extLst>
          </p:cNvPr>
          <p:cNvSpPr/>
          <p:nvPr/>
        </p:nvSpPr>
        <p:spPr>
          <a:xfrm>
            <a:off x="7564513" y="33790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3.44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B047E4F-B2D2-3B44-9C82-00A61D2160E1}"/>
              </a:ext>
            </a:extLst>
          </p:cNvPr>
          <p:cNvSpPr/>
          <p:nvPr/>
        </p:nvSpPr>
        <p:spPr>
          <a:xfrm>
            <a:off x="8250313" y="33790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3.98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056F4C7-91AF-504B-B20F-E1F7E31A254A}"/>
              </a:ext>
            </a:extLst>
          </p:cNvPr>
          <p:cNvSpPr/>
          <p:nvPr/>
        </p:nvSpPr>
        <p:spPr>
          <a:xfrm>
            <a:off x="8936113" y="337901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4.32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5C119E1-2564-4747-90BD-85C1851648F9}"/>
              </a:ext>
            </a:extLst>
          </p:cNvPr>
          <p:cNvCxnSpPr>
            <a:cxnSpLocks/>
          </p:cNvCxnSpPr>
          <p:nvPr/>
        </p:nvCxnSpPr>
        <p:spPr>
          <a:xfrm>
            <a:off x="4638168" y="2715438"/>
            <a:ext cx="18738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441A086-C858-114C-9D25-FEFBE8988471}"/>
              </a:ext>
            </a:extLst>
          </p:cNvPr>
          <p:cNvSpPr txBox="1"/>
          <p:nvPr/>
        </p:nvSpPr>
        <p:spPr>
          <a:xfrm>
            <a:off x="2972354" y="4892824"/>
            <a:ext cx="6266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</a:t>
            </a:r>
            <a:r>
              <a:rPr lang="en-US" sz="2800" b="1" dirty="0"/>
              <a:t>three</a:t>
            </a:r>
            <a:r>
              <a:rPr lang="en-US" sz="2800" dirty="0"/>
              <a:t> closest neighbors in x and y to construct </a:t>
            </a:r>
            <a:r>
              <a:rPr lang="en-US" sz="2800" b="1" dirty="0"/>
              <a:t>cubic</a:t>
            </a:r>
            <a:r>
              <a:rPr lang="en-US" sz="2800" dirty="0"/>
              <a:t> approximations</a:t>
            </a:r>
          </a:p>
          <a:p>
            <a:r>
              <a:rPr lang="en-US" sz="2800" dirty="0"/>
              <a:t>(This is how we normally resize images!)</a:t>
            </a:r>
          </a:p>
        </p:txBody>
      </p:sp>
    </p:spTree>
    <p:extLst>
      <p:ext uri="{BB962C8B-B14F-4D97-AF65-F5344CB8AC3E}">
        <p14:creationId xmlns:p14="http://schemas.microsoft.com/office/powerpoint/2010/main" val="194598270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8587B-2438-5542-A066-F8180A85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In-Network </a:t>
            </a:r>
            <a:r>
              <a:rPr lang="en-US" dirty="0" err="1"/>
              <a:t>Upsampling</a:t>
            </a:r>
            <a:r>
              <a:rPr lang="en-US" dirty="0"/>
              <a:t>: “Max </a:t>
            </a:r>
            <a:r>
              <a:rPr lang="en-US" dirty="0" err="1"/>
              <a:t>Unpooling</a:t>
            </a:r>
            <a:r>
              <a:rPr lang="en-US" dirty="0"/>
              <a:t>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9635D0-E8C3-AC4D-A18E-3CA2C350F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5AB81-D0EC-3143-9F05-BF162E9D84FD}"/>
              </a:ext>
            </a:extLst>
          </p:cNvPr>
          <p:cNvGrpSpPr/>
          <p:nvPr/>
        </p:nvGrpSpPr>
        <p:grpSpPr>
          <a:xfrm>
            <a:off x="3963157" y="2793861"/>
            <a:ext cx="1097280" cy="1097280"/>
            <a:chOff x="2298357" y="2656703"/>
            <a:chExt cx="1097280" cy="10972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5B67C4-2C35-F84C-AABD-7BDE46D5CC64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97B9F2-C13A-CD44-9064-EE56DB7E09A3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79ABAA-597A-8548-8B26-EC34DE429332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A49E1F-93F8-7241-BD92-DECF78078DB7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A6B187-209C-1643-A180-C05C52A4C9B9}"/>
              </a:ext>
            </a:extLst>
          </p:cNvPr>
          <p:cNvGrpSpPr/>
          <p:nvPr/>
        </p:nvGrpSpPr>
        <p:grpSpPr>
          <a:xfrm>
            <a:off x="838200" y="2245221"/>
            <a:ext cx="2206919" cy="2194560"/>
            <a:chOff x="5759074" y="2977978"/>
            <a:chExt cx="2206919" cy="21945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377879-3103-2A41-B7D5-C32338A9E72B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09F929-359A-2642-9C6A-506123D6946A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8E00A9-979D-C140-94DD-CD7D97C92E63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92673-6B22-314F-AD66-7CE9755CA816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792C8B-C959-A044-A2AC-279AC4003C80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13F27F-54AD-3340-9D59-415417C897E7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38302D-8436-A246-8123-11019098AD10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7AC81A-DA4D-6142-8B5B-70CE0B42316D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EA3156-C7DE-1C4C-B80C-54615AAE4A57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32B687-06C2-3044-AA94-D6744860B97E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8D726A-B98A-4047-AEB7-6BBAB3D72DD7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16F28AD-D48C-6646-A796-841008AF97D2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7173756-702D-D445-87AD-370F7D8B50DE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E74D26-DB2F-9E46-8ADA-5ADFB990935F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39DE0B-9800-EA46-B8C2-2DF2DE393D6B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7F1872-5B86-6342-B024-4FFF64F63F6C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B515684-F861-A849-AA46-55D9D5B0A2E7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27970A1-1593-5F44-B830-09C985AB1E4B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44C1E90-4840-814F-9A45-9D25340B2737}"/>
              </a:ext>
            </a:extLst>
          </p:cNvPr>
          <p:cNvCxnSpPr>
            <a:cxnSpLocks/>
          </p:cNvCxnSpPr>
          <p:nvPr/>
        </p:nvCxnSpPr>
        <p:spPr>
          <a:xfrm>
            <a:off x="3239466" y="3369685"/>
            <a:ext cx="4552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oogle Shape;444;p24">
            <a:extLst>
              <a:ext uri="{FF2B5EF4-FFF2-40B4-BE49-F238E27FC236}">
                <a16:creationId xmlns:a16="http://schemas.microsoft.com/office/drawing/2014/main" id="{D669E840-482E-6B45-90C5-5D905922CCC2}"/>
              </a:ext>
            </a:extLst>
          </p:cNvPr>
          <p:cNvGrpSpPr/>
          <p:nvPr/>
        </p:nvGrpSpPr>
        <p:grpSpPr>
          <a:xfrm>
            <a:off x="1011069" y="4974132"/>
            <a:ext cx="3072301" cy="1180226"/>
            <a:chOff x="6614465" y="1100887"/>
            <a:chExt cx="2304826" cy="885400"/>
          </a:xfrm>
        </p:grpSpPr>
        <p:grpSp>
          <p:nvGrpSpPr>
            <p:cNvPr id="31" name="Google Shape;445;p24">
              <a:extLst>
                <a:ext uri="{FF2B5EF4-FFF2-40B4-BE49-F238E27FC236}">
                  <a16:creationId xmlns:a16="http://schemas.microsoft.com/office/drawing/2014/main" id="{A52D2BB2-1BE9-9548-B576-126FE5C59455}"/>
                </a:ext>
              </a:extLst>
            </p:cNvPr>
            <p:cNvGrpSpPr/>
            <p:nvPr/>
          </p:nvGrpSpPr>
          <p:grpSpPr>
            <a:xfrm>
              <a:off x="6614465" y="1100887"/>
              <a:ext cx="2304826" cy="885400"/>
              <a:chOff x="2406100" y="1679225"/>
              <a:chExt cx="3971100" cy="1525500"/>
            </a:xfrm>
          </p:grpSpPr>
          <p:sp>
            <p:nvSpPr>
              <p:cNvPr id="34" name="Google Shape;446;p24">
                <a:extLst>
                  <a:ext uri="{FF2B5EF4-FFF2-40B4-BE49-F238E27FC236}">
                    <a16:creationId xmlns:a16="http://schemas.microsoft.com/office/drawing/2014/main" id="{AFAFB28A-C521-EC4D-BADC-4B327793048F}"/>
                  </a:ext>
                </a:extLst>
              </p:cNvPr>
              <p:cNvSpPr/>
              <p:nvPr/>
            </p:nvSpPr>
            <p:spPr>
              <a:xfrm>
                <a:off x="2406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5" name="Google Shape;447;p24">
                <a:extLst>
                  <a:ext uri="{FF2B5EF4-FFF2-40B4-BE49-F238E27FC236}">
                    <a16:creationId xmlns:a16="http://schemas.microsoft.com/office/drawing/2014/main" id="{07B820F2-7052-7146-BAE9-DFE3583BB968}"/>
                  </a:ext>
                </a:extLst>
              </p:cNvPr>
              <p:cNvSpPr/>
              <p:nvPr/>
            </p:nvSpPr>
            <p:spPr>
              <a:xfrm>
                <a:off x="2558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6" name="Google Shape;448;p24">
                <a:extLst>
                  <a:ext uri="{FF2B5EF4-FFF2-40B4-BE49-F238E27FC236}">
                    <a16:creationId xmlns:a16="http://schemas.microsoft.com/office/drawing/2014/main" id="{18247818-B61E-BD41-80CA-3FC9FD514925}"/>
                  </a:ext>
                </a:extLst>
              </p:cNvPr>
              <p:cNvSpPr/>
              <p:nvPr/>
            </p:nvSpPr>
            <p:spPr>
              <a:xfrm>
                <a:off x="2756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7" name="Google Shape;449;p24">
                <a:extLst>
                  <a:ext uri="{FF2B5EF4-FFF2-40B4-BE49-F238E27FC236}">
                    <a16:creationId xmlns:a16="http://schemas.microsoft.com/office/drawing/2014/main" id="{E210471B-BEE2-A045-B84D-3571C5ADD454}"/>
                  </a:ext>
                </a:extLst>
              </p:cNvPr>
              <p:cNvSpPr/>
              <p:nvPr/>
            </p:nvSpPr>
            <p:spPr>
              <a:xfrm>
                <a:off x="30608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8" name="Google Shape;450;p24">
                <a:extLst>
                  <a:ext uri="{FF2B5EF4-FFF2-40B4-BE49-F238E27FC236}">
                    <a16:creationId xmlns:a16="http://schemas.microsoft.com/office/drawing/2014/main" id="{F46B5F1E-C8AF-BA46-AA48-239C2602173E}"/>
                  </a:ext>
                </a:extLst>
              </p:cNvPr>
              <p:cNvSpPr/>
              <p:nvPr/>
            </p:nvSpPr>
            <p:spPr>
              <a:xfrm>
                <a:off x="33656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39" name="Google Shape;451;p24">
                <a:extLst>
                  <a:ext uri="{FF2B5EF4-FFF2-40B4-BE49-F238E27FC236}">
                    <a16:creationId xmlns:a16="http://schemas.microsoft.com/office/drawing/2014/main" id="{CFA9816D-5980-FD40-9DDE-DB891B1406BC}"/>
                  </a:ext>
                </a:extLst>
              </p:cNvPr>
              <p:cNvSpPr/>
              <p:nvPr/>
            </p:nvSpPr>
            <p:spPr>
              <a:xfrm>
                <a:off x="3657088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0" name="Google Shape;452;p24">
                <a:extLst>
                  <a:ext uri="{FF2B5EF4-FFF2-40B4-BE49-F238E27FC236}">
                    <a16:creationId xmlns:a16="http://schemas.microsoft.com/office/drawing/2014/main" id="{9773002D-250C-344E-9CC7-3192873CC9D2}"/>
                  </a:ext>
                </a:extLst>
              </p:cNvPr>
              <p:cNvSpPr/>
              <p:nvPr/>
            </p:nvSpPr>
            <p:spPr>
              <a:xfrm>
                <a:off x="4194413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1" name="Google Shape;453;p24">
                <a:extLst>
                  <a:ext uri="{FF2B5EF4-FFF2-40B4-BE49-F238E27FC236}">
                    <a16:creationId xmlns:a16="http://schemas.microsoft.com/office/drawing/2014/main" id="{AB12DFAD-ED8D-1D4C-99E2-AB0484E7892F}"/>
                  </a:ext>
                </a:extLst>
              </p:cNvPr>
              <p:cNvSpPr/>
              <p:nvPr/>
            </p:nvSpPr>
            <p:spPr>
              <a:xfrm>
                <a:off x="48134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2" name="Google Shape;454;p24">
                <a:extLst>
                  <a:ext uri="{FF2B5EF4-FFF2-40B4-BE49-F238E27FC236}">
                    <a16:creationId xmlns:a16="http://schemas.microsoft.com/office/drawing/2014/main" id="{A254297E-5E6B-A542-B684-31F05804E909}"/>
                  </a:ext>
                </a:extLst>
              </p:cNvPr>
              <p:cNvSpPr/>
              <p:nvPr/>
            </p:nvSpPr>
            <p:spPr>
              <a:xfrm>
                <a:off x="51182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3" name="Google Shape;455;p24">
                <a:extLst>
                  <a:ext uri="{FF2B5EF4-FFF2-40B4-BE49-F238E27FC236}">
                    <a16:creationId xmlns:a16="http://schemas.microsoft.com/office/drawing/2014/main" id="{40844A3E-F29D-9C4D-B165-9B0C0939C344}"/>
                  </a:ext>
                </a:extLst>
              </p:cNvPr>
              <p:cNvSpPr/>
              <p:nvPr/>
            </p:nvSpPr>
            <p:spPr>
              <a:xfrm>
                <a:off x="5423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4" name="Google Shape;456;p24">
                <a:extLst>
                  <a:ext uri="{FF2B5EF4-FFF2-40B4-BE49-F238E27FC236}">
                    <a16:creationId xmlns:a16="http://schemas.microsoft.com/office/drawing/2014/main" id="{95291606-B8CA-BA4C-87A1-1733DC36168B}"/>
                  </a:ext>
                </a:extLst>
              </p:cNvPr>
              <p:cNvSpPr/>
              <p:nvPr/>
            </p:nvSpPr>
            <p:spPr>
              <a:xfrm>
                <a:off x="5835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5" name="Google Shape;457;p24">
                <a:extLst>
                  <a:ext uri="{FF2B5EF4-FFF2-40B4-BE49-F238E27FC236}">
                    <a16:creationId xmlns:a16="http://schemas.microsoft.com/office/drawing/2014/main" id="{565E2578-9EE3-8B41-8CA4-13FDB877C1BC}"/>
                  </a:ext>
                </a:extLst>
              </p:cNvPr>
              <p:cNvSpPr/>
              <p:nvPr/>
            </p:nvSpPr>
            <p:spPr>
              <a:xfrm>
                <a:off x="5987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  <p:cxnSp>
          <p:nvCxnSpPr>
            <p:cNvPr id="32" name="Google Shape;458;p24">
              <a:extLst>
                <a:ext uri="{FF2B5EF4-FFF2-40B4-BE49-F238E27FC236}">
                  <a16:creationId xmlns:a16="http://schemas.microsoft.com/office/drawing/2014/main" id="{2A97B75F-808C-9B45-93F1-69C3E602F07A}"/>
                </a:ext>
              </a:extLst>
            </p:cNvPr>
            <p:cNvCxnSpPr>
              <a:stCxn id="38" idx="0"/>
              <a:endCxn id="41" idx="0"/>
            </p:cNvCxnSpPr>
            <p:nvPr/>
          </p:nvCxnSpPr>
          <p:spPr>
            <a:xfrm rot="-5400000" flipH="1">
              <a:off x="7800014" y="897207"/>
              <a:ext cx="600" cy="840300"/>
            </a:xfrm>
            <a:prstGeom prst="curvedConnector3">
              <a:avLst>
                <a:gd name="adj1" fmla="val -2450540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33" name="Google Shape;459;p24">
              <a:extLst>
                <a:ext uri="{FF2B5EF4-FFF2-40B4-BE49-F238E27FC236}">
                  <a16:creationId xmlns:a16="http://schemas.microsoft.com/office/drawing/2014/main" id="{769005D9-5CB1-E541-BD57-0CCE7CD8F676}"/>
                </a:ext>
              </a:extLst>
            </p:cNvPr>
            <p:cNvCxnSpPr>
              <a:stCxn id="35" idx="0"/>
              <a:endCxn id="44" idx="1"/>
            </p:cNvCxnSpPr>
            <p:nvPr/>
          </p:nvCxnSpPr>
          <p:spPr>
            <a:xfrm rot="-5400000" flipH="1">
              <a:off x="7677758" y="328237"/>
              <a:ext cx="178200" cy="1723500"/>
            </a:xfrm>
            <a:prstGeom prst="curvedConnector3">
              <a:avLst>
                <a:gd name="adj1" fmla="val -79665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46" name="Google Shape;460;p24">
            <a:extLst>
              <a:ext uri="{FF2B5EF4-FFF2-40B4-BE49-F238E27FC236}">
                <a16:creationId xmlns:a16="http://schemas.microsoft.com/office/drawing/2014/main" id="{8AF7BB0E-CEB2-1C44-99F9-0D040B54AB16}"/>
              </a:ext>
            </a:extLst>
          </p:cNvPr>
          <p:cNvSpPr txBox="1"/>
          <p:nvPr/>
        </p:nvSpPr>
        <p:spPr>
          <a:xfrm>
            <a:off x="5653284" y="4693953"/>
            <a:ext cx="4670867" cy="94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Pair each </a:t>
            </a:r>
            <a:r>
              <a:rPr lang="en" sz="2800" dirty="0" err="1"/>
              <a:t>downsampling</a:t>
            </a:r>
            <a:r>
              <a:rPr lang="en" sz="2800" dirty="0"/>
              <a:t> layer with an </a:t>
            </a:r>
            <a:r>
              <a:rPr lang="en" sz="2800" dirty="0" err="1"/>
              <a:t>upsampling</a:t>
            </a:r>
            <a:r>
              <a:rPr lang="en" sz="2800" dirty="0"/>
              <a:t> layer</a:t>
            </a:r>
            <a:endParaRPr sz="2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06BCF7-A1D1-6846-8A25-EB77C13B5C20}"/>
              </a:ext>
            </a:extLst>
          </p:cNvPr>
          <p:cNvSpPr txBox="1"/>
          <p:nvPr/>
        </p:nvSpPr>
        <p:spPr>
          <a:xfrm>
            <a:off x="5896517" y="6058304"/>
            <a:ext cx="6316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Noh et al, “Learning Deconvolution Network for Semantic Segmentation”, ICCV 2015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9038B6-09CA-DE44-8F16-0D004C558220}"/>
              </a:ext>
            </a:extLst>
          </p:cNvPr>
          <p:cNvSpPr txBox="1"/>
          <p:nvPr/>
        </p:nvSpPr>
        <p:spPr>
          <a:xfrm>
            <a:off x="1011069" y="1162230"/>
            <a:ext cx="4349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Max Pooling: </a:t>
            </a:r>
            <a:r>
              <a:rPr lang="en-US" sz="2800" dirty="0"/>
              <a:t>Remember which position had the max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244B28-727A-694D-863D-5061838955E2}"/>
              </a:ext>
            </a:extLst>
          </p:cNvPr>
          <p:cNvSpPr txBox="1"/>
          <p:nvPr/>
        </p:nvSpPr>
        <p:spPr>
          <a:xfrm>
            <a:off x="7474210" y="1162230"/>
            <a:ext cx="4253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Max </a:t>
            </a:r>
            <a:r>
              <a:rPr lang="en-US" sz="2800" b="1" dirty="0" err="1"/>
              <a:t>Unpooling</a:t>
            </a:r>
            <a:r>
              <a:rPr lang="en-US" sz="2800" dirty="0"/>
              <a:t>: Place into</a:t>
            </a:r>
            <a:r>
              <a:rPr lang="en-US" sz="2800" b="1" dirty="0"/>
              <a:t> </a:t>
            </a:r>
            <a:r>
              <a:rPr lang="en-US" sz="2800" dirty="0"/>
              <a:t>remembered positions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F05EFE4-CFA0-584D-ADC0-7832BAE4F1EF}"/>
              </a:ext>
            </a:extLst>
          </p:cNvPr>
          <p:cNvGrpSpPr/>
          <p:nvPr/>
        </p:nvGrpSpPr>
        <p:grpSpPr>
          <a:xfrm>
            <a:off x="7365390" y="2793861"/>
            <a:ext cx="1097280" cy="1097280"/>
            <a:chOff x="2298357" y="2656703"/>
            <a:chExt cx="1097280" cy="109728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582C0DF-3A05-974D-BB88-755FC57DAAE7}"/>
                </a:ext>
              </a:extLst>
            </p:cNvPr>
            <p:cNvSpPr/>
            <p:nvPr/>
          </p:nvSpPr>
          <p:spPr>
            <a:xfrm>
              <a:off x="229835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6512A87-5803-8645-BAED-394C1B8648DD}"/>
                </a:ext>
              </a:extLst>
            </p:cNvPr>
            <p:cNvSpPr/>
            <p:nvPr/>
          </p:nvSpPr>
          <p:spPr>
            <a:xfrm>
              <a:off x="229835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763293E-6460-2346-A652-C066E2A2BAD9}"/>
                </a:ext>
              </a:extLst>
            </p:cNvPr>
            <p:cNvSpPr/>
            <p:nvPr/>
          </p:nvSpPr>
          <p:spPr>
            <a:xfrm>
              <a:off x="2846997" y="265670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307B595-CB19-C349-B19B-3554C0146BF2}"/>
                </a:ext>
              </a:extLst>
            </p:cNvPr>
            <p:cNvSpPr/>
            <p:nvPr/>
          </p:nvSpPr>
          <p:spPr>
            <a:xfrm>
              <a:off x="2846997" y="3205343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CBA5B70-D1E2-2B40-BC59-37067362A866}"/>
              </a:ext>
            </a:extLst>
          </p:cNvPr>
          <p:cNvGrpSpPr/>
          <p:nvPr/>
        </p:nvGrpSpPr>
        <p:grpSpPr>
          <a:xfrm>
            <a:off x="9520753" y="2241280"/>
            <a:ext cx="2206919" cy="2194560"/>
            <a:chOff x="5759074" y="2977978"/>
            <a:chExt cx="2206919" cy="219456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FCD9445-FF10-8640-A2B1-1C4D8E6C7E33}"/>
                </a:ext>
              </a:extLst>
            </p:cNvPr>
            <p:cNvSpPr/>
            <p:nvPr/>
          </p:nvSpPr>
          <p:spPr>
            <a:xfrm>
              <a:off x="575907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D0FB0F-D281-A640-B275-BA5BB99E1C1D}"/>
                </a:ext>
              </a:extLst>
            </p:cNvPr>
            <p:cNvSpPr/>
            <p:nvPr/>
          </p:nvSpPr>
          <p:spPr>
            <a:xfrm>
              <a:off x="5759074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C7003EB-1494-FC43-B1E5-9260DA5EAA97}"/>
                </a:ext>
              </a:extLst>
            </p:cNvPr>
            <p:cNvSpPr/>
            <p:nvPr/>
          </p:nvSpPr>
          <p:spPr>
            <a:xfrm>
              <a:off x="6307714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FD1227E-2892-3E4A-A06D-E987981D5CA6}"/>
                </a:ext>
              </a:extLst>
            </p:cNvPr>
            <p:cNvSpPr/>
            <p:nvPr/>
          </p:nvSpPr>
          <p:spPr>
            <a:xfrm>
              <a:off x="6307714" y="3526618"/>
              <a:ext cx="548640" cy="5486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3BF12F9-41B8-7442-A779-EEED4A6D1C60}"/>
                </a:ext>
              </a:extLst>
            </p:cNvPr>
            <p:cNvSpPr/>
            <p:nvPr/>
          </p:nvSpPr>
          <p:spPr>
            <a:xfrm>
              <a:off x="6856356" y="2977978"/>
              <a:ext cx="548640" cy="5486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3CCA5C3-F4C2-CE46-8450-A2460348E735}"/>
                </a:ext>
              </a:extLst>
            </p:cNvPr>
            <p:cNvSpPr/>
            <p:nvPr/>
          </p:nvSpPr>
          <p:spPr>
            <a:xfrm>
              <a:off x="685635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8D671A-DB5E-AC47-9031-E4FF19C071EE}"/>
                </a:ext>
              </a:extLst>
            </p:cNvPr>
            <p:cNvSpPr/>
            <p:nvPr/>
          </p:nvSpPr>
          <p:spPr>
            <a:xfrm>
              <a:off x="7404996" y="297797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6655F6C-FA6A-8F4D-B3A4-73BE07A41EB1}"/>
                </a:ext>
              </a:extLst>
            </p:cNvPr>
            <p:cNvSpPr/>
            <p:nvPr/>
          </p:nvSpPr>
          <p:spPr>
            <a:xfrm>
              <a:off x="7404996" y="352661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310214E-456F-5E41-A08D-A25FC7819493}"/>
                </a:ext>
              </a:extLst>
            </p:cNvPr>
            <p:cNvSpPr/>
            <p:nvPr/>
          </p:nvSpPr>
          <p:spPr>
            <a:xfrm>
              <a:off x="575907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6D64620-C89D-6D4B-B6F5-31C81257FFCC}"/>
                </a:ext>
              </a:extLst>
            </p:cNvPr>
            <p:cNvSpPr/>
            <p:nvPr/>
          </p:nvSpPr>
          <p:spPr>
            <a:xfrm>
              <a:off x="5759074" y="4623898"/>
              <a:ext cx="548640" cy="5486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4AA09A7-5559-1545-8217-A0039A4BB477}"/>
                </a:ext>
              </a:extLst>
            </p:cNvPr>
            <p:cNvSpPr/>
            <p:nvPr/>
          </p:nvSpPr>
          <p:spPr>
            <a:xfrm>
              <a:off x="6307714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5ABF57-CBDB-E447-A3DD-925385E12C43}"/>
                </a:ext>
              </a:extLst>
            </p:cNvPr>
            <p:cNvSpPr/>
            <p:nvPr/>
          </p:nvSpPr>
          <p:spPr>
            <a:xfrm>
              <a:off x="6307714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9375A5B-D6C6-5848-A88F-D85489DC85D2}"/>
                </a:ext>
              </a:extLst>
            </p:cNvPr>
            <p:cNvSpPr/>
            <p:nvPr/>
          </p:nvSpPr>
          <p:spPr>
            <a:xfrm>
              <a:off x="685635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87D77E5-7FEA-D942-BA64-12B672117284}"/>
                </a:ext>
              </a:extLst>
            </p:cNvPr>
            <p:cNvSpPr/>
            <p:nvPr/>
          </p:nvSpPr>
          <p:spPr>
            <a:xfrm>
              <a:off x="6856356" y="462389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5F5D0F6-E105-CD48-8873-9505F159D31B}"/>
                </a:ext>
              </a:extLst>
            </p:cNvPr>
            <p:cNvSpPr/>
            <p:nvPr/>
          </p:nvSpPr>
          <p:spPr>
            <a:xfrm>
              <a:off x="7404996" y="4075258"/>
              <a:ext cx="548640" cy="5486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CFEC4ED-BFB3-5340-9575-DB1AA03A5783}"/>
                </a:ext>
              </a:extLst>
            </p:cNvPr>
            <p:cNvSpPr/>
            <p:nvPr/>
          </p:nvSpPr>
          <p:spPr>
            <a:xfrm>
              <a:off x="7404996" y="4623898"/>
              <a:ext cx="548640" cy="5486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2C2305-6FFF-D247-9B5B-9F3BDAC6AD1D}"/>
                </a:ext>
              </a:extLst>
            </p:cNvPr>
            <p:cNvCxnSpPr/>
            <p:nvPr/>
          </p:nvCxnSpPr>
          <p:spPr>
            <a:xfrm>
              <a:off x="6856354" y="2977978"/>
              <a:ext cx="0" cy="21945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5627AFE-EE7C-2044-A0E7-75611B986D56}"/>
                </a:ext>
              </a:extLst>
            </p:cNvPr>
            <p:cNvCxnSpPr/>
            <p:nvPr/>
          </p:nvCxnSpPr>
          <p:spPr>
            <a:xfrm>
              <a:off x="5771433" y="4102442"/>
              <a:ext cx="219456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B1AC4B0-8FB7-FB4E-9EA6-5432E914BACA}"/>
              </a:ext>
            </a:extLst>
          </p:cNvPr>
          <p:cNvCxnSpPr>
            <a:cxnSpLocks/>
          </p:cNvCxnSpPr>
          <p:nvPr/>
        </p:nvCxnSpPr>
        <p:spPr>
          <a:xfrm>
            <a:off x="8801442" y="3365744"/>
            <a:ext cx="4552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E7B60EB-F1C5-7648-A64D-DDD91688556D}"/>
              </a:ext>
            </a:extLst>
          </p:cNvPr>
          <p:cNvSpPr txBox="1"/>
          <p:nvPr/>
        </p:nvSpPr>
        <p:spPr>
          <a:xfrm>
            <a:off x="5794834" y="2770581"/>
            <a:ext cx="806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Rest of net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CF527D7-FB76-A044-ABAE-F2B292A35B48}"/>
              </a:ext>
            </a:extLst>
          </p:cNvPr>
          <p:cNvCxnSpPr>
            <a:cxnSpLocks/>
          </p:cNvCxnSpPr>
          <p:nvPr/>
        </p:nvCxnSpPr>
        <p:spPr>
          <a:xfrm>
            <a:off x="5198082" y="3379982"/>
            <a:ext cx="4552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5A49552-034C-4044-998A-F959F0C21BAE}"/>
              </a:ext>
            </a:extLst>
          </p:cNvPr>
          <p:cNvCxnSpPr>
            <a:cxnSpLocks/>
          </p:cNvCxnSpPr>
          <p:nvPr/>
        </p:nvCxnSpPr>
        <p:spPr>
          <a:xfrm>
            <a:off x="6601669" y="3392339"/>
            <a:ext cx="4552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71571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14293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21151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28009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34867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14293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21151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28009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34867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14293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21151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28009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34867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14293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21151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28009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34867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75624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82482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EAEE54-5717-8440-8861-73ED36E7F4A5}"/>
              </a:ext>
            </a:extLst>
          </p:cNvPr>
          <p:cNvSpPr/>
          <p:nvPr/>
        </p:nvSpPr>
        <p:spPr>
          <a:xfrm>
            <a:off x="89340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321920-2571-C949-B9DC-59F10E00A222}"/>
              </a:ext>
            </a:extLst>
          </p:cNvPr>
          <p:cNvSpPr/>
          <p:nvPr/>
        </p:nvSpPr>
        <p:spPr>
          <a:xfrm>
            <a:off x="96198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75624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82482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A7A378-8C47-3E4A-92C5-1A6705D14F3E}"/>
              </a:ext>
            </a:extLst>
          </p:cNvPr>
          <p:cNvSpPr/>
          <p:nvPr/>
        </p:nvSpPr>
        <p:spPr>
          <a:xfrm>
            <a:off x="89340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070C9A-F39B-2548-A81C-EB76CD5403B5}"/>
              </a:ext>
            </a:extLst>
          </p:cNvPr>
          <p:cNvSpPr/>
          <p:nvPr/>
        </p:nvSpPr>
        <p:spPr>
          <a:xfrm>
            <a:off x="96198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984FF2-6715-3A41-8C54-163A138AD1E0}"/>
              </a:ext>
            </a:extLst>
          </p:cNvPr>
          <p:cNvSpPr/>
          <p:nvPr/>
        </p:nvSpPr>
        <p:spPr>
          <a:xfrm>
            <a:off x="75624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6C1779-ADC5-584B-8542-422F65137C84}"/>
              </a:ext>
            </a:extLst>
          </p:cNvPr>
          <p:cNvSpPr/>
          <p:nvPr/>
        </p:nvSpPr>
        <p:spPr>
          <a:xfrm>
            <a:off x="82482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F977EF-60F9-5047-B2B4-EC85B73C177E}"/>
              </a:ext>
            </a:extLst>
          </p:cNvPr>
          <p:cNvSpPr/>
          <p:nvPr/>
        </p:nvSpPr>
        <p:spPr>
          <a:xfrm>
            <a:off x="89340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DDE36F-6B64-154C-AE2D-30EAABA0460F}"/>
              </a:ext>
            </a:extLst>
          </p:cNvPr>
          <p:cNvSpPr/>
          <p:nvPr/>
        </p:nvSpPr>
        <p:spPr>
          <a:xfrm>
            <a:off x="96198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4B7C94-7B71-C348-AB22-5A3927CF4739}"/>
              </a:ext>
            </a:extLst>
          </p:cNvPr>
          <p:cNvSpPr/>
          <p:nvPr/>
        </p:nvSpPr>
        <p:spPr>
          <a:xfrm>
            <a:off x="75624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938B16-D5CD-3A45-A85C-AE114DA2901F}"/>
              </a:ext>
            </a:extLst>
          </p:cNvPr>
          <p:cNvSpPr/>
          <p:nvPr/>
        </p:nvSpPr>
        <p:spPr>
          <a:xfrm>
            <a:off x="82482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3AB357-100E-204E-A06F-194223D869A8}"/>
              </a:ext>
            </a:extLst>
          </p:cNvPr>
          <p:cNvSpPr/>
          <p:nvPr/>
        </p:nvSpPr>
        <p:spPr>
          <a:xfrm>
            <a:off x="89340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396CD7-D19A-F746-BDF5-F5666655C351}"/>
              </a:ext>
            </a:extLst>
          </p:cNvPr>
          <p:cNvSpPr/>
          <p:nvPr/>
        </p:nvSpPr>
        <p:spPr>
          <a:xfrm>
            <a:off x="96198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2458084" y="1176733"/>
            <a:ext cx="715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Recall</a:t>
            </a:r>
            <a:r>
              <a:rPr lang="en-US" sz="2800" dirty="0"/>
              <a:t>: Normal 3 x 3 convolution, stride 1, pad 1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A2F8C5-873D-4F4B-9DD1-B6972ECCF67C}"/>
              </a:ext>
            </a:extLst>
          </p:cNvPr>
          <p:cNvSpPr txBox="1"/>
          <p:nvPr/>
        </p:nvSpPr>
        <p:spPr>
          <a:xfrm>
            <a:off x="1888715" y="5543854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4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7887933" y="5543758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4 x 4</a:t>
            </a:r>
          </a:p>
        </p:txBody>
      </p:sp>
    </p:spTree>
    <p:extLst>
      <p:ext uri="{BB962C8B-B14F-4D97-AF65-F5344CB8AC3E}">
        <p14:creationId xmlns:p14="http://schemas.microsoft.com/office/powerpoint/2010/main" val="317478563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14293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21151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28009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34867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14293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21151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28009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34867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14293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21151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28009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34867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14293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21151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28009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34867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7562453" y="2532586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82482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EAEE54-5717-8440-8861-73ED36E7F4A5}"/>
              </a:ext>
            </a:extLst>
          </p:cNvPr>
          <p:cNvSpPr/>
          <p:nvPr/>
        </p:nvSpPr>
        <p:spPr>
          <a:xfrm>
            <a:off x="89340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321920-2571-C949-B9DC-59F10E00A222}"/>
              </a:ext>
            </a:extLst>
          </p:cNvPr>
          <p:cNvSpPr/>
          <p:nvPr/>
        </p:nvSpPr>
        <p:spPr>
          <a:xfrm>
            <a:off x="96198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75624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82482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A7A378-8C47-3E4A-92C5-1A6705D14F3E}"/>
              </a:ext>
            </a:extLst>
          </p:cNvPr>
          <p:cNvSpPr/>
          <p:nvPr/>
        </p:nvSpPr>
        <p:spPr>
          <a:xfrm>
            <a:off x="89340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070C9A-F39B-2548-A81C-EB76CD5403B5}"/>
              </a:ext>
            </a:extLst>
          </p:cNvPr>
          <p:cNvSpPr/>
          <p:nvPr/>
        </p:nvSpPr>
        <p:spPr>
          <a:xfrm>
            <a:off x="96198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984FF2-6715-3A41-8C54-163A138AD1E0}"/>
              </a:ext>
            </a:extLst>
          </p:cNvPr>
          <p:cNvSpPr/>
          <p:nvPr/>
        </p:nvSpPr>
        <p:spPr>
          <a:xfrm>
            <a:off x="75624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6C1779-ADC5-584B-8542-422F65137C84}"/>
              </a:ext>
            </a:extLst>
          </p:cNvPr>
          <p:cNvSpPr/>
          <p:nvPr/>
        </p:nvSpPr>
        <p:spPr>
          <a:xfrm>
            <a:off x="82482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F977EF-60F9-5047-B2B4-EC85B73C177E}"/>
              </a:ext>
            </a:extLst>
          </p:cNvPr>
          <p:cNvSpPr/>
          <p:nvPr/>
        </p:nvSpPr>
        <p:spPr>
          <a:xfrm>
            <a:off x="89340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DDE36F-6B64-154C-AE2D-30EAABA0460F}"/>
              </a:ext>
            </a:extLst>
          </p:cNvPr>
          <p:cNvSpPr/>
          <p:nvPr/>
        </p:nvSpPr>
        <p:spPr>
          <a:xfrm>
            <a:off x="96198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4B7C94-7B71-C348-AB22-5A3927CF4739}"/>
              </a:ext>
            </a:extLst>
          </p:cNvPr>
          <p:cNvSpPr/>
          <p:nvPr/>
        </p:nvSpPr>
        <p:spPr>
          <a:xfrm>
            <a:off x="75624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938B16-D5CD-3A45-A85C-AE114DA2901F}"/>
              </a:ext>
            </a:extLst>
          </p:cNvPr>
          <p:cNvSpPr/>
          <p:nvPr/>
        </p:nvSpPr>
        <p:spPr>
          <a:xfrm>
            <a:off x="82482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3AB357-100E-204E-A06F-194223D869A8}"/>
              </a:ext>
            </a:extLst>
          </p:cNvPr>
          <p:cNvSpPr/>
          <p:nvPr/>
        </p:nvSpPr>
        <p:spPr>
          <a:xfrm>
            <a:off x="89340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396CD7-D19A-F746-BDF5-F5666655C351}"/>
              </a:ext>
            </a:extLst>
          </p:cNvPr>
          <p:cNvSpPr/>
          <p:nvPr/>
        </p:nvSpPr>
        <p:spPr>
          <a:xfrm>
            <a:off x="96198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2458084" y="1176733"/>
            <a:ext cx="715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Recall</a:t>
            </a:r>
            <a:r>
              <a:rPr lang="en-US" sz="2800" dirty="0"/>
              <a:t>: Normal 3 x 3 convolution, stride 1, pad 1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A2F8C5-873D-4F4B-9DD1-B6972ECCF67C}"/>
              </a:ext>
            </a:extLst>
          </p:cNvPr>
          <p:cNvSpPr txBox="1"/>
          <p:nvPr/>
        </p:nvSpPr>
        <p:spPr>
          <a:xfrm>
            <a:off x="1888715" y="5543854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4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7887933" y="5543758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4 x 4</a:t>
            </a:r>
          </a:p>
        </p:txBody>
      </p:sp>
      <p:sp>
        <p:nvSpPr>
          <p:cNvPr id="39" name="Google Shape;480;p26">
            <a:extLst>
              <a:ext uri="{FF2B5EF4-FFF2-40B4-BE49-F238E27FC236}">
                <a16:creationId xmlns:a16="http://schemas.microsoft.com/office/drawing/2014/main" id="{C89F1E88-6ED2-7548-ACDE-3EAB8719792B}"/>
              </a:ext>
            </a:extLst>
          </p:cNvPr>
          <p:cNvSpPr/>
          <p:nvPr/>
        </p:nvSpPr>
        <p:spPr>
          <a:xfrm>
            <a:off x="763150" y="1852122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6C6E29F-49DF-C94C-9459-6C7E5C722028}"/>
              </a:ext>
            </a:extLst>
          </p:cNvPr>
          <p:cNvCxnSpPr>
            <a:cxnSpLocks/>
          </p:cNvCxnSpPr>
          <p:nvPr/>
        </p:nvCxnSpPr>
        <p:spPr>
          <a:xfrm>
            <a:off x="4724400" y="2998983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960E16E-EA6C-3849-81F5-54C2660E1F82}"/>
              </a:ext>
            </a:extLst>
          </p:cNvPr>
          <p:cNvSpPr txBox="1"/>
          <p:nvPr/>
        </p:nvSpPr>
        <p:spPr>
          <a:xfrm>
            <a:off x="4573061" y="3377402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Dot product between input and filter</a:t>
            </a:r>
          </a:p>
        </p:txBody>
      </p:sp>
    </p:spTree>
    <p:extLst>
      <p:ext uri="{BB962C8B-B14F-4D97-AF65-F5344CB8AC3E}">
        <p14:creationId xmlns:p14="http://schemas.microsoft.com/office/powerpoint/2010/main" val="9978468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14293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21151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28009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34867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14293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21151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28009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34867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14293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21151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28009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34867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14293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21151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28009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34867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7562453" y="2532586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8248253" y="2532586"/>
            <a:ext cx="685800" cy="6858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EAEE54-5717-8440-8861-73ED36E7F4A5}"/>
              </a:ext>
            </a:extLst>
          </p:cNvPr>
          <p:cNvSpPr/>
          <p:nvPr/>
        </p:nvSpPr>
        <p:spPr>
          <a:xfrm>
            <a:off x="89340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321920-2571-C949-B9DC-59F10E00A222}"/>
              </a:ext>
            </a:extLst>
          </p:cNvPr>
          <p:cNvSpPr/>
          <p:nvPr/>
        </p:nvSpPr>
        <p:spPr>
          <a:xfrm>
            <a:off x="9619853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75624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82482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A7A378-8C47-3E4A-92C5-1A6705D14F3E}"/>
              </a:ext>
            </a:extLst>
          </p:cNvPr>
          <p:cNvSpPr/>
          <p:nvPr/>
        </p:nvSpPr>
        <p:spPr>
          <a:xfrm>
            <a:off x="89340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070C9A-F39B-2548-A81C-EB76CD5403B5}"/>
              </a:ext>
            </a:extLst>
          </p:cNvPr>
          <p:cNvSpPr/>
          <p:nvPr/>
        </p:nvSpPr>
        <p:spPr>
          <a:xfrm>
            <a:off x="9619853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984FF2-6715-3A41-8C54-163A138AD1E0}"/>
              </a:ext>
            </a:extLst>
          </p:cNvPr>
          <p:cNvSpPr/>
          <p:nvPr/>
        </p:nvSpPr>
        <p:spPr>
          <a:xfrm>
            <a:off x="75624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6C1779-ADC5-584B-8542-422F65137C84}"/>
              </a:ext>
            </a:extLst>
          </p:cNvPr>
          <p:cNvSpPr/>
          <p:nvPr/>
        </p:nvSpPr>
        <p:spPr>
          <a:xfrm>
            <a:off x="82482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F977EF-60F9-5047-B2B4-EC85B73C177E}"/>
              </a:ext>
            </a:extLst>
          </p:cNvPr>
          <p:cNvSpPr/>
          <p:nvPr/>
        </p:nvSpPr>
        <p:spPr>
          <a:xfrm>
            <a:off x="89340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DDE36F-6B64-154C-AE2D-30EAABA0460F}"/>
              </a:ext>
            </a:extLst>
          </p:cNvPr>
          <p:cNvSpPr/>
          <p:nvPr/>
        </p:nvSpPr>
        <p:spPr>
          <a:xfrm>
            <a:off x="9619853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4B7C94-7B71-C348-AB22-5A3927CF4739}"/>
              </a:ext>
            </a:extLst>
          </p:cNvPr>
          <p:cNvSpPr/>
          <p:nvPr/>
        </p:nvSpPr>
        <p:spPr>
          <a:xfrm>
            <a:off x="75624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938B16-D5CD-3A45-A85C-AE114DA2901F}"/>
              </a:ext>
            </a:extLst>
          </p:cNvPr>
          <p:cNvSpPr/>
          <p:nvPr/>
        </p:nvSpPr>
        <p:spPr>
          <a:xfrm>
            <a:off x="82482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3AB357-100E-204E-A06F-194223D869A8}"/>
              </a:ext>
            </a:extLst>
          </p:cNvPr>
          <p:cNvSpPr/>
          <p:nvPr/>
        </p:nvSpPr>
        <p:spPr>
          <a:xfrm>
            <a:off x="89340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396CD7-D19A-F746-BDF5-F5666655C351}"/>
              </a:ext>
            </a:extLst>
          </p:cNvPr>
          <p:cNvSpPr/>
          <p:nvPr/>
        </p:nvSpPr>
        <p:spPr>
          <a:xfrm>
            <a:off x="9619853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2458084" y="1176733"/>
            <a:ext cx="715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Recall</a:t>
            </a:r>
            <a:r>
              <a:rPr lang="en-US" sz="2800" dirty="0"/>
              <a:t>: Normal 3 x 3 convolution, stride 1, pad 1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A2F8C5-873D-4F4B-9DD1-B6972ECCF67C}"/>
              </a:ext>
            </a:extLst>
          </p:cNvPr>
          <p:cNvSpPr txBox="1"/>
          <p:nvPr/>
        </p:nvSpPr>
        <p:spPr>
          <a:xfrm>
            <a:off x="1888715" y="5543854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4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7887933" y="5543758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4 x 4</a:t>
            </a:r>
          </a:p>
        </p:txBody>
      </p:sp>
      <p:sp>
        <p:nvSpPr>
          <p:cNvPr id="39" name="Google Shape;480;p26">
            <a:extLst>
              <a:ext uri="{FF2B5EF4-FFF2-40B4-BE49-F238E27FC236}">
                <a16:creationId xmlns:a16="http://schemas.microsoft.com/office/drawing/2014/main" id="{C89F1E88-6ED2-7548-ACDE-3EAB8719792B}"/>
              </a:ext>
            </a:extLst>
          </p:cNvPr>
          <p:cNvSpPr/>
          <p:nvPr/>
        </p:nvSpPr>
        <p:spPr>
          <a:xfrm>
            <a:off x="763150" y="1852122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6C6E29F-49DF-C94C-9459-6C7E5C722028}"/>
              </a:ext>
            </a:extLst>
          </p:cNvPr>
          <p:cNvCxnSpPr>
            <a:cxnSpLocks/>
          </p:cNvCxnSpPr>
          <p:nvPr/>
        </p:nvCxnSpPr>
        <p:spPr>
          <a:xfrm>
            <a:off x="4724400" y="2998983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960E16E-EA6C-3849-81F5-54C2660E1F82}"/>
              </a:ext>
            </a:extLst>
          </p:cNvPr>
          <p:cNvSpPr txBox="1"/>
          <p:nvPr/>
        </p:nvSpPr>
        <p:spPr>
          <a:xfrm>
            <a:off x="4573061" y="3377402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Dot product between input and filter</a:t>
            </a:r>
          </a:p>
        </p:txBody>
      </p:sp>
      <p:sp>
        <p:nvSpPr>
          <p:cNvPr id="43" name="Google Shape;480;p26">
            <a:extLst>
              <a:ext uri="{FF2B5EF4-FFF2-40B4-BE49-F238E27FC236}">
                <a16:creationId xmlns:a16="http://schemas.microsoft.com/office/drawing/2014/main" id="{385097C8-840A-CD46-B202-E62C0148713F}"/>
              </a:ext>
            </a:extLst>
          </p:cNvPr>
          <p:cNvSpPr/>
          <p:nvPr/>
        </p:nvSpPr>
        <p:spPr>
          <a:xfrm>
            <a:off x="1431565" y="1838070"/>
            <a:ext cx="2057400" cy="207483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68083261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14293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21151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28009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34867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14293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21151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28009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34867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14293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21151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28009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34867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14293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21151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28009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34867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8238185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8923985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8238185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8923985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2458084" y="1176733"/>
            <a:ext cx="715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Recall</a:t>
            </a:r>
            <a:r>
              <a:rPr lang="en-US" sz="2800" dirty="0"/>
              <a:t>: Normal 3 x 3 convolution, </a:t>
            </a:r>
            <a:r>
              <a:rPr lang="en-US" sz="2800" u="sng" dirty="0"/>
              <a:t>stride 2</a:t>
            </a:r>
            <a:r>
              <a:rPr lang="en-US" sz="2800" dirty="0"/>
              <a:t>, pad 1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A2F8C5-873D-4F4B-9DD1-B6972ECCF67C}"/>
              </a:ext>
            </a:extLst>
          </p:cNvPr>
          <p:cNvSpPr txBox="1"/>
          <p:nvPr/>
        </p:nvSpPr>
        <p:spPr>
          <a:xfrm>
            <a:off x="1888715" y="5543854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4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7887933" y="5543758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2 x 2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6C6E29F-49DF-C94C-9459-6C7E5C722028}"/>
              </a:ext>
            </a:extLst>
          </p:cNvPr>
          <p:cNvCxnSpPr>
            <a:cxnSpLocks/>
          </p:cNvCxnSpPr>
          <p:nvPr/>
        </p:nvCxnSpPr>
        <p:spPr>
          <a:xfrm>
            <a:off x="4724400" y="2998983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53236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14293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21151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28009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34867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14293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21151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28009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34867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14293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21151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28009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34867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14293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21151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28009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34867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8238185" y="3218386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8923985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8238185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8923985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2458084" y="1176733"/>
            <a:ext cx="715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Recall</a:t>
            </a:r>
            <a:r>
              <a:rPr lang="en-US" sz="2800" dirty="0"/>
              <a:t>: Normal 3 x 3 convolution, </a:t>
            </a:r>
            <a:r>
              <a:rPr lang="en-US" sz="2800" u="sng" dirty="0"/>
              <a:t>stride 2</a:t>
            </a:r>
            <a:r>
              <a:rPr lang="en-US" sz="2800" dirty="0"/>
              <a:t>, pad 1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A2F8C5-873D-4F4B-9DD1-B6972ECCF67C}"/>
              </a:ext>
            </a:extLst>
          </p:cNvPr>
          <p:cNvSpPr txBox="1"/>
          <p:nvPr/>
        </p:nvSpPr>
        <p:spPr>
          <a:xfrm>
            <a:off x="1888715" y="5543854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4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7887933" y="5543758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2 x 2</a:t>
            </a:r>
          </a:p>
        </p:txBody>
      </p:sp>
      <p:sp>
        <p:nvSpPr>
          <p:cNvPr id="28" name="Google Shape;480;p26">
            <a:extLst>
              <a:ext uri="{FF2B5EF4-FFF2-40B4-BE49-F238E27FC236}">
                <a16:creationId xmlns:a16="http://schemas.microsoft.com/office/drawing/2014/main" id="{61BC3EB1-A192-8B4C-A530-F9F13E5E7E81}"/>
              </a:ext>
            </a:extLst>
          </p:cNvPr>
          <p:cNvSpPr/>
          <p:nvPr/>
        </p:nvSpPr>
        <p:spPr>
          <a:xfrm>
            <a:off x="763150" y="1852122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652813-A626-784E-96BA-CE539BA00F0B}"/>
              </a:ext>
            </a:extLst>
          </p:cNvPr>
          <p:cNvCxnSpPr>
            <a:cxnSpLocks/>
          </p:cNvCxnSpPr>
          <p:nvPr/>
        </p:nvCxnSpPr>
        <p:spPr>
          <a:xfrm>
            <a:off x="4724400" y="2998983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BC32E1-4CA6-654F-8BB2-188D1C68900E}"/>
              </a:ext>
            </a:extLst>
          </p:cNvPr>
          <p:cNvSpPr txBox="1"/>
          <p:nvPr/>
        </p:nvSpPr>
        <p:spPr>
          <a:xfrm>
            <a:off x="4573061" y="3377402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Dot product between input and filter</a:t>
            </a:r>
          </a:p>
        </p:txBody>
      </p:sp>
    </p:spTree>
    <p:extLst>
      <p:ext uri="{BB962C8B-B14F-4D97-AF65-F5344CB8AC3E}">
        <p14:creationId xmlns:p14="http://schemas.microsoft.com/office/powerpoint/2010/main" val="88558348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14293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21151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28009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34867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14293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21151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28009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34867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14293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21151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28009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34867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14293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21151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28009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34867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8238185" y="3218386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8923985" y="3218386"/>
            <a:ext cx="685800" cy="6858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8238185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8923985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2458084" y="1176733"/>
            <a:ext cx="715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Recall</a:t>
            </a:r>
            <a:r>
              <a:rPr lang="en-US" sz="2800" dirty="0"/>
              <a:t>: Normal 3 x 3 convolution, </a:t>
            </a:r>
            <a:r>
              <a:rPr lang="en-US" sz="2800" u="sng" dirty="0"/>
              <a:t>stride 2</a:t>
            </a:r>
            <a:r>
              <a:rPr lang="en-US" sz="2800" dirty="0"/>
              <a:t>, pad 1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A2F8C5-873D-4F4B-9DD1-B6972ECCF67C}"/>
              </a:ext>
            </a:extLst>
          </p:cNvPr>
          <p:cNvSpPr txBox="1"/>
          <p:nvPr/>
        </p:nvSpPr>
        <p:spPr>
          <a:xfrm>
            <a:off x="1888715" y="5543854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4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7887933" y="5543758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2 x 2</a:t>
            </a:r>
          </a:p>
        </p:txBody>
      </p:sp>
      <p:sp>
        <p:nvSpPr>
          <p:cNvPr id="28" name="Google Shape;480;p26">
            <a:extLst>
              <a:ext uri="{FF2B5EF4-FFF2-40B4-BE49-F238E27FC236}">
                <a16:creationId xmlns:a16="http://schemas.microsoft.com/office/drawing/2014/main" id="{61BC3EB1-A192-8B4C-A530-F9F13E5E7E81}"/>
              </a:ext>
            </a:extLst>
          </p:cNvPr>
          <p:cNvSpPr/>
          <p:nvPr/>
        </p:nvSpPr>
        <p:spPr>
          <a:xfrm>
            <a:off x="763150" y="1852122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652813-A626-784E-96BA-CE539BA00F0B}"/>
              </a:ext>
            </a:extLst>
          </p:cNvPr>
          <p:cNvCxnSpPr>
            <a:cxnSpLocks/>
          </p:cNvCxnSpPr>
          <p:nvPr/>
        </p:nvCxnSpPr>
        <p:spPr>
          <a:xfrm>
            <a:off x="4724400" y="2998983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BC32E1-4CA6-654F-8BB2-188D1C68900E}"/>
              </a:ext>
            </a:extLst>
          </p:cNvPr>
          <p:cNvSpPr txBox="1"/>
          <p:nvPr/>
        </p:nvSpPr>
        <p:spPr>
          <a:xfrm>
            <a:off x="4573061" y="3377402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Dot product between input and filter</a:t>
            </a:r>
          </a:p>
        </p:txBody>
      </p:sp>
      <p:sp>
        <p:nvSpPr>
          <p:cNvPr id="31" name="Google Shape;480;p26">
            <a:extLst>
              <a:ext uri="{FF2B5EF4-FFF2-40B4-BE49-F238E27FC236}">
                <a16:creationId xmlns:a16="http://schemas.microsoft.com/office/drawing/2014/main" id="{20482900-478E-FA47-81F3-9F3AB72E3952}"/>
              </a:ext>
            </a:extLst>
          </p:cNvPr>
          <p:cNvSpPr/>
          <p:nvPr/>
        </p:nvSpPr>
        <p:spPr>
          <a:xfrm>
            <a:off x="2134750" y="1852122"/>
            <a:ext cx="2057400" cy="207483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405465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1;p80"/>
          <p:cNvPicPr preferRelativeResize="0"/>
          <p:nvPr/>
        </p:nvPicPr>
        <p:blipFill rotWithShape="1">
          <a:blip r:embed="rId2">
            <a:alphaModFix/>
          </a:blip>
          <a:srcRect t="1" b="-1267"/>
          <a:stretch/>
        </p:blipFill>
        <p:spPr>
          <a:xfrm>
            <a:off x="5273413" y="1115503"/>
            <a:ext cx="4394790" cy="47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44559" cy="684357"/>
          </a:xfrm>
        </p:spPr>
        <p:txBody>
          <a:bodyPr>
            <a:normAutofit fontScale="90000"/>
          </a:bodyPr>
          <a:lstStyle/>
          <a:p>
            <a:r>
              <a:rPr lang="en-US"/>
              <a:t>Batch Normalization: Test-Time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Google Shape;9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93" y="3471573"/>
            <a:ext cx="1981516" cy="657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7;p82"/>
          <p:cNvSpPr txBox="1"/>
          <p:nvPr/>
        </p:nvSpPr>
        <p:spPr>
          <a:xfrm>
            <a:off x="241603" y="2309192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Learnable scale and shift parameters:</a:t>
            </a:r>
            <a:endParaRPr sz="2399" b="1" dirty="0"/>
          </a:p>
        </p:txBody>
      </p:sp>
      <p:sp>
        <p:nvSpPr>
          <p:cNvPr id="6" name="Google Shape;908;p82"/>
          <p:cNvSpPr txBox="1"/>
          <p:nvPr/>
        </p:nvSpPr>
        <p:spPr>
          <a:xfrm>
            <a:off x="8536529" y="5057171"/>
            <a:ext cx="2452037" cy="104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Output,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7" name="Google Shape;909;p82"/>
          <p:cNvSpPr txBox="1"/>
          <p:nvPr/>
        </p:nvSpPr>
        <p:spPr>
          <a:xfrm>
            <a:off x="121568" y="4312937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Learning     =    ,</a:t>
            </a:r>
            <a:endParaRPr sz="3199" dirty="0"/>
          </a:p>
          <a:p>
            <a:r>
              <a:rPr lang="en" sz="3199" dirty="0"/>
              <a:t>   =      will recover the identity function!</a:t>
            </a:r>
            <a:endParaRPr sz="3199" dirty="0"/>
          </a:p>
        </p:txBody>
      </p:sp>
      <p:pic>
        <p:nvPicPr>
          <p:cNvPr id="8" name="Google Shape;8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sp>
        <p:nvSpPr>
          <p:cNvPr id="11" name="Google Shape;862;p80"/>
          <p:cNvSpPr txBox="1"/>
          <p:nvPr/>
        </p:nvSpPr>
        <p:spPr>
          <a:xfrm>
            <a:off x="8536529" y="1352944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mean, shape is D</a:t>
            </a:r>
            <a:endParaRPr sz="2800" dirty="0"/>
          </a:p>
        </p:txBody>
      </p:sp>
      <p:sp>
        <p:nvSpPr>
          <p:cNvPr id="12" name="Google Shape;864;p80"/>
          <p:cNvSpPr txBox="1"/>
          <p:nvPr/>
        </p:nvSpPr>
        <p:spPr>
          <a:xfrm>
            <a:off x="8353910" y="3887212"/>
            <a:ext cx="2817271" cy="93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3" name="Google Shape;862;p80"/>
          <p:cNvSpPr txBox="1"/>
          <p:nvPr/>
        </p:nvSpPr>
        <p:spPr>
          <a:xfrm>
            <a:off x="9628291" y="2597412"/>
            <a:ext cx="236926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  <p:pic>
        <p:nvPicPr>
          <p:cNvPr id="14" name="Google Shape;910;p82"/>
          <p:cNvPicPr preferRelativeResize="0"/>
          <p:nvPr/>
        </p:nvPicPr>
        <p:blipFill rotWithShape="1">
          <a:blip r:embed="rId3">
            <a:alphaModFix/>
          </a:blip>
          <a:srcRect r="79287" b="15304"/>
          <a:stretch/>
        </p:blipFill>
        <p:spPr>
          <a:xfrm>
            <a:off x="1693980" y="4395015"/>
            <a:ext cx="410426" cy="55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11;p82"/>
          <p:cNvPicPr preferRelativeResize="0"/>
          <p:nvPr/>
        </p:nvPicPr>
        <p:blipFill rotWithShape="1">
          <a:blip r:embed="rId2">
            <a:alphaModFix/>
          </a:blip>
          <a:srcRect l="4506" t="36391" r="89819" b="49369"/>
          <a:stretch/>
        </p:blipFill>
        <p:spPr>
          <a:xfrm>
            <a:off x="2381245" y="4360491"/>
            <a:ext cx="249335" cy="6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12;p82"/>
          <p:cNvPicPr preferRelativeResize="0"/>
          <p:nvPr/>
        </p:nvPicPr>
        <p:blipFill rotWithShape="1">
          <a:blip r:embed="rId3">
            <a:alphaModFix/>
          </a:blip>
          <a:srcRect l="28171" r="53654" b="11079"/>
          <a:stretch/>
        </p:blipFill>
        <p:spPr>
          <a:xfrm>
            <a:off x="55991" y="4891220"/>
            <a:ext cx="360140" cy="58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13;p82"/>
          <p:cNvPicPr preferRelativeResize="0"/>
          <p:nvPr/>
        </p:nvPicPr>
        <p:blipFill rotWithShape="1">
          <a:blip r:embed="rId2">
            <a:alphaModFix/>
          </a:blip>
          <a:srcRect l="5558" t="10206" r="88348" b="80737"/>
          <a:stretch/>
        </p:blipFill>
        <p:spPr>
          <a:xfrm>
            <a:off x="834488" y="4970949"/>
            <a:ext cx="267762" cy="4247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34;p83"/>
          <p:cNvSpPr/>
          <p:nvPr/>
        </p:nvSpPr>
        <p:spPr>
          <a:xfrm>
            <a:off x="5139559" y="1036679"/>
            <a:ext cx="6858000" cy="2838861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935;p83"/>
          <p:cNvSpPr txBox="1"/>
          <p:nvPr/>
        </p:nvSpPr>
        <p:spPr>
          <a:xfrm>
            <a:off x="7350422" y="57216"/>
            <a:ext cx="4704945" cy="90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Problem: </a:t>
            </a:r>
            <a:r>
              <a:rPr lang="en" sz="2400" dirty="0">
                <a:solidFill>
                  <a:srgbClr val="FF0000"/>
                </a:solidFill>
              </a:rPr>
              <a:t>Estimates depend on minibatch; can’t do this at test-time</a:t>
            </a:r>
            <a:endParaRPr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351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14293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21151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28009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3486784" y="25325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14293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21151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28009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3486784" y="32183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14293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21151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28009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3486784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14293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21151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28009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3486784" y="45899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8238185" y="3218386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8923985" y="3218386"/>
            <a:ext cx="685800" cy="6858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8238185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8923985" y="390418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2458084" y="1176733"/>
            <a:ext cx="715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Recall</a:t>
            </a:r>
            <a:r>
              <a:rPr lang="en-US" sz="2800" dirty="0"/>
              <a:t>: Normal 3 x 3 convolution, </a:t>
            </a:r>
            <a:r>
              <a:rPr lang="en-US" sz="2800" u="sng" dirty="0"/>
              <a:t>stride 2</a:t>
            </a:r>
            <a:r>
              <a:rPr lang="en-US" sz="2800" dirty="0"/>
              <a:t>, pad 1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A2F8C5-873D-4F4B-9DD1-B6972ECCF67C}"/>
              </a:ext>
            </a:extLst>
          </p:cNvPr>
          <p:cNvSpPr txBox="1"/>
          <p:nvPr/>
        </p:nvSpPr>
        <p:spPr>
          <a:xfrm>
            <a:off x="1888715" y="5543854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4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7887933" y="5543758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2 x 2</a:t>
            </a:r>
          </a:p>
        </p:txBody>
      </p:sp>
      <p:sp>
        <p:nvSpPr>
          <p:cNvPr id="28" name="Google Shape;480;p26">
            <a:extLst>
              <a:ext uri="{FF2B5EF4-FFF2-40B4-BE49-F238E27FC236}">
                <a16:creationId xmlns:a16="http://schemas.microsoft.com/office/drawing/2014/main" id="{61BC3EB1-A192-8B4C-A530-F9F13E5E7E81}"/>
              </a:ext>
            </a:extLst>
          </p:cNvPr>
          <p:cNvSpPr/>
          <p:nvPr/>
        </p:nvSpPr>
        <p:spPr>
          <a:xfrm>
            <a:off x="763150" y="1852122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652813-A626-784E-96BA-CE539BA00F0B}"/>
              </a:ext>
            </a:extLst>
          </p:cNvPr>
          <p:cNvCxnSpPr>
            <a:cxnSpLocks/>
          </p:cNvCxnSpPr>
          <p:nvPr/>
        </p:nvCxnSpPr>
        <p:spPr>
          <a:xfrm>
            <a:off x="4724400" y="2998983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BC32E1-4CA6-654F-8BB2-188D1C68900E}"/>
              </a:ext>
            </a:extLst>
          </p:cNvPr>
          <p:cNvSpPr txBox="1"/>
          <p:nvPr/>
        </p:nvSpPr>
        <p:spPr>
          <a:xfrm>
            <a:off x="4573061" y="3377402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Dot product between input and filter</a:t>
            </a:r>
          </a:p>
        </p:txBody>
      </p:sp>
      <p:sp>
        <p:nvSpPr>
          <p:cNvPr id="31" name="Google Shape;480;p26">
            <a:extLst>
              <a:ext uri="{FF2B5EF4-FFF2-40B4-BE49-F238E27FC236}">
                <a16:creationId xmlns:a16="http://schemas.microsoft.com/office/drawing/2014/main" id="{20482900-478E-FA47-81F3-9F3AB72E3952}"/>
              </a:ext>
            </a:extLst>
          </p:cNvPr>
          <p:cNvSpPr/>
          <p:nvPr/>
        </p:nvSpPr>
        <p:spPr>
          <a:xfrm>
            <a:off x="2134750" y="1852122"/>
            <a:ext cx="2057400" cy="207483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DF55DF-524D-504A-B0C2-88D11C9816D8}"/>
              </a:ext>
            </a:extLst>
          </p:cNvPr>
          <p:cNvSpPr txBox="1"/>
          <p:nvPr/>
        </p:nvSpPr>
        <p:spPr>
          <a:xfrm>
            <a:off x="4295605" y="1801300"/>
            <a:ext cx="79046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Convolution with stride &gt; 1 is “Learnable </a:t>
            </a:r>
            <a:r>
              <a:rPr lang="en-US" sz="2600" dirty="0" err="1"/>
              <a:t>Downsampling</a:t>
            </a:r>
            <a:r>
              <a:rPr lang="en-US" sz="2600" dirty="0"/>
              <a:t>”</a:t>
            </a:r>
          </a:p>
          <a:p>
            <a:r>
              <a:rPr lang="en-US" sz="2600" dirty="0"/>
              <a:t>Can we use stride &lt; 1 for “Learnable </a:t>
            </a:r>
            <a:r>
              <a:rPr lang="en-US" sz="2600" dirty="0" err="1"/>
              <a:t>Upsampling</a:t>
            </a:r>
            <a:r>
              <a:rPr lang="en-US" sz="2600" dirty="0"/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134133802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161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84731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91589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98447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105305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84731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91589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98447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105305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84731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91589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98447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105305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84731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91589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98447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105305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1671082" y="31770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2356882" y="31770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1671082" y="38628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2356882" y="38628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A2F8C5-873D-4F4B-9DD1-B6972ECCF67C}"/>
              </a:ext>
            </a:extLst>
          </p:cNvPr>
          <p:cNvSpPr txBox="1"/>
          <p:nvPr/>
        </p:nvSpPr>
        <p:spPr>
          <a:xfrm>
            <a:off x="8798652" y="5316125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4 x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1405075" y="5316125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2 x 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652813-A626-784E-96BA-CE539BA00F0B}"/>
              </a:ext>
            </a:extLst>
          </p:cNvPr>
          <p:cNvCxnSpPr>
            <a:cxnSpLocks/>
          </p:cNvCxnSpPr>
          <p:nvPr/>
        </p:nvCxnSpPr>
        <p:spPr>
          <a:xfrm>
            <a:off x="4724400" y="3480906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6F280A-01AF-374E-AA36-D52E60A60520}"/>
              </a:ext>
            </a:extLst>
          </p:cNvPr>
          <p:cNvSpPr txBox="1"/>
          <p:nvPr/>
        </p:nvSpPr>
        <p:spPr>
          <a:xfrm>
            <a:off x="3178327" y="1145323"/>
            <a:ext cx="553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x 3 </a:t>
            </a:r>
            <a:r>
              <a:rPr lang="en-US" sz="2800" b="1" dirty="0"/>
              <a:t>convolution transpose</a:t>
            </a:r>
            <a:r>
              <a:rPr lang="en-US" sz="2800" dirty="0"/>
              <a:t>, stride 2</a:t>
            </a:r>
          </a:p>
        </p:txBody>
      </p:sp>
    </p:spTree>
    <p:extLst>
      <p:ext uri="{BB962C8B-B14F-4D97-AF65-F5344CB8AC3E}">
        <p14:creationId xmlns:p14="http://schemas.microsoft.com/office/powerpoint/2010/main" val="96753117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84731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91589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98447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105305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84731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91589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98447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105305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84731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91589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98447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105305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84731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91589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98447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105305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1671082" y="3177069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2356882" y="31770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1671082" y="38628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2356882" y="38628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1405075" y="5316125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2 x 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652813-A626-784E-96BA-CE539BA00F0B}"/>
              </a:ext>
            </a:extLst>
          </p:cNvPr>
          <p:cNvCxnSpPr>
            <a:cxnSpLocks/>
          </p:cNvCxnSpPr>
          <p:nvPr/>
        </p:nvCxnSpPr>
        <p:spPr>
          <a:xfrm>
            <a:off x="4724400" y="3480906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480;p26">
            <a:extLst>
              <a:ext uri="{FF2B5EF4-FFF2-40B4-BE49-F238E27FC236}">
                <a16:creationId xmlns:a16="http://schemas.microsoft.com/office/drawing/2014/main" id="{425C4228-07EB-7C45-9263-0858F62CA11C}"/>
              </a:ext>
            </a:extLst>
          </p:cNvPr>
          <p:cNvSpPr/>
          <p:nvPr/>
        </p:nvSpPr>
        <p:spPr>
          <a:xfrm>
            <a:off x="7817941" y="1790661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19EC25-5FDE-0F4D-92A0-BB66DDB9ED92}"/>
              </a:ext>
            </a:extLst>
          </p:cNvPr>
          <p:cNvSpPr txBox="1"/>
          <p:nvPr/>
        </p:nvSpPr>
        <p:spPr>
          <a:xfrm>
            <a:off x="4522618" y="3666238"/>
            <a:ext cx="314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Weight filter by input value and copy to output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97F5C2-61AE-5F44-A616-27AB2DE573D2}"/>
              </a:ext>
            </a:extLst>
          </p:cNvPr>
          <p:cNvSpPr txBox="1"/>
          <p:nvPr/>
        </p:nvSpPr>
        <p:spPr>
          <a:xfrm>
            <a:off x="3178327" y="1145323"/>
            <a:ext cx="553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x 3 </a:t>
            </a:r>
            <a:r>
              <a:rPr lang="en-US" sz="2800" b="1" dirty="0"/>
              <a:t>convolution transpose</a:t>
            </a:r>
            <a:r>
              <a:rPr lang="en-US" sz="2800" dirty="0"/>
              <a:t>, stride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04C9EF-9D71-9248-9CE4-9BF805BE354E}"/>
              </a:ext>
            </a:extLst>
          </p:cNvPr>
          <p:cNvSpPr txBox="1"/>
          <p:nvPr/>
        </p:nvSpPr>
        <p:spPr>
          <a:xfrm>
            <a:off x="8798652" y="5316125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4 x 4</a:t>
            </a:r>
          </a:p>
        </p:txBody>
      </p:sp>
    </p:spTree>
    <p:extLst>
      <p:ext uri="{BB962C8B-B14F-4D97-AF65-F5344CB8AC3E}">
        <p14:creationId xmlns:p14="http://schemas.microsoft.com/office/powerpoint/2010/main" val="367403010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84731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91589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98447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105305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84731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91589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98447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105305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84731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91589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98447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105305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84731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91589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98447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105305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1671082" y="3177069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2356882" y="3177069"/>
            <a:ext cx="685800" cy="6858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1671082" y="38628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2356882" y="38628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3178327" y="1145323"/>
            <a:ext cx="553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x 3 </a:t>
            </a:r>
            <a:r>
              <a:rPr lang="en-US" sz="2800" b="1" dirty="0"/>
              <a:t>convolution transpose</a:t>
            </a:r>
            <a:r>
              <a:rPr lang="en-US" sz="2800" dirty="0"/>
              <a:t>, 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1405075" y="5316125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2 x 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652813-A626-784E-96BA-CE539BA00F0B}"/>
              </a:ext>
            </a:extLst>
          </p:cNvPr>
          <p:cNvCxnSpPr>
            <a:cxnSpLocks/>
          </p:cNvCxnSpPr>
          <p:nvPr/>
        </p:nvCxnSpPr>
        <p:spPr>
          <a:xfrm>
            <a:off x="4724400" y="3480906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480;p26">
            <a:extLst>
              <a:ext uri="{FF2B5EF4-FFF2-40B4-BE49-F238E27FC236}">
                <a16:creationId xmlns:a16="http://schemas.microsoft.com/office/drawing/2014/main" id="{425C4228-07EB-7C45-9263-0858F62CA11C}"/>
              </a:ext>
            </a:extLst>
          </p:cNvPr>
          <p:cNvSpPr/>
          <p:nvPr/>
        </p:nvSpPr>
        <p:spPr>
          <a:xfrm>
            <a:off x="7817941" y="1790661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19EC25-5FDE-0F4D-92A0-BB66DDB9ED92}"/>
              </a:ext>
            </a:extLst>
          </p:cNvPr>
          <p:cNvSpPr txBox="1"/>
          <p:nvPr/>
        </p:nvSpPr>
        <p:spPr>
          <a:xfrm>
            <a:off x="4522618" y="3666238"/>
            <a:ext cx="314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Weight filter by input value and copy to output</a:t>
            </a:r>
          </a:p>
        </p:txBody>
      </p:sp>
      <p:sp>
        <p:nvSpPr>
          <p:cNvPr id="31" name="Google Shape;480;p26">
            <a:extLst>
              <a:ext uri="{FF2B5EF4-FFF2-40B4-BE49-F238E27FC236}">
                <a16:creationId xmlns:a16="http://schemas.microsoft.com/office/drawing/2014/main" id="{D403F979-069A-A54D-AE29-3AD0663DBE0E}"/>
              </a:ext>
            </a:extLst>
          </p:cNvPr>
          <p:cNvSpPr/>
          <p:nvPr/>
        </p:nvSpPr>
        <p:spPr>
          <a:xfrm>
            <a:off x="9149318" y="1792130"/>
            <a:ext cx="2057400" cy="207483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9304C5-7B64-8648-A371-F1255952D258}"/>
              </a:ext>
            </a:extLst>
          </p:cNvPr>
          <p:cNvSpPr txBox="1"/>
          <p:nvPr/>
        </p:nvSpPr>
        <p:spPr>
          <a:xfrm>
            <a:off x="2161644" y="1866396"/>
            <a:ext cx="4721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Filter moves 2 pixels in </a:t>
            </a:r>
            <a:r>
              <a:rPr lang="en-US" sz="2800" u="sng" dirty="0"/>
              <a:t>output</a:t>
            </a:r>
            <a:r>
              <a:rPr lang="en-US" sz="2800" dirty="0"/>
              <a:t> for every 1 pixel in </a:t>
            </a:r>
            <a:r>
              <a:rPr lang="en-US" sz="2800" u="sng" dirty="0"/>
              <a:t>input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B2E469-0831-1640-9570-A7EA419B3DAC}"/>
              </a:ext>
            </a:extLst>
          </p:cNvPr>
          <p:cNvSpPr txBox="1"/>
          <p:nvPr/>
        </p:nvSpPr>
        <p:spPr>
          <a:xfrm>
            <a:off x="8798652" y="5316125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4 x 4</a:t>
            </a:r>
          </a:p>
        </p:txBody>
      </p:sp>
    </p:spTree>
    <p:extLst>
      <p:ext uri="{BB962C8B-B14F-4D97-AF65-F5344CB8AC3E}">
        <p14:creationId xmlns:p14="http://schemas.microsoft.com/office/powerpoint/2010/main" val="183720819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84731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91589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98447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105305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84731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91589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98447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105305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84731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91589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98447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105305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84731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91589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98447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105305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1671082" y="3177069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2356882" y="3177069"/>
            <a:ext cx="685800" cy="6858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1671082" y="38628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2356882" y="3862869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3178327" y="1145323"/>
            <a:ext cx="553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x 3 </a:t>
            </a:r>
            <a:r>
              <a:rPr lang="en-US" sz="2800" b="1" dirty="0"/>
              <a:t>convolution transpose</a:t>
            </a:r>
            <a:r>
              <a:rPr lang="en-US" sz="2800" dirty="0"/>
              <a:t>, 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1405075" y="5316125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2 x 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652813-A626-784E-96BA-CE539BA00F0B}"/>
              </a:ext>
            </a:extLst>
          </p:cNvPr>
          <p:cNvCxnSpPr>
            <a:cxnSpLocks/>
          </p:cNvCxnSpPr>
          <p:nvPr/>
        </p:nvCxnSpPr>
        <p:spPr>
          <a:xfrm>
            <a:off x="4724400" y="3480906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480;p26">
            <a:extLst>
              <a:ext uri="{FF2B5EF4-FFF2-40B4-BE49-F238E27FC236}">
                <a16:creationId xmlns:a16="http://schemas.microsoft.com/office/drawing/2014/main" id="{425C4228-07EB-7C45-9263-0858F62CA11C}"/>
              </a:ext>
            </a:extLst>
          </p:cNvPr>
          <p:cNvSpPr/>
          <p:nvPr/>
        </p:nvSpPr>
        <p:spPr>
          <a:xfrm>
            <a:off x="7817941" y="1790661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19EC25-5FDE-0F4D-92A0-BB66DDB9ED92}"/>
              </a:ext>
            </a:extLst>
          </p:cNvPr>
          <p:cNvSpPr txBox="1"/>
          <p:nvPr/>
        </p:nvSpPr>
        <p:spPr>
          <a:xfrm>
            <a:off x="4522618" y="3666238"/>
            <a:ext cx="314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Weight filter by input value and copy to output</a:t>
            </a:r>
          </a:p>
        </p:txBody>
      </p:sp>
      <p:sp>
        <p:nvSpPr>
          <p:cNvPr id="31" name="Google Shape;480;p26">
            <a:extLst>
              <a:ext uri="{FF2B5EF4-FFF2-40B4-BE49-F238E27FC236}">
                <a16:creationId xmlns:a16="http://schemas.microsoft.com/office/drawing/2014/main" id="{D403F979-069A-A54D-AE29-3AD0663DBE0E}"/>
              </a:ext>
            </a:extLst>
          </p:cNvPr>
          <p:cNvSpPr/>
          <p:nvPr/>
        </p:nvSpPr>
        <p:spPr>
          <a:xfrm>
            <a:off x="9149318" y="1792130"/>
            <a:ext cx="2057400" cy="207483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9304C5-7B64-8648-A371-F1255952D258}"/>
              </a:ext>
            </a:extLst>
          </p:cNvPr>
          <p:cNvSpPr txBox="1"/>
          <p:nvPr/>
        </p:nvSpPr>
        <p:spPr>
          <a:xfrm>
            <a:off x="2161644" y="1866396"/>
            <a:ext cx="4721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Filter moves 2 pixels in </a:t>
            </a:r>
            <a:r>
              <a:rPr lang="en-US" sz="2800" u="sng" dirty="0"/>
              <a:t>output</a:t>
            </a:r>
            <a:r>
              <a:rPr lang="en-US" sz="2800" dirty="0"/>
              <a:t> for every 1 pixel in </a:t>
            </a:r>
            <a:r>
              <a:rPr lang="en-US" sz="2800" u="sng" dirty="0"/>
              <a:t>input</a:t>
            </a:r>
            <a:endParaRPr lang="en-US" sz="2800" dirty="0"/>
          </a:p>
        </p:txBody>
      </p:sp>
      <p:cxnSp>
        <p:nvCxnSpPr>
          <p:cNvPr id="33" name="Google Shape;614;p35">
            <a:extLst>
              <a:ext uri="{FF2B5EF4-FFF2-40B4-BE49-F238E27FC236}">
                <a16:creationId xmlns:a16="http://schemas.microsoft.com/office/drawing/2014/main" id="{AAA7FA67-52FF-5B45-8FCA-F90ACE4C47B2}"/>
              </a:ext>
            </a:extLst>
          </p:cNvPr>
          <p:cNvCxnSpPr>
            <a:cxnSpLocks/>
          </p:cNvCxnSpPr>
          <p:nvPr/>
        </p:nvCxnSpPr>
        <p:spPr>
          <a:xfrm flipH="1">
            <a:off x="9683906" y="1725097"/>
            <a:ext cx="904190" cy="1103140"/>
          </a:xfrm>
          <a:prstGeom prst="straightConnector1">
            <a:avLst/>
          </a:prstGeom>
          <a:noFill/>
          <a:ln w="444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Google Shape;615;p35">
            <a:extLst>
              <a:ext uri="{FF2B5EF4-FFF2-40B4-BE49-F238E27FC236}">
                <a16:creationId xmlns:a16="http://schemas.microsoft.com/office/drawing/2014/main" id="{741CB2B2-9C02-0C43-B006-8AA4B91F3D3F}"/>
              </a:ext>
            </a:extLst>
          </p:cNvPr>
          <p:cNvSpPr txBox="1"/>
          <p:nvPr/>
        </p:nvSpPr>
        <p:spPr>
          <a:xfrm>
            <a:off x="9769165" y="836411"/>
            <a:ext cx="2365110" cy="9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/>
              <a:t>Sum where output overlaps</a:t>
            </a:r>
            <a:endParaRPr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25327A-5CA9-D54B-88E2-97ED783FC5BB}"/>
              </a:ext>
            </a:extLst>
          </p:cNvPr>
          <p:cNvSpPr txBox="1"/>
          <p:nvPr/>
        </p:nvSpPr>
        <p:spPr>
          <a:xfrm>
            <a:off x="8798652" y="5316125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4 x 4</a:t>
            </a:r>
          </a:p>
        </p:txBody>
      </p:sp>
    </p:spTree>
    <p:extLst>
      <p:ext uri="{BB962C8B-B14F-4D97-AF65-F5344CB8AC3E}">
        <p14:creationId xmlns:p14="http://schemas.microsoft.com/office/powerpoint/2010/main" val="125835823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00B1-664B-B549-8643-D75BE70B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Learnable </a:t>
            </a:r>
            <a:r>
              <a:rPr lang="en-US" dirty="0" err="1"/>
              <a:t>Upsampling</a:t>
            </a:r>
            <a:r>
              <a:rPr lang="en-US" dirty="0"/>
              <a:t>: Transposed Convolution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9D420D-B18D-2347-AAA1-FB3FFF21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11EDE-0004-3E40-8206-272AF440A813}"/>
              </a:ext>
            </a:extLst>
          </p:cNvPr>
          <p:cNvSpPr/>
          <p:nvPr/>
        </p:nvSpPr>
        <p:spPr>
          <a:xfrm>
            <a:off x="84731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C3C6F-4455-DF46-8262-DF9629383F5E}"/>
              </a:ext>
            </a:extLst>
          </p:cNvPr>
          <p:cNvSpPr/>
          <p:nvPr/>
        </p:nvSpPr>
        <p:spPr>
          <a:xfrm>
            <a:off x="91589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49B20-8988-1D46-83EE-5E1040465B5B}"/>
              </a:ext>
            </a:extLst>
          </p:cNvPr>
          <p:cNvSpPr/>
          <p:nvPr/>
        </p:nvSpPr>
        <p:spPr>
          <a:xfrm>
            <a:off x="98447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E11A2-DF8B-B346-966E-F852A5E8EEC3}"/>
              </a:ext>
            </a:extLst>
          </p:cNvPr>
          <p:cNvSpPr/>
          <p:nvPr/>
        </p:nvSpPr>
        <p:spPr>
          <a:xfrm>
            <a:off x="10530572" y="24851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85C69-02AF-A342-8F6A-11583C99BAD8}"/>
              </a:ext>
            </a:extLst>
          </p:cNvPr>
          <p:cNvSpPr/>
          <p:nvPr/>
        </p:nvSpPr>
        <p:spPr>
          <a:xfrm>
            <a:off x="84731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DE89E4-F80C-8E4E-9EED-E4700DA85B08}"/>
              </a:ext>
            </a:extLst>
          </p:cNvPr>
          <p:cNvSpPr/>
          <p:nvPr/>
        </p:nvSpPr>
        <p:spPr>
          <a:xfrm>
            <a:off x="91589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0E13B-387A-8F46-990C-166C7780128B}"/>
              </a:ext>
            </a:extLst>
          </p:cNvPr>
          <p:cNvSpPr/>
          <p:nvPr/>
        </p:nvSpPr>
        <p:spPr>
          <a:xfrm>
            <a:off x="98447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EC536-06D0-7B42-99D2-BC54F668531F}"/>
              </a:ext>
            </a:extLst>
          </p:cNvPr>
          <p:cNvSpPr/>
          <p:nvPr/>
        </p:nvSpPr>
        <p:spPr>
          <a:xfrm>
            <a:off x="10530572" y="31709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3CE67-CA96-814D-80B9-CFF95789D6B4}"/>
              </a:ext>
            </a:extLst>
          </p:cNvPr>
          <p:cNvSpPr/>
          <p:nvPr/>
        </p:nvSpPr>
        <p:spPr>
          <a:xfrm>
            <a:off x="84731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D9F6E1-D1AD-AB4B-BD72-C52314C1FAAF}"/>
              </a:ext>
            </a:extLst>
          </p:cNvPr>
          <p:cNvSpPr/>
          <p:nvPr/>
        </p:nvSpPr>
        <p:spPr>
          <a:xfrm>
            <a:off x="91589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A4DBB-8DBA-794E-8F3F-731EBBD7DE98}"/>
              </a:ext>
            </a:extLst>
          </p:cNvPr>
          <p:cNvSpPr/>
          <p:nvPr/>
        </p:nvSpPr>
        <p:spPr>
          <a:xfrm>
            <a:off x="98447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973A1-05DE-794E-BB7B-DA7C3AFA85E2}"/>
              </a:ext>
            </a:extLst>
          </p:cNvPr>
          <p:cNvSpPr/>
          <p:nvPr/>
        </p:nvSpPr>
        <p:spPr>
          <a:xfrm>
            <a:off x="10530572" y="38567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FDA5F-B173-174E-85B7-737FD6CF40C0}"/>
              </a:ext>
            </a:extLst>
          </p:cNvPr>
          <p:cNvSpPr/>
          <p:nvPr/>
        </p:nvSpPr>
        <p:spPr>
          <a:xfrm>
            <a:off x="84731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859A0-DA23-9E40-A55C-44D405F4124F}"/>
              </a:ext>
            </a:extLst>
          </p:cNvPr>
          <p:cNvSpPr/>
          <p:nvPr/>
        </p:nvSpPr>
        <p:spPr>
          <a:xfrm>
            <a:off x="91589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173E63-2EA9-2947-BACE-E2647C248C99}"/>
              </a:ext>
            </a:extLst>
          </p:cNvPr>
          <p:cNvSpPr/>
          <p:nvPr/>
        </p:nvSpPr>
        <p:spPr>
          <a:xfrm>
            <a:off x="98447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097F40-426F-D34C-98CF-00F78E62A21A}"/>
              </a:ext>
            </a:extLst>
          </p:cNvPr>
          <p:cNvSpPr/>
          <p:nvPr/>
        </p:nvSpPr>
        <p:spPr>
          <a:xfrm>
            <a:off x="10530572" y="4542577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48E7E-8F2B-D546-A4D1-F682EC9D271F}"/>
              </a:ext>
            </a:extLst>
          </p:cNvPr>
          <p:cNvSpPr/>
          <p:nvPr/>
        </p:nvSpPr>
        <p:spPr>
          <a:xfrm>
            <a:off x="1671082" y="3177069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86DAC-3D5F-CF41-8D25-A334EF8F9D56}"/>
              </a:ext>
            </a:extLst>
          </p:cNvPr>
          <p:cNvSpPr/>
          <p:nvPr/>
        </p:nvSpPr>
        <p:spPr>
          <a:xfrm>
            <a:off x="2356882" y="3177069"/>
            <a:ext cx="685800" cy="6858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9348B4-EA81-FD49-8C48-A829A556D804}"/>
              </a:ext>
            </a:extLst>
          </p:cNvPr>
          <p:cNvSpPr/>
          <p:nvPr/>
        </p:nvSpPr>
        <p:spPr>
          <a:xfrm>
            <a:off x="1671082" y="3862869"/>
            <a:ext cx="685800" cy="6858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9BC62A-C180-3740-BF53-875131C0B223}"/>
              </a:ext>
            </a:extLst>
          </p:cNvPr>
          <p:cNvSpPr/>
          <p:nvPr/>
        </p:nvSpPr>
        <p:spPr>
          <a:xfrm>
            <a:off x="2356882" y="3862869"/>
            <a:ext cx="685800" cy="685800"/>
          </a:xfrm>
          <a:prstGeom prst="rect">
            <a:avLst/>
          </a:prstGeom>
          <a:solidFill>
            <a:schemeClr val="accent6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10497-3ACE-8A40-AF12-A9427B3F20F5}"/>
              </a:ext>
            </a:extLst>
          </p:cNvPr>
          <p:cNvSpPr txBox="1"/>
          <p:nvPr/>
        </p:nvSpPr>
        <p:spPr>
          <a:xfrm>
            <a:off x="3178327" y="1145323"/>
            <a:ext cx="553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x 3 </a:t>
            </a:r>
            <a:r>
              <a:rPr lang="en-US" sz="2800" b="1" dirty="0"/>
              <a:t>convolution transpose</a:t>
            </a:r>
            <a:r>
              <a:rPr lang="en-US" sz="2800" dirty="0"/>
              <a:t>, stride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7951F5-E887-2641-AA35-102AC8D707F9}"/>
              </a:ext>
            </a:extLst>
          </p:cNvPr>
          <p:cNvSpPr txBox="1"/>
          <p:nvPr/>
        </p:nvSpPr>
        <p:spPr>
          <a:xfrm>
            <a:off x="1405075" y="5316125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Input: 2 x 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652813-A626-784E-96BA-CE539BA00F0B}"/>
              </a:ext>
            </a:extLst>
          </p:cNvPr>
          <p:cNvCxnSpPr>
            <a:cxnSpLocks/>
          </p:cNvCxnSpPr>
          <p:nvPr/>
        </p:nvCxnSpPr>
        <p:spPr>
          <a:xfrm>
            <a:off x="4724400" y="3480906"/>
            <a:ext cx="2440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480;p26">
            <a:extLst>
              <a:ext uri="{FF2B5EF4-FFF2-40B4-BE49-F238E27FC236}">
                <a16:creationId xmlns:a16="http://schemas.microsoft.com/office/drawing/2014/main" id="{425C4228-07EB-7C45-9263-0858F62CA11C}"/>
              </a:ext>
            </a:extLst>
          </p:cNvPr>
          <p:cNvSpPr/>
          <p:nvPr/>
        </p:nvSpPr>
        <p:spPr>
          <a:xfrm>
            <a:off x="7817941" y="1790661"/>
            <a:ext cx="2057400" cy="207483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19EC25-5FDE-0F4D-92A0-BB66DDB9ED92}"/>
              </a:ext>
            </a:extLst>
          </p:cNvPr>
          <p:cNvSpPr txBox="1"/>
          <p:nvPr/>
        </p:nvSpPr>
        <p:spPr>
          <a:xfrm>
            <a:off x="4522618" y="3666238"/>
            <a:ext cx="3146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Weight filter by input value and copy to output</a:t>
            </a:r>
          </a:p>
        </p:txBody>
      </p:sp>
      <p:sp>
        <p:nvSpPr>
          <p:cNvPr id="31" name="Google Shape;480;p26">
            <a:extLst>
              <a:ext uri="{FF2B5EF4-FFF2-40B4-BE49-F238E27FC236}">
                <a16:creationId xmlns:a16="http://schemas.microsoft.com/office/drawing/2014/main" id="{D403F979-069A-A54D-AE29-3AD0663DBE0E}"/>
              </a:ext>
            </a:extLst>
          </p:cNvPr>
          <p:cNvSpPr/>
          <p:nvPr/>
        </p:nvSpPr>
        <p:spPr>
          <a:xfrm>
            <a:off x="9149318" y="1792130"/>
            <a:ext cx="2057400" cy="207483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5" name="Google Shape;480;p26">
            <a:extLst>
              <a:ext uri="{FF2B5EF4-FFF2-40B4-BE49-F238E27FC236}">
                <a16:creationId xmlns:a16="http://schemas.microsoft.com/office/drawing/2014/main" id="{1D3475AE-6C30-3245-B4BA-32BCE7191C54}"/>
              </a:ext>
            </a:extLst>
          </p:cNvPr>
          <p:cNvSpPr/>
          <p:nvPr/>
        </p:nvSpPr>
        <p:spPr>
          <a:xfrm>
            <a:off x="7807484" y="3165885"/>
            <a:ext cx="2057400" cy="2074832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9" name="Google Shape;480;p26">
            <a:extLst>
              <a:ext uri="{FF2B5EF4-FFF2-40B4-BE49-F238E27FC236}">
                <a16:creationId xmlns:a16="http://schemas.microsoft.com/office/drawing/2014/main" id="{FE4D87B9-5137-6843-9129-4ADC2DCCB422}"/>
              </a:ext>
            </a:extLst>
          </p:cNvPr>
          <p:cNvSpPr/>
          <p:nvPr/>
        </p:nvSpPr>
        <p:spPr>
          <a:xfrm>
            <a:off x="9149318" y="3161066"/>
            <a:ext cx="2057400" cy="2074832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098DEA-C4F8-5D42-8AC9-BAB4A6B30A7B}"/>
              </a:ext>
            </a:extLst>
          </p:cNvPr>
          <p:cNvSpPr txBox="1"/>
          <p:nvPr/>
        </p:nvSpPr>
        <p:spPr>
          <a:xfrm>
            <a:off x="8798652" y="5316125"/>
            <a:ext cx="2092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Output: 4 x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C7405F-ED64-184C-9C79-B14C773949FB}"/>
              </a:ext>
            </a:extLst>
          </p:cNvPr>
          <p:cNvSpPr txBox="1"/>
          <p:nvPr/>
        </p:nvSpPr>
        <p:spPr>
          <a:xfrm>
            <a:off x="1405075" y="1877289"/>
            <a:ext cx="6219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gives 5x5 output – need to trim one pixel from top and left to give 4x4 output</a:t>
            </a:r>
          </a:p>
        </p:txBody>
      </p:sp>
      <p:cxnSp>
        <p:nvCxnSpPr>
          <p:cNvPr id="41" name="Google Shape;614;p35">
            <a:extLst>
              <a:ext uri="{FF2B5EF4-FFF2-40B4-BE49-F238E27FC236}">
                <a16:creationId xmlns:a16="http://schemas.microsoft.com/office/drawing/2014/main" id="{77D98998-AFEA-7D49-8944-25A28C06C912}"/>
              </a:ext>
            </a:extLst>
          </p:cNvPr>
          <p:cNvCxnSpPr>
            <a:cxnSpLocks/>
          </p:cNvCxnSpPr>
          <p:nvPr/>
        </p:nvCxnSpPr>
        <p:spPr>
          <a:xfrm flipH="1">
            <a:off x="9683906" y="1725097"/>
            <a:ext cx="904190" cy="1103140"/>
          </a:xfrm>
          <a:prstGeom prst="straightConnector1">
            <a:avLst/>
          </a:prstGeom>
          <a:noFill/>
          <a:ln w="444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" name="Google Shape;615;p35">
            <a:extLst>
              <a:ext uri="{FF2B5EF4-FFF2-40B4-BE49-F238E27FC236}">
                <a16:creationId xmlns:a16="http://schemas.microsoft.com/office/drawing/2014/main" id="{CC9985CB-8A62-0A4D-8346-B789133B333B}"/>
              </a:ext>
            </a:extLst>
          </p:cNvPr>
          <p:cNvSpPr txBox="1"/>
          <p:nvPr/>
        </p:nvSpPr>
        <p:spPr>
          <a:xfrm>
            <a:off x="9769165" y="836411"/>
            <a:ext cx="2365110" cy="99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dirty="0"/>
              <a:t>Sum where output overlaps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1684448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9426-115D-F447-B047-F4131351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Transposed Convolution: 1D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B4E6C-5A27-2C44-971E-D07FAFEC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A157FB-E50E-8348-8075-507F4A7AB528}"/>
              </a:ext>
            </a:extLst>
          </p:cNvPr>
          <p:cNvSpPr/>
          <p:nvPr/>
        </p:nvSpPr>
        <p:spPr>
          <a:xfrm>
            <a:off x="435395" y="3238855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25E70-F068-BF48-B332-B830268CA90B}"/>
              </a:ext>
            </a:extLst>
          </p:cNvPr>
          <p:cNvSpPr/>
          <p:nvPr/>
        </p:nvSpPr>
        <p:spPr>
          <a:xfrm>
            <a:off x="435395" y="3924655"/>
            <a:ext cx="685800" cy="6858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26192-4BA4-6147-BEB4-D87277205BEE}"/>
              </a:ext>
            </a:extLst>
          </p:cNvPr>
          <p:cNvSpPr/>
          <p:nvPr/>
        </p:nvSpPr>
        <p:spPr>
          <a:xfrm>
            <a:off x="3392777" y="2895955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46E5F-E1E9-1546-BB73-978120CBD8E4}"/>
              </a:ext>
            </a:extLst>
          </p:cNvPr>
          <p:cNvSpPr/>
          <p:nvPr/>
        </p:nvSpPr>
        <p:spPr>
          <a:xfrm>
            <a:off x="3392777" y="358175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8E042F-8573-AA4C-968F-300D3607DE5B}"/>
              </a:ext>
            </a:extLst>
          </p:cNvPr>
          <p:cNvSpPr/>
          <p:nvPr/>
        </p:nvSpPr>
        <p:spPr>
          <a:xfrm>
            <a:off x="3396896" y="426755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E9121-6C60-3D4E-B15D-219CDE148EF0}"/>
              </a:ext>
            </a:extLst>
          </p:cNvPr>
          <p:cNvSpPr/>
          <p:nvPr/>
        </p:nvSpPr>
        <p:spPr>
          <a:xfrm>
            <a:off x="6362513" y="2210155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ax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F22D0-75CB-814B-AC7B-1713AFD921B6}"/>
              </a:ext>
            </a:extLst>
          </p:cNvPr>
          <p:cNvSpPr/>
          <p:nvPr/>
        </p:nvSpPr>
        <p:spPr>
          <a:xfrm>
            <a:off x="6362513" y="2895956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33F9CC-74F6-054E-AB7C-AD022A78530C}"/>
              </a:ext>
            </a:extLst>
          </p:cNvPr>
          <p:cNvSpPr/>
          <p:nvPr/>
        </p:nvSpPr>
        <p:spPr>
          <a:xfrm>
            <a:off x="6362513" y="3580373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az+bx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45B1AF-B61B-4348-A0A2-9BA3A180C41B}"/>
              </a:ext>
            </a:extLst>
          </p:cNvPr>
          <p:cNvSpPr/>
          <p:nvPr/>
        </p:nvSpPr>
        <p:spPr>
          <a:xfrm>
            <a:off x="6362513" y="4269262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</a:rPr>
              <a:t>by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361E5F-97AC-CE42-9A05-2BC78CE6703A}"/>
              </a:ext>
            </a:extLst>
          </p:cNvPr>
          <p:cNvSpPr/>
          <p:nvPr/>
        </p:nvSpPr>
        <p:spPr>
          <a:xfrm>
            <a:off x="6362513" y="4950590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 err="1">
                <a:solidFill>
                  <a:schemeClr val="tx1"/>
                </a:solidFill>
              </a:rPr>
              <a:t>bz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Google Shape;632;p36">
            <a:extLst>
              <a:ext uri="{FF2B5EF4-FFF2-40B4-BE49-F238E27FC236}">
                <a16:creationId xmlns:a16="http://schemas.microsoft.com/office/drawing/2014/main" id="{A6B9FCCE-7D39-BC49-99BD-CEB99C596B46}"/>
              </a:ext>
            </a:extLst>
          </p:cNvPr>
          <p:cNvSpPr/>
          <p:nvPr/>
        </p:nvSpPr>
        <p:spPr>
          <a:xfrm>
            <a:off x="6370751" y="2203091"/>
            <a:ext cx="574203" cy="197428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633;p36">
            <a:extLst>
              <a:ext uri="{FF2B5EF4-FFF2-40B4-BE49-F238E27FC236}">
                <a16:creationId xmlns:a16="http://schemas.microsoft.com/office/drawing/2014/main" id="{9E47C36E-FFB6-1A41-8A6D-828CD63ACB56}"/>
              </a:ext>
            </a:extLst>
          </p:cNvPr>
          <p:cNvSpPr/>
          <p:nvPr/>
        </p:nvSpPr>
        <p:spPr>
          <a:xfrm>
            <a:off x="7109822" y="3653625"/>
            <a:ext cx="619439" cy="1974286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7" name="Google Shape;634;p36">
            <a:extLst>
              <a:ext uri="{FF2B5EF4-FFF2-40B4-BE49-F238E27FC236}">
                <a16:creationId xmlns:a16="http://schemas.microsoft.com/office/drawing/2014/main" id="{333B1AFD-812B-734F-95A0-592B78217FCD}"/>
              </a:ext>
            </a:extLst>
          </p:cNvPr>
          <p:cNvCxnSpPr>
            <a:cxnSpLocks/>
          </p:cNvCxnSpPr>
          <p:nvPr/>
        </p:nvCxnSpPr>
        <p:spPr>
          <a:xfrm flipV="1">
            <a:off x="1257457" y="2908511"/>
            <a:ext cx="2098718" cy="32724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635;p36">
            <a:extLst>
              <a:ext uri="{FF2B5EF4-FFF2-40B4-BE49-F238E27FC236}">
                <a16:creationId xmlns:a16="http://schemas.microsoft.com/office/drawing/2014/main" id="{B02B85B0-E21F-314F-AE69-481902B8A4B2}"/>
              </a:ext>
            </a:extLst>
          </p:cNvPr>
          <p:cNvCxnSpPr>
            <a:cxnSpLocks/>
          </p:cNvCxnSpPr>
          <p:nvPr/>
        </p:nvCxnSpPr>
        <p:spPr>
          <a:xfrm flipV="1">
            <a:off x="4188941" y="2258080"/>
            <a:ext cx="2058177" cy="68194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636;p36">
            <a:extLst>
              <a:ext uri="{FF2B5EF4-FFF2-40B4-BE49-F238E27FC236}">
                <a16:creationId xmlns:a16="http://schemas.microsoft.com/office/drawing/2014/main" id="{5264A4DC-EBB8-724F-8AC1-80268007EF2A}"/>
              </a:ext>
            </a:extLst>
          </p:cNvPr>
          <p:cNvCxnSpPr>
            <a:cxnSpLocks/>
          </p:cNvCxnSpPr>
          <p:nvPr/>
        </p:nvCxnSpPr>
        <p:spPr>
          <a:xfrm flipV="1">
            <a:off x="4170939" y="4177377"/>
            <a:ext cx="2124817" cy="77321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637;p36">
            <a:extLst>
              <a:ext uri="{FF2B5EF4-FFF2-40B4-BE49-F238E27FC236}">
                <a16:creationId xmlns:a16="http://schemas.microsoft.com/office/drawing/2014/main" id="{EF70D5BD-FD58-1948-8577-7CC6AE94735A}"/>
              </a:ext>
            </a:extLst>
          </p:cNvPr>
          <p:cNvCxnSpPr>
            <a:cxnSpLocks/>
          </p:cNvCxnSpPr>
          <p:nvPr/>
        </p:nvCxnSpPr>
        <p:spPr>
          <a:xfrm>
            <a:off x="1304112" y="3959435"/>
            <a:ext cx="2004541" cy="82108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638;p36">
            <a:extLst>
              <a:ext uri="{FF2B5EF4-FFF2-40B4-BE49-F238E27FC236}">
                <a16:creationId xmlns:a16="http://schemas.microsoft.com/office/drawing/2014/main" id="{EBF6C14A-2CD1-7D4A-8143-54A5F009126A}"/>
              </a:ext>
            </a:extLst>
          </p:cNvPr>
          <p:cNvCxnSpPr>
            <a:cxnSpLocks/>
          </p:cNvCxnSpPr>
          <p:nvPr/>
        </p:nvCxnSpPr>
        <p:spPr>
          <a:xfrm>
            <a:off x="1283016" y="4610455"/>
            <a:ext cx="1985614" cy="340135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639;p36">
            <a:extLst>
              <a:ext uri="{FF2B5EF4-FFF2-40B4-BE49-F238E27FC236}">
                <a16:creationId xmlns:a16="http://schemas.microsoft.com/office/drawing/2014/main" id="{41AFBB12-B813-F442-AA55-2F86D94CAD42}"/>
              </a:ext>
            </a:extLst>
          </p:cNvPr>
          <p:cNvCxnSpPr>
            <a:cxnSpLocks/>
          </p:cNvCxnSpPr>
          <p:nvPr/>
        </p:nvCxnSpPr>
        <p:spPr>
          <a:xfrm flipV="1">
            <a:off x="1283017" y="3072134"/>
            <a:ext cx="2025636" cy="815921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640;p36">
            <a:extLst>
              <a:ext uri="{FF2B5EF4-FFF2-40B4-BE49-F238E27FC236}">
                <a16:creationId xmlns:a16="http://schemas.microsoft.com/office/drawing/2014/main" id="{B9D772CC-4943-F143-9DAE-B5CD14E06F31}"/>
              </a:ext>
            </a:extLst>
          </p:cNvPr>
          <p:cNvCxnSpPr>
            <a:cxnSpLocks/>
          </p:cNvCxnSpPr>
          <p:nvPr/>
        </p:nvCxnSpPr>
        <p:spPr>
          <a:xfrm>
            <a:off x="4188941" y="4977095"/>
            <a:ext cx="2058177" cy="608047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641;p36">
            <a:extLst>
              <a:ext uri="{FF2B5EF4-FFF2-40B4-BE49-F238E27FC236}">
                <a16:creationId xmlns:a16="http://schemas.microsoft.com/office/drawing/2014/main" id="{05B0D053-6D47-CE45-BC70-4E5EF1E466BA}"/>
              </a:ext>
            </a:extLst>
          </p:cNvPr>
          <p:cNvCxnSpPr>
            <a:cxnSpLocks/>
          </p:cNvCxnSpPr>
          <p:nvPr/>
        </p:nvCxnSpPr>
        <p:spPr>
          <a:xfrm>
            <a:off x="4123698" y="3001613"/>
            <a:ext cx="2123420" cy="613757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96D943-D311-6246-B06A-DCA158E755E7}"/>
              </a:ext>
            </a:extLst>
          </p:cNvPr>
          <p:cNvSpPr txBox="1"/>
          <p:nvPr/>
        </p:nvSpPr>
        <p:spPr>
          <a:xfrm>
            <a:off x="90318" y="1384891"/>
            <a:ext cx="12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C647E7-CA9E-B345-B5F8-E4962C502A83}"/>
              </a:ext>
            </a:extLst>
          </p:cNvPr>
          <p:cNvSpPr txBox="1"/>
          <p:nvPr/>
        </p:nvSpPr>
        <p:spPr>
          <a:xfrm>
            <a:off x="3148432" y="1384889"/>
            <a:ext cx="1174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Filter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0771CE-81C5-AB4F-8DEC-EE68F9A11B97}"/>
              </a:ext>
            </a:extLst>
          </p:cNvPr>
          <p:cNvSpPr txBox="1"/>
          <p:nvPr/>
        </p:nvSpPr>
        <p:spPr>
          <a:xfrm>
            <a:off x="6247118" y="1384890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Output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532A9-13A6-0840-8C71-22C5212BA855}"/>
              </a:ext>
            </a:extLst>
          </p:cNvPr>
          <p:cNvSpPr txBox="1"/>
          <p:nvPr/>
        </p:nvSpPr>
        <p:spPr>
          <a:xfrm>
            <a:off x="8150734" y="2118340"/>
            <a:ext cx="36058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Output has copies of filter weighted by input</a:t>
            </a:r>
          </a:p>
          <a:p>
            <a:endParaRPr lang="en-US" sz="2800" dirty="0"/>
          </a:p>
          <a:p>
            <a:r>
              <a:rPr lang="en-US" sz="2800" dirty="0"/>
              <a:t>Stride 2: Move 2 pixels output for each pixel in input</a:t>
            </a:r>
          </a:p>
          <a:p>
            <a:endParaRPr lang="en-US" sz="2800" dirty="0"/>
          </a:p>
          <a:p>
            <a:r>
              <a:rPr lang="en-US" sz="2800" dirty="0"/>
              <a:t>Sum at overlaps</a:t>
            </a:r>
          </a:p>
        </p:txBody>
      </p:sp>
    </p:spTree>
    <p:extLst>
      <p:ext uri="{BB962C8B-B14F-4D97-AF65-F5344CB8AC3E}">
        <p14:creationId xmlns:p14="http://schemas.microsoft.com/office/powerpoint/2010/main" val="261043897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9426-115D-F447-B047-F4131351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Transposed Convolution: 1D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B4E6C-5A27-2C44-971E-D07FAFEC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A157FB-E50E-8348-8075-507F4A7AB528}"/>
              </a:ext>
            </a:extLst>
          </p:cNvPr>
          <p:cNvSpPr/>
          <p:nvPr/>
        </p:nvSpPr>
        <p:spPr>
          <a:xfrm>
            <a:off x="435395" y="3238855"/>
            <a:ext cx="685800" cy="685800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25E70-F068-BF48-B332-B830268CA90B}"/>
              </a:ext>
            </a:extLst>
          </p:cNvPr>
          <p:cNvSpPr/>
          <p:nvPr/>
        </p:nvSpPr>
        <p:spPr>
          <a:xfrm>
            <a:off x="435395" y="3924655"/>
            <a:ext cx="685800" cy="6858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26192-4BA4-6147-BEB4-D87277205BEE}"/>
              </a:ext>
            </a:extLst>
          </p:cNvPr>
          <p:cNvSpPr/>
          <p:nvPr/>
        </p:nvSpPr>
        <p:spPr>
          <a:xfrm>
            <a:off x="3392777" y="2895955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46E5F-E1E9-1546-BB73-978120CBD8E4}"/>
              </a:ext>
            </a:extLst>
          </p:cNvPr>
          <p:cNvSpPr/>
          <p:nvPr/>
        </p:nvSpPr>
        <p:spPr>
          <a:xfrm>
            <a:off x="3392777" y="358175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8E042F-8573-AA4C-968F-300D3607DE5B}"/>
              </a:ext>
            </a:extLst>
          </p:cNvPr>
          <p:cNvSpPr/>
          <p:nvPr/>
        </p:nvSpPr>
        <p:spPr>
          <a:xfrm>
            <a:off x="3396896" y="4267556"/>
            <a:ext cx="6858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E9121-6C60-3D4E-B15D-219CDE148EF0}"/>
              </a:ext>
            </a:extLst>
          </p:cNvPr>
          <p:cNvSpPr/>
          <p:nvPr/>
        </p:nvSpPr>
        <p:spPr>
          <a:xfrm>
            <a:off x="6362513" y="2210155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ax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F22D0-75CB-814B-AC7B-1713AFD921B6}"/>
              </a:ext>
            </a:extLst>
          </p:cNvPr>
          <p:cNvSpPr/>
          <p:nvPr/>
        </p:nvSpPr>
        <p:spPr>
          <a:xfrm>
            <a:off x="6362513" y="2895956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33F9CC-74F6-054E-AB7C-AD022A78530C}"/>
              </a:ext>
            </a:extLst>
          </p:cNvPr>
          <p:cNvSpPr/>
          <p:nvPr/>
        </p:nvSpPr>
        <p:spPr>
          <a:xfrm>
            <a:off x="6362513" y="3580373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az+bx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45B1AF-B61B-4348-A0A2-9BA3A180C41B}"/>
              </a:ext>
            </a:extLst>
          </p:cNvPr>
          <p:cNvSpPr/>
          <p:nvPr/>
        </p:nvSpPr>
        <p:spPr>
          <a:xfrm>
            <a:off x="6362513" y="4269262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</a:rPr>
              <a:t>by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361E5F-97AC-CE42-9A05-2BC78CE6703A}"/>
              </a:ext>
            </a:extLst>
          </p:cNvPr>
          <p:cNvSpPr/>
          <p:nvPr/>
        </p:nvSpPr>
        <p:spPr>
          <a:xfrm>
            <a:off x="6362513" y="4950590"/>
            <a:ext cx="1371600" cy="685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 err="1">
                <a:solidFill>
                  <a:schemeClr val="tx1"/>
                </a:solidFill>
              </a:rPr>
              <a:t>bz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Google Shape;632;p36">
            <a:extLst>
              <a:ext uri="{FF2B5EF4-FFF2-40B4-BE49-F238E27FC236}">
                <a16:creationId xmlns:a16="http://schemas.microsoft.com/office/drawing/2014/main" id="{A6B9FCCE-7D39-BC49-99BD-CEB99C596B46}"/>
              </a:ext>
            </a:extLst>
          </p:cNvPr>
          <p:cNvSpPr/>
          <p:nvPr/>
        </p:nvSpPr>
        <p:spPr>
          <a:xfrm>
            <a:off x="6370751" y="2203091"/>
            <a:ext cx="574203" cy="197428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Google Shape;633;p36">
            <a:extLst>
              <a:ext uri="{FF2B5EF4-FFF2-40B4-BE49-F238E27FC236}">
                <a16:creationId xmlns:a16="http://schemas.microsoft.com/office/drawing/2014/main" id="{9E47C36E-FFB6-1A41-8A6D-828CD63ACB56}"/>
              </a:ext>
            </a:extLst>
          </p:cNvPr>
          <p:cNvSpPr/>
          <p:nvPr/>
        </p:nvSpPr>
        <p:spPr>
          <a:xfrm>
            <a:off x="7109822" y="3653625"/>
            <a:ext cx="619439" cy="1974286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7" name="Google Shape;634;p36">
            <a:extLst>
              <a:ext uri="{FF2B5EF4-FFF2-40B4-BE49-F238E27FC236}">
                <a16:creationId xmlns:a16="http://schemas.microsoft.com/office/drawing/2014/main" id="{333B1AFD-812B-734F-95A0-592B78217FCD}"/>
              </a:ext>
            </a:extLst>
          </p:cNvPr>
          <p:cNvCxnSpPr>
            <a:cxnSpLocks/>
          </p:cNvCxnSpPr>
          <p:nvPr/>
        </p:nvCxnSpPr>
        <p:spPr>
          <a:xfrm flipV="1">
            <a:off x="1257457" y="2908511"/>
            <a:ext cx="2098718" cy="32724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635;p36">
            <a:extLst>
              <a:ext uri="{FF2B5EF4-FFF2-40B4-BE49-F238E27FC236}">
                <a16:creationId xmlns:a16="http://schemas.microsoft.com/office/drawing/2014/main" id="{B02B85B0-E21F-314F-AE69-481902B8A4B2}"/>
              </a:ext>
            </a:extLst>
          </p:cNvPr>
          <p:cNvCxnSpPr>
            <a:cxnSpLocks/>
          </p:cNvCxnSpPr>
          <p:nvPr/>
        </p:nvCxnSpPr>
        <p:spPr>
          <a:xfrm flipV="1">
            <a:off x="4188941" y="2258080"/>
            <a:ext cx="2058177" cy="68194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636;p36">
            <a:extLst>
              <a:ext uri="{FF2B5EF4-FFF2-40B4-BE49-F238E27FC236}">
                <a16:creationId xmlns:a16="http://schemas.microsoft.com/office/drawing/2014/main" id="{5264A4DC-EBB8-724F-8AC1-80268007EF2A}"/>
              </a:ext>
            </a:extLst>
          </p:cNvPr>
          <p:cNvCxnSpPr>
            <a:cxnSpLocks/>
          </p:cNvCxnSpPr>
          <p:nvPr/>
        </p:nvCxnSpPr>
        <p:spPr>
          <a:xfrm flipV="1">
            <a:off x="4170939" y="4177377"/>
            <a:ext cx="2124817" cy="77321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637;p36">
            <a:extLst>
              <a:ext uri="{FF2B5EF4-FFF2-40B4-BE49-F238E27FC236}">
                <a16:creationId xmlns:a16="http://schemas.microsoft.com/office/drawing/2014/main" id="{EF70D5BD-FD58-1948-8577-7CC6AE94735A}"/>
              </a:ext>
            </a:extLst>
          </p:cNvPr>
          <p:cNvCxnSpPr>
            <a:cxnSpLocks/>
          </p:cNvCxnSpPr>
          <p:nvPr/>
        </p:nvCxnSpPr>
        <p:spPr>
          <a:xfrm>
            <a:off x="1304112" y="3959435"/>
            <a:ext cx="2004541" cy="82108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638;p36">
            <a:extLst>
              <a:ext uri="{FF2B5EF4-FFF2-40B4-BE49-F238E27FC236}">
                <a16:creationId xmlns:a16="http://schemas.microsoft.com/office/drawing/2014/main" id="{EBF6C14A-2CD1-7D4A-8143-54A5F009126A}"/>
              </a:ext>
            </a:extLst>
          </p:cNvPr>
          <p:cNvCxnSpPr>
            <a:cxnSpLocks/>
          </p:cNvCxnSpPr>
          <p:nvPr/>
        </p:nvCxnSpPr>
        <p:spPr>
          <a:xfrm>
            <a:off x="1283016" y="4610455"/>
            <a:ext cx="1985614" cy="340135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639;p36">
            <a:extLst>
              <a:ext uri="{FF2B5EF4-FFF2-40B4-BE49-F238E27FC236}">
                <a16:creationId xmlns:a16="http://schemas.microsoft.com/office/drawing/2014/main" id="{41AFBB12-B813-F442-AA55-2F86D94CAD42}"/>
              </a:ext>
            </a:extLst>
          </p:cNvPr>
          <p:cNvCxnSpPr>
            <a:cxnSpLocks/>
          </p:cNvCxnSpPr>
          <p:nvPr/>
        </p:nvCxnSpPr>
        <p:spPr>
          <a:xfrm flipV="1">
            <a:off x="1283017" y="3072134"/>
            <a:ext cx="2025636" cy="815921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640;p36">
            <a:extLst>
              <a:ext uri="{FF2B5EF4-FFF2-40B4-BE49-F238E27FC236}">
                <a16:creationId xmlns:a16="http://schemas.microsoft.com/office/drawing/2014/main" id="{B9D772CC-4943-F143-9DAE-B5CD14E06F31}"/>
              </a:ext>
            </a:extLst>
          </p:cNvPr>
          <p:cNvCxnSpPr>
            <a:cxnSpLocks/>
          </p:cNvCxnSpPr>
          <p:nvPr/>
        </p:nvCxnSpPr>
        <p:spPr>
          <a:xfrm>
            <a:off x="4188941" y="4977095"/>
            <a:ext cx="2058177" cy="608047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641;p36">
            <a:extLst>
              <a:ext uri="{FF2B5EF4-FFF2-40B4-BE49-F238E27FC236}">
                <a16:creationId xmlns:a16="http://schemas.microsoft.com/office/drawing/2014/main" id="{05B0D053-6D47-CE45-BC70-4E5EF1E466BA}"/>
              </a:ext>
            </a:extLst>
          </p:cNvPr>
          <p:cNvCxnSpPr>
            <a:cxnSpLocks/>
          </p:cNvCxnSpPr>
          <p:nvPr/>
        </p:nvCxnSpPr>
        <p:spPr>
          <a:xfrm>
            <a:off x="4123698" y="3001613"/>
            <a:ext cx="2123420" cy="613757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96D943-D311-6246-B06A-DCA158E755E7}"/>
              </a:ext>
            </a:extLst>
          </p:cNvPr>
          <p:cNvSpPr txBox="1"/>
          <p:nvPr/>
        </p:nvSpPr>
        <p:spPr>
          <a:xfrm>
            <a:off x="90318" y="1384891"/>
            <a:ext cx="12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C647E7-CA9E-B345-B5F8-E4962C502A83}"/>
              </a:ext>
            </a:extLst>
          </p:cNvPr>
          <p:cNvSpPr txBox="1"/>
          <p:nvPr/>
        </p:nvSpPr>
        <p:spPr>
          <a:xfrm>
            <a:off x="3148432" y="1384889"/>
            <a:ext cx="1174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Filter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0771CE-81C5-AB4F-8DEC-EE68F9A11B97}"/>
              </a:ext>
            </a:extLst>
          </p:cNvPr>
          <p:cNvSpPr txBox="1"/>
          <p:nvPr/>
        </p:nvSpPr>
        <p:spPr>
          <a:xfrm>
            <a:off x="6247118" y="1384890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Output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2F9CD8-FEDC-9542-859D-9781D4CDDB2E}"/>
              </a:ext>
            </a:extLst>
          </p:cNvPr>
          <p:cNvSpPr txBox="1"/>
          <p:nvPr/>
        </p:nvSpPr>
        <p:spPr>
          <a:xfrm>
            <a:off x="8094213" y="1708054"/>
            <a:ext cx="39919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has many names:</a:t>
            </a:r>
          </a:p>
          <a:p>
            <a:endParaRPr lang="en-US" sz="2800" dirty="0"/>
          </a:p>
          <a:p>
            <a:r>
              <a:rPr lang="en-US" sz="2800" dirty="0"/>
              <a:t>- Deconvolution (bad)!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Upconvolution</a:t>
            </a:r>
            <a:endParaRPr lang="en-US" sz="2800" dirty="0"/>
          </a:p>
          <a:p>
            <a:r>
              <a:rPr lang="en-US" sz="2800" dirty="0"/>
              <a:t>- Fractionally </a:t>
            </a:r>
            <a:r>
              <a:rPr lang="en-US" sz="2800" dirty="0" err="1"/>
              <a:t>strided</a:t>
            </a:r>
            <a:r>
              <a:rPr lang="en-US" sz="2800" dirty="0"/>
              <a:t> convolution</a:t>
            </a:r>
          </a:p>
          <a:p>
            <a:r>
              <a:rPr lang="en-US" sz="2800" dirty="0"/>
              <a:t>- Backward </a:t>
            </a:r>
            <a:r>
              <a:rPr lang="en-US" sz="2800" dirty="0" err="1"/>
              <a:t>strided</a:t>
            </a:r>
            <a:r>
              <a:rPr lang="en-US" sz="2800" dirty="0"/>
              <a:t> convolution</a:t>
            </a:r>
          </a:p>
          <a:p>
            <a:r>
              <a:rPr lang="en-US" sz="2800" dirty="0"/>
              <a:t>- </a:t>
            </a:r>
            <a:r>
              <a:rPr lang="en-US" sz="2800" u="sng" dirty="0"/>
              <a:t>Transposed Convolution</a:t>
            </a:r>
          </a:p>
          <a:p>
            <a:r>
              <a:rPr lang="en-US" sz="2800" dirty="0"/>
              <a:t>   (best name)</a:t>
            </a:r>
          </a:p>
        </p:txBody>
      </p:sp>
    </p:spTree>
    <p:extLst>
      <p:ext uri="{BB962C8B-B14F-4D97-AF65-F5344CB8AC3E}">
        <p14:creationId xmlns:p14="http://schemas.microsoft.com/office/powerpoint/2010/main" val="85239874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5203-4EB1-3F4F-BB67-29E001F91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as Matrix Multiplication (1D Example)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B7A3D-2400-CD48-A1DA-04167BF58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168</a:t>
            </a:fld>
            <a:endParaRPr lang="en-US" dirty="0"/>
          </a:p>
        </p:txBody>
      </p:sp>
      <p:pic>
        <p:nvPicPr>
          <p:cNvPr id="4" name="Google Shape;649;p37">
            <a:extLst>
              <a:ext uri="{FF2B5EF4-FFF2-40B4-BE49-F238E27FC236}">
                <a16:creationId xmlns:a16="http://schemas.microsoft.com/office/drawing/2014/main" id="{0C8D7B34-6D63-CF49-A0DE-B6E185A345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892" y="2805139"/>
            <a:ext cx="6236452" cy="23412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50;p37">
            <a:extLst>
              <a:ext uri="{FF2B5EF4-FFF2-40B4-BE49-F238E27FC236}">
                <a16:creationId xmlns:a16="http://schemas.microsoft.com/office/drawing/2014/main" id="{0C26E9F9-7102-604A-A507-899E8DF9DB2F}"/>
              </a:ext>
            </a:extLst>
          </p:cNvPr>
          <p:cNvSpPr txBox="1"/>
          <p:nvPr/>
        </p:nvSpPr>
        <p:spPr>
          <a:xfrm>
            <a:off x="838200" y="1018477"/>
            <a:ext cx="4882643" cy="113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We can express convolution in terms of a matrix multiplication </a:t>
            </a:r>
            <a:endParaRPr sz="2800" dirty="0"/>
          </a:p>
        </p:txBody>
      </p:sp>
      <p:pic>
        <p:nvPicPr>
          <p:cNvPr id="6" name="Google Shape;651;p37">
            <a:extLst>
              <a:ext uri="{FF2B5EF4-FFF2-40B4-BE49-F238E27FC236}">
                <a16:creationId xmlns:a16="http://schemas.microsoft.com/office/drawing/2014/main" id="{CA14B9FA-845F-284C-87B6-DD6936F41C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247" y="2173304"/>
            <a:ext cx="2273741" cy="6145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52;p37">
            <a:extLst>
              <a:ext uri="{FF2B5EF4-FFF2-40B4-BE49-F238E27FC236}">
                <a16:creationId xmlns:a16="http://schemas.microsoft.com/office/drawing/2014/main" id="{3B26F751-6435-9B4A-B7A0-A94903E84919}"/>
              </a:ext>
            </a:extLst>
          </p:cNvPr>
          <p:cNvSpPr txBox="1"/>
          <p:nvPr/>
        </p:nvSpPr>
        <p:spPr>
          <a:xfrm>
            <a:off x="1109594" y="5212937"/>
            <a:ext cx="4351048" cy="98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Example: 1D conv, kernel size=3, stride=1, padding=1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10047610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5203-4EB1-3F4F-BB67-29E001F91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as Matrix Multiplication (1D Example)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B7A3D-2400-CD48-A1DA-04167BF58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169</a:t>
            </a:fld>
            <a:endParaRPr lang="en-US" dirty="0"/>
          </a:p>
        </p:txBody>
      </p:sp>
      <p:pic>
        <p:nvPicPr>
          <p:cNvPr id="4" name="Google Shape;649;p37">
            <a:extLst>
              <a:ext uri="{FF2B5EF4-FFF2-40B4-BE49-F238E27FC236}">
                <a16:creationId xmlns:a16="http://schemas.microsoft.com/office/drawing/2014/main" id="{0C8D7B34-6D63-CF49-A0DE-B6E185A345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6892" y="2805139"/>
            <a:ext cx="6236452" cy="23412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50;p37">
            <a:extLst>
              <a:ext uri="{FF2B5EF4-FFF2-40B4-BE49-F238E27FC236}">
                <a16:creationId xmlns:a16="http://schemas.microsoft.com/office/drawing/2014/main" id="{0C26E9F9-7102-604A-A507-899E8DF9DB2F}"/>
              </a:ext>
            </a:extLst>
          </p:cNvPr>
          <p:cNvSpPr txBox="1"/>
          <p:nvPr/>
        </p:nvSpPr>
        <p:spPr>
          <a:xfrm>
            <a:off x="838200" y="1018477"/>
            <a:ext cx="4882643" cy="113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We can express convolution in terms of a matrix multiplication </a:t>
            </a:r>
            <a:endParaRPr sz="2800" dirty="0"/>
          </a:p>
        </p:txBody>
      </p:sp>
      <p:pic>
        <p:nvPicPr>
          <p:cNvPr id="6" name="Google Shape;651;p37">
            <a:extLst>
              <a:ext uri="{FF2B5EF4-FFF2-40B4-BE49-F238E27FC236}">
                <a16:creationId xmlns:a16="http://schemas.microsoft.com/office/drawing/2014/main" id="{CA14B9FA-845F-284C-87B6-DD6936F41C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247" y="2173304"/>
            <a:ext cx="2273741" cy="6145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52;p37">
            <a:extLst>
              <a:ext uri="{FF2B5EF4-FFF2-40B4-BE49-F238E27FC236}">
                <a16:creationId xmlns:a16="http://schemas.microsoft.com/office/drawing/2014/main" id="{3B26F751-6435-9B4A-B7A0-A94903E84919}"/>
              </a:ext>
            </a:extLst>
          </p:cNvPr>
          <p:cNvSpPr txBox="1"/>
          <p:nvPr/>
        </p:nvSpPr>
        <p:spPr>
          <a:xfrm>
            <a:off x="1109594" y="5212937"/>
            <a:ext cx="4351048" cy="98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Example: 1D conv, kernel size=3, stride=1, padding=1</a:t>
            </a:r>
            <a:endParaRPr sz="2800" dirty="0"/>
          </a:p>
        </p:txBody>
      </p:sp>
      <p:sp>
        <p:nvSpPr>
          <p:cNvPr id="8" name="Google Shape;663;p38">
            <a:extLst>
              <a:ext uri="{FF2B5EF4-FFF2-40B4-BE49-F238E27FC236}">
                <a16:creationId xmlns:a16="http://schemas.microsoft.com/office/drawing/2014/main" id="{10259B45-296E-6D45-A664-F682F4D1C0DA}"/>
              </a:ext>
            </a:extLst>
          </p:cNvPr>
          <p:cNvSpPr txBox="1"/>
          <p:nvPr/>
        </p:nvSpPr>
        <p:spPr>
          <a:xfrm>
            <a:off x="6096000" y="1098473"/>
            <a:ext cx="5700002" cy="97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b="1" dirty="0"/>
              <a:t>Transposed convolution </a:t>
            </a:r>
            <a:r>
              <a:rPr lang="en" sz="2800" dirty="0"/>
              <a:t>multiplies by the transpose of the same matrix: </a:t>
            </a:r>
            <a:endParaRPr sz="2800" dirty="0"/>
          </a:p>
        </p:txBody>
      </p:sp>
      <p:pic>
        <p:nvPicPr>
          <p:cNvPr id="9" name="Google Shape;664;p38">
            <a:extLst>
              <a:ext uri="{FF2B5EF4-FFF2-40B4-BE49-F238E27FC236}">
                <a16:creationId xmlns:a16="http://schemas.microsoft.com/office/drawing/2014/main" id="{95F2731A-12B7-174B-B69E-1B2054BB533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3461" y="1997925"/>
            <a:ext cx="2532135" cy="6370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65;p38">
            <a:extLst>
              <a:ext uri="{FF2B5EF4-FFF2-40B4-BE49-F238E27FC236}">
                <a16:creationId xmlns:a16="http://schemas.microsoft.com/office/drawing/2014/main" id="{3A27DD5B-0279-E544-9080-57A36C9EF1BF}"/>
              </a:ext>
            </a:extLst>
          </p:cNvPr>
          <p:cNvSpPr txBox="1"/>
          <p:nvPr/>
        </p:nvSpPr>
        <p:spPr>
          <a:xfrm>
            <a:off x="5460642" y="5240860"/>
            <a:ext cx="6564467" cy="98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/>
              <a:t>When stride=1, transposed conv is just a regular conv (with different padding rules)</a:t>
            </a:r>
            <a:endParaRPr sz="2800" dirty="0"/>
          </a:p>
        </p:txBody>
      </p:sp>
      <p:pic>
        <p:nvPicPr>
          <p:cNvPr id="11" name="Google Shape;666;p38">
            <a:extLst>
              <a:ext uri="{FF2B5EF4-FFF2-40B4-BE49-F238E27FC236}">
                <a16:creationId xmlns:a16="http://schemas.microsoft.com/office/drawing/2014/main" id="{A55C49B3-3E27-7649-97A6-FC35713ED4D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8870" y="2716619"/>
            <a:ext cx="5161290" cy="2355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57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1;p80"/>
          <p:cNvPicPr preferRelativeResize="0"/>
          <p:nvPr/>
        </p:nvPicPr>
        <p:blipFill rotWithShape="1">
          <a:blip r:embed="rId2">
            <a:alphaModFix/>
          </a:blip>
          <a:srcRect t="1" b="-1267"/>
          <a:stretch/>
        </p:blipFill>
        <p:spPr>
          <a:xfrm>
            <a:off x="5273413" y="1115503"/>
            <a:ext cx="4394790" cy="47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44559" cy="684357"/>
          </a:xfrm>
        </p:spPr>
        <p:txBody>
          <a:bodyPr>
            <a:normAutofit fontScale="90000"/>
          </a:bodyPr>
          <a:lstStyle/>
          <a:p>
            <a:r>
              <a:rPr lang="en-US"/>
              <a:t>Batch Normalization: Test-Time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Google Shape;9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93" y="3471573"/>
            <a:ext cx="1981516" cy="657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7;p82"/>
          <p:cNvSpPr txBox="1"/>
          <p:nvPr/>
        </p:nvSpPr>
        <p:spPr>
          <a:xfrm>
            <a:off x="241603" y="2309192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Learnable scale and shift parameters:</a:t>
            </a:r>
            <a:endParaRPr sz="2399" b="1" dirty="0"/>
          </a:p>
        </p:txBody>
      </p:sp>
      <p:sp>
        <p:nvSpPr>
          <p:cNvPr id="6" name="Google Shape;908;p82"/>
          <p:cNvSpPr txBox="1"/>
          <p:nvPr/>
        </p:nvSpPr>
        <p:spPr>
          <a:xfrm>
            <a:off x="8536529" y="5057171"/>
            <a:ext cx="2452037" cy="104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Output,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7" name="Google Shape;909;p82"/>
          <p:cNvSpPr txBox="1"/>
          <p:nvPr/>
        </p:nvSpPr>
        <p:spPr>
          <a:xfrm>
            <a:off x="121568" y="4312937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Learning     =    ,</a:t>
            </a:r>
            <a:endParaRPr sz="3199" dirty="0"/>
          </a:p>
          <a:p>
            <a:r>
              <a:rPr lang="en" sz="3199" dirty="0"/>
              <a:t>   =      will recover the identity function!</a:t>
            </a:r>
            <a:endParaRPr sz="3199" dirty="0"/>
          </a:p>
        </p:txBody>
      </p:sp>
      <p:pic>
        <p:nvPicPr>
          <p:cNvPr id="8" name="Google Shape;8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sp>
        <p:nvSpPr>
          <p:cNvPr id="11" name="Google Shape;862;p80"/>
          <p:cNvSpPr txBox="1"/>
          <p:nvPr/>
        </p:nvSpPr>
        <p:spPr>
          <a:xfrm>
            <a:off x="9489895" y="1170650"/>
            <a:ext cx="2702106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mean, shape is D</a:t>
            </a:r>
            <a:endParaRPr sz="2800" dirty="0"/>
          </a:p>
        </p:txBody>
      </p:sp>
      <p:sp>
        <p:nvSpPr>
          <p:cNvPr id="12" name="Google Shape;864;p80"/>
          <p:cNvSpPr txBox="1"/>
          <p:nvPr/>
        </p:nvSpPr>
        <p:spPr>
          <a:xfrm>
            <a:off x="8353910" y="3887212"/>
            <a:ext cx="2817271" cy="93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3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  <p:pic>
        <p:nvPicPr>
          <p:cNvPr id="14" name="Google Shape;910;p82"/>
          <p:cNvPicPr preferRelativeResize="0"/>
          <p:nvPr/>
        </p:nvPicPr>
        <p:blipFill rotWithShape="1">
          <a:blip r:embed="rId3">
            <a:alphaModFix/>
          </a:blip>
          <a:srcRect r="79287" b="15304"/>
          <a:stretch/>
        </p:blipFill>
        <p:spPr>
          <a:xfrm>
            <a:off x="1693980" y="4395015"/>
            <a:ext cx="410426" cy="55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11;p82"/>
          <p:cNvPicPr preferRelativeResize="0"/>
          <p:nvPr/>
        </p:nvPicPr>
        <p:blipFill rotWithShape="1">
          <a:blip r:embed="rId2">
            <a:alphaModFix/>
          </a:blip>
          <a:srcRect l="4506" t="36391" r="89819" b="49369"/>
          <a:stretch/>
        </p:blipFill>
        <p:spPr>
          <a:xfrm>
            <a:off x="2381245" y="4360491"/>
            <a:ext cx="249335" cy="6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12;p82"/>
          <p:cNvPicPr preferRelativeResize="0"/>
          <p:nvPr/>
        </p:nvPicPr>
        <p:blipFill rotWithShape="1">
          <a:blip r:embed="rId3">
            <a:alphaModFix/>
          </a:blip>
          <a:srcRect l="28171" r="53654" b="11079"/>
          <a:stretch/>
        </p:blipFill>
        <p:spPr>
          <a:xfrm>
            <a:off x="55991" y="4891220"/>
            <a:ext cx="360140" cy="58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13;p82"/>
          <p:cNvPicPr preferRelativeResize="0"/>
          <p:nvPr/>
        </p:nvPicPr>
        <p:blipFill rotWithShape="1">
          <a:blip r:embed="rId2">
            <a:alphaModFix/>
          </a:blip>
          <a:srcRect l="5558" t="10206" r="88348" b="80737"/>
          <a:stretch/>
        </p:blipFill>
        <p:spPr>
          <a:xfrm>
            <a:off x="834488" y="4970949"/>
            <a:ext cx="267762" cy="42475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51;p84"/>
          <p:cNvSpPr/>
          <p:nvPr/>
        </p:nvSpPr>
        <p:spPr>
          <a:xfrm>
            <a:off x="6423021" y="1170650"/>
            <a:ext cx="2940753" cy="1262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dirty="0"/>
              <a:t>(Running) average of </a:t>
            </a:r>
            <a:endParaRPr sz="2487" dirty="0"/>
          </a:p>
          <a:p>
            <a:r>
              <a:rPr lang="en" sz="2487" dirty="0"/>
              <a:t>values seen during training</a:t>
            </a:r>
            <a:endParaRPr sz="2487" dirty="0"/>
          </a:p>
        </p:txBody>
      </p:sp>
      <p:sp>
        <p:nvSpPr>
          <p:cNvPr id="21" name="Google Shape;952;p84"/>
          <p:cNvSpPr/>
          <p:nvPr/>
        </p:nvSpPr>
        <p:spPr>
          <a:xfrm>
            <a:off x="6436972" y="2530041"/>
            <a:ext cx="3259951" cy="1262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/>
              <a:t>(Running) average of </a:t>
            </a:r>
            <a:endParaRPr sz="2487" dirty="0"/>
          </a:p>
          <a:p>
            <a:r>
              <a:rPr lang="en" sz="2487" dirty="0"/>
              <a:t>values seen during training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34774855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5203-4EB1-3F4F-BB67-29E001F91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as Matrix Multiplication (1D Example)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B7A3D-2400-CD48-A1DA-04167BF58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170</a:t>
            </a:fld>
            <a:endParaRPr lang="en-US" dirty="0"/>
          </a:p>
        </p:txBody>
      </p:sp>
      <p:sp>
        <p:nvSpPr>
          <p:cNvPr id="5" name="Google Shape;650;p37">
            <a:extLst>
              <a:ext uri="{FF2B5EF4-FFF2-40B4-BE49-F238E27FC236}">
                <a16:creationId xmlns:a16="http://schemas.microsoft.com/office/drawing/2014/main" id="{0C26E9F9-7102-604A-A507-899E8DF9DB2F}"/>
              </a:ext>
            </a:extLst>
          </p:cNvPr>
          <p:cNvSpPr txBox="1"/>
          <p:nvPr/>
        </p:nvSpPr>
        <p:spPr>
          <a:xfrm>
            <a:off x="838200" y="1018477"/>
            <a:ext cx="4882643" cy="113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We can express convolution in terms of a matrix multiplication </a:t>
            </a:r>
            <a:endParaRPr sz="2800" dirty="0"/>
          </a:p>
        </p:txBody>
      </p:sp>
      <p:pic>
        <p:nvPicPr>
          <p:cNvPr id="6" name="Google Shape;651;p37">
            <a:extLst>
              <a:ext uri="{FF2B5EF4-FFF2-40B4-BE49-F238E27FC236}">
                <a16:creationId xmlns:a16="http://schemas.microsoft.com/office/drawing/2014/main" id="{CA14B9FA-845F-284C-87B6-DD6936F41C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48247" y="2173304"/>
            <a:ext cx="2273741" cy="6145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63;p38">
            <a:extLst>
              <a:ext uri="{FF2B5EF4-FFF2-40B4-BE49-F238E27FC236}">
                <a16:creationId xmlns:a16="http://schemas.microsoft.com/office/drawing/2014/main" id="{10259B45-296E-6D45-A664-F682F4D1C0DA}"/>
              </a:ext>
            </a:extLst>
          </p:cNvPr>
          <p:cNvSpPr txBox="1"/>
          <p:nvPr/>
        </p:nvSpPr>
        <p:spPr>
          <a:xfrm>
            <a:off x="6096000" y="1098473"/>
            <a:ext cx="5700002" cy="97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b="1" dirty="0"/>
              <a:t>Transposed convolution </a:t>
            </a:r>
            <a:r>
              <a:rPr lang="en" sz="2800" dirty="0"/>
              <a:t>multiplies by the transpose of the same matrix: </a:t>
            </a:r>
            <a:endParaRPr sz="2800" dirty="0"/>
          </a:p>
        </p:txBody>
      </p:sp>
      <p:pic>
        <p:nvPicPr>
          <p:cNvPr id="9" name="Google Shape;664;p38">
            <a:extLst>
              <a:ext uri="{FF2B5EF4-FFF2-40B4-BE49-F238E27FC236}">
                <a16:creationId xmlns:a16="http://schemas.microsoft.com/office/drawing/2014/main" id="{95F2731A-12B7-174B-B69E-1B2054BB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461" y="1997925"/>
            <a:ext cx="2532135" cy="63706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685;p40">
            <a:extLst>
              <a:ext uri="{FF2B5EF4-FFF2-40B4-BE49-F238E27FC236}">
                <a16:creationId xmlns:a16="http://schemas.microsoft.com/office/drawing/2014/main" id="{CCD877DC-8101-3844-90D8-1975171B0BC3}"/>
              </a:ext>
            </a:extLst>
          </p:cNvPr>
          <p:cNvSpPr txBox="1"/>
          <p:nvPr/>
        </p:nvSpPr>
        <p:spPr>
          <a:xfrm>
            <a:off x="838200" y="5239891"/>
            <a:ext cx="4351048" cy="98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/>
              <a:t>Example: 1D conv, kernel size=3, </a:t>
            </a:r>
            <a:r>
              <a:rPr lang="en" sz="2800" u="sng" dirty="0"/>
              <a:t>stride=2</a:t>
            </a:r>
            <a:r>
              <a:rPr lang="en" sz="2800" dirty="0"/>
              <a:t>, padding=1</a:t>
            </a:r>
            <a:endParaRPr sz="2800" dirty="0"/>
          </a:p>
        </p:txBody>
      </p:sp>
      <p:pic>
        <p:nvPicPr>
          <p:cNvPr id="16" name="Google Shape;690;p40">
            <a:extLst>
              <a:ext uri="{FF2B5EF4-FFF2-40B4-BE49-F238E27FC236}">
                <a16:creationId xmlns:a16="http://schemas.microsoft.com/office/drawing/2014/main" id="{B7C5A002-EA93-8644-BF2F-8B7459CF06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855"/>
            <a:ext cx="6096000" cy="2410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93333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5203-4EB1-3F4F-BB67-29E001F91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Convolution as Matrix Multiplication (1D Example)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B7A3D-2400-CD48-A1DA-04167BF58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171</a:t>
            </a:fld>
            <a:endParaRPr lang="en-US" dirty="0"/>
          </a:p>
        </p:txBody>
      </p:sp>
      <p:sp>
        <p:nvSpPr>
          <p:cNvPr id="5" name="Google Shape;650;p37">
            <a:extLst>
              <a:ext uri="{FF2B5EF4-FFF2-40B4-BE49-F238E27FC236}">
                <a16:creationId xmlns:a16="http://schemas.microsoft.com/office/drawing/2014/main" id="{0C26E9F9-7102-604A-A507-899E8DF9DB2F}"/>
              </a:ext>
            </a:extLst>
          </p:cNvPr>
          <p:cNvSpPr txBox="1"/>
          <p:nvPr/>
        </p:nvSpPr>
        <p:spPr>
          <a:xfrm>
            <a:off x="838200" y="1018477"/>
            <a:ext cx="4882643" cy="1134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We can express convolution in terms of a matrix multiplication </a:t>
            </a:r>
            <a:endParaRPr sz="2800" dirty="0"/>
          </a:p>
        </p:txBody>
      </p:sp>
      <p:pic>
        <p:nvPicPr>
          <p:cNvPr id="6" name="Google Shape;651;p37">
            <a:extLst>
              <a:ext uri="{FF2B5EF4-FFF2-40B4-BE49-F238E27FC236}">
                <a16:creationId xmlns:a16="http://schemas.microsoft.com/office/drawing/2014/main" id="{CA14B9FA-845F-284C-87B6-DD6936F41C5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48247" y="2173304"/>
            <a:ext cx="2273741" cy="6145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63;p38">
            <a:extLst>
              <a:ext uri="{FF2B5EF4-FFF2-40B4-BE49-F238E27FC236}">
                <a16:creationId xmlns:a16="http://schemas.microsoft.com/office/drawing/2014/main" id="{10259B45-296E-6D45-A664-F682F4D1C0DA}"/>
              </a:ext>
            </a:extLst>
          </p:cNvPr>
          <p:cNvSpPr txBox="1"/>
          <p:nvPr/>
        </p:nvSpPr>
        <p:spPr>
          <a:xfrm>
            <a:off x="6096000" y="1098473"/>
            <a:ext cx="5700002" cy="97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b="1" dirty="0"/>
              <a:t>Transposed convolution </a:t>
            </a:r>
            <a:r>
              <a:rPr lang="en" sz="2800" dirty="0"/>
              <a:t>multiplies by the transpose of the same matrix: </a:t>
            </a:r>
            <a:endParaRPr sz="2800" dirty="0"/>
          </a:p>
        </p:txBody>
      </p:sp>
      <p:pic>
        <p:nvPicPr>
          <p:cNvPr id="9" name="Google Shape;664;p38">
            <a:extLst>
              <a:ext uri="{FF2B5EF4-FFF2-40B4-BE49-F238E27FC236}">
                <a16:creationId xmlns:a16="http://schemas.microsoft.com/office/drawing/2014/main" id="{95F2731A-12B7-174B-B69E-1B2054BB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461" y="1997925"/>
            <a:ext cx="2532135" cy="63706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685;p40">
            <a:extLst>
              <a:ext uri="{FF2B5EF4-FFF2-40B4-BE49-F238E27FC236}">
                <a16:creationId xmlns:a16="http://schemas.microsoft.com/office/drawing/2014/main" id="{CCD877DC-8101-3844-90D8-1975171B0BC3}"/>
              </a:ext>
            </a:extLst>
          </p:cNvPr>
          <p:cNvSpPr txBox="1"/>
          <p:nvPr/>
        </p:nvSpPr>
        <p:spPr>
          <a:xfrm>
            <a:off x="838200" y="5239891"/>
            <a:ext cx="4351048" cy="98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 dirty="0"/>
              <a:t>Example: 1D conv, kernel size=3, </a:t>
            </a:r>
            <a:r>
              <a:rPr lang="en" sz="2800" u="sng" dirty="0"/>
              <a:t>stride=2</a:t>
            </a:r>
            <a:r>
              <a:rPr lang="en" sz="2800" dirty="0"/>
              <a:t>, padding=1</a:t>
            </a:r>
            <a:endParaRPr sz="2800" dirty="0"/>
          </a:p>
        </p:txBody>
      </p:sp>
      <p:pic>
        <p:nvPicPr>
          <p:cNvPr id="16" name="Google Shape;690;p40">
            <a:extLst>
              <a:ext uri="{FF2B5EF4-FFF2-40B4-BE49-F238E27FC236}">
                <a16:creationId xmlns:a16="http://schemas.microsoft.com/office/drawing/2014/main" id="{B7C5A002-EA93-8644-BF2F-8B7459CF06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855"/>
            <a:ext cx="6096000" cy="241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86;p40">
            <a:extLst>
              <a:ext uri="{FF2B5EF4-FFF2-40B4-BE49-F238E27FC236}">
                <a16:creationId xmlns:a16="http://schemas.microsoft.com/office/drawing/2014/main" id="{D22CDE91-33EE-5749-B780-29515D2965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9953" y="2659316"/>
            <a:ext cx="3640218" cy="256956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89;p40">
            <a:extLst>
              <a:ext uri="{FF2B5EF4-FFF2-40B4-BE49-F238E27FC236}">
                <a16:creationId xmlns:a16="http://schemas.microsoft.com/office/drawing/2014/main" id="{57C89D7B-8ADB-EE4D-8CB5-7D8064595BD6}"/>
              </a:ext>
            </a:extLst>
          </p:cNvPr>
          <p:cNvSpPr txBox="1"/>
          <p:nvPr/>
        </p:nvSpPr>
        <p:spPr>
          <a:xfrm>
            <a:off x="5778934" y="5239891"/>
            <a:ext cx="6096000" cy="123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When stride&gt;1, transposed convolution cannot be </a:t>
            </a:r>
            <a:r>
              <a:rPr lang="en-US" sz="2800" dirty="0"/>
              <a:t>express</a:t>
            </a:r>
            <a:r>
              <a:rPr lang="en" sz="2800" dirty="0"/>
              <a:t>ed as normal conv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53188349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BFFE2C-71BD-7A41-A5CB-7004077AF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16 - </a:t>
            </a:r>
            <a:fld id="{AC1089D3-84F4-7045-A571-C61BEF9B13BC}" type="slidenum">
              <a:rPr lang="en-US" smtClean="0"/>
              <a:pPr/>
              <a:t>172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523DD1-ADE1-2140-9099-FDDBA31C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3141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Semantic Segmentation: Fully Convolutional Network</a:t>
            </a:r>
          </a:p>
        </p:txBody>
      </p:sp>
      <p:sp>
        <p:nvSpPr>
          <p:cNvPr id="6" name="Google Shape;332;p21">
            <a:extLst>
              <a:ext uri="{FF2B5EF4-FFF2-40B4-BE49-F238E27FC236}">
                <a16:creationId xmlns:a16="http://schemas.microsoft.com/office/drawing/2014/main" id="{86A963E3-D1BD-8048-B173-719D49EF5DA8}"/>
              </a:ext>
            </a:extLst>
          </p:cNvPr>
          <p:cNvSpPr/>
          <p:nvPr/>
        </p:nvSpPr>
        <p:spPr>
          <a:xfrm>
            <a:off x="3207297" y="2486417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333;p21">
            <a:extLst>
              <a:ext uri="{FF2B5EF4-FFF2-40B4-BE49-F238E27FC236}">
                <a16:creationId xmlns:a16="http://schemas.microsoft.com/office/drawing/2014/main" id="{3105CE40-BB16-684F-A58F-EF2C3B64057A}"/>
              </a:ext>
            </a:extLst>
          </p:cNvPr>
          <p:cNvSpPr/>
          <p:nvPr/>
        </p:nvSpPr>
        <p:spPr>
          <a:xfrm>
            <a:off x="3410444" y="2486417"/>
            <a:ext cx="519465" cy="203347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337;p21">
            <a:extLst>
              <a:ext uri="{FF2B5EF4-FFF2-40B4-BE49-F238E27FC236}">
                <a16:creationId xmlns:a16="http://schemas.microsoft.com/office/drawing/2014/main" id="{6E65A717-553A-A942-A34B-25B67F3EC0F8}"/>
              </a:ext>
            </a:extLst>
          </p:cNvPr>
          <p:cNvSpPr txBox="1"/>
          <p:nvPr/>
        </p:nvSpPr>
        <p:spPr>
          <a:xfrm>
            <a:off x="888901" y="4383960"/>
            <a:ext cx="12797" cy="5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endParaRPr sz="2487"/>
          </a:p>
        </p:txBody>
      </p:sp>
      <p:sp>
        <p:nvSpPr>
          <p:cNvPr id="11" name="Google Shape;339;p21">
            <a:extLst>
              <a:ext uri="{FF2B5EF4-FFF2-40B4-BE49-F238E27FC236}">
                <a16:creationId xmlns:a16="http://schemas.microsoft.com/office/drawing/2014/main" id="{C6329A15-F07E-1D47-936F-A34623F3B758}"/>
              </a:ext>
            </a:extLst>
          </p:cNvPr>
          <p:cNvSpPr/>
          <p:nvPr/>
        </p:nvSpPr>
        <p:spPr>
          <a:xfrm>
            <a:off x="3673776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8" name="Google Shape;346;p21">
            <a:extLst>
              <a:ext uri="{FF2B5EF4-FFF2-40B4-BE49-F238E27FC236}">
                <a16:creationId xmlns:a16="http://schemas.microsoft.com/office/drawing/2014/main" id="{81C38B5F-AE1D-B147-9F31-EAF97B0D7202}"/>
              </a:ext>
            </a:extLst>
          </p:cNvPr>
          <p:cNvSpPr txBox="1"/>
          <p:nvPr/>
        </p:nvSpPr>
        <p:spPr>
          <a:xfrm>
            <a:off x="2671170" y="1102996"/>
            <a:ext cx="7490184" cy="87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00" dirty="0"/>
              <a:t>Design network as a bunch of convolutional layers, with </a:t>
            </a:r>
            <a:r>
              <a:rPr lang="en" sz="2400" b="1" dirty="0" err="1">
                <a:solidFill>
                  <a:srgbClr val="FF0000"/>
                </a:solidFill>
              </a:rPr>
              <a:t>downsampling</a:t>
            </a:r>
            <a:r>
              <a:rPr lang="en" sz="2400" dirty="0"/>
              <a:t> and </a:t>
            </a:r>
            <a:r>
              <a:rPr lang="en" sz="2400" b="1" dirty="0" err="1">
                <a:solidFill>
                  <a:srgbClr val="0000FF"/>
                </a:solidFill>
              </a:rPr>
              <a:t>upsampling</a:t>
            </a:r>
            <a:r>
              <a:rPr lang="en" sz="2400" dirty="0"/>
              <a:t> inside the network!</a:t>
            </a:r>
            <a:endParaRPr sz="2400" dirty="0"/>
          </a:p>
        </p:txBody>
      </p:sp>
      <p:sp>
        <p:nvSpPr>
          <p:cNvPr id="19" name="Google Shape;347;p21">
            <a:extLst>
              <a:ext uri="{FF2B5EF4-FFF2-40B4-BE49-F238E27FC236}">
                <a16:creationId xmlns:a16="http://schemas.microsoft.com/office/drawing/2014/main" id="{61147BEF-8290-8E46-B289-BE54D9B77FB6}"/>
              </a:ext>
            </a:extLst>
          </p:cNvPr>
          <p:cNvSpPr/>
          <p:nvPr/>
        </p:nvSpPr>
        <p:spPr>
          <a:xfrm>
            <a:off x="4080070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348;p21">
            <a:extLst>
              <a:ext uri="{FF2B5EF4-FFF2-40B4-BE49-F238E27FC236}">
                <a16:creationId xmlns:a16="http://schemas.microsoft.com/office/drawing/2014/main" id="{A6303817-E4D2-1246-AEF1-2B84BE0467C3}"/>
              </a:ext>
            </a:extLst>
          </p:cNvPr>
          <p:cNvSpPr/>
          <p:nvPr/>
        </p:nvSpPr>
        <p:spPr>
          <a:xfrm>
            <a:off x="4486364" y="2982887"/>
            <a:ext cx="644632" cy="1142902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349;p21">
            <a:extLst>
              <a:ext uri="{FF2B5EF4-FFF2-40B4-BE49-F238E27FC236}">
                <a16:creationId xmlns:a16="http://schemas.microsoft.com/office/drawing/2014/main" id="{3A135EDF-CA6B-6C4A-9E4E-96A06CA112DF}"/>
              </a:ext>
            </a:extLst>
          </p:cNvPr>
          <p:cNvSpPr/>
          <p:nvPr/>
        </p:nvSpPr>
        <p:spPr>
          <a:xfrm>
            <a:off x="4874847" y="3245519"/>
            <a:ext cx="866974" cy="701817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2" name="Google Shape;350;p21">
            <a:extLst>
              <a:ext uri="{FF2B5EF4-FFF2-40B4-BE49-F238E27FC236}">
                <a16:creationId xmlns:a16="http://schemas.microsoft.com/office/drawing/2014/main" id="{40E5A289-58B5-E140-AD15-68803935E01C}"/>
              </a:ext>
            </a:extLst>
          </p:cNvPr>
          <p:cNvSpPr/>
          <p:nvPr/>
        </p:nvSpPr>
        <p:spPr>
          <a:xfrm>
            <a:off x="5591094" y="3245519"/>
            <a:ext cx="866974" cy="701817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351;p21">
            <a:extLst>
              <a:ext uri="{FF2B5EF4-FFF2-40B4-BE49-F238E27FC236}">
                <a16:creationId xmlns:a16="http://schemas.microsoft.com/office/drawing/2014/main" id="{5866036E-8A66-6C41-802A-2E77DE1900FC}"/>
              </a:ext>
            </a:extLst>
          </p:cNvPr>
          <p:cNvSpPr/>
          <p:nvPr/>
        </p:nvSpPr>
        <p:spPr>
          <a:xfrm>
            <a:off x="6416262" y="2982887"/>
            <a:ext cx="644632" cy="1142902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352;p21">
            <a:extLst>
              <a:ext uri="{FF2B5EF4-FFF2-40B4-BE49-F238E27FC236}">
                <a16:creationId xmlns:a16="http://schemas.microsoft.com/office/drawing/2014/main" id="{1AF6714B-391C-8944-9C54-733CA78A0257}"/>
              </a:ext>
            </a:extLst>
          </p:cNvPr>
          <p:cNvSpPr/>
          <p:nvPr/>
        </p:nvSpPr>
        <p:spPr>
          <a:xfrm>
            <a:off x="6822556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5" name="Google Shape;353;p21">
            <a:extLst>
              <a:ext uri="{FF2B5EF4-FFF2-40B4-BE49-F238E27FC236}">
                <a16:creationId xmlns:a16="http://schemas.microsoft.com/office/drawing/2014/main" id="{15FB1E99-D712-5044-8A5E-367A876971E4}"/>
              </a:ext>
            </a:extLst>
          </p:cNvPr>
          <p:cNvSpPr/>
          <p:nvPr/>
        </p:nvSpPr>
        <p:spPr>
          <a:xfrm>
            <a:off x="7228850" y="2982887"/>
            <a:ext cx="644632" cy="1142902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6" name="Google Shape;354;p21">
            <a:extLst>
              <a:ext uri="{FF2B5EF4-FFF2-40B4-BE49-F238E27FC236}">
                <a16:creationId xmlns:a16="http://schemas.microsoft.com/office/drawing/2014/main" id="{36385EAD-4F89-114E-BE78-DC00D51091BA}"/>
              </a:ext>
            </a:extLst>
          </p:cNvPr>
          <p:cNvSpPr/>
          <p:nvPr/>
        </p:nvSpPr>
        <p:spPr>
          <a:xfrm>
            <a:off x="7778107" y="2486417"/>
            <a:ext cx="519465" cy="203347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355;p21">
            <a:extLst>
              <a:ext uri="{FF2B5EF4-FFF2-40B4-BE49-F238E27FC236}">
                <a16:creationId xmlns:a16="http://schemas.microsoft.com/office/drawing/2014/main" id="{6407BBF4-1BCF-0846-8642-5F97B6D2EC94}"/>
              </a:ext>
            </a:extLst>
          </p:cNvPr>
          <p:cNvSpPr/>
          <p:nvPr/>
        </p:nvSpPr>
        <p:spPr>
          <a:xfrm>
            <a:off x="7981254" y="2486417"/>
            <a:ext cx="519465" cy="203347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356;p21">
            <a:extLst>
              <a:ext uri="{FF2B5EF4-FFF2-40B4-BE49-F238E27FC236}">
                <a16:creationId xmlns:a16="http://schemas.microsoft.com/office/drawing/2014/main" id="{9B6D2E5D-17EB-9C44-945D-681D539C4831}"/>
              </a:ext>
            </a:extLst>
          </p:cNvPr>
          <p:cNvSpPr txBox="1"/>
          <p:nvPr/>
        </p:nvSpPr>
        <p:spPr>
          <a:xfrm>
            <a:off x="2258912" y="4639495"/>
            <a:ext cx="2305433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High-res: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1 </a:t>
            </a:r>
            <a:r>
              <a:rPr lang="en" sz="2400" dirty="0"/>
              <a:t>x H/2 x W/2</a:t>
            </a:r>
            <a:endParaRPr sz="2400" dirty="0"/>
          </a:p>
        </p:txBody>
      </p:sp>
      <p:sp>
        <p:nvSpPr>
          <p:cNvPr id="29" name="Google Shape;357;p21">
            <a:extLst>
              <a:ext uri="{FF2B5EF4-FFF2-40B4-BE49-F238E27FC236}">
                <a16:creationId xmlns:a16="http://schemas.microsoft.com/office/drawing/2014/main" id="{BCE8D8AF-53F5-3F40-BC93-60C125D3C636}"/>
              </a:ext>
            </a:extLst>
          </p:cNvPr>
          <p:cNvSpPr txBox="1"/>
          <p:nvPr/>
        </p:nvSpPr>
        <p:spPr>
          <a:xfrm>
            <a:off x="6906717" y="4699707"/>
            <a:ext cx="226224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High-res: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1 </a:t>
            </a:r>
            <a:r>
              <a:rPr lang="en" sz="2400" dirty="0"/>
              <a:t>x H/2 x W/2</a:t>
            </a:r>
            <a:endParaRPr sz="2400" dirty="0"/>
          </a:p>
        </p:txBody>
      </p:sp>
      <p:sp>
        <p:nvSpPr>
          <p:cNvPr id="30" name="Google Shape;358;p21">
            <a:extLst>
              <a:ext uri="{FF2B5EF4-FFF2-40B4-BE49-F238E27FC236}">
                <a16:creationId xmlns:a16="http://schemas.microsoft.com/office/drawing/2014/main" id="{9560E4F7-DC56-424D-AC11-67D96091FCB5}"/>
              </a:ext>
            </a:extLst>
          </p:cNvPr>
          <p:cNvSpPr txBox="1"/>
          <p:nvPr/>
        </p:nvSpPr>
        <p:spPr>
          <a:xfrm>
            <a:off x="3784378" y="2148794"/>
            <a:ext cx="2278142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Med-res: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2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1" name="Google Shape;359;p21">
            <a:extLst>
              <a:ext uri="{FF2B5EF4-FFF2-40B4-BE49-F238E27FC236}">
                <a16:creationId xmlns:a16="http://schemas.microsoft.com/office/drawing/2014/main" id="{9CE2A542-56B6-3B40-984B-CC2B37A8BE89}"/>
              </a:ext>
            </a:extLst>
          </p:cNvPr>
          <p:cNvSpPr txBox="1"/>
          <p:nvPr/>
        </p:nvSpPr>
        <p:spPr>
          <a:xfrm>
            <a:off x="5836657" y="2148794"/>
            <a:ext cx="2278142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Med-res: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2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2" name="Google Shape;360;p21">
            <a:extLst>
              <a:ext uri="{FF2B5EF4-FFF2-40B4-BE49-F238E27FC236}">
                <a16:creationId xmlns:a16="http://schemas.microsoft.com/office/drawing/2014/main" id="{97FCC1B6-D830-2340-9880-E98291E7DC5C}"/>
              </a:ext>
            </a:extLst>
          </p:cNvPr>
          <p:cNvSpPr txBox="1"/>
          <p:nvPr/>
        </p:nvSpPr>
        <p:spPr>
          <a:xfrm>
            <a:off x="4564345" y="4183796"/>
            <a:ext cx="2055065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00" dirty="0"/>
              <a:t>Low-res:</a:t>
            </a:r>
            <a:endParaRPr sz="2400" dirty="0"/>
          </a:p>
          <a:p>
            <a:pPr algn="ctr"/>
            <a:r>
              <a:rPr lang="en" sz="2400" dirty="0"/>
              <a:t>D</a:t>
            </a:r>
            <a:r>
              <a:rPr lang="en" sz="2400" baseline="-25000" dirty="0"/>
              <a:t>3 </a:t>
            </a:r>
            <a:r>
              <a:rPr lang="en" sz="2400" dirty="0"/>
              <a:t>x H/4 x W/4</a:t>
            </a:r>
            <a:endParaRPr sz="2400" dirty="0"/>
          </a:p>
        </p:txBody>
      </p:sp>
      <p:sp>
        <p:nvSpPr>
          <p:cNvPr id="33" name="Google Shape;361;p21">
            <a:extLst>
              <a:ext uri="{FF2B5EF4-FFF2-40B4-BE49-F238E27FC236}">
                <a16:creationId xmlns:a16="http://schemas.microsoft.com/office/drawing/2014/main" id="{A1D60410-6A93-BA49-BAE4-6798172E64E3}"/>
              </a:ext>
            </a:extLst>
          </p:cNvPr>
          <p:cNvSpPr txBox="1"/>
          <p:nvPr/>
        </p:nvSpPr>
        <p:spPr>
          <a:xfrm>
            <a:off x="-38524" y="5866709"/>
            <a:ext cx="7933533" cy="40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 dirty="0"/>
              <a:t>Long, </a:t>
            </a:r>
            <a:r>
              <a:rPr lang="en" sz="1066" dirty="0" err="1"/>
              <a:t>Shelhamer</a:t>
            </a:r>
            <a:r>
              <a:rPr lang="en" sz="1066" dirty="0"/>
              <a:t>, and Darrell, “Fully Convolutional Networks for Semantic Segmentation”, CVPR 2015</a:t>
            </a:r>
            <a:br>
              <a:rPr lang="en" sz="1066" dirty="0"/>
            </a:br>
            <a:r>
              <a:rPr lang="en" sz="1066" dirty="0"/>
              <a:t>Noh et al, “Learning Deconvolution Network for Semantic Segmentation”, ICCV 2015</a:t>
            </a:r>
            <a:endParaRPr sz="1066" dirty="0"/>
          </a:p>
        </p:txBody>
      </p:sp>
      <p:pic>
        <p:nvPicPr>
          <p:cNvPr id="34" name="Google Shape;266;p19">
            <a:extLst>
              <a:ext uri="{FF2B5EF4-FFF2-40B4-BE49-F238E27FC236}">
                <a16:creationId xmlns:a16="http://schemas.microsoft.com/office/drawing/2014/main" id="{A900C467-CA75-BF48-B67B-D485926865A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300" y="2718327"/>
            <a:ext cx="2392478" cy="15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68;p19">
            <a:extLst>
              <a:ext uri="{FF2B5EF4-FFF2-40B4-BE49-F238E27FC236}">
                <a16:creationId xmlns:a16="http://schemas.microsoft.com/office/drawing/2014/main" id="{F9C30292-BC49-4F4F-890B-5D5230B3422E}"/>
              </a:ext>
            </a:extLst>
          </p:cNvPr>
          <p:cNvSpPr txBox="1"/>
          <p:nvPr/>
        </p:nvSpPr>
        <p:spPr>
          <a:xfrm>
            <a:off x="727927" y="4359246"/>
            <a:ext cx="1445224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Input:</a:t>
            </a:r>
            <a:endParaRPr sz="2487"/>
          </a:p>
          <a:p>
            <a:pPr algn="ctr"/>
            <a:r>
              <a:rPr lang="en" sz="2487"/>
              <a:t>3 x H x W</a:t>
            </a:r>
            <a:endParaRPr sz="2487"/>
          </a:p>
        </p:txBody>
      </p:sp>
      <p:grpSp>
        <p:nvGrpSpPr>
          <p:cNvPr id="36" name="Google Shape;282;p19">
            <a:extLst>
              <a:ext uri="{FF2B5EF4-FFF2-40B4-BE49-F238E27FC236}">
                <a16:creationId xmlns:a16="http://schemas.microsoft.com/office/drawing/2014/main" id="{88AE2F03-F2C4-9C48-972B-755A695B1888}"/>
              </a:ext>
            </a:extLst>
          </p:cNvPr>
          <p:cNvGrpSpPr/>
          <p:nvPr/>
        </p:nvGrpSpPr>
        <p:grpSpPr>
          <a:xfrm>
            <a:off x="9537852" y="2406939"/>
            <a:ext cx="2580456" cy="1916782"/>
            <a:chOff x="3688175" y="943350"/>
            <a:chExt cx="5279100" cy="3521825"/>
          </a:xfrm>
        </p:grpSpPr>
        <p:sp>
          <p:nvSpPr>
            <p:cNvPr id="37" name="Google Shape;283;p19">
              <a:extLst>
                <a:ext uri="{FF2B5EF4-FFF2-40B4-BE49-F238E27FC236}">
                  <a16:creationId xmlns:a16="http://schemas.microsoft.com/office/drawing/2014/main" id="{A48DF554-068C-A245-8C25-7A7FCA4C881F}"/>
                </a:ext>
              </a:extLst>
            </p:cNvPr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8" name="Google Shape;284;p19">
              <a:extLst>
                <a:ext uri="{FF2B5EF4-FFF2-40B4-BE49-F238E27FC236}">
                  <a16:creationId xmlns:a16="http://schemas.microsoft.com/office/drawing/2014/main" id="{879C8A1A-9C4B-DD42-9962-FA90001AD202}"/>
                </a:ext>
              </a:extLst>
            </p:cNvPr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l" t="t" r="r" b="b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9" name="Google Shape;285;p19">
              <a:extLst>
                <a:ext uri="{FF2B5EF4-FFF2-40B4-BE49-F238E27FC236}">
                  <a16:creationId xmlns:a16="http://schemas.microsoft.com/office/drawing/2014/main" id="{3DCEC88E-67B1-9F42-863E-68AEF7B5B8D2}"/>
                </a:ext>
              </a:extLst>
            </p:cNvPr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l" t="t" r="r" b="b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0" name="Google Shape;286;p19">
              <a:extLst>
                <a:ext uri="{FF2B5EF4-FFF2-40B4-BE49-F238E27FC236}">
                  <a16:creationId xmlns:a16="http://schemas.microsoft.com/office/drawing/2014/main" id="{C95290D1-D806-0247-A58C-7BBB9C9B9632}"/>
                </a:ext>
              </a:extLst>
            </p:cNvPr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l" t="t" r="r" b="b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1" name="Google Shape;291;p19">
            <a:extLst>
              <a:ext uri="{FF2B5EF4-FFF2-40B4-BE49-F238E27FC236}">
                <a16:creationId xmlns:a16="http://schemas.microsoft.com/office/drawing/2014/main" id="{92909337-705A-1140-9A91-DE13C4FDAF6C}"/>
              </a:ext>
            </a:extLst>
          </p:cNvPr>
          <p:cNvSpPr txBox="1"/>
          <p:nvPr/>
        </p:nvSpPr>
        <p:spPr>
          <a:xfrm>
            <a:off x="9947573" y="4589386"/>
            <a:ext cx="1782336" cy="72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Predictions:</a:t>
            </a:r>
            <a:endParaRPr sz="2487" dirty="0"/>
          </a:p>
          <a:p>
            <a:pPr algn="ctr"/>
            <a:r>
              <a:rPr lang="en" sz="2487" dirty="0"/>
              <a:t>H x W</a:t>
            </a:r>
            <a:endParaRPr sz="2487" dirty="0"/>
          </a:p>
        </p:txBody>
      </p:sp>
      <p:sp>
        <p:nvSpPr>
          <p:cNvPr id="42" name="Google Shape;396;p22">
            <a:extLst>
              <a:ext uri="{FF2B5EF4-FFF2-40B4-BE49-F238E27FC236}">
                <a16:creationId xmlns:a16="http://schemas.microsoft.com/office/drawing/2014/main" id="{AE658F91-D348-5945-83D1-C249AC768157}"/>
              </a:ext>
            </a:extLst>
          </p:cNvPr>
          <p:cNvSpPr txBox="1"/>
          <p:nvPr/>
        </p:nvSpPr>
        <p:spPr>
          <a:xfrm>
            <a:off x="254300" y="1190110"/>
            <a:ext cx="2532540" cy="92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 err="1">
                <a:solidFill>
                  <a:srgbClr val="FF0000"/>
                </a:solidFill>
              </a:rPr>
              <a:t>Downsampling</a:t>
            </a:r>
            <a:r>
              <a:rPr lang="en" sz="2487" dirty="0">
                <a:solidFill>
                  <a:srgbClr val="FF0000"/>
                </a:solidFill>
              </a:rPr>
              <a:t>:</a:t>
            </a:r>
            <a:endParaRPr sz="2487" dirty="0">
              <a:solidFill>
                <a:srgbClr val="FF0000"/>
              </a:solidFill>
            </a:endParaRPr>
          </a:p>
          <a:p>
            <a:r>
              <a:rPr lang="en" sz="2487" dirty="0">
                <a:solidFill>
                  <a:srgbClr val="FF0000"/>
                </a:solidFill>
              </a:rPr>
              <a:t>Pooling, </a:t>
            </a:r>
            <a:r>
              <a:rPr lang="en" sz="2487" dirty="0" err="1">
                <a:solidFill>
                  <a:srgbClr val="FF0000"/>
                </a:solidFill>
              </a:rPr>
              <a:t>strided</a:t>
            </a:r>
            <a:r>
              <a:rPr lang="en" sz="2487" dirty="0">
                <a:solidFill>
                  <a:srgbClr val="FF0000"/>
                </a:solidFill>
              </a:rPr>
              <a:t> convolution</a:t>
            </a:r>
            <a:endParaRPr sz="2487" dirty="0">
              <a:solidFill>
                <a:srgbClr val="FF0000"/>
              </a:solidFill>
            </a:endParaRPr>
          </a:p>
        </p:txBody>
      </p:sp>
      <p:sp>
        <p:nvSpPr>
          <p:cNvPr id="43" name="Google Shape;397;p22">
            <a:extLst>
              <a:ext uri="{FF2B5EF4-FFF2-40B4-BE49-F238E27FC236}">
                <a16:creationId xmlns:a16="http://schemas.microsoft.com/office/drawing/2014/main" id="{5D249F6C-119C-8445-8007-77B4D6FDACC5}"/>
              </a:ext>
            </a:extLst>
          </p:cNvPr>
          <p:cNvSpPr txBox="1"/>
          <p:nvPr/>
        </p:nvSpPr>
        <p:spPr>
          <a:xfrm>
            <a:off x="9776266" y="1035282"/>
            <a:ext cx="2532540" cy="92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b="1" dirty="0" err="1">
                <a:solidFill>
                  <a:srgbClr val="0000FF"/>
                </a:solidFill>
              </a:rPr>
              <a:t>Upsampling</a:t>
            </a:r>
            <a:r>
              <a:rPr lang="en" sz="2487" dirty="0">
                <a:solidFill>
                  <a:srgbClr val="0000FF"/>
                </a:solidFill>
              </a:rPr>
              <a:t>:</a:t>
            </a:r>
            <a:endParaRPr sz="2487" dirty="0">
              <a:solidFill>
                <a:srgbClr val="0000FF"/>
              </a:solidFill>
            </a:endParaRPr>
          </a:p>
          <a:p>
            <a:r>
              <a:rPr lang="en-US" sz="2487" dirty="0" err="1">
                <a:solidFill>
                  <a:srgbClr val="0000FF"/>
                </a:solidFill>
              </a:rPr>
              <a:t>Iinterpolation</a:t>
            </a:r>
            <a:r>
              <a:rPr lang="en" sz="2487" dirty="0">
                <a:solidFill>
                  <a:srgbClr val="0000FF"/>
                </a:solidFill>
              </a:rPr>
              <a:t>, transposed conv</a:t>
            </a:r>
            <a:endParaRPr sz="2487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1A3D8-DC2A-214B-8D01-46BA116B066F}"/>
              </a:ext>
            </a:extLst>
          </p:cNvPr>
          <p:cNvSpPr txBox="1"/>
          <p:nvPr/>
        </p:nvSpPr>
        <p:spPr>
          <a:xfrm>
            <a:off x="6343007" y="5711881"/>
            <a:ext cx="5618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Loss function: Per-Pixel cross-entropy</a:t>
            </a:r>
          </a:p>
        </p:txBody>
      </p:sp>
    </p:spTree>
    <p:extLst>
      <p:ext uri="{BB962C8B-B14F-4D97-AF65-F5344CB8AC3E}">
        <p14:creationId xmlns:p14="http://schemas.microsoft.com/office/powerpoint/2010/main" val="193056039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DEB626-0846-4306-B249-BC175A1FF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09"/>
          <a:stretch/>
        </p:blipFill>
        <p:spPr>
          <a:xfrm>
            <a:off x="6307282" y="816491"/>
            <a:ext cx="5046518" cy="5269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U-Nets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Skip connections between</a:t>
            </a:r>
            <a:br>
              <a:rPr lang="en-US" dirty="0"/>
            </a:br>
            <a:r>
              <a:rPr lang="en-US" dirty="0"/>
              <a:t>encoding and decoding stages</a:t>
            </a:r>
          </a:p>
          <a:p>
            <a:r>
              <a:rPr lang="en-US" dirty="0"/>
              <a:t>Widely used in image denoising,</a:t>
            </a:r>
            <a:br>
              <a:rPr lang="en-US" dirty="0"/>
            </a:br>
            <a:r>
              <a:rPr lang="en-US" dirty="0"/>
              <a:t>inpainting, flow, stereo, …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2747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Deep Learning Software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32F62-87FF-443F-B6B3-5273939C5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cover this May 5 (CSE 576 Lecture 11)</a:t>
            </a:r>
          </a:p>
          <a:p>
            <a:r>
              <a:rPr lang="en-US" dirty="0"/>
              <a:t>JIT for HW4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9 - </a:t>
            </a:r>
            <a:fld id="{AC1089D3-84F4-7045-A571-C61BEF9B13BC}" type="slidenum">
              <a:rPr lang="en-US" smtClean="0"/>
              <a:pPr/>
              <a:t>174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46448-82F3-4FAA-BCA1-20DAC76C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604" y="1700151"/>
            <a:ext cx="3380419" cy="43894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BE6EB99-6040-4771-AD61-8BC6E3C05DDD}"/>
              </a:ext>
            </a:extLst>
          </p:cNvPr>
          <p:cNvGrpSpPr/>
          <p:nvPr/>
        </p:nvGrpSpPr>
        <p:grpSpPr>
          <a:xfrm>
            <a:off x="1077190" y="1963882"/>
            <a:ext cx="6934201" cy="2605519"/>
            <a:chOff x="1077190" y="1963882"/>
            <a:chExt cx="6934201" cy="260551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9012F85-C608-49E7-B4B5-155292F3B784}"/>
                </a:ext>
              </a:extLst>
            </p:cNvPr>
            <p:cNvCxnSpPr/>
            <p:nvPr/>
          </p:nvCxnSpPr>
          <p:spPr>
            <a:xfrm>
              <a:off x="1080655" y="1963882"/>
              <a:ext cx="6930736" cy="25985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C5A9D07-F4D5-45F1-84F5-DA446F795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190" y="1970808"/>
              <a:ext cx="6930736" cy="25985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125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Summary: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 normalization</a:t>
            </a:r>
          </a:p>
          <a:p>
            <a:r>
              <a:rPr lang="en-US" dirty="0"/>
              <a:t>CNN architectures</a:t>
            </a:r>
          </a:p>
          <a:p>
            <a:r>
              <a:rPr lang="en-US" dirty="0"/>
              <a:t>Visualization</a:t>
            </a:r>
          </a:p>
          <a:p>
            <a:r>
              <a:rPr lang="en-US" dirty="0"/>
              <a:t>Adversarial examples</a:t>
            </a:r>
          </a:p>
          <a:p>
            <a:r>
              <a:rPr lang="en-US" dirty="0"/>
              <a:t>Deconvolution and U-Nets</a:t>
            </a:r>
          </a:p>
          <a:p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 learning software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175</a:t>
            </a:fld>
            <a:endParaRPr lang="en-US"/>
          </a:p>
        </p:txBody>
      </p:sp>
      <p:pic>
        <p:nvPicPr>
          <p:cNvPr id="41" name="Google Shape;489;p35">
            <a:extLst>
              <a:ext uri="{FF2B5EF4-FFF2-40B4-BE49-F238E27FC236}">
                <a16:creationId xmlns:a16="http://schemas.microsoft.com/office/drawing/2014/main" id="{D8FE1A87-4081-48F1-9527-2A625DFC11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5591550" y="1596636"/>
            <a:ext cx="6041255" cy="18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D54B073-C8CE-452F-9629-9858152C2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2" t="32749" b="5215"/>
          <a:stretch/>
        </p:blipFill>
        <p:spPr>
          <a:xfrm>
            <a:off x="6762960" y="3708342"/>
            <a:ext cx="1763872" cy="17304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AC572-A5AE-4975-9B0D-4B182B93E806}"/>
              </a:ext>
            </a:extLst>
          </p:cNvPr>
          <p:cNvGrpSpPr/>
          <p:nvPr/>
        </p:nvGrpSpPr>
        <p:grpSpPr>
          <a:xfrm>
            <a:off x="8710055" y="3710120"/>
            <a:ext cx="2252357" cy="1673091"/>
            <a:chOff x="8473660" y="3592741"/>
            <a:chExt cx="3293306" cy="2446327"/>
          </a:xfrm>
        </p:grpSpPr>
        <p:grpSp>
          <p:nvGrpSpPr>
            <p:cNvPr id="43" name="Google Shape;172;p16">
              <a:extLst>
                <a:ext uri="{FF2B5EF4-FFF2-40B4-BE49-F238E27FC236}">
                  <a16:creationId xmlns:a16="http://schemas.microsoft.com/office/drawing/2014/main" id="{E4920CFC-41E7-4CE4-B1E3-4ABBAF3FCFEB}"/>
                </a:ext>
              </a:extLst>
            </p:cNvPr>
            <p:cNvGrpSpPr/>
            <p:nvPr/>
          </p:nvGrpSpPr>
          <p:grpSpPr>
            <a:xfrm>
              <a:off x="8473660" y="3592741"/>
              <a:ext cx="3293301" cy="2446327"/>
              <a:chOff x="3688175" y="943350"/>
              <a:chExt cx="5279100" cy="3521825"/>
            </a:xfrm>
          </p:grpSpPr>
          <p:sp>
            <p:nvSpPr>
              <p:cNvPr id="44" name="Google Shape;173;p16">
                <a:extLst>
                  <a:ext uri="{FF2B5EF4-FFF2-40B4-BE49-F238E27FC236}">
                    <a16:creationId xmlns:a16="http://schemas.microsoft.com/office/drawing/2014/main" id="{884AE9EF-196B-4B79-B6AB-2D8BEF4BED2A}"/>
                  </a:ext>
                </a:extLst>
              </p:cNvPr>
              <p:cNvSpPr/>
              <p:nvPr/>
            </p:nvSpPr>
            <p:spPr>
              <a:xfrm>
                <a:off x="3688175" y="952350"/>
                <a:ext cx="5279100" cy="3495000"/>
              </a:xfrm>
              <a:prstGeom prst="rect">
                <a:avLst/>
              </a:prstGeom>
              <a:solidFill>
                <a:srgbClr val="3D85C6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5" name="Google Shape;174;p16">
                <a:extLst>
                  <a:ext uri="{FF2B5EF4-FFF2-40B4-BE49-F238E27FC236}">
                    <a16:creationId xmlns:a16="http://schemas.microsoft.com/office/drawing/2014/main" id="{2F1A4ECB-C940-4359-9BE2-FE577115D483}"/>
                  </a:ext>
                </a:extLst>
              </p:cNvPr>
              <p:cNvSpPr/>
              <p:nvPr/>
            </p:nvSpPr>
            <p:spPr>
              <a:xfrm>
                <a:off x="3693375" y="2273025"/>
                <a:ext cx="5264775" cy="2183175"/>
              </a:xfrm>
              <a:custGeom>
                <a:avLst/>
                <a:gdLst/>
                <a:ahLst/>
                <a:cxnLst/>
                <a:rect l="l" t="t" r="r" b="b"/>
                <a:pathLst>
                  <a:path w="210591" h="87327" extrusionOk="0">
                    <a:moveTo>
                      <a:pt x="210232" y="22281"/>
                    </a:moveTo>
                    <a:lnTo>
                      <a:pt x="164951" y="19047"/>
                    </a:lnTo>
                    <a:lnTo>
                      <a:pt x="35937" y="6109"/>
                    </a:lnTo>
                    <a:lnTo>
                      <a:pt x="16890" y="719"/>
                    </a:lnTo>
                    <a:lnTo>
                      <a:pt x="19765" y="6828"/>
                    </a:lnTo>
                    <a:lnTo>
                      <a:pt x="3953" y="2875"/>
                    </a:lnTo>
                    <a:lnTo>
                      <a:pt x="6109" y="719"/>
                    </a:lnTo>
                    <a:lnTo>
                      <a:pt x="0" y="0"/>
                    </a:lnTo>
                    <a:lnTo>
                      <a:pt x="0" y="87327"/>
                    </a:lnTo>
                    <a:lnTo>
                      <a:pt x="210591" y="86968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</p:sp>
          <p:sp>
            <p:nvSpPr>
              <p:cNvPr id="46" name="Google Shape;175;p16">
                <a:extLst>
                  <a:ext uri="{FF2B5EF4-FFF2-40B4-BE49-F238E27FC236}">
                    <a16:creationId xmlns:a16="http://schemas.microsoft.com/office/drawing/2014/main" id="{71AE4D4D-F9B8-4081-8D4A-1924EF694498}"/>
                  </a:ext>
                </a:extLst>
              </p:cNvPr>
              <p:cNvSpPr/>
              <p:nvPr/>
            </p:nvSpPr>
            <p:spPr>
              <a:xfrm>
                <a:off x="3702350" y="943350"/>
                <a:ext cx="5255800" cy="1922625"/>
              </a:xfrm>
              <a:custGeom>
                <a:avLst/>
                <a:gdLst/>
                <a:ahLst/>
                <a:cxnLst/>
                <a:rect l="l" t="t" r="r" b="b"/>
                <a:pathLst>
                  <a:path w="210232" h="76905" extrusionOk="0">
                    <a:moveTo>
                      <a:pt x="210232" y="43843"/>
                    </a:moveTo>
                    <a:lnTo>
                      <a:pt x="202326" y="43843"/>
                    </a:lnTo>
                    <a:lnTo>
                      <a:pt x="196936" y="49593"/>
                    </a:lnTo>
                    <a:lnTo>
                      <a:pt x="191545" y="45999"/>
                    </a:lnTo>
                    <a:lnTo>
                      <a:pt x="186514" y="48156"/>
                    </a:lnTo>
                    <a:lnTo>
                      <a:pt x="183280" y="38093"/>
                    </a:lnTo>
                    <a:lnTo>
                      <a:pt x="181123" y="43125"/>
                    </a:lnTo>
                    <a:lnTo>
                      <a:pt x="168905" y="37015"/>
                    </a:lnTo>
                    <a:lnTo>
                      <a:pt x="152374" y="53906"/>
                    </a:lnTo>
                    <a:lnTo>
                      <a:pt x="155249" y="44562"/>
                    </a:lnTo>
                    <a:lnTo>
                      <a:pt x="152014" y="37015"/>
                    </a:lnTo>
                    <a:lnTo>
                      <a:pt x="148420" y="46718"/>
                    </a:lnTo>
                    <a:lnTo>
                      <a:pt x="145186" y="37734"/>
                    </a:lnTo>
                    <a:lnTo>
                      <a:pt x="141952" y="47437"/>
                    </a:lnTo>
                    <a:lnTo>
                      <a:pt x="142311" y="53187"/>
                    </a:lnTo>
                    <a:lnTo>
                      <a:pt x="107093" y="41687"/>
                    </a:lnTo>
                    <a:lnTo>
                      <a:pt x="103858" y="34140"/>
                    </a:lnTo>
                    <a:lnTo>
                      <a:pt x="117874" y="32343"/>
                    </a:lnTo>
                    <a:lnTo>
                      <a:pt x="120030" y="24437"/>
                    </a:lnTo>
                    <a:lnTo>
                      <a:pt x="123983" y="18687"/>
                    </a:lnTo>
                    <a:lnTo>
                      <a:pt x="131171" y="17969"/>
                    </a:lnTo>
                    <a:lnTo>
                      <a:pt x="126858" y="9703"/>
                    </a:lnTo>
                    <a:lnTo>
                      <a:pt x="125061" y="3594"/>
                    </a:lnTo>
                    <a:lnTo>
                      <a:pt x="126858" y="0"/>
                    </a:lnTo>
                    <a:lnTo>
                      <a:pt x="3594" y="0"/>
                    </a:lnTo>
                    <a:lnTo>
                      <a:pt x="4313" y="3594"/>
                    </a:lnTo>
                    <a:lnTo>
                      <a:pt x="0" y="7187"/>
                    </a:lnTo>
                    <a:lnTo>
                      <a:pt x="0" y="72593"/>
                    </a:lnTo>
                    <a:lnTo>
                      <a:pt x="210232" y="76905"/>
                    </a:lnTo>
                    <a:close/>
                  </a:path>
                </a:pathLst>
              </a:custGeom>
              <a:solidFill>
                <a:srgbClr val="C27BA0"/>
              </a:solidFill>
              <a:ln>
                <a:noFill/>
              </a:ln>
            </p:spPr>
          </p:sp>
          <p:sp>
            <p:nvSpPr>
              <p:cNvPr id="47" name="Google Shape;176;p16">
                <a:extLst>
                  <a:ext uri="{FF2B5EF4-FFF2-40B4-BE49-F238E27FC236}">
                    <a16:creationId xmlns:a16="http://schemas.microsoft.com/office/drawing/2014/main" id="{57ECCCCB-A18F-449F-A9AF-751FCCF32821}"/>
                  </a:ext>
                </a:extLst>
              </p:cNvPr>
              <p:cNvSpPr/>
              <p:nvPr/>
            </p:nvSpPr>
            <p:spPr>
              <a:xfrm>
                <a:off x="4313275" y="970300"/>
                <a:ext cx="3764425" cy="3494875"/>
              </a:xfrm>
              <a:custGeom>
                <a:avLst/>
                <a:gdLst/>
                <a:ahLst/>
                <a:cxnLst/>
                <a:rect l="l" t="t" r="r" b="b"/>
                <a:pathLst>
                  <a:path w="150577" h="139795" extrusionOk="0">
                    <a:moveTo>
                      <a:pt x="46359" y="0"/>
                    </a:moveTo>
                    <a:lnTo>
                      <a:pt x="34859" y="2156"/>
                    </a:lnTo>
                    <a:lnTo>
                      <a:pt x="28391" y="11141"/>
                    </a:lnTo>
                    <a:lnTo>
                      <a:pt x="25156" y="17609"/>
                    </a:lnTo>
                    <a:lnTo>
                      <a:pt x="14016" y="13656"/>
                    </a:lnTo>
                    <a:lnTo>
                      <a:pt x="4672" y="14016"/>
                    </a:lnTo>
                    <a:lnTo>
                      <a:pt x="0" y="18687"/>
                    </a:lnTo>
                    <a:lnTo>
                      <a:pt x="3954" y="25515"/>
                    </a:lnTo>
                    <a:lnTo>
                      <a:pt x="11500" y="32343"/>
                    </a:lnTo>
                    <a:lnTo>
                      <a:pt x="15453" y="33062"/>
                    </a:lnTo>
                    <a:lnTo>
                      <a:pt x="12219" y="37375"/>
                    </a:lnTo>
                    <a:lnTo>
                      <a:pt x="13657" y="46718"/>
                    </a:lnTo>
                    <a:lnTo>
                      <a:pt x="12578" y="52828"/>
                    </a:lnTo>
                    <a:lnTo>
                      <a:pt x="11860" y="64687"/>
                    </a:lnTo>
                    <a:lnTo>
                      <a:pt x="14735" y="78702"/>
                    </a:lnTo>
                    <a:lnTo>
                      <a:pt x="19406" y="83374"/>
                    </a:lnTo>
                    <a:lnTo>
                      <a:pt x="22641" y="97390"/>
                    </a:lnTo>
                    <a:lnTo>
                      <a:pt x="23000" y="109968"/>
                    </a:lnTo>
                    <a:lnTo>
                      <a:pt x="23360" y="119671"/>
                    </a:lnTo>
                    <a:lnTo>
                      <a:pt x="20485" y="130811"/>
                    </a:lnTo>
                    <a:lnTo>
                      <a:pt x="17969" y="138717"/>
                    </a:lnTo>
                    <a:lnTo>
                      <a:pt x="29828" y="139436"/>
                    </a:lnTo>
                    <a:lnTo>
                      <a:pt x="29469" y="129733"/>
                    </a:lnTo>
                    <a:lnTo>
                      <a:pt x="29469" y="117155"/>
                    </a:lnTo>
                    <a:lnTo>
                      <a:pt x="33781" y="118233"/>
                    </a:lnTo>
                    <a:lnTo>
                      <a:pt x="32344" y="112843"/>
                    </a:lnTo>
                    <a:lnTo>
                      <a:pt x="33422" y="104218"/>
                    </a:lnTo>
                    <a:lnTo>
                      <a:pt x="31984" y="94515"/>
                    </a:lnTo>
                    <a:lnTo>
                      <a:pt x="32703" y="89843"/>
                    </a:lnTo>
                    <a:lnTo>
                      <a:pt x="35578" y="96312"/>
                    </a:lnTo>
                    <a:lnTo>
                      <a:pt x="36297" y="105296"/>
                    </a:lnTo>
                    <a:lnTo>
                      <a:pt x="35938" y="112483"/>
                    </a:lnTo>
                    <a:lnTo>
                      <a:pt x="39172" y="113202"/>
                    </a:lnTo>
                    <a:lnTo>
                      <a:pt x="43484" y="111765"/>
                    </a:lnTo>
                    <a:lnTo>
                      <a:pt x="40969" y="102062"/>
                    </a:lnTo>
                    <a:lnTo>
                      <a:pt x="44203" y="104218"/>
                    </a:lnTo>
                    <a:lnTo>
                      <a:pt x="51031" y="93796"/>
                    </a:lnTo>
                    <a:lnTo>
                      <a:pt x="52828" y="108890"/>
                    </a:lnTo>
                    <a:lnTo>
                      <a:pt x="56781" y="122186"/>
                    </a:lnTo>
                    <a:lnTo>
                      <a:pt x="59297" y="139795"/>
                    </a:lnTo>
                    <a:lnTo>
                      <a:pt x="69359" y="139077"/>
                    </a:lnTo>
                    <a:lnTo>
                      <a:pt x="65765" y="129014"/>
                    </a:lnTo>
                    <a:lnTo>
                      <a:pt x="63609" y="120749"/>
                    </a:lnTo>
                    <a:lnTo>
                      <a:pt x="64687" y="114280"/>
                    </a:lnTo>
                    <a:lnTo>
                      <a:pt x="63250" y="106374"/>
                    </a:lnTo>
                    <a:lnTo>
                      <a:pt x="63609" y="88405"/>
                    </a:lnTo>
                    <a:lnTo>
                      <a:pt x="65765" y="104218"/>
                    </a:lnTo>
                    <a:lnTo>
                      <a:pt x="66125" y="114999"/>
                    </a:lnTo>
                    <a:lnTo>
                      <a:pt x="71156" y="113921"/>
                    </a:lnTo>
                    <a:lnTo>
                      <a:pt x="69000" y="98468"/>
                    </a:lnTo>
                    <a:lnTo>
                      <a:pt x="70437" y="91999"/>
                    </a:lnTo>
                    <a:lnTo>
                      <a:pt x="69359" y="87687"/>
                    </a:lnTo>
                    <a:lnTo>
                      <a:pt x="76906" y="88046"/>
                    </a:lnTo>
                    <a:lnTo>
                      <a:pt x="80859" y="107093"/>
                    </a:lnTo>
                    <a:lnTo>
                      <a:pt x="81218" y="111765"/>
                    </a:lnTo>
                    <a:lnTo>
                      <a:pt x="83015" y="113561"/>
                    </a:lnTo>
                    <a:lnTo>
                      <a:pt x="81937" y="126858"/>
                    </a:lnTo>
                    <a:lnTo>
                      <a:pt x="83375" y="131530"/>
                    </a:lnTo>
                    <a:lnTo>
                      <a:pt x="83734" y="136921"/>
                    </a:lnTo>
                    <a:lnTo>
                      <a:pt x="92359" y="137639"/>
                    </a:lnTo>
                    <a:lnTo>
                      <a:pt x="90562" y="129014"/>
                    </a:lnTo>
                    <a:lnTo>
                      <a:pt x="87328" y="116436"/>
                    </a:lnTo>
                    <a:lnTo>
                      <a:pt x="90562" y="107452"/>
                    </a:lnTo>
                    <a:lnTo>
                      <a:pt x="87328" y="93796"/>
                    </a:lnTo>
                    <a:lnTo>
                      <a:pt x="93437" y="102062"/>
                    </a:lnTo>
                    <a:lnTo>
                      <a:pt x="98828" y="103499"/>
                    </a:lnTo>
                    <a:lnTo>
                      <a:pt x="102781" y="98108"/>
                    </a:lnTo>
                    <a:lnTo>
                      <a:pt x="103140" y="110327"/>
                    </a:lnTo>
                    <a:lnTo>
                      <a:pt x="106015" y="118593"/>
                    </a:lnTo>
                    <a:lnTo>
                      <a:pt x="107452" y="131171"/>
                    </a:lnTo>
                    <a:lnTo>
                      <a:pt x="109968" y="136202"/>
                    </a:lnTo>
                    <a:lnTo>
                      <a:pt x="115359" y="136921"/>
                    </a:lnTo>
                    <a:lnTo>
                      <a:pt x="116796" y="132249"/>
                    </a:lnTo>
                    <a:lnTo>
                      <a:pt x="111046" y="118593"/>
                    </a:lnTo>
                    <a:lnTo>
                      <a:pt x="111406" y="108530"/>
                    </a:lnTo>
                    <a:lnTo>
                      <a:pt x="111765" y="93437"/>
                    </a:lnTo>
                    <a:lnTo>
                      <a:pt x="115718" y="95952"/>
                    </a:lnTo>
                    <a:lnTo>
                      <a:pt x="117155" y="91280"/>
                    </a:lnTo>
                    <a:lnTo>
                      <a:pt x="133327" y="97390"/>
                    </a:lnTo>
                    <a:lnTo>
                      <a:pt x="140155" y="101343"/>
                    </a:lnTo>
                    <a:lnTo>
                      <a:pt x="148421" y="97390"/>
                    </a:lnTo>
                    <a:lnTo>
                      <a:pt x="149858" y="93437"/>
                    </a:lnTo>
                    <a:lnTo>
                      <a:pt x="140515" y="70796"/>
                    </a:lnTo>
                    <a:lnTo>
                      <a:pt x="142311" y="64687"/>
                    </a:lnTo>
                    <a:lnTo>
                      <a:pt x="148780" y="63249"/>
                    </a:lnTo>
                    <a:lnTo>
                      <a:pt x="150577" y="57499"/>
                    </a:lnTo>
                    <a:lnTo>
                      <a:pt x="143390" y="53906"/>
                    </a:lnTo>
                    <a:lnTo>
                      <a:pt x="136921" y="54625"/>
                    </a:lnTo>
                    <a:lnTo>
                      <a:pt x="131171" y="43484"/>
                    </a:lnTo>
                    <a:lnTo>
                      <a:pt x="118952" y="49593"/>
                    </a:lnTo>
                    <a:lnTo>
                      <a:pt x="105296" y="42406"/>
                    </a:lnTo>
                    <a:lnTo>
                      <a:pt x="100265" y="37734"/>
                    </a:lnTo>
                    <a:lnTo>
                      <a:pt x="91640" y="34859"/>
                    </a:lnTo>
                    <a:lnTo>
                      <a:pt x="81218" y="40250"/>
                    </a:lnTo>
                    <a:lnTo>
                      <a:pt x="72234" y="40250"/>
                    </a:lnTo>
                    <a:lnTo>
                      <a:pt x="61812" y="43843"/>
                    </a:lnTo>
                    <a:lnTo>
                      <a:pt x="62172" y="37734"/>
                    </a:lnTo>
                    <a:lnTo>
                      <a:pt x="70437" y="36656"/>
                    </a:lnTo>
                    <a:lnTo>
                      <a:pt x="82296" y="26594"/>
                    </a:lnTo>
                    <a:lnTo>
                      <a:pt x="83734" y="22281"/>
                    </a:lnTo>
                    <a:lnTo>
                      <a:pt x="77984" y="17969"/>
                    </a:lnTo>
                    <a:lnTo>
                      <a:pt x="70437" y="16891"/>
                    </a:lnTo>
                    <a:lnTo>
                      <a:pt x="65047" y="20484"/>
                    </a:lnTo>
                    <a:lnTo>
                      <a:pt x="64328" y="15812"/>
                    </a:lnTo>
                    <a:lnTo>
                      <a:pt x="60734" y="11141"/>
                    </a:lnTo>
                    <a:lnTo>
                      <a:pt x="59297" y="6469"/>
                    </a:lnTo>
                    <a:lnTo>
                      <a:pt x="54625" y="719"/>
                    </a:lnTo>
                    <a:close/>
                  </a:path>
                </a:pathLst>
              </a:custGeom>
              <a:solidFill>
                <a:srgbClr val="7F6000"/>
              </a:solidFill>
              <a:ln>
                <a:noFill/>
              </a:ln>
            </p:spPr>
          </p:sp>
        </p:grpSp>
        <p:sp>
          <p:nvSpPr>
            <p:cNvPr id="48" name="Google Shape;177;p16">
              <a:extLst>
                <a:ext uri="{FF2B5EF4-FFF2-40B4-BE49-F238E27FC236}">
                  <a16:creationId xmlns:a16="http://schemas.microsoft.com/office/drawing/2014/main" id="{09493341-3BE5-4A6C-A052-D6176A826A49}"/>
                </a:ext>
              </a:extLst>
            </p:cNvPr>
            <p:cNvSpPr txBox="1"/>
            <p:nvPr/>
          </p:nvSpPr>
          <p:spPr>
            <a:xfrm>
              <a:off x="9547308" y="4413949"/>
              <a:ext cx="1081585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Cow</a:t>
              </a:r>
              <a:endParaRPr b="1" dirty="0"/>
            </a:p>
          </p:txBody>
        </p:sp>
        <p:sp>
          <p:nvSpPr>
            <p:cNvPr id="49" name="Google Shape;178;p16">
              <a:extLst>
                <a:ext uri="{FF2B5EF4-FFF2-40B4-BE49-F238E27FC236}">
                  <a16:creationId xmlns:a16="http://schemas.microsoft.com/office/drawing/2014/main" id="{5241A1B8-61FD-4B50-AB14-A2E08A2D6627}"/>
                </a:ext>
              </a:extLst>
            </p:cNvPr>
            <p:cNvSpPr txBox="1"/>
            <p:nvPr/>
          </p:nvSpPr>
          <p:spPr>
            <a:xfrm>
              <a:off x="10628894" y="5370081"/>
              <a:ext cx="1138072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Grass</a:t>
              </a:r>
              <a:endParaRPr b="1" dirty="0"/>
            </a:p>
          </p:txBody>
        </p:sp>
        <p:sp>
          <p:nvSpPr>
            <p:cNvPr id="50" name="Google Shape;179;p16">
              <a:extLst>
                <a:ext uri="{FF2B5EF4-FFF2-40B4-BE49-F238E27FC236}">
                  <a16:creationId xmlns:a16="http://schemas.microsoft.com/office/drawing/2014/main" id="{1A2A9563-BE29-4CBE-A56F-78036C0E95A8}"/>
                </a:ext>
              </a:extLst>
            </p:cNvPr>
            <p:cNvSpPr txBox="1"/>
            <p:nvPr/>
          </p:nvSpPr>
          <p:spPr>
            <a:xfrm>
              <a:off x="10628894" y="3669090"/>
              <a:ext cx="1025733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Sky</a:t>
              </a:r>
              <a:endParaRPr sz="2487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755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1;p80"/>
          <p:cNvPicPr preferRelativeResize="0"/>
          <p:nvPr/>
        </p:nvPicPr>
        <p:blipFill rotWithShape="1">
          <a:blip r:embed="rId2">
            <a:alphaModFix/>
          </a:blip>
          <a:srcRect t="1" b="-1267"/>
          <a:stretch/>
        </p:blipFill>
        <p:spPr>
          <a:xfrm>
            <a:off x="5273413" y="1115503"/>
            <a:ext cx="4394790" cy="47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44559" cy="684357"/>
          </a:xfrm>
        </p:spPr>
        <p:txBody>
          <a:bodyPr>
            <a:normAutofit fontScale="90000"/>
          </a:bodyPr>
          <a:lstStyle/>
          <a:p>
            <a:r>
              <a:rPr lang="en-US"/>
              <a:t>Batch Normalization: Test-Time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Google Shape;90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393" y="3471573"/>
            <a:ext cx="1981516" cy="6570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07;p82"/>
          <p:cNvSpPr txBox="1"/>
          <p:nvPr/>
        </p:nvSpPr>
        <p:spPr>
          <a:xfrm>
            <a:off x="241603" y="2309192"/>
            <a:ext cx="4264889" cy="116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Learnable scale and shift parameters:</a:t>
            </a:r>
            <a:endParaRPr sz="2399" b="1" dirty="0"/>
          </a:p>
        </p:txBody>
      </p:sp>
      <p:sp>
        <p:nvSpPr>
          <p:cNvPr id="6" name="Google Shape;908;p82"/>
          <p:cNvSpPr txBox="1"/>
          <p:nvPr/>
        </p:nvSpPr>
        <p:spPr>
          <a:xfrm>
            <a:off x="8536529" y="5057171"/>
            <a:ext cx="2452037" cy="104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Output,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pic>
        <p:nvPicPr>
          <p:cNvPr id="8" name="Google Shape;8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923" y="1352934"/>
            <a:ext cx="2412372" cy="6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60;p80"/>
          <p:cNvSpPr txBox="1"/>
          <p:nvPr/>
        </p:nvSpPr>
        <p:spPr>
          <a:xfrm>
            <a:off x="639320" y="1250037"/>
            <a:ext cx="1555595" cy="67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Input</a:t>
            </a:r>
            <a:r>
              <a:rPr lang="en" sz="2399" b="1"/>
              <a:t>:</a:t>
            </a:r>
            <a:endParaRPr sz="2399" b="1" dirty="0"/>
          </a:p>
        </p:txBody>
      </p:sp>
      <p:sp>
        <p:nvSpPr>
          <p:cNvPr id="11" name="Google Shape;862;p80"/>
          <p:cNvSpPr txBox="1"/>
          <p:nvPr/>
        </p:nvSpPr>
        <p:spPr>
          <a:xfrm>
            <a:off x="9489894" y="1170650"/>
            <a:ext cx="2817271" cy="806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Per-channel mean, shape is D</a:t>
            </a:r>
            <a:endParaRPr sz="2800" dirty="0"/>
          </a:p>
        </p:txBody>
      </p:sp>
      <p:sp>
        <p:nvSpPr>
          <p:cNvPr id="12" name="Google Shape;864;p80"/>
          <p:cNvSpPr txBox="1"/>
          <p:nvPr/>
        </p:nvSpPr>
        <p:spPr>
          <a:xfrm>
            <a:off x="8353910" y="3887212"/>
            <a:ext cx="2817271" cy="93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Normalized x,</a:t>
            </a:r>
            <a:endParaRPr sz="2800" dirty="0"/>
          </a:p>
          <a:p>
            <a:r>
              <a:rPr lang="en" sz="2800" dirty="0"/>
              <a:t>Shape is N x D</a:t>
            </a:r>
            <a:endParaRPr sz="2800" dirty="0"/>
          </a:p>
        </p:txBody>
      </p:sp>
      <p:sp>
        <p:nvSpPr>
          <p:cNvPr id="13" name="Google Shape;862;p80"/>
          <p:cNvSpPr txBox="1"/>
          <p:nvPr/>
        </p:nvSpPr>
        <p:spPr>
          <a:xfrm>
            <a:off x="9628291" y="2597412"/>
            <a:ext cx="2540478" cy="1025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Per-channel </a:t>
            </a:r>
            <a:r>
              <a:rPr lang="en-US" sz="2800" dirty="0" err="1"/>
              <a:t>std</a:t>
            </a:r>
            <a:r>
              <a:rPr lang="en" sz="2800" dirty="0"/>
              <a:t>, shape is D</a:t>
            </a:r>
            <a:endParaRPr sz="2800" dirty="0"/>
          </a:p>
        </p:txBody>
      </p:sp>
      <p:sp>
        <p:nvSpPr>
          <p:cNvPr id="20" name="Google Shape;951;p84"/>
          <p:cNvSpPr/>
          <p:nvPr/>
        </p:nvSpPr>
        <p:spPr>
          <a:xfrm>
            <a:off x="6423021" y="1170650"/>
            <a:ext cx="2940753" cy="1262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 dirty="0"/>
              <a:t>(Running) average of </a:t>
            </a:r>
            <a:endParaRPr sz="2487" dirty="0"/>
          </a:p>
          <a:p>
            <a:r>
              <a:rPr lang="en" sz="2487" dirty="0"/>
              <a:t>values seen during training</a:t>
            </a:r>
            <a:endParaRPr sz="2487" dirty="0"/>
          </a:p>
        </p:txBody>
      </p:sp>
      <p:sp>
        <p:nvSpPr>
          <p:cNvPr id="21" name="Google Shape;952;p84"/>
          <p:cNvSpPr/>
          <p:nvPr/>
        </p:nvSpPr>
        <p:spPr>
          <a:xfrm>
            <a:off x="6436972" y="2530041"/>
            <a:ext cx="3259951" cy="12624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487"/>
              <a:t>(Running) average of </a:t>
            </a:r>
            <a:endParaRPr sz="2487" dirty="0"/>
          </a:p>
          <a:p>
            <a:r>
              <a:rPr lang="en" sz="2487" dirty="0"/>
              <a:t>values seen during training</a:t>
            </a:r>
            <a:endParaRPr sz="2487" dirty="0"/>
          </a:p>
        </p:txBody>
      </p:sp>
      <p:sp>
        <p:nvSpPr>
          <p:cNvPr id="22" name="Google Shape;953;p84"/>
          <p:cNvSpPr txBox="1"/>
          <p:nvPr/>
        </p:nvSpPr>
        <p:spPr>
          <a:xfrm>
            <a:off x="225196" y="4250486"/>
            <a:ext cx="4818510" cy="185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>
                <a:solidFill>
                  <a:srgbClr val="6AA84F"/>
                </a:solidFill>
              </a:rPr>
              <a:t>During testing batchnorm becomes a linear operator. </a:t>
            </a:r>
            <a:endParaRPr sz="2800" dirty="0">
              <a:solidFill>
                <a:srgbClr val="6AA84F"/>
              </a:solidFill>
            </a:endParaRPr>
          </a:p>
          <a:p>
            <a:r>
              <a:rPr lang="en" sz="2800" dirty="0">
                <a:solidFill>
                  <a:srgbClr val="6AA84F"/>
                </a:solidFill>
              </a:rPr>
              <a:t>Can be fused with the previous fully-connected or conv layer</a:t>
            </a:r>
            <a:endParaRPr sz="2800" dirty="0">
              <a:solidFill>
                <a:srgbClr val="6AA8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4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 for </a:t>
            </a:r>
            <a:r>
              <a:rPr lang="en-US" dirty="0" err="1"/>
              <a:t>ConvNets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Google Shape;982;p86"/>
          <p:cNvSpPr txBox="1"/>
          <p:nvPr/>
        </p:nvSpPr>
        <p:spPr>
          <a:xfrm>
            <a:off x="600576" y="2711983"/>
            <a:ext cx="4937914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 ×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1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ɣ,β: 1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D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Google Shape;983;p86"/>
          <p:cNvSpPr txBox="1"/>
          <p:nvPr/>
        </p:nvSpPr>
        <p:spPr>
          <a:xfrm>
            <a:off x="6533764" y="2711983"/>
            <a:ext cx="5001497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C×H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W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1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1×C×1×1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" name="Google Shape;984;p86"/>
          <p:cNvCxnSpPr/>
          <p:nvPr/>
        </p:nvCxnSpPr>
        <p:spPr>
          <a:xfrm>
            <a:off x="2379946" y="3461288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85;p86"/>
          <p:cNvSpPr txBox="1"/>
          <p:nvPr/>
        </p:nvSpPr>
        <p:spPr>
          <a:xfrm>
            <a:off x="166822" y="3433495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cxnSp>
        <p:nvCxnSpPr>
          <p:cNvPr id="8" name="Google Shape;986;p86"/>
          <p:cNvCxnSpPr/>
          <p:nvPr/>
        </p:nvCxnSpPr>
        <p:spPr>
          <a:xfrm>
            <a:off x="8321632" y="3461288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987;p86"/>
          <p:cNvCxnSpPr/>
          <p:nvPr/>
        </p:nvCxnSpPr>
        <p:spPr>
          <a:xfrm>
            <a:off x="9547912" y="3461288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988;p86"/>
          <p:cNvCxnSpPr/>
          <p:nvPr/>
        </p:nvCxnSpPr>
        <p:spPr>
          <a:xfrm>
            <a:off x="10162552" y="3433495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989;p86"/>
          <p:cNvSpPr txBox="1"/>
          <p:nvPr/>
        </p:nvSpPr>
        <p:spPr>
          <a:xfrm>
            <a:off x="6030628" y="3461288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sp>
        <p:nvSpPr>
          <p:cNvPr id="12" name="Google Shape;990;p86"/>
          <p:cNvSpPr txBox="1"/>
          <p:nvPr/>
        </p:nvSpPr>
        <p:spPr>
          <a:xfrm>
            <a:off x="600576" y="1267330"/>
            <a:ext cx="4281685" cy="108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Batch Normalization for </a:t>
            </a:r>
            <a:r>
              <a:rPr lang="en" sz="2800" b="1"/>
              <a:t>fully-connected</a:t>
            </a:r>
            <a:r>
              <a:rPr lang="en" sz="2800"/>
              <a:t> networks</a:t>
            </a:r>
            <a:endParaRPr sz="2800" dirty="0"/>
          </a:p>
        </p:txBody>
      </p:sp>
      <p:sp>
        <p:nvSpPr>
          <p:cNvPr id="13" name="Google Shape;991;p86"/>
          <p:cNvSpPr txBox="1"/>
          <p:nvPr/>
        </p:nvSpPr>
        <p:spPr>
          <a:xfrm>
            <a:off x="6307307" y="1127529"/>
            <a:ext cx="5454410" cy="135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Batch Normalization for </a:t>
            </a:r>
            <a:endParaRPr sz="2800" dirty="0"/>
          </a:p>
          <a:p>
            <a:r>
              <a:rPr lang="en" sz="2800" b="1" dirty="0"/>
              <a:t>convolutional</a:t>
            </a:r>
            <a:r>
              <a:rPr lang="en" sz="2800" dirty="0"/>
              <a:t> networks</a:t>
            </a:r>
            <a:endParaRPr sz="2800" dirty="0"/>
          </a:p>
          <a:p>
            <a:r>
              <a:rPr lang="en" sz="2800" dirty="0"/>
              <a:t>(Spatial </a:t>
            </a:r>
            <a:r>
              <a:rPr lang="en" sz="2800" dirty="0" err="1"/>
              <a:t>Batchnorm</a:t>
            </a:r>
            <a:r>
              <a:rPr lang="en" sz="2800" dirty="0"/>
              <a:t>, BatchNorm2D)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72402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A831-65A3-402B-91FD-5E7060B8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calendar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CC1A6F2-5D59-4AF1-831A-DA893A3E3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208196"/>
              </p:ext>
            </p:extLst>
          </p:nvPr>
        </p:nvGraphicFramePr>
        <p:xfrm>
          <a:off x="838200" y="1825625"/>
          <a:ext cx="10515600" cy="4392285"/>
        </p:xfrm>
        <a:graphic>
          <a:graphicData uri="http://schemas.openxmlformats.org/drawingml/2006/table">
            <a:tbl>
              <a:tblPr/>
              <a:tblGrid>
                <a:gridCol w="923488">
                  <a:extLst>
                    <a:ext uri="{9D8B030D-6E8A-4147-A177-3AD203B41FA5}">
                      <a16:colId xmlns:a16="http://schemas.microsoft.com/office/drawing/2014/main" val="507606773"/>
                    </a:ext>
                  </a:extLst>
                </a:gridCol>
                <a:gridCol w="3414319">
                  <a:extLst>
                    <a:ext uri="{9D8B030D-6E8A-4147-A177-3AD203B41FA5}">
                      <a16:colId xmlns:a16="http://schemas.microsoft.com/office/drawing/2014/main" val="2261169898"/>
                    </a:ext>
                  </a:extLst>
                </a:gridCol>
                <a:gridCol w="1971553">
                  <a:extLst>
                    <a:ext uri="{9D8B030D-6E8A-4147-A177-3AD203B41FA5}">
                      <a16:colId xmlns:a16="http://schemas.microsoft.com/office/drawing/2014/main" val="291890553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286274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56368971"/>
                    </a:ext>
                  </a:extLst>
                </a:gridCol>
              </a:tblGrid>
              <a:tr h="31110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Date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363636"/>
                          </a:solidFill>
                          <a:effectLst/>
                        </a:rPr>
                        <a:t>Topic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Slides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Reading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363636"/>
                          </a:solidFill>
                          <a:effectLst/>
                        </a:rPr>
                        <a:t>Homework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321409"/>
                  </a:ext>
                </a:extLst>
              </a:tr>
              <a:tr h="33380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</a:rPr>
                        <a:t>April 9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>
                              <a:lumMod val="90000"/>
                            </a:schemeClr>
                          </a:solidFill>
                          <a:effectLst/>
                        </a:rPr>
                        <a:t>Filters and convolutions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2"/>
                        </a:rPr>
                        <a:t>Google Slides</a:t>
                      </a:r>
                      <a:endParaRPr lang="en-US" sz="1600" dirty="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effectLst/>
                        </a:rPr>
                        <a:t>HW1 due, </a:t>
                      </a:r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4"/>
                        </a:rPr>
                        <a:t>HW2</a:t>
                      </a:r>
                      <a:r>
                        <a:rPr lang="en-US" sz="1600" dirty="0">
                          <a:effectLst/>
                        </a:rPr>
                        <a:t> 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474004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April 14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Interpolation and Optimization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5"/>
                        </a:rPr>
                        <a:t>pdf</a:t>
                      </a:r>
                      <a:r>
                        <a:rPr lang="en-US" sz="1600">
                          <a:effectLst/>
                        </a:rPr>
                        <a:t>, </a:t>
                      </a:r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6"/>
                        </a:rPr>
                        <a:t>pptx</a:t>
                      </a:r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51380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April 16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Machine Learning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7"/>
                        </a:rPr>
                        <a:t>pdf</a:t>
                      </a:r>
                      <a:r>
                        <a:rPr lang="en-US" sz="1600" dirty="0">
                          <a:effectLst/>
                        </a:rPr>
                        <a:t>, </a:t>
                      </a:r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8"/>
                        </a:rPr>
                        <a:t>pptx</a:t>
                      </a:r>
                      <a:endParaRPr lang="en-US" sz="1600" dirty="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 dirty="0">
                          <a:effectLst/>
                        </a:rPr>
                        <a:t>, Chapter 5.1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-5.2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737644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April 21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Deep Neural Networks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pdf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pptx</a:t>
                      </a:r>
                      <a:endParaRPr lang="en-US" sz="1400" dirty="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5.3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46148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April 23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Convolutional Neural Networks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dirty="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5.4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HW2 due, HW3 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818877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rgbClr val="C00000"/>
                          </a:solidFill>
                          <a:effectLst/>
                        </a:rPr>
                        <a:t>April 28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</a:rPr>
                        <a:t>Network Architectures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 dirty="0">
                          <a:effectLst/>
                        </a:rPr>
                        <a:t>, Chapter 5.4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dirty="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17530"/>
                  </a:ext>
                </a:extLst>
              </a:tr>
              <a:tr h="38464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April 30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Object Detection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6.3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364727"/>
                  </a:ext>
                </a:extLst>
              </a:tr>
              <a:tr h="54948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May 5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effectLst/>
                        </a:rPr>
                        <a:t>Detection and Instance Segmentation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rgbClr val="3273DC"/>
                          </a:solidFill>
                          <a:effectLst/>
                          <a:hlinkClick r:id="rId3"/>
                        </a:rPr>
                        <a:t>Szeliski</a:t>
                      </a:r>
                      <a:r>
                        <a:rPr lang="en-US" sz="1600">
                          <a:effectLst/>
                        </a:rPr>
                        <a:t>, Chapter 6.4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601260"/>
                  </a:ext>
                </a:extLst>
              </a:tr>
              <a:tr h="56121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May 7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Edges, features, matching, RANSAC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60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solidFill>
                            <a:schemeClr val="bg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Szeliski</a:t>
                      </a:r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, Chapter 7.1-7.2, 8.1-8.2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HW3 due, HW4 assigned</a:t>
                      </a:r>
                    </a:p>
                  </a:txBody>
                  <a:tcPr marL="35961" marR="35961" marT="17981" marB="17981">
                    <a:lnL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222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FBF0A-18D4-4081-890F-83DBEA61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43A1C-85A9-4A2D-8FF9-DB99E3CA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D6D6-851E-48D7-842E-E28608DC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94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Google Shape;999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77975" y="4106775"/>
            <a:ext cx="3834401" cy="1256973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1000;p87"/>
          <p:cNvSpPr/>
          <p:nvPr/>
        </p:nvSpPr>
        <p:spPr>
          <a:xfrm>
            <a:off x="1007637" y="1512766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7" name="Google Shape;1001;p87"/>
          <p:cNvSpPr/>
          <p:nvPr/>
        </p:nvSpPr>
        <p:spPr>
          <a:xfrm>
            <a:off x="1007637" y="2228993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8" name="Google Shape;1002;p87"/>
          <p:cNvCxnSpPr/>
          <p:nvPr/>
        </p:nvCxnSpPr>
        <p:spPr>
          <a:xfrm>
            <a:off x="2039568" y="1961849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03;p87"/>
          <p:cNvSpPr/>
          <p:nvPr/>
        </p:nvSpPr>
        <p:spPr>
          <a:xfrm>
            <a:off x="1007637" y="2899135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0" name="Google Shape;1004;p87"/>
          <p:cNvCxnSpPr/>
          <p:nvPr/>
        </p:nvCxnSpPr>
        <p:spPr>
          <a:xfrm>
            <a:off x="2039568" y="1018095"/>
            <a:ext cx="0" cy="49467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05;p87"/>
          <p:cNvCxnSpPr/>
          <p:nvPr/>
        </p:nvCxnSpPr>
        <p:spPr>
          <a:xfrm>
            <a:off x="2039568" y="2672864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06;p87"/>
          <p:cNvSpPr/>
          <p:nvPr/>
        </p:nvSpPr>
        <p:spPr>
          <a:xfrm>
            <a:off x="1007637" y="367540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13" name="Google Shape;1007;p87"/>
          <p:cNvSpPr/>
          <p:nvPr/>
        </p:nvSpPr>
        <p:spPr>
          <a:xfrm>
            <a:off x="1007637" y="4391629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14" name="Google Shape;1008;p87"/>
          <p:cNvCxnSpPr/>
          <p:nvPr/>
        </p:nvCxnSpPr>
        <p:spPr>
          <a:xfrm>
            <a:off x="2039568" y="4124485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009;p87"/>
          <p:cNvCxnSpPr/>
          <p:nvPr/>
        </p:nvCxnSpPr>
        <p:spPr>
          <a:xfrm>
            <a:off x="2039568" y="3371738"/>
            <a:ext cx="0" cy="3075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10;p87"/>
          <p:cNvCxnSpPr/>
          <p:nvPr/>
        </p:nvCxnSpPr>
        <p:spPr>
          <a:xfrm>
            <a:off x="2039568" y="4835500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011;p87"/>
          <p:cNvSpPr/>
          <p:nvPr/>
        </p:nvSpPr>
        <p:spPr>
          <a:xfrm>
            <a:off x="1007637" y="506177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8" name="Google Shape;1012;p87"/>
          <p:cNvCxnSpPr/>
          <p:nvPr/>
        </p:nvCxnSpPr>
        <p:spPr>
          <a:xfrm>
            <a:off x="2039568" y="5510855"/>
            <a:ext cx="0" cy="31751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014;p87"/>
          <p:cNvSpPr txBox="1"/>
          <p:nvPr/>
        </p:nvSpPr>
        <p:spPr>
          <a:xfrm>
            <a:off x="4274586" y="1379234"/>
            <a:ext cx="6944191" cy="23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>
                <a:solidFill>
                  <a:srgbClr val="38761D"/>
                </a:solidFill>
              </a:rPr>
              <a:t>Usually inserted after Fully Connected or Convolutional layers, and before nonlinearity.</a:t>
            </a:r>
            <a:endParaRPr sz="3199">
              <a:solidFill>
                <a:srgbClr val="38761D"/>
              </a:solidFill>
            </a:endParaRPr>
          </a:p>
        </p:txBody>
      </p:sp>
      <p:cxnSp>
        <p:nvCxnSpPr>
          <p:cNvPr id="21" name="Google Shape;1015;p87"/>
          <p:cNvCxnSpPr/>
          <p:nvPr/>
        </p:nvCxnSpPr>
        <p:spPr>
          <a:xfrm rot="10800000">
            <a:off x="3375087" y="2453221"/>
            <a:ext cx="58264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1016;p87"/>
          <p:cNvCxnSpPr/>
          <p:nvPr/>
        </p:nvCxnSpPr>
        <p:spPr>
          <a:xfrm flipH="1">
            <a:off x="3301939" y="2720318"/>
            <a:ext cx="692220" cy="179673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TextBox 23"/>
          <p:cNvSpPr txBox="1"/>
          <p:nvPr/>
        </p:nvSpPr>
        <p:spPr>
          <a:xfrm>
            <a:off x="0" y="6044146"/>
            <a:ext cx="321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Ioffe</a:t>
            </a:r>
            <a:r>
              <a:rPr lang="en-US" sz="900" dirty="0"/>
              <a:t> and </a:t>
            </a:r>
            <a:r>
              <a:rPr lang="en-US" sz="900" dirty="0" err="1"/>
              <a:t>Szegedy</a:t>
            </a:r>
            <a:r>
              <a:rPr lang="en-US" sz="900" dirty="0"/>
              <a:t>, “Batch normalization: Accelerating deep network training by reducing internal covariate shift”, ICML 2015</a:t>
            </a:r>
          </a:p>
        </p:txBody>
      </p:sp>
    </p:spTree>
    <p:extLst>
      <p:ext uri="{BB962C8B-B14F-4D97-AF65-F5344CB8AC3E}">
        <p14:creationId xmlns:p14="http://schemas.microsoft.com/office/powerpoint/2010/main" val="589075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Google Shape;1000;p87"/>
          <p:cNvSpPr/>
          <p:nvPr/>
        </p:nvSpPr>
        <p:spPr>
          <a:xfrm>
            <a:off x="1007637" y="1512766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7" name="Google Shape;1001;p87"/>
          <p:cNvSpPr/>
          <p:nvPr/>
        </p:nvSpPr>
        <p:spPr>
          <a:xfrm>
            <a:off x="1007637" y="2228993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8" name="Google Shape;1002;p87"/>
          <p:cNvCxnSpPr/>
          <p:nvPr/>
        </p:nvCxnSpPr>
        <p:spPr>
          <a:xfrm>
            <a:off x="2039568" y="1961849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03;p87"/>
          <p:cNvSpPr/>
          <p:nvPr/>
        </p:nvSpPr>
        <p:spPr>
          <a:xfrm>
            <a:off x="1007637" y="2899135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0" name="Google Shape;1004;p87"/>
          <p:cNvCxnSpPr/>
          <p:nvPr/>
        </p:nvCxnSpPr>
        <p:spPr>
          <a:xfrm>
            <a:off x="2039568" y="1018095"/>
            <a:ext cx="0" cy="49467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05;p87"/>
          <p:cNvCxnSpPr/>
          <p:nvPr/>
        </p:nvCxnSpPr>
        <p:spPr>
          <a:xfrm>
            <a:off x="2039568" y="2672864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06;p87"/>
          <p:cNvSpPr/>
          <p:nvPr/>
        </p:nvSpPr>
        <p:spPr>
          <a:xfrm>
            <a:off x="1007637" y="367540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13" name="Google Shape;1007;p87"/>
          <p:cNvSpPr/>
          <p:nvPr/>
        </p:nvSpPr>
        <p:spPr>
          <a:xfrm>
            <a:off x="1007637" y="4391629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14" name="Google Shape;1008;p87"/>
          <p:cNvCxnSpPr/>
          <p:nvPr/>
        </p:nvCxnSpPr>
        <p:spPr>
          <a:xfrm>
            <a:off x="2039568" y="4124485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009;p87"/>
          <p:cNvCxnSpPr/>
          <p:nvPr/>
        </p:nvCxnSpPr>
        <p:spPr>
          <a:xfrm>
            <a:off x="2039568" y="3371738"/>
            <a:ext cx="0" cy="3075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10;p87"/>
          <p:cNvCxnSpPr/>
          <p:nvPr/>
        </p:nvCxnSpPr>
        <p:spPr>
          <a:xfrm>
            <a:off x="2039568" y="4835500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011;p87"/>
          <p:cNvSpPr/>
          <p:nvPr/>
        </p:nvSpPr>
        <p:spPr>
          <a:xfrm>
            <a:off x="1007637" y="506177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8" name="Google Shape;1012;p87"/>
          <p:cNvCxnSpPr/>
          <p:nvPr/>
        </p:nvCxnSpPr>
        <p:spPr>
          <a:xfrm>
            <a:off x="2039568" y="5510855"/>
            <a:ext cx="0" cy="31751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1038;p88"/>
          <p:cNvSpPr txBox="1"/>
          <p:nvPr/>
        </p:nvSpPr>
        <p:spPr>
          <a:xfrm>
            <a:off x="3166915" y="1154319"/>
            <a:ext cx="8846691" cy="234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Makes deep networks </a:t>
            </a:r>
            <a:r>
              <a:rPr lang="en" sz="2400" b="1" dirty="0">
                <a:solidFill>
                  <a:srgbClr val="38761D"/>
                </a:solidFill>
              </a:rPr>
              <a:t>much </a:t>
            </a:r>
            <a:r>
              <a:rPr lang="en" sz="2400" dirty="0">
                <a:solidFill>
                  <a:srgbClr val="38761D"/>
                </a:solidFill>
              </a:rPr>
              <a:t>easier to train!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Allows higher learning rates, faster convergence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Networks become more robust to initialization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Acts as regularization during training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Zero overhead at test-time: can be fused with conv!</a:t>
            </a:r>
            <a:endParaRPr sz="2400" dirty="0">
              <a:solidFill>
                <a:srgbClr val="38761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54" y="3242284"/>
            <a:ext cx="5000229" cy="28563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84276" y="5913983"/>
            <a:ext cx="187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Training iterations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057" y="4401678"/>
            <a:ext cx="1198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ImageNet accuracy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044146"/>
            <a:ext cx="321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Ioffe</a:t>
            </a:r>
            <a:r>
              <a:rPr lang="en-US" sz="900" dirty="0"/>
              <a:t> and </a:t>
            </a:r>
            <a:r>
              <a:rPr lang="en-US" sz="900" dirty="0" err="1"/>
              <a:t>Szegedy</a:t>
            </a:r>
            <a:r>
              <a:rPr lang="en-US" sz="900" dirty="0"/>
              <a:t>, “Batch normalization: Accelerating deep network training by reducing internal covariate shift”, ICML 2015</a:t>
            </a:r>
          </a:p>
        </p:txBody>
      </p:sp>
    </p:spTree>
    <p:extLst>
      <p:ext uri="{BB962C8B-B14F-4D97-AF65-F5344CB8AC3E}">
        <p14:creationId xmlns:p14="http://schemas.microsoft.com/office/powerpoint/2010/main" val="412810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Google Shape;1000;p87"/>
          <p:cNvSpPr/>
          <p:nvPr/>
        </p:nvSpPr>
        <p:spPr>
          <a:xfrm>
            <a:off x="1007637" y="1512766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7" name="Google Shape;1001;p87"/>
          <p:cNvSpPr/>
          <p:nvPr/>
        </p:nvSpPr>
        <p:spPr>
          <a:xfrm>
            <a:off x="1007637" y="2228993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8" name="Google Shape;1002;p87"/>
          <p:cNvCxnSpPr/>
          <p:nvPr/>
        </p:nvCxnSpPr>
        <p:spPr>
          <a:xfrm>
            <a:off x="2039568" y="1961849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03;p87"/>
          <p:cNvSpPr/>
          <p:nvPr/>
        </p:nvSpPr>
        <p:spPr>
          <a:xfrm>
            <a:off x="1007637" y="2899135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0" name="Google Shape;1004;p87"/>
          <p:cNvCxnSpPr/>
          <p:nvPr/>
        </p:nvCxnSpPr>
        <p:spPr>
          <a:xfrm>
            <a:off x="2039568" y="1018095"/>
            <a:ext cx="0" cy="49467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005;p87"/>
          <p:cNvCxnSpPr/>
          <p:nvPr/>
        </p:nvCxnSpPr>
        <p:spPr>
          <a:xfrm>
            <a:off x="2039568" y="2672864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06;p87"/>
          <p:cNvSpPr/>
          <p:nvPr/>
        </p:nvSpPr>
        <p:spPr>
          <a:xfrm>
            <a:off x="1007637" y="367540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FC</a:t>
            </a:r>
            <a:endParaRPr sz="2487"/>
          </a:p>
        </p:txBody>
      </p:sp>
      <p:sp>
        <p:nvSpPr>
          <p:cNvPr id="13" name="Google Shape;1007;p87"/>
          <p:cNvSpPr/>
          <p:nvPr/>
        </p:nvSpPr>
        <p:spPr>
          <a:xfrm>
            <a:off x="1007637" y="4391629"/>
            <a:ext cx="2063862" cy="449083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BN</a:t>
            </a:r>
            <a:endParaRPr sz="2487"/>
          </a:p>
        </p:txBody>
      </p:sp>
      <p:cxnSp>
        <p:nvCxnSpPr>
          <p:cNvPr id="14" name="Google Shape;1008;p87"/>
          <p:cNvCxnSpPr/>
          <p:nvPr/>
        </p:nvCxnSpPr>
        <p:spPr>
          <a:xfrm>
            <a:off x="2039568" y="4124485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009;p87"/>
          <p:cNvCxnSpPr/>
          <p:nvPr/>
        </p:nvCxnSpPr>
        <p:spPr>
          <a:xfrm>
            <a:off x="2039568" y="3371738"/>
            <a:ext cx="0" cy="3075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10;p87"/>
          <p:cNvCxnSpPr/>
          <p:nvPr/>
        </p:nvCxnSpPr>
        <p:spPr>
          <a:xfrm>
            <a:off x="2039568" y="4835500"/>
            <a:ext cx="0" cy="2427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1011;p87"/>
          <p:cNvSpPr/>
          <p:nvPr/>
        </p:nvSpPr>
        <p:spPr>
          <a:xfrm>
            <a:off x="1007637" y="5061772"/>
            <a:ext cx="2063862" cy="449083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tanh</a:t>
            </a:r>
            <a:endParaRPr sz="2487"/>
          </a:p>
        </p:txBody>
      </p:sp>
      <p:cxnSp>
        <p:nvCxnSpPr>
          <p:cNvPr id="18" name="Google Shape;1012;p87"/>
          <p:cNvCxnSpPr/>
          <p:nvPr/>
        </p:nvCxnSpPr>
        <p:spPr>
          <a:xfrm>
            <a:off x="2039568" y="5510855"/>
            <a:ext cx="0" cy="31751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" name="Google Shape;1038;p88"/>
          <p:cNvSpPr txBox="1"/>
          <p:nvPr/>
        </p:nvSpPr>
        <p:spPr>
          <a:xfrm>
            <a:off x="3166916" y="1154319"/>
            <a:ext cx="7344708" cy="326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Makes deep networks </a:t>
            </a:r>
            <a:r>
              <a:rPr lang="en" sz="2400" b="1" dirty="0">
                <a:solidFill>
                  <a:srgbClr val="38761D"/>
                </a:solidFill>
              </a:rPr>
              <a:t>much </a:t>
            </a:r>
            <a:r>
              <a:rPr lang="en" sz="2400" dirty="0">
                <a:solidFill>
                  <a:srgbClr val="38761D"/>
                </a:solidFill>
              </a:rPr>
              <a:t>easier to train!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Allows higher learning rates, faster convergence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Networks become more robust to initialization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Acts as regularization during training</a:t>
            </a:r>
            <a:endParaRPr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38761D"/>
              </a:buClr>
              <a:buSzPts val="2000"/>
              <a:buChar char="-"/>
            </a:pPr>
            <a:r>
              <a:rPr lang="en" sz="2400" dirty="0">
                <a:solidFill>
                  <a:srgbClr val="38761D"/>
                </a:solidFill>
              </a:rPr>
              <a:t>Zero overhead at test-time: can be fused with conv!</a:t>
            </a:r>
            <a:endParaRPr lang="en-US" sz="2400" dirty="0">
              <a:solidFill>
                <a:srgbClr val="38761D"/>
              </a:solidFill>
            </a:endParaRPr>
          </a:p>
          <a:p>
            <a:pPr marL="609448" indent="-474015">
              <a:buClr>
                <a:srgbClr val="CC0000"/>
              </a:buClr>
              <a:buSzPts val="2000"/>
              <a:buFontTx/>
              <a:buChar char="-"/>
            </a:pPr>
            <a:r>
              <a:rPr lang="en-US" sz="2400" dirty="0">
                <a:solidFill>
                  <a:srgbClr val="CC0000"/>
                </a:solidFill>
              </a:rPr>
              <a:t>Not well-understood theoretically (yet)</a:t>
            </a:r>
          </a:p>
          <a:p>
            <a:pPr marL="609448" indent="-474015">
              <a:buClr>
                <a:srgbClr val="CC0000"/>
              </a:buClr>
              <a:buSzPts val="2000"/>
              <a:buChar char="-"/>
            </a:pPr>
            <a:r>
              <a:rPr lang="en-US" sz="2400" dirty="0">
                <a:solidFill>
                  <a:srgbClr val="CC0000"/>
                </a:solidFill>
              </a:rPr>
              <a:t>Behaves differently during training and testing: this is a very common source of bugs!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6044146"/>
            <a:ext cx="321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Ioffe</a:t>
            </a:r>
            <a:r>
              <a:rPr lang="en-US" sz="900" dirty="0"/>
              <a:t> and </a:t>
            </a:r>
            <a:r>
              <a:rPr lang="en-US" sz="900" dirty="0" err="1"/>
              <a:t>Szegedy</a:t>
            </a:r>
            <a:r>
              <a:rPr lang="en-US" sz="900" dirty="0"/>
              <a:t>, “Batch normalization: Accelerating deep network training by reducing internal covariate shift”, ICML 2015</a:t>
            </a:r>
          </a:p>
        </p:txBody>
      </p:sp>
    </p:spTree>
    <p:extLst>
      <p:ext uri="{BB962C8B-B14F-4D97-AF65-F5344CB8AC3E}">
        <p14:creationId xmlns:p14="http://schemas.microsoft.com/office/powerpoint/2010/main" val="1396780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Layer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Google Shape;1045;p89"/>
          <p:cNvSpPr txBox="1"/>
          <p:nvPr/>
        </p:nvSpPr>
        <p:spPr>
          <a:xfrm>
            <a:off x="600576" y="2503767"/>
            <a:ext cx="4937914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 ×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1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ɣ,β: 1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D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5" name="Google Shape;1046;p89"/>
          <p:cNvSpPr txBox="1"/>
          <p:nvPr/>
        </p:nvSpPr>
        <p:spPr>
          <a:xfrm>
            <a:off x="6533764" y="2503767"/>
            <a:ext cx="5001497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D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N 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 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 × D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6" name="Google Shape;1047;p89"/>
          <p:cNvCxnSpPr/>
          <p:nvPr/>
        </p:nvCxnSpPr>
        <p:spPr>
          <a:xfrm>
            <a:off x="2379946" y="3253072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1048;p89"/>
          <p:cNvSpPr txBox="1"/>
          <p:nvPr/>
        </p:nvSpPr>
        <p:spPr>
          <a:xfrm>
            <a:off x="166822" y="3225279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cxnSp>
        <p:nvCxnSpPr>
          <p:cNvPr id="8" name="Google Shape;1049;p89"/>
          <p:cNvCxnSpPr/>
          <p:nvPr/>
        </p:nvCxnSpPr>
        <p:spPr>
          <a:xfrm>
            <a:off x="9547912" y="3253072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050;p89"/>
          <p:cNvSpPr txBox="1"/>
          <p:nvPr/>
        </p:nvSpPr>
        <p:spPr>
          <a:xfrm>
            <a:off x="6030628" y="3253071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sp>
        <p:nvSpPr>
          <p:cNvPr id="10" name="Google Shape;1051;p89"/>
          <p:cNvSpPr txBox="1"/>
          <p:nvPr/>
        </p:nvSpPr>
        <p:spPr>
          <a:xfrm>
            <a:off x="6096000" y="617825"/>
            <a:ext cx="5617695" cy="19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 dirty="0"/>
              <a:t>Layer Normalization</a:t>
            </a:r>
            <a:r>
              <a:rPr lang="en" sz="2800" dirty="0"/>
              <a:t> for fully-connected networks</a:t>
            </a:r>
            <a:endParaRPr sz="2800" dirty="0"/>
          </a:p>
          <a:p>
            <a:r>
              <a:rPr lang="en" sz="2800" dirty="0"/>
              <a:t>Same behavior at train and test!</a:t>
            </a:r>
            <a:endParaRPr sz="2800" dirty="0"/>
          </a:p>
          <a:p>
            <a:r>
              <a:rPr lang="en-US" sz="2800" dirty="0"/>
              <a:t>Used in RNNs, Transformers</a:t>
            </a:r>
            <a:endParaRPr sz="2800" dirty="0"/>
          </a:p>
        </p:txBody>
      </p:sp>
      <p:sp>
        <p:nvSpPr>
          <p:cNvPr id="11" name="Google Shape;1052;p89"/>
          <p:cNvSpPr txBox="1"/>
          <p:nvPr/>
        </p:nvSpPr>
        <p:spPr>
          <a:xfrm>
            <a:off x="600576" y="1391706"/>
            <a:ext cx="4289994" cy="103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 dirty="0"/>
              <a:t>Batch Normalization</a:t>
            </a:r>
            <a:r>
              <a:rPr lang="en" sz="2800" dirty="0"/>
              <a:t>  for fully-connected networks</a:t>
            </a:r>
            <a:endParaRPr sz="2800" dirty="0"/>
          </a:p>
        </p:txBody>
      </p:sp>
      <p:sp>
        <p:nvSpPr>
          <p:cNvPr id="12" name="Google Shape;1053;p89"/>
          <p:cNvSpPr/>
          <p:nvPr/>
        </p:nvSpPr>
        <p:spPr>
          <a:xfrm>
            <a:off x="6030629" y="3225279"/>
            <a:ext cx="3725829" cy="130725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1054;p89"/>
          <p:cNvSpPr/>
          <p:nvPr/>
        </p:nvSpPr>
        <p:spPr>
          <a:xfrm>
            <a:off x="166823" y="3225279"/>
            <a:ext cx="3725829" cy="130725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055;p89"/>
          <p:cNvSpPr txBox="1"/>
          <p:nvPr/>
        </p:nvSpPr>
        <p:spPr>
          <a:xfrm>
            <a:off x="-16329" y="6025243"/>
            <a:ext cx="5029201" cy="32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600" dirty="0"/>
              <a:t>Ba, </a:t>
            </a:r>
            <a:r>
              <a:rPr lang="en" sz="1600" dirty="0" err="1"/>
              <a:t>Kiros</a:t>
            </a:r>
            <a:r>
              <a:rPr lang="en" sz="1600" dirty="0"/>
              <a:t>, and Hinton, “Layer Normalization”, </a:t>
            </a:r>
            <a:r>
              <a:rPr lang="en" sz="1600" dirty="0" err="1"/>
              <a:t>arXiv</a:t>
            </a:r>
            <a:r>
              <a:rPr lang="en" sz="1600" dirty="0"/>
              <a:t> 2016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45706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Instance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Google Shape;1072;p90"/>
          <p:cNvSpPr txBox="1"/>
          <p:nvPr/>
        </p:nvSpPr>
        <p:spPr>
          <a:xfrm>
            <a:off x="16328" y="6025242"/>
            <a:ext cx="10695215" cy="34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466"/>
              <a:t>Ulyanov et al, Improved Texture Networks: Maximizing Quality and Diversity in Feed-forward Stylization and Texture Synthesis, CVPR 2017</a:t>
            </a:r>
            <a:endParaRPr sz="1466" dirty="0"/>
          </a:p>
        </p:txBody>
      </p:sp>
      <p:sp>
        <p:nvSpPr>
          <p:cNvPr id="5" name="Google Shape;1060;p90"/>
          <p:cNvSpPr/>
          <p:nvPr/>
        </p:nvSpPr>
        <p:spPr>
          <a:xfrm>
            <a:off x="6030629" y="2616172"/>
            <a:ext cx="4667984" cy="188231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1061;p90"/>
          <p:cNvSpPr/>
          <p:nvPr/>
        </p:nvSpPr>
        <p:spPr>
          <a:xfrm>
            <a:off x="166823" y="2616172"/>
            <a:ext cx="4537618" cy="188231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1064;p90"/>
          <p:cNvSpPr txBox="1"/>
          <p:nvPr/>
        </p:nvSpPr>
        <p:spPr>
          <a:xfrm>
            <a:off x="600576" y="2487439"/>
            <a:ext cx="4937914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×H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×W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1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ɣ,β: 1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Google Shape;1065;p90"/>
          <p:cNvSpPr txBox="1"/>
          <p:nvPr/>
        </p:nvSpPr>
        <p:spPr>
          <a:xfrm>
            <a:off x="6533764" y="2487439"/>
            <a:ext cx="5001497" cy="3283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  x: N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</a:t>
            </a:r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C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×H×W</a:t>
            </a:r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endParaRPr sz="3999" b="1"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latin typeface="Courier New"/>
                <a:ea typeface="Courier New"/>
                <a:cs typeface="Courier New"/>
                <a:sym typeface="Courier New"/>
              </a:rPr>
              <a:t>𝞵,𝝈: N</a:t>
            </a:r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×C×1×1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ɣ,β: 1×C×1×1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r>
              <a:rPr lang="en" sz="3999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 = ɣ(x-𝞵)/𝝈+β</a:t>
            </a:r>
            <a:endParaRPr sz="3999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9" name="Google Shape;1066;p90"/>
          <p:cNvCxnSpPr/>
          <p:nvPr/>
        </p:nvCxnSpPr>
        <p:spPr>
          <a:xfrm>
            <a:off x="2379946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1067;p90"/>
          <p:cNvSpPr txBox="1"/>
          <p:nvPr/>
        </p:nvSpPr>
        <p:spPr>
          <a:xfrm>
            <a:off x="166822" y="3208951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cxnSp>
        <p:nvCxnSpPr>
          <p:cNvPr id="11" name="Google Shape;1068;p90"/>
          <p:cNvCxnSpPr/>
          <p:nvPr/>
        </p:nvCxnSpPr>
        <p:spPr>
          <a:xfrm>
            <a:off x="9547912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1069;p90"/>
          <p:cNvSpPr txBox="1"/>
          <p:nvPr/>
        </p:nvSpPr>
        <p:spPr>
          <a:xfrm>
            <a:off x="6030628" y="3236743"/>
            <a:ext cx="1890708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Normalize</a:t>
            </a:r>
            <a:endParaRPr sz="2399"/>
          </a:p>
        </p:txBody>
      </p:sp>
      <p:sp>
        <p:nvSpPr>
          <p:cNvPr id="13" name="Google Shape;1070;p90"/>
          <p:cNvSpPr txBox="1"/>
          <p:nvPr/>
        </p:nvSpPr>
        <p:spPr>
          <a:xfrm>
            <a:off x="6207589" y="998627"/>
            <a:ext cx="4491024" cy="1307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/>
              <a:t>Instance Normalization</a:t>
            </a:r>
            <a:r>
              <a:rPr lang="en" sz="2800"/>
              <a:t> for convolutional networks</a:t>
            </a:r>
            <a:endParaRPr sz="2800" dirty="0"/>
          </a:p>
          <a:p>
            <a:r>
              <a:rPr lang="en" sz="2800" dirty="0"/>
              <a:t>Same behavior at train / test!</a:t>
            </a:r>
            <a:endParaRPr sz="2800" dirty="0"/>
          </a:p>
        </p:txBody>
      </p:sp>
      <p:sp>
        <p:nvSpPr>
          <p:cNvPr id="14" name="Google Shape;1071;p90"/>
          <p:cNvSpPr txBox="1"/>
          <p:nvPr/>
        </p:nvSpPr>
        <p:spPr>
          <a:xfrm>
            <a:off x="471176" y="1343670"/>
            <a:ext cx="3928911" cy="104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 dirty="0"/>
              <a:t>Batch Normalization</a:t>
            </a:r>
            <a:r>
              <a:rPr lang="en" sz="2800" dirty="0"/>
              <a:t>  for convolutional networks</a:t>
            </a:r>
            <a:endParaRPr sz="2800" dirty="0"/>
          </a:p>
        </p:txBody>
      </p:sp>
      <p:cxnSp>
        <p:nvCxnSpPr>
          <p:cNvPr id="15" name="Google Shape;1073;p90"/>
          <p:cNvCxnSpPr/>
          <p:nvPr/>
        </p:nvCxnSpPr>
        <p:spPr>
          <a:xfrm>
            <a:off x="3606260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074;p90"/>
          <p:cNvCxnSpPr/>
          <p:nvPr/>
        </p:nvCxnSpPr>
        <p:spPr>
          <a:xfrm>
            <a:off x="4220867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075;p90"/>
          <p:cNvCxnSpPr/>
          <p:nvPr/>
        </p:nvCxnSpPr>
        <p:spPr>
          <a:xfrm>
            <a:off x="10162519" y="3236744"/>
            <a:ext cx="0" cy="55625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68280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of Normalization Layers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Google Shape;1081;p91"/>
          <p:cNvPicPr preferRelativeResize="0"/>
          <p:nvPr/>
        </p:nvPicPr>
        <p:blipFill rotWithShape="1">
          <a:blip r:embed="rId2">
            <a:alphaModFix/>
          </a:blip>
          <a:srcRect r="25573"/>
          <a:stretch/>
        </p:blipFill>
        <p:spPr>
          <a:xfrm>
            <a:off x="70758" y="1789504"/>
            <a:ext cx="8917028" cy="34441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83;p91"/>
          <p:cNvSpPr txBox="1"/>
          <p:nvPr/>
        </p:nvSpPr>
        <p:spPr>
          <a:xfrm>
            <a:off x="0" y="5973709"/>
            <a:ext cx="3935186" cy="39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466"/>
              <a:t>Wu and He, “Group Normalization”, ECCV 2018</a:t>
            </a: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53998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Google Shape;1081;p91"/>
          <p:cNvPicPr preferRelativeResize="0"/>
          <p:nvPr/>
        </p:nvPicPr>
        <p:blipFill rotWithShape="1">
          <a:blip r:embed="rId2">
            <a:alphaModFix/>
          </a:blip>
          <a:srcRect l="-1" r="283"/>
          <a:stretch/>
        </p:blipFill>
        <p:spPr>
          <a:xfrm>
            <a:off x="70757" y="1789504"/>
            <a:ext cx="11947071" cy="34441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83;p91"/>
          <p:cNvSpPr txBox="1"/>
          <p:nvPr/>
        </p:nvSpPr>
        <p:spPr>
          <a:xfrm>
            <a:off x="0" y="5973709"/>
            <a:ext cx="3935186" cy="39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1466"/>
              <a:t>Wu and He, “Group Normalization”, ECCV 2018</a:t>
            </a:r>
            <a:endParaRPr sz="1466"/>
          </a:p>
        </p:txBody>
      </p:sp>
    </p:spTree>
    <p:extLst>
      <p:ext uri="{BB962C8B-B14F-4D97-AF65-F5344CB8AC3E}">
        <p14:creationId xmlns:p14="http://schemas.microsoft.com/office/powerpoint/2010/main" val="319527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21" y="1780017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399" y="1867604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26774" y="1172820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6302" y="1189144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585" y="1904477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9342" y="1172820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268" y="4627956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204541" y="4062153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6334540" y="4741728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6587564" y="4062153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</p:spTree>
    <p:extLst>
      <p:ext uri="{BB962C8B-B14F-4D97-AF65-F5344CB8AC3E}">
        <p14:creationId xmlns:p14="http://schemas.microsoft.com/office/powerpoint/2010/main" val="2007651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3712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pic>
        <p:nvPicPr>
          <p:cNvPr id="28" name="Picture 2" descr="eCun 1998 convnet carto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0" y="2335695"/>
            <a:ext cx="11171120" cy="33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19066" y="1527722"/>
            <a:ext cx="11211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Problem</a:t>
            </a:r>
            <a:r>
              <a:rPr lang="en-US" sz="3200" dirty="0"/>
              <a:t>: What is the right way to combine all these components?</a:t>
            </a:r>
          </a:p>
        </p:txBody>
      </p:sp>
    </p:spTree>
    <p:extLst>
      <p:ext uri="{BB962C8B-B14F-4D97-AF65-F5344CB8AC3E}">
        <p14:creationId xmlns:p14="http://schemas.microsoft.com/office/powerpoint/2010/main" val="1575420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Batch normalization</a:t>
            </a:r>
          </a:p>
          <a:p>
            <a:r>
              <a:rPr lang="en-US" b="1" dirty="0"/>
              <a:t>CNN architectures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Visualization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Adversarial examples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Deconvolution and U-Nets</a:t>
            </a:r>
          </a:p>
          <a:p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 learning software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41" name="Google Shape;489;p35">
            <a:extLst>
              <a:ext uri="{FF2B5EF4-FFF2-40B4-BE49-F238E27FC236}">
                <a16:creationId xmlns:a16="http://schemas.microsoft.com/office/drawing/2014/main" id="{D8FE1A87-4081-48F1-9527-2A625DFC11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5591550" y="1596636"/>
            <a:ext cx="6041255" cy="18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D54B073-C8CE-452F-9629-9858152C2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2" t="32749" b="5215"/>
          <a:stretch/>
        </p:blipFill>
        <p:spPr>
          <a:xfrm>
            <a:off x="6762960" y="3708342"/>
            <a:ext cx="1763872" cy="17304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AC572-A5AE-4975-9B0D-4B182B93E806}"/>
              </a:ext>
            </a:extLst>
          </p:cNvPr>
          <p:cNvGrpSpPr/>
          <p:nvPr/>
        </p:nvGrpSpPr>
        <p:grpSpPr>
          <a:xfrm>
            <a:off x="8710055" y="3710120"/>
            <a:ext cx="2252357" cy="1673091"/>
            <a:chOff x="8473660" y="3592741"/>
            <a:chExt cx="3293306" cy="2446327"/>
          </a:xfrm>
        </p:grpSpPr>
        <p:grpSp>
          <p:nvGrpSpPr>
            <p:cNvPr id="43" name="Google Shape;172;p16">
              <a:extLst>
                <a:ext uri="{FF2B5EF4-FFF2-40B4-BE49-F238E27FC236}">
                  <a16:creationId xmlns:a16="http://schemas.microsoft.com/office/drawing/2014/main" id="{E4920CFC-41E7-4CE4-B1E3-4ABBAF3FCFEB}"/>
                </a:ext>
              </a:extLst>
            </p:cNvPr>
            <p:cNvGrpSpPr/>
            <p:nvPr/>
          </p:nvGrpSpPr>
          <p:grpSpPr>
            <a:xfrm>
              <a:off x="8473660" y="3592741"/>
              <a:ext cx="3293301" cy="2446327"/>
              <a:chOff x="3688175" y="943350"/>
              <a:chExt cx="5279100" cy="3521825"/>
            </a:xfrm>
          </p:grpSpPr>
          <p:sp>
            <p:nvSpPr>
              <p:cNvPr id="44" name="Google Shape;173;p16">
                <a:extLst>
                  <a:ext uri="{FF2B5EF4-FFF2-40B4-BE49-F238E27FC236}">
                    <a16:creationId xmlns:a16="http://schemas.microsoft.com/office/drawing/2014/main" id="{884AE9EF-196B-4B79-B6AB-2D8BEF4BED2A}"/>
                  </a:ext>
                </a:extLst>
              </p:cNvPr>
              <p:cNvSpPr/>
              <p:nvPr/>
            </p:nvSpPr>
            <p:spPr>
              <a:xfrm>
                <a:off x="3688175" y="952350"/>
                <a:ext cx="5279100" cy="3495000"/>
              </a:xfrm>
              <a:prstGeom prst="rect">
                <a:avLst/>
              </a:prstGeom>
              <a:solidFill>
                <a:srgbClr val="3D85C6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5" name="Google Shape;174;p16">
                <a:extLst>
                  <a:ext uri="{FF2B5EF4-FFF2-40B4-BE49-F238E27FC236}">
                    <a16:creationId xmlns:a16="http://schemas.microsoft.com/office/drawing/2014/main" id="{2F1A4ECB-C940-4359-9BE2-FE577115D483}"/>
                  </a:ext>
                </a:extLst>
              </p:cNvPr>
              <p:cNvSpPr/>
              <p:nvPr/>
            </p:nvSpPr>
            <p:spPr>
              <a:xfrm>
                <a:off x="3693375" y="2273025"/>
                <a:ext cx="5264775" cy="2183175"/>
              </a:xfrm>
              <a:custGeom>
                <a:avLst/>
                <a:gdLst/>
                <a:ahLst/>
                <a:cxnLst/>
                <a:rect l="l" t="t" r="r" b="b"/>
                <a:pathLst>
                  <a:path w="210591" h="87327" extrusionOk="0">
                    <a:moveTo>
                      <a:pt x="210232" y="22281"/>
                    </a:moveTo>
                    <a:lnTo>
                      <a:pt x="164951" y="19047"/>
                    </a:lnTo>
                    <a:lnTo>
                      <a:pt x="35937" y="6109"/>
                    </a:lnTo>
                    <a:lnTo>
                      <a:pt x="16890" y="719"/>
                    </a:lnTo>
                    <a:lnTo>
                      <a:pt x="19765" y="6828"/>
                    </a:lnTo>
                    <a:lnTo>
                      <a:pt x="3953" y="2875"/>
                    </a:lnTo>
                    <a:lnTo>
                      <a:pt x="6109" y="719"/>
                    </a:lnTo>
                    <a:lnTo>
                      <a:pt x="0" y="0"/>
                    </a:lnTo>
                    <a:lnTo>
                      <a:pt x="0" y="87327"/>
                    </a:lnTo>
                    <a:lnTo>
                      <a:pt x="210591" y="86968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</p:sp>
          <p:sp>
            <p:nvSpPr>
              <p:cNvPr id="46" name="Google Shape;175;p16">
                <a:extLst>
                  <a:ext uri="{FF2B5EF4-FFF2-40B4-BE49-F238E27FC236}">
                    <a16:creationId xmlns:a16="http://schemas.microsoft.com/office/drawing/2014/main" id="{71AE4D4D-F9B8-4081-8D4A-1924EF694498}"/>
                  </a:ext>
                </a:extLst>
              </p:cNvPr>
              <p:cNvSpPr/>
              <p:nvPr/>
            </p:nvSpPr>
            <p:spPr>
              <a:xfrm>
                <a:off x="3702350" y="943350"/>
                <a:ext cx="5255800" cy="1922625"/>
              </a:xfrm>
              <a:custGeom>
                <a:avLst/>
                <a:gdLst/>
                <a:ahLst/>
                <a:cxnLst/>
                <a:rect l="l" t="t" r="r" b="b"/>
                <a:pathLst>
                  <a:path w="210232" h="76905" extrusionOk="0">
                    <a:moveTo>
                      <a:pt x="210232" y="43843"/>
                    </a:moveTo>
                    <a:lnTo>
                      <a:pt x="202326" y="43843"/>
                    </a:lnTo>
                    <a:lnTo>
                      <a:pt x="196936" y="49593"/>
                    </a:lnTo>
                    <a:lnTo>
                      <a:pt x="191545" y="45999"/>
                    </a:lnTo>
                    <a:lnTo>
                      <a:pt x="186514" y="48156"/>
                    </a:lnTo>
                    <a:lnTo>
                      <a:pt x="183280" y="38093"/>
                    </a:lnTo>
                    <a:lnTo>
                      <a:pt x="181123" y="43125"/>
                    </a:lnTo>
                    <a:lnTo>
                      <a:pt x="168905" y="37015"/>
                    </a:lnTo>
                    <a:lnTo>
                      <a:pt x="152374" y="53906"/>
                    </a:lnTo>
                    <a:lnTo>
                      <a:pt x="155249" y="44562"/>
                    </a:lnTo>
                    <a:lnTo>
                      <a:pt x="152014" y="37015"/>
                    </a:lnTo>
                    <a:lnTo>
                      <a:pt x="148420" y="46718"/>
                    </a:lnTo>
                    <a:lnTo>
                      <a:pt x="145186" y="37734"/>
                    </a:lnTo>
                    <a:lnTo>
                      <a:pt x="141952" y="47437"/>
                    </a:lnTo>
                    <a:lnTo>
                      <a:pt x="142311" y="53187"/>
                    </a:lnTo>
                    <a:lnTo>
                      <a:pt x="107093" y="41687"/>
                    </a:lnTo>
                    <a:lnTo>
                      <a:pt x="103858" y="34140"/>
                    </a:lnTo>
                    <a:lnTo>
                      <a:pt x="117874" y="32343"/>
                    </a:lnTo>
                    <a:lnTo>
                      <a:pt x="120030" y="24437"/>
                    </a:lnTo>
                    <a:lnTo>
                      <a:pt x="123983" y="18687"/>
                    </a:lnTo>
                    <a:lnTo>
                      <a:pt x="131171" y="17969"/>
                    </a:lnTo>
                    <a:lnTo>
                      <a:pt x="126858" y="9703"/>
                    </a:lnTo>
                    <a:lnTo>
                      <a:pt x="125061" y="3594"/>
                    </a:lnTo>
                    <a:lnTo>
                      <a:pt x="126858" y="0"/>
                    </a:lnTo>
                    <a:lnTo>
                      <a:pt x="3594" y="0"/>
                    </a:lnTo>
                    <a:lnTo>
                      <a:pt x="4313" y="3594"/>
                    </a:lnTo>
                    <a:lnTo>
                      <a:pt x="0" y="7187"/>
                    </a:lnTo>
                    <a:lnTo>
                      <a:pt x="0" y="72593"/>
                    </a:lnTo>
                    <a:lnTo>
                      <a:pt x="210232" y="76905"/>
                    </a:lnTo>
                    <a:close/>
                  </a:path>
                </a:pathLst>
              </a:custGeom>
              <a:solidFill>
                <a:srgbClr val="C27BA0"/>
              </a:solidFill>
              <a:ln>
                <a:noFill/>
              </a:ln>
            </p:spPr>
          </p:sp>
          <p:sp>
            <p:nvSpPr>
              <p:cNvPr id="47" name="Google Shape;176;p16">
                <a:extLst>
                  <a:ext uri="{FF2B5EF4-FFF2-40B4-BE49-F238E27FC236}">
                    <a16:creationId xmlns:a16="http://schemas.microsoft.com/office/drawing/2014/main" id="{57ECCCCB-A18F-449F-A9AF-751FCCF32821}"/>
                  </a:ext>
                </a:extLst>
              </p:cNvPr>
              <p:cNvSpPr/>
              <p:nvPr/>
            </p:nvSpPr>
            <p:spPr>
              <a:xfrm>
                <a:off x="4313275" y="970300"/>
                <a:ext cx="3764425" cy="3494875"/>
              </a:xfrm>
              <a:custGeom>
                <a:avLst/>
                <a:gdLst/>
                <a:ahLst/>
                <a:cxnLst/>
                <a:rect l="l" t="t" r="r" b="b"/>
                <a:pathLst>
                  <a:path w="150577" h="139795" extrusionOk="0">
                    <a:moveTo>
                      <a:pt x="46359" y="0"/>
                    </a:moveTo>
                    <a:lnTo>
                      <a:pt x="34859" y="2156"/>
                    </a:lnTo>
                    <a:lnTo>
                      <a:pt x="28391" y="11141"/>
                    </a:lnTo>
                    <a:lnTo>
                      <a:pt x="25156" y="17609"/>
                    </a:lnTo>
                    <a:lnTo>
                      <a:pt x="14016" y="13656"/>
                    </a:lnTo>
                    <a:lnTo>
                      <a:pt x="4672" y="14016"/>
                    </a:lnTo>
                    <a:lnTo>
                      <a:pt x="0" y="18687"/>
                    </a:lnTo>
                    <a:lnTo>
                      <a:pt x="3954" y="25515"/>
                    </a:lnTo>
                    <a:lnTo>
                      <a:pt x="11500" y="32343"/>
                    </a:lnTo>
                    <a:lnTo>
                      <a:pt x="15453" y="33062"/>
                    </a:lnTo>
                    <a:lnTo>
                      <a:pt x="12219" y="37375"/>
                    </a:lnTo>
                    <a:lnTo>
                      <a:pt x="13657" y="46718"/>
                    </a:lnTo>
                    <a:lnTo>
                      <a:pt x="12578" y="52828"/>
                    </a:lnTo>
                    <a:lnTo>
                      <a:pt x="11860" y="64687"/>
                    </a:lnTo>
                    <a:lnTo>
                      <a:pt x="14735" y="78702"/>
                    </a:lnTo>
                    <a:lnTo>
                      <a:pt x="19406" y="83374"/>
                    </a:lnTo>
                    <a:lnTo>
                      <a:pt x="22641" y="97390"/>
                    </a:lnTo>
                    <a:lnTo>
                      <a:pt x="23000" y="109968"/>
                    </a:lnTo>
                    <a:lnTo>
                      <a:pt x="23360" y="119671"/>
                    </a:lnTo>
                    <a:lnTo>
                      <a:pt x="20485" y="130811"/>
                    </a:lnTo>
                    <a:lnTo>
                      <a:pt x="17969" y="138717"/>
                    </a:lnTo>
                    <a:lnTo>
                      <a:pt x="29828" y="139436"/>
                    </a:lnTo>
                    <a:lnTo>
                      <a:pt x="29469" y="129733"/>
                    </a:lnTo>
                    <a:lnTo>
                      <a:pt x="29469" y="117155"/>
                    </a:lnTo>
                    <a:lnTo>
                      <a:pt x="33781" y="118233"/>
                    </a:lnTo>
                    <a:lnTo>
                      <a:pt x="32344" y="112843"/>
                    </a:lnTo>
                    <a:lnTo>
                      <a:pt x="33422" y="104218"/>
                    </a:lnTo>
                    <a:lnTo>
                      <a:pt x="31984" y="94515"/>
                    </a:lnTo>
                    <a:lnTo>
                      <a:pt x="32703" y="89843"/>
                    </a:lnTo>
                    <a:lnTo>
                      <a:pt x="35578" y="96312"/>
                    </a:lnTo>
                    <a:lnTo>
                      <a:pt x="36297" y="105296"/>
                    </a:lnTo>
                    <a:lnTo>
                      <a:pt x="35938" y="112483"/>
                    </a:lnTo>
                    <a:lnTo>
                      <a:pt x="39172" y="113202"/>
                    </a:lnTo>
                    <a:lnTo>
                      <a:pt x="43484" y="111765"/>
                    </a:lnTo>
                    <a:lnTo>
                      <a:pt x="40969" y="102062"/>
                    </a:lnTo>
                    <a:lnTo>
                      <a:pt x="44203" y="104218"/>
                    </a:lnTo>
                    <a:lnTo>
                      <a:pt x="51031" y="93796"/>
                    </a:lnTo>
                    <a:lnTo>
                      <a:pt x="52828" y="108890"/>
                    </a:lnTo>
                    <a:lnTo>
                      <a:pt x="56781" y="122186"/>
                    </a:lnTo>
                    <a:lnTo>
                      <a:pt x="59297" y="139795"/>
                    </a:lnTo>
                    <a:lnTo>
                      <a:pt x="69359" y="139077"/>
                    </a:lnTo>
                    <a:lnTo>
                      <a:pt x="65765" y="129014"/>
                    </a:lnTo>
                    <a:lnTo>
                      <a:pt x="63609" y="120749"/>
                    </a:lnTo>
                    <a:lnTo>
                      <a:pt x="64687" y="114280"/>
                    </a:lnTo>
                    <a:lnTo>
                      <a:pt x="63250" y="106374"/>
                    </a:lnTo>
                    <a:lnTo>
                      <a:pt x="63609" y="88405"/>
                    </a:lnTo>
                    <a:lnTo>
                      <a:pt x="65765" y="104218"/>
                    </a:lnTo>
                    <a:lnTo>
                      <a:pt x="66125" y="114999"/>
                    </a:lnTo>
                    <a:lnTo>
                      <a:pt x="71156" y="113921"/>
                    </a:lnTo>
                    <a:lnTo>
                      <a:pt x="69000" y="98468"/>
                    </a:lnTo>
                    <a:lnTo>
                      <a:pt x="70437" y="91999"/>
                    </a:lnTo>
                    <a:lnTo>
                      <a:pt x="69359" y="87687"/>
                    </a:lnTo>
                    <a:lnTo>
                      <a:pt x="76906" y="88046"/>
                    </a:lnTo>
                    <a:lnTo>
                      <a:pt x="80859" y="107093"/>
                    </a:lnTo>
                    <a:lnTo>
                      <a:pt x="81218" y="111765"/>
                    </a:lnTo>
                    <a:lnTo>
                      <a:pt x="83015" y="113561"/>
                    </a:lnTo>
                    <a:lnTo>
                      <a:pt x="81937" y="126858"/>
                    </a:lnTo>
                    <a:lnTo>
                      <a:pt x="83375" y="131530"/>
                    </a:lnTo>
                    <a:lnTo>
                      <a:pt x="83734" y="136921"/>
                    </a:lnTo>
                    <a:lnTo>
                      <a:pt x="92359" y="137639"/>
                    </a:lnTo>
                    <a:lnTo>
                      <a:pt x="90562" y="129014"/>
                    </a:lnTo>
                    <a:lnTo>
                      <a:pt x="87328" y="116436"/>
                    </a:lnTo>
                    <a:lnTo>
                      <a:pt x="90562" y="107452"/>
                    </a:lnTo>
                    <a:lnTo>
                      <a:pt x="87328" y="93796"/>
                    </a:lnTo>
                    <a:lnTo>
                      <a:pt x="93437" y="102062"/>
                    </a:lnTo>
                    <a:lnTo>
                      <a:pt x="98828" y="103499"/>
                    </a:lnTo>
                    <a:lnTo>
                      <a:pt x="102781" y="98108"/>
                    </a:lnTo>
                    <a:lnTo>
                      <a:pt x="103140" y="110327"/>
                    </a:lnTo>
                    <a:lnTo>
                      <a:pt x="106015" y="118593"/>
                    </a:lnTo>
                    <a:lnTo>
                      <a:pt x="107452" y="131171"/>
                    </a:lnTo>
                    <a:lnTo>
                      <a:pt x="109968" y="136202"/>
                    </a:lnTo>
                    <a:lnTo>
                      <a:pt x="115359" y="136921"/>
                    </a:lnTo>
                    <a:lnTo>
                      <a:pt x="116796" y="132249"/>
                    </a:lnTo>
                    <a:lnTo>
                      <a:pt x="111046" y="118593"/>
                    </a:lnTo>
                    <a:lnTo>
                      <a:pt x="111406" y="108530"/>
                    </a:lnTo>
                    <a:lnTo>
                      <a:pt x="111765" y="93437"/>
                    </a:lnTo>
                    <a:lnTo>
                      <a:pt x="115718" y="95952"/>
                    </a:lnTo>
                    <a:lnTo>
                      <a:pt x="117155" y="91280"/>
                    </a:lnTo>
                    <a:lnTo>
                      <a:pt x="133327" y="97390"/>
                    </a:lnTo>
                    <a:lnTo>
                      <a:pt x="140155" y="101343"/>
                    </a:lnTo>
                    <a:lnTo>
                      <a:pt x="148421" y="97390"/>
                    </a:lnTo>
                    <a:lnTo>
                      <a:pt x="149858" y="93437"/>
                    </a:lnTo>
                    <a:lnTo>
                      <a:pt x="140515" y="70796"/>
                    </a:lnTo>
                    <a:lnTo>
                      <a:pt x="142311" y="64687"/>
                    </a:lnTo>
                    <a:lnTo>
                      <a:pt x="148780" y="63249"/>
                    </a:lnTo>
                    <a:lnTo>
                      <a:pt x="150577" y="57499"/>
                    </a:lnTo>
                    <a:lnTo>
                      <a:pt x="143390" y="53906"/>
                    </a:lnTo>
                    <a:lnTo>
                      <a:pt x="136921" y="54625"/>
                    </a:lnTo>
                    <a:lnTo>
                      <a:pt x="131171" y="43484"/>
                    </a:lnTo>
                    <a:lnTo>
                      <a:pt x="118952" y="49593"/>
                    </a:lnTo>
                    <a:lnTo>
                      <a:pt x="105296" y="42406"/>
                    </a:lnTo>
                    <a:lnTo>
                      <a:pt x="100265" y="37734"/>
                    </a:lnTo>
                    <a:lnTo>
                      <a:pt x="91640" y="34859"/>
                    </a:lnTo>
                    <a:lnTo>
                      <a:pt x="81218" y="40250"/>
                    </a:lnTo>
                    <a:lnTo>
                      <a:pt x="72234" y="40250"/>
                    </a:lnTo>
                    <a:lnTo>
                      <a:pt x="61812" y="43843"/>
                    </a:lnTo>
                    <a:lnTo>
                      <a:pt x="62172" y="37734"/>
                    </a:lnTo>
                    <a:lnTo>
                      <a:pt x="70437" y="36656"/>
                    </a:lnTo>
                    <a:lnTo>
                      <a:pt x="82296" y="26594"/>
                    </a:lnTo>
                    <a:lnTo>
                      <a:pt x="83734" y="22281"/>
                    </a:lnTo>
                    <a:lnTo>
                      <a:pt x="77984" y="17969"/>
                    </a:lnTo>
                    <a:lnTo>
                      <a:pt x="70437" y="16891"/>
                    </a:lnTo>
                    <a:lnTo>
                      <a:pt x="65047" y="20484"/>
                    </a:lnTo>
                    <a:lnTo>
                      <a:pt x="64328" y="15812"/>
                    </a:lnTo>
                    <a:lnTo>
                      <a:pt x="60734" y="11141"/>
                    </a:lnTo>
                    <a:lnTo>
                      <a:pt x="59297" y="6469"/>
                    </a:lnTo>
                    <a:lnTo>
                      <a:pt x="54625" y="719"/>
                    </a:lnTo>
                    <a:close/>
                  </a:path>
                </a:pathLst>
              </a:custGeom>
              <a:solidFill>
                <a:srgbClr val="7F6000"/>
              </a:solidFill>
              <a:ln>
                <a:noFill/>
              </a:ln>
            </p:spPr>
          </p:sp>
        </p:grpSp>
        <p:sp>
          <p:nvSpPr>
            <p:cNvPr id="48" name="Google Shape;177;p16">
              <a:extLst>
                <a:ext uri="{FF2B5EF4-FFF2-40B4-BE49-F238E27FC236}">
                  <a16:creationId xmlns:a16="http://schemas.microsoft.com/office/drawing/2014/main" id="{09493341-3BE5-4A6C-A052-D6176A826A49}"/>
                </a:ext>
              </a:extLst>
            </p:cNvPr>
            <p:cNvSpPr txBox="1"/>
            <p:nvPr/>
          </p:nvSpPr>
          <p:spPr>
            <a:xfrm>
              <a:off x="9547308" y="4413949"/>
              <a:ext cx="1081585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Cow</a:t>
              </a:r>
              <a:endParaRPr b="1" dirty="0"/>
            </a:p>
          </p:txBody>
        </p:sp>
        <p:sp>
          <p:nvSpPr>
            <p:cNvPr id="49" name="Google Shape;178;p16">
              <a:extLst>
                <a:ext uri="{FF2B5EF4-FFF2-40B4-BE49-F238E27FC236}">
                  <a16:creationId xmlns:a16="http://schemas.microsoft.com/office/drawing/2014/main" id="{5241A1B8-61FD-4B50-AB14-A2E08A2D6627}"/>
                </a:ext>
              </a:extLst>
            </p:cNvPr>
            <p:cNvSpPr txBox="1"/>
            <p:nvPr/>
          </p:nvSpPr>
          <p:spPr>
            <a:xfrm>
              <a:off x="10628894" y="5370081"/>
              <a:ext cx="1138072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Grass</a:t>
              </a:r>
              <a:endParaRPr b="1" dirty="0"/>
            </a:p>
          </p:txBody>
        </p:sp>
        <p:sp>
          <p:nvSpPr>
            <p:cNvPr id="50" name="Google Shape;179;p16">
              <a:extLst>
                <a:ext uri="{FF2B5EF4-FFF2-40B4-BE49-F238E27FC236}">
                  <a16:creationId xmlns:a16="http://schemas.microsoft.com/office/drawing/2014/main" id="{1A2A9563-BE29-4CBE-A56F-78036C0E95A8}"/>
                </a:ext>
              </a:extLst>
            </p:cNvPr>
            <p:cNvSpPr txBox="1"/>
            <p:nvPr/>
          </p:nvSpPr>
          <p:spPr>
            <a:xfrm>
              <a:off x="10628894" y="3669090"/>
              <a:ext cx="1025733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Sky</a:t>
              </a:r>
              <a:endParaRPr sz="2487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208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C78E-3BFA-4736-A519-F296805B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B2811-BCC4-4A55-8BBE-3B83249E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54E9F-79C2-46B5-A48F-E82C1628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231B3-C6E0-4EEB-BD65-20976728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CFECE-5484-4F3C-A4DB-DCB417FDD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" t="24098" r="72212" b="2518"/>
          <a:stretch/>
        </p:blipFill>
        <p:spPr>
          <a:xfrm>
            <a:off x="1744909" y="1690688"/>
            <a:ext cx="2293691" cy="3323511"/>
          </a:xfrm>
          <a:prstGeom prst="rect">
            <a:avLst/>
          </a:prstGeom>
        </p:spPr>
      </p:pic>
      <p:pic>
        <p:nvPicPr>
          <p:cNvPr id="2050" name="Picture 2" descr="Deep Learning, Vol. 1: From Basics to Practice by [Andrew Glassner]">
            <a:extLst>
              <a:ext uri="{FF2B5EF4-FFF2-40B4-BE49-F238E27FC236}">
                <a16:creationId xmlns:a16="http://schemas.microsoft.com/office/drawing/2014/main" id="{1E890968-03A2-45DB-95E0-DA07A3E7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96" y="2026481"/>
            <a:ext cx="1985538" cy="31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4"/>
            <a:extLst>
              <a:ext uri="{FF2B5EF4-FFF2-40B4-BE49-F238E27FC236}">
                <a16:creationId xmlns:a16="http://schemas.microsoft.com/office/drawing/2014/main" id="{B0D7E9A3-25B5-4ABF-B4B1-3B9D1F08B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0"/>
          <a:stretch/>
        </p:blipFill>
        <p:spPr bwMode="auto">
          <a:xfrm>
            <a:off x="7382312" y="2319826"/>
            <a:ext cx="2158768" cy="316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64ADB3-FB76-4D64-B849-5995045C246E}"/>
              </a:ext>
            </a:extLst>
          </p:cNvPr>
          <p:cNvSpPr txBox="1"/>
          <p:nvPr/>
        </p:nvSpPr>
        <p:spPr>
          <a:xfrm>
            <a:off x="7592037" y="5696125"/>
            <a:ext cx="1761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https://d2l.ai/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15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8:</a:t>
            </a:r>
            <a:br>
              <a:rPr lang="en-US" dirty="0"/>
            </a:br>
            <a:r>
              <a:rPr lang="en-US" dirty="0"/>
              <a:t>CNN Architectures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1A874-E51C-45AB-A8ED-A97B33F02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1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26106" y="1018573"/>
            <a:ext cx="8681013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93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48851" y="1018573"/>
            <a:ext cx="7558268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68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Google Shape;492;p35"/>
          <p:cNvSpPr txBox="1"/>
          <p:nvPr/>
        </p:nvSpPr>
        <p:spPr>
          <a:xfrm>
            <a:off x="6163661" y="6088284"/>
            <a:ext cx="6059206" cy="2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>
                <a:latin typeface="Calibri"/>
                <a:ea typeface="Calibri"/>
                <a:cs typeface="Calibri"/>
                <a:sym typeface="Calibri"/>
              </a:rPr>
              <a:t>Figure copyright Alex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Ilya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Sutskever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and Geoffrey Hinton, 2012. Reproduced with permission. </a:t>
            </a:r>
            <a:endParaRPr sz="1066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489;p35"/>
          <p:cNvPicPr preferRelativeResize="0"/>
          <p:nvPr/>
        </p:nvPicPr>
        <p:blipFill rotWithShape="1">
          <a:blip r:embed="rId2">
            <a:alphaModFix/>
          </a:blip>
          <a:srcRect t="9321"/>
          <a:stretch/>
        </p:blipFill>
        <p:spPr>
          <a:xfrm>
            <a:off x="6749690" y="0"/>
            <a:ext cx="5361287" cy="162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97949" y="2472407"/>
            <a:ext cx="4126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227 x 227 inputs</a:t>
            </a:r>
          </a:p>
          <a:p>
            <a:r>
              <a:rPr lang="en-US" sz="3200" dirty="0"/>
              <a:t>5 Convolutional layers</a:t>
            </a:r>
          </a:p>
          <a:p>
            <a:r>
              <a:rPr lang="en-US" sz="3200" dirty="0"/>
              <a:t>Max pooling</a:t>
            </a:r>
          </a:p>
          <a:p>
            <a:r>
              <a:rPr lang="en-US" sz="3200" dirty="0"/>
              <a:t>3 fully-connected layers</a:t>
            </a:r>
          </a:p>
          <a:p>
            <a:r>
              <a:rPr lang="en-US" sz="3200" dirty="0" err="1"/>
              <a:t>ReLU</a:t>
            </a:r>
            <a:r>
              <a:rPr lang="en-US" sz="3200" dirty="0"/>
              <a:t> nonlinearities</a:t>
            </a:r>
          </a:p>
        </p:txBody>
      </p:sp>
    </p:spTree>
    <p:extLst>
      <p:ext uri="{BB962C8B-B14F-4D97-AF65-F5344CB8AC3E}">
        <p14:creationId xmlns:p14="http://schemas.microsoft.com/office/powerpoint/2010/main" val="513412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Google Shape;492;p35"/>
          <p:cNvSpPr txBox="1"/>
          <p:nvPr/>
        </p:nvSpPr>
        <p:spPr>
          <a:xfrm>
            <a:off x="6163661" y="6088284"/>
            <a:ext cx="6059206" cy="2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>
                <a:latin typeface="Calibri"/>
                <a:ea typeface="Calibri"/>
                <a:cs typeface="Calibri"/>
                <a:sym typeface="Calibri"/>
              </a:rPr>
              <a:t>Figure copyright Alex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Ilya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Sutskever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and Geoffrey Hinton, 2012. Reproduced with permission. </a:t>
            </a:r>
            <a:endParaRPr sz="1066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489;p35"/>
          <p:cNvPicPr preferRelativeResize="0"/>
          <p:nvPr/>
        </p:nvPicPr>
        <p:blipFill rotWithShape="1">
          <a:blip r:embed="rId2">
            <a:alphaModFix/>
          </a:blip>
          <a:srcRect t="9321"/>
          <a:stretch/>
        </p:blipFill>
        <p:spPr>
          <a:xfrm>
            <a:off x="6749690" y="0"/>
            <a:ext cx="5361287" cy="162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97949" y="2472407"/>
            <a:ext cx="4126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227 x 227 inputs</a:t>
            </a:r>
          </a:p>
          <a:p>
            <a:r>
              <a:rPr lang="en-US" sz="3200" dirty="0"/>
              <a:t>5 Convolutional layers</a:t>
            </a:r>
          </a:p>
          <a:p>
            <a:r>
              <a:rPr lang="en-US" sz="3200" dirty="0"/>
              <a:t>Max pooling</a:t>
            </a:r>
          </a:p>
          <a:p>
            <a:r>
              <a:rPr lang="en-US" sz="3200" dirty="0"/>
              <a:t>3 fully-connected layers</a:t>
            </a:r>
          </a:p>
          <a:p>
            <a:r>
              <a:rPr lang="en-US" sz="3200" dirty="0" err="1"/>
              <a:t>ReLU</a:t>
            </a:r>
            <a:r>
              <a:rPr lang="en-US" sz="3200" dirty="0"/>
              <a:t> nonlinearities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1578" y="2226185"/>
            <a:ext cx="6544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Used “Local response normalization”;</a:t>
            </a:r>
          </a:p>
          <a:p>
            <a:r>
              <a:rPr lang="en-US" sz="3200" dirty="0"/>
              <a:t>Not used anymore</a:t>
            </a:r>
          </a:p>
          <a:p>
            <a:endParaRPr lang="en-US" sz="3200" dirty="0"/>
          </a:p>
          <a:p>
            <a:r>
              <a:rPr lang="en-US" sz="3200" dirty="0"/>
              <a:t>Trained on two GTX 580 GPUs </a:t>
            </a:r>
            <a:r>
              <a:rPr lang="mr-IN" sz="3200" dirty="0"/>
              <a:t>–</a:t>
            </a:r>
            <a:r>
              <a:rPr lang="en-US" sz="3200" dirty="0"/>
              <a:t> only 3GB of memory each! Model split over two GPUs</a:t>
            </a:r>
          </a:p>
        </p:txBody>
      </p:sp>
    </p:spTree>
    <p:extLst>
      <p:ext uri="{BB962C8B-B14F-4D97-AF65-F5344CB8AC3E}">
        <p14:creationId xmlns:p14="http://schemas.microsoft.com/office/powerpoint/2010/main" val="1522151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Google Shape;492;p35"/>
          <p:cNvSpPr txBox="1"/>
          <p:nvPr/>
        </p:nvSpPr>
        <p:spPr>
          <a:xfrm>
            <a:off x="6163661" y="6088284"/>
            <a:ext cx="6059206" cy="2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>
                <a:latin typeface="Calibri"/>
                <a:ea typeface="Calibri"/>
                <a:cs typeface="Calibri"/>
                <a:sym typeface="Calibri"/>
              </a:rPr>
              <a:t>Figure copyright Alex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Ilya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Sutskever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and Geoffrey Hinton, 2012. Reproduced with permission. </a:t>
            </a:r>
            <a:endParaRPr sz="1066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489;p35"/>
          <p:cNvPicPr preferRelativeResize="0"/>
          <p:nvPr/>
        </p:nvPicPr>
        <p:blipFill rotWithShape="1">
          <a:blip r:embed="rId2">
            <a:alphaModFix/>
          </a:blip>
          <a:srcRect t="9321"/>
          <a:stretch/>
        </p:blipFill>
        <p:spPr>
          <a:xfrm>
            <a:off x="6749690" y="0"/>
            <a:ext cx="5361287" cy="162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933450"/>
            <a:ext cx="10795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46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Google Shape;492;p35"/>
          <p:cNvSpPr txBox="1"/>
          <p:nvPr/>
        </p:nvSpPr>
        <p:spPr>
          <a:xfrm>
            <a:off x="6163661" y="6088284"/>
            <a:ext cx="6059206" cy="2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>
                <a:latin typeface="Calibri"/>
                <a:ea typeface="Calibri"/>
                <a:cs typeface="Calibri"/>
                <a:sym typeface="Calibri"/>
              </a:rPr>
              <a:t>Figure copyright Alex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Ilya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Sutskever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and Geoffrey Hinton, 2012. Reproduced with permission. </a:t>
            </a:r>
            <a:endParaRPr sz="1066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489;p35"/>
          <p:cNvPicPr preferRelativeResize="0"/>
          <p:nvPr/>
        </p:nvPicPr>
        <p:blipFill rotWithShape="1">
          <a:blip r:embed="rId2">
            <a:alphaModFix/>
          </a:blip>
          <a:srcRect t="9321"/>
          <a:stretch/>
        </p:blipFill>
        <p:spPr>
          <a:xfrm>
            <a:off x="6749690" y="0"/>
            <a:ext cx="5361287" cy="16261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310588" y="1717796"/>
          <a:ext cx="5731397" cy="3942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98349" y="5673643"/>
            <a:ext cx="29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Citations: </a:t>
            </a:r>
            <a:r>
              <a:rPr lang="en-US" sz="2400" b="1" dirty="0"/>
              <a:t>46,510</a:t>
            </a:r>
          </a:p>
        </p:txBody>
      </p:sp>
    </p:spTree>
    <p:extLst>
      <p:ext uri="{BB962C8B-B14F-4D97-AF65-F5344CB8AC3E}">
        <p14:creationId xmlns:p14="http://schemas.microsoft.com/office/powerpoint/2010/main" val="1475707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Google Shape;492;p35"/>
          <p:cNvSpPr txBox="1"/>
          <p:nvPr/>
        </p:nvSpPr>
        <p:spPr>
          <a:xfrm>
            <a:off x="6163661" y="6088284"/>
            <a:ext cx="6059206" cy="2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066">
                <a:latin typeface="Calibri"/>
                <a:ea typeface="Calibri"/>
                <a:cs typeface="Calibri"/>
                <a:sym typeface="Calibri"/>
              </a:rPr>
              <a:t>Figure copyright Alex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Ilya </a:t>
            </a:r>
            <a:r>
              <a:rPr lang="en" sz="1066" dirty="0" err="1">
                <a:latin typeface="Calibri"/>
                <a:ea typeface="Calibri"/>
                <a:cs typeface="Calibri"/>
                <a:sym typeface="Calibri"/>
              </a:rPr>
              <a:t>Sutskever</a:t>
            </a:r>
            <a:r>
              <a:rPr lang="en" sz="1066" dirty="0">
                <a:latin typeface="Calibri"/>
                <a:ea typeface="Calibri"/>
                <a:cs typeface="Calibri"/>
                <a:sym typeface="Calibri"/>
              </a:rPr>
              <a:t>, and Geoffrey Hinton, 2012. Reproduced with permission. </a:t>
            </a:r>
            <a:endParaRPr sz="1066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489;p35"/>
          <p:cNvPicPr preferRelativeResize="0"/>
          <p:nvPr/>
        </p:nvPicPr>
        <p:blipFill rotWithShape="1">
          <a:blip r:embed="rId2">
            <a:alphaModFix/>
          </a:blip>
          <a:srcRect t="9321"/>
          <a:stretch/>
        </p:blipFill>
        <p:spPr>
          <a:xfrm>
            <a:off x="6749690" y="0"/>
            <a:ext cx="5361287" cy="16261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310588" y="1717796"/>
          <a:ext cx="5731397" cy="3942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63522" y="1591469"/>
            <a:ext cx="59474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Citation Counts</a:t>
            </a:r>
          </a:p>
          <a:p>
            <a:r>
              <a:rPr lang="en-US" sz="2200" dirty="0"/>
              <a:t>Darwin, “On the origin of species”, 1859: </a:t>
            </a:r>
            <a:r>
              <a:rPr lang="en-US" sz="2200" b="1" dirty="0"/>
              <a:t>50,007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Shannon, “A mathematical theory of communication”, 1948: </a:t>
            </a:r>
            <a:r>
              <a:rPr lang="en-US" sz="2200" b="1" dirty="0"/>
              <a:t>69,351</a:t>
            </a:r>
          </a:p>
          <a:p>
            <a:endParaRPr lang="en-US" sz="2200" dirty="0"/>
          </a:p>
          <a:p>
            <a:r>
              <a:rPr lang="en-US" sz="2200" dirty="0"/>
              <a:t>Watson and Crick, “Molecular Structure of Nucleic Acids”, 1953: </a:t>
            </a:r>
            <a:r>
              <a:rPr lang="en-US" sz="2200" b="1" dirty="0"/>
              <a:t>13,111</a:t>
            </a:r>
          </a:p>
          <a:p>
            <a:endParaRPr lang="en-US" sz="2200" b="1" dirty="0"/>
          </a:p>
          <a:p>
            <a:r>
              <a:rPr lang="en-US" sz="2200" dirty="0"/>
              <a:t>ATLAS Collaboration, “Observation of a new particle in the search for the Standard Model Higgs boson with the ATLAS detector at the LHC”, 2012: </a:t>
            </a:r>
            <a:r>
              <a:rPr lang="en-US" sz="2200" b="1" dirty="0"/>
              <a:t>14,424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8349" y="5673643"/>
            <a:ext cx="295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Citations: </a:t>
            </a:r>
            <a:r>
              <a:rPr lang="en-US" sz="2400" b="1" dirty="0"/>
              <a:t>46,510</a:t>
            </a:r>
          </a:p>
        </p:txBody>
      </p:sp>
    </p:spTree>
    <p:extLst>
      <p:ext uri="{BB962C8B-B14F-4D97-AF65-F5344CB8AC3E}">
        <p14:creationId xmlns:p14="http://schemas.microsoft.com/office/powerpoint/2010/main" val="445194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Google Shape;489;p35"/>
          <p:cNvPicPr preferRelativeResize="0"/>
          <p:nvPr/>
        </p:nvPicPr>
        <p:blipFill rotWithShape="1">
          <a:blip r:embed="rId2">
            <a:alphaModFix/>
          </a:blip>
          <a:srcRect t="9321"/>
          <a:stretch/>
        </p:blipFill>
        <p:spPr>
          <a:xfrm>
            <a:off x="6749690" y="0"/>
            <a:ext cx="5361287" cy="16261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61514" y="1640511"/>
          <a:ext cx="11204293" cy="4356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77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0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98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205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017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9624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Input size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Layer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Output size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Layer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 / 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filters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kernel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stride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 / 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memory (KB)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params (k)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flop (M)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conv1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227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784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23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73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pool1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27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182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conv2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27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192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192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27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547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307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224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pool2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192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27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192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13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u="none" strike="noStrike" dirty="0">
                          <a:effectLst/>
                        </a:rPr>
                        <a:t>127</a:t>
                      </a:r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conv3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192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384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384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13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254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664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112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conv4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384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256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13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169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885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145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conv5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13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256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256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13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169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590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100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pool5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13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36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flatten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9216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36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fc6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9216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37,749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 dirty="0">
                          <a:effectLst/>
                        </a:rPr>
                        <a:t>38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u="none" strike="noStrike" dirty="0">
                          <a:effectLst/>
                        </a:rPr>
                        <a:t>16,777</a:t>
                      </a:r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17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1000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1000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4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4,096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u="none" strike="noStrike" dirty="0">
                          <a:effectLst/>
                        </a:rPr>
                        <a:t>4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7859210" y="1655180"/>
            <a:ext cx="3923818" cy="4363656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16131" y="795066"/>
            <a:ext cx="3633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6"/>
                </a:solidFill>
              </a:rPr>
              <a:t>Interesting trends here!</a:t>
            </a:r>
            <a:endParaRPr lang="en-US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91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Google Shape;489;p35"/>
          <p:cNvPicPr preferRelativeResize="0"/>
          <p:nvPr/>
        </p:nvPicPr>
        <p:blipFill rotWithShape="1">
          <a:blip r:embed="rId2">
            <a:alphaModFix/>
          </a:blip>
          <a:srcRect t="9321"/>
          <a:stretch/>
        </p:blipFill>
        <p:spPr>
          <a:xfrm>
            <a:off x="6749690" y="0"/>
            <a:ext cx="5361287" cy="16261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-568325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084320" y="2578259"/>
          <a:ext cx="402336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8107680" y="2578259"/>
          <a:ext cx="402336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60960" y="2578259"/>
          <a:ext cx="402336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0343" y="1377930"/>
            <a:ext cx="3004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Most of the </a:t>
            </a:r>
            <a:r>
              <a:rPr lang="en-US" sz="2400" b="1"/>
              <a:t>memory usage</a:t>
            </a:r>
            <a:r>
              <a:rPr lang="en-US" sz="2400"/>
              <a:t> is in the early convolution layers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3663" y="1661391"/>
            <a:ext cx="3644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Nearly all </a:t>
            </a:r>
            <a:r>
              <a:rPr lang="en-US" sz="2400" b="1" dirty="0"/>
              <a:t>parameters</a:t>
            </a:r>
            <a:r>
              <a:rPr lang="en-US" sz="2400" dirty="0"/>
              <a:t> are in </a:t>
            </a:r>
            <a:r>
              <a:rPr lang="en-US" sz="2400"/>
              <a:t>the fully-connected layers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806406" y="1457235"/>
            <a:ext cx="2646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</a:t>
            </a:r>
            <a:r>
              <a:rPr lang="en-US" sz="2400" b="1" dirty="0"/>
              <a:t>floating-point ops</a:t>
            </a:r>
            <a:r>
              <a:rPr lang="en-US" sz="2400" dirty="0"/>
              <a:t> occur in the convolution layers</a:t>
            </a:r>
          </a:p>
        </p:txBody>
      </p:sp>
    </p:spTree>
    <p:extLst>
      <p:ext uri="{BB962C8B-B14F-4D97-AF65-F5344CB8AC3E}">
        <p14:creationId xmlns:p14="http://schemas.microsoft.com/office/powerpoint/2010/main" val="27523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AAF38ED-A9DE-4F48-91BE-C1657AC4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736" y="1701950"/>
            <a:ext cx="6883875" cy="4561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F4D3C6-C82F-4C6A-95FA-4D4E9606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2941E-5621-4A3A-B468-C5E1BF71E066}"/>
              </a:ext>
            </a:extLst>
          </p:cNvPr>
          <p:cNvSpPr/>
          <p:nvPr/>
        </p:nvSpPr>
        <p:spPr>
          <a:xfrm>
            <a:off x="2461849" y="5837023"/>
            <a:ext cx="7268302" cy="365125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2E8FF-7665-4734-90FB-BBA755D7A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79823"/>
          <a:stretch/>
        </p:blipFill>
        <p:spPr>
          <a:xfrm>
            <a:off x="3085206" y="318782"/>
            <a:ext cx="7137405" cy="1196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3BB8B9-0811-4C0E-9A7F-46E8442E864A}"/>
              </a:ext>
            </a:extLst>
          </p:cNvPr>
          <p:cNvSpPr/>
          <p:nvPr/>
        </p:nvSpPr>
        <p:spPr>
          <a:xfrm>
            <a:off x="3196206" y="1602297"/>
            <a:ext cx="7026405" cy="2465206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202F20-F800-4650-9CB0-F59613276908}"/>
              </a:ext>
            </a:extLst>
          </p:cNvPr>
          <p:cNvSpPr/>
          <p:nvPr/>
        </p:nvSpPr>
        <p:spPr>
          <a:xfrm>
            <a:off x="3085206" y="5081155"/>
            <a:ext cx="7026405" cy="1238697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6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48851" y="1018573"/>
            <a:ext cx="7558268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04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7893" y="1018573"/>
            <a:ext cx="6389225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36870" y="3042442"/>
            <a:ext cx="578734" cy="978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07305" y="5903089"/>
            <a:ext cx="578734" cy="47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ZFNet</a:t>
            </a:r>
            <a:r>
              <a:rPr lang="en-US" dirty="0"/>
              <a:t>: A Bigger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Google Shape;72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4733" y="1381520"/>
            <a:ext cx="11719249" cy="27627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23;p44"/>
          <p:cNvSpPr txBox="1"/>
          <p:nvPr/>
        </p:nvSpPr>
        <p:spPr>
          <a:xfrm>
            <a:off x="1943349" y="4257760"/>
            <a:ext cx="9254389" cy="165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 err="1"/>
              <a:t>AlexNet</a:t>
            </a:r>
            <a:r>
              <a:rPr lang="en" sz="2399" dirty="0"/>
              <a:t> but:</a:t>
            </a:r>
            <a:endParaRPr sz="2399" dirty="0"/>
          </a:p>
          <a:p>
            <a:r>
              <a:rPr lang="en" sz="2399" dirty="0"/>
              <a:t>CONV1: change from (11x11 stride 4) to (7x7 stride 2)</a:t>
            </a:r>
            <a:endParaRPr sz="2399" dirty="0"/>
          </a:p>
          <a:p>
            <a:r>
              <a:rPr lang="en" sz="2399" dirty="0"/>
              <a:t>CONV3,4,5: instead of 384, 384, 256 filters use 512, 1024, 512</a:t>
            </a:r>
            <a:endParaRPr lang="en-US" sz="2399" dirty="0"/>
          </a:p>
          <a:p>
            <a:r>
              <a:rPr lang="en-US" sz="2399" dirty="0">
                <a:solidFill>
                  <a:srgbClr val="C00000"/>
                </a:solidFill>
              </a:rPr>
              <a:t>More trial and error =(</a:t>
            </a:r>
            <a:endParaRPr sz="2399" dirty="0">
              <a:solidFill>
                <a:srgbClr val="C00000"/>
              </a:solidFill>
            </a:endParaRPr>
          </a:p>
        </p:txBody>
      </p:sp>
      <p:sp>
        <p:nvSpPr>
          <p:cNvPr id="6" name="Google Shape;724;p44"/>
          <p:cNvSpPr txBox="1"/>
          <p:nvPr/>
        </p:nvSpPr>
        <p:spPr>
          <a:xfrm>
            <a:off x="6752617" y="408372"/>
            <a:ext cx="5439383" cy="50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ImageNet top 5 error: 16.4% -&gt; 11.7%</a:t>
            </a:r>
            <a:endParaRPr sz="2399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44" y="6026432"/>
            <a:ext cx="6518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Zeiler</a:t>
            </a:r>
            <a:r>
              <a:rPr lang="en-US" sz="1400" dirty="0"/>
              <a:t> and Fergus, “Visualizing and Understanding Convolutional Networks”, ECCV 2014</a:t>
            </a:r>
          </a:p>
        </p:txBody>
      </p:sp>
    </p:spTree>
    <p:extLst>
      <p:ext uri="{BB962C8B-B14F-4D97-AF65-F5344CB8AC3E}">
        <p14:creationId xmlns:p14="http://schemas.microsoft.com/office/powerpoint/2010/main" val="1419524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29B6-5083-4C8E-B8BC-7AD448C5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really cool part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66E3F-F43F-46F7-BC35-37AFD5DBA9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Visualizing features with</a:t>
            </a:r>
            <a:br>
              <a:rPr lang="en-US" dirty="0"/>
            </a:br>
            <a:r>
              <a:rPr lang="en-US" dirty="0" err="1"/>
              <a:t>backprojection</a:t>
            </a:r>
            <a:br>
              <a:rPr lang="en-US" dirty="0"/>
            </a:br>
            <a:r>
              <a:rPr lang="en-US" dirty="0"/>
              <a:t>(``</a:t>
            </a:r>
            <a:r>
              <a:rPr lang="en-US" dirty="0" err="1"/>
              <a:t>deconvnet</a:t>
            </a:r>
            <a:r>
              <a:rPr lang="en-US" dirty="0"/>
              <a:t>’’)</a:t>
            </a:r>
          </a:p>
          <a:p>
            <a:r>
              <a:rPr lang="en-US" dirty="0"/>
              <a:t>How could you do this?</a:t>
            </a:r>
          </a:p>
          <a:p>
            <a:r>
              <a:rPr lang="en-US" dirty="0"/>
              <a:t>What about max pooling?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9F5C37-A755-4F91-AC00-AFC91922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49522-4CCC-4A99-961F-55CFF853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A7D07-545A-482C-B6E5-9EB65250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3FB7C-BAF7-43C2-9A2C-DFB9AFDD9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505" y="725647"/>
            <a:ext cx="5511743" cy="54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features through </a:t>
            </a:r>
            <a:r>
              <a:rPr lang="en-US" dirty="0" err="1"/>
              <a:t>backprojection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0" name="Picture 39" descr="A picture containing crossword, toy, bear, tiled&#10;&#10;Description automatically generated">
            <a:extLst>
              <a:ext uri="{FF2B5EF4-FFF2-40B4-BE49-F238E27FC236}">
                <a16:creationId xmlns:a16="http://schemas.microsoft.com/office/drawing/2014/main" id="{F820F32A-103A-442F-9C03-4602CA839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8"/>
          <a:stretch/>
        </p:blipFill>
        <p:spPr>
          <a:xfrm>
            <a:off x="835406" y="1679604"/>
            <a:ext cx="10518394" cy="40081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8F7A891-076F-4334-86E0-7E5FACC7D71C}"/>
              </a:ext>
            </a:extLst>
          </p:cNvPr>
          <p:cNvSpPr txBox="1"/>
          <p:nvPr/>
        </p:nvSpPr>
        <p:spPr>
          <a:xfrm>
            <a:off x="51644" y="6026432"/>
            <a:ext cx="6518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Zeiler</a:t>
            </a:r>
            <a:r>
              <a:rPr lang="en-US" sz="1400" dirty="0"/>
              <a:t> and Fergus, “Visualizing and Understanding Convolutional Networks”, ECCV 2014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D85F75-E143-440C-BFEB-B400FF0EF7EE}"/>
              </a:ext>
            </a:extLst>
          </p:cNvPr>
          <p:cNvSpPr txBox="1"/>
          <p:nvPr/>
        </p:nvSpPr>
        <p:spPr>
          <a:xfrm>
            <a:off x="8153400" y="589782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gray: max stimulus, color: patch</a:t>
            </a:r>
          </a:p>
        </p:txBody>
      </p:sp>
    </p:spTree>
    <p:extLst>
      <p:ext uri="{BB962C8B-B14F-4D97-AF65-F5344CB8AC3E}">
        <p14:creationId xmlns:p14="http://schemas.microsoft.com/office/powerpoint/2010/main" val="896731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features through </a:t>
            </a:r>
            <a:r>
              <a:rPr lang="en-US" dirty="0" err="1"/>
              <a:t>backprojection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0" name="Picture 39" descr="A picture containing crossword, toy, bear, tiled&#10;&#10;Description automatically generated">
            <a:extLst>
              <a:ext uri="{FF2B5EF4-FFF2-40B4-BE49-F238E27FC236}">
                <a16:creationId xmlns:a16="http://schemas.microsoft.com/office/drawing/2014/main" id="{F820F32A-103A-442F-9C03-4602CA839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7" b="-164"/>
          <a:stretch/>
        </p:blipFill>
        <p:spPr>
          <a:xfrm>
            <a:off x="835406" y="1753298"/>
            <a:ext cx="10518394" cy="3934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D96383-FCB6-47A0-AD30-9423D1938AF4}"/>
              </a:ext>
            </a:extLst>
          </p:cNvPr>
          <p:cNvSpPr txBox="1"/>
          <p:nvPr/>
        </p:nvSpPr>
        <p:spPr>
          <a:xfrm>
            <a:off x="51644" y="6026432"/>
            <a:ext cx="6518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Zeiler</a:t>
            </a:r>
            <a:r>
              <a:rPr lang="en-US" sz="1400" dirty="0"/>
              <a:t> and Fergus, “Visualizing and Understanding Convolutional Networks”, ECCV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5A856-3F4F-458E-BEA0-A2040D9ECC3A}"/>
              </a:ext>
            </a:extLst>
          </p:cNvPr>
          <p:cNvSpPr txBox="1"/>
          <p:nvPr/>
        </p:nvSpPr>
        <p:spPr>
          <a:xfrm>
            <a:off x="8153400" y="589782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gray: max stimulus, color: patch</a:t>
            </a:r>
          </a:p>
        </p:txBody>
      </p:sp>
    </p:spTree>
    <p:extLst>
      <p:ext uri="{BB962C8B-B14F-4D97-AF65-F5344CB8AC3E}">
        <p14:creationId xmlns:p14="http://schemas.microsoft.com/office/powerpoint/2010/main" val="544387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features through </a:t>
            </a:r>
            <a:r>
              <a:rPr lang="en-US" dirty="0" err="1"/>
              <a:t>backprojection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8" name="Picture 7" descr="A close up of a store&#10;&#10;Description automatically generated">
            <a:extLst>
              <a:ext uri="{FF2B5EF4-FFF2-40B4-BE49-F238E27FC236}">
                <a16:creationId xmlns:a16="http://schemas.microsoft.com/office/drawing/2014/main" id="{5FD237EE-E644-4455-927F-5E244BC80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14994"/>
            <a:ext cx="7402146" cy="4562967"/>
          </a:xfrm>
          <a:prstGeom prst="rect">
            <a:avLst/>
          </a:prstGeom>
        </p:spPr>
      </p:pic>
      <p:pic>
        <p:nvPicPr>
          <p:cNvPr id="9" name="Picture 8" descr="A picture containing group, lined, lot, many&#10;&#10;Description automatically generated">
            <a:extLst>
              <a:ext uri="{FF2B5EF4-FFF2-40B4-BE49-F238E27FC236}">
                <a16:creationId xmlns:a16="http://schemas.microsoft.com/office/drawing/2014/main" id="{44F4D338-77AC-4A35-9FB4-062E09078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61" y="2384515"/>
            <a:ext cx="3099618" cy="30996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5B1CE5-D271-4B2D-8F17-516ADB89D665}"/>
              </a:ext>
            </a:extLst>
          </p:cNvPr>
          <p:cNvSpPr/>
          <p:nvPr/>
        </p:nvSpPr>
        <p:spPr>
          <a:xfrm>
            <a:off x="4556051" y="3429000"/>
            <a:ext cx="1819582" cy="18140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44742-AF37-4254-B7DA-78AA93197CFE}"/>
              </a:ext>
            </a:extLst>
          </p:cNvPr>
          <p:cNvSpPr txBox="1"/>
          <p:nvPr/>
        </p:nvSpPr>
        <p:spPr>
          <a:xfrm>
            <a:off x="8153400" y="589782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gray: max stimulus, color: patch</a:t>
            </a:r>
          </a:p>
        </p:txBody>
      </p:sp>
    </p:spTree>
    <p:extLst>
      <p:ext uri="{BB962C8B-B14F-4D97-AF65-F5344CB8AC3E}">
        <p14:creationId xmlns:p14="http://schemas.microsoft.com/office/powerpoint/2010/main" val="31444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5EB0D4B-8147-4FFB-BAA4-203B32D08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84" y="1558753"/>
            <a:ext cx="8012031" cy="4615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Attribution: saliency via occlusions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8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48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7893" y="1018573"/>
            <a:ext cx="6389225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36870" y="3042442"/>
            <a:ext cx="578734" cy="978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07305" y="5903089"/>
            <a:ext cx="578734" cy="47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4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49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7018" y="1018573"/>
            <a:ext cx="5440100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1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 normalization</a:t>
            </a:r>
          </a:p>
          <a:p>
            <a:r>
              <a:rPr lang="en-US" dirty="0"/>
              <a:t>CNN architectures</a:t>
            </a:r>
          </a:p>
          <a:p>
            <a:r>
              <a:rPr lang="en-US" dirty="0"/>
              <a:t>Visualization</a:t>
            </a:r>
          </a:p>
          <a:p>
            <a:r>
              <a:rPr lang="en-US" dirty="0"/>
              <a:t>Adversarial examples</a:t>
            </a:r>
          </a:p>
          <a:p>
            <a:r>
              <a:rPr lang="en-US" dirty="0"/>
              <a:t>Deconvolution and U-Nets</a:t>
            </a:r>
          </a:p>
          <a:p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 learning software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41" name="Google Shape;489;p35">
            <a:extLst>
              <a:ext uri="{FF2B5EF4-FFF2-40B4-BE49-F238E27FC236}">
                <a16:creationId xmlns:a16="http://schemas.microsoft.com/office/drawing/2014/main" id="{D8FE1A87-4081-48F1-9527-2A625DFC11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321"/>
          <a:stretch/>
        </p:blipFill>
        <p:spPr>
          <a:xfrm>
            <a:off x="5591550" y="1596636"/>
            <a:ext cx="6041255" cy="18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D54B073-C8CE-452F-9629-9858152C2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2" t="32749" b="5215"/>
          <a:stretch/>
        </p:blipFill>
        <p:spPr>
          <a:xfrm>
            <a:off x="6762960" y="3708342"/>
            <a:ext cx="1763872" cy="17304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AC572-A5AE-4975-9B0D-4B182B93E806}"/>
              </a:ext>
            </a:extLst>
          </p:cNvPr>
          <p:cNvGrpSpPr/>
          <p:nvPr/>
        </p:nvGrpSpPr>
        <p:grpSpPr>
          <a:xfrm>
            <a:off x="8710055" y="3710120"/>
            <a:ext cx="2252357" cy="1673091"/>
            <a:chOff x="8473660" y="3592741"/>
            <a:chExt cx="3293306" cy="2446327"/>
          </a:xfrm>
        </p:grpSpPr>
        <p:grpSp>
          <p:nvGrpSpPr>
            <p:cNvPr id="43" name="Google Shape;172;p16">
              <a:extLst>
                <a:ext uri="{FF2B5EF4-FFF2-40B4-BE49-F238E27FC236}">
                  <a16:creationId xmlns:a16="http://schemas.microsoft.com/office/drawing/2014/main" id="{E4920CFC-41E7-4CE4-B1E3-4ABBAF3FCFEB}"/>
                </a:ext>
              </a:extLst>
            </p:cNvPr>
            <p:cNvGrpSpPr/>
            <p:nvPr/>
          </p:nvGrpSpPr>
          <p:grpSpPr>
            <a:xfrm>
              <a:off x="8473660" y="3592741"/>
              <a:ext cx="3293301" cy="2446327"/>
              <a:chOff x="3688175" y="943350"/>
              <a:chExt cx="5279100" cy="3521825"/>
            </a:xfrm>
          </p:grpSpPr>
          <p:sp>
            <p:nvSpPr>
              <p:cNvPr id="44" name="Google Shape;173;p16">
                <a:extLst>
                  <a:ext uri="{FF2B5EF4-FFF2-40B4-BE49-F238E27FC236}">
                    <a16:creationId xmlns:a16="http://schemas.microsoft.com/office/drawing/2014/main" id="{884AE9EF-196B-4B79-B6AB-2D8BEF4BED2A}"/>
                  </a:ext>
                </a:extLst>
              </p:cNvPr>
              <p:cNvSpPr/>
              <p:nvPr/>
            </p:nvSpPr>
            <p:spPr>
              <a:xfrm>
                <a:off x="3688175" y="952350"/>
                <a:ext cx="5279100" cy="3495000"/>
              </a:xfrm>
              <a:prstGeom prst="rect">
                <a:avLst/>
              </a:prstGeom>
              <a:solidFill>
                <a:srgbClr val="3D85C6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45" name="Google Shape;174;p16">
                <a:extLst>
                  <a:ext uri="{FF2B5EF4-FFF2-40B4-BE49-F238E27FC236}">
                    <a16:creationId xmlns:a16="http://schemas.microsoft.com/office/drawing/2014/main" id="{2F1A4ECB-C940-4359-9BE2-FE577115D483}"/>
                  </a:ext>
                </a:extLst>
              </p:cNvPr>
              <p:cNvSpPr/>
              <p:nvPr/>
            </p:nvSpPr>
            <p:spPr>
              <a:xfrm>
                <a:off x="3693375" y="2273025"/>
                <a:ext cx="5264775" cy="2183175"/>
              </a:xfrm>
              <a:custGeom>
                <a:avLst/>
                <a:gdLst/>
                <a:ahLst/>
                <a:cxnLst/>
                <a:rect l="l" t="t" r="r" b="b"/>
                <a:pathLst>
                  <a:path w="210591" h="87327" extrusionOk="0">
                    <a:moveTo>
                      <a:pt x="210232" y="22281"/>
                    </a:moveTo>
                    <a:lnTo>
                      <a:pt x="164951" y="19047"/>
                    </a:lnTo>
                    <a:lnTo>
                      <a:pt x="35937" y="6109"/>
                    </a:lnTo>
                    <a:lnTo>
                      <a:pt x="16890" y="719"/>
                    </a:lnTo>
                    <a:lnTo>
                      <a:pt x="19765" y="6828"/>
                    </a:lnTo>
                    <a:lnTo>
                      <a:pt x="3953" y="2875"/>
                    </a:lnTo>
                    <a:lnTo>
                      <a:pt x="6109" y="719"/>
                    </a:lnTo>
                    <a:lnTo>
                      <a:pt x="0" y="0"/>
                    </a:lnTo>
                    <a:lnTo>
                      <a:pt x="0" y="87327"/>
                    </a:lnTo>
                    <a:lnTo>
                      <a:pt x="210591" y="86968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</p:sp>
          <p:sp>
            <p:nvSpPr>
              <p:cNvPr id="46" name="Google Shape;175;p16">
                <a:extLst>
                  <a:ext uri="{FF2B5EF4-FFF2-40B4-BE49-F238E27FC236}">
                    <a16:creationId xmlns:a16="http://schemas.microsoft.com/office/drawing/2014/main" id="{71AE4D4D-F9B8-4081-8D4A-1924EF694498}"/>
                  </a:ext>
                </a:extLst>
              </p:cNvPr>
              <p:cNvSpPr/>
              <p:nvPr/>
            </p:nvSpPr>
            <p:spPr>
              <a:xfrm>
                <a:off x="3702350" y="943350"/>
                <a:ext cx="5255800" cy="1922625"/>
              </a:xfrm>
              <a:custGeom>
                <a:avLst/>
                <a:gdLst/>
                <a:ahLst/>
                <a:cxnLst/>
                <a:rect l="l" t="t" r="r" b="b"/>
                <a:pathLst>
                  <a:path w="210232" h="76905" extrusionOk="0">
                    <a:moveTo>
                      <a:pt x="210232" y="43843"/>
                    </a:moveTo>
                    <a:lnTo>
                      <a:pt x="202326" y="43843"/>
                    </a:lnTo>
                    <a:lnTo>
                      <a:pt x="196936" y="49593"/>
                    </a:lnTo>
                    <a:lnTo>
                      <a:pt x="191545" y="45999"/>
                    </a:lnTo>
                    <a:lnTo>
                      <a:pt x="186514" y="48156"/>
                    </a:lnTo>
                    <a:lnTo>
                      <a:pt x="183280" y="38093"/>
                    </a:lnTo>
                    <a:lnTo>
                      <a:pt x="181123" y="43125"/>
                    </a:lnTo>
                    <a:lnTo>
                      <a:pt x="168905" y="37015"/>
                    </a:lnTo>
                    <a:lnTo>
                      <a:pt x="152374" y="53906"/>
                    </a:lnTo>
                    <a:lnTo>
                      <a:pt x="155249" y="44562"/>
                    </a:lnTo>
                    <a:lnTo>
                      <a:pt x="152014" y="37015"/>
                    </a:lnTo>
                    <a:lnTo>
                      <a:pt x="148420" y="46718"/>
                    </a:lnTo>
                    <a:lnTo>
                      <a:pt x="145186" y="37734"/>
                    </a:lnTo>
                    <a:lnTo>
                      <a:pt x="141952" y="47437"/>
                    </a:lnTo>
                    <a:lnTo>
                      <a:pt x="142311" y="53187"/>
                    </a:lnTo>
                    <a:lnTo>
                      <a:pt x="107093" y="41687"/>
                    </a:lnTo>
                    <a:lnTo>
                      <a:pt x="103858" y="34140"/>
                    </a:lnTo>
                    <a:lnTo>
                      <a:pt x="117874" y="32343"/>
                    </a:lnTo>
                    <a:lnTo>
                      <a:pt x="120030" y="24437"/>
                    </a:lnTo>
                    <a:lnTo>
                      <a:pt x="123983" y="18687"/>
                    </a:lnTo>
                    <a:lnTo>
                      <a:pt x="131171" y="17969"/>
                    </a:lnTo>
                    <a:lnTo>
                      <a:pt x="126858" y="9703"/>
                    </a:lnTo>
                    <a:lnTo>
                      <a:pt x="125061" y="3594"/>
                    </a:lnTo>
                    <a:lnTo>
                      <a:pt x="126858" y="0"/>
                    </a:lnTo>
                    <a:lnTo>
                      <a:pt x="3594" y="0"/>
                    </a:lnTo>
                    <a:lnTo>
                      <a:pt x="4313" y="3594"/>
                    </a:lnTo>
                    <a:lnTo>
                      <a:pt x="0" y="7187"/>
                    </a:lnTo>
                    <a:lnTo>
                      <a:pt x="0" y="72593"/>
                    </a:lnTo>
                    <a:lnTo>
                      <a:pt x="210232" y="76905"/>
                    </a:lnTo>
                    <a:close/>
                  </a:path>
                </a:pathLst>
              </a:custGeom>
              <a:solidFill>
                <a:srgbClr val="C27BA0"/>
              </a:solidFill>
              <a:ln>
                <a:noFill/>
              </a:ln>
            </p:spPr>
          </p:sp>
          <p:sp>
            <p:nvSpPr>
              <p:cNvPr id="47" name="Google Shape;176;p16">
                <a:extLst>
                  <a:ext uri="{FF2B5EF4-FFF2-40B4-BE49-F238E27FC236}">
                    <a16:creationId xmlns:a16="http://schemas.microsoft.com/office/drawing/2014/main" id="{57ECCCCB-A18F-449F-A9AF-751FCCF32821}"/>
                  </a:ext>
                </a:extLst>
              </p:cNvPr>
              <p:cNvSpPr/>
              <p:nvPr/>
            </p:nvSpPr>
            <p:spPr>
              <a:xfrm>
                <a:off x="4313275" y="970300"/>
                <a:ext cx="3764425" cy="3494875"/>
              </a:xfrm>
              <a:custGeom>
                <a:avLst/>
                <a:gdLst/>
                <a:ahLst/>
                <a:cxnLst/>
                <a:rect l="l" t="t" r="r" b="b"/>
                <a:pathLst>
                  <a:path w="150577" h="139795" extrusionOk="0">
                    <a:moveTo>
                      <a:pt x="46359" y="0"/>
                    </a:moveTo>
                    <a:lnTo>
                      <a:pt x="34859" y="2156"/>
                    </a:lnTo>
                    <a:lnTo>
                      <a:pt x="28391" y="11141"/>
                    </a:lnTo>
                    <a:lnTo>
                      <a:pt x="25156" y="17609"/>
                    </a:lnTo>
                    <a:lnTo>
                      <a:pt x="14016" y="13656"/>
                    </a:lnTo>
                    <a:lnTo>
                      <a:pt x="4672" y="14016"/>
                    </a:lnTo>
                    <a:lnTo>
                      <a:pt x="0" y="18687"/>
                    </a:lnTo>
                    <a:lnTo>
                      <a:pt x="3954" y="25515"/>
                    </a:lnTo>
                    <a:lnTo>
                      <a:pt x="11500" y="32343"/>
                    </a:lnTo>
                    <a:lnTo>
                      <a:pt x="15453" y="33062"/>
                    </a:lnTo>
                    <a:lnTo>
                      <a:pt x="12219" y="37375"/>
                    </a:lnTo>
                    <a:lnTo>
                      <a:pt x="13657" y="46718"/>
                    </a:lnTo>
                    <a:lnTo>
                      <a:pt x="12578" y="52828"/>
                    </a:lnTo>
                    <a:lnTo>
                      <a:pt x="11860" y="64687"/>
                    </a:lnTo>
                    <a:lnTo>
                      <a:pt x="14735" y="78702"/>
                    </a:lnTo>
                    <a:lnTo>
                      <a:pt x="19406" y="83374"/>
                    </a:lnTo>
                    <a:lnTo>
                      <a:pt x="22641" y="97390"/>
                    </a:lnTo>
                    <a:lnTo>
                      <a:pt x="23000" y="109968"/>
                    </a:lnTo>
                    <a:lnTo>
                      <a:pt x="23360" y="119671"/>
                    </a:lnTo>
                    <a:lnTo>
                      <a:pt x="20485" y="130811"/>
                    </a:lnTo>
                    <a:lnTo>
                      <a:pt x="17969" y="138717"/>
                    </a:lnTo>
                    <a:lnTo>
                      <a:pt x="29828" y="139436"/>
                    </a:lnTo>
                    <a:lnTo>
                      <a:pt x="29469" y="129733"/>
                    </a:lnTo>
                    <a:lnTo>
                      <a:pt x="29469" y="117155"/>
                    </a:lnTo>
                    <a:lnTo>
                      <a:pt x="33781" y="118233"/>
                    </a:lnTo>
                    <a:lnTo>
                      <a:pt x="32344" y="112843"/>
                    </a:lnTo>
                    <a:lnTo>
                      <a:pt x="33422" y="104218"/>
                    </a:lnTo>
                    <a:lnTo>
                      <a:pt x="31984" y="94515"/>
                    </a:lnTo>
                    <a:lnTo>
                      <a:pt x="32703" y="89843"/>
                    </a:lnTo>
                    <a:lnTo>
                      <a:pt x="35578" y="96312"/>
                    </a:lnTo>
                    <a:lnTo>
                      <a:pt x="36297" y="105296"/>
                    </a:lnTo>
                    <a:lnTo>
                      <a:pt x="35938" y="112483"/>
                    </a:lnTo>
                    <a:lnTo>
                      <a:pt x="39172" y="113202"/>
                    </a:lnTo>
                    <a:lnTo>
                      <a:pt x="43484" y="111765"/>
                    </a:lnTo>
                    <a:lnTo>
                      <a:pt x="40969" y="102062"/>
                    </a:lnTo>
                    <a:lnTo>
                      <a:pt x="44203" y="104218"/>
                    </a:lnTo>
                    <a:lnTo>
                      <a:pt x="51031" y="93796"/>
                    </a:lnTo>
                    <a:lnTo>
                      <a:pt x="52828" y="108890"/>
                    </a:lnTo>
                    <a:lnTo>
                      <a:pt x="56781" y="122186"/>
                    </a:lnTo>
                    <a:lnTo>
                      <a:pt x="59297" y="139795"/>
                    </a:lnTo>
                    <a:lnTo>
                      <a:pt x="69359" y="139077"/>
                    </a:lnTo>
                    <a:lnTo>
                      <a:pt x="65765" y="129014"/>
                    </a:lnTo>
                    <a:lnTo>
                      <a:pt x="63609" y="120749"/>
                    </a:lnTo>
                    <a:lnTo>
                      <a:pt x="64687" y="114280"/>
                    </a:lnTo>
                    <a:lnTo>
                      <a:pt x="63250" y="106374"/>
                    </a:lnTo>
                    <a:lnTo>
                      <a:pt x="63609" y="88405"/>
                    </a:lnTo>
                    <a:lnTo>
                      <a:pt x="65765" y="104218"/>
                    </a:lnTo>
                    <a:lnTo>
                      <a:pt x="66125" y="114999"/>
                    </a:lnTo>
                    <a:lnTo>
                      <a:pt x="71156" y="113921"/>
                    </a:lnTo>
                    <a:lnTo>
                      <a:pt x="69000" y="98468"/>
                    </a:lnTo>
                    <a:lnTo>
                      <a:pt x="70437" y="91999"/>
                    </a:lnTo>
                    <a:lnTo>
                      <a:pt x="69359" y="87687"/>
                    </a:lnTo>
                    <a:lnTo>
                      <a:pt x="76906" y="88046"/>
                    </a:lnTo>
                    <a:lnTo>
                      <a:pt x="80859" y="107093"/>
                    </a:lnTo>
                    <a:lnTo>
                      <a:pt x="81218" y="111765"/>
                    </a:lnTo>
                    <a:lnTo>
                      <a:pt x="83015" y="113561"/>
                    </a:lnTo>
                    <a:lnTo>
                      <a:pt x="81937" y="126858"/>
                    </a:lnTo>
                    <a:lnTo>
                      <a:pt x="83375" y="131530"/>
                    </a:lnTo>
                    <a:lnTo>
                      <a:pt x="83734" y="136921"/>
                    </a:lnTo>
                    <a:lnTo>
                      <a:pt x="92359" y="137639"/>
                    </a:lnTo>
                    <a:lnTo>
                      <a:pt x="90562" y="129014"/>
                    </a:lnTo>
                    <a:lnTo>
                      <a:pt x="87328" y="116436"/>
                    </a:lnTo>
                    <a:lnTo>
                      <a:pt x="90562" y="107452"/>
                    </a:lnTo>
                    <a:lnTo>
                      <a:pt x="87328" y="93796"/>
                    </a:lnTo>
                    <a:lnTo>
                      <a:pt x="93437" y="102062"/>
                    </a:lnTo>
                    <a:lnTo>
                      <a:pt x="98828" y="103499"/>
                    </a:lnTo>
                    <a:lnTo>
                      <a:pt x="102781" y="98108"/>
                    </a:lnTo>
                    <a:lnTo>
                      <a:pt x="103140" y="110327"/>
                    </a:lnTo>
                    <a:lnTo>
                      <a:pt x="106015" y="118593"/>
                    </a:lnTo>
                    <a:lnTo>
                      <a:pt x="107452" y="131171"/>
                    </a:lnTo>
                    <a:lnTo>
                      <a:pt x="109968" y="136202"/>
                    </a:lnTo>
                    <a:lnTo>
                      <a:pt x="115359" y="136921"/>
                    </a:lnTo>
                    <a:lnTo>
                      <a:pt x="116796" y="132249"/>
                    </a:lnTo>
                    <a:lnTo>
                      <a:pt x="111046" y="118593"/>
                    </a:lnTo>
                    <a:lnTo>
                      <a:pt x="111406" y="108530"/>
                    </a:lnTo>
                    <a:lnTo>
                      <a:pt x="111765" y="93437"/>
                    </a:lnTo>
                    <a:lnTo>
                      <a:pt x="115718" y="95952"/>
                    </a:lnTo>
                    <a:lnTo>
                      <a:pt x="117155" y="91280"/>
                    </a:lnTo>
                    <a:lnTo>
                      <a:pt x="133327" y="97390"/>
                    </a:lnTo>
                    <a:lnTo>
                      <a:pt x="140155" y="101343"/>
                    </a:lnTo>
                    <a:lnTo>
                      <a:pt x="148421" y="97390"/>
                    </a:lnTo>
                    <a:lnTo>
                      <a:pt x="149858" y="93437"/>
                    </a:lnTo>
                    <a:lnTo>
                      <a:pt x="140515" y="70796"/>
                    </a:lnTo>
                    <a:lnTo>
                      <a:pt x="142311" y="64687"/>
                    </a:lnTo>
                    <a:lnTo>
                      <a:pt x="148780" y="63249"/>
                    </a:lnTo>
                    <a:lnTo>
                      <a:pt x="150577" y="57499"/>
                    </a:lnTo>
                    <a:lnTo>
                      <a:pt x="143390" y="53906"/>
                    </a:lnTo>
                    <a:lnTo>
                      <a:pt x="136921" y="54625"/>
                    </a:lnTo>
                    <a:lnTo>
                      <a:pt x="131171" y="43484"/>
                    </a:lnTo>
                    <a:lnTo>
                      <a:pt x="118952" y="49593"/>
                    </a:lnTo>
                    <a:lnTo>
                      <a:pt x="105296" y="42406"/>
                    </a:lnTo>
                    <a:lnTo>
                      <a:pt x="100265" y="37734"/>
                    </a:lnTo>
                    <a:lnTo>
                      <a:pt x="91640" y="34859"/>
                    </a:lnTo>
                    <a:lnTo>
                      <a:pt x="81218" y="40250"/>
                    </a:lnTo>
                    <a:lnTo>
                      <a:pt x="72234" y="40250"/>
                    </a:lnTo>
                    <a:lnTo>
                      <a:pt x="61812" y="43843"/>
                    </a:lnTo>
                    <a:lnTo>
                      <a:pt x="62172" y="37734"/>
                    </a:lnTo>
                    <a:lnTo>
                      <a:pt x="70437" y="36656"/>
                    </a:lnTo>
                    <a:lnTo>
                      <a:pt x="82296" y="26594"/>
                    </a:lnTo>
                    <a:lnTo>
                      <a:pt x="83734" y="22281"/>
                    </a:lnTo>
                    <a:lnTo>
                      <a:pt x="77984" y="17969"/>
                    </a:lnTo>
                    <a:lnTo>
                      <a:pt x="70437" y="16891"/>
                    </a:lnTo>
                    <a:lnTo>
                      <a:pt x="65047" y="20484"/>
                    </a:lnTo>
                    <a:lnTo>
                      <a:pt x="64328" y="15812"/>
                    </a:lnTo>
                    <a:lnTo>
                      <a:pt x="60734" y="11141"/>
                    </a:lnTo>
                    <a:lnTo>
                      <a:pt x="59297" y="6469"/>
                    </a:lnTo>
                    <a:lnTo>
                      <a:pt x="54625" y="719"/>
                    </a:lnTo>
                    <a:close/>
                  </a:path>
                </a:pathLst>
              </a:custGeom>
              <a:solidFill>
                <a:srgbClr val="7F6000"/>
              </a:solidFill>
              <a:ln>
                <a:noFill/>
              </a:ln>
            </p:spPr>
          </p:sp>
        </p:grpSp>
        <p:sp>
          <p:nvSpPr>
            <p:cNvPr id="48" name="Google Shape;177;p16">
              <a:extLst>
                <a:ext uri="{FF2B5EF4-FFF2-40B4-BE49-F238E27FC236}">
                  <a16:creationId xmlns:a16="http://schemas.microsoft.com/office/drawing/2014/main" id="{09493341-3BE5-4A6C-A052-D6176A826A49}"/>
                </a:ext>
              </a:extLst>
            </p:cNvPr>
            <p:cNvSpPr txBox="1"/>
            <p:nvPr/>
          </p:nvSpPr>
          <p:spPr>
            <a:xfrm>
              <a:off x="9547308" y="4413949"/>
              <a:ext cx="1081585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Cow</a:t>
              </a:r>
              <a:endParaRPr b="1" dirty="0"/>
            </a:p>
          </p:txBody>
        </p:sp>
        <p:sp>
          <p:nvSpPr>
            <p:cNvPr id="49" name="Google Shape;178;p16">
              <a:extLst>
                <a:ext uri="{FF2B5EF4-FFF2-40B4-BE49-F238E27FC236}">
                  <a16:creationId xmlns:a16="http://schemas.microsoft.com/office/drawing/2014/main" id="{5241A1B8-61FD-4B50-AB14-A2E08A2D6627}"/>
                </a:ext>
              </a:extLst>
            </p:cNvPr>
            <p:cNvSpPr txBox="1"/>
            <p:nvPr/>
          </p:nvSpPr>
          <p:spPr>
            <a:xfrm>
              <a:off x="10628894" y="5370081"/>
              <a:ext cx="1138072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Grass</a:t>
              </a:r>
              <a:endParaRPr b="1" dirty="0"/>
            </a:p>
          </p:txBody>
        </p:sp>
        <p:sp>
          <p:nvSpPr>
            <p:cNvPr id="50" name="Google Shape;179;p16">
              <a:extLst>
                <a:ext uri="{FF2B5EF4-FFF2-40B4-BE49-F238E27FC236}">
                  <a16:creationId xmlns:a16="http://schemas.microsoft.com/office/drawing/2014/main" id="{1A2A9563-BE29-4CBE-A56F-78036C0E95A8}"/>
                </a:ext>
              </a:extLst>
            </p:cNvPr>
            <p:cNvSpPr txBox="1"/>
            <p:nvPr/>
          </p:nvSpPr>
          <p:spPr>
            <a:xfrm>
              <a:off x="10628894" y="3669090"/>
              <a:ext cx="1025733" cy="524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b="1" dirty="0"/>
                <a:t>Sky</a:t>
              </a:r>
              <a:endParaRPr sz="2487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0888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VGG: Deeper Networks, Regular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Google Shape;784;p46"/>
          <p:cNvSpPr/>
          <p:nvPr/>
        </p:nvSpPr>
        <p:spPr>
          <a:xfrm>
            <a:off x="9248157" y="4395346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785;p46"/>
          <p:cNvSpPr/>
          <p:nvPr/>
        </p:nvSpPr>
        <p:spPr>
          <a:xfrm>
            <a:off x="9248157" y="4607524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786;p46"/>
          <p:cNvSpPr/>
          <p:nvPr/>
        </p:nvSpPr>
        <p:spPr>
          <a:xfrm>
            <a:off x="9248157" y="4819701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787;p46"/>
          <p:cNvSpPr/>
          <p:nvPr/>
        </p:nvSpPr>
        <p:spPr>
          <a:xfrm>
            <a:off x="9248157" y="5031878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" name="Google Shape;788;p46"/>
          <p:cNvSpPr/>
          <p:nvPr/>
        </p:nvSpPr>
        <p:spPr>
          <a:xfrm>
            <a:off x="9248157" y="5244055"/>
            <a:ext cx="1107300" cy="14519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Google Shape;789;p46"/>
          <p:cNvSpPr/>
          <p:nvPr/>
        </p:nvSpPr>
        <p:spPr>
          <a:xfrm>
            <a:off x="9248157" y="4183170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Google Shape;790;p46"/>
          <p:cNvSpPr/>
          <p:nvPr/>
        </p:nvSpPr>
        <p:spPr>
          <a:xfrm>
            <a:off x="9248157" y="3970993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" name="Google Shape;791;p46"/>
          <p:cNvSpPr/>
          <p:nvPr/>
        </p:nvSpPr>
        <p:spPr>
          <a:xfrm>
            <a:off x="9248157" y="3758816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256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" name="Google Shape;792;p46"/>
          <p:cNvSpPr/>
          <p:nvPr/>
        </p:nvSpPr>
        <p:spPr>
          <a:xfrm>
            <a:off x="9248157" y="3546639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256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Google Shape;793;p46"/>
          <p:cNvSpPr/>
          <p:nvPr/>
        </p:nvSpPr>
        <p:spPr>
          <a:xfrm>
            <a:off x="9248157" y="3334463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794;p46"/>
          <p:cNvSpPr/>
          <p:nvPr/>
        </p:nvSpPr>
        <p:spPr>
          <a:xfrm>
            <a:off x="9248157" y="2899932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795;p46"/>
          <p:cNvSpPr/>
          <p:nvPr/>
        </p:nvSpPr>
        <p:spPr>
          <a:xfrm>
            <a:off x="9248157" y="2687755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Google Shape;796;p46"/>
          <p:cNvSpPr/>
          <p:nvPr/>
        </p:nvSpPr>
        <p:spPr>
          <a:xfrm>
            <a:off x="9248157" y="2477249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" name="Google Shape;797;p46"/>
          <p:cNvSpPr/>
          <p:nvPr/>
        </p:nvSpPr>
        <p:spPr>
          <a:xfrm>
            <a:off x="9248157" y="2051225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798;p46"/>
          <p:cNvSpPr/>
          <p:nvPr/>
        </p:nvSpPr>
        <p:spPr>
          <a:xfrm>
            <a:off x="9248157" y="1839047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799;p46"/>
          <p:cNvSpPr/>
          <p:nvPr/>
        </p:nvSpPr>
        <p:spPr>
          <a:xfrm>
            <a:off x="9248157" y="1626870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" name="Google Shape;800;p46"/>
          <p:cNvSpPr/>
          <p:nvPr/>
        </p:nvSpPr>
        <p:spPr>
          <a:xfrm>
            <a:off x="9248157" y="1202517"/>
            <a:ext cx="1107300" cy="14519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4096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" name="Google Shape;801;p46"/>
          <p:cNvSpPr/>
          <p:nvPr/>
        </p:nvSpPr>
        <p:spPr>
          <a:xfrm>
            <a:off x="9248157" y="990340"/>
            <a:ext cx="1107300" cy="14519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" name="Google Shape;802;p46"/>
          <p:cNvSpPr/>
          <p:nvPr/>
        </p:nvSpPr>
        <p:spPr>
          <a:xfrm>
            <a:off x="9248157" y="778162"/>
            <a:ext cx="1107300" cy="14519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" name="Google Shape;803;p46"/>
          <p:cNvSpPr/>
          <p:nvPr/>
        </p:nvSpPr>
        <p:spPr>
          <a:xfrm>
            <a:off x="9248157" y="1414693"/>
            <a:ext cx="1107300" cy="14519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4096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" name="Google Shape;804;p46"/>
          <p:cNvSpPr/>
          <p:nvPr/>
        </p:nvSpPr>
        <p:spPr>
          <a:xfrm>
            <a:off x="9252655" y="2263414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" name="Google Shape;805;p46"/>
          <p:cNvSpPr/>
          <p:nvPr/>
        </p:nvSpPr>
        <p:spPr>
          <a:xfrm>
            <a:off x="9248157" y="3122285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26" name="Google Shape;806;p46"/>
          <p:cNvGrpSpPr/>
          <p:nvPr/>
        </p:nvGrpSpPr>
        <p:grpSpPr>
          <a:xfrm>
            <a:off x="7400682" y="2696246"/>
            <a:ext cx="1111832" cy="2693007"/>
            <a:chOff x="3572521" y="2326841"/>
            <a:chExt cx="834091" cy="2020281"/>
          </a:xfrm>
        </p:grpSpPr>
        <p:sp>
          <p:nvSpPr>
            <p:cNvPr id="27" name="Google Shape;807;p46"/>
            <p:cNvSpPr/>
            <p:nvPr/>
          </p:nvSpPr>
          <p:spPr>
            <a:xfrm>
              <a:off x="3575921" y="3601498"/>
              <a:ext cx="830691" cy="108927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8" name="Google Shape;808;p46"/>
            <p:cNvSpPr/>
            <p:nvPr/>
          </p:nvSpPr>
          <p:spPr>
            <a:xfrm>
              <a:off x="3575921" y="3760673"/>
              <a:ext cx="830691" cy="108927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9" name="Google Shape;809;p46"/>
            <p:cNvSpPr/>
            <p:nvPr/>
          </p:nvSpPr>
          <p:spPr>
            <a:xfrm>
              <a:off x="3575921" y="3919847"/>
              <a:ext cx="830691" cy="108927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0" name="Google Shape;810;p46"/>
            <p:cNvSpPr/>
            <p:nvPr/>
          </p:nvSpPr>
          <p:spPr>
            <a:xfrm>
              <a:off x="3575921" y="4079021"/>
              <a:ext cx="830691" cy="108927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1" name="Google Shape;811;p46"/>
            <p:cNvSpPr/>
            <p:nvPr/>
          </p:nvSpPr>
          <p:spPr>
            <a:xfrm>
              <a:off x="3575921" y="4238195"/>
              <a:ext cx="830691" cy="108927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  <a:endParaRPr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2" name="Google Shape;812;p46"/>
            <p:cNvSpPr/>
            <p:nvPr/>
          </p:nvSpPr>
          <p:spPr>
            <a:xfrm>
              <a:off x="3572521" y="3441063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3" name="Google Shape;813;p46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4" name="Google Shape;814;p46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5" name="Google Shape;815;p46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6" name="Google Shape;816;p46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7" name="Google Shape;817;p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" name="Google Shape;818;p46"/>
            <p:cNvSpPr/>
            <p:nvPr/>
          </p:nvSpPr>
          <p:spPr>
            <a:xfrm>
              <a:off x="3572521" y="2326841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  <a:endParaRPr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" name="Google Shape;819;p46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40" name="Google Shape;820;p46"/>
          <p:cNvGrpSpPr/>
          <p:nvPr/>
        </p:nvGrpSpPr>
        <p:grpSpPr>
          <a:xfrm>
            <a:off x="10619899" y="363970"/>
            <a:ext cx="1117426" cy="5025282"/>
            <a:chOff x="6254796" y="577178"/>
            <a:chExt cx="838288" cy="3769943"/>
          </a:xfrm>
        </p:grpSpPr>
        <p:sp>
          <p:nvSpPr>
            <p:cNvPr id="41" name="Google Shape;821;p46"/>
            <p:cNvSpPr/>
            <p:nvPr/>
          </p:nvSpPr>
          <p:spPr>
            <a:xfrm>
              <a:off x="6258221" y="3760673"/>
              <a:ext cx="830691" cy="108927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" name="Google Shape;822;p46"/>
            <p:cNvSpPr/>
            <p:nvPr/>
          </p:nvSpPr>
          <p:spPr>
            <a:xfrm>
              <a:off x="6258221" y="4238195"/>
              <a:ext cx="830691" cy="108927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  <a:endParaRPr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3" name="Google Shape;823;p46"/>
            <p:cNvSpPr/>
            <p:nvPr/>
          </p:nvSpPr>
          <p:spPr>
            <a:xfrm>
              <a:off x="6258221" y="3283150"/>
              <a:ext cx="830691" cy="108927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4" name="Google Shape;824;p46"/>
            <p:cNvSpPr/>
            <p:nvPr/>
          </p:nvSpPr>
          <p:spPr>
            <a:xfrm>
              <a:off x="6258221" y="2805628"/>
              <a:ext cx="830691" cy="108927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5" name="Google Shape;825;p46"/>
            <p:cNvSpPr/>
            <p:nvPr/>
          </p:nvSpPr>
          <p:spPr>
            <a:xfrm>
              <a:off x="6256509" y="2006563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" name="Google Shape;826;p46"/>
            <p:cNvSpPr/>
            <p:nvPr/>
          </p:nvSpPr>
          <p:spPr>
            <a:xfrm>
              <a:off x="6259046" y="1213875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7" name="Google Shape;827;p46"/>
            <p:cNvSpPr/>
            <p:nvPr/>
          </p:nvSpPr>
          <p:spPr>
            <a:xfrm>
              <a:off x="6259046" y="577178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  <a:endParaRPr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8" name="Google Shape;828;p46"/>
            <p:cNvSpPr/>
            <p:nvPr/>
          </p:nvSpPr>
          <p:spPr>
            <a:xfrm>
              <a:off x="6260696" y="13718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9" name="Google Shape;829;p46"/>
            <p:cNvSpPr/>
            <p:nvPr/>
          </p:nvSpPr>
          <p:spPr>
            <a:xfrm>
              <a:off x="6258209" y="216319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0" name="Google Shape;830;p46"/>
            <p:cNvSpPr/>
            <p:nvPr/>
          </p:nvSpPr>
          <p:spPr>
            <a:xfrm>
              <a:off x="6256496" y="31239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1" name="Google Shape;831;p46"/>
            <p:cNvSpPr/>
            <p:nvPr/>
          </p:nvSpPr>
          <p:spPr>
            <a:xfrm>
              <a:off x="6256496" y="29648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2" name="Google Shape;832;p46"/>
            <p:cNvSpPr/>
            <p:nvPr/>
          </p:nvSpPr>
          <p:spPr>
            <a:xfrm>
              <a:off x="6256496" y="3601511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3" name="Google Shape;833;p46"/>
            <p:cNvSpPr/>
            <p:nvPr/>
          </p:nvSpPr>
          <p:spPr>
            <a:xfrm>
              <a:off x="6256496" y="3442337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4" name="Google Shape;834;p46"/>
            <p:cNvSpPr/>
            <p:nvPr/>
          </p:nvSpPr>
          <p:spPr>
            <a:xfrm>
              <a:off x="6256496" y="3919859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5" name="Google Shape;835;p46"/>
            <p:cNvSpPr/>
            <p:nvPr/>
          </p:nvSpPr>
          <p:spPr>
            <a:xfrm>
              <a:off x="6256496" y="407903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6" name="Google Shape;836;p46"/>
            <p:cNvSpPr/>
            <p:nvPr/>
          </p:nvSpPr>
          <p:spPr>
            <a:xfrm>
              <a:off x="6259009" y="1689199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7" name="Google Shape;837;p46"/>
            <p:cNvSpPr/>
            <p:nvPr/>
          </p:nvSpPr>
          <p:spPr>
            <a:xfrm>
              <a:off x="6259009" y="15300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8" name="Google Shape;838;p46"/>
            <p:cNvSpPr/>
            <p:nvPr/>
          </p:nvSpPr>
          <p:spPr>
            <a:xfrm>
              <a:off x="6262384" y="1848382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9" name="Google Shape;839;p46"/>
            <p:cNvSpPr/>
            <p:nvPr/>
          </p:nvSpPr>
          <p:spPr>
            <a:xfrm>
              <a:off x="6254809" y="2484411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0" name="Google Shape;840;p46"/>
            <p:cNvSpPr/>
            <p:nvPr/>
          </p:nvSpPr>
          <p:spPr>
            <a:xfrm>
              <a:off x="6254809" y="2325237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1" name="Google Shape;841;p46"/>
            <p:cNvSpPr/>
            <p:nvPr/>
          </p:nvSpPr>
          <p:spPr>
            <a:xfrm>
              <a:off x="6258184" y="2643595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2" name="Google Shape;842;p46"/>
            <p:cNvSpPr/>
            <p:nvPr/>
          </p:nvSpPr>
          <p:spPr>
            <a:xfrm>
              <a:off x="6254796" y="895527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3" name="Google Shape;843;p46"/>
            <p:cNvSpPr/>
            <p:nvPr/>
          </p:nvSpPr>
          <p:spPr>
            <a:xfrm>
              <a:off x="6254796" y="736353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4" name="Google Shape;844;p46"/>
            <p:cNvSpPr/>
            <p:nvPr/>
          </p:nvSpPr>
          <p:spPr>
            <a:xfrm>
              <a:off x="6254796" y="1054701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65" name="Google Shape;848;p46"/>
          <p:cNvSpPr txBox="1"/>
          <p:nvPr/>
        </p:nvSpPr>
        <p:spPr>
          <a:xfrm>
            <a:off x="7279938" y="5343315"/>
            <a:ext cx="1348800" cy="5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AlexNet</a:t>
            </a:r>
            <a:endParaRPr sz="2487" dirty="0"/>
          </a:p>
        </p:txBody>
      </p:sp>
      <p:sp>
        <p:nvSpPr>
          <p:cNvPr id="66" name="Google Shape;849;p46"/>
          <p:cNvSpPr txBox="1"/>
          <p:nvPr/>
        </p:nvSpPr>
        <p:spPr>
          <a:xfrm>
            <a:off x="9295283" y="5394855"/>
            <a:ext cx="1166096" cy="5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VGG16</a:t>
            </a:r>
            <a:endParaRPr sz="2487"/>
          </a:p>
        </p:txBody>
      </p:sp>
      <p:sp>
        <p:nvSpPr>
          <p:cNvPr id="67" name="Google Shape;850;p46"/>
          <p:cNvSpPr txBox="1"/>
          <p:nvPr/>
        </p:nvSpPr>
        <p:spPr>
          <a:xfrm>
            <a:off x="10717312" y="5394855"/>
            <a:ext cx="1166096" cy="5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VGG19</a:t>
            </a:r>
            <a:endParaRPr sz="2487"/>
          </a:p>
        </p:txBody>
      </p:sp>
      <p:sp>
        <p:nvSpPr>
          <p:cNvPr id="68" name="TextBox 67"/>
          <p:cNvSpPr txBox="1"/>
          <p:nvPr/>
        </p:nvSpPr>
        <p:spPr>
          <a:xfrm>
            <a:off x="-34724" y="6041985"/>
            <a:ext cx="8169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Simonyan</a:t>
            </a:r>
            <a:r>
              <a:rPr lang="en-US" sz="1400" dirty="0"/>
              <a:t> and </a:t>
            </a:r>
            <a:r>
              <a:rPr lang="en-US" sz="1400" dirty="0" err="1"/>
              <a:t>Zissermann</a:t>
            </a:r>
            <a:r>
              <a:rPr lang="en-US" sz="1400" dirty="0"/>
              <a:t>, “Very Deep Convolutional Networks for Large-Scale Image Recognition”, ICLR 2015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38200" y="1118709"/>
            <a:ext cx="45499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VGG Design rules:</a:t>
            </a:r>
          </a:p>
          <a:p>
            <a:r>
              <a:rPr lang="en-US" sz="2800" dirty="0"/>
              <a:t>All conv are 3x3 stride 1 pad 1</a:t>
            </a:r>
          </a:p>
          <a:p>
            <a:r>
              <a:rPr lang="en-US" sz="2800" dirty="0"/>
              <a:t>All max pool are 2x2 stride 2</a:t>
            </a:r>
          </a:p>
          <a:p>
            <a:r>
              <a:rPr lang="en-US" sz="2800" dirty="0"/>
              <a:t>After pool, double #channels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87582" y="2981004"/>
            <a:ext cx="48512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Network has 5 convolutional </a:t>
            </a:r>
            <a:r>
              <a:rPr lang="en-US" sz="2400" b="1" dirty="0"/>
              <a:t>stages</a:t>
            </a:r>
            <a:r>
              <a:rPr lang="en-US" sz="2400" dirty="0"/>
              <a:t>:</a:t>
            </a:r>
          </a:p>
          <a:p>
            <a:r>
              <a:rPr lang="en-US" sz="2400" dirty="0"/>
              <a:t>Stage 1: conv-conv-pool</a:t>
            </a:r>
          </a:p>
          <a:p>
            <a:r>
              <a:rPr lang="en-US" sz="2400" dirty="0"/>
              <a:t>Stage 2: conv-conv-pool</a:t>
            </a:r>
          </a:p>
          <a:p>
            <a:r>
              <a:rPr lang="en-US" sz="2400" dirty="0"/>
              <a:t>Stage 3: conv-conv-pool</a:t>
            </a:r>
          </a:p>
          <a:p>
            <a:r>
              <a:rPr lang="en-US" sz="2400" dirty="0"/>
              <a:t>Stage 4: conv-conv-conv-[conv]-pool</a:t>
            </a:r>
          </a:p>
          <a:p>
            <a:r>
              <a:rPr lang="en-US" sz="2400" dirty="0"/>
              <a:t>Stage 5: conv-conv-conv-[conv]-pool</a:t>
            </a:r>
          </a:p>
          <a:p>
            <a:endParaRPr lang="en-US" sz="2400" dirty="0"/>
          </a:p>
          <a:p>
            <a:r>
              <a:rPr lang="en-US" sz="2400" dirty="0"/>
              <a:t>(VGG-19 has 4 conv in stages 4 and 5)</a:t>
            </a:r>
          </a:p>
        </p:txBody>
      </p:sp>
    </p:spTree>
    <p:extLst>
      <p:ext uri="{BB962C8B-B14F-4D97-AF65-F5344CB8AC3E}">
        <p14:creationId xmlns:p14="http://schemas.microsoft.com/office/powerpoint/2010/main" val="14396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VGG: Deeper Networks, Regular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Google Shape;784;p46"/>
          <p:cNvSpPr/>
          <p:nvPr/>
        </p:nvSpPr>
        <p:spPr>
          <a:xfrm>
            <a:off x="9248157" y="4395346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785;p46"/>
          <p:cNvSpPr/>
          <p:nvPr/>
        </p:nvSpPr>
        <p:spPr>
          <a:xfrm>
            <a:off x="9248157" y="4607524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786;p46"/>
          <p:cNvSpPr/>
          <p:nvPr/>
        </p:nvSpPr>
        <p:spPr>
          <a:xfrm>
            <a:off x="9248157" y="4819701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787;p46"/>
          <p:cNvSpPr/>
          <p:nvPr/>
        </p:nvSpPr>
        <p:spPr>
          <a:xfrm>
            <a:off x="9248157" y="5031878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" name="Google Shape;788;p46"/>
          <p:cNvSpPr/>
          <p:nvPr/>
        </p:nvSpPr>
        <p:spPr>
          <a:xfrm>
            <a:off x="9248157" y="5244055"/>
            <a:ext cx="1107300" cy="14519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Google Shape;789;p46"/>
          <p:cNvSpPr/>
          <p:nvPr/>
        </p:nvSpPr>
        <p:spPr>
          <a:xfrm>
            <a:off x="9248157" y="4183170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Google Shape;790;p46"/>
          <p:cNvSpPr/>
          <p:nvPr/>
        </p:nvSpPr>
        <p:spPr>
          <a:xfrm>
            <a:off x="9248157" y="3970993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" name="Google Shape;791;p46"/>
          <p:cNvSpPr/>
          <p:nvPr/>
        </p:nvSpPr>
        <p:spPr>
          <a:xfrm>
            <a:off x="9248157" y="3758816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256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" name="Google Shape;792;p46"/>
          <p:cNvSpPr/>
          <p:nvPr/>
        </p:nvSpPr>
        <p:spPr>
          <a:xfrm>
            <a:off x="9248157" y="3546639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256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Google Shape;793;p46"/>
          <p:cNvSpPr/>
          <p:nvPr/>
        </p:nvSpPr>
        <p:spPr>
          <a:xfrm>
            <a:off x="9248157" y="3334463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794;p46"/>
          <p:cNvSpPr/>
          <p:nvPr/>
        </p:nvSpPr>
        <p:spPr>
          <a:xfrm>
            <a:off x="9248157" y="2899932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795;p46"/>
          <p:cNvSpPr/>
          <p:nvPr/>
        </p:nvSpPr>
        <p:spPr>
          <a:xfrm>
            <a:off x="9248157" y="2687755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Google Shape;796;p46"/>
          <p:cNvSpPr/>
          <p:nvPr/>
        </p:nvSpPr>
        <p:spPr>
          <a:xfrm>
            <a:off x="9248157" y="2477249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" name="Google Shape;797;p46"/>
          <p:cNvSpPr/>
          <p:nvPr/>
        </p:nvSpPr>
        <p:spPr>
          <a:xfrm>
            <a:off x="9248157" y="2051225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798;p46"/>
          <p:cNvSpPr/>
          <p:nvPr/>
        </p:nvSpPr>
        <p:spPr>
          <a:xfrm>
            <a:off x="9248157" y="1839047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799;p46"/>
          <p:cNvSpPr/>
          <p:nvPr/>
        </p:nvSpPr>
        <p:spPr>
          <a:xfrm>
            <a:off x="9248157" y="1626870"/>
            <a:ext cx="1107300" cy="14519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" name="Google Shape;800;p46"/>
          <p:cNvSpPr/>
          <p:nvPr/>
        </p:nvSpPr>
        <p:spPr>
          <a:xfrm>
            <a:off x="9248157" y="1202517"/>
            <a:ext cx="1107300" cy="14519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4096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" name="Google Shape;801;p46"/>
          <p:cNvSpPr/>
          <p:nvPr/>
        </p:nvSpPr>
        <p:spPr>
          <a:xfrm>
            <a:off x="9248157" y="990340"/>
            <a:ext cx="1107300" cy="14519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" name="Google Shape;802;p46"/>
          <p:cNvSpPr/>
          <p:nvPr/>
        </p:nvSpPr>
        <p:spPr>
          <a:xfrm>
            <a:off x="9248157" y="778162"/>
            <a:ext cx="1107300" cy="14519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" name="Google Shape;803;p46"/>
          <p:cNvSpPr/>
          <p:nvPr/>
        </p:nvSpPr>
        <p:spPr>
          <a:xfrm>
            <a:off x="9248157" y="1414693"/>
            <a:ext cx="1107300" cy="14519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4096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" name="Google Shape;804;p46"/>
          <p:cNvSpPr/>
          <p:nvPr/>
        </p:nvSpPr>
        <p:spPr>
          <a:xfrm>
            <a:off x="9252655" y="2263414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" name="Google Shape;805;p46"/>
          <p:cNvSpPr/>
          <p:nvPr/>
        </p:nvSpPr>
        <p:spPr>
          <a:xfrm>
            <a:off x="9248157" y="3122285"/>
            <a:ext cx="1107300" cy="14519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26" name="Google Shape;806;p46"/>
          <p:cNvGrpSpPr/>
          <p:nvPr/>
        </p:nvGrpSpPr>
        <p:grpSpPr>
          <a:xfrm>
            <a:off x="7400682" y="2696246"/>
            <a:ext cx="1111832" cy="2693007"/>
            <a:chOff x="3572521" y="2326841"/>
            <a:chExt cx="834091" cy="2020281"/>
          </a:xfrm>
        </p:grpSpPr>
        <p:sp>
          <p:nvSpPr>
            <p:cNvPr id="27" name="Google Shape;807;p46"/>
            <p:cNvSpPr/>
            <p:nvPr/>
          </p:nvSpPr>
          <p:spPr>
            <a:xfrm>
              <a:off x="3575921" y="3601498"/>
              <a:ext cx="830691" cy="108927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8" name="Google Shape;808;p46"/>
            <p:cNvSpPr/>
            <p:nvPr/>
          </p:nvSpPr>
          <p:spPr>
            <a:xfrm>
              <a:off x="3575921" y="3760673"/>
              <a:ext cx="830691" cy="108927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9" name="Google Shape;809;p46"/>
            <p:cNvSpPr/>
            <p:nvPr/>
          </p:nvSpPr>
          <p:spPr>
            <a:xfrm>
              <a:off x="3575921" y="3919847"/>
              <a:ext cx="830691" cy="108927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0" name="Google Shape;810;p46"/>
            <p:cNvSpPr/>
            <p:nvPr/>
          </p:nvSpPr>
          <p:spPr>
            <a:xfrm>
              <a:off x="3575921" y="4079021"/>
              <a:ext cx="830691" cy="108927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1" name="Google Shape;811;p46"/>
            <p:cNvSpPr/>
            <p:nvPr/>
          </p:nvSpPr>
          <p:spPr>
            <a:xfrm>
              <a:off x="3575921" y="4238195"/>
              <a:ext cx="830691" cy="108927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  <a:endParaRPr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2" name="Google Shape;812;p46"/>
            <p:cNvSpPr/>
            <p:nvPr/>
          </p:nvSpPr>
          <p:spPr>
            <a:xfrm>
              <a:off x="3572521" y="3441063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3" name="Google Shape;813;p46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4" name="Google Shape;814;p46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5" name="Google Shape;815;p46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6" name="Google Shape;816;p46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7" name="Google Shape;817;p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8" name="Google Shape;818;p46"/>
            <p:cNvSpPr/>
            <p:nvPr/>
          </p:nvSpPr>
          <p:spPr>
            <a:xfrm>
              <a:off x="3572521" y="2326841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  <a:endParaRPr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" name="Google Shape;819;p46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40" name="Google Shape;820;p46"/>
          <p:cNvGrpSpPr/>
          <p:nvPr/>
        </p:nvGrpSpPr>
        <p:grpSpPr>
          <a:xfrm>
            <a:off x="10619899" y="363970"/>
            <a:ext cx="1117426" cy="5025282"/>
            <a:chOff x="6254796" y="577178"/>
            <a:chExt cx="838288" cy="3769943"/>
          </a:xfrm>
        </p:grpSpPr>
        <p:sp>
          <p:nvSpPr>
            <p:cNvPr id="41" name="Google Shape;821;p46"/>
            <p:cNvSpPr/>
            <p:nvPr/>
          </p:nvSpPr>
          <p:spPr>
            <a:xfrm>
              <a:off x="6258221" y="3760673"/>
              <a:ext cx="830691" cy="108927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2" name="Google Shape;822;p46"/>
            <p:cNvSpPr/>
            <p:nvPr/>
          </p:nvSpPr>
          <p:spPr>
            <a:xfrm>
              <a:off x="6258221" y="4238195"/>
              <a:ext cx="830691" cy="108927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  <a:endParaRPr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3" name="Google Shape;823;p46"/>
            <p:cNvSpPr/>
            <p:nvPr/>
          </p:nvSpPr>
          <p:spPr>
            <a:xfrm>
              <a:off x="6258221" y="3283150"/>
              <a:ext cx="830691" cy="108927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4" name="Google Shape;824;p46"/>
            <p:cNvSpPr/>
            <p:nvPr/>
          </p:nvSpPr>
          <p:spPr>
            <a:xfrm>
              <a:off x="6258221" y="2805628"/>
              <a:ext cx="830691" cy="108927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5" name="Google Shape;825;p46"/>
            <p:cNvSpPr/>
            <p:nvPr/>
          </p:nvSpPr>
          <p:spPr>
            <a:xfrm>
              <a:off x="6256509" y="2006563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" name="Google Shape;826;p46"/>
            <p:cNvSpPr/>
            <p:nvPr/>
          </p:nvSpPr>
          <p:spPr>
            <a:xfrm>
              <a:off x="6259046" y="1213875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  <a:endParaRPr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7" name="Google Shape;827;p46"/>
            <p:cNvSpPr/>
            <p:nvPr/>
          </p:nvSpPr>
          <p:spPr>
            <a:xfrm>
              <a:off x="6259046" y="577178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  <a:endParaRPr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8" name="Google Shape;828;p46"/>
            <p:cNvSpPr/>
            <p:nvPr/>
          </p:nvSpPr>
          <p:spPr>
            <a:xfrm>
              <a:off x="6260696" y="13718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9" name="Google Shape;829;p46"/>
            <p:cNvSpPr/>
            <p:nvPr/>
          </p:nvSpPr>
          <p:spPr>
            <a:xfrm>
              <a:off x="6258209" y="2163196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0" name="Google Shape;830;p46"/>
            <p:cNvSpPr/>
            <p:nvPr/>
          </p:nvSpPr>
          <p:spPr>
            <a:xfrm>
              <a:off x="6256496" y="31239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1" name="Google Shape;831;p46"/>
            <p:cNvSpPr/>
            <p:nvPr/>
          </p:nvSpPr>
          <p:spPr>
            <a:xfrm>
              <a:off x="6256496" y="29648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2" name="Google Shape;832;p46"/>
            <p:cNvSpPr/>
            <p:nvPr/>
          </p:nvSpPr>
          <p:spPr>
            <a:xfrm>
              <a:off x="6256496" y="3601511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3" name="Google Shape;833;p46"/>
            <p:cNvSpPr/>
            <p:nvPr/>
          </p:nvSpPr>
          <p:spPr>
            <a:xfrm>
              <a:off x="6256496" y="3442337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128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4" name="Google Shape;834;p46"/>
            <p:cNvSpPr/>
            <p:nvPr/>
          </p:nvSpPr>
          <p:spPr>
            <a:xfrm>
              <a:off x="6256496" y="3919859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5" name="Google Shape;835;p46"/>
            <p:cNvSpPr/>
            <p:nvPr/>
          </p:nvSpPr>
          <p:spPr>
            <a:xfrm>
              <a:off x="6256496" y="407903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64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6" name="Google Shape;836;p46"/>
            <p:cNvSpPr/>
            <p:nvPr/>
          </p:nvSpPr>
          <p:spPr>
            <a:xfrm>
              <a:off x="6259009" y="1689199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7" name="Google Shape;837;p46"/>
            <p:cNvSpPr/>
            <p:nvPr/>
          </p:nvSpPr>
          <p:spPr>
            <a:xfrm>
              <a:off x="6259009" y="153002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8" name="Google Shape;838;p46"/>
            <p:cNvSpPr/>
            <p:nvPr/>
          </p:nvSpPr>
          <p:spPr>
            <a:xfrm>
              <a:off x="6262384" y="1848382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59" name="Google Shape;839;p46"/>
            <p:cNvSpPr/>
            <p:nvPr/>
          </p:nvSpPr>
          <p:spPr>
            <a:xfrm>
              <a:off x="6254809" y="2484411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0" name="Google Shape;840;p46"/>
            <p:cNvSpPr/>
            <p:nvPr/>
          </p:nvSpPr>
          <p:spPr>
            <a:xfrm>
              <a:off x="6254809" y="2325237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1" name="Google Shape;841;p46"/>
            <p:cNvSpPr/>
            <p:nvPr/>
          </p:nvSpPr>
          <p:spPr>
            <a:xfrm>
              <a:off x="6258184" y="2643595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512</a:t>
              </a:r>
              <a:endParaRPr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2" name="Google Shape;842;p46"/>
            <p:cNvSpPr/>
            <p:nvPr/>
          </p:nvSpPr>
          <p:spPr>
            <a:xfrm>
              <a:off x="6254796" y="895527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3" name="Google Shape;843;p46"/>
            <p:cNvSpPr/>
            <p:nvPr/>
          </p:nvSpPr>
          <p:spPr>
            <a:xfrm>
              <a:off x="6254796" y="736353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4" name="Google Shape;844;p46"/>
            <p:cNvSpPr/>
            <p:nvPr/>
          </p:nvSpPr>
          <p:spPr>
            <a:xfrm>
              <a:off x="6254796" y="1054701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933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  <a:endParaRPr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65" name="Google Shape;848;p46"/>
          <p:cNvSpPr txBox="1"/>
          <p:nvPr/>
        </p:nvSpPr>
        <p:spPr>
          <a:xfrm>
            <a:off x="7279938" y="5343315"/>
            <a:ext cx="1348800" cy="5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AlexNet</a:t>
            </a:r>
            <a:endParaRPr sz="2487" dirty="0"/>
          </a:p>
        </p:txBody>
      </p:sp>
      <p:sp>
        <p:nvSpPr>
          <p:cNvPr id="66" name="Google Shape;849;p46"/>
          <p:cNvSpPr txBox="1"/>
          <p:nvPr/>
        </p:nvSpPr>
        <p:spPr>
          <a:xfrm>
            <a:off x="9295283" y="5394855"/>
            <a:ext cx="1166096" cy="5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VGG16</a:t>
            </a:r>
            <a:endParaRPr sz="2487"/>
          </a:p>
        </p:txBody>
      </p:sp>
      <p:sp>
        <p:nvSpPr>
          <p:cNvPr id="67" name="Google Shape;850;p46"/>
          <p:cNvSpPr txBox="1"/>
          <p:nvPr/>
        </p:nvSpPr>
        <p:spPr>
          <a:xfrm>
            <a:off x="10717312" y="5394855"/>
            <a:ext cx="1166096" cy="5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VGG19</a:t>
            </a:r>
            <a:endParaRPr sz="2487"/>
          </a:p>
        </p:txBody>
      </p:sp>
      <p:sp>
        <p:nvSpPr>
          <p:cNvPr id="68" name="TextBox 67"/>
          <p:cNvSpPr txBox="1"/>
          <p:nvPr/>
        </p:nvSpPr>
        <p:spPr>
          <a:xfrm>
            <a:off x="-34724" y="6041985"/>
            <a:ext cx="8169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Simonyan</a:t>
            </a:r>
            <a:r>
              <a:rPr lang="en-US" sz="1400" dirty="0"/>
              <a:t> and </a:t>
            </a:r>
            <a:r>
              <a:rPr lang="en-US" sz="1400" dirty="0" err="1"/>
              <a:t>Zissermann</a:t>
            </a:r>
            <a:r>
              <a:rPr lang="en-US" sz="1400" dirty="0"/>
              <a:t>, “Very Deep Convolutional Networks for Large-Scale Image Recognition”, ICLR 2015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38200" y="1118709"/>
            <a:ext cx="46458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VGG Design rules:</a:t>
            </a:r>
          </a:p>
          <a:p>
            <a:r>
              <a:rPr lang="en-US" sz="2800" b="1" dirty="0"/>
              <a:t>All conv are 3x3 stride 1 pad 1</a:t>
            </a:r>
          </a:p>
          <a:p>
            <a:r>
              <a:rPr lang="en-US" sz="2800" dirty="0"/>
              <a:t>All max pool are 2x2 stride 2</a:t>
            </a:r>
          </a:p>
          <a:p>
            <a:r>
              <a:rPr lang="en-US" sz="2800" dirty="0"/>
              <a:t>After pool, double #channels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2389" y="3241909"/>
            <a:ext cx="26555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Option 1:</a:t>
            </a:r>
          </a:p>
          <a:p>
            <a:r>
              <a:rPr lang="en-US" sz="2800" dirty="0"/>
              <a:t>Conv(5x5, C -&gt; C)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Params</a:t>
            </a:r>
            <a:r>
              <a:rPr lang="en-US" sz="2800" dirty="0"/>
              <a:t>: 25C</a:t>
            </a:r>
            <a:r>
              <a:rPr lang="en-US" sz="2800" baseline="30000" dirty="0"/>
              <a:t>2</a:t>
            </a:r>
          </a:p>
          <a:p>
            <a:r>
              <a:rPr lang="en-US" sz="2800" dirty="0"/>
              <a:t>FLOPs: 25C</a:t>
            </a:r>
            <a:r>
              <a:rPr lang="en-US" sz="2800" baseline="30000" dirty="0"/>
              <a:t>2</a:t>
            </a:r>
            <a:r>
              <a:rPr lang="en-US" sz="2800" dirty="0"/>
              <a:t>HW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468942" y="3239757"/>
            <a:ext cx="26555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Option 2:</a:t>
            </a:r>
          </a:p>
          <a:p>
            <a:r>
              <a:rPr lang="en-US" sz="2800" dirty="0"/>
              <a:t>Conv(3x3, C -&gt; C)</a:t>
            </a:r>
          </a:p>
          <a:p>
            <a:r>
              <a:rPr lang="en-US" sz="2800" dirty="0"/>
              <a:t>Conv(3x3, C -&gt; C)</a:t>
            </a:r>
          </a:p>
          <a:p>
            <a:endParaRPr lang="en-US" sz="2800" dirty="0"/>
          </a:p>
          <a:p>
            <a:r>
              <a:rPr lang="en-US" sz="2800" dirty="0" err="1"/>
              <a:t>Params</a:t>
            </a:r>
            <a:r>
              <a:rPr lang="en-US" sz="2800" dirty="0"/>
              <a:t>: 18C</a:t>
            </a:r>
            <a:r>
              <a:rPr lang="en-US" sz="2800" baseline="30000" dirty="0"/>
              <a:t>2</a:t>
            </a:r>
          </a:p>
          <a:p>
            <a:r>
              <a:rPr lang="en-US" sz="2800" dirty="0"/>
              <a:t>FLOPs: 18C</a:t>
            </a:r>
            <a:r>
              <a:rPr lang="en-US" sz="2800" baseline="30000" dirty="0"/>
              <a:t>2</a:t>
            </a:r>
            <a:r>
              <a:rPr lang="en-US" sz="2800" dirty="0"/>
              <a:t>HW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589601" y="1132496"/>
            <a:ext cx="348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Two 3x3 conv has same receptive field as a single 5x5 conv, but has fewer parameters and takes less computation</a:t>
            </a:r>
          </a:p>
        </p:txBody>
      </p:sp>
    </p:spTree>
    <p:extLst>
      <p:ext uri="{BB962C8B-B14F-4D97-AF65-F5344CB8AC3E}">
        <p14:creationId xmlns:p14="http://schemas.microsoft.com/office/powerpoint/2010/main" val="281888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AlexNet</a:t>
            </a:r>
            <a:r>
              <a:rPr lang="en-US" dirty="0"/>
              <a:t> vs VGG-16: Much bigger network!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52</a:t>
            </a:fld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30480" y="1005959"/>
          <a:ext cx="4023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084320" y="1005959"/>
          <a:ext cx="4023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8168640" y="1005959"/>
          <a:ext cx="4023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9790" y="5485359"/>
            <a:ext cx="3688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AlexNet</a:t>
            </a:r>
            <a:r>
              <a:rPr lang="en-US" sz="2400" dirty="0"/>
              <a:t> total: 1.9 MB</a:t>
            </a:r>
          </a:p>
          <a:p>
            <a:r>
              <a:rPr lang="en-US" sz="2400" dirty="0"/>
              <a:t>VGG-16 total: 48.6 MB (25x)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3150" y="5485359"/>
            <a:ext cx="3452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AlexNet</a:t>
            </a:r>
            <a:r>
              <a:rPr lang="en-US" sz="2400" dirty="0"/>
              <a:t> total: 61M</a:t>
            </a:r>
          </a:p>
          <a:p>
            <a:r>
              <a:rPr lang="en-US" sz="2400" dirty="0"/>
              <a:t>VGG-16 total: 138M (2.3x)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4441" y="5485359"/>
            <a:ext cx="4311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AlexNet</a:t>
            </a:r>
            <a:r>
              <a:rPr lang="en-US" sz="2400" dirty="0"/>
              <a:t> total: 0.7 GFLOP</a:t>
            </a:r>
          </a:p>
          <a:p>
            <a:r>
              <a:rPr lang="en-US" sz="2400" dirty="0"/>
              <a:t>VGG-16 total: 13.6 GFLOP (19.4x)</a:t>
            </a:r>
          </a:p>
        </p:txBody>
      </p:sp>
    </p:spTree>
    <p:extLst>
      <p:ext uri="{BB962C8B-B14F-4D97-AF65-F5344CB8AC3E}">
        <p14:creationId xmlns:p14="http://schemas.microsoft.com/office/powerpoint/2010/main" val="1597487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53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7018" y="1018573"/>
            <a:ext cx="5440100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54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50866" y="1018573"/>
            <a:ext cx="4456252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4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Focus on Efficiency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6041985"/>
            <a:ext cx="4555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Szegedy</a:t>
            </a:r>
            <a:r>
              <a:rPr lang="en-US" sz="1400" dirty="0"/>
              <a:t> et al, “Going deeper with convolutions”, CVPR 2015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1913" y="2821686"/>
            <a:ext cx="6641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innovations for efficiency: reduce parameter count, memory usage, </a:t>
            </a:r>
            <a:r>
              <a:rPr lang="en-US" sz="2400"/>
              <a:t>and computation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170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Aggressive 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6041985"/>
            <a:ext cx="4555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Szegedy</a:t>
            </a:r>
            <a:r>
              <a:rPr lang="en-US" sz="1400" dirty="0"/>
              <a:t> et al, “Going deeper with convolutions”, CVPR 2015</a:t>
            </a:r>
          </a:p>
        </p:txBody>
      </p:sp>
      <p:sp>
        <p:nvSpPr>
          <p:cNvPr id="10" name="Google Shape;1443;p58"/>
          <p:cNvSpPr/>
          <p:nvPr/>
        </p:nvSpPr>
        <p:spPr>
          <a:xfrm>
            <a:off x="10718156" y="5000263"/>
            <a:ext cx="544011" cy="91440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TextBox 22"/>
          <p:cNvSpPr txBox="1"/>
          <p:nvPr/>
        </p:nvSpPr>
        <p:spPr>
          <a:xfrm>
            <a:off x="963097" y="1224379"/>
            <a:ext cx="804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Stem network</a:t>
            </a:r>
            <a:r>
              <a:rPr lang="en-US" sz="2400" dirty="0"/>
              <a:t> at the start aggressively </a:t>
            </a:r>
            <a:r>
              <a:rPr lang="en-US" sz="2400" dirty="0" err="1"/>
              <a:t>downsamples</a:t>
            </a:r>
            <a:r>
              <a:rPr lang="en-US" sz="2400" dirty="0"/>
              <a:t> input</a:t>
            </a:r>
          </a:p>
          <a:p>
            <a:r>
              <a:rPr lang="en-US" sz="2400" dirty="0"/>
              <a:t>(Recall in VGG-16: Most of the </a:t>
            </a:r>
            <a:r>
              <a:rPr lang="en-US" sz="2400"/>
              <a:t>compute was at the start)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60D03-0B89-47B8-8DF2-800547140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453" y="2531731"/>
            <a:ext cx="778237" cy="3429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19057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Aggressive 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6041985"/>
            <a:ext cx="4555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Szegedy</a:t>
            </a:r>
            <a:r>
              <a:rPr lang="en-US" sz="1400" dirty="0"/>
              <a:t> et al, “Going deeper with convolutions”, CVPR 2015</a:t>
            </a:r>
          </a:p>
        </p:txBody>
      </p:sp>
      <p:sp>
        <p:nvSpPr>
          <p:cNvPr id="10" name="Google Shape;1443;p58"/>
          <p:cNvSpPr/>
          <p:nvPr/>
        </p:nvSpPr>
        <p:spPr>
          <a:xfrm>
            <a:off x="10718156" y="5000263"/>
            <a:ext cx="544011" cy="91440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9514390" y="4216643"/>
            <a:ext cx="1175862" cy="8309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01278" y="2221473"/>
          <a:ext cx="9413112" cy="1995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3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6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3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14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03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5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8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301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28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Input size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Layer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Output size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Layer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u="none" strike="noStrike" dirty="0" err="1">
                          <a:effectLst/>
                        </a:rPr>
                        <a:t>H</a:t>
                      </a:r>
                      <a:r>
                        <a:rPr lang="mr-IN" sz="1800" u="none" strike="noStrike" dirty="0">
                          <a:effectLst/>
                        </a:rPr>
                        <a:t> / </a:t>
                      </a:r>
                      <a:r>
                        <a:rPr lang="mr-IN" sz="1800" u="none" strike="noStrike" dirty="0" err="1">
                          <a:effectLst/>
                        </a:rPr>
                        <a:t>W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filters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kernel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stride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u="none" strike="noStrike" dirty="0" err="1">
                          <a:effectLst/>
                        </a:rPr>
                        <a:t>H</a:t>
                      </a:r>
                      <a:r>
                        <a:rPr lang="mr-IN" sz="1800" u="none" strike="noStrike" dirty="0">
                          <a:effectLst/>
                        </a:rPr>
                        <a:t>/</a:t>
                      </a:r>
                      <a:r>
                        <a:rPr lang="mr-IN" sz="1800" u="none" strike="noStrike" dirty="0" err="1">
                          <a:effectLst/>
                        </a:rPr>
                        <a:t>W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memory (KB)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params</a:t>
                      </a:r>
                      <a:r>
                        <a:rPr lang="en-US" sz="1800" u="none" strike="noStrike" dirty="0">
                          <a:effectLst/>
                        </a:rPr>
                        <a:t> (K)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flop (M)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224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effectLst/>
                        </a:rPr>
                        <a:t>3136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effectLst/>
                        </a:rPr>
                        <a:t>118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max-pool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112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784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784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13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192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192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2352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111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347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max-pool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192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192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588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10765" y="4344484"/>
            <a:ext cx="5012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from 224 to 28 spatial resolution:</a:t>
            </a:r>
          </a:p>
          <a:p>
            <a:r>
              <a:rPr lang="en-US" sz="2400" dirty="0"/>
              <a:t>Memory: 7.5 MB</a:t>
            </a:r>
          </a:p>
          <a:p>
            <a:r>
              <a:rPr lang="en-US" sz="2400" dirty="0" err="1"/>
              <a:t>Params</a:t>
            </a:r>
            <a:r>
              <a:rPr lang="en-US" sz="2400" dirty="0"/>
              <a:t>: 124K</a:t>
            </a:r>
          </a:p>
          <a:p>
            <a:r>
              <a:rPr lang="en-US" sz="2400" dirty="0"/>
              <a:t>MFLOP: 418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097" y="1224379"/>
            <a:ext cx="804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Stem network</a:t>
            </a:r>
            <a:r>
              <a:rPr lang="en-US" sz="2400" dirty="0"/>
              <a:t> at the start aggressively </a:t>
            </a:r>
            <a:r>
              <a:rPr lang="en-US" sz="2400" dirty="0" err="1"/>
              <a:t>downsamples</a:t>
            </a:r>
            <a:r>
              <a:rPr lang="en-US" sz="2400" dirty="0"/>
              <a:t> input</a:t>
            </a:r>
          </a:p>
          <a:p>
            <a:r>
              <a:rPr lang="en-US" sz="2400" dirty="0"/>
              <a:t>(Recall in VGG-16: Most of the compute was at the start)</a:t>
            </a:r>
          </a:p>
        </p:txBody>
      </p:sp>
    </p:spTree>
    <p:extLst>
      <p:ext uri="{BB962C8B-B14F-4D97-AF65-F5344CB8AC3E}">
        <p14:creationId xmlns:p14="http://schemas.microsoft.com/office/powerpoint/2010/main" val="929556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Aggressive 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6041985"/>
            <a:ext cx="4555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Szegedy</a:t>
            </a:r>
            <a:r>
              <a:rPr lang="en-US" sz="1400" dirty="0"/>
              <a:t> et al, “Going deeper with convolutions”, CVPR 2015</a:t>
            </a:r>
          </a:p>
        </p:txBody>
      </p:sp>
      <p:sp>
        <p:nvSpPr>
          <p:cNvPr id="10" name="Google Shape;1443;p58"/>
          <p:cNvSpPr/>
          <p:nvPr/>
        </p:nvSpPr>
        <p:spPr>
          <a:xfrm>
            <a:off x="10718156" y="5000263"/>
            <a:ext cx="544011" cy="91440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9514390" y="4216643"/>
            <a:ext cx="1175862" cy="8309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01278" y="2221473"/>
          <a:ext cx="9413112" cy="1995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3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6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3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14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03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5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8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301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28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Input size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Layer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Output size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Layer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u="none" strike="noStrike" dirty="0" err="1">
                          <a:effectLst/>
                        </a:rPr>
                        <a:t>H</a:t>
                      </a:r>
                      <a:r>
                        <a:rPr lang="mr-IN" sz="1800" u="none" strike="noStrike" dirty="0">
                          <a:effectLst/>
                        </a:rPr>
                        <a:t> / </a:t>
                      </a:r>
                      <a:r>
                        <a:rPr lang="mr-IN" sz="1800" u="none" strike="noStrike" dirty="0" err="1">
                          <a:effectLst/>
                        </a:rPr>
                        <a:t>W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filters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kernel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stride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pad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u="none" strike="noStrike" dirty="0" err="1">
                          <a:effectLst/>
                        </a:rPr>
                        <a:t>H</a:t>
                      </a:r>
                      <a:r>
                        <a:rPr lang="mr-IN" sz="1800" u="none" strike="noStrike" dirty="0">
                          <a:effectLst/>
                        </a:rPr>
                        <a:t>/</a:t>
                      </a:r>
                      <a:r>
                        <a:rPr lang="mr-IN" sz="1800" u="none" strike="noStrike" dirty="0" err="1">
                          <a:effectLst/>
                        </a:rPr>
                        <a:t>W</a:t>
                      </a:r>
                      <a:endParaRPr lang="mr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memory (KB)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params</a:t>
                      </a:r>
                      <a:r>
                        <a:rPr lang="en-US" sz="1800" u="none" strike="noStrike" dirty="0">
                          <a:effectLst/>
                        </a:rPr>
                        <a:t> (K)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flop (M)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224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effectLst/>
                        </a:rPr>
                        <a:t>3136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effectLst/>
                        </a:rPr>
                        <a:t>118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max-pool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112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784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784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13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conv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192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192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2352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111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347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max-pool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192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192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588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10765" y="4344484"/>
            <a:ext cx="5012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from 224 to 28 spatial resolution:</a:t>
            </a:r>
          </a:p>
          <a:p>
            <a:r>
              <a:rPr lang="en-US" sz="2400" dirty="0"/>
              <a:t>Memory: 7.5 MB</a:t>
            </a:r>
          </a:p>
          <a:p>
            <a:r>
              <a:rPr lang="en-US" sz="2400" dirty="0" err="1"/>
              <a:t>Params</a:t>
            </a:r>
            <a:r>
              <a:rPr lang="en-US" sz="2400" dirty="0"/>
              <a:t>: 124K</a:t>
            </a:r>
          </a:p>
          <a:p>
            <a:r>
              <a:rPr lang="en-US" sz="2400" dirty="0"/>
              <a:t>MFLOP: 418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47150" y="4344484"/>
            <a:ext cx="32251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Compare VGG-16:</a:t>
            </a:r>
          </a:p>
          <a:p>
            <a:r>
              <a:rPr lang="en-US" sz="2400" dirty="0"/>
              <a:t>Memory: 42.9 MB (5.7x)</a:t>
            </a:r>
          </a:p>
          <a:p>
            <a:r>
              <a:rPr lang="en-US" sz="2400" dirty="0" err="1"/>
              <a:t>Params</a:t>
            </a:r>
            <a:r>
              <a:rPr lang="en-US" sz="2400" dirty="0"/>
              <a:t>: 1.1M (8.9x)</a:t>
            </a:r>
          </a:p>
          <a:p>
            <a:r>
              <a:rPr lang="en-US" sz="2400" dirty="0"/>
              <a:t>MFLOP</a:t>
            </a:r>
            <a:r>
              <a:rPr lang="en-US" sz="2400"/>
              <a:t>: 7485 (17.8x)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63097" y="1224379"/>
            <a:ext cx="804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Stem network</a:t>
            </a:r>
            <a:r>
              <a:rPr lang="en-US" sz="2400" dirty="0"/>
              <a:t> at the start aggressively </a:t>
            </a:r>
            <a:r>
              <a:rPr lang="en-US" sz="2400" dirty="0" err="1"/>
              <a:t>downsamples</a:t>
            </a:r>
            <a:r>
              <a:rPr lang="en-US" sz="2400" dirty="0"/>
              <a:t> input</a:t>
            </a:r>
          </a:p>
          <a:p>
            <a:r>
              <a:rPr lang="en-US" sz="2400" dirty="0"/>
              <a:t>(Recall in VGG-16: Most of the compute was at the start)</a:t>
            </a:r>
          </a:p>
        </p:txBody>
      </p:sp>
    </p:spTree>
    <p:extLst>
      <p:ext uri="{BB962C8B-B14F-4D97-AF65-F5344CB8AC3E}">
        <p14:creationId xmlns:p14="http://schemas.microsoft.com/office/powerpoint/2010/main" val="1847611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Inception Module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6041985"/>
            <a:ext cx="4555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Szegedy</a:t>
            </a:r>
            <a:r>
              <a:rPr lang="en-US" sz="1400" dirty="0"/>
              <a:t> et al, “Going deeper with convolutions”, CVPR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341" y="1120359"/>
            <a:ext cx="36152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Inception module</a:t>
            </a:r>
          </a:p>
          <a:p>
            <a:r>
              <a:rPr lang="en-US" sz="2400" dirty="0"/>
              <a:t>Local unit with</a:t>
            </a:r>
          </a:p>
          <a:p>
            <a:r>
              <a:rPr lang="en-US" sz="2400" dirty="0"/>
              <a:t>parallel branches</a:t>
            </a:r>
          </a:p>
          <a:p>
            <a:endParaRPr lang="en-US" sz="2400" dirty="0"/>
          </a:p>
          <a:p>
            <a:r>
              <a:rPr lang="en-US" sz="2400" dirty="0"/>
              <a:t>Local structure repeated</a:t>
            </a:r>
          </a:p>
          <a:p>
            <a:r>
              <a:rPr lang="en-US" sz="2400" dirty="0"/>
              <a:t>many times throughout the network</a:t>
            </a:r>
          </a:p>
        </p:txBody>
      </p:sp>
      <p:pic>
        <p:nvPicPr>
          <p:cNvPr id="9" name="Google Shape;142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9466" y="2244295"/>
            <a:ext cx="5779378" cy="27285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43;p58"/>
          <p:cNvSpPr/>
          <p:nvPr/>
        </p:nvSpPr>
        <p:spPr>
          <a:xfrm>
            <a:off x="10346380" y="4583575"/>
            <a:ext cx="1259272" cy="55069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9549114" y="4247909"/>
            <a:ext cx="797267" cy="335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9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7C50-EC4E-4523-830E-D2C288F1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before, I’m borrowing slides from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9071-A87F-416E-AE8B-01F5EA37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A2C87-3316-466C-B6FC-41DFD86D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Networks Architectures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F0B75-F608-4471-B7C3-7C75BCCE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4A76A-4C7A-45F9-89E9-0B5AAC49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07" y="1690688"/>
            <a:ext cx="5419986" cy="429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3984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Inception Module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6041985"/>
            <a:ext cx="4555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Szegedy</a:t>
            </a:r>
            <a:r>
              <a:rPr lang="en-US" sz="1400" dirty="0"/>
              <a:t> et al, “Going deeper with convolutions”, CVPR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341" y="1120359"/>
            <a:ext cx="36152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Inception module</a:t>
            </a:r>
          </a:p>
          <a:p>
            <a:r>
              <a:rPr lang="en-US" sz="2400" dirty="0"/>
              <a:t>Local unit with</a:t>
            </a:r>
          </a:p>
          <a:p>
            <a:r>
              <a:rPr lang="en-US" sz="2400" dirty="0"/>
              <a:t>parallel branches</a:t>
            </a:r>
          </a:p>
          <a:p>
            <a:endParaRPr lang="en-US" sz="2400" dirty="0"/>
          </a:p>
          <a:p>
            <a:r>
              <a:rPr lang="en-US" sz="2400" dirty="0"/>
              <a:t>Local structure repeated</a:t>
            </a:r>
          </a:p>
          <a:p>
            <a:r>
              <a:rPr lang="en-US" sz="2400" dirty="0"/>
              <a:t>many times throughout the network</a:t>
            </a:r>
          </a:p>
          <a:p>
            <a:endParaRPr lang="en-US" sz="2400" dirty="0"/>
          </a:p>
          <a:p>
            <a:r>
              <a:rPr lang="en-US" sz="2400" dirty="0"/>
              <a:t>Uses 1x1 “Bottleneck” layers to reduce channel dimension before expensive conv (we will revisit this with </a:t>
            </a:r>
            <a:r>
              <a:rPr lang="en-US" sz="2400" dirty="0" err="1"/>
              <a:t>ResNet</a:t>
            </a:r>
            <a:r>
              <a:rPr lang="en-US" sz="2400" dirty="0"/>
              <a:t>!)</a:t>
            </a:r>
          </a:p>
        </p:txBody>
      </p:sp>
      <p:pic>
        <p:nvPicPr>
          <p:cNvPr id="9" name="Google Shape;142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9466" y="2244295"/>
            <a:ext cx="5779378" cy="27285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43;p58"/>
          <p:cNvSpPr/>
          <p:nvPr/>
        </p:nvSpPr>
        <p:spPr>
          <a:xfrm>
            <a:off x="10346380" y="4583575"/>
            <a:ext cx="1259272" cy="55069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9549114" y="4247909"/>
            <a:ext cx="797267" cy="335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443;p58"/>
          <p:cNvSpPr/>
          <p:nvPr/>
        </p:nvSpPr>
        <p:spPr>
          <a:xfrm>
            <a:off x="5301746" y="3698415"/>
            <a:ext cx="1261099" cy="491620"/>
          </a:xfrm>
          <a:prstGeom prst="rect">
            <a:avLst/>
          </a:prstGeom>
          <a:solidFill>
            <a:srgbClr val="FF0000">
              <a:alpha val="35000"/>
            </a:srgb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1443;p58"/>
          <p:cNvSpPr/>
          <p:nvPr/>
        </p:nvSpPr>
        <p:spPr>
          <a:xfrm>
            <a:off x="6750510" y="3723494"/>
            <a:ext cx="1261099" cy="491620"/>
          </a:xfrm>
          <a:prstGeom prst="rect">
            <a:avLst/>
          </a:prstGeom>
          <a:solidFill>
            <a:srgbClr val="FF0000">
              <a:alpha val="35000"/>
            </a:srgb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1443;p58"/>
          <p:cNvSpPr/>
          <p:nvPr/>
        </p:nvSpPr>
        <p:spPr>
          <a:xfrm>
            <a:off x="8199274" y="2984643"/>
            <a:ext cx="1261099" cy="491620"/>
          </a:xfrm>
          <a:prstGeom prst="rect">
            <a:avLst/>
          </a:prstGeom>
          <a:solidFill>
            <a:srgbClr val="FF0000">
              <a:alpha val="35000"/>
            </a:srgb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5" name="Google Shape;1443;p58"/>
          <p:cNvSpPr/>
          <p:nvPr/>
        </p:nvSpPr>
        <p:spPr>
          <a:xfrm>
            <a:off x="3779674" y="3032871"/>
            <a:ext cx="1261099" cy="491620"/>
          </a:xfrm>
          <a:prstGeom prst="rect">
            <a:avLst/>
          </a:prstGeom>
          <a:solidFill>
            <a:srgbClr val="FF0000">
              <a:alpha val="35000"/>
            </a:srgb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F38FB-520A-40EC-B2D9-9B01C0C044CA}"/>
              </a:ext>
            </a:extLst>
          </p:cNvPr>
          <p:cNvSpPr txBox="1"/>
          <p:nvPr/>
        </p:nvSpPr>
        <p:spPr>
          <a:xfrm>
            <a:off x="4980480" y="5388386"/>
            <a:ext cx="46983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Related to (sum of) separable filters</a:t>
            </a:r>
          </a:p>
          <a:p>
            <a:r>
              <a:rPr lang="en-US" sz="1400" dirty="0"/>
              <a:t>Perona, “Deformable kernels for early vision”. PAMI 1995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4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Global Average Pooling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2777" y="1183113"/>
            <a:ext cx="9318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large FC layers at the end! Instead uses </a:t>
            </a:r>
            <a:r>
              <a:rPr lang="en-US" sz="2400" b="1" dirty="0"/>
              <a:t>global average pooling </a:t>
            </a:r>
            <a:r>
              <a:rPr lang="en-US" sz="2400" dirty="0"/>
              <a:t>to collapse spatial dimensions, and one linear layer to produce class scores</a:t>
            </a:r>
          </a:p>
          <a:p>
            <a:r>
              <a:rPr lang="en-US" sz="2400" dirty="0"/>
              <a:t>(Recall VGG-16: Most parameters were in the FC layers!)</a:t>
            </a:r>
          </a:p>
        </p:txBody>
      </p:sp>
      <p:sp>
        <p:nvSpPr>
          <p:cNvPr id="16" name="Google Shape;1443;p58"/>
          <p:cNvSpPr/>
          <p:nvPr/>
        </p:nvSpPr>
        <p:spPr>
          <a:xfrm>
            <a:off x="10058399" y="231494"/>
            <a:ext cx="590310" cy="69448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2777" y="2620219"/>
          <a:ext cx="9453685" cy="3449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3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27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34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791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Input size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Layer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Output</a:t>
                      </a:r>
                      <a:r>
                        <a:rPr lang="en-US" sz="2000" u="none" strike="noStrike" baseline="0" dirty="0">
                          <a:effectLst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</a:rPr>
                        <a:t>size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Layer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filters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kernel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stride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memory (KB)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params</a:t>
                      </a:r>
                      <a:r>
                        <a:rPr lang="en-US" sz="2000" u="none" strike="noStrike" dirty="0">
                          <a:effectLst/>
                        </a:rPr>
                        <a:t> (k)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flop (M)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avg</a:t>
                      </a:r>
                      <a:r>
                        <a:rPr lang="en-US" sz="2000" u="none" strike="noStrike" dirty="0">
                          <a:effectLst/>
                        </a:rPr>
                        <a:t>-pool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1024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1024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1024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1000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1000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1025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30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Layer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filters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kernel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stride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pad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memory (KB)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params (K)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flop (M)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flatten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512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25088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25088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102760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000" u="none" strike="noStrike">
                          <a:effectLst/>
                        </a:rPr>
                        <a:t>16777</a:t>
                      </a:r>
                      <a:endParaRPr lang="uk-UA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1000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1000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451856" y="3954179"/>
            <a:ext cx="306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Compare with VGG-16: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4092" y="3929706"/>
            <a:ext cx="9619172" cy="2376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67FC0-9A63-42F0-91C1-77A1EB507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158" y="904043"/>
            <a:ext cx="1142116" cy="261302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886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Global Average Pooling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2777" y="1183113"/>
            <a:ext cx="9318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large FC layers at the end! Instead uses “global average pooling” to collapse spatial dimensions, and one linear layer to produce class scores</a:t>
            </a:r>
          </a:p>
          <a:p>
            <a:r>
              <a:rPr lang="en-US" sz="2400" dirty="0"/>
              <a:t>(Recall VGG-16: Most parameters were in the FC layers!)</a:t>
            </a:r>
          </a:p>
        </p:txBody>
      </p:sp>
      <p:sp>
        <p:nvSpPr>
          <p:cNvPr id="16" name="Google Shape;1443;p58"/>
          <p:cNvSpPr/>
          <p:nvPr/>
        </p:nvSpPr>
        <p:spPr>
          <a:xfrm>
            <a:off x="10058399" y="231494"/>
            <a:ext cx="590310" cy="69448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2777" y="2620219"/>
          <a:ext cx="9453685" cy="34496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4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3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27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34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791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Input size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Layer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Output</a:t>
                      </a:r>
                      <a:r>
                        <a:rPr lang="en-US" sz="2000" u="none" strike="noStrike" baseline="0" dirty="0">
                          <a:effectLst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</a:rPr>
                        <a:t>size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Layer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filters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kernel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stride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memory (KB)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params</a:t>
                      </a:r>
                      <a:r>
                        <a:rPr lang="en-US" sz="2000" u="none" strike="noStrike" dirty="0">
                          <a:effectLst/>
                        </a:rPr>
                        <a:t> (k)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flop (M)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avg</a:t>
                      </a:r>
                      <a:r>
                        <a:rPr lang="en-US" sz="2000" u="none" strike="noStrike" dirty="0">
                          <a:effectLst/>
                        </a:rPr>
                        <a:t>-pool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1024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1024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1024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1000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1000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1025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30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Layer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filters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kernel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stride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pad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memory (KB)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params (K)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flop (M)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flatten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512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25088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25088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000" u="none" strike="noStrike">
                          <a:effectLst/>
                        </a:rPr>
                        <a:t>102760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000" u="none" strike="noStrike">
                          <a:effectLst/>
                        </a:rPr>
                        <a:t>16777</a:t>
                      </a:r>
                      <a:endParaRPr lang="uk-UA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fc8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1000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1000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>
                          <a:effectLst/>
                        </a:rPr>
                        <a:t>4096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451856" y="3954179"/>
            <a:ext cx="306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Compare with VGG-16:</a:t>
            </a:r>
          </a:p>
        </p:txBody>
      </p:sp>
    </p:spTree>
    <p:extLst>
      <p:ext uri="{BB962C8B-B14F-4D97-AF65-F5344CB8AC3E}">
        <p14:creationId xmlns:p14="http://schemas.microsoft.com/office/powerpoint/2010/main" val="11222294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GoogLeNet</a:t>
            </a:r>
            <a:r>
              <a:rPr lang="en-US" dirty="0"/>
              <a:t>: Auxiliary Classifiers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4" name="Google Shape;143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8512" y="223607"/>
            <a:ext cx="1856216" cy="57984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443;p58"/>
          <p:cNvSpPr/>
          <p:nvPr/>
        </p:nvSpPr>
        <p:spPr>
          <a:xfrm>
            <a:off x="10961225" y="1354238"/>
            <a:ext cx="590310" cy="87967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1443;p58"/>
          <p:cNvSpPr/>
          <p:nvPr/>
        </p:nvSpPr>
        <p:spPr>
          <a:xfrm>
            <a:off x="11183073" y="2698831"/>
            <a:ext cx="590310" cy="87967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" name="TextBox 4"/>
          <p:cNvSpPr txBox="1"/>
          <p:nvPr/>
        </p:nvSpPr>
        <p:spPr>
          <a:xfrm>
            <a:off x="601882" y="1864582"/>
            <a:ext cx="88083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Training using loss at the end of the network didn’t work well:</a:t>
            </a:r>
          </a:p>
          <a:p>
            <a:r>
              <a:rPr lang="en-US" sz="2400" dirty="0"/>
              <a:t>Network is too deep, gradients don’t propagate cleanly</a:t>
            </a:r>
          </a:p>
          <a:p>
            <a:endParaRPr lang="en-US" sz="2400" dirty="0"/>
          </a:p>
          <a:p>
            <a:r>
              <a:rPr lang="en-US" sz="2400" dirty="0"/>
              <a:t>As a hack, attach “auxiliary classifiers” at several intermediate points in the network that also try to classify the image and receive loss</a:t>
            </a:r>
          </a:p>
          <a:p>
            <a:endParaRPr lang="en-US" sz="2400" dirty="0"/>
          </a:p>
          <a:p>
            <a:r>
              <a:rPr lang="en-US" sz="2400" dirty="0" err="1"/>
              <a:t>GoogLeNet</a:t>
            </a:r>
            <a:r>
              <a:rPr lang="en-US" sz="2400" dirty="0"/>
              <a:t> was before batch normalization! With </a:t>
            </a:r>
            <a:r>
              <a:rPr lang="en-US" sz="2400" dirty="0" err="1"/>
              <a:t>BatchNorm</a:t>
            </a:r>
            <a:r>
              <a:rPr lang="en-US" sz="2400" dirty="0"/>
              <a:t> no longer need to use this trick</a:t>
            </a:r>
          </a:p>
        </p:txBody>
      </p:sp>
    </p:spTree>
    <p:extLst>
      <p:ext uri="{BB962C8B-B14F-4D97-AF65-F5344CB8AC3E}">
        <p14:creationId xmlns:p14="http://schemas.microsoft.com/office/powerpoint/2010/main" val="1486751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64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39291" y="1018573"/>
            <a:ext cx="4467827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651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65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38886" y="1018573"/>
            <a:ext cx="3368232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70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5895" y="1145895"/>
            <a:ext cx="9660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Once we have Batch Normalization, we can train networks with 10+ layers. What happens as we go deeper?</a:t>
            </a:r>
          </a:p>
        </p:txBody>
      </p:sp>
    </p:spTree>
    <p:extLst>
      <p:ext uri="{BB962C8B-B14F-4D97-AF65-F5344CB8AC3E}">
        <p14:creationId xmlns:p14="http://schemas.microsoft.com/office/powerpoint/2010/main" val="14583716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5895" y="1145895"/>
            <a:ext cx="9660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Once we have Batch Normalization, we can train networks with 10+ layers. What happens as we go deeper?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1245" y="2319331"/>
            <a:ext cx="4236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Deeper model does worse than shallow model!</a:t>
            </a:r>
          </a:p>
          <a:p>
            <a:endParaRPr lang="en-US" sz="2400" dirty="0"/>
          </a:p>
          <a:p>
            <a:r>
              <a:rPr lang="en-US" sz="2400" dirty="0"/>
              <a:t>Initial guess: Deep model is </a:t>
            </a:r>
            <a:r>
              <a:rPr lang="en-US" sz="2400" b="1" dirty="0"/>
              <a:t>overfitting</a:t>
            </a:r>
            <a:r>
              <a:rPr lang="en-US" sz="2400" dirty="0"/>
              <a:t> since it is much bigger than the other model</a:t>
            </a:r>
          </a:p>
        </p:txBody>
      </p:sp>
      <p:cxnSp>
        <p:nvCxnSpPr>
          <p:cNvPr id="17" name="Google Shape;2281;p88"/>
          <p:cNvCxnSpPr/>
          <p:nvPr/>
        </p:nvCxnSpPr>
        <p:spPr>
          <a:xfrm>
            <a:off x="7062327" y="2668854"/>
            <a:ext cx="0" cy="180393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282;p88"/>
          <p:cNvCxnSpPr/>
          <p:nvPr/>
        </p:nvCxnSpPr>
        <p:spPr>
          <a:xfrm rot="10800000">
            <a:off x="6911332" y="4356248"/>
            <a:ext cx="2442964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2284;p88"/>
          <p:cNvSpPr txBox="1"/>
          <p:nvPr/>
        </p:nvSpPr>
        <p:spPr>
          <a:xfrm>
            <a:off x="7274438" y="4315418"/>
            <a:ext cx="1964688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>
                <a:latin typeface="Helvetica Neue Light"/>
                <a:ea typeface="Helvetica Neue Light"/>
                <a:cs typeface="Helvetica Neue Light"/>
                <a:sym typeface="Helvetica Neue Light"/>
              </a:rPr>
              <a:t>Iterations</a:t>
            </a:r>
            <a:endParaRPr sz="1466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" name="Google Shape;2285;p88"/>
          <p:cNvSpPr txBox="1"/>
          <p:nvPr/>
        </p:nvSpPr>
        <p:spPr>
          <a:xfrm>
            <a:off x="8863357" y="2600805"/>
            <a:ext cx="111890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>
                <a:solidFill>
                  <a:srgbClr val="E0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56-layer</a:t>
            </a:r>
            <a:endParaRPr sz="1466">
              <a:solidFill>
                <a:srgbClr val="E0666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" name="Google Shape;2286;p88"/>
          <p:cNvSpPr txBox="1"/>
          <p:nvPr/>
        </p:nvSpPr>
        <p:spPr>
          <a:xfrm>
            <a:off x="8812770" y="3458115"/>
            <a:ext cx="111890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>
                <a:solidFill>
                  <a:srgbClr val="6FA8D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20-layer</a:t>
            </a:r>
            <a:endParaRPr sz="1466">
              <a:solidFill>
                <a:srgbClr val="6FA8D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" name="Google Shape;2287;p88"/>
          <p:cNvSpPr/>
          <p:nvPr/>
        </p:nvSpPr>
        <p:spPr>
          <a:xfrm>
            <a:off x="7198725" y="2737270"/>
            <a:ext cx="2374837" cy="736223"/>
          </a:xfrm>
          <a:custGeom>
            <a:avLst/>
            <a:gdLst/>
            <a:ahLst/>
            <a:cxnLst/>
            <a:rect l="l" t="t" r="r" b="b"/>
            <a:pathLst>
              <a:path w="62699" h="21721" extrusionOk="0">
                <a:moveTo>
                  <a:pt x="0" y="0"/>
                </a:moveTo>
                <a:cubicBezTo>
                  <a:pt x="4275" y="1709"/>
                  <a:pt x="7451" y="6096"/>
                  <a:pt x="11992" y="6852"/>
                </a:cubicBezTo>
                <a:cubicBezTo>
                  <a:pt x="18530" y="7940"/>
                  <a:pt x="25491" y="5718"/>
                  <a:pt x="31864" y="7538"/>
                </a:cubicBezTo>
                <a:cubicBezTo>
                  <a:pt x="36101" y="8748"/>
                  <a:pt x="34998" y="16478"/>
                  <a:pt x="38716" y="18844"/>
                </a:cubicBezTo>
                <a:cubicBezTo>
                  <a:pt x="45495" y="23157"/>
                  <a:pt x="54665" y="21242"/>
                  <a:pt x="62699" y="21242"/>
                </a:cubicBezTo>
              </a:path>
            </a:pathLst>
          </a:custGeom>
          <a:noFill/>
          <a:ln w="1905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Google Shape;2288;p88"/>
          <p:cNvSpPr/>
          <p:nvPr/>
        </p:nvSpPr>
        <p:spPr>
          <a:xfrm>
            <a:off x="7849522" y="2554851"/>
            <a:ext cx="1724051" cy="552556"/>
          </a:xfrm>
          <a:custGeom>
            <a:avLst/>
            <a:gdLst/>
            <a:ahLst/>
            <a:cxnLst/>
            <a:rect l="l" t="t" r="r" b="b"/>
            <a:pathLst>
              <a:path w="51735" h="16581" extrusionOk="0">
                <a:moveTo>
                  <a:pt x="0" y="0"/>
                </a:moveTo>
                <a:cubicBezTo>
                  <a:pt x="7062" y="4120"/>
                  <a:pt x="17598" y="33"/>
                  <a:pt x="23983" y="5139"/>
                </a:cubicBezTo>
                <a:cubicBezTo>
                  <a:pt x="26103" y="6835"/>
                  <a:pt x="24119" y="11100"/>
                  <a:pt x="26039" y="13020"/>
                </a:cubicBezTo>
                <a:cubicBezTo>
                  <a:pt x="32122" y="19103"/>
                  <a:pt x="43132" y="15418"/>
                  <a:pt x="51735" y="15418"/>
                </a:cubicBezTo>
              </a:path>
            </a:pathLst>
          </a:cu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" name="Google Shape;2277;p88"/>
          <p:cNvSpPr txBox="1"/>
          <p:nvPr/>
        </p:nvSpPr>
        <p:spPr>
          <a:xfrm>
            <a:off x="7664972" y="2174239"/>
            <a:ext cx="118361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Test error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62974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5895" y="1145895"/>
            <a:ext cx="9660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Once we have Batch Normalization, we can train networks with 10+ layers. What happens as we go deeper?</a:t>
            </a:r>
          </a:p>
        </p:txBody>
      </p:sp>
      <p:cxnSp>
        <p:nvCxnSpPr>
          <p:cNvPr id="7" name="Google Shape;2273;p88"/>
          <p:cNvCxnSpPr/>
          <p:nvPr/>
        </p:nvCxnSpPr>
        <p:spPr>
          <a:xfrm>
            <a:off x="2429166" y="2668854"/>
            <a:ext cx="0" cy="180393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2274;p88"/>
          <p:cNvCxnSpPr/>
          <p:nvPr/>
        </p:nvCxnSpPr>
        <p:spPr>
          <a:xfrm rot="10800000">
            <a:off x="2278172" y="4356248"/>
            <a:ext cx="2442964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2275;p88"/>
          <p:cNvSpPr/>
          <p:nvPr/>
        </p:nvSpPr>
        <p:spPr>
          <a:xfrm>
            <a:off x="2520509" y="2885698"/>
            <a:ext cx="1792533" cy="1084684"/>
          </a:xfrm>
          <a:custGeom>
            <a:avLst/>
            <a:gdLst/>
            <a:ahLst/>
            <a:cxnLst/>
            <a:rect l="l" t="t" r="r" b="b"/>
            <a:pathLst>
              <a:path w="53790" h="32549" extrusionOk="0">
                <a:moveTo>
                  <a:pt x="0" y="0"/>
                </a:moveTo>
                <a:cubicBezTo>
                  <a:pt x="4966" y="8941"/>
                  <a:pt x="16695" y="13067"/>
                  <a:pt x="26724" y="15075"/>
                </a:cubicBezTo>
                <a:cubicBezTo>
                  <a:pt x="31154" y="15962"/>
                  <a:pt x="26451" y="26074"/>
                  <a:pt x="30492" y="28095"/>
                </a:cubicBezTo>
                <a:cubicBezTo>
                  <a:pt x="37564" y="31631"/>
                  <a:pt x="46718" y="29013"/>
                  <a:pt x="53790" y="32549"/>
                </a:cubicBezTo>
              </a:path>
            </a:pathLst>
          </a:custGeom>
          <a:noFill/>
          <a:ln w="1905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" name="Google Shape;2276;p88"/>
          <p:cNvSpPr/>
          <p:nvPr/>
        </p:nvSpPr>
        <p:spPr>
          <a:xfrm>
            <a:off x="3191201" y="2748700"/>
            <a:ext cx="1347249" cy="776398"/>
          </a:xfrm>
          <a:custGeom>
            <a:avLst/>
            <a:gdLst/>
            <a:ahLst/>
            <a:cxnLst/>
            <a:rect l="l" t="t" r="r" b="b"/>
            <a:pathLst>
              <a:path w="40428" h="23298" extrusionOk="0">
                <a:moveTo>
                  <a:pt x="0" y="0"/>
                </a:moveTo>
                <a:cubicBezTo>
                  <a:pt x="4605" y="3839"/>
                  <a:pt x="11768" y="2801"/>
                  <a:pt x="17130" y="5482"/>
                </a:cubicBezTo>
                <a:cubicBezTo>
                  <a:pt x="21045" y="7439"/>
                  <a:pt x="17462" y="15063"/>
                  <a:pt x="20557" y="18158"/>
                </a:cubicBezTo>
                <a:cubicBezTo>
                  <a:pt x="21713" y="19314"/>
                  <a:pt x="23802" y="18669"/>
                  <a:pt x="25353" y="19186"/>
                </a:cubicBezTo>
                <a:cubicBezTo>
                  <a:pt x="30295" y="20832"/>
                  <a:pt x="35219" y="23298"/>
                  <a:pt x="40428" y="23298"/>
                </a:cubicBezTo>
              </a:path>
            </a:pathLst>
          </a:cu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Google Shape;2277;p88"/>
          <p:cNvSpPr txBox="1"/>
          <p:nvPr/>
        </p:nvSpPr>
        <p:spPr>
          <a:xfrm>
            <a:off x="2641277" y="2169140"/>
            <a:ext cx="196468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Training error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" name="Google Shape;2278;p88"/>
          <p:cNvSpPr txBox="1"/>
          <p:nvPr/>
        </p:nvSpPr>
        <p:spPr>
          <a:xfrm>
            <a:off x="2641278" y="4315419"/>
            <a:ext cx="196468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Iterations</a:t>
            </a:r>
            <a:endParaRPr sz="1466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Google Shape;2279;p88"/>
          <p:cNvSpPr txBox="1"/>
          <p:nvPr/>
        </p:nvSpPr>
        <p:spPr>
          <a:xfrm>
            <a:off x="4081769" y="2954746"/>
            <a:ext cx="111890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>
                <a:solidFill>
                  <a:srgbClr val="E0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56-layer</a:t>
            </a:r>
            <a:endParaRPr sz="1466">
              <a:solidFill>
                <a:srgbClr val="E0666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2280;p88"/>
          <p:cNvSpPr txBox="1"/>
          <p:nvPr/>
        </p:nvSpPr>
        <p:spPr>
          <a:xfrm>
            <a:off x="4008322" y="3928544"/>
            <a:ext cx="111890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>
                <a:solidFill>
                  <a:srgbClr val="6FA8D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20-layer</a:t>
            </a:r>
            <a:endParaRPr sz="1466">
              <a:solidFill>
                <a:srgbClr val="6FA8D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5" name="Google Shape;2281;p88"/>
          <p:cNvCxnSpPr/>
          <p:nvPr/>
        </p:nvCxnSpPr>
        <p:spPr>
          <a:xfrm>
            <a:off x="7062327" y="2668854"/>
            <a:ext cx="0" cy="180393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2282;p88"/>
          <p:cNvCxnSpPr/>
          <p:nvPr/>
        </p:nvCxnSpPr>
        <p:spPr>
          <a:xfrm rot="10800000">
            <a:off x="6911332" y="4356248"/>
            <a:ext cx="2442964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2284;p88"/>
          <p:cNvSpPr txBox="1"/>
          <p:nvPr/>
        </p:nvSpPr>
        <p:spPr>
          <a:xfrm>
            <a:off x="7274438" y="4315418"/>
            <a:ext cx="1964688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>
                <a:latin typeface="Helvetica Neue Light"/>
                <a:ea typeface="Helvetica Neue Light"/>
                <a:cs typeface="Helvetica Neue Light"/>
                <a:sym typeface="Helvetica Neue Light"/>
              </a:rPr>
              <a:t>Iterations</a:t>
            </a:r>
            <a:endParaRPr sz="1466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2285;p88"/>
          <p:cNvSpPr txBox="1"/>
          <p:nvPr/>
        </p:nvSpPr>
        <p:spPr>
          <a:xfrm>
            <a:off x="8863357" y="2600805"/>
            <a:ext cx="111890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>
                <a:solidFill>
                  <a:srgbClr val="E0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56-layer</a:t>
            </a:r>
            <a:endParaRPr sz="1466">
              <a:solidFill>
                <a:srgbClr val="E0666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" name="Google Shape;2286;p88"/>
          <p:cNvSpPr txBox="1"/>
          <p:nvPr/>
        </p:nvSpPr>
        <p:spPr>
          <a:xfrm>
            <a:off x="8812770" y="3458115"/>
            <a:ext cx="111890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466">
                <a:solidFill>
                  <a:srgbClr val="6FA8D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20-layer</a:t>
            </a:r>
            <a:endParaRPr sz="1466">
              <a:solidFill>
                <a:srgbClr val="6FA8D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" name="Google Shape;2287;p88"/>
          <p:cNvSpPr/>
          <p:nvPr/>
        </p:nvSpPr>
        <p:spPr>
          <a:xfrm>
            <a:off x="7198725" y="2737270"/>
            <a:ext cx="2374837" cy="736223"/>
          </a:xfrm>
          <a:custGeom>
            <a:avLst/>
            <a:gdLst/>
            <a:ahLst/>
            <a:cxnLst/>
            <a:rect l="l" t="t" r="r" b="b"/>
            <a:pathLst>
              <a:path w="62699" h="21721" extrusionOk="0">
                <a:moveTo>
                  <a:pt x="0" y="0"/>
                </a:moveTo>
                <a:cubicBezTo>
                  <a:pt x="4275" y="1709"/>
                  <a:pt x="7451" y="6096"/>
                  <a:pt x="11992" y="6852"/>
                </a:cubicBezTo>
                <a:cubicBezTo>
                  <a:pt x="18530" y="7940"/>
                  <a:pt x="25491" y="5718"/>
                  <a:pt x="31864" y="7538"/>
                </a:cubicBezTo>
                <a:cubicBezTo>
                  <a:pt x="36101" y="8748"/>
                  <a:pt x="34998" y="16478"/>
                  <a:pt x="38716" y="18844"/>
                </a:cubicBezTo>
                <a:cubicBezTo>
                  <a:pt x="45495" y="23157"/>
                  <a:pt x="54665" y="21242"/>
                  <a:pt x="62699" y="21242"/>
                </a:cubicBezTo>
              </a:path>
            </a:pathLst>
          </a:custGeom>
          <a:noFill/>
          <a:ln w="1905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88;p88"/>
          <p:cNvSpPr/>
          <p:nvPr/>
        </p:nvSpPr>
        <p:spPr>
          <a:xfrm>
            <a:off x="7849522" y="2554851"/>
            <a:ext cx="1724051" cy="552556"/>
          </a:xfrm>
          <a:custGeom>
            <a:avLst/>
            <a:gdLst/>
            <a:ahLst/>
            <a:cxnLst/>
            <a:rect l="l" t="t" r="r" b="b"/>
            <a:pathLst>
              <a:path w="51735" h="16581" extrusionOk="0">
                <a:moveTo>
                  <a:pt x="0" y="0"/>
                </a:moveTo>
                <a:cubicBezTo>
                  <a:pt x="7062" y="4120"/>
                  <a:pt x="17598" y="33"/>
                  <a:pt x="23983" y="5139"/>
                </a:cubicBezTo>
                <a:cubicBezTo>
                  <a:pt x="26103" y="6835"/>
                  <a:pt x="24119" y="11100"/>
                  <a:pt x="26039" y="13020"/>
                </a:cubicBezTo>
                <a:cubicBezTo>
                  <a:pt x="32122" y="19103"/>
                  <a:pt x="43132" y="15418"/>
                  <a:pt x="51735" y="15418"/>
                </a:cubicBezTo>
              </a:path>
            </a:pathLst>
          </a:cu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" name="Google Shape;2277;p88"/>
          <p:cNvSpPr txBox="1"/>
          <p:nvPr/>
        </p:nvSpPr>
        <p:spPr>
          <a:xfrm>
            <a:off x="7664972" y="2174239"/>
            <a:ext cx="1183619" cy="36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>
                <a:latin typeface="Helvetica Neue Light"/>
                <a:ea typeface="Helvetica Neue Light"/>
                <a:cs typeface="Helvetica Neue Light"/>
                <a:sym typeface="Helvetica Neue Light"/>
              </a:rPr>
              <a:t>Test error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3049" y="4871657"/>
            <a:ext cx="8945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fact the deep model seems to be </a:t>
            </a:r>
            <a:r>
              <a:rPr lang="en-US" sz="2200" b="1" dirty="0" err="1"/>
              <a:t>underfitting</a:t>
            </a:r>
            <a:r>
              <a:rPr lang="en-US" sz="2200" dirty="0"/>
              <a:t> since it also performs worse than the shallow model on the training set! It is actually </a:t>
            </a:r>
            <a:r>
              <a:rPr lang="en-US" sz="2200" b="1" dirty="0" err="1"/>
              <a:t>underfitting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75005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32405" y="1355382"/>
            <a:ext cx="88089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deeper model can </a:t>
            </a:r>
            <a:r>
              <a:rPr lang="en-US" sz="2400" u="sng" dirty="0"/>
              <a:t>emulate</a:t>
            </a:r>
            <a:r>
              <a:rPr lang="en-US" sz="2400" dirty="0"/>
              <a:t> a shallower model: copy layers from shallower model, set extra layers to identity</a:t>
            </a:r>
          </a:p>
          <a:p>
            <a:endParaRPr lang="en-US" sz="2400" dirty="0"/>
          </a:p>
          <a:p>
            <a:r>
              <a:rPr lang="en-US" sz="2400" dirty="0"/>
              <a:t>Thus deeper models should do at least as good as shallow models</a:t>
            </a:r>
          </a:p>
          <a:p>
            <a:endParaRPr lang="en-US" sz="2400" dirty="0"/>
          </a:p>
          <a:p>
            <a:r>
              <a:rPr lang="en-US" sz="2400" b="1" dirty="0"/>
              <a:t>Hypothesis</a:t>
            </a:r>
            <a:r>
              <a:rPr lang="en-US" sz="2400" dirty="0"/>
              <a:t>: This is an </a:t>
            </a:r>
            <a:r>
              <a:rPr lang="en-US" sz="2400" u="sng" dirty="0"/>
              <a:t>optimization</a:t>
            </a:r>
            <a:r>
              <a:rPr lang="en-US" sz="2400" dirty="0"/>
              <a:t> problem. Deeper models are harder to optimize, and in particular don’t learn identity functions to emulate shallow models</a:t>
            </a:r>
          </a:p>
        </p:txBody>
      </p:sp>
    </p:spTree>
    <p:extLst>
      <p:ext uri="{BB962C8B-B14F-4D97-AF65-F5344CB8AC3E}">
        <p14:creationId xmlns:p14="http://schemas.microsoft.com/office/powerpoint/2010/main" val="9669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7:</a:t>
            </a:r>
            <a:br>
              <a:rPr lang="en-US" dirty="0"/>
            </a:br>
            <a:r>
              <a:rPr lang="en-US" dirty="0"/>
              <a:t>Convolutional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5B973-28F9-46D3-8C39-418D98FA0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449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32405" y="1355382"/>
            <a:ext cx="88089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deeper model can </a:t>
            </a:r>
            <a:r>
              <a:rPr lang="en-US" sz="2400" u="sng" dirty="0"/>
              <a:t>emulate</a:t>
            </a:r>
            <a:r>
              <a:rPr lang="en-US" sz="2400" dirty="0"/>
              <a:t> a shallower model: copy layers from shallower model, set extra layers to identity</a:t>
            </a:r>
          </a:p>
          <a:p>
            <a:endParaRPr lang="en-US" sz="2400" dirty="0"/>
          </a:p>
          <a:p>
            <a:r>
              <a:rPr lang="en-US" sz="2400" dirty="0"/>
              <a:t>Thus deeper models should do at least as good as shallow models</a:t>
            </a:r>
          </a:p>
          <a:p>
            <a:endParaRPr lang="en-US" sz="2400" dirty="0"/>
          </a:p>
          <a:p>
            <a:r>
              <a:rPr lang="en-US" sz="2400" b="1" dirty="0"/>
              <a:t>Hypothesis</a:t>
            </a:r>
            <a:r>
              <a:rPr lang="en-US" sz="2400" dirty="0"/>
              <a:t>: This is an </a:t>
            </a:r>
            <a:r>
              <a:rPr lang="en-US" sz="2400" u="sng" dirty="0"/>
              <a:t>optimization</a:t>
            </a:r>
            <a:r>
              <a:rPr lang="en-US" sz="2400" dirty="0"/>
              <a:t> problem. Deeper models are harder to optimize, and in particular don’t learn identity functions to emulate shallow models</a:t>
            </a:r>
          </a:p>
          <a:p>
            <a:endParaRPr lang="en-US" sz="2400" b="1" dirty="0"/>
          </a:p>
          <a:p>
            <a:r>
              <a:rPr lang="en-US" sz="2400" b="1" dirty="0"/>
              <a:t>Solution</a:t>
            </a:r>
            <a:r>
              <a:rPr lang="en-US" sz="2400" dirty="0"/>
              <a:t>: Change the network so learning identity functions with extra layers is easy!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149462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6" name="Google Shape;2316;p91"/>
          <p:cNvSpPr/>
          <p:nvPr/>
        </p:nvSpPr>
        <p:spPr>
          <a:xfrm>
            <a:off x="2250522" y="4116693"/>
            <a:ext cx="1154499" cy="41469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6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sz="1600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2317;p91"/>
          <p:cNvSpPr/>
          <p:nvPr/>
        </p:nvSpPr>
        <p:spPr>
          <a:xfrm>
            <a:off x="2250633" y="3182492"/>
            <a:ext cx="1154499" cy="41469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6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sz="1600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" name="Google Shape;2318;p91"/>
          <p:cNvCxnSpPr/>
          <p:nvPr/>
        </p:nvCxnSpPr>
        <p:spPr>
          <a:xfrm rot="10800000">
            <a:off x="2827787" y="4531319"/>
            <a:ext cx="0" cy="31631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19;p91"/>
          <p:cNvSpPr txBox="1"/>
          <p:nvPr/>
        </p:nvSpPr>
        <p:spPr>
          <a:xfrm>
            <a:off x="2767935" y="3666785"/>
            <a:ext cx="868174" cy="35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relu</a:t>
            </a:r>
            <a:endParaRPr sz="2487" dirty="0"/>
          </a:p>
        </p:txBody>
      </p:sp>
      <p:cxnSp>
        <p:nvCxnSpPr>
          <p:cNvPr id="10" name="Google Shape;2320;p91"/>
          <p:cNvCxnSpPr/>
          <p:nvPr/>
        </p:nvCxnSpPr>
        <p:spPr>
          <a:xfrm rot="10800000">
            <a:off x="2799179" y="3597228"/>
            <a:ext cx="0" cy="5194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2321;p91"/>
          <p:cNvCxnSpPr/>
          <p:nvPr/>
        </p:nvCxnSpPr>
        <p:spPr>
          <a:xfrm rot="10800000">
            <a:off x="2799179" y="2683066"/>
            <a:ext cx="0" cy="5194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322;p91"/>
          <p:cNvSpPr txBox="1"/>
          <p:nvPr/>
        </p:nvSpPr>
        <p:spPr>
          <a:xfrm>
            <a:off x="1849734" y="5425686"/>
            <a:ext cx="1956074" cy="40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“Plain” block</a:t>
            </a:r>
            <a:endParaRPr sz="2487" dirty="0"/>
          </a:p>
        </p:txBody>
      </p:sp>
      <p:sp>
        <p:nvSpPr>
          <p:cNvPr id="13" name="Google Shape;2323;p91"/>
          <p:cNvSpPr txBox="1"/>
          <p:nvPr/>
        </p:nvSpPr>
        <p:spPr>
          <a:xfrm>
            <a:off x="2300029" y="4813935"/>
            <a:ext cx="1055725" cy="51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X</a:t>
            </a:r>
            <a:endParaRPr sz="2487"/>
          </a:p>
          <a:p>
            <a:pPr algn="ctr"/>
            <a:endParaRPr sz="2487"/>
          </a:p>
          <a:p>
            <a:pPr algn="ctr"/>
            <a:endParaRPr sz="2487"/>
          </a:p>
        </p:txBody>
      </p:sp>
      <p:sp>
        <p:nvSpPr>
          <p:cNvPr id="14" name="Google Shape;2324;p91"/>
          <p:cNvSpPr txBox="1"/>
          <p:nvPr/>
        </p:nvSpPr>
        <p:spPr>
          <a:xfrm>
            <a:off x="2250509" y="2129358"/>
            <a:ext cx="1055725" cy="51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H(x)</a:t>
            </a:r>
            <a:endParaRPr sz="2487" dirty="0"/>
          </a:p>
          <a:p>
            <a:pPr algn="ctr"/>
            <a:endParaRPr sz="2487" dirty="0"/>
          </a:p>
          <a:p>
            <a:pPr algn="ctr"/>
            <a:endParaRPr sz="2487" dirty="0"/>
          </a:p>
        </p:txBody>
      </p:sp>
      <p:sp>
        <p:nvSpPr>
          <p:cNvPr id="16" name="Google Shape;2326;p91"/>
          <p:cNvSpPr txBox="1"/>
          <p:nvPr/>
        </p:nvSpPr>
        <p:spPr>
          <a:xfrm>
            <a:off x="7756614" y="3576788"/>
            <a:ext cx="868174" cy="35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relu</a:t>
            </a:r>
            <a:endParaRPr sz="2487" dirty="0"/>
          </a:p>
        </p:txBody>
      </p:sp>
      <p:sp>
        <p:nvSpPr>
          <p:cNvPr id="17" name="Google Shape;2327;p91"/>
          <p:cNvSpPr txBox="1"/>
          <p:nvPr/>
        </p:nvSpPr>
        <p:spPr>
          <a:xfrm>
            <a:off x="6720708" y="5457282"/>
            <a:ext cx="2168324" cy="47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Residual Block</a:t>
            </a:r>
            <a:endParaRPr sz="2487" dirty="0"/>
          </a:p>
        </p:txBody>
      </p:sp>
      <p:sp>
        <p:nvSpPr>
          <p:cNvPr id="18" name="Google Shape;2328;p91"/>
          <p:cNvSpPr/>
          <p:nvPr/>
        </p:nvSpPr>
        <p:spPr>
          <a:xfrm>
            <a:off x="7227626" y="4015120"/>
            <a:ext cx="1154499" cy="41469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sz="1600" dirty="0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2329;p91"/>
          <p:cNvSpPr/>
          <p:nvPr/>
        </p:nvSpPr>
        <p:spPr>
          <a:xfrm>
            <a:off x="7227737" y="3080920"/>
            <a:ext cx="1154499" cy="41469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6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sz="1600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" name="Google Shape;2330;p91"/>
          <p:cNvCxnSpPr/>
          <p:nvPr/>
        </p:nvCxnSpPr>
        <p:spPr>
          <a:xfrm rot="10800000">
            <a:off x="7804876" y="3495656"/>
            <a:ext cx="0" cy="5194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331;p91"/>
          <p:cNvCxnSpPr>
            <a:endCxn id="33" idx="4"/>
          </p:cNvCxnSpPr>
          <p:nvPr/>
        </p:nvCxnSpPr>
        <p:spPr>
          <a:xfrm flipV="1">
            <a:off x="7804987" y="2764573"/>
            <a:ext cx="2" cy="3163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2333;p91"/>
          <p:cNvSpPr/>
          <p:nvPr/>
        </p:nvSpPr>
        <p:spPr>
          <a:xfrm>
            <a:off x="7722692" y="4746175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3" name="Google Shape;2334;p91"/>
          <p:cNvCxnSpPr/>
          <p:nvPr/>
        </p:nvCxnSpPr>
        <p:spPr>
          <a:xfrm rot="10800000">
            <a:off x="7804891" y="4429747"/>
            <a:ext cx="0" cy="31631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2335;p91"/>
          <p:cNvCxnSpPr/>
          <p:nvPr/>
        </p:nvCxnSpPr>
        <p:spPr>
          <a:xfrm rot="10800000" flipH="1">
            <a:off x="7887049" y="2600134"/>
            <a:ext cx="82379" cy="2228219"/>
          </a:xfrm>
          <a:prstGeom prst="curvedConnector3">
            <a:avLst>
              <a:gd name="adj1" fmla="val 1345945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" name="Google Shape;2337;p91"/>
          <p:cNvSpPr txBox="1"/>
          <p:nvPr/>
        </p:nvSpPr>
        <p:spPr>
          <a:xfrm>
            <a:off x="9012030" y="3357326"/>
            <a:ext cx="1671401" cy="97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487" dirty="0"/>
              <a:t>Additive </a:t>
            </a:r>
            <a:r>
              <a:rPr lang="en-US" sz="2487"/>
              <a:t>“shortcut”</a:t>
            </a:r>
            <a:endParaRPr sz="2487" dirty="0"/>
          </a:p>
          <a:p>
            <a:pPr algn="ctr"/>
            <a:endParaRPr sz="2487" dirty="0"/>
          </a:p>
          <a:p>
            <a:pPr algn="ctr"/>
            <a:endParaRPr sz="2487" dirty="0"/>
          </a:p>
        </p:txBody>
      </p:sp>
      <p:sp>
        <p:nvSpPr>
          <p:cNvPr id="27" name="Google Shape;2338;p91"/>
          <p:cNvSpPr txBox="1"/>
          <p:nvPr/>
        </p:nvSpPr>
        <p:spPr>
          <a:xfrm>
            <a:off x="6240037" y="2275926"/>
            <a:ext cx="1234203" cy="48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F(x) + x</a:t>
            </a:r>
            <a:endParaRPr sz="2487" dirty="0"/>
          </a:p>
        </p:txBody>
      </p:sp>
      <p:sp>
        <p:nvSpPr>
          <p:cNvPr id="28" name="Google Shape;2339;p91"/>
          <p:cNvSpPr txBox="1"/>
          <p:nvPr/>
        </p:nvSpPr>
        <p:spPr>
          <a:xfrm>
            <a:off x="6240037" y="3450953"/>
            <a:ext cx="894967" cy="683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F(x)</a:t>
            </a:r>
            <a:endParaRPr sz="2487"/>
          </a:p>
        </p:txBody>
      </p:sp>
      <p:sp>
        <p:nvSpPr>
          <p:cNvPr id="29" name="Google Shape;2340;p91"/>
          <p:cNvSpPr txBox="1"/>
          <p:nvPr/>
        </p:nvSpPr>
        <p:spPr>
          <a:xfrm>
            <a:off x="7742440" y="2053185"/>
            <a:ext cx="868174" cy="35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relu</a:t>
            </a:r>
            <a:endParaRPr sz="2487"/>
          </a:p>
        </p:txBody>
      </p:sp>
      <p:cxnSp>
        <p:nvCxnSpPr>
          <p:cNvPr id="30" name="Google Shape;2341;p91"/>
          <p:cNvCxnSpPr/>
          <p:nvPr/>
        </p:nvCxnSpPr>
        <p:spPr>
          <a:xfrm rot="10800000">
            <a:off x="7804987" y="1994003"/>
            <a:ext cx="0" cy="37590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2342;p91"/>
          <p:cNvSpPr txBox="1"/>
          <p:nvPr/>
        </p:nvSpPr>
        <p:spPr>
          <a:xfrm>
            <a:off x="7255772" y="4856592"/>
            <a:ext cx="1055725" cy="51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X</a:t>
            </a:r>
            <a:endParaRPr sz="2487"/>
          </a:p>
          <a:p>
            <a:pPr algn="ctr"/>
            <a:endParaRPr sz="2487"/>
          </a:p>
          <a:p>
            <a:pPr algn="ctr"/>
            <a:endParaRPr sz="2487"/>
          </a:p>
        </p:txBody>
      </p:sp>
      <p:grpSp>
        <p:nvGrpSpPr>
          <p:cNvPr id="32" name="Google Shape;2343;p91"/>
          <p:cNvGrpSpPr/>
          <p:nvPr/>
        </p:nvGrpSpPr>
        <p:grpSpPr>
          <a:xfrm>
            <a:off x="7640690" y="2435976"/>
            <a:ext cx="328597" cy="328597"/>
            <a:chOff x="4843325" y="3597375"/>
            <a:chExt cx="393600" cy="393600"/>
          </a:xfrm>
        </p:grpSpPr>
        <p:sp>
          <p:nvSpPr>
            <p:cNvPr id="33" name="Google Shape;2336;p91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4" name="Google Shape;2344;p91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838200" y="1288683"/>
            <a:ext cx="1067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/>
              <a:t>Solution</a:t>
            </a:r>
            <a:r>
              <a:rPr lang="en-US" sz="2400"/>
              <a:t>: Change the network so learning identity functions with extra layers is easy!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71081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6" name="Google Shape;2316;p91"/>
          <p:cNvSpPr/>
          <p:nvPr/>
        </p:nvSpPr>
        <p:spPr>
          <a:xfrm>
            <a:off x="2250522" y="4116693"/>
            <a:ext cx="1154499" cy="41469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6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sz="1600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2317;p91"/>
          <p:cNvSpPr/>
          <p:nvPr/>
        </p:nvSpPr>
        <p:spPr>
          <a:xfrm>
            <a:off x="2250633" y="3182492"/>
            <a:ext cx="1154499" cy="41469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6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sz="1600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" name="Google Shape;2318;p91"/>
          <p:cNvCxnSpPr/>
          <p:nvPr/>
        </p:nvCxnSpPr>
        <p:spPr>
          <a:xfrm rot="10800000">
            <a:off x="2827787" y="4531319"/>
            <a:ext cx="0" cy="31631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319;p91"/>
          <p:cNvSpPr txBox="1"/>
          <p:nvPr/>
        </p:nvSpPr>
        <p:spPr>
          <a:xfrm>
            <a:off x="2767935" y="3666785"/>
            <a:ext cx="868174" cy="35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relu</a:t>
            </a:r>
            <a:endParaRPr sz="2487" dirty="0"/>
          </a:p>
        </p:txBody>
      </p:sp>
      <p:cxnSp>
        <p:nvCxnSpPr>
          <p:cNvPr id="10" name="Google Shape;2320;p91"/>
          <p:cNvCxnSpPr/>
          <p:nvPr/>
        </p:nvCxnSpPr>
        <p:spPr>
          <a:xfrm rot="10800000">
            <a:off x="2799179" y="3597228"/>
            <a:ext cx="0" cy="5194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2321;p91"/>
          <p:cNvCxnSpPr/>
          <p:nvPr/>
        </p:nvCxnSpPr>
        <p:spPr>
          <a:xfrm rot="10800000">
            <a:off x="2799179" y="2683066"/>
            <a:ext cx="0" cy="5194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" name="Google Shape;2322;p91"/>
          <p:cNvSpPr txBox="1"/>
          <p:nvPr/>
        </p:nvSpPr>
        <p:spPr>
          <a:xfrm>
            <a:off x="1849734" y="5425686"/>
            <a:ext cx="1956074" cy="40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“Plain” block</a:t>
            </a:r>
            <a:endParaRPr sz="2487" dirty="0"/>
          </a:p>
        </p:txBody>
      </p:sp>
      <p:sp>
        <p:nvSpPr>
          <p:cNvPr id="13" name="Google Shape;2323;p91"/>
          <p:cNvSpPr txBox="1"/>
          <p:nvPr/>
        </p:nvSpPr>
        <p:spPr>
          <a:xfrm>
            <a:off x="2300029" y="4813935"/>
            <a:ext cx="1055725" cy="51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X</a:t>
            </a:r>
            <a:endParaRPr sz="2487"/>
          </a:p>
          <a:p>
            <a:pPr algn="ctr"/>
            <a:endParaRPr sz="2487"/>
          </a:p>
          <a:p>
            <a:pPr algn="ctr"/>
            <a:endParaRPr sz="2487"/>
          </a:p>
        </p:txBody>
      </p:sp>
      <p:sp>
        <p:nvSpPr>
          <p:cNvPr id="14" name="Google Shape;2324;p91"/>
          <p:cNvSpPr txBox="1"/>
          <p:nvPr/>
        </p:nvSpPr>
        <p:spPr>
          <a:xfrm>
            <a:off x="2250509" y="2129358"/>
            <a:ext cx="1055725" cy="51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H(x)</a:t>
            </a:r>
            <a:endParaRPr sz="2487" dirty="0"/>
          </a:p>
          <a:p>
            <a:pPr algn="ctr"/>
            <a:endParaRPr sz="2487" dirty="0"/>
          </a:p>
          <a:p>
            <a:pPr algn="ctr"/>
            <a:endParaRPr sz="2487" dirty="0"/>
          </a:p>
        </p:txBody>
      </p:sp>
      <p:sp>
        <p:nvSpPr>
          <p:cNvPr id="16" name="Google Shape;2326;p91"/>
          <p:cNvSpPr txBox="1"/>
          <p:nvPr/>
        </p:nvSpPr>
        <p:spPr>
          <a:xfrm>
            <a:off x="7756614" y="3576788"/>
            <a:ext cx="868174" cy="35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relu</a:t>
            </a:r>
            <a:endParaRPr sz="2487" dirty="0"/>
          </a:p>
        </p:txBody>
      </p:sp>
      <p:sp>
        <p:nvSpPr>
          <p:cNvPr id="17" name="Google Shape;2327;p91"/>
          <p:cNvSpPr txBox="1"/>
          <p:nvPr/>
        </p:nvSpPr>
        <p:spPr>
          <a:xfrm>
            <a:off x="6720708" y="5457282"/>
            <a:ext cx="2168324" cy="47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Residual Block</a:t>
            </a:r>
            <a:endParaRPr sz="2487" dirty="0"/>
          </a:p>
        </p:txBody>
      </p:sp>
      <p:sp>
        <p:nvSpPr>
          <p:cNvPr id="18" name="Google Shape;2328;p91"/>
          <p:cNvSpPr/>
          <p:nvPr/>
        </p:nvSpPr>
        <p:spPr>
          <a:xfrm>
            <a:off x="7227626" y="4015120"/>
            <a:ext cx="1154499" cy="41469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sz="1600" dirty="0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2329;p91"/>
          <p:cNvSpPr/>
          <p:nvPr/>
        </p:nvSpPr>
        <p:spPr>
          <a:xfrm>
            <a:off x="7227737" y="3080920"/>
            <a:ext cx="1154499" cy="41469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16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conv</a:t>
            </a:r>
            <a:endParaRPr sz="1600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" name="Google Shape;2330;p91"/>
          <p:cNvCxnSpPr/>
          <p:nvPr/>
        </p:nvCxnSpPr>
        <p:spPr>
          <a:xfrm rot="10800000">
            <a:off x="7804876" y="3495656"/>
            <a:ext cx="0" cy="5194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331;p91"/>
          <p:cNvCxnSpPr>
            <a:endCxn id="33" idx="4"/>
          </p:cNvCxnSpPr>
          <p:nvPr/>
        </p:nvCxnSpPr>
        <p:spPr>
          <a:xfrm flipV="1">
            <a:off x="7804987" y="2764573"/>
            <a:ext cx="2" cy="3163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Google Shape;2333;p91"/>
          <p:cNvSpPr/>
          <p:nvPr/>
        </p:nvSpPr>
        <p:spPr>
          <a:xfrm>
            <a:off x="7722692" y="4746175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3" name="Google Shape;2334;p91"/>
          <p:cNvCxnSpPr/>
          <p:nvPr/>
        </p:nvCxnSpPr>
        <p:spPr>
          <a:xfrm rot="10800000">
            <a:off x="7804891" y="4429747"/>
            <a:ext cx="0" cy="31631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2335;p91"/>
          <p:cNvCxnSpPr/>
          <p:nvPr/>
        </p:nvCxnSpPr>
        <p:spPr>
          <a:xfrm rot="10800000" flipH="1">
            <a:off x="7887049" y="2600134"/>
            <a:ext cx="82379" cy="2228219"/>
          </a:xfrm>
          <a:prstGeom prst="curvedConnector3">
            <a:avLst>
              <a:gd name="adj1" fmla="val 1345945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" name="Google Shape;2337;p91"/>
          <p:cNvSpPr txBox="1"/>
          <p:nvPr/>
        </p:nvSpPr>
        <p:spPr>
          <a:xfrm>
            <a:off x="9012030" y="3357326"/>
            <a:ext cx="1671401" cy="97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-US" sz="2487" dirty="0"/>
              <a:t>Additive </a:t>
            </a:r>
            <a:r>
              <a:rPr lang="en-US" sz="2487"/>
              <a:t>“shortcut”</a:t>
            </a:r>
            <a:endParaRPr sz="2487" dirty="0"/>
          </a:p>
          <a:p>
            <a:pPr algn="ctr"/>
            <a:endParaRPr sz="2487" dirty="0"/>
          </a:p>
          <a:p>
            <a:pPr algn="ctr"/>
            <a:endParaRPr sz="2487" dirty="0"/>
          </a:p>
        </p:txBody>
      </p:sp>
      <p:sp>
        <p:nvSpPr>
          <p:cNvPr id="27" name="Google Shape;2338;p91"/>
          <p:cNvSpPr txBox="1"/>
          <p:nvPr/>
        </p:nvSpPr>
        <p:spPr>
          <a:xfrm>
            <a:off x="6240037" y="2275926"/>
            <a:ext cx="1234203" cy="48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F(x) + x</a:t>
            </a:r>
            <a:endParaRPr sz="2487" dirty="0"/>
          </a:p>
        </p:txBody>
      </p:sp>
      <p:sp>
        <p:nvSpPr>
          <p:cNvPr id="28" name="Google Shape;2339;p91"/>
          <p:cNvSpPr txBox="1"/>
          <p:nvPr/>
        </p:nvSpPr>
        <p:spPr>
          <a:xfrm>
            <a:off x="6240037" y="3450953"/>
            <a:ext cx="894967" cy="683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F(x)</a:t>
            </a:r>
            <a:endParaRPr sz="2487"/>
          </a:p>
        </p:txBody>
      </p:sp>
      <p:sp>
        <p:nvSpPr>
          <p:cNvPr id="29" name="Google Shape;2340;p91"/>
          <p:cNvSpPr txBox="1"/>
          <p:nvPr/>
        </p:nvSpPr>
        <p:spPr>
          <a:xfrm>
            <a:off x="7742440" y="2053185"/>
            <a:ext cx="868174" cy="35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/>
              <a:t>relu</a:t>
            </a:r>
            <a:endParaRPr sz="2487"/>
          </a:p>
        </p:txBody>
      </p:sp>
      <p:cxnSp>
        <p:nvCxnSpPr>
          <p:cNvPr id="30" name="Google Shape;2341;p91"/>
          <p:cNvCxnSpPr/>
          <p:nvPr/>
        </p:nvCxnSpPr>
        <p:spPr>
          <a:xfrm rot="10800000">
            <a:off x="7804987" y="1994003"/>
            <a:ext cx="0" cy="37590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2342;p91"/>
          <p:cNvSpPr txBox="1"/>
          <p:nvPr/>
        </p:nvSpPr>
        <p:spPr>
          <a:xfrm>
            <a:off x="7255772" y="4856592"/>
            <a:ext cx="1055725" cy="51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X</a:t>
            </a:r>
            <a:endParaRPr sz="2487"/>
          </a:p>
          <a:p>
            <a:pPr algn="ctr"/>
            <a:endParaRPr sz="2487"/>
          </a:p>
          <a:p>
            <a:pPr algn="ctr"/>
            <a:endParaRPr sz="2487"/>
          </a:p>
        </p:txBody>
      </p:sp>
      <p:grpSp>
        <p:nvGrpSpPr>
          <p:cNvPr id="32" name="Google Shape;2343;p91"/>
          <p:cNvGrpSpPr/>
          <p:nvPr/>
        </p:nvGrpSpPr>
        <p:grpSpPr>
          <a:xfrm>
            <a:off x="7640690" y="2435976"/>
            <a:ext cx="328597" cy="328597"/>
            <a:chOff x="4843325" y="3597375"/>
            <a:chExt cx="393600" cy="393600"/>
          </a:xfrm>
        </p:grpSpPr>
        <p:sp>
          <p:nvSpPr>
            <p:cNvPr id="33" name="Google Shape;2336;p91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4" name="Google Shape;2344;p91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838200" y="1288683"/>
            <a:ext cx="1067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/>
              <a:t>Solution</a:t>
            </a:r>
            <a:r>
              <a:rPr lang="en-US" sz="2400"/>
              <a:t>: Change the network so learning identity functions with extra layers is easy!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4428" y="3052523"/>
            <a:ext cx="2180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</a:rPr>
              <a:t>If you set these to 0, the whole block will compute the identity function!</a:t>
            </a:r>
          </a:p>
        </p:txBody>
      </p:sp>
      <p:cxnSp>
        <p:nvCxnSpPr>
          <p:cNvPr id="36" name="Google Shape;2331;p91"/>
          <p:cNvCxnSpPr/>
          <p:nvPr/>
        </p:nvCxnSpPr>
        <p:spPr>
          <a:xfrm flipV="1">
            <a:off x="5971837" y="3241073"/>
            <a:ext cx="1088129" cy="10901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" name="Google Shape;2331;p91"/>
          <p:cNvCxnSpPr/>
          <p:nvPr/>
        </p:nvCxnSpPr>
        <p:spPr>
          <a:xfrm>
            <a:off x="5956341" y="4149268"/>
            <a:ext cx="1067331" cy="7364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3943862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38" name="Google Shape;2390;p93"/>
          <p:cNvSpPr/>
          <p:nvPr/>
        </p:nvSpPr>
        <p:spPr>
          <a:xfrm>
            <a:off x="939778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940196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939776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939537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939603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939776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939776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997781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995084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997781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997783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995082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997781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00481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939535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939535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997540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997541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994895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997540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997594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00281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939535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939535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997540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997554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994895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997540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00293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939655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939655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997660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997594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994988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997660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00307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939414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939414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997419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997408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994801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997419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997500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00187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939414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939414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997419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997420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994801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997419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00200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997701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982020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997796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939896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939896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997901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995177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997876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995176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997861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00574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939655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939655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997660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997675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994988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997660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997688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00374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939655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939655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997660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997648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00387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995178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997660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997878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939900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17" name="Google Shape;2471;p93"/>
          <p:cNvGrpSpPr/>
          <p:nvPr/>
        </p:nvGrpSpPr>
        <p:grpSpPr>
          <a:xfrm>
            <a:off x="5675725" y="1639204"/>
            <a:ext cx="2609924" cy="3725353"/>
            <a:chOff x="4290500" y="1686253"/>
            <a:chExt cx="1957953" cy="2794743"/>
          </a:xfrm>
        </p:grpSpPr>
        <p:sp>
          <p:nvSpPr>
            <p:cNvPr id="118" name="Google Shape;2472;p93"/>
            <p:cNvSpPr txBox="1"/>
            <p:nvPr/>
          </p:nvSpPr>
          <p:spPr>
            <a:xfrm>
              <a:off x="5463837" y="2873686"/>
              <a:ext cx="6513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2487"/>
                <a:t>relu</a:t>
              </a:r>
              <a:endParaRPr sz="2487" dirty="0"/>
            </a:p>
          </p:txBody>
        </p:sp>
        <p:sp>
          <p:nvSpPr>
            <p:cNvPr id="119" name="Google Shape;2473;p93"/>
            <p:cNvSpPr txBox="1"/>
            <p:nvPr/>
          </p:nvSpPr>
          <p:spPr>
            <a:xfrm>
              <a:off x="4648546" y="4121900"/>
              <a:ext cx="1599907" cy="359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2487"/>
                <a:t>Residual block</a:t>
              </a:r>
              <a:endParaRPr sz="2487" dirty="0"/>
            </a:p>
          </p:txBody>
        </p:sp>
        <p:sp>
          <p:nvSpPr>
            <p:cNvPr id="120" name="Google Shape;2474;p93"/>
            <p:cNvSpPr/>
            <p:nvPr/>
          </p:nvSpPr>
          <p:spPr>
            <a:xfrm>
              <a:off x="5031385" y="3202486"/>
              <a:ext cx="866100" cy="3111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</a:t>
              </a:r>
              <a:endParaRPr sz="16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21" name="Google Shape;2475;p93"/>
            <p:cNvSpPr/>
            <p:nvPr/>
          </p:nvSpPr>
          <p:spPr>
            <a:xfrm>
              <a:off x="5031468" y="2501653"/>
              <a:ext cx="866100" cy="3111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16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</a:t>
              </a:r>
              <a:endParaRPr sz="16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122" name="Google Shape;2476;p93"/>
            <p:cNvCxnSpPr/>
            <p:nvPr/>
          </p:nvCxnSpPr>
          <p:spPr>
            <a:xfrm rot="10800000">
              <a:off x="5464435" y="2812786"/>
              <a:ext cx="0" cy="389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3" name="Google Shape;2477;p93"/>
            <p:cNvCxnSpPr>
              <a:endCxn id="134" idx="4"/>
            </p:cNvCxnSpPr>
            <p:nvPr/>
          </p:nvCxnSpPr>
          <p:spPr>
            <a:xfrm flipV="1">
              <a:off x="5464518" y="2264331"/>
              <a:ext cx="2" cy="237322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4" name="Google Shape;2478;p93"/>
            <p:cNvSpPr/>
            <p:nvPr/>
          </p:nvSpPr>
          <p:spPr>
            <a:xfrm>
              <a:off x="5402781" y="3750920"/>
              <a:ext cx="123300" cy="1233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cxnSp>
          <p:nvCxnSpPr>
            <p:cNvPr id="125" name="Google Shape;2479;p93"/>
            <p:cNvCxnSpPr/>
            <p:nvPr/>
          </p:nvCxnSpPr>
          <p:spPr>
            <a:xfrm rot="10800000">
              <a:off x="5464446" y="3513537"/>
              <a:ext cx="0" cy="237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6" name="Google Shape;2480;p93"/>
            <p:cNvCxnSpPr/>
            <p:nvPr/>
          </p:nvCxnSpPr>
          <p:spPr>
            <a:xfrm rot="10800000" flipH="1">
              <a:off x="5526081" y="2140970"/>
              <a:ext cx="61800" cy="1671600"/>
            </a:xfrm>
            <a:prstGeom prst="curvedConnector3">
              <a:avLst>
                <a:gd name="adj1" fmla="val 1444812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8" name="Google Shape;2483;p93"/>
            <p:cNvSpPr txBox="1"/>
            <p:nvPr/>
          </p:nvSpPr>
          <p:spPr>
            <a:xfrm>
              <a:off x="4432590" y="1897750"/>
              <a:ext cx="933587" cy="2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sz="2487"/>
                <a:t>F(x) + x</a:t>
              </a:r>
              <a:endParaRPr sz="2487" dirty="0"/>
            </a:p>
          </p:txBody>
        </p:sp>
        <p:sp>
          <p:nvSpPr>
            <p:cNvPr id="129" name="Google Shape;2484;p93"/>
            <p:cNvSpPr txBox="1"/>
            <p:nvPr/>
          </p:nvSpPr>
          <p:spPr>
            <a:xfrm>
              <a:off x="4290500" y="2779250"/>
              <a:ext cx="671400" cy="5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r>
                <a:rPr lang="en" sz="2487" dirty="0"/>
                <a:t>F(x)</a:t>
              </a:r>
              <a:endParaRPr sz="2487" dirty="0"/>
            </a:p>
          </p:txBody>
        </p:sp>
        <p:sp>
          <p:nvSpPr>
            <p:cNvPr id="130" name="Google Shape;2485;p93"/>
            <p:cNvSpPr txBox="1"/>
            <p:nvPr/>
          </p:nvSpPr>
          <p:spPr>
            <a:xfrm>
              <a:off x="5417596" y="1730651"/>
              <a:ext cx="6513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algn="ctr"/>
              <a:r>
                <a:rPr lang="en" sz="2487"/>
                <a:t>relu</a:t>
              </a:r>
              <a:endParaRPr sz="2487"/>
            </a:p>
          </p:txBody>
        </p:sp>
        <p:cxnSp>
          <p:nvCxnSpPr>
            <p:cNvPr id="131" name="Google Shape;2486;p93"/>
            <p:cNvCxnSpPr/>
            <p:nvPr/>
          </p:nvCxnSpPr>
          <p:spPr>
            <a:xfrm rot="10800000">
              <a:off x="5464518" y="1686253"/>
              <a:ext cx="0" cy="282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2" name="Google Shape;2487;p93"/>
            <p:cNvSpPr txBox="1"/>
            <p:nvPr/>
          </p:nvSpPr>
          <p:spPr>
            <a:xfrm>
              <a:off x="5052500" y="3833754"/>
              <a:ext cx="792000" cy="3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121868" rIns="121868" bIns="121868" anchor="t" anchorCtr="0">
              <a:noAutofit/>
            </a:bodyPr>
            <a:lstStyle/>
            <a:p>
              <a:pPr algn="ctr"/>
              <a:r>
                <a:rPr lang="en" sz="2487"/>
                <a:t>X</a:t>
              </a:r>
              <a:endParaRPr sz="2487"/>
            </a:p>
            <a:p>
              <a:pPr algn="ctr"/>
              <a:endParaRPr sz="2487"/>
            </a:p>
            <a:p>
              <a:pPr algn="ctr"/>
              <a:endParaRPr sz="2487"/>
            </a:p>
          </p:txBody>
        </p:sp>
        <p:grpSp>
          <p:nvGrpSpPr>
            <p:cNvPr id="133" name="Google Shape;2488;p93"/>
            <p:cNvGrpSpPr/>
            <p:nvPr/>
          </p:nvGrpSpPr>
          <p:grpSpPr>
            <a:xfrm>
              <a:off x="5341263" y="2017819"/>
              <a:ext cx="246512" cy="246512"/>
              <a:chOff x="4843325" y="3597375"/>
              <a:chExt cx="393600" cy="393600"/>
            </a:xfrm>
          </p:grpSpPr>
          <p:sp>
            <p:nvSpPr>
              <p:cNvPr id="134" name="Google Shape;2481;p93"/>
              <p:cNvSpPr/>
              <p:nvPr/>
            </p:nvSpPr>
            <p:spPr>
              <a:xfrm>
                <a:off x="4843325" y="3597375"/>
                <a:ext cx="393600" cy="3936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  <p:sp>
            <p:nvSpPr>
              <p:cNvPr id="135" name="Google Shape;2489;p93"/>
              <p:cNvSpPr/>
              <p:nvPr/>
            </p:nvSpPr>
            <p:spPr>
              <a:xfrm>
                <a:off x="4932725" y="3686775"/>
                <a:ext cx="214800" cy="214800"/>
              </a:xfrm>
              <a:prstGeom prst="plus">
                <a:avLst>
                  <a:gd name="adj" fmla="val 3743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868" tIns="121868" rIns="121868" bIns="121868" anchor="ctr" anchorCtr="0">
                <a:noAutofit/>
              </a:bodyPr>
              <a:lstStyle/>
              <a:p>
                <a:endParaRPr sz="2487"/>
              </a:p>
            </p:txBody>
          </p:sp>
        </p:grpSp>
      </p:grpSp>
      <p:sp>
        <p:nvSpPr>
          <p:cNvPr id="136" name="Google Shape;2491;p93"/>
          <p:cNvSpPr/>
          <p:nvPr/>
        </p:nvSpPr>
        <p:spPr>
          <a:xfrm flipH="1">
            <a:off x="8540570" y="1660461"/>
            <a:ext cx="291524" cy="3765419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cxnSp>
        <p:nvCxnSpPr>
          <p:cNvPr id="137" name="Google Shape;2492;p93"/>
          <p:cNvCxnSpPr/>
          <p:nvPr/>
        </p:nvCxnSpPr>
        <p:spPr>
          <a:xfrm rot="10800000">
            <a:off x="8832094" y="3826097"/>
            <a:ext cx="521464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553931" y="1377918"/>
            <a:ext cx="4530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residual network is a stack of many residual blocks</a:t>
            </a:r>
          </a:p>
          <a:p>
            <a:endParaRPr lang="en-US" sz="2400" dirty="0"/>
          </a:p>
          <a:p>
            <a:r>
              <a:rPr lang="en-US" sz="2400" dirty="0"/>
              <a:t>Regular design, like VGG: each residual block has two 3x3 conv</a:t>
            </a:r>
          </a:p>
          <a:p>
            <a:endParaRPr lang="en-US" sz="2400" dirty="0"/>
          </a:p>
          <a:p>
            <a:r>
              <a:rPr lang="en-US" sz="2400" dirty="0"/>
              <a:t>Network is divided into </a:t>
            </a:r>
            <a:r>
              <a:rPr lang="en-US" sz="2400" b="1" dirty="0"/>
              <a:t>stages</a:t>
            </a:r>
            <a:r>
              <a:rPr lang="en-US" sz="2400" dirty="0"/>
              <a:t>: the first block of each stage halves the resolution (with stride-2 conv) and doubles the number of channels</a:t>
            </a:r>
          </a:p>
        </p:txBody>
      </p:sp>
    </p:spTree>
    <p:extLst>
      <p:ext uri="{BB962C8B-B14F-4D97-AF65-F5344CB8AC3E}">
        <p14:creationId xmlns:p14="http://schemas.microsoft.com/office/powerpoint/2010/main" val="6986046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38" name="Google Shape;2390;p93"/>
          <p:cNvSpPr/>
          <p:nvPr/>
        </p:nvSpPr>
        <p:spPr>
          <a:xfrm>
            <a:off x="939778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940196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939776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939537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939603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939776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939776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997781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995084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997781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997783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995082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997781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00481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939535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939535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997540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997541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994895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997540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997594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00281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939535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939535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997540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997554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994895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997540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00293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939655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939655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997660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997594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994988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997660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00307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939414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939414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997419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997408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994801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997419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997500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00187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939414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939414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997419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997420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994801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997419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00200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997701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982020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997796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939896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939896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997901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995177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997876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995176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997861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00574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939655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939655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997660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997675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994988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997660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997688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00374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939655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939655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997660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997648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00387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995178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997660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997878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939900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8284" y="1708478"/>
            <a:ext cx="733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Uses the same aggressive </a:t>
            </a:r>
            <a:r>
              <a:rPr lang="en-US" sz="2400" b="1" dirty="0"/>
              <a:t>stem</a:t>
            </a:r>
            <a:r>
              <a:rPr lang="en-US" sz="2400" dirty="0"/>
              <a:t> as </a:t>
            </a:r>
            <a:r>
              <a:rPr lang="en-US" sz="2400" dirty="0" err="1"/>
              <a:t>GoogleNet</a:t>
            </a:r>
            <a:r>
              <a:rPr lang="en-US" sz="2400" dirty="0"/>
              <a:t> to </a:t>
            </a:r>
            <a:r>
              <a:rPr lang="en-US" sz="2400" dirty="0" err="1"/>
              <a:t>downsample</a:t>
            </a:r>
            <a:r>
              <a:rPr lang="en-US" sz="2400" dirty="0"/>
              <a:t> the input 4x before applying residual blocks: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2516" y="3054420"/>
          <a:ext cx="8709887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5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7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18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98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1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9189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41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43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Input size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Layer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Output size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Layer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filters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kernel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stride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u="none" strike="noStrike" dirty="0" err="1">
                          <a:effectLst/>
                        </a:rPr>
                        <a:t>H</a:t>
                      </a:r>
                      <a:r>
                        <a:rPr lang="mr-IN" sz="2000" u="none" strike="noStrike" dirty="0">
                          <a:effectLst/>
                        </a:rPr>
                        <a:t>/</a:t>
                      </a:r>
                      <a:r>
                        <a:rPr lang="mr-IN" sz="2000" u="none" strike="noStrike" dirty="0" err="1">
                          <a:effectLst/>
                        </a:rPr>
                        <a:t>W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memory (KB)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params (k)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flop (M)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conv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224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112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3136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118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max-pool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112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784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u="none" strike="noStrike" dirty="0">
                          <a:effectLst/>
                        </a:rPr>
                        <a:t>2</a:t>
                      </a:r>
                      <a:endParaRPr lang="is-I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7" name="Google Shape;1443;p58"/>
          <p:cNvSpPr/>
          <p:nvPr/>
        </p:nvSpPr>
        <p:spPr>
          <a:xfrm>
            <a:off x="9273250" y="5442031"/>
            <a:ext cx="1398608" cy="66940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7330633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6041984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He et al, “Deep Residual Learning for Image Recognition”, CVPR 2016</a:t>
            </a:r>
          </a:p>
        </p:txBody>
      </p:sp>
      <p:sp>
        <p:nvSpPr>
          <p:cNvPr id="38" name="Google Shape;2390;p93"/>
          <p:cNvSpPr/>
          <p:nvPr/>
        </p:nvSpPr>
        <p:spPr>
          <a:xfrm>
            <a:off x="939778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940196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939776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939537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939603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939776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939776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997781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995084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997781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997783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995082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997781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00481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939535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939535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997540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997541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994895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997540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997594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00281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939535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939535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997540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997554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994895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997540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00293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939655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939655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997660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997594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994988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997660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00307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939414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939414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997419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997408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994801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997419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997500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00187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939414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939414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997419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997420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994801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997419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00200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997701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982020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997796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939896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939896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997901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995177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997876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995176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997861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00574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939655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939655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997660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997675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994988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997660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997688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00374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939655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939655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997660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997648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00387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995178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997660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997878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939900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5586" y="2361777"/>
            <a:ext cx="7630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Like </a:t>
            </a:r>
            <a:r>
              <a:rPr lang="en-US" sz="2400" dirty="0" err="1"/>
              <a:t>GoogLeNet</a:t>
            </a:r>
            <a:r>
              <a:rPr lang="en-US" sz="2400" dirty="0"/>
              <a:t>, no big fully-connected-layers: instead use </a:t>
            </a:r>
            <a:r>
              <a:rPr lang="en-US" sz="2400" b="1" dirty="0"/>
              <a:t>global average pooling</a:t>
            </a:r>
            <a:r>
              <a:rPr lang="en-US" sz="2400" dirty="0"/>
              <a:t> and a single linear layer at the end</a:t>
            </a:r>
          </a:p>
        </p:txBody>
      </p:sp>
      <p:sp>
        <p:nvSpPr>
          <p:cNvPr id="127" name="Google Shape;1443;p58"/>
          <p:cNvSpPr/>
          <p:nvPr/>
        </p:nvSpPr>
        <p:spPr>
          <a:xfrm>
            <a:off x="9282896" y="187125"/>
            <a:ext cx="1469985" cy="66940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21043221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22817"/>
            <a:ext cx="519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CVPR 2016</a:t>
            </a:r>
          </a:p>
          <a:p>
            <a:r>
              <a:rPr lang="en-US" sz="1400" dirty="0"/>
              <a:t>Error rates are 224x224 single-crop testing, reported by </a:t>
            </a:r>
            <a:r>
              <a:rPr lang="en-US" sz="1400" dirty="0" err="1">
                <a:hlinkClick r:id="rId2"/>
              </a:rPr>
              <a:t>torchvision</a:t>
            </a:r>
            <a:endParaRPr lang="en-US" sz="1400" dirty="0"/>
          </a:p>
        </p:txBody>
      </p:sp>
      <p:sp>
        <p:nvSpPr>
          <p:cNvPr id="38" name="Google Shape;2390;p93"/>
          <p:cNvSpPr/>
          <p:nvPr/>
        </p:nvSpPr>
        <p:spPr>
          <a:xfrm>
            <a:off x="939778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940196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939776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939537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939603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939776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939776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997781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995084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997781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997783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995082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997781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00481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939535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939535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997540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997541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994895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997540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997594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00281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939535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939535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997540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997554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994895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997540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00293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939655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939655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997660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997594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994988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997660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00307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939414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939414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997419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997408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994801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997419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997500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00187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939414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939414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997419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997420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994801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997419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00200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997701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982020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997796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939896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939896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997901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995177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997876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995176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997861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00574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939655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939655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997660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997675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994988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997660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997688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00374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939655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939655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997660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997648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00387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995178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997660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997878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939900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488" y="1106542"/>
            <a:ext cx="48559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ResNet-18</a:t>
            </a:r>
            <a:r>
              <a:rPr lang="en-US" sz="2400" dirty="0"/>
              <a:t>:</a:t>
            </a:r>
          </a:p>
          <a:p>
            <a:r>
              <a:rPr lang="en-US" sz="2400" dirty="0"/>
              <a:t>Stem: 1 conv layer</a:t>
            </a:r>
          </a:p>
          <a:p>
            <a:r>
              <a:rPr lang="en-US" sz="2400" dirty="0"/>
              <a:t>Stage 1 (C=64): 2 res. block = 4 conv</a:t>
            </a:r>
          </a:p>
          <a:p>
            <a:r>
              <a:rPr lang="en-US" sz="2400" dirty="0"/>
              <a:t>Stage 2 (C=128): 2 res. block = 4 conv</a:t>
            </a:r>
          </a:p>
          <a:p>
            <a:r>
              <a:rPr lang="en-US" sz="2400" dirty="0"/>
              <a:t>Stage 3 (C=256): 2 res. block = 4 conv</a:t>
            </a:r>
          </a:p>
          <a:p>
            <a:r>
              <a:rPr lang="en-US" sz="2400" dirty="0"/>
              <a:t>Stage 4 (C=512): 2 res. block = 4 conv</a:t>
            </a:r>
          </a:p>
          <a:p>
            <a:r>
              <a:rPr lang="en-US" sz="2400" dirty="0"/>
              <a:t>Linear</a:t>
            </a:r>
          </a:p>
          <a:p>
            <a:endParaRPr lang="en-US" sz="2400" dirty="0"/>
          </a:p>
          <a:p>
            <a:r>
              <a:rPr lang="en-US" sz="2400" dirty="0"/>
              <a:t>ImageNet top-5 error: 10.92 </a:t>
            </a:r>
          </a:p>
          <a:p>
            <a:r>
              <a:rPr lang="en-US" sz="2400" dirty="0"/>
              <a:t>GFLOP: 1.8</a:t>
            </a:r>
          </a:p>
        </p:txBody>
      </p:sp>
    </p:spTree>
    <p:extLst>
      <p:ext uri="{BB962C8B-B14F-4D97-AF65-F5344CB8AC3E}">
        <p14:creationId xmlns:p14="http://schemas.microsoft.com/office/powerpoint/2010/main" val="10729696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22817"/>
            <a:ext cx="519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CVPR 2016</a:t>
            </a:r>
          </a:p>
          <a:p>
            <a:r>
              <a:rPr lang="en-US" sz="1400" dirty="0"/>
              <a:t>Error rates are 224x224 single-crop testing, reported by </a:t>
            </a:r>
            <a:r>
              <a:rPr lang="en-US" sz="1400" dirty="0" err="1">
                <a:hlinkClick r:id="rId2"/>
              </a:rPr>
              <a:t>torchvision</a:t>
            </a:r>
            <a:endParaRPr lang="en-US" sz="1400" dirty="0"/>
          </a:p>
        </p:txBody>
      </p:sp>
      <p:sp>
        <p:nvSpPr>
          <p:cNvPr id="38" name="Google Shape;2390;p93"/>
          <p:cNvSpPr/>
          <p:nvPr/>
        </p:nvSpPr>
        <p:spPr>
          <a:xfrm>
            <a:off x="939778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940196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939776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939537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939603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939776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939776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997781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995084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997781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997783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995082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997781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00481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939535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939535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997540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997541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994895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997540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997594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00281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939535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939535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997540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997554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994895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997540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00293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939655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939655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997660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997594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994988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997660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00307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939414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939414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997419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997408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994801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997419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997500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00187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939414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939414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997419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997420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994801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997419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00200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997701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982020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997796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939896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939896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997901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995177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997876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995176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997861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00574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939655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939655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997660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997675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994988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997660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997688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00374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939655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939655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997660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997648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00387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995178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997660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997878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939900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488" y="1106542"/>
            <a:ext cx="48559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ResNet-18</a:t>
            </a:r>
            <a:r>
              <a:rPr lang="en-US" sz="2400" dirty="0"/>
              <a:t>:</a:t>
            </a:r>
          </a:p>
          <a:p>
            <a:r>
              <a:rPr lang="en-US" sz="2400" dirty="0"/>
              <a:t>Stem: 1 conv layer</a:t>
            </a:r>
          </a:p>
          <a:p>
            <a:r>
              <a:rPr lang="en-US" sz="2400" dirty="0"/>
              <a:t>Stage 1 (C=64): 2 res. block = 4 conv</a:t>
            </a:r>
          </a:p>
          <a:p>
            <a:r>
              <a:rPr lang="en-US" sz="2400" dirty="0"/>
              <a:t>Stage 2 (C=128): 2 res. block = 4 conv</a:t>
            </a:r>
          </a:p>
          <a:p>
            <a:r>
              <a:rPr lang="en-US" sz="2400" dirty="0"/>
              <a:t>Stage 3 (C=256): 2 res. block = 4 conv</a:t>
            </a:r>
          </a:p>
          <a:p>
            <a:r>
              <a:rPr lang="en-US" sz="2400" dirty="0"/>
              <a:t>Stage 4 (C=512): 2 res. block = 4 conv</a:t>
            </a:r>
          </a:p>
          <a:p>
            <a:r>
              <a:rPr lang="en-US" sz="2400" dirty="0"/>
              <a:t>Linear</a:t>
            </a:r>
          </a:p>
          <a:p>
            <a:endParaRPr lang="en-US" sz="2400" dirty="0"/>
          </a:p>
          <a:p>
            <a:r>
              <a:rPr lang="en-US" sz="2400" dirty="0"/>
              <a:t>ImageNet top-5 error: 10.92 </a:t>
            </a:r>
          </a:p>
          <a:p>
            <a:r>
              <a:rPr lang="en-US" sz="2400" dirty="0"/>
              <a:t>GFLOP: 1.8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328002" y="1106542"/>
            <a:ext cx="391177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ResNet-34</a:t>
            </a:r>
            <a:r>
              <a:rPr lang="en-US" sz="2400" dirty="0"/>
              <a:t>:</a:t>
            </a:r>
          </a:p>
          <a:p>
            <a:r>
              <a:rPr lang="en-US" sz="2400" dirty="0"/>
              <a:t>Stem: 1 conv layer</a:t>
            </a:r>
          </a:p>
          <a:p>
            <a:r>
              <a:rPr lang="en-US" sz="2400" dirty="0"/>
              <a:t>Stage 1: 3 res. block = 6 conv</a:t>
            </a:r>
          </a:p>
          <a:p>
            <a:r>
              <a:rPr lang="en-US" sz="2400" dirty="0"/>
              <a:t>Stage 2: 4 res. block = 8 conv</a:t>
            </a:r>
          </a:p>
          <a:p>
            <a:r>
              <a:rPr lang="en-US" sz="2400" dirty="0"/>
              <a:t>Stage 3: 6 res. block = 12 conv</a:t>
            </a:r>
          </a:p>
          <a:p>
            <a:r>
              <a:rPr lang="en-US" sz="2400" dirty="0"/>
              <a:t>Stage 4: 3 res. block = 6 conv</a:t>
            </a:r>
          </a:p>
          <a:p>
            <a:r>
              <a:rPr lang="en-US" sz="2400" dirty="0"/>
              <a:t>Linear</a:t>
            </a:r>
          </a:p>
          <a:p>
            <a:endParaRPr lang="en-US" sz="2400" dirty="0"/>
          </a:p>
          <a:p>
            <a:r>
              <a:rPr lang="en-US" sz="2400" dirty="0"/>
              <a:t>ImageNet top-5 error: 8.58 </a:t>
            </a:r>
          </a:p>
          <a:p>
            <a:r>
              <a:rPr lang="en-US" sz="2400" dirty="0"/>
              <a:t>GFLOP: 3.6</a:t>
            </a:r>
          </a:p>
        </p:txBody>
      </p:sp>
    </p:spTree>
    <p:extLst>
      <p:ext uri="{BB962C8B-B14F-4D97-AF65-F5344CB8AC3E}">
        <p14:creationId xmlns:p14="http://schemas.microsoft.com/office/powerpoint/2010/main" val="8794010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22817"/>
            <a:ext cx="519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CVPR 2016</a:t>
            </a:r>
          </a:p>
          <a:p>
            <a:r>
              <a:rPr lang="en-US" sz="1400" dirty="0"/>
              <a:t>Error rates are 224x224 single-crop testing, reported by </a:t>
            </a:r>
            <a:r>
              <a:rPr lang="en-US" sz="1400" dirty="0" err="1">
                <a:hlinkClick r:id="rId2"/>
              </a:rPr>
              <a:t>torchvision</a:t>
            </a:r>
            <a:endParaRPr lang="en-US" sz="1400" dirty="0"/>
          </a:p>
        </p:txBody>
      </p:sp>
      <p:sp>
        <p:nvSpPr>
          <p:cNvPr id="38" name="Google Shape;2390;p93"/>
          <p:cNvSpPr/>
          <p:nvPr/>
        </p:nvSpPr>
        <p:spPr>
          <a:xfrm>
            <a:off x="939778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940196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939776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939537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939603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939776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939776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997781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995084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997781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997783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995082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997781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00481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939535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939535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997540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997541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994895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997540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997594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00281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939535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939535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997540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997554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994895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997540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00293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939655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939655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997660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997594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994988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997660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00307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939414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939414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997419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997408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994801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997419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997500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00187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939414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939414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997419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997420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994801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997419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00200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997701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982020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997796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939896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939896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997901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995177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997876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995176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997861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00574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939655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939655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997660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997675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994988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997660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997688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00374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939655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939655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997660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997648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00387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995178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997660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997878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939900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488" y="1106542"/>
            <a:ext cx="48559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ResNet-18</a:t>
            </a:r>
            <a:r>
              <a:rPr lang="en-US" sz="2400" dirty="0"/>
              <a:t>:</a:t>
            </a:r>
          </a:p>
          <a:p>
            <a:r>
              <a:rPr lang="en-US" sz="2400" dirty="0"/>
              <a:t>Stem: 1 conv layer</a:t>
            </a:r>
          </a:p>
          <a:p>
            <a:r>
              <a:rPr lang="en-US" sz="2400" dirty="0"/>
              <a:t>Stage 1 (C=64): 2 res. block = 4 conv</a:t>
            </a:r>
          </a:p>
          <a:p>
            <a:r>
              <a:rPr lang="en-US" sz="2400" dirty="0"/>
              <a:t>Stage 2 (C=128): 2 res. block = 4 conv</a:t>
            </a:r>
          </a:p>
          <a:p>
            <a:r>
              <a:rPr lang="en-US" sz="2400" dirty="0"/>
              <a:t>Stage 3 (C=256): 2 res. block = 4 conv</a:t>
            </a:r>
          </a:p>
          <a:p>
            <a:r>
              <a:rPr lang="en-US" sz="2400" dirty="0"/>
              <a:t>Stage 4 (C=512): 2 res. block = 4 conv</a:t>
            </a:r>
          </a:p>
          <a:p>
            <a:r>
              <a:rPr lang="en-US" sz="2400" dirty="0"/>
              <a:t>Linear</a:t>
            </a:r>
          </a:p>
          <a:p>
            <a:endParaRPr lang="en-US" sz="2400" dirty="0"/>
          </a:p>
          <a:p>
            <a:r>
              <a:rPr lang="en-US" sz="2400" dirty="0"/>
              <a:t>ImageNet top-5 error: 10.92 </a:t>
            </a:r>
          </a:p>
          <a:p>
            <a:r>
              <a:rPr lang="en-US" sz="2400" dirty="0"/>
              <a:t>GFLOP: 1.8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328002" y="1106542"/>
            <a:ext cx="391177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ResNet-34</a:t>
            </a:r>
            <a:r>
              <a:rPr lang="en-US" sz="2400" dirty="0"/>
              <a:t>:</a:t>
            </a:r>
          </a:p>
          <a:p>
            <a:r>
              <a:rPr lang="en-US" sz="2400" dirty="0"/>
              <a:t>Stem: 1 conv layer</a:t>
            </a:r>
          </a:p>
          <a:p>
            <a:r>
              <a:rPr lang="en-US" sz="2400" dirty="0"/>
              <a:t>Stage 1: 3 res. block = 6 conv</a:t>
            </a:r>
          </a:p>
          <a:p>
            <a:r>
              <a:rPr lang="en-US" sz="2400" dirty="0"/>
              <a:t>Stage 2: 4 res. block = 8 conv</a:t>
            </a:r>
          </a:p>
          <a:p>
            <a:r>
              <a:rPr lang="en-US" sz="2400" dirty="0"/>
              <a:t>Stage 3: 6 res. block = 12 conv</a:t>
            </a:r>
          </a:p>
          <a:p>
            <a:r>
              <a:rPr lang="en-US" sz="2400" dirty="0"/>
              <a:t>Stage 4: 3 res. block = 6 conv</a:t>
            </a:r>
          </a:p>
          <a:p>
            <a:r>
              <a:rPr lang="en-US" sz="2400" dirty="0"/>
              <a:t>Linear</a:t>
            </a:r>
          </a:p>
          <a:p>
            <a:endParaRPr lang="en-US" sz="2400" dirty="0"/>
          </a:p>
          <a:p>
            <a:r>
              <a:rPr lang="en-US" sz="2400" dirty="0"/>
              <a:t>ImageNet top-5 error: 8.58 </a:t>
            </a:r>
          </a:p>
          <a:p>
            <a:r>
              <a:rPr lang="en-US" sz="2400" dirty="0"/>
              <a:t>GFLOP: 3.6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334051" y="5089563"/>
            <a:ext cx="3542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VGG-16</a:t>
            </a:r>
            <a:r>
              <a:rPr lang="en-US" sz="2400" dirty="0"/>
              <a:t>:</a:t>
            </a:r>
          </a:p>
          <a:p>
            <a:r>
              <a:rPr lang="en-US" sz="2400" dirty="0"/>
              <a:t>ImageNet top-5 error: 9.62</a:t>
            </a:r>
          </a:p>
          <a:p>
            <a:r>
              <a:rPr lang="en-US" sz="2400" dirty="0"/>
              <a:t>GFLOP: 13.6</a:t>
            </a:r>
          </a:p>
        </p:txBody>
      </p:sp>
    </p:spTree>
    <p:extLst>
      <p:ext uri="{BB962C8B-B14F-4D97-AF65-F5344CB8AC3E}">
        <p14:creationId xmlns:p14="http://schemas.microsoft.com/office/powerpoint/2010/main" val="13814429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Networks: Basic Block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69702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</a:t>
            </a:r>
            <a:r>
              <a:rPr lang="en-US" sz="1400"/>
              <a:t>CVPR 2016</a:t>
            </a:r>
            <a:endParaRPr lang="en-US" sz="1400" dirty="0"/>
          </a:p>
        </p:txBody>
      </p:sp>
      <p:sp>
        <p:nvSpPr>
          <p:cNvPr id="121" name="Google Shape;2473;p93"/>
          <p:cNvSpPr txBox="1"/>
          <p:nvPr/>
        </p:nvSpPr>
        <p:spPr>
          <a:xfrm>
            <a:off x="1202878" y="4854000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“Basic”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  <p:sp>
        <p:nvSpPr>
          <p:cNvPr id="122" name="Google Shape;2474;p93"/>
          <p:cNvSpPr/>
          <p:nvPr/>
        </p:nvSpPr>
        <p:spPr>
          <a:xfrm>
            <a:off x="1133034" y="3478842"/>
            <a:ext cx="227236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" name="Google Shape;2475;p93"/>
          <p:cNvSpPr/>
          <p:nvPr/>
        </p:nvSpPr>
        <p:spPr>
          <a:xfrm>
            <a:off x="1133142" y="2660389"/>
            <a:ext cx="2272233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24" name="Google Shape;2476;p93"/>
          <p:cNvCxnSpPr>
            <a:stCxn id="122" idx="0"/>
            <a:endCxn id="123" idx="2"/>
          </p:cNvCxnSpPr>
          <p:nvPr/>
        </p:nvCxnSpPr>
        <p:spPr>
          <a:xfrm flipV="1">
            <a:off x="2269214" y="3248084"/>
            <a:ext cx="45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2477;p93"/>
          <p:cNvCxnSpPr>
            <a:stCxn id="123" idx="0"/>
            <a:endCxn id="136" idx="4"/>
          </p:cNvCxnSpPr>
          <p:nvPr/>
        </p:nvCxnSpPr>
        <p:spPr>
          <a:xfrm flipH="1" flipV="1">
            <a:off x="2269206" y="2262429"/>
            <a:ext cx="53" cy="3979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6" name="Google Shape;2478;p93"/>
          <p:cNvSpPr/>
          <p:nvPr/>
        </p:nvSpPr>
        <p:spPr>
          <a:xfrm>
            <a:off x="2187028" y="4419179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28" name="Google Shape;2479;p93"/>
          <p:cNvCxnSpPr>
            <a:stCxn id="126" idx="0"/>
            <a:endCxn id="122" idx="2"/>
          </p:cNvCxnSpPr>
          <p:nvPr/>
        </p:nvCxnSpPr>
        <p:spPr>
          <a:xfrm flipV="1">
            <a:off x="2269207" y="4066537"/>
            <a:ext cx="7" cy="35264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2480;p93"/>
          <p:cNvCxnSpPr>
            <a:stCxn id="126" idx="2"/>
            <a:endCxn id="136" idx="2"/>
          </p:cNvCxnSpPr>
          <p:nvPr/>
        </p:nvCxnSpPr>
        <p:spPr>
          <a:xfrm rot="10800000">
            <a:off x="2104908" y="2098132"/>
            <a:ext cx="82121" cy="2403227"/>
          </a:xfrm>
          <a:prstGeom prst="curvedConnector3">
            <a:avLst>
              <a:gd name="adj1" fmla="val 2083824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2486;p93"/>
          <p:cNvCxnSpPr>
            <a:stCxn id="136" idx="0"/>
          </p:cNvCxnSpPr>
          <p:nvPr/>
        </p:nvCxnSpPr>
        <p:spPr>
          <a:xfrm flipV="1">
            <a:off x="2269206" y="1597306"/>
            <a:ext cx="1853" cy="33652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35" name="Google Shape;2488;p93"/>
          <p:cNvGrpSpPr/>
          <p:nvPr/>
        </p:nvGrpSpPr>
        <p:grpSpPr>
          <a:xfrm>
            <a:off x="2104907" y="1933832"/>
            <a:ext cx="328597" cy="328597"/>
            <a:chOff x="4843325" y="3597375"/>
            <a:chExt cx="393600" cy="393600"/>
          </a:xfrm>
        </p:grpSpPr>
        <p:sp>
          <p:nvSpPr>
            <p:cNvPr id="136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7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</p:spTree>
    <p:extLst>
      <p:ext uri="{BB962C8B-B14F-4D97-AF65-F5344CB8AC3E}">
        <p14:creationId xmlns:p14="http://schemas.microsoft.com/office/powerpoint/2010/main" val="127604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Components of a Convolutional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49" y="4202358"/>
            <a:ext cx="1839342" cy="2073699"/>
          </a:xfrm>
          <a:prstGeom prst="rect">
            <a:avLst/>
          </a:prstGeom>
        </p:spPr>
      </p:pic>
      <p:pic>
        <p:nvPicPr>
          <p:cNvPr id="12" name="Google Shape;111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875" y="4263482"/>
            <a:ext cx="2403552" cy="18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91902" y="3595161"/>
            <a:ext cx="2940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Convolution Layers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5778" y="3585022"/>
            <a:ext cx="225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Pooling Layers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305" y="1883559"/>
            <a:ext cx="2998304" cy="1358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1062" y="1151902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Fully-Connected Layers</a:t>
            </a:r>
          </a:p>
        </p:txBody>
      </p:sp>
      <p:pic>
        <p:nvPicPr>
          <p:cNvPr id="17" name="Google Shape;50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875" y="1713665"/>
            <a:ext cx="1929327" cy="159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004148" y="1147862"/>
            <a:ext cx="301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Activation Function</a:t>
            </a:r>
          </a:p>
        </p:txBody>
      </p:sp>
      <p:pic>
        <p:nvPicPr>
          <p:cNvPr id="19" name="Google Shape;861;p80"/>
          <p:cNvPicPr preferRelativeResize="0"/>
          <p:nvPr/>
        </p:nvPicPr>
        <p:blipFill rotWithShape="1">
          <a:blip r:embed="rId6">
            <a:alphaModFix/>
          </a:blip>
          <a:srcRect t="58386" r="31776" b="12523"/>
          <a:stretch/>
        </p:blipFill>
        <p:spPr>
          <a:xfrm>
            <a:off x="8205711" y="4547453"/>
            <a:ext cx="2998304" cy="1364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8519371" y="3585022"/>
            <a:ext cx="223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722" y="3512465"/>
            <a:ext cx="6741113" cy="287431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8200" y="1122039"/>
            <a:ext cx="9527696" cy="236860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551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Networks: Basic Block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69702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</a:t>
            </a:r>
            <a:r>
              <a:rPr lang="en-US" sz="1400"/>
              <a:t>CVPR 2016</a:t>
            </a:r>
            <a:endParaRPr lang="en-US" sz="1400" dirty="0"/>
          </a:p>
        </p:txBody>
      </p:sp>
      <p:sp>
        <p:nvSpPr>
          <p:cNvPr id="121" name="Google Shape;2473;p93"/>
          <p:cNvSpPr txBox="1"/>
          <p:nvPr/>
        </p:nvSpPr>
        <p:spPr>
          <a:xfrm>
            <a:off x="1202878" y="4854000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“Basic”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  <p:sp>
        <p:nvSpPr>
          <p:cNvPr id="122" name="Google Shape;2474;p93"/>
          <p:cNvSpPr/>
          <p:nvPr/>
        </p:nvSpPr>
        <p:spPr>
          <a:xfrm>
            <a:off x="1133034" y="3478842"/>
            <a:ext cx="227236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" name="Google Shape;2475;p93"/>
          <p:cNvSpPr/>
          <p:nvPr/>
        </p:nvSpPr>
        <p:spPr>
          <a:xfrm>
            <a:off x="1133142" y="2660389"/>
            <a:ext cx="2272233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24" name="Google Shape;2476;p93"/>
          <p:cNvCxnSpPr>
            <a:stCxn id="122" idx="0"/>
            <a:endCxn id="123" idx="2"/>
          </p:cNvCxnSpPr>
          <p:nvPr/>
        </p:nvCxnSpPr>
        <p:spPr>
          <a:xfrm flipV="1">
            <a:off x="2269214" y="3248084"/>
            <a:ext cx="45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2477;p93"/>
          <p:cNvCxnSpPr>
            <a:stCxn id="123" idx="0"/>
            <a:endCxn id="136" idx="4"/>
          </p:cNvCxnSpPr>
          <p:nvPr/>
        </p:nvCxnSpPr>
        <p:spPr>
          <a:xfrm flipH="1" flipV="1">
            <a:off x="2269206" y="2262429"/>
            <a:ext cx="53" cy="3979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6" name="Google Shape;2478;p93"/>
          <p:cNvSpPr/>
          <p:nvPr/>
        </p:nvSpPr>
        <p:spPr>
          <a:xfrm>
            <a:off x="2187028" y="4419179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28" name="Google Shape;2479;p93"/>
          <p:cNvCxnSpPr>
            <a:stCxn id="126" idx="0"/>
            <a:endCxn id="122" idx="2"/>
          </p:cNvCxnSpPr>
          <p:nvPr/>
        </p:nvCxnSpPr>
        <p:spPr>
          <a:xfrm flipV="1">
            <a:off x="2269207" y="4066537"/>
            <a:ext cx="7" cy="35264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2480;p93"/>
          <p:cNvCxnSpPr>
            <a:stCxn id="126" idx="2"/>
            <a:endCxn id="136" idx="2"/>
          </p:cNvCxnSpPr>
          <p:nvPr/>
        </p:nvCxnSpPr>
        <p:spPr>
          <a:xfrm rot="10800000">
            <a:off x="2104908" y="2098132"/>
            <a:ext cx="82121" cy="2403227"/>
          </a:xfrm>
          <a:prstGeom prst="curvedConnector3">
            <a:avLst>
              <a:gd name="adj1" fmla="val 2083824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2486;p93"/>
          <p:cNvCxnSpPr>
            <a:stCxn id="136" idx="0"/>
          </p:cNvCxnSpPr>
          <p:nvPr/>
        </p:nvCxnSpPr>
        <p:spPr>
          <a:xfrm flipV="1">
            <a:off x="2269206" y="1597306"/>
            <a:ext cx="1853" cy="33652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35" name="Google Shape;2488;p93"/>
          <p:cNvGrpSpPr/>
          <p:nvPr/>
        </p:nvGrpSpPr>
        <p:grpSpPr>
          <a:xfrm>
            <a:off x="2104907" y="1933832"/>
            <a:ext cx="328597" cy="328597"/>
            <a:chOff x="4843325" y="3597375"/>
            <a:chExt cx="393600" cy="393600"/>
          </a:xfrm>
        </p:grpSpPr>
        <p:sp>
          <p:nvSpPr>
            <p:cNvPr id="136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7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3577217" y="2754181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FLOPs: 9HWC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154" name="TextBox 153"/>
          <p:cNvSpPr txBox="1"/>
          <p:nvPr/>
        </p:nvSpPr>
        <p:spPr>
          <a:xfrm>
            <a:off x="3577217" y="3556813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FLOPs: 9HWC</a:t>
            </a:r>
            <a:r>
              <a:rPr lang="en-US" sz="2000" baseline="30000"/>
              <a:t>2</a:t>
            </a:r>
            <a:endParaRPr lang="en-US" sz="2000"/>
          </a:p>
        </p:txBody>
      </p:sp>
      <p:sp>
        <p:nvSpPr>
          <p:cNvPr id="158" name="TextBox 157"/>
          <p:cNvSpPr txBox="1"/>
          <p:nvPr/>
        </p:nvSpPr>
        <p:spPr>
          <a:xfrm>
            <a:off x="3520561" y="4840730"/>
            <a:ext cx="168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Total FLOPs:</a:t>
            </a:r>
          </a:p>
          <a:p>
            <a:pPr algn="ctr"/>
            <a:r>
              <a:rPr lang="en-US" sz="2400" dirty="0"/>
              <a:t>18HWC</a:t>
            </a:r>
            <a:r>
              <a:rPr lang="en-US" sz="2400" baseline="30000" dirty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26442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Networks: Bottleneck Block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69702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</a:t>
            </a:r>
            <a:r>
              <a:rPr lang="en-US" sz="1400"/>
              <a:t>CVPR 2016</a:t>
            </a:r>
            <a:endParaRPr lang="en-US" sz="1400" dirty="0"/>
          </a:p>
        </p:txBody>
      </p:sp>
      <p:sp>
        <p:nvSpPr>
          <p:cNvPr id="121" name="Google Shape;2473;p93"/>
          <p:cNvSpPr txBox="1"/>
          <p:nvPr/>
        </p:nvSpPr>
        <p:spPr>
          <a:xfrm>
            <a:off x="1202878" y="4854000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“Basic”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  <p:sp>
        <p:nvSpPr>
          <p:cNvPr id="122" name="Google Shape;2474;p93"/>
          <p:cNvSpPr/>
          <p:nvPr/>
        </p:nvSpPr>
        <p:spPr>
          <a:xfrm>
            <a:off x="1133034" y="3478842"/>
            <a:ext cx="227236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" name="Google Shape;2475;p93"/>
          <p:cNvSpPr/>
          <p:nvPr/>
        </p:nvSpPr>
        <p:spPr>
          <a:xfrm>
            <a:off x="1133142" y="2660389"/>
            <a:ext cx="2272233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24" name="Google Shape;2476;p93"/>
          <p:cNvCxnSpPr>
            <a:stCxn id="122" idx="0"/>
            <a:endCxn id="123" idx="2"/>
          </p:cNvCxnSpPr>
          <p:nvPr/>
        </p:nvCxnSpPr>
        <p:spPr>
          <a:xfrm flipV="1">
            <a:off x="2269214" y="3248084"/>
            <a:ext cx="45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2477;p93"/>
          <p:cNvCxnSpPr>
            <a:stCxn id="123" idx="0"/>
            <a:endCxn id="136" idx="4"/>
          </p:cNvCxnSpPr>
          <p:nvPr/>
        </p:nvCxnSpPr>
        <p:spPr>
          <a:xfrm flipH="1" flipV="1">
            <a:off x="2269206" y="2262429"/>
            <a:ext cx="53" cy="3979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6" name="Google Shape;2478;p93"/>
          <p:cNvSpPr/>
          <p:nvPr/>
        </p:nvSpPr>
        <p:spPr>
          <a:xfrm>
            <a:off x="2187028" y="4419179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28" name="Google Shape;2479;p93"/>
          <p:cNvCxnSpPr>
            <a:stCxn id="126" idx="0"/>
            <a:endCxn id="122" idx="2"/>
          </p:cNvCxnSpPr>
          <p:nvPr/>
        </p:nvCxnSpPr>
        <p:spPr>
          <a:xfrm flipV="1">
            <a:off x="2269207" y="4066537"/>
            <a:ext cx="7" cy="35264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2480;p93"/>
          <p:cNvCxnSpPr>
            <a:stCxn id="126" idx="2"/>
            <a:endCxn id="136" idx="2"/>
          </p:cNvCxnSpPr>
          <p:nvPr/>
        </p:nvCxnSpPr>
        <p:spPr>
          <a:xfrm rot="10800000">
            <a:off x="2104908" y="2098132"/>
            <a:ext cx="82121" cy="2403227"/>
          </a:xfrm>
          <a:prstGeom prst="curvedConnector3">
            <a:avLst>
              <a:gd name="adj1" fmla="val 2083824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2486;p93"/>
          <p:cNvCxnSpPr>
            <a:stCxn id="136" idx="0"/>
          </p:cNvCxnSpPr>
          <p:nvPr/>
        </p:nvCxnSpPr>
        <p:spPr>
          <a:xfrm flipV="1">
            <a:off x="2269206" y="1597306"/>
            <a:ext cx="1853" cy="33652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35" name="Google Shape;2488;p93"/>
          <p:cNvGrpSpPr/>
          <p:nvPr/>
        </p:nvGrpSpPr>
        <p:grpSpPr>
          <a:xfrm>
            <a:off x="2104907" y="1933832"/>
            <a:ext cx="328597" cy="328597"/>
            <a:chOff x="4843325" y="3597375"/>
            <a:chExt cx="393600" cy="393600"/>
          </a:xfrm>
        </p:grpSpPr>
        <p:sp>
          <p:nvSpPr>
            <p:cNvPr id="136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7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sp>
        <p:nvSpPr>
          <p:cNvPr id="138" name="Google Shape;2474;p93"/>
          <p:cNvSpPr/>
          <p:nvPr/>
        </p:nvSpPr>
        <p:spPr>
          <a:xfrm>
            <a:off x="8236610" y="3872247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>
                <a:ea typeface="Helvetica Neue Light"/>
                <a:cs typeface="Helvetica Neue Light"/>
                <a:sym typeface="Helvetica Neue Light"/>
              </a:rPr>
              <a:t>Conv(1x1, 4C-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9" name="Google Shape;2474;p93"/>
          <p:cNvSpPr/>
          <p:nvPr/>
        </p:nvSpPr>
        <p:spPr>
          <a:xfrm>
            <a:off x="8236610" y="3053794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0" name="Google Shape;2474;p93"/>
          <p:cNvSpPr/>
          <p:nvPr/>
        </p:nvSpPr>
        <p:spPr>
          <a:xfrm>
            <a:off x="8236610" y="2235341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Conv(1x1, C-&gt;4C)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1" name="Google Shape;2476;p93"/>
          <p:cNvCxnSpPr>
            <a:stCxn id="138" idx="0"/>
            <a:endCxn id="139" idx="2"/>
          </p:cNvCxnSpPr>
          <p:nvPr/>
        </p:nvCxnSpPr>
        <p:spPr>
          <a:xfrm flipV="1">
            <a:off x="9493436" y="36414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2" name="Google Shape;2476;p93"/>
          <p:cNvCxnSpPr>
            <a:stCxn id="139" idx="0"/>
            <a:endCxn id="140" idx="2"/>
          </p:cNvCxnSpPr>
          <p:nvPr/>
        </p:nvCxnSpPr>
        <p:spPr>
          <a:xfrm flipV="1">
            <a:off x="9493436" y="2823036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2478;p93"/>
          <p:cNvSpPr/>
          <p:nvPr/>
        </p:nvSpPr>
        <p:spPr>
          <a:xfrm>
            <a:off x="9411256" y="49469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44" name="Google Shape;2479;p93"/>
          <p:cNvCxnSpPr>
            <a:stCxn id="143" idx="0"/>
            <a:endCxn id="138" idx="2"/>
          </p:cNvCxnSpPr>
          <p:nvPr/>
        </p:nvCxnSpPr>
        <p:spPr>
          <a:xfrm flipV="1">
            <a:off x="9493435" y="4459942"/>
            <a:ext cx="1" cy="48697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45" name="Google Shape;2488;p93"/>
          <p:cNvGrpSpPr/>
          <p:nvPr/>
        </p:nvGrpSpPr>
        <p:grpSpPr>
          <a:xfrm>
            <a:off x="9329135" y="1627067"/>
            <a:ext cx="328597" cy="328597"/>
            <a:chOff x="4843325" y="3597375"/>
            <a:chExt cx="393600" cy="393600"/>
          </a:xfrm>
        </p:grpSpPr>
        <p:sp>
          <p:nvSpPr>
            <p:cNvPr id="146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7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148" name="Google Shape;2479;p93"/>
          <p:cNvCxnSpPr>
            <a:stCxn id="140" idx="0"/>
            <a:endCxn id="146" idx="4"/>
          </p:cNvCxnSpPr>
          <p:nvPr/>
        </p:nvCxnSpPr>
        <p:spPr>
          <a:xfrm flipH="1" flipV="1">
            <a:off x="9493434" y="1955664"/>
            <a:ext cx="2" cy="27967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2480;p93"/>
          <p:cNvCxnSpPr>
            <a:stCxn id="143" idx="6"/>
            <a:endCxn id="146" idx="6"/>
          </p:cNvCxnSpPr>
          <p:nvPr/>
        </p:nvCxnSpPr>
        <p:spPr>
          <a:xfrm flipV="1">
            <a:off x="9575613" y="1791366"/>
            <a:ext cx="82119" cy="3237726"/>
          </a:xfrm>
          <a:prstGeom prst="curvedConnector3">
            <a:avLst>
              <a:gd name="adj1" fmla="val 274710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3" name="TextBox 152"/>
          <p:cNvSpPr txBox="1"/>
          <p:nvPr/>
        </p:nvSpPr>
        <p:spPr>
          <a:xfrm>
            <a:off x="3577217" y="2754181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FLOPs: 9HWC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154" name="TextBox 153"/>
          <p:cNvSpPr txBox="1"/>
          <p:nvPr/>
        </p:nvSpPr>
        <p:spPr>
          <a:xfrm>
            <a:off x="3577217" y="3556813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FLOPs: 9HWC</a:t>
            </a:r>
            <a:r>
              <a:rPr lang="en-US" sz="2000" baseline="30000"/>
              <a:t>2</a:t>
            </a:r>
            <a:endParaRPr lang="en-US" sz="2000"/>
          </a:p>
        </p:txBody>
      </p:sp>
      <p:sp>
        <p:nvSpPr>
          <p:cNvPr id="158" name="TextBox 157"/>
          <p:cNvSpPr txBox="1"/>
          <p:nvPr/>
        </p:nvSpPr>
        <p:spPr>
          <a:xfrm>
            <a:off x="3520561" y="4840730"/>
            <a:ext cx="168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Total FLOPs:</a:t>
            </a:r>
          </a:p>
          <a:p>
            <a:pPr algn="ctr"/>
            <a:r>
              <a:rPr lang="en-US" sz="2400" dirty="0"/>
              <a:t>18HWC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160" name="Google Shape;2473;p93"/>
          <p:cNvSpPr txBox="1"/>
          <p:nvPr/>
        </p:nvSpPr>
        <p:spPr>
          <a:xfrm>
            <a:off x="8337444" y="5256228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“Bottleneck”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9699691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Networks: Bottleneck Block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69702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</a:t>
            </a:r>
            <a:r>
              <a:rPr lang="en-US" sz="1400"/>
              <a:t>CVPR 2016</a:t>
            </a:r>
            <a:endParaRPr lang="en-US" sz="1400" dirty="0"/>
          </a:p>
        </p:txBody>
      </p:sp>
      <p:sp>
        <p:nvSpPr>
          <p:cNvPr id="121" name="Google Shape;2473;p93"/>
          <p:cNvSpPr txBox="1"/>
          <p:nvPr/>
        </p:nvSpPr>
        <p:spPr>
          <a:xfrm>
            <a:off x="1202878" y="4854000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“Basic”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  <p:sp>
        <p:nvSpPr>
          <p:cNvPr id="122" name="Google Shape;2474;p93"/>
          <p:cNvSpPr/>
          <p:nvPr/>
        </p:nvSpPr>
        <p:spPr>
          <a:xfrm>
            <a:off x="1133034" y="3478842"/>
            <a:ext cx="227236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" name="Google Shape;2475;p93"/>
          <p:cNvSpPr/>
          <p:nvPr/>
        </p:nvSpPr>
        <p:spPr>
          <a:xfrm>
            <a:off x="1133142" y="2660389"/>
            <a:ext cx="2272233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24" name="Google Shape;2476;p93"/>
          <p:cNvCxnSpPr>
            <a:stCxn id="122" idx="0"/>
            <a:endCxn id="123" idx="2"/>
          </p:cNvCxnSpPr>
          <p:nvPr/>
        </p:nvCxnSpPr>
        <p:spPr>
          <a:xfrm flipV="1">
            <a:off x="2269214" y="3248084"/>
            <a:ext cx="45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2477;p93"/>
          <p:cNvCxnSpPr>
            <a:stCxn id="123" idx="0"/>
            <a:endCxn id="136" idx="4"/>
          </p:cNvCxnSpPr>
          <p:nvPr/>
        </p:nvCxnSpPr>
        <p:spPr>
          <a:xfrm flipH="1" flipV="1">
            <a:off x="2269206" y="2262429"/>
            <a:ext cx="53" cy="3979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6" name="Google Shape;2478;p93"/>
          <p:cNvSpPr/>
          <p:nvPr/>
        </p:nvSpPr>
        <p:spPr>
          <a:xfrm>
            <a:off x="2187028" y="4419179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28" name="Google Shape;2479;p93"/>
          <p:cNvCxnSpPr>
            <a:stCxn id="126" idx="0"/>
            <a:endCxn id="122" idx="2"/>
          </p:cNvCxnSpPr>
          <p:nvPr/>
        </p:nvCxnSpPr>
        <p:spPr>
          <a:xfrm flipV="1">
            <a:off x="2269207" y="4066537"/>
            <a:ext cx="7" cy="35264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2480;p93"/>
          <p:cNvCxnSpPr>
            <a:stCxn id="126" idx="2"/>
            <a:endCxn id="136" idx="2"/>
          </p:cNvCxnSpPr>
          <p:nvPr/>
        </p:nvCxnSpPr>
        <p:spPr>
          <a:xfrm rot="10800000">
            <a:off x="2104908" y="2098132"/>
            <a:ext cx="82121" cy="2403227"/>
          </a:xfrm>
          <a:prstGeom prst="curvedConnector3">
            <a:avLst>
              <a:gd name="adj1" fmla="val 2083824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2486;p93"/>
          <p:cNvCxnSpPr>
            <a:stCxn id="136" idx="0"/>
          </p:cNvCxnSpPr>
          <p:nvPr/>
        </p:nvCxnSpPr>
        <p:spPr>
          <a:xfrm flipV="1">
            <a:off x="2269206" y="1597306"/>
            <a:ext cx="1853" cy="33652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35" name="Google Shape;2488;p93"/>
          <p:cNvGrpSpPr/>
          <p:nvPr/>
        </p:nvGrpSpPr>
        <p:grpSpPr>
          <a:xfrm>
            <a:off x="2104907" y="1933832"/>
            <a:ext cx="328597" cy="328597"/>
            <a:chOff x="4843325" y="3597375"/>
            <a:chExt cx="393600" cy="393600"/>
          </a:xfrm>
        </p:grpSpPr>
        <p:sp>
          <p:nvSpPr>
            <p:cNvPr id="136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7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sp>
        <p:nvSpPr>
          <p:cNvPr id="138" name="Google Shape;2474;p93"/>
          <p:cNvSpPr/>
          <p:nvPr/>
        </p:nvSpPr>
        <p:spPr>
          <a:xfrm>
            <a:off x="8236610" y="3872247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>
                <a:ea typeface="Helvetica Neue Light"/>
                <a:cs typeface="Helvetica Neue Light"/>
                <a:sym typeface="Helvetica Neue Light"/>
              </a:rPr>
              <a:t>Conv(1x1, 4C-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9" name="Google Shape;2474;p93"/>
          <p:cNvSpPr/>
          <p:nvPr/>
        </p:nvSpPr>
        <p:spPr>
          <a:xfrm>
            <a:off x="8236610" y="3053794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0" name="Google Shape;2474;p93"/>
          <p:cNvSpPr/>
          <p:nvPr/>
        </p:nvSpPr>
        <p:spPr>
          <a:xfrm>
            <a:off x="8236610" y="2235341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Conv(1x1, C-&gt;4C)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1" name="Google Shape;2476;p93"/>
          <p:cNvCxnSpPr>
            <a:stCxn id="138" idx="0"/>
            <a:endCxn id="139" idx="2"/>
          </p:cNvCxnSpPr>
          <p:nvPr/>
        </p:nvCxnSpPr>
        <p:spPr>
          <a:xfrm flipV="1">
            <a:off x="9493436" y="36414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2" name="Google Shape;2476;p93"/>
          <p:cNvCxnSpPr>
            <a:stCxn id="139" idx="0"/>
            <a:endCxn id="140" idx="2"/>
          </p:cNvCxnSpPr>
          <p:nvPr/>
        </p:nvCxnSpPr>
        <p:spPr>
          <a:xfrm flipV="1">
            <a:off x="9493436" y="2823036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2478;p93"/>
          <p:cNvSpPr/>
          <p:nvPr/>
        </p:nvSpPr>
        <p:spPr>
          <a:xfrm>
            <a:off x="9411256" y="49469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44" name="Google Shape;2479;p93"/>
          <p:cNvCxnSpPr>
            <a:stCxn id="143" idx="0"/>
            <a:endCxn id="138" idx="2"/>
          </p:cNvCxnSpPr>
          <p:nvPr/>
        </p:nvCxnSpPr>
        <p:spPr>
          <a:xfrm flipV="1">
            <a:off x="9493435" y="4459942"/>
            <a:ext cx="1" cy="48697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45" name="Google Shape;2488;p93"/>
          <p:cNvGrpSpPr/>
          <p:nvPr/>
        </p:nvGrpSpPr>
        <p:grpSpPr>
          <a:xfrm>
            <a:off x="9329135" y="1627067"/>
            <a:ext cx="328597" cy="328597"/>
            <a:chOff x="4843325" y="3597375"/>
            <a:chExt cx="393600" cy="393600"/>
          </a:xfrm>
        </p:grpSpPr>
        <p:sp>
          <p:nvSpPr>
            <p:cNvPr id="146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7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148" name="Google Shape;2479;p93"/>
          <p:cNvCxnSpPr>
            <a:stCxn id="140" idx="0"/>
            <a:endCxn id="146" idx="4"/>
          </p:cNvCxnSpPr>
          <p:nvPr/>
        </p:nvCxnSpPr>
        <p:spPr>
          <a:xfrm flipH="1" flipV="1">
            <a:off x="9493434" y="1955664"/>
            <a:ext cx="2" cy="27967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2480;p93"/>
          <p:cNvCxnSpPr>
            <a:stCxn id="143" idx="6"/>
            <a:endCxn id="146" idx="6"/>
          </p:cNvCxnSpPr>
          <p:nvPr/>
        </p:nvCxnSpPr>
        <p:spPr>
          <a:xfrm flipV="1">
            <a:off x="9575613" y="1791366"/>
            <a:ext cx="82119" cy="3237726"/>
          </a:xfrm>
          <a:prstGeom prst="curvedConnector3">
            <a:avLst>
              <a:gd name="adj1" fmla="val 274710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3" name="TextBox 152"/>
          <p:cNvSpPr txBox="1"/>
          <p:nvPr/>
        </p:nvSpPr>
        <p:spPr>
          <a:xfrm>
            <a:off x="3577217" y="2754181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FLOPs: 9HWC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154" name="TextBox 153"/>
          <p:cNvSpPr txBox="1"/>
          <p:nvPr/>
        </p:nvSpPr>
        <p:spPr>
          <a:xfrm>
            <a:off x="3577217" y="3556813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FLOPs: 9HWC</a:t>
            </a:r>
            <a:r>
              <a:rPr lang="en-US" sz="2000" baseline="30000"/>
              <a:t>2</a:t>
            </a:r>
            <a:endParaRPr lang="en-US" sz="2000"/>
          </a:p>
        </p:txBody>
      </p:sp>
      <p:sp>
        <p:nvSpPr>
          <p:cNvPr id="155" name="TextBox 154"/>
          <p:cNvSpPr txBox="1"/>
          <p:nvPr/>
        </p:nvSpPr>
        <p:spPr>
          <a:xfrm>
            <a:off x="6373902" y="3966039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FLOPs: 4HWC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156" name="TextBox 155"/>
          <p:cNvSpPr txBox="1"/>
          <p:nvPr/>
        </p:nvSpPr>
        <p:spPr>
          <a:xfrm>
            <a:off x="6373901" y="3142326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FLOPs: 9HWC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157" name="TextBox 156"/>
          <p:cNvSpPr txBox="1"/>
          <p:nvPr/>
        </p:nvSpPr>
        <p:spPr>
          <a:xfrm>
            <a:off x="6373901" y="2329133"/>
            <a:ext cx="1670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FLOPs: 4HWC</a:t>
            </a:r>
            <a:r>
              <a:rPr lang="en-US" sz="2000" baseline="30000" dirty="0"/>
              <a:t>2</a:t>
            </a:r>
            <a:endParaRPr lang="en-US" sz="2000" dirty="0"/>
          </a:p>
        </p:txBody>
      </p:sp>
      <p:sp>
        <p:nvSpPr>
          <p:cNvPr id="158" name="TextBox 157"/>
          <p:cNvSpPr txBox="1"/>
          <p:nvPr/>
        </p:nvSpPr>
        <p:spPr>
          <a:xfrm>
            <a:off x="3520561" y="4840730"/>
            <a:ext cx="168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Total FLOPs:</a:t>
            </a:r>
          </a:p>
          <a:p>
            <a:pPr algn="ctr"/>
            <a:r>
              <a:rPr lang="en-US" sz="2400" dirty="0"/>
              <a:t>18HWC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6373901" y="5256228"/>
            <a:ext cx="168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Total FLOPs:</a:t>
            </a:r>
          </a:p>
          <a:p>
            <a:pPr algn="ctr"/>
            <a:r>
              <a:rPr lang="en-US" sz="2400" dirty="0"/>
              <a:t>17HWC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160" name="Google Shape;2473;p93"/>
          <p:cNvSpPr txBox="1"/>
          <p:nvPr/>
        </p:nvSpPr>
        <p:spPr>
          <a:xfrm>
            <a:off x="8337444" y="5256228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“Bottleneck”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  <p:sp>
        <p:nvSpPr>
          <p:cNvPr id="161" name="TextBox 160"/>
          <p:cNvSpPr txBox="1"/>
          <p:nvPr/>
        </p:nvSpPr>
        <p:spPr>
          <a:xfrm>
            <a:off x="3073660" y="1249790"/>
            <a:ext cx="5615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6"/>
                </a:solidFill>
              </a:rPr>
              <a:t>More layers, less computational cost!</a:t>
            </a:r>
          </a:p>
        </p:txBody>
      </p:sp>
    </p:spTree>
    <p:extLst>
      <p:ext uri="{BB962C8B-B14F-4D97-AF65-F5344CB8AC3E}">
        <p14:creationId xmlns:p14="http://schemas.microsoft.com/office/powerpoint/2010/main" val="14425859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22817"/>
            <a:ext cx="519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CVPR 2016</a:t>
            </a:r>
          </a:p>
          <a:p>
            <a:r>
              <a:rPr lang="en-US" sz="1400" dirty="0"/>
              <a:t>Error rates are 224x224 single-crop testing, reported by </a:t>
            </a:r>
            <a:r>
              <a:rPr lang="en-US" sz="1400" dirty="0" err="1">
                <a:hlinkClick r:id="rId2"/>
              </a:rPr>
              <a:t>torchvision</a:t>
            </a:r>
            <a:endParaRPr lang="en-US" sz="1400" dirty="0"/>
          </a:p>
        </p:txBody>
      </p:sp>
      <p:sp>
        <p:nvSpPr>
          <p:cNvPr id="38" name="Google Shape;2390;p93"/>
          <p:cNvSpPr/>
          <p:nvPr/>
        </p:nvSpPr>
        <p:spPr>
          <a:xfrm>
            <a:off x="1036600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1037018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1036598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1036359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1036425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1036598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1036598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1094603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1091906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1094603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1094605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1091904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1094603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97303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1036357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1036357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1094362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1094363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1091717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1094362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1094416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97103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1036357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1036357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1094362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1094376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1091717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1094362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97115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1036477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1036477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1094482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1094416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1091810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1094482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97129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1036236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1036236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1094241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1094230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1091623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1094241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1094322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97009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1036236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1036236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1094241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1094242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1091623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1094241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97022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1094523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1078842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1094618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1036718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1036718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1094723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1091999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1094698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1091998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1094683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97396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1036477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1036477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1094482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1094497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1091810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1094482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1094510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97196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1036477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1036477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1094482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1094470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97209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1092000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1094482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1094700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1036722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3482" y="2285078"/>
          <a:ext cx="9972339" cy="2239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4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74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46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1413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Stem layers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FC 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GFLOP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ImageNet top-5 error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Basic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1.8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10.92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Basic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3.6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8.58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800" u="none" strike="noStrike" dirty="0">
                          <a:effectLst/>
                        </a:rPr>
                        <a:t>18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3.8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7.13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23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7.6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6.44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24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effectLst/>
                        </a:rPr>
                        <a:t>36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108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11.3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5.94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9" name="Rectangle 118"/>
          <p:cNvSpPr/>
          <p:nvPr/>
        </p:nvSpPr>
        <p:spPr>
          <a:xfrm>
            <a:off x="84694" y="3670679"/>
            <a:ext cx="10092039" cy="1482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236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22817"/>
            <a:ext cx="519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CVPR 2016</a:t>
            </a:r>
          </a:p>
          <a:p>
            <a:r>
              <a:rPr lang="en-US" sz="1400" dirty="0"/>
              <a:t>Error rates are 224x224 single-crop testing, reported by </a:t>
            </a:r>
            <a:r>
              <a:rPr lang="en-US" sz="1400" dirty="0" err="1">
                <a:hlinkClick r:id="rId2"/>
              </a:rPr>
              <a:t>torchvision</a:t>
            </a:r>
            <a:endParaRPr lang="en-US" sz="1400" dirty="0"/>
          </a:p>
        </p:txBody>
      </p:sp>
      <p:sp>
        <p:nvSpPr>
          <p:cNvPr id="38" name="Google Shape;2390;p93"/>
          <p:cNvSpPr/>
          <p:nvPr/>
        </p:nvSpPr>
        <p:spPr>
          <a:xfrm>
            <a:off x="1036600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1037018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1036598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1036359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1036425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1036598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1036598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1094603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1091906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1094603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1094605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1091904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1094603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97303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1036357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1036357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1094362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1094363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1091717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1094362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1094416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97103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1036357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1036357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1094362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1094376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1091717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1094362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97115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1036477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1036477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1094482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1094416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1091810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1094482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97129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1036236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1036236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1094241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1094230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1091623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1094241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1094322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97009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1036236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1036236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1094241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1094242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1091623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1094241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97022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1094523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1078842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1094618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1036718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1036718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1094723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1091999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1094698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1091998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1094683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97396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1036477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1036477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1094482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1094497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1091810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1094482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1094510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97196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1036477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1036477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1094482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1094470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97209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1092000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1094482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1094700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1036722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3482" y="2285078"/>
          <a:ext cx="9972339" cy="2239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4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74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46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1413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Stem layers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FC 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GFLOP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ImageNet top-5 error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Basic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1.8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10.92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Basic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3.6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8.58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800" u="none" strike="noStrike" dirty="0">
                          <a:effectLst/>
                        </a:rPr>
                        <a:t>18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3.8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7.13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23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7.6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6.44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24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effectLst/>
                        </a:rPr>
                        <a:t>36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108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11.3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5.94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9" name="Rectangle 118"/>
          <p:cNvSpPr/>
          <p:nvPr/>
        </p:nvSpPr>
        <p:spPr>
          <a:xfrm>
            <a:off x="84694" y="3937299"/>
            <a:ext cx="10092039" cy="1216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8762" y="1398073"/>
            <a:ext cx="9097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ResNet-50 is the same as ResNet-34, but replaces Basic blocks with Bottleneck Blocks.</a:t>
            </a:r>
          </a:p>
          <a:p>
            <a:r>
              <a:rPr lang="en-US" sz="2000" dirty="0"/>
              <a:t>This is a great baseline architecture for many tasks even today!</a:t>
            </a:r>
          </a:p>
        </p:txBody>
      </p:sp>
    </p:spTree>
    <p:extLst>
      <p:ext uri="{BB962C8B-B14F-4D97-AF65-F5344CB8AC3E}">
        <p14:creationId xmlns:p14="http://schemas.microsoft.com/office/powerpoint/2010/main" val="1164796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22817"/>
            <a:ext cx="519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CVPR 2016</a:t>
            </a:r>
          </a:p>
          <a:p>
            <a:r>
              <a:rPr lang="en-US" sz="1400" dirty="0"/>
              <a:t>Error rates are 224x224 single-crop testing, reported by </a:t>
            </a:r>
            <a:r>
              <a:rPr lang="en-US" sz="1400" dirty="0" err="1">
                <a:hlinkClick r:id="rId2"/>
              </a:rPr>
              <a:t>torchvision</a:t>
            </a:r>
            <a:endParaRPr lang="en-US" sz="1400" dirty="0"/>
          </a:p>
        </p:txBody>
      </p:sp>
      <p:sp>
        <p:nvSpPr>
          <p:cNvPr id="38" name="Google Shape;2390;p93"/>
          <p:cNvSpPr/>
          <p:nvPr/>
        </p:nvSpPr>
        <p:spPr>
          <a:xfrm>
            <a:off x="10366000" y="5870064"/>
            <a:ext cx="1160098" cy="123568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  <a:endParaRPr sz="933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" name="Google Shape;2391;p93"/>
          <p:cNvSpPr/>
          <p:nvPr/>
        </p:nvSpPr>
        <p:spPr>
          <a:xfrm>
            <a:off x="10370189" y="271489"/>
            <a:ext cx="1160098" cy="123568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  <a:endParaRPr sz="933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2392;p93"/>
          <p:cNvSpPr/>
          <p:nvPr/>
        </p:nvSpPr>
        <p:spPr>
          <a:xfrm>
            <a:off x="10365981" y="504398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2393;p93"/>
          <p:cNvSpPr/>
          <p:nvPr/>
        </p:nvSpPr>
        <p:spPr>
          <a:xfrm>
            <a:off x="10363590" y="5689728"/>
            <a:ext cx="1160098" cy="123568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64, / 2</a:t>
            </a:r>
            <a:endParaRPr sz="933">
              <a:solidFill>
                <a:srgbClr val="FF99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2394;p93"/>
          <p:cNvSpPr/>
          <p:nvPr/>
        </p:nvSpPr>
        <p:spPr>
          <a:xfrm>
            <a:off x="10364254" y="451839"/>
            <a:ext cx="1160098" cy="123568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" name="Google Shape;2395;p93"/>
          <p:cNvSpPr/>
          <p:nvPr/>
        </p:nvSpPr>
        <p:spPr>
          <a:xfrm>
            <a:off x="10365981" y="5509903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" name="Google Shape;2396;p93"/>
          <p:cNvSpPr/>
          <p:nvPr/>
        </p:nvSpPr>
        <p:spPr>
          <a:xfrm>
            <a:off x="10365981" y="5218146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" name="Google Shape;2397;p93"/>
          <p:cNvCxnSpPr/>
          <p:nvPr/>
        </p:nvCxnSpPr>
        <p:spPr>
          <a:xfrm rot="10800000">
            <a:off x="10946030" y="516735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2398;p93"/>
          <p:cNvSpPr/>
          <p:nvPr/>
        </p:nvSpPr>
        <p:spPr>
          <a:xfrm>
            <a:off x="10919060" y="539750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47" name="Google Shape;2399;p93"/>
          <p:cNvCxnSpPr/>
          <p:nvPr/>
        </p:nvCxnSpPr>
        <p:spPr>
          <a:xfrm rot="10800000">
            <a:off x="10946030" y="5453918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2400;p93"/>
          <p:cNvCxnSpPr/>
          <p:nvPr/>
        </p:nvCxnSpPr>
        <p:spPr>
          <a:xfrm rot="10800000">
            <a:off x="10946053" y="5341517"/>
            <a:ext cx="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2401;p93"/>
          <p:cNvSpPr/>
          <p:nvPr/>
        </p:nvSpPr>
        <p:spPr>
          <a:xfrm>
            <a:off x="10919045" y="493998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02;p93"/>
          <p:cNvCxnSpPr/>
          <p:nvPr/>
        </p:nvCxnSpPr>
        <p:spPr>
          <a:xfrm rot="10800000">
            <a:off x="10946030" y="4996397"/>
            <a:ext cx="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403;p93"/>
          <p:cNvCxnSpPr/>
          <p:nvPr/>
        </p:nvCxnSpPr>
        <p:spPr>
          <a:xfrm>
            <a:off x="10973031" y="4968174"/>
            <a:ext cx="800" cy="457481"/>
          </a:xfrm>
          <a:prstGeom prst="curvedConnector3">
            <a:avLst>
              <a:gd name="adj1" fmla="val 1328809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2404;p93"/>
          <p:cNvSpPr/>
          <p:nvPr/>
        </p:nvSpPr>
        <p:spPr>
          <a:xfrm>
            <a:off x="10363572" y="4590799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05;p93"/>
          <p:cNvSpPr/>
          <p:nvPr/>
        </p:nvSpPr>
        <p:spPr>
          <a:xfrm>
            <a:off x="10363572" y="4764960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06;p93"/>
          <p:cNvCxnSpPr/>
          <p:nvPr/>
        </p:nvCxnSpPr>
        <p:spPr>
          <a:xfrm rot="10800000">
            <a:off x="10943621" y="4714173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407;p93"/>
          <p:cNvCxnSpPr/>
          <p:nvPr/>
        </p:nvCxnSpPr>
        <p:spPr>
          <a:xfrm rot="10800000">
            <a:off x="10943639" y="4888394"/>
            <a:ext cx="23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2408;p93"/>
          <p:cNvSpPr/>
          <p:nvPr/>
        </p:nvSpPr>
        <p:spPr>
          <a:xfrm>
            <a:off x="10917172" y="4480252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7" name="Google Shape;2409;p93"/>
          <p:cNvCxnSpPr/>
          <p:nvPr/>
        </p:nvCxnSpPr>
        <p:spPr>
          <a:xfrm rot="10800000" flipH="1">
            <a:off x="10943621" y="4536813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410;p93"/>
          <p:cNvCxnSpPr/>
          <p:nvPr/>
        </p:nvCxnSpPr>
        <p:spPr>
          <a:xfrm>
            <a:off x="10944165" y="4480251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411;p93"/>
          <p:cNvCxnSpPr/>
          <p:nvPr/>
        </p:nvCxnSpPr>
        <p:spPr>
          <a:xfrm rot="10800000">
            <a:off x="10971032" y="4508294"/>
            <a:ext cx="1999" cy="459880"/>
          </a:xfrm>
          <a:prstGeom prst="curvedConnector3">
            <a:avLst>
              <a:gd name="adj1" fmla="val -531523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2412;p93"/>
          <p:cNvSpPr/>
          <p:nvPr/>
        </p:nvSpPr>
        <p:spPr>
          <a:xfrm>
            <a:off x="10363572" y="4130984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2413;p93"/>
          <p:cNvSpPr/>
          <p:nvPr/>
        </p:nvSpPr>
        <p:spPr>
          <a:xfrm>
            <a:off x="10363572" y="4305145"/>
            <a:ext cx="1160098" cy="123568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  <a:endParaRPr sz="933">
              <a:solidFill>
                <a:srgbClr val="741B47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2" name="Google Shape;2414;p93"/>
          <p:cNvCxnSpPr/>
          <p:nvPr/>
        </p:nvCxnSpPr>
        <p:spPr>
          <a:xfrm rot="10800000">
            <a:off x="10943621" y="4254358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415;p93"/>
          <p:cNvCxnSpPr/>
          <p:nvPr/>
        </p:nvCxnSpPr>
        <p:spPr>
          <a:xfrm rot="10800000">
            <a:off x="10943765" y="4428665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2416;p93"/>
          <p:cNvSpPr/>
          <p:nvPr/>
        </p:nvSpPr>
        <p:spPr>
          <a:xfrm>
            <a:off x="10917172" y="402681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65" name="Google Shape;2417;p93"/>
          <p:cNvCxnSpPr/>
          <p:nvPr/>
        </p:nvCxnSpPr>
        <p:spPr>
          <a:xfrm rot="10800000" flipH="1">
            <a:off x="10943621" y="4082996"/>
            <a:ext cx="4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2418;p93"/>
          <p:cNvCxnSpPr/>
          <p:nvPr/>
        </p:nvCxnSpPr>
        <p:spPr>
          <a:xfrm rot="10800000" flipH="1">
            <a:off x="10971158" y="4054962"/>
            <a:ext cx="800" cy="453482"/>
          </a:xfrm>
          <a:prstGeom prst="curvedConnector3">
            <a:avLst>
              <a:gd name="adj1" fmla="val 130260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2419;p93"/>
          <p:cNvSpPr/>
          <p:nvPr/>
        </p:nvSpPr>
        <p:spPr>
          <a:xfrm>
            <a:off x="10364777" y="3672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2420;p93"/>
          <p:cNvSpPr/>
          <p:nvPr/>
        </p:nvSpPr>
        <p:spPr>
          <a:xfrm>
            <a:off x="10364777" y="3847116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128, / 2</a:t>
            </a:r>
            <a:endParaRPr sz="800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69" name="Google Shape;2421;p93"/>
          <p:cNvCxnSpPr/>
          <p:nvPr/>
        </p:nvCxnSpPr>
        <p:spPr>
          <a:xfrm rot="10800000">
            <a:off x="10944826" y="3796330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2422;p93"/>
          <p:cNvCxnSpPr/>
          <p:nvPr/>
        </p:nvCxnSpPr>
        <p:spPr>
          <a:xfrm rot="10800000" flipH="1">
            <a:off x="10944165" y="3970824"/>
            <a:ext cx="800" cy="559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2423;p93"/>
          <p:cNvSpPr/>
          <p:nvPr/>
        </p:nvSpPr>
        <p:spPr>
          <a:xfrm>
            <a:off x="10918109" y="356894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2" name="Google Shape;2424;p93"/>
          <p:cNvCxnSpPr/>
          <p:nvPr/>
        </p:nvCxnSpPr>
        <p:spPr>
          <a:xfrm rot="10800000" flipH="1">
            <a:off x="10944826" y="3625366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2425;p93"/>
          <p:cNvCxnSpPr/>
          <p:nvPr/>
        </p:nvCxnSpPr>
        <p:spPr>
          <a:xfrm flipH="1">
            <a:off x="10971295" y="3597141"/>
            <a:ext cx="800" cy="457881"/>
          </a:xfrm>
          <a:prstGeom prst="curvedConnector3">
            <a:avLst>
              <a:gd name="adj1" fmla="val -13299804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2426;p93"/>
          <p:cNvSpPr/>
          <p:nvPr/>
        </p:nvSpPr>
        <p:spPr>
          <a:xfrm>
            <a:off x="10362369" y="3219768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5" name="Google Shape;2427;p93"/>
          <p:cNvSpPr/>
          <p:nvPr/>
        </p:nvSpPr>
        <p:spPr>
          <a:xfrm>
            <a:off x="10362369" y="3393930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6" name="Google Shape;2428;p93"/>
          <p:cNvCxnSpPr/>
          <p:nvPr/>
        </p:nvCxnSpPr>
        <p:spPr>
          <a:xfrm rot="10800000">
            <a:off x="10942418" y="334314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2429;p93"/>
          <p:cNvCxnSpPr/>
          <p:nvPr/>
        </p:nvCxnSpPr>
        <p:spPr>
          <a:xfrm rot="10800000">
            <a:off x="10942303" y="3517362"/>
            <a:ext cx="27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2430;p93"/>
          <p:cNvSpPr/>
          <p:nvPr/>
        </p:nvSpPr>
        <p:spPr>
          <a:xfrm>
            <a:off x="10916235" y="3109218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9" name="Google Shape;2431;p93"/>
          <p:cNvCxnSpPr/>
          <p:nvPr/>
        </p:nvCxnSpPr>
        <p:spPr>
          <a:xfrm rot="10800000" flipH="1">
            <a:off x="10942418" y="3165782"/>
            <a:ext cx="8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32;p93"/>
          <p:cNvCxnSpPr/>
          <p:nvPr/>
        </p:nvCxnSpPr>
        <p:spPr>
          <a:xfrm>
            <a:off x="10943228" y="310921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33;p93"/>
          <p:cNvCxnSpPr/>
          <p:nvPr/>
        </p:nvCxnSpPr>
        <p:spPr>
          <a:xfrm rot="10800000">
            <a:off x="10970096" y="3137261"/>
            <a:ext cx="1999" cy="459880"/>
          </a:xfrm>
          <a:prstGeom prst="curvedConnector3">
            <a:avLst>
              <a:gd name="adj1" fmla="val -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2434;p93"/>
          <p:cNvSpPr/>
          <p:nvPr/>
        </p:nvSpPr>
        <p:spPr>
          <a:xfrm>
            <a:off x="10362369" y="2759954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Google Shape;2435;p93"/>
          <p:cNvSpPr/>
          <p:nvPr/>
        </p:nvSpPr>
        <p:spPr>
          <a:xfrm>
            <a:off x="10362369" y="2934115"/>
            <a:ext cx="1160098" cy="123568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chemeClr val="accent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  <a:endParaRPr sz="933">
              <a:solidFill>
                <a:schemeClr val="accent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84" name="Google Shape;2436;p93"/>
          <p:cNvCxnSpPr/>
          <p:nvPr/>
        </p:nvCxnSpPr>
        <p:spPr>
          <a:xfrm rot="10800000">
            <a:off x="10942418" y="288332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2437;p93"/>
          <p:cNvCxnSpPr/>
          <p:nvPr/>
        </p:nvCxnSpPr>
        <p:spPr>
          <a:xfrm rot="10800000">
            <a:off x="10942428" y="3057631"/>
            <a:ext cx="8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2438;p93"/>
          <p:cNvSpPr/>
          <p:nvPr/>
        </p:nvSpPr>
        <p:spPr>
          <a:xfrm>
            <a:off x="10916235" y="2655776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87" name="Google Shape;2439;p93"/>
          <p:cNvCxnSpPr/>
          <p:nvPr/>
        </p:nvCxnSpPr>
        <p:spPr>
          <a:xfrm rot="10800000" flipH="1">
            <a:off x="10942418" y="2711967"/>
            <a:ext cx="800" cy="479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2440;p93"/>
          <p:cNvCxnSpPr/>
          <p:nvPr/>
        </p:nvCxnSpPr>
        <p:spPr>
          <a:xfrm rot="10800000" flipH="1">
            <a:off x="10970221" y="2683929"/>
            <a:ext cx="800" cy="453482"/>
          </a:xfrm>
          <a:prstGeom prst="curvedConnector3">
            <a:avLst>
              <a:gd name="adj1" fmla="val 1332322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2441;p93"/>
          <p:cNvCxnSpPr/>
          <p:nvPr/>
        </p:nvCxnSpPr>
        <p:spPr>
          <a:xfrm rot="10800000" flipH="1">
            <a:off x="10945232" y="2504465"/>
            <a:ext cx="400" cy="15635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2442;p93"/>
          <p:cNvSpPr txBox="1"/>
          <p:nvPr/>
        </p:nvSpPr>
        <p:spPr>
          <a:xfrm>
            <a:off x="10788427" y="2228874"/>
            <a:ext cx="345110" cy="19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1333"/>
              <a:t>...</a:t>
            </a:r>
            <a:endParaRPr sz="1333"/>
          </a:p>
        </p:txBody>
      </p:sp>
      <p:cxnSp>
        <p:nvCxnSpPr>
          <p:cNvPr id="91" name="Google Shape;2443;p93"/>
          <p:cNvCxnSpPr/>
          <p:nvPr/>
        </p:nvCxnSpPr>
        <p:spPr>
          <a:xfrm rot="10800000" flipH="1">
            <a:off x="10946189" y="2261156"/>
            <a:ext cx="800" cy="1727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2445;p93"/>
          <p:cNvSpPr/>
          <p:nvPr/>
        </p:nvSpPr>
        <p:spPr>
          <a:xfrm>
            <a:off x="10367186" y="1851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" name="Google Shape;2446;p93"/>
          <p:cNvSpPr/>
          <p:nvPr/>
        </p:nvSpPr>
        <p:spPr>
          <a:xfrm>
            <a:off x="10367186" y="2025422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512, /2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94" name="Google Shape;2447;p93"/>
          <p:cNvCxnSpPr/>
          <p:nvPr/>
        </p:nvCxnSpPr>
        <p:spPr>
          <a:xfrm rot="10800000">
            <a:off x="10947235" y="1974635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2444;p93"/>
          <p:cNvSpPr/>
          <p:nvPr/>
        </p:nvSpPr>
        <p:spPr>
          <a:xfrm>
            <a:off x="10919996" y="2204771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6" name="Google Shape;2448;p93"/>
          <p:cNvCxnSpPr/>
          <p:nvPr/>
        </p:nvCxnSpPr>
        <p:spPr>
          <a:xfrm rot="10800000" flipH="1">
            <a:off x="10946989" y="2149185"/>
            <a:ext cx="400" cy="555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2449;p93"/>
          <p:cNvSpPr/>
          <p:nvPr/>
        </p:nvSpPr>
        <p:spPr>
          <a:xfrm>
            <a:off x="10919982" y="1747250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98" name="Google Shape;2450;p93"/>
          <p:cNvCxnSpPr/>
          <p:nvPr/>
        </p:nvCxnSpPr>
        <p:spPr>
          <a:xfrm rot="10800000">
            <a:off x="10946835" y="1803671"/>
            <a:ext cx="400" cy="475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2451;p93"/>
          <p:cNvCxnSpPr/>
          <p:nvPr/>
        </p:nvCxnSpPr>
        <p:spPr>
          <a:xfrm>
            <a:off x="10973968" y="1775443"/>
            <a:ext cx="800" cy="457481"/>
          </a:xfrm>
          <a:prstGeom prst="curvedConnector3">
            <a:avLst>
              <a:gd name="adj1" fmla="val 1298704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2452;p93"/>
          <p:cNvSpPr/>
          <p:nvPr/>
        </p:nvSpPr>
        <p:spPr>
          <a:xfrm>
            <a:off x="10364777" y="1398073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2453;p93"/>
          <p:cNvSpPr/>
          <p:nvPr/>
        </p:nvSpPr>
        <p:spPr>
          <a:xfrm>
            <a:off x="10364777" y="1572236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2" name="Google Shape;2454;p93"/>
          <p:cNvCxnSpPr/>
          <p:nvPr/>
        </p:nvCxnSpPr>
        <p:spPr>
          <a:xfrm rot="10800000">
            <a:off x="10944826" y="1521449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2455;p93"/>
          <p:cNvCxnSpPr/>
          <p:nvPr/>
        </p:nvCxnSpPr>
        <p:spPr>
          <a:xfrm rot="10800000">
            <a:off x="10944976" y="1695663"/>
            <a:ext cx="1999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2456;p93"/>
          <p:cNvSpPr/>
          <p:nvPr/>
        </p:nvSpPr>
        <p:spPr>
          <a:xfrm>
            <a:off x="10918109" y="128751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5" name="Google Shape;2457;p93"/>
          <p:cNvCxnSpPr/>
          <p:nvPr/>
        </p:nvCxnSpPr>
        <p:spPr>
          <a:xfrm rot="10800000" flipH="1">
            <a:off x="10944826" y="1344087"/>
            <a:ext cx="400" cy="5398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2458;p93"/>
          <p:cNvCxnSpPr/>
          <p:nvPr/>
        </p:nvCxnSpPr>
        <p:spPr>
          <a:xfrm>
            <a:off x="10945102" y="128751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2459;p93"/>
          <p:cNvCxnSpPr/>
          <p:nvPr/>
        </p:nvCxnSpPr>
        <p:spPr>
          <a:xfrm rot="10800000">
            <a:off x="10971969" y="1315563"/>
            <a:ext cx="1999" cy="459880"/>
          </a:xfrm>
          <a:prstGeom prst="curvedConnector3">
            <a:avLst>
              <a:gd name="adj1" fmla="val -5196386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2460;p93"/>
          <p:cNvSpPr/>
          <p:nvPr/>
        </p:nvSpPr>
        <p:spPr>
          <a:xfrm>
            <a:off x="10364777" y="938259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9" name="Google Shape;2461;p93"/>
          <p:cNvSpPr/>
          <p:nvPr/>
        </p:nvSpPr>
        <p:spPr>
          <a:xfrm>
            <a:off x="10364777" y="1112421"/>
            <a:ext cx="1160098" cy="123568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512</a:t>
            </a:r>
            <a:endParaRPr sz="933">
              <a:solidFill>
                <a:srgbClr val="38761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10" name="Google Shape;2462;p93"/>
          <p:cNvCxnSpPr/>
          <p:nvPr/>
        </p:nvCxnSpPr>
        <p:spPr>
          <a:xfrm rot="10800000">
            <a:off x="10944826" y="1061634"/>
            <a:ext cx="0" cy="507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2463;p93"/>
          <p:cNvCxnSpPr/>
          <p:nvPr/>
        </p:nvCxnSpPr>
        <p:spPr>
          <a:xfrm rot="10800000">
            <a:off x="10944702" y="1235932"/>
            <a:ext cx="400" cy="5158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2464;p93"/>
          <p:cNvCxnSpPr/>
          <p:nvPr/>
        </p:nvCxnSpPr>
        <p:spPr>
          <a:xfrm rot="10800000" flipH="1">
            <a:off x="10972096" y="846634"/>
            <a:ext cx="1999" cy="469078"/>
          </a:xfrm>
          <a:prstGeom prst="curvedConnector3">
            <a:avLst>
              <a:gd name="adj1" fmla="val 520575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2465;p93"/>
          <p:cNvSpPr/>
          <p:nvPr/>
        </p:nvSpPr>
        <p:spPr>
          <a:xfrm>
            <a:off x="10920009" y="818469"/>
            <a:ext cx="53986" cy="56385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14" name="Google Shape;2466;p93"/>
          <p:cNvCxnSpPr/>
          <p:nvPr/>
        </p:nvCxnSpPr>
        <p:spPr>
          <a:xfrm rot="10800000" flipH="1">
            <a:off x="10944827" y="874676"/>
            <a:ext cx="1999" cy="635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2467;p93"/>
          <p:cNvCxnSpPr/>
          <p:nvPr/>
        </p:nvCxnSpPr>
        <p:spPr>
          <a:xfrm rot="10800000" flipH="1">
            <a:off x="10947002" y="755286"/>
            <a:ext cx="400" cy="631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2468;p93"/>
          <p:cNvSpPr/>
          <p:nvPr/>
        </p:nvSpPr>
        <p:spPr>
          <a:xfrm>
            <a:off x="10367221" y="631759"/>
            <a:ext cx="1160098" cy="123568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933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  <a:endParaRPr sz="933">
              <a:solidFill>
                <a:srgbClr val="4A86E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3482" y="2285078"/>
          <a:ext cx="9972339" cy="2239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4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88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64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74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46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1413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Stage 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Stem layers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Blocks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FC layers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GFLOP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ImageNet top-5 error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Basic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1.8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>
                          <a:effectLst/>
                        </a:rPr>
                        <a:t>10.92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Basic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3.6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8.58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800" u="none" strike="noStrike" dirty="0">
                          <a:effectLst/>
                        </a:rPr>
                        <a:t>18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3.8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7.13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12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>
                          <a:effectLst/>
                        </a:rPr>
                        <a:t>23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7.6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6.44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ResNet-152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Bottle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24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>
                          <a:effectLst/>
                        </a:rPr>
                        <a:t>36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u="none" strike="noStrike" dirty="0">
                          <a:effectLst/>
                        </a:rPr>
                        <a:t>108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11.3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u="none" strike="noStrike" dirty="0">
                          <a:effectLst/>
                        </a:rPr>
                        <a:t>5.94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42793" y="1378899"/>
            <a:ext cx="5740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Deeper ResNet-101 and ResNet-152 models are more accurate, but also more </a:t>
            </a:r>
            <a:r>
              <a:rPr lang="en-US" sz="2000"/>
              <a:t>computationally heavy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6150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Residual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30072"/>
            <a:ext cx="519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 et al, “Deep Residual Learning for Image Recognition”, </a:t>
            </a:r>
            <a:r>
              <a:rPr lang="en-US" sz="1400"/>
              <a:t>CVPR 2016</a:t>
            </a:r>
            <a:endParaRPr lang="en-US" sz="1400" dirty="0"/>
          </a:p>
        </p:txBody>
      </p:sp>
      <p:pic>
        <p:nvPicPr>
          <p:cNvPr id="117" name="Google Shape;2989;p102"/>
          <p:cNvPicPr preferRelativeResize="0"/>
          <p:nvPr/>
        </p:nvPicPr>
        <p:blipFill rotWithShape="1">
          <a:blip r:embed="rId2">
            <a:alphaModFix/>
          </a:blip>
          <a:srcRect t="9517" b="20090"/>
          <a:stretch/>
        </p:blipFill>
        <p:spPr>
          <a:xfrm>
            <a:off x="5292257" y="1914212"/>
            <a:ext cx="6738379" cy="274022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TextBox 6"/>
          <p:cNvSpPr txBox="1"/>
          <p:nvPr/>
        </p:nvSpPr>
        <p:spPr>
          <a:xfrm>
            <a:off x="101123" y="2314826"/>
            <a:ext cx="4991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448" indent="-440157">
              <a:buSzPts val="1600"/>
              <a:buChar char="-"/>
            </a:pPr>
            <a:r>
              <a:rPr lang="en-US" sz="2400" dirty="0"/>
              <a:t>Able to train very deep networks</a:t>
            </a:r>
          </a:p>
          <a:p>
            <a:pPr marL="609448" indent="-440157">
              <a:buSzPts val="1600"/>
              <a:buChar char="-"/>
            </a:pPr>
            <a:r>
              <a:rPr lang="en-US" sz="2400" dirty="0"/>
              <a:t>Deeper networks do better than shallow networks (as expected)</a:t>
            </a:r>
          </a:p>
          <a:p>
            <a:pPr marL="609448" indent="-440157">
              <a:buSzPts val="1600"/>
              <a:buChar char="-"/>
            </a:pPr>
            <a:r>
              <a:rPr lang="en" sz="2400" dirty="0"/>
              <a:t>Swept 1st place in all ILSVRC and COCO 2015 competitions </a:t>
            </a:r>
            <a:endParaRPr lang="en-US" sz="2400" dirty="0"/>
          </a:p>
          <a:p>
            <a:pPr marL="609448" indent="-440157">
              <a:buSzPts val="1600"/>
              <a:buChar char="-"/>
            </a:pPr>
            <a:r>
              <a:rPr lang="en-US" sz="2400" dirty="0"/>
              <a:t>Still widely used today!</a:t>
            </a:r>
          </a:p>
        </p:txBody>
      </p:sp>
    </p:spTree>
    <p:extLst>
      <p:ext uri="{BB962C8B-B14F-4D97-AF65-F5344CB8AC3E}">
        <p14:creationId xmlns:p14="http://schemas.microsoft.com/office/powerpoint/2010/main" val="10354544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Improving Residual Networks: Block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Google Shape;2474;p93"/>
          <p:cNvSpPr/>
          <p:nvPr/>
        </p:nvSpPr>
        <p:spPr>
          <a:xfrm>
            <a:off x="1760346" y="5029534"/>
            <a:ext cx="1491827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2474;p93"/>
          <p:cNvSpPr/>
          <p:nvPr/>
        </p:nvSpPr>
        <p:spPr>
          <a:xfrm>
            <a:off x="1760342" y="4536123"/>
            <a:ext cx="1491827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2474;p93"/>
          <p:cNvSpPr/>
          <p:nvPr/>
        </p:nvSpPr>
        <p:spPr>
          <a:xfrm>
            <a:off x="1760342" y="4041719"/>
            <a:ext cx="1491827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2474;p93"/>
          <p:cNvSpPr/>
          <p:nvPr/>
        </p:nvSpPr>
        <p:spPr>
          <a:xfrm>
            <a:off x="1760342" y="3547315"/>
            <a:ext cx="1491827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2474;p93"/>
          <p:cNvSpPr/>
          <p:nvPr/>
        </p:nvSpPr>
        <p:spPr>
          <a:xfrm>
            <a:off x="1760342" y="3046945"/>
            <a:ext cx="1491827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" name="Google Shape;2479;p93"/>
          <p:cNvCxnSpPr>
            <a:stCxn id="4" idx="0"/>
            <a:endCxn id="5" idx="2"/>
          </p:cNvCxnSpPr>
          <p:nvPr/>
        </p:nvCxnSpPr>
        <p:spPr>
          <a:xfrm flipH="1" flipV="1">
            <a:off x="2506256" y="4843574"/>
            <a:ext cx="4" cy="1859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2479;p93"/>
          <p:cNvCxnSpPr>
            <a:stCxn id="5" idx="0"/>
            <a:endCxn id="6" idx="2"/>
          </p:cNvCxnSpPr>
          <p:nvPr/>
        </p:nvCxnSpPr>
        <p:spPr>
          <a:xfrm flipV="1">
            <a:off x="2506256" y="4349170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2479;p93"/>
          <p:cNvCxnSpPr>
            <a:stCxn id="6" idx="0"/>
            <a:endCxn id="18" idx="2"/>
          </p:cNvCxnSpPr>
          <p:nvPr/>
        </p:nvCxnSpPr>
        <p:spPr>
          <a:xfrm flipV="1">
            <a:off x="2506256" y="3854766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" name="Google Shape;2479;p93"/>
          <p:cNvCxnSpPr>
            <a:stCxn id="18" idx="0"/>
            <a:endCxn id="19" idx="2"/>
          </p:cNvCxnSpPr>
          <p:nvPr/>
        </p:nvCxnSpPr>
        <p:spPr>
          <a:xfrm flipV="1">
            <a:off x="2506256" y="3354396"/>
            <a:ext cx="0" cy="19291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" name="Google Shape;2478;p93"/>
          <p:cNvSpPr/>
          <p:nvPr/>
        </p:nvSpPr>
        <p:spPr>
          <a:xfrm>
            <a:off x="2424076" y="5522945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3" name="Google Shape;2479;p93"/>
          <p:cNvCxnSpPr>
            <a:stCxn id="32" idx="0"/>
            <a:endCxn id="4" idx="2"/>
          </p:cNvCxnSpPr>
          <p:nvPr/>
        </p:nvCxnSpPr>
        <p:spPr>
          <a:xfrm flipV="1">
            <a:off x="2506255" y="5336985"/>
            <a:ext cx="5" cy="1859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7" name="Google Shape;2488;p93"/>
          <p:cNvGrpSpPr/>
          <p:nvPr/>
        </p:nvGrpSpPr>
        <p:grpSpPr>
          <a:xfrm>
            <a:off x="2341955" y="2571442"/>
            <a:ext cx="328597" cy="328597"/>
            <a:chOff x="4843325" y="3597375"/>
            <a:chExt cx="393600" cy="393600"/>
          </a:xfrm>
        </p:grpSpPr>
        <p:sp>
          <p:nvSpPr>
            <p:cNvPr id="38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9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40" name="Google Shape;2479;p93"/>
          <p:cNvCxnSpPr>
            <a:stCxn id="19" idx="0"/>
            <a:endCxn id="38" idx="4"/>
          </p:cNvCxnSpPr>
          <p:nvPr/>
        </p:nvCxnSpPr>
        <p:spPr>
          <a:xfrm flipH="1" flipV="1">
            <a:off x="2506254" y="2900039"/>
            <a:ext cx="2" cy="14690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" name="Google Shape;2480;p93"/>
          <p:cNvCxnSpPr>
            <a:stCxn id="32" idx="2"/>
            <a:endCxn id="38" idx="2"/>
          </p:cNvCxnSpPr>
          <p:nvPr/>
        </p:nvCxnSpPr>
        <p:spPr>
          <a:xfrm rot="10800000">
            <a:off x="2341956" y="2735742"/>
            <a:ext cx="82121" cy="2869383"/>
          </a:xfrm>
          <a:prstGeom prst="curvedConnector3">
            <a:avLst>
              <a:gd name="adj1" fmla="val 1784373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" name="Google Shape;2474;p93"/>
          <p:cNvSpPr/>
          <p:nvPr/>
        </p:nvSpPr>
        <p:spPr>
          <a:xfrm>
            <a:off x="1760339" y="2036813"/>
            <a:ext cx="1491827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8" name="Google Shape;2479;p93"/>
          <p:cNvCxnSpPr>
            <a:stCxn id="38" idx="0"/>
            <a:endCxn id="47" idx="2"/>
          </p:cNvCxnSpPr>
          <p:nvPr/>
        </p:nvCxnSpPr>
        <p:spPr>
          <a:xfrm flipH="1" flipV="1">
            <a:off x="2506253" y="2344264"/>
            <a:ext cx="1" cy="22717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" name="Google Shape;2474;p93"/>
          <p:cNvSpPr/>
          <p:nvPr/>
        </p:nvSpPr>
        <p:spPr>
          <a:xfrm>
            <a:off x="8499521" y="5030527"/>
            <a:ext cx="1491827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2474;p93"/>
          <p:cNvSpPr/>
          <p:nvPr/>
        </p:nvSpPr>
        <p:spPr>
          <a:xfrm>
            <a:off x="8499521" y="4536123"/>
            <a:ext cx="1491827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74;p93"/>
          <p:cNvSpPr/>
          <p:nvPr/>
        </p:nvSpPr>
        <p:spPr>
          <a:xfrm>
            <a:off x="8499521" y="4041719"/>
            <a:ext cx="1491827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79;p93"/>
          <p:cNvCxnSpPr>
            <a:stCxn id="54" idx="0"/>
            <a:endCxn id="55" idx="2"/>
          </p:cNvCxnSpPr>
          <p:nvPr/>
        </p:nvCxnSpPr>
        <p:spPr>
          <a:xfrm flipV="1">
            <a:off x="9245435" y="4843574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2479;p93"/>
          <p:cNvCxnSpPr>
            <a:stCxn id="55" idx="0"/>
          </p:cNvCxnSpPr>
          <p:nvPr/>
        </p:nvCxnSpPr>
        <p:spPr>
          <a:xfrm flipV="1">
            <a:off x="9245435" y="4349170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" name="Google Shape;2474;p93"/>
          <p:cNvSpPr/>
          <p:nvPr/>
        </p:nvSpPr>
        <p:spPr>
          <a:xfrm>
            <a:off x="8499521" y="3547315"/>
            <a:ext cx="1491827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" name="Google Shape;2474;p93"/>
          <p:cNvSpPr/>
          <p:nvPr/>
        </p:nvSpPr>
        <p:spPr>
          <a:xfrm>
            <a:off x="8499520" y="3046945"/>
            <a:ext cx="1491827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" name="Google Shape;2474;p93"/>
          <p:cNvSpPr/>
          <p:nvPr/>
        </p:nvSpPr>
        <p:spPr>
          <a:xfrm>
            <a:off x="8499519" y="2546575"/>
            <a:ext cx="1491827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9" name="Google Shape;2479;p93"/>
          <p:cNvCxnSpPr>
            <a:stCxn id="53" idx="0"/>
            <a:endCxn id="56" idx="2"/>
          </p:cNvCxnSpPr>
          <p:nvPr/>
        </p:nvCxnSpPr>
        <p:spPr>
          <a:xfrm flipV="1">
            <a:off x="9245435" y="3854766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2479;p93"/>
          <p:cNvCxnSpPr>
            <a:stCxn id="56" idx="0"/>
            <a:endCxn id="57" idx="2"/>
          </p:cNvCxnSpPr>
          <p:nvPr/>
        </p:nvCxnSpPr>
        <p:spPr>
          <a:xfrm flipH="1" flipV="1">
            <a:off x="9245434" y="3354396"/>
            <a:ext cx="1" cy="19291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" name="Google Shape;2479;p93"/>
          <p:cNvCxnSpPr>
            <a:stCxn id="57" idx="0"/>
            <a:endCxn id="58" idx="2"/>
          </p:cNvCxnSpPr>
          <p:nvPr/>
        </p:nvCxnSpPr>
        <p:spPr>
          <a:xfrm flipH="1" flipV="1">
            <a:off x="9245433" y="2854026"/>
            <a:ext cx="1" cy="19291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2479;p93"/>
          <p:cNvCxnSpPr>
            <a:stCxn id="58" idx="0"/>
            <a:endCxn id="70" idx="4"/>
          </p:cNvCxnSpPr>
          <p:nvPr/>
        </p:nvCxnSpPr>
        <p:spPr>
          <a:xfrm flipH="1" flipV="1">
            <a:off x="9245432" y="2354836"/>
            <a:ext cx="1" cy="19173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9" name="Google Shape;2488;p93"/>
          <p:cNvGrpSpPr/>
          <p:nvPr/>
        </p:nvGrpSpPr>
        <p:grpSpPr>
          <a:xfrm>
            <a:off x="9081133" y="2026239"/>
            <a:ext cx="328597" cy="328597"/>
            <a:chOff x="4843325" y="3597375"/>
            <a:chExt cx="393600" cy="393600"/>
          </a:xfrm>
        </p:grpSpPr>
        <p:sp>
          <p:nvSpPr>
            <p:cNvPr id="70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1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74" name="Google Shape;2480;p93"/>
          <p:cNvCxnSpPr>
            <a:stCxn id="76" idx="6"/>
            <a:endCxn id="70" idx="6"/>
          </p:cNvCxnSpPr>
          <p:nvPr/>
        </p:nvCxnSpPr>
        <p:spPr>
          <a:xfrm flipV="1">
            <a:off x="9327609" y="2190538"/>
            <a:ext cx="82121" cy="3414585"/>
          </a:xfrm>
          <a:prstGeom prst="curvedConnector3">
            <a:avLst>
              <a:gd name="adj1" fmla="val 1878735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" name="Google Shape;2478;p93"/>
          <p:cNvSpPr/>
          <p:nvPr/>
        </p:nvSpPr>
        <p:spPr>
          <a:xfrm>
            <a:off x="9163252" y="5522944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7" name="Google Shape;2479;p93"/>
          <p:cNvCxnSpPr>
            <a:stCxn id="76" idx="0"/>
            <a:endCxn id="51" idx="2"/>
          </p:cNvCxnSpPr>
          <p:nvPr/>
        </p:nvCxnSpPr>
        <p:spPr>
          <a:xfrm flipV="1">
            <a:off x="9245431" y="5337978"/>
            <a:ext cx="4" cy="18496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TextBox 82"/>
          <p:cNvSpPr txBox="1"/>
          <p:nvPr/>
        </p:nvSpPr>
        <p:spPr>
          <a:xfrm>
            <a:off x="1080413" y="1236508"/>
            <a:ext cx="285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Original </a:t>
            </a:r>
            <a:r>
              <a:rPr lang="en-US" sz="2400" dirty="0" err="1"/>
              <a:t>ResNet</a:t>
            </a:r>
            <a:r>
              <a:rPr lang="en-US" sz="2400" dirty="0"/>
              <a:t> block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92908" y="1233660"/>
            <a:ext cx="390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“Pre-Activation” </a:t>
            </a:r>
            <a:r>
              <a:rPr lang="en-US" sz="2400" dirty="0" err="1"/>
              <a:t>ResNet</a:t>
            </a:r>
            <a:r>
              <a:rPr lang="en-US" sz="2400" dirty="0"/>
              <a:t> Block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3247" y="6083086"/>
            <a:ext cx="40350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He et al, ”</a:t>
            </a:r>
            <a:r>
              <a:rPr lang="en-US" sz="1100"/>
              <a:t>Identity mappings in deep residual networks”, ECCV 2016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33775" y="1997076"/>
            <a:ext cx="2585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 </a:t>
            </a:r>
            <a:r>
              <a:rPr lang="en-US" dirty="0" err="1">
                <a:solidFill>
                  <a:srgbClr val="FF0000"/>
                </a:solidFill>
              </a:rPr>
              <a:t>ReLU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after</a:t>
            </a:r>
            <a:r>
              <a:rPr lang="en-US" dirty="0">
                <a:solidFill>
                  <a:srgbClr val="FF0000"/>
                </a:solidFill>
              </a:rPr>
              <a:t> residual: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Cannot actually learn identity function since outputs are nonnegative!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339167" y="3859657"/>
            <a:ext cx="2746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Note </a:t>
            </a:r>
            <a:r>
              <a:rPr lang="en-US" dirty="0" err="1">
                <a:solidFill>
                  <a:schemeClr val="accent6"/>
                </a:solidFill>
              </a:rPr>
              <a:t>ReLU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inside </a:t>
            </a:r>
            <a:r>
              <a:rPr lang="en-US" dirty="0">
                <a:solidFill>
                  <a:schemeClr val="accent6"/>
                </a:solidFill>
              </a:rPr>
              <a:t>residual: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Can learn true identity function by setting Conv weights to zero!</a:t>
            </a:r>
          </a:p>
        </p:txBody>
      </p:sp>
    </p:spTree>
    <p:extLst>
      <p:ext uri="{BB962C8B-B14F-4D97-AF65-F5344CB8AC3E}">
        <p14:creationId xmlns:p14="http://schemas.microsoft.com/office/powerpoint/2010/main" val="11629537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Improving Residual Networks: Block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" name="Google Shape;2474;p93"/>
          <p:cNvSpPr/>
          <p:nvPr/>
        </p:nvSpPr>
        <p:spPr>
          <a:xfrm>
            <a:off x="1760346" y="5029534"/>
            <a:ext cx="1491827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2474;p93"/>
          <p:cNvSpPr/>
          <p:nvPr/>
        </p:nvSpPr>
        <p:spPr>
          <a:xfrm>
            <a:off x="1760342" y="4536123"/>
            <a:ext cx="1491827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2474;p93"/>
          <p:cNvSpPr/>
          <p:nvPr/>
        </p:nvSpPr>
        <p:spPr>
          <a:xfrm>
            <a:off x="1760342" y="4041719"/>
            <a:ext cx="1491827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Google Shape;2474;p93"/>
          <p:cNvSpPr/>
          <p:nvPr/>
        </p:nvSpPr>
        <p:spPr>
          <a:xfrm>
            <a:off x="1760342" y="3547315"/>
            <a:ext cx="1491827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2474;p93"/>
          <p:cNvSpPr/>
          <p:nvPr/>
        </p:nvSpPr>
        <p:spPr>
          <a:xfrm>
            <a:off x="1760342" y="3046945"/>
            <a:ext cx="1491827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0" name="Google Shape;2479;p93"/>
          <p:cNvCxnSpPr>
            <a:stCxn id="4" idx="0"/>
            <a:endCxn id="5" idx="2"/>
          </p:cNvCxnSpPr>
          <p:nvPr/>
        </p:nvCxnSpPr>
        <p:spPr>
          <a:xfrm flipH="1" flipV="1">
            <a:off x="2506256" y="4843574"/>
            <a:ext cx="4" cy="1859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2479;p93"/>
          <p:cNvCxnSpPr>
            <a:stCxn id="5" idx="0"/>
            <a:endCxn id="6" idx="2"/>
          </p:cNvCxnSpPr>
          <p:nvPr/>
        </p:nvCxnSpPr>
        <p:spPr>
          <a:xfrm flipV="1">
            <a:off x="2506256" y="4349170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2479;p93"/>
          <p:cNvCxnSpPr>
            <a:stCxn id="6" idx="0"/>
            <a:endCxn id="18" idx="2"/>
          </p:cNvCxnSpPr>
          <p:nvPr/>
        </p:nvCxnSpPr>
        <p:spPr>
          <a:xfrm flipV="1">
            <a:off x="2506256" y="3854766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" name="Google Shape;2479;p93"/>
          <p:cNvCxnSpPr>
            <a:stCxn id="18" idx="0"/>
            <a:endCxn id="19" idx="2"/>
          </p:cNvCxnSpPr>
          <p:nvPr/>
        </p:nvCxnSpPr>
        <p:spPr>
          <a:xfrm flipV="1">
            <a:off x="2506256" y="3354396"/>
            <a:ext cx="0" cy="19291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" name="Google Shape;2478;p93"/>
          <p:cNvSpPr/>
          <p:nvPr/>
        </p:nvSpPr>
        <p:spPr>
          <a:xfrm>
            <a:off x="2424076" y="5522945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3" name="Google Shape;2479;p93"/>
          <p:cNvCxnSpPr>
            <a:stCxn id="32" idx="0"/>
            <a:endCxn id="4" idx="2"/>
          </p:cNvCxnSpPr>
          <p:nvPr/>
        </p:nvCxnSpPr>
        <p:spPr>
          <a:xfrm flipV="1">
            <a:off x="2506255" y="5336985"/>
            <a:ext cx="5" cy="1859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7" name="Google Shape;2488;p93"/>
          <p:cNvGrpSpPr/>
          <p:nvPr/>
        </p:nvGrpSpPr>
        <p:grpSpPr>
          <a:xfrm>
            <a:off x="2341955" y="2571442"/>
            <a:ext cx="328597" cy="328597"/>
            <a:chOff x="4843325" y="3597375"/>
            <a:chExt cx="393600" cy="393600"/>
          </a:xfrm>
        </p:grpSpPr>
        <p:sp>
          <p:nvSpPr>
            <p:cNvPr id="38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39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40" name="Google Shape;2479;p93"/>
          <p:cNvCxnSpPr>
            <a:stCxn id="19" idx="0"/>
            <a:endCxn id="38" idx="4"/>
          </p:cNvCxnSpPr>
          <p:nvPr/>
        </p:nvCxnSpPr>
        <p:spPr>
          <a:xfrm flipH="1" flipV="1">
            <a:off x="2506254" y="2900039"/>
            <a:ext cx="2" cy="14690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" name="Google Shape;2480;p93"/>
          <p:cNvCxnSpPr>
            <a:stCxn id="32" idx="2"/>
            <a:endCxn id="38" idx="2"/>
          </p:cNvCxnSpPr>
          <p:nvPr/>
        </p:nvCxnSpPr>
        <p:spPr>
          <a:xfrm rot="10800000">
            <a:off x="2341956" y="2735742"/>
            <a:ext cx="82121" cy="2869383"/>
          </a:xfrm>
          <a:prstGeom prst="curvedConnector3">
            <a:avLst>
              <a:gd name="adj1" fmla="val 1784373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" name="Google Shape;2474;p93"/>
          <p:cNvSpPr/>
          <p:nvPr/>
        </p:nvSpPr>
        <p:spPr>
          <a:xfrm>
            <a:off x="1760339" y="2036813"/>
            <a:ext cx="1491827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8" name="Google Shape;2479;p93"/>
          <p:cNvCxnSpPr>
            <a:stCxn id="38" idx="0"/>
            <a:endCxn id="47" idx="2"/>
          </p:cNvCxnSpPr>
          <p:nvPr/>
        </p:nvCxnSpPr>
        <p:spPr>
          <a:xfrm flipH="1" flipV="1">
            <a:off x="2506253" y="2344264"/>
            <a:ext cx="1" cy="22717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" name="Google Shape;2474;p93"/>
          <p:cNvSpPr/>
          <p:nvPr/>
        </p:nvSpPr>
        <p:spPr>
          <a:xfrm>
            <a:off x="8499521" y="5030527"/>
            <a:ext cx="1491827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2474;p93"/>
          <p:cNvSpPr/>
          <p:nvPr/>
        </p:nvSpPr>
        <p:spPr>
          <a:xfrm>
            <a:off x="8499521" y="4536123"/>
            <a:ext cx="1491827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" name="Google Shape;2474;p93"/>
          <p:cNvSpPr/>
          <p:nvPr/>
        </p:nvSpPr>
        <p:spPr>
          <a:xfrm>
            <a:off x="8499521" y="4041719"/>
            <a:ext cx="1491827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" name="Google Shape;2479;p93"/>
          <p:cNvCxnSpPr>
            <a:stCxn id="54" idx="0"/>
            <a:endCxn id="55" idx="2"/>
          </p:cNvCxnSpPr>
          <p:nvPr/>
        </p:nvCxnSpPr>
        <p:spPr>
          <a:xfrm flipV="1">
            <a:off x="9245435" y="4843574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2479;p93"/>
          <p:cNvCxnSpPr>
            <a:stCxn id="55" idx="0"/>
          </p:cNvCxnSpPr>
          <p:nvPr/>
        </p:nvCxnSpPr>
        <p:spPr>
          <a:xfrm flipV="1">
            <a:off x="9245435" y="4349170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" name="Google Shape;2474;p93"/>
          <p:cNvSpPr/>
          <p:nvPr/>
        </p:nvSpPr>
        <p:spPr>
          <a:xfrm>
            <a:off x="8499521" y="3547315"/>
            <a:ext cx="1491827" cy="307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Batch Norm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" name="Google Shape;2474;p93"/>
          <p:cNvSpPr/>
          <p:nvPr/>
        </p:nvSpPr>
        <p:spPr>
          <a:xfrm>
            <a:off x="8499520" y="3046945"/>
            <a:ext cx="1491827" cy="307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 err="1">
                <a:ea typeface="Helvetica Neue Light"/>
                <a:cs typeface="Helvetica Neue Light"/>
                <a:sym typeface="Helvetica Neue Light"/>
              </a:rPr>
              <a:t>ReLU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" name="Google Shape;2474;p93"/>
          <p:cNvSpPr/>
          <p:nvPr/>
        </p:nvSpPr>
        <p:spPr>
          <a:xfrm>
            <a:off x="8499519" y="2546575"/>
            <a:ext cx="1491827" cy="307451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9" name="Google Shape;2479;p93"/>
          <p:cNvCxnSpPr>
            <a:stCxn id="53" idx="0"/>
            <a:endCxn id="56" idx="2"/>
          </p:cNvCxnSpPr>
          <p:nvPr/>
        </p:nvCxnSpPr>
        <p:spPr>
          <a:xfrm flipV="1">
            <a:off x="9245435" y="3854766"/>
            <a:ext cx="0" cy="1869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2479;p93"/>
          <p:cNvCxnSpPr>
            <a:stCxn id="56" idx="0"/>
            <a:endCxn id="57" idx="2"/>
          </p:cNvCxnSpPr>
          <p:nvPr/>
        </p:nvCxnSpPr>
        <p:spPr>
          <a:xfrm flipH="1" flipV="1">
            <a:off x="9245434" y="3354396"/>
            <a:ext cx="1" cy="19291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" name="Google Shape;2479;p93"/>
          <p:cNvCxnSpPr>
            <a:stCxn id="57" idx="0"/>
            <a:endCxn id="58" idx="2"/>
          </p:cNvCxnSpPr>
          <p:nvPr/>
        </p:nvCxnSpPr>
        <p:spPr>
          <a:xfrm flipH="1" flipV="1">
            <a:off x="9245433" y="2854026"/>
            <a:ext cx="1" cy="19291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2479;p93"/>
          <p:cNvCxnSpPr>
            <a:stCxn id="58" idx="0"/>
            <a:endCxn id="70" idx="4"/>
          </p:cNvCxnSpPr>
          <p:nvPr/>
        </p:nvCxnSpPr>
        <p:spPr>
          <a:xfrm flipH="1" flipV="1">
            <a:off x="9245432" y="2354836"/>
            <a:ext cx="1" cy="19173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9" name="Google Shape;2488;p93"/>
          <p:cNvGrpSpPr/>
          <p:nvPr/>
        </p:nvGrpSpPr>
        <p:grpSpPr>
          <a:xfrm>
            <a:off x="9081133" y="2026239"/>
            <a:ext cx="328597" cy="328597"/>
            <a:chOff x="4843325" y="3597375"/>
            <a:chExt cx="393600" cy="393600"/>
          </a:xfrm>
        </p:grpSpPr>
        <p:sp>
          <p:nvSpPr>
            <p:cNvPr id="70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71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74" name="Google Shape;2480;p93"/>
          <p:cNvCxnSpPr>
            <a:stCxn id="76" idx="6"/>
            <a:endCxn id="70" idx="6"/>
          </p:cNvCxnSpPr>
          <p:nvPr/>
        </p:nvCxnSpPr>
        <p:spPr>
          <a:xfrm flipV="1">
            <a:off x="9327609" y="2190538"/>
            <a:ext cx="82121" cy="3414585"/>
          </a:xfrm>
          <a:prstGeom prst="curvedConnector3">
            <a:avLst>
              <a:gd name="adj1" fmla="val 1878735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" name="Google Shape;2478;p93"/>
          <p:cNvSpPr/>
          <p:nvPr/>
        </p:nvSpPr>
        <p:spPr>
          <a:xfrm>
            <a:off x="9163252" y="5522944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77" name="Google Shape;2479;p93"/>
          <p:cNvCxnSpPr>
            <a:stCxn id="76" idx="0"/>
            <a:endCxn id="51" idx="2"/>
          </p:cNvCxnSpPr>
          <p:nvPr/>
        </p:nvCxnSpPr>
        <p:spPr>
          <a:xfrm flipV="1">
            <a:off x="9245431" y="5337978"/>
            <a:ext cx="4" cy="18496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TextBox 82"/>
          <p:cNvSpPr txBox="1"/>
          <p:nvPr/>
        </p:nvSpPr>
        <p:spPr>
          <a:xfrm>
            <a:off x="1080413" y="1236508"/>
            <a:ext cx="285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Original </a:t>
            </a:r>
            <a:r>
              <a:rPr lang="en-US" sz="2400" dirty="0" err="1"/>
              <a:t>ResNet</a:t>
            </a:r>
            <a:r>
              <a:rPr lang="en-US" sz="2400" dirty="0"/>
              <a:t> block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92908" y="1233660"/>
            <a:ext cx="390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“Pre-Activation” </a:t>
            </a:r>
            <a:r>
              <a:rPr lang="en-US" sz="2400" dirty="0" err="1"/>
              <a:t>ResNet</a:t>
            </a:r>
            <a:r>
              <a:rPr lang="en-US" sz="2400" dirty="0"/>
              <a:t> Block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3247" y="6083086"/>
            <a:ext cx="40350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He et al, ”</a:t>
            </a:r>
            <a:r>
              <a:rPr lang="en-US" sz="1100"/>
              <a:t>Identity mappings in deep residual networks”, ECCV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7290" y="2280201"/>
            <a:ext cx="41214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Slight improvement in accuracy</a:t>
            </a:r>
          </a:p>
          <a:p>
            <a:r>
              <a:rPr lang="en-US" sz="2400" dirty="0"/>
              <a:t>(ImageNet top-1 error</a:t>
            </a:r>
            <a:r>
              <a:rPr lang="en-US" sz="2400" dirty="0">
                <a:sym typeface="Wingdings"/>
              </a:rPr>
              <a:t>)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ResNet-152: 21.3 vs </a:t>
            </a:r>
            <a:r>
              <a:rPr lang="en-US" sz="2400" b="1" dirty="0">
                <a:sym typeface="Wingdings"/>
              </a:rPr>
              <a:t>21.1</a:t>
            </a:r>
          </a:p>
          <a:p>
            <a:r>
              <a:rPr lang="en-US" sz="2400" dirty="0">
                <a:sym typeface="Wingdings"/>
              </a:rPr>
              <a:t>ResNet-200: 21.8 vs </a:t>
            </a:r>
            <a:r>
              <a:rPr lang="en-US" sz="2400" b="1" dirty="0">
                <a:sym typeface="Wingdings"/>
              </a:rPr>
              <a:t>20.7</a:t>
            </a:r>
          </a:p>
          <a:p>
            <a:endParaRPr lang="en-US" sz="2400" b="1" dirty="0">
              <a:sym typeface="Wingdings"/>
            </a:endParaRPr>
          </a:p>
          <a:p>
            <a:r>
              <a:rPr lang="en-US" sz="2400" dirty="0">
                <a:sym typeface="Wingdings"/>
              </a:rPr>
              <a:t>Not actually used that much in practice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87339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Complexity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4" name="Google Shape;2997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135" y="1555668"/>
            <a:ext cx="11340153" cy="4073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515" y="6056555"/>
            <a:ext cx="582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 err="1"/>
              <a:t>Canziani</a:t>
            </a:r>
            <a:r>
              <a:rPr lang="en-US" sz="1200" dirty="0"/>
              <a:t> et al, “An analysis of deep neural network models for practical applications”,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3E759-F207-4E4F-9E5B-E1E3847AB290}"/>
              </a:ext>
            </a:extLst>
          </p:cNvPr>
          <p:cNvSpPr txBox="1"/>
          <p:nvPr/>
        </p:nvSpPr>
        <p:spPr>
          <a:xfrm>
            <a:off x="6677637" y="5629457"/>
            <a:ext cx="298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BN: batch normalized version</a:t>
            </a:r>
          </a:p>
        </p:txBody>
      </p:sp>
    </p:spTree>
    <p:extLst>
      <p:ext uri="{BB962C8B-B14F-4D97-AF65-F5344CB8AC3E}">
        <p14:creationId xmlns:p14="http://schemas.microsoft.com/office/powerpoint/2010/main" val="194642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7 - </a:t>
            </a:r>
            <a:fld id="{AC1089D3-84F4-7045-A571-C61BEF9B13B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1993" y="6069724"/>
            <a:ext cx="922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Ioffe</a:t>
            </a:r>
            <a:r>
              <a:rPr lang="en-US" sz="1400" dirty="0"/>
              <a:t> and </a:t>
            </a:r>
            <a:r>
              <a:rPr lang="en-US" sz="1400" dirty="0" err="1"/>
              <a:t>Szegedy</a:t>
            </a:r>
            <a:r>
              <a:rPr lang="en-US" sz="1400" dirty="0"/>
              <a:t>, “Batch normalization: Accelerating deep network training by reducing internal covariate shift”, ICML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903" y="1216451"/>
            <a:ext cx="113984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Idea: “Normalize” the outputs of a layer so they have zero mean and unit variance.  </a:t>
            </a:r>
            <a:r>
              <a:rPr lang="en-US" sz="3200" b="1" dirty="0"/>
              <a:t>Why?</a:t>
            </a:r>
          </a:p>
          <a:p>
            <a:endParaRPr lang="en-US" sz="3200" dirty="0"/>
          </a:p>
          <a:p>
            <a:r>
              <a:rPr lang="en-US" sz="3200" dirty="0"/>
              <a:t>Why? Helps reduce “internal covariate shift”, improves optimization</a:t>
            </a:r>
          </a:p>
          <a:p>
            <a:endParaRPr lang="en-US" sz="3200" dirty="0"/>
          </a:p>
          <a:p>
            <a:r>
              <a:rPr lang="en-US" sz="3200" dirty="0"/>
              <a:t>We can normalize a batch of activations like this:</a:t>
            </a:r>
          </a:p>
        </p:txBody>
      </p:sp>
      <p:pic>
        <p:nvPicPr>
          <p:cNvPr id="8" name="Google Shape;852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903" y="4340038"/>
            <a:ext cx="4723281" cy="154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767025" y="4329389"/>
            <a:ext cx="619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is a </a:t>
            </a:r>
            <a:r>
              <a:rPr lang="en-US" sz="3200" b="1" dirty="0"/>
              <a:t>differentiable function</a:t>
            </a:r>
            <a:r>
              <a:rPr lang="en-US" sz="3200" dirty="0"/>
              <a:t>, so we can use it as an operator in our networks and </a:t>
            </a:r>
            <a:r>
              <a:rPr lang="en-US" sz="3200" dirty="0" err="1"/>
              <a:t>backprop</a:t>
            </a:r>
            <a:r>
              <a:rPr lang="en-US" sz="3200" dirty="0"/>
              <a:t> through it!</a:t>
            </a:r>
          </a:p>
        </p:txBody>
      </p:sp>
    </p:spTree>
    <p:extLst>
      <p:ext uri="{BB962C8B-B14F-4D97-AF65-F5344CB8AC3E}">
        <p14:creationId xmlns:p14="http://schemas.microsoft.com/office/powerpoint/2010/main" val="120968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Complexity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4" name="Google Shape;2997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135" y="1555668"/>
            <a:ext cx="11340153" cy="4073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515" y="6056555"/>
            <a:ext cx="582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 err="1"/>
              <a:t>Canziani</a:t>
            </a:r>
            <a:r>
              <a:rPr lang="en-US" sz="1200" dirty="0"/>
              <a:t> et al, “An analysis of deep neural network models for practical applications”, 2017</a:t>
            </a:r>
          </a:p>
        </p:txBody>
      </p:sp>
      <p:sp>
        <p:nvSpPr>
          <p:cNvPr id="6" name="Google Shape;3010;p104"/>
          <p:cNvSpPr txBox="1"/>
          <p:nvPr/>
        </p:nvSpPr>
        <p:spPr>
          <a:xfrm>
            <a:off x="5074644" y="877530"/>
            <a:ext cx="5078277" cy="11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>
                <a:solidFill>
                  <a:srgbClr val="0000FF"/>
                </a:solidFill>
              </a:rPr>
              <a:t>Inception-v4: </a:t>
            </a:r>
            <a:r>
              <a:rPr lang="en" sz="2133" dirty="0" err="1">
                <a:solidFill>
                  <a:srgbClr val="0000FF"/>
                </a:solidFill>
              </a:rPr>
              <a:t>Resnet</a:t>
            </a:r>
            <a:r>
              <a:rPr lang="en" sz="2133" dirty="0">
                <a:solidFill>
                  <a:srgbClr val="0000FF"/>
                </a:solidFill>
              </a:rPr>
              <a:t> + Inception!</a:t>
            </a:r>
            <a:endParaRPr sz="2133" dirty="0">
              <a:solidFill>
                <a:srgbClr val="0000FF"/>
              </a:solidFill>
            </a:endParaRPr>
          </a:p>
        </p:txBody>
      </p:sp>
      <p:cxnSp>
        <p:nvCxnSpPr>
          <p:cNvPr id="7" name="Google Shape;3011;p104"/>
          <p:cNvCxnSpPr/>
          <p:nvPr/>
        </p:nvCxnSpPr>
        <p:spPr>
          <a:xfrm flipH="1">
            <a:off x="5550687" y="1397812"/>
            <a:ext cx="125567" cy="399496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FF65364-4E68-47B1-B9AD-150D637AC919}"/>
              </a:ext>
            </a:extLst>
          </p:cNvPr>
          <p:cNvSpPr txBox="1"/>
          <p:nvPr/>
        </p:nvSpPr>
        <p:spPr>
          <a:xfrm>
            <a:off x="6677637" y="5629457"/>
            <a:ext cx="298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BN: batch normalized version</a:t>
            </a:r>
          </a:p>
        </p:txBody>
      </p:sp>
    </p:spTree>
    <p:extLst>
      <p:ext uri="{BB962C8B-B14F-4D97-AF65-F5344CB8AC3E}">
        <p14:creationId xmlns:p14="http://schemas.microsoft.com/office/powerpoint/2010/main" val="17515194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Complexity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" name="Google Shape;2997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135" y="1555668"/>
            <a:ext cx="11340153" cy="4073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515" y="6056555"/>
            <a:ext cx="582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 err="1"/>
              <a:t>Canziani</a:t>
            </a:r>
            <a:r>
              <a:rPr lang="en-US" sz="1200" dirty="0"/>
              <a:t> et al, “An analysis of deep neural network models for practical applications”, 2017</a:t>
            </a:r>
          </a:p>
        </p:txBody>
      </p:sp>
      <p:sp>
        <p:nvSpPr>
          <p:cNvPr id="8" name="Google Shape;3021;p105"/>
          <p:cNvSpPr txBox="1"/>
          <p:nvPr/>
        </p:nvSpPr>
        <p:spPr>
          <a:xfrm>
            <a:off x="9791449" y="464233"/>
            <a:ext cx="2498949" cy="11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>
                <a:solidFill>
                  <a:srgbClr val="0000FF"/>
                </a:solidFill>
              </a:rPr>
              <a:t>VGG: Highest memory, most operations</a:t>
            </a:r>
            <a:endParaRPr sz="2133" dirty="0">
              <a:solidFill>
                <a:srgbClr val="0000FF"/>
              </a:solidFill>
            </a:endParaRPr>
          </a:p>
        </p:txBody>
      </p:sp>
      <p:cxnSp>
        <p:nvCxnSpPr>
          <p:cNvPr id="9" name="Google Shape;3022;p105"/>
          <p:cNvCxnSpPr/>
          <p:nvPr/>
        </p:nvCxnSpPr>
        <p:spPr>
          <a:xfrm flipH="1">
            <a:off x="10703859" y="1612500"/>
            <a:ext cx="60071" cy="635848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812A43-C540-49D6-BAAF-7BE6D9D2FF5C}"/>
              </a:ext>
            </a:extLst>
          </p:cNvPr>
          <p:cNvSpPr txBox="1"/>
          <p:nvPr/>
        </p:nvSpPr>
        <p:spPr>
          <a:xfrm>
            <a:off x="6677637" y="5629457"/>
            <a:ext cx="298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BN: batch normalized version</a:t>
            </a:r>
          </a:p>
        </p:txBody>
      </p:sp>
    </p:spTree>
    <p:extLst>
      <p:ext uri="{BB962C8B-B14F-4D97-AF65-F5344CB8AC3E}">
        <p14:creationId xmlns:p14="http://schemas.microsoft.com/office/powerpoint/2010/main" val="9453922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Complexity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4" name="Google Shape;2997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135" y="1555668"/>
            <a:ext cx="11340153" cy="4073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515" y="6056555"/>
            <a:ext cx="582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 err="1"/>
              <a:t>Canziani</a:t>
            </a:r>
            <a:r>
              <a:rPr lang="en-US" sz="1200" dirty="0"/>
              <a:t> et al, “An analysis of deep neural network models for practical applications”, 2017</a:t>
            </a:r>
          </a:p>
        </p:txBody>
      </p:sp>
      <p:sp>
        <p:nvSpPr>
          <p:cNvPr id="8" name="Google Shape;3021;p105"/>
          <p:cNvSpPr txBox="1"/>
          <p:nvPr/>
        </p:nvSpPr>
        <p:spPr>
          <a:xfrm>
            <a:off x="6262941" y="549321"/>
            <a:ext cx="1869839" cy="11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133" dirty="0" err="1">
                <a:solidFill>
                  <a:srgbClr val="0000FF"/>
                </a:solidFill>
              </a:rPr>
              <a:t>GoogLeNet</a:t>
            </a:r>
            <a:r>
              <a:rPr lang="en-US" sz="2133" dirty="0">
                <a:solidFill>
                  <a:srgbClr val="0000FF"/>
                </a:solidFill>
              </a:rPr>
              <a:t>: Very efficient!</a:t>
            </a:r>
            <a:endParaRPr sz="2133" dirty="0">
              <a:solidFill>
                <a:srgbClr val="0000FF"/>
              </a:solidFill>
            </a:endParaRPr>
          </a:p>
        </p:txBody>
      </p:sp>
      <p:cxnSp>
        <p:nvCxnSpPr>
          <p:cNvPr id="9" name="Google Shape;3022;p105"/>
          <p:cNvCxnSpPr/>
          <p:nvPr/>
        </p:nvCxnSpPr>
        <p:spPr>
          <a:xfrm flipH="1">
            <a:off x="7024744" y="1463040"/>
            <a:ext cx="21516" cy="1376979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340426-B207-4822-951C-995BCA738DFE}"/>
              </a:ext>
            </a:extLst>
          </p:cNvPr>
          <p:cNvSpPr txBox="1"/>
          <p:nvPr/>
        </p:nvSpPr>
        <p:spPr>
          <a:xfrm>
            <a:off x="6677637" y="5629457"/>
            <a:ext cx="298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BN: batch normalized version</a:t>
            </a:r>
          </a:p>
        </p:txBody>
      </p:sp>
    </p:spTree>
    <p:extLst>
      <p:ext uri="{BB962C8B-B14F-4D97-AF65-F5344CB8AC3E}">
        <p14:creationId xmlns:p14="http://schemas.microsoft.com/office/powerpoint/2010/main" val="11294185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Complexity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4" name="Google Shape;2997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135" y="1555668"/>
            <a:ext cx="11340153" cy="4073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515" y="6056555"/>
            <a:ext cx="582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 err="1"/>
              <a:t>Canziani</a:t>
            </a:r>
            <a:r>
              <a:rPr lang="en-US" sz="1200" dirty="0"/>
              <a:t> et al, “An analysis of deep neural network models for practical applications”, 2017</a:t>
            </a:r>
          </a:p>
        </p:txBody>
      </p:sp>
      <p:sp>
        <p:nvSpPr>
          <p:cNvPr id="8" name="Google Shape;3021;p105"/>
          <p:cNvSpPr txBox="1"/>
          <p:nvPr/>
        </p:nvSpPr>
        <p:spPr>
          <a:xfrm>
            <a:off x="6262941" y="350856"/>
            <a:ext cx="1869839" cy="11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133" dirty="0" err="1">
                <a:solidFill>
                  <a:srgbClr val="0000FF"/>
                </a:solidFill>
              </a:rPr>
              <a:t>AlexNet</a:t>
            </a:r>
            <a:r>
              <a:rPr lang="en-US" sz="2133" dirty="0">
                <a:solidFill>
                  <a:srgbClr val="0000FF"/>
                </a:solidFill>
              </a:rPr>
              <a:t>: Low compute, lots of parameters</a:t>
            </a:r>
            <a:endParaRPr sz="2133" dirty="0">
              <a:solidFill>
                <a:srgbClr val="0000FF"/>
              </a:solidFill>
            </a:endParaRPr>
          </a:p>
        </p:txBody>
      </p:sp>
      <p:cxnSp>
        <p:nvCxnSpPr>
          <p:cNvPr id="9" name="Google Shape;3022;p105"/>
          <p:cNvCxnSpPr/>
          <p:nvPr/>
        </p:nvCxnSpPr>
        <p:spPr>
          <a:xfrm flipH="1">
            <a:off x="6841864" y="1462937"/>
            <a:ext cx="64547" cy="2495877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161EA5-9F1D-48A7-A37D-602DCF453B7D}"/>
              </a:ext>
            </a:extLst>
          </p:cNvPr>
          <p:cNvSpPr txBox="1"/>
          <p:nvPr/>
        </p:nvSpPr>
        <p:spPr>
          <a:xfrm>
            <a:off x="6677637" y="5629457"/>
            <a:ext cx="298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BN: batch normalized version</a:t>
            </a:r>
          </a:p>
        </p:txBody>
      </p:sp>
    </p:spTree>
    <p:extLst>
      <p:ext uri="{BB962C8B-B14F-4D97-AF65-F5344CB8AC3E}">
        <p14:creationId xmlns:p14="http://schemas.microsoft.com/office/powerpoint/2010/main" val="3830732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Complexity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4" name="Google Shape;2997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135" y="1555668"/>
            <a:ext cx="11340153" cy="40737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515" y="6056555"/>
            <a:ext cx="582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 err="1"/>
              <a:t>Canziani</a:t>
            </a:r>
            <a:r>
              <a:rPr lang="en-US" sz="1200" dirty="0"/>
              <a:t> et al, “An analysis of deep neural network models for practical applications”, 2017</a:t>
            </a:r>
          </a:p>
        </p:txBody>
      </p:sp>
      <p:sp>
        <p:nvSpPr>
          <p:cNvPr id="8" name="Google Shape;3021;p105"/>
          <p:cNvSpPr txBox="1"/>
          <p:nvPr/>
        </p:nvSpPr>
        <p:spPr>
          <a:xfrm>
            <a:off x="7672192" y="-29928"/>
            <a:ext cx="2784241" cy="11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133" dirty="0" err="1">
                <a:solidFill>
                  <a:srgbClr val="0000FF"/>
                </a:solidFill>
              </a:rPr>
              <a:t>ResNet</a:t>
            </a:r>
            <a:r>
              <a:rPr lang="en-US" sz="2133" dirty="0">
                <a:solidFill>
                  <a:srgbClr val="0000FF"/>
                </a:solidFill>
              </a:rPr>
              <a:t>: Simple design, moderate efficiency, high accuracy</a:t>
            </a:r>
            <a:endParaRPr sz="2133" dirty="0">
              <a:solidFill>
                <a:srgbClr val="0000FF"/>
              </a:solidFill>
            </a:endParaRPr>
          </a:p>
        </p:txBody>
      </p:sp>
      <p:cxnSp>
        <p:nvCxnSpPr>
          <p:cNvPr id="9" name="Google Shape;3022;p105"/>
          <p:cNvCxnSpPr/>
          <p:nvPr/>
        </p:nvCxnSpPr>
        <p:spPr>
          <a:xfrm flipH="1">
            <a:off x="7648687" y="1178398"/>
            <a:ext cx="184871" cy="865555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3022;p105"/>
          <p:cNvCxnSpPr/>
          <p:nvPr/>
        </p:nvCxnSpPr>
        <p:spPr>
          <a:xfrm flipH="1">
            <a:off x="8480809" y="1108038"/>
            <a:ext cx="60763" cy="674581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3022;p105"/>
          <p:cNvCxnSpPr/>
          <p:nvPr/>
        </p:nvCxnSpPr>
        <p:spPr>
          <a:xfrm>
            <a:off x="9219304" y="1140311"/>
            <a:ext cx="143731" cy="673559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B53742-FB3C-4A3B-B182-6AE6FA3908CB}"/>
              </a:ext>
            </a:extLst>
          </p:cNvPr>
          <p:cNvSpPr txBox="1"/>
          <p:nvPr/>
        </p:nvSpPr>
        <p:spPr>
          <a:xfrm>
            <a:off x="6677637" y="5629457"/>
            <a:ext cx="298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BN: batch normalized version</a:t>
            </a:r>
          </a:p>
        </p:txBody>
      </p:sp>
    </p:spTree>
    <p:extLst>
      <p:ext uri="{BB962C8B-B14F-4D97-AF65-F5344CB8AC3E}">
        <p14:creationId xmlns:p14="http://schemas.microsoft.com/office/powerpoint/2010/main" val="7020020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95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38886" y="1018573"/>
            <a:ext cx="3368232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593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Classification Challenge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Lecture 8 - </a:t>
            </a:r>
            <a:fld id="{AC1089D3-84F4-7045-A571-C61BEF9B13BC}" type="slidenum">
              <a:rPr lang="en-US" smtClean="0"/>
              <a:pPr/>
              <a:t>96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27322" y="1157468"/>
          <a:ext cx="11887200" cy="480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569;p41"/>
          <p:cNvSpPr txBox="1"/>
          <p:nvPr/>
        </p:nvSpPr>
        <p:spPr>
          <a:xfrm>
            <a:off x="1466885" y="5912532"/>
            <a:ext cx="804262" cy="29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Lin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70;p41"/>
          <p:cNvSpPr txBox="1"/>
          <p:nvPr/>
        </p:nvSpPr>
        <p:spPr>
          <a:xfrm>
            <a:off x="2431075" y="5837950"/>
            <a:ext cx="971852" cy="5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Sanchez &amp; 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Perronnin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1;p41"/>
          <p:cNvSpPr txBox="1"/>
          <p:nvPr/>
        </p:nvSpPr>
        <p:spPr>
          <a:xfrm>
            <a:off x="3326546" y="5883213"/>
            <a:ext cx="1305572" cy="52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Krizhevsky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AlexNet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72;p41"/>
          <p:cNvSpPr txBox="1"/>
          <p:nvPr/>
        </p:nvSpPr>
        <p:spPr>
          <a:xfrm>
            <a:off x="4627127" y="5876784"/>
            <a:ext cx="79083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Zeiler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Fergus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73;p41"/>
          <p:cNvSpPr txBox="1"/>
          <p:nvPr/>
        </p:nvSpPr>
        <p:spPr>
          <a:xfrm>
            <a:off x="5284854" y="5843207"/>
            <a:ext cx="1398490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&amp; Zisserman (VGG)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74;p41"/>
          <p:cNvSpPr txBox="1"/>
          <p:nvPr/>
        </p:nvSpPr>
        <p:spPr>
          <a:xfrm>
            <a:off x="6518275" y="5830783"/>
            <a:ext cx="1159974" cy="4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GoogLeNet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75;p41"/>
          <p:cNvSpPr txBox="1"/>
          <p:nvPr/>
        </p:nvSpPr>
        <p:spPr>
          <a:xfrm>
            <a:off x="7678249" y="5827808"/>
            <a:ext cx="887120" cy="500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He et al 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76;p41"/>
          <p:cNvSpPr txBox="1"/>
          <p:nvPr/>
        </p:nvSpPr>
        <p:spPr>
          <a:xfrm>
            <a:off x="10555104" y="5883213"/>
            <a:ext cx="1472281" cy="3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Russakovsky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77;p41"/>
          <p:cNvSpPr txBox="1"/>
          <p:nvPr/>
        </p:nvSpPr>
        <p:spPr>
          <a:xfrm>
            <a:off x="8744779" y="5918872"/>
            <a:ext cx="918128" cy="3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Shao et al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78;p41"/>
          <p:cNvSpPr txBox="1"/>
          <p:nvPr/>
        </p:nvSpPr>
        <p:spPr>
          <a:xfrm>
            <a:off x="9789569" y="5819389"/>
            <a:ext cx="919431" cy="45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Hu et al</a:t>
            </a:r>
            <a:endParaRPr sz="1333" dirty="0"/>
          </a:p>
          <a:p>
            <a:pPr algn="ctr"/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333" dirty="0" err="1">
                <a:latin typeface="Calibri"/>
                <a:ea typeface="Calibri"/>
                <a:cs typeface="Calibri"/>
                <a:sym typeface="Calibri"/>
              </a:rPr>
              <a:t>SENet</a:t>
            </a:r>
            <a:r>
              <a:rPr lang="en" sz="1333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3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68746" y="1018573"/>
            <a:ext cx="2238371" cy="535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51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ImageNet 2016 winner: </a:t>
            </a:r>
            <a:r>
              <a:rPr lang="en-US" b="1" dirty="0"/>
              <a:t>Model Ensembles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4" name="Google Shape;3125;p111"/>
          <p:cNvSpPr txBox="1"/>
          <p:nvPr/>
        </p:nvSpPr>
        <p:spPr>
          <a:xfrm>
            <a:off x="2330315" y="1592817"/>
            <a:ext cx="7091391" cy="9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152362">
              <a:buClr>
                <a:srgbClr val="0000FF"/>
              </a:buClr>
              <a:buSzPts val="1800"/>
            </a:pPr>
            <a:r>
              <a:rPr lang="en" sz="2399" dirty="0"/>
              <a:t>Multi-scale </a:t>
            </a:r>
            <a:r>
              <a:rPr lang="en-US" sz="2399" dirty="0"/>
              <a:t>ensemble </a:t>
            </a:r>
            <a:r>
              <a:rPr lang="en" sz="2399" dirty="0"/>
              <a:t>of Inception, Inception-</a:t>
            </a:r>
            <a:r>
              <a:rPr lang="en" sz="2399" dirty="0" err="1"/>
              <a:t>Resnet</a:t>
            </a:r>
            <a:r>
              <a:rPr lang="en" sz="2399" dirty="0"/>
              <a:t>, </a:t>
            </a:r>
            <a:r>
              <a:rPr lang="en" sz="2399" dirty="0" err="1"/>
              <a:t>Resnet</a:t>
            </a:r>
            <a:r>
              <a:rPr lang="en" sz="2399" dirty="0"/>
              <a:t>, Wide </a:t>
            </a:r>
            <a:r>
              <a:rPr lang="en" sz="2399" dirty="0" err="1"/>
              <a:t>Resnet</a:t>
            </a:r>
            <a:r>
              <a:rPr lang="en" sz="2399" dirty="0"/>
              <a:t> models</a:t>
            </a:r>
            <a:endParaRPr sz="2399" dirty="0"/>
          </a:p>
        </p:txBody>
      </p:sp>
      <p:pic>
        <p:nvPicPr>
          <p:cNvPr id="5" name="Google Shape;3127;p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6428" y="2682198"/>
            <a:ext cx="9939144" cy="18161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094" y="6082454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Shao et al, 2016</a:t>
            </a:r>
          </a:p>
        </p:txBody>
      </p:sp>
    </p:spTree>
    <p:extLst>
      <p:ext uri="{BB962C8B-B14F-4D97-AF65-F5344CB8AC3E}">
        <p14:creationId xmlns:p14="http://schemas.microsoft.com/office/powerpoint/2010/main" val="15767227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3796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</a:t>
            </a:r>
            <a:r>
              <a:rPr lang="en-US" dirty="0" err="1"/>
              <a:t>ResNets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4" name="Google Shape;2474;p93"/>
          <p:cNvSpPr/>
          <p:nvPr/>
        </p:nvSpPr>
        <p:spPr>
          <a:xfrm>
            <a:off x="1045737" y="3669047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>
                <a:ea typeface="Helvetica Neue Light"/>
                <a:cs typeface="Helvetica Neue Light"/>
                <a:sym typeface="Helvetica Neue Light"/>
              </a:rPr>
              <a:t>Conv(1x1, 4C-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2474;p93"/>
          <p:cNvSpPr/>
          <p:nvPr/>
        </p:nvSpPr>
        <p:spPr>
          <a:xfrm>
            <a:off x="1045737" y="2850594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2474;p93"/>
          <p:cNvSpPr/>
          <p:nvPr/>
        </p:nvSpPr>
        <p:spPr>
          <a:xfrm>
            <a:off x="1045737" y="2032141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Conv(1x1, C-&gt;4C)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" name="Google Shape;2476;p93"/>
          <p:cNvCxnSpPr/>
          <p:nvPr/>
        </p:nvCxnSpPr>
        <p:spPr>
          <a:xfrm flipV="1">
            <a:off x="230256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76;p93"/>
          <p:cNvCxnSpPr/>
          <p:nvPr/>
        </p:nvCxnSpPr>
        <p:spPr>
          <a:xfrm flipV="1">
            <a:off x="2302563" y="2619836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478;p93"/>
          <p:cNvSpPr/>
          <p:nvPr/>
        </p:nvSpPr>
        <p:spPr>
          <a:xfrm>
            <a:off x="2220383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" name="Google Shape;2479;p93"/>
          <p:cNvCxnSpPr/>
          <p:nvPr/>
        </p:nvCxnSpPr>
        <p:spPr>
          <a:xfrm flipV="1">
            <a:off x="2302562" y="4256742"/>
            <a:ext cx="1" cy="48697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1" name="Google Shape;2488;p93"/>
          <p:cNvGrpSpPr/>
          <p:nvPr/>
        </p:nvGrpSpPr>
        <p:grpSpPr>
          <a:xfrm>
            <a:off x="2138262" y="1423867"/>
            <a:ext cx="328597" cy="328597"/>
            <a:chOff x="4843325" y="3597375"/>
            <a:chExt cx="393600" cy="393600"/>
          </a:xfrm>
        </p:grpSpPr>
        <p:sp>
          <p:nvSpPr>
            <p:cNvPr id="12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14" name="Google Shape;2479;p93"/>
          <p:cNvCxnSpPr/>
          <p:nvPr/>
        </p:nvCxnSpPr>
        <p:spPr>
          <a:xfrm flipH="1" flipV="1">
            <a:off x="2302561" y="1752464"/>
            <a:ext cx="2" cy="27967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480;p93"/>
          <p:cNvCxnSpPr>
            <a:stCxn id="9" idx="2"/>
            <a:endCxn id="12" idx="2"/>
          </p:cNvCxnSpPr>
          <p:nvPr/>
        </p:nvCxnSpPr>
        <p:spPr>
          <a:xfrm rot="10800000">
            <a:off x="2138263" y="1588166"/>
            <a:ext cx="82121" cy="3237726"/>
          </a:xfrm>
          <a:prstGeom prst="curvedConnector3">
            <a:avLst>
              <a:gd name="adj1" fmla="val 236613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3579377" y="3639728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4HWC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79377" y="2826747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9HWC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79377" y="2008648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4HWC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10042" y="5039758"/>
            <a:ext cx="168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Total FLOPs:</a:t>
            </a:r>
          </a:p>
          <a:p>
            <a:pPr algn="ctr"/>
            <a:r>
              <a:rPr lang="en-US" sz="2400" dirty="0"/>
              <a:t>17HWC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20" name="Google Shape;2473;p93"/>
          <p:cNvSpPr txBox="1"/>
          <p:nvPr/>
        </p:nvSpPr>
        <p:spPr>
          <a:xfrm>
            <a:off x="1146571" y="5053028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“Bottleneck”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5558784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3796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</a:t>
            </a:r>
            <a:r>
              <a:rPr lang="en-US" dirty="0" err="1"/>
              <a:t>ResNets</a:t>
            </a:r>
            <a:r>
              <a:rPr lang="en-US" dirty="0"/>
              <a:t>: </a:t>
            </a:r>
            <a:r>
              <a:rPr lang="en-US" dirty="0" err="1"/>
              <a:t>ResNeXt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8 - </a:t>
            </a:r>
            <a:fld id="{AC1089D3-84F4-7045-A571-C61BEF9B13BC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4" name="Google Shape;2474;p93"/>
          <p:cNvSpPr/>
          <p:nvPr/>
        </p:nvSpPr>
        <p:spPr>
          <a:xfrm>
            <a:off x="1045737" y="3669047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>
                <a:ea typeface="Helvetica Neue Light"/>
                <a:cs typeface="Helvetica Neue Light"/>
                <a:sym typeface="Helvetica Neue Light"/>
              </a:rPr>
              <a:t>Conv(1x1, 4C-</a:t>
            </a:r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2474;p93"/>
          <p:cNvSpPr/>
          <p:nvPr/>
        </p:nvSpPr>
        <p:spPr>
          <a:xfrm>
            <a:off x="1045737" y="2850594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2474;p93"/>
          <p:cNvSpPr/>
          <p:nvPr/>
        </p:nvSpPr>
        <p:spPr>
          <a:xfrm>
            <a:off x="1045737" y="2032141"/>
            <a:ext cx="2513651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00" dirty="0">
                <a:ea typeface="Helvetica Neue Light"/>
                <a:cs typeface="Helvetica Neue Light"/>
                <a:sym typeface="Helvetica Neue Light"/>
              </a:rPr>
              <a:t>Conv(1x1, C-&gt;4C)</a:t>
            </a:r>
            <a:endParaRPr sz="24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" name="Google Shape;2476;p93"/>
          <p:cNvCxnSpPr/>
          <p:nvPr/>
        </p:nvCxnSpPr>
        <p:spPr>
          <a:xfrm flipV="1">
            <a:off x="230256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2476;p93"/>
          <p:cNvCxnSpPr/>
          <p:nvPr/>
        </p:nvCxnSpPr>
        <p:spPr>
          <a:xfrm flipV="1">
            <a:off x="2302563" y="2619836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478;p93"/>
          <p:cNvSpPr/>
          <p:nvPr/>
        </p:nvSpPr>
        <p:spPr>
          <a:xfrm>
            <a:off x="2220383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" name="Google Shape;2479;p93"/>
          <p:cNvCxnSpPr/>
          <p:nvPr/>
        </p:nvCxnSpPr>
        <p:spPr>
          <a:xfrm flipV="1">
            <a:off x="2302562" y="4256742"/>
            <a:ext cx="1" cy="48697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1" name="Google Shape;2488;p93"/>
          <p:cNvGrpSpPr/>
          <p:nvPr/>
        </p:nvGrpSpPr>
        <p:grpSpPr>
          <a:xfrm>
            <a:off x="2138262" y="1423867"/>
            <a:ext cx="328597" cy="328597"/>
            <a:chOff x="4843325" y="3597375"/>
            <a:chExt cx="393600" cy="393600"/>
          </a:xfrm>
        </p:grpSpPr>
        <p:sp>
          <p:nvSpPr>
            <p:cNvPr id="12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3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14" name="Google Shape;2479;p93"/>
          <p:cNvCxnSpPr/>
          <p:nvPr/>
        </p:nvCxnSpPr>
        <p:spPr>
          <a:xfrm flipH="1" flipV="1">
            <a:off x="2302561" y="1752464"/>
            <a:ext cx="2" cy="27967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2480;p93"/>
          <p:cNvCxnSpPr>
            <a:stCxn id="9" idx="2"/>
            <a:endCxn id="12" idx="2"/>
          </p:cNvCxnSpPr>
          <p:nvPr/>
        </p:nvCxnSpPr>
        <p:spPr>
          <a:xfrm rot="10800000">
            <a:off x="2138263" y="1588166"/>
            <a:ext cx="82121" cy="3237726"/>
          </a:xfrm>
          <a:prstGeom prst="curvedConnector3">
            <a:avLst>
              <a:gd name="adj1" fmla="val 236613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3579377" y="3639728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4HWC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79377" y="2826747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9HWC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79377" y="2008648"/>
            <a:ext cx="85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FLOPs: </a:t>
            </a:r>
          </a:p>
          <a:p>
            <a:r>
              <a:rPr lang="en-US" dirty="0"/>
              <a:t>4HWC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10042" y="5039758"/>
            <a:ext cx="168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Total FLOPs:</a:t>
            </a:r>
          </a:p>
          <a:p>
            <a:pPr algn="ctr"/>
            <a:r>
              <a:rPr lang="en-US" sz="2400" dirty="0"/>
              <a:t>17HWC</a:t>
            </a:r>
            <a:r>
              <a:rPr lang="en-US" sz="2400" baseline="30000" dirty="0"/>
              <a:t>2</a:t>
            </a:r>
            <a:endParaRPr lang="en-US" sz="2400" dirty="0"/>
          </a:p>
        </p:txBody>
      </p:sp>
      <p:sp>
        <p:nvSpPr>
          <p:cNvPr id="20" name="Google Shape;2473;p93"/>
          <p:cNvSpPr txBox="1"/>
          <p:nvPr/>
        </p:nvSpPr>
        <p:spPr>
          <a:xfrm>
            <a:off x="1146571" y="5053028"/>
            <a:ext cx="2132654" cy="80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“Bottleneck”</a:t>
            </a:r>
          </a:p>
          <a:p>
            <a:pPr algn="ctr"/>
            <a:r>
              <a:rPr lang="en" sz="2487" dirty="0"/>
              <a:t>Residual block</a:t>
            </a:r>
            <a:endParaRPr sz="2487" dirty="0"/>
          </a:p>
        </p:txBody>
      </p:sp>
      <p:sp>
        <p:nvSpPr>
          <p:cNvPr id="25" name="Google Shape;2474;p93"/>
          <p:cNvSpPr/>
          <p:nvPr/>
        </p:nvSpPr>
        <p:spPr>
          <a:xfrm>
            <a:off x="6704858" y="366904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Conv(1x1, 4C-&gt;c)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" name="Google Shape;2474;p93"/>
          <p:cNvSpPr/>
          <p:nvPr/>
        </p:nvSpPr>
        <p:spPr>
          <a:xfrm>
            <a:off x="6704858" y="2850594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" name="Google Shape;2474;p93"/>
          <p:cNvSpPr/>
          <p:nvPr/>
        </p:nvSpPr>
        <p:spPr>
          <a:xfrm>
            <a:off x="6704858" y="202846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</a:t>
            </a:r>
            <a:r>
              <a:rPr lang="en-US" sz="2000">
                <a:ea typeface="Helvetica Neue Light"/>
                <a:cs typeface="Helvetica Neue Light"/>
                <a:sym typeface="Helvetica Neue Light"/>
              </a:rPr>
              <a:t>, c-&gt;</a:t>
            </a:r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4C)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8" name="Google Shape;2476;p93"/>
          <p:cNvCxnSpPr>
            <a:stCxn id="25" idx="0"/>
            <a:endCxn id="26" idx="2"/>
          </p:cNvCxnSpPr>
          <p:nvPr/>
        </p:nvCxnSpPr>
        <p:spPr>
          <a:xfrm flipV="1">
            <a:off x="769752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2476;p93"/>
          <p:cNvCxnSpPr>
            <a:stCxn id="26" idx="0"/>
            <a:endCxn id="27" idx="2"/>
          </p:cNvCxnSpPr>
          <p:nvPr/>
        </p:nvCxnSpPr>
        <p:spPr>
          <a:xfrm flipV="1">
            <a:off x="7697523" y="2616162"/>
            <a:ext cx="0" cy="23443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Google Shape;2474;p93"/>
          <p:cNvSpPr/>
          <p:nvPr/>
        </p:nvSpPr>
        <p:spPr>
          <a:xfrm>
            <a:off x="9905258" y="366904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>
                <a:ea typeface="Helvetica Neue Light"/>
                <a:cs typeface="Helvetica Neue Light"/>
                <a:sym typeface="Helvetica Neue Light"/>
              </a:rPr>
              <a:t>Conv(1x1, 4C-&gt;c)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" name="Google Shape;2474;p93"/>
          <p:cNvSpPr/>
          <p:nvPr/>
        </p:nvSpPr>
        <p:spPr>
          <a:xfrm>
            <a:off x="9905258" y="2850594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Conv(3x3, c-&gt;c)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2474;p93"/>
          <p:cNvSpPr/>
          <p:nvPr/>
        </p:nvSpPr>
        <p:spPr>
          <a:xfrm>
            <a:off x="9905258" y="2028467"/>
            <a:ext cx="1985330" cy="587695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Conv(1x1</a:t>
            </a:r>
            <a:r>
              <a:rPr lang="en-US" sz="2000">
                <a:ea typeface="Helvetica Neue Light"/>
                <a:cs typeface="Helvetica Neue Light"/>
                <a:sym typeface="Helvetica Neue Light"/>
              </a:rPr>
              <a:t>, c-&gt;</a:t>
            </a:r>
            <a:r>
              <a:rPr lang="en-US" sz="2000" dirty="0">
                <a:ea typeface="Helvetica Neue Light"/>
                <a:cs typeface="Helvetica Neue Light"/>
                <a:sym typeface="Helvetica Neue Light"/>
              </a:rPr>
              <a:t>4C)</a:t>
            </a:r>
            <a:endParaRPr sz="2000" dirty="0"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7" name="Google Shape;2476;p93"/>
          <p:cNvCxnSpPr/>
          <p:nvPr/>
        </p:nvCxnSpPr>
        <p:spPr>
          <a:xfrm flipV="1">
            <a:off x="10897923" y="3438289"/>
            <a:ext cx="0" cy="230758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" name="Google Shape;2476;p93"/>
          <p:cNvCxnSpPr/>
          <p:nvPr/>
        </p:nvCxnSpPr>
        <p:spPr>
          <a:xfrm flipV="1">
            <a:off x="10897923" y="2616162"/>
            <a:ext cx="0" cy="234432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TextBox 38"/>
          <p:cNvSpPr txBox="1"/>
          <p:nvPr/>
        </p:nvSpPr>
        <p:spPr>
          <a:xfrm>
            <a:off x="9099519" y="268716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dirty="0"/>
              <a:t>…</a:t>
            </a:r>
            <a:endParaRPr lang="en-US" sz="3600" dirty="0"/>
          </a:p>
        </p:txBody>
      </p:sp>
      <p:grpSp>
        <p:nvGrpSpPr>
          <p:cNvPr id="40" name="Google Shape;2488;p93"/>
          <p:cNvGrpSpPr/>
          <p:nvPr/>
        </p:nvGrpSpPr>
        <p:grpSpPr>
          <a:xfrm>
            <a:off x="9187052" y="1210377"/>
            <a:ext cx="328597" cy="328597"/>
            <a:chOff x="4843325" y="3597375"/>
            <a:chExt cx="393600" cy="393600"/>
          </a:xfrm>
        </p:grpSpPr>
        <p:sp>
          <p:nvSpPr>
            <p:cNvPr id="41" name="Google Shape;2481;p93"/>
            <p:cNvSpPr/>
            <p:nvPr/>
          </p:nvSpPr>
          <p:spPr>
            <a:xfrm>
              <a:off x="4843325" y="3597375"/>
              <a:ext cx="393600" cy="393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42" name="Google Shape;2489;p93"/>
            <p:cNvSpPr/>
            <p:nvPr/>
          </p:nvSpPr>
          <p:spPr>
            <a:xfrm>
              <a:off x="4932725" y="3686775"/>
              <a:ext cx="214800" cy="214800"/>
            </a:xfrm>
            <a:prstGeom prst="plus">
              <a:avLst>
                <a:gd name="adj" fmla="val 3743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cxnSp>
        <p:nvCxnSpPr>
          <p:cNvPr id="43" name="Google Shape;2479;p93"/>
          <p:cNvCxnSpPr>
            <a:stCxn id="27" idx="0"/>
            <a:endCxn id="41" idx="3"/>
          </p:cNvCxnSpPr>
          <p:nvPr/>
        </p:nvCxnSpPr>
        <p:spPr>
          <a:xfrm flipV="1">
            <a:off x="7697523" y="1490852"/>
            <a:ext cx="1537651" cy="53761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2479;p93"/>
          <p:cNvCxnSpPr>
            <a:stCxn id="36" idx="0"/>
            <a:endCxn id="41" idx="5"/>
          </p:cNvCxnSpPr>
          <p:nvPr/>
        </p:nvCxnSpPr>
        <p:spPr>
          <a:xfrm flipH="1" flipV="1">
            <a:off x="9467527" y="1490852"/>
            <a:ext cx="1430396" cy="53761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" name="Google Shape;2478;p93"/>
          <p:cNvSpPr/>
          <p:nvPr/>
        </p:nvSpPr>
        <p:spPr>
          <a:xfrm>
            <a:off x="9269171" y="4743713"/>
            <a:ext cx="164357" cy="164357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50" name="Google Shape;2476;p93"/>
          <p:cNvCxnSpPr>
            <a:stCxn id="49" idx="2"/>
            <a:endCxn id="25" idx="2"/>
          </p:cNvCxnSpPr>
          <p:nvPr/>
        </p:nvCxnSpPr>
        <p:spPr>
          <a:xfrm flipH="1" flipV="1">
            <a:off x="7697523" y="4256742"/>
            <a:ext cx="1571648" cy="56915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2476;p93"/>
          <p:cNvCxnSpPr>
            <a:stCxn id="49" idx="6"/>
            <a:endCxn id="34" idx="2"/>
          </p:cNvCxnSpPr>
          <p:nvPr/>
        </p:nvCxnSpPr>
        <p:spPr>
          <a:xfrm flipV="1">
            <a:off x="9433528" y="4256742"/>
            <a:ext cx="1464395" cy="56915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" name="Google Shape;2480;p93"/>
          <p:cNvCxnSpPr>
            <a:stCxn id="49" idx="3"/>
            <a:endCxn id="41" idx="2"/>
          </p:cNvCxnSpPr>
          <p:nvPr/>
        </p:nvCxnSpPr>
        <p:spPr>
          <a:xfrm rot="5400000" flipH="1">
            <a:off x="7485485" y="3076244"/>
            <a:ext cx="3509324" cy="106189"/>
          </a:xfrm>
          <a:prstGeom prst="curvedConnector4">
            <a:avLst>
              <a:gd name="adj1" fmla="val -7200"/>
              <a:gd name="adj2" fmla="val 3498181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" name="Right Brace 62"/>
          <p:cNvSpPr/>
          <p:nvPr/>
        </p:nvSpPr>
        <p:spPr>
          <a:xfrm rot="16200000">
            <a:off x="9056175" y="-1614253"/>
            <a:ext cx="474133" cy="5069136"/>
          </a:xfrm>
          <a:prstGeom prst="rightBrace">
            <a:avLst>
              <a:gd name="adj1" fmla="val 29762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981023" y="200682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 parallel pathways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185" y="6141505"/>
            <a:ext cx="46506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Xie</a:t>
            </a:r>
            <a:r>
              <a:rPr lang="en-US" sz="1000" dirty="0"/>
              <a:t> et al, “Aggregated residual transformations for deep neural networks”, CVPR 2017</a:t>
            </a:r>
          </a:p>
        </p:txBody>
      </p:sp>
    </p:spTree>
    <p:extLst>
      <p:ext uri="{BB962C8B-B14F-4D97-AF65-F5344CB8AC3E}">
        <p14:creationId xmlns:p14="http://schemas.microsoft.com/office/powerpoint/2010/main" val="1011851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Johnson NN cla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JJohnson NN class Lectur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25766</TotalTime>
  <Words>12947</Words>
  <Application>Microsoft Office PowerPoint</Application>
  <PresentationFormat>Widescreen</PresentationFormat>
  <Paragraphs>3279</Paragraphs>
  <Slides>175</Slides>
  <Notes>11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175</vt:i4>
      </vt:variant>
    </vt:vector>
  </HeadingPairs>
  <TitlesOfParts>
    <vt:vector size="183" baseType="lpstr">
      <vt:lpstr>Arial</vt:lpstr>
      <vt:lpstr>Calibri</vt:lpstr>
      <vt:lpstr>Calibri Light</vt:lpstr>
      <vt:lpstr>Courier New</vt:lpstr>
      <vt:lpstr>Helvetica Neue Light</vt:lpstr>
      <vt:lpstr>Office Theme</vt:lpstr>
      <vt:lpstr>JJohnson NN class</vt:lpstr>
      <vt:lpstr>1_JJohnson NN class Lecture 3</vt:lpstr>
      <vt:lpstr>Network Architectures  Computer Vision (UW EE/CSE 576)</vt:lpstr>
      <vt:lpstr>Class calendar</vt:lpstr>
      <vt:lpstr>References</vt:lpstr>
      <vt:lpstr>Readings</vt:lpstr>
      <vt:lpstr>Network architectures</vt:lpstr>
      <vt:lpstr>As before, I’m borrowing slides from</vt:lpstr>
      <vt:lpstr>Lecture 7: Convolutional Networks</vt:lpstr>
      <vt:lpstr>Components of a Convolutional Network</vt:lpstr>
      <vt:lpstr>Batch Normalization</vt:lpstr>
      <vt:lpstr>Activation and weight scaling</vt:lpstr>
      <vt:lpstr>Activation and weight scaling</vt:lpstr>
      <vt:lpstr>Activation and weight scaling</vt:lpstr>
      <vt:lpstr>Batch Normalization</vt:lpstr>
      <vt:lpstr>Batch Normalization</vt:lpstr>
      <vt:lpstr>Batch Normalization</vt:lpstr>
      <vt:lpstr>Batch Normalization: Test-Time</vt:lpstr>
      <vt:lpstr>Batch Normalization: Test-Time</vt:lpstr>
      <vt:lpstr>Batch Normalization: Test-Time</vt:lpstr>
      <vt:lpstr>Batch Normalization for ConvNets</vt:lpstr>
      <vt:lpstr>Batch Normalization</vt:lpstr>
      <vt:lpstr>Batch Normalization</vt:lpstr>
      <vt:lpstr>Batch Normalization</vt:lpstr>
      <vt:lpstr>Layer Normalization</vt:lpstr>
      <vt:lpstr>Instance Normalization</vt:lpstr>
      <vt:lpstr>Comparison of Normalization Layers</vt:lpstr>
      <vt:lpstr>Group Normalization</vt:lpstr>
      <vt:lpstr>Components of a Convolutional Network</vt:lpstr>
      <vt:lpstr>Components of a Convolutional Network</vt:lpstr>
      <vt:lpstr>Network architectures</vt:lpstr>
      <vt:lpstr>Lecture 8: CNN Architectures</vt:lpstr>
      <vt:lpstr>ImageNet Classification Challenge</vt:lpstr>
      <vt:lpstr>ImageNet Classification Challenge</vt:lpstr>
      <vt:lpstr>AlexNet</vt:lpstr>
      <vt:lpstr>AlexNet</vt:lpstr>
      <vt:lpstr>AlexNet</vt:lpstr>
      <vt:lpstr>AlexNet</vt:lpstr>
      <vt:lpstr>AlexNet</vt:lpstr>
      <vt:lpstr>AlexNet</vt:lpstr>
      <vt:lpstr>AlexNet</vt:lpstr>
      <vt:lpstr>ImageNet Classification Challenge</vt:lpstr>
      <vt:lpstr>ImageNet Classification Challenge</vt:lpstr>
      <vt:lpstr>ZFNet: A Bigger AlexNet</vt:lpstr>
      <vt:lpstr>The really cool part</vt:lpstr>
      <vt:lpstr>Visualizing features through backprojection</vt:lpstr>
      <vt:lpstr>Visualizing features through backprojection</vt:lpstr>
      <vt:lpstr>Visualizing features through backprojection</vt:lpstr>
      <vt:lpstr>Attribution: saliency via occlusions</vt:lpstr>
      <vt:lpstr>ImageNet Classification Challenge</vt:lpstr>
      <vt:lpstr>ImageNet Classification Challenge</vt:lpstr>
      <vt:lpstr>VGG: Deeper Networks, Regular Design</vt:lpstr>
      <vt:lpstr>VGG: Deeper Networks, Regular Design</vt:lpstr>
      <vt:lpstr>AlexNet vs VGG-16: Much bigger network!</vt:lpstr>
      <vt:lpstr>ImageNet Classification Challenge</vt:lpstr>
      <vt:lpstr>ImageNet Classification Challenge</vt:lpstr>
      <vt:lpstr>GoogLeNet: Focus on Efficiency</vt:lpstr>
      <vt:lpstr>GoogLeNet: Aggressive Stem</vt:lpstr>
      <vt:lpstr>GoogLeNet: Aggressive Stem</vt:lpstr>
      <vt:lpstr>GoogLeNet: Aggressive Stem</vt:lpstr>
      <vt:lpstr>GoogLeNet: Inception Module</vt:lpstr>
      <vt:lpstr>GoogLeNet: Inception Module</vt:lpstr>
      <vt:lpstr>GoogLeNet: Global Average Pooling</vt:lpstr>
      <vt:lpstr>GoogLeNet: Global Average Pooling</vt:lpstr>
      <vt:lpstr>GoogLeNet: Auxiliary Classifiers</vt:lpstr>
      <vt:lpstr>ImageNet Classification Challenge</vt:lpstr>
      <vt:lpstr>ImageNet Classification Challenge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</vt:lpstr>
      <vt:lpstr>Residual Networks: Basic Block</vt:lpstr>
      <vt:lpstr>Residual Networks: Basic Block</vt:lpstr>
      <vt:lpstr>Residual Networks: Bottleneck Block</vt:lpstr>
      <vt:lpstr>Residual Networks: Bottleneck Block</vt:lpstr>
      <vt:lpstr>Residual Networks</vt:lpstr>
      <vt:lpstr>Residual Networks</vt:lpstr>
      <vt:lpstr>Residual Networks</vt:lpstr>
      <vt:lpstr>Residual Networks</vt:lpstr>
      <vt:lpstr>Improving Residual Networks: Block Design</vt:lpstr>
      <vt:lpstr>Improving Residual Networks: Block Design</vt:lpstr>
      <vt:lpstr>Comparing Complexity</vt:lpstr>
      <vt:lpstr>Comparing Complexity</vt:lpstr>
      <vt:lpstr>Comparing Complexity</vt:lpstr>
      <vt:lpstr>Comparing Complexity</vt:lpstr>
      <vt:lpstr>Comparing Complexity</vt:lpstr>
      <vt:lpstr>Comparing Complexity</vt:lpstr>
      <vt:lpstr>ImageNet Classification Challenge</vt:lpstr>
      <vt:lpstr>ImageNet Classification Challenge</vt:lpstr>
      <vt:lpstr>ImageNet 2016 winner: Model Ensembles</vt:lpstr>
      <vt:lpstr>Improving ResNets</vt:lpstr>
      <vt:lpstr>Improving ResNets: ResNeXt</vt:lpstr>
      <vt:lpstr>Improving ResNets: ResNeXt</vt:lpstr>
      <vt:lpstr>Improving ResNets: ResNeXt</vt:lpstr>
      <vt:lpstr>Grouped Convolution</vt:lpstr>
      <vt:lpstr>Grouped Convolution</vt:lpstr>
      <vt:lpstr>Grouped Convolution</vt:lpstr>
      <vt:lpstr>Grouped Convolution</vt:lpstr>
      <vt:lpstr>Grouped Convolution in PyTorch</vt:lpstr>
      <vt:lpstr>Improving ResNets: ResNeXt</vt:lpstr>
      <vt:lpstr>ResNeXt: Maintain computation by adding groups!</vt:lpstr>
      <vt:lpstr>ImageNet Classification Challenge</vt:lpstr>
      <vt:lpstr>Squeeze-and-Excitation Networks</vt:lpstr>
      <vt:lpstr>ImageNet Classification Challenge</vt:lpstr>
      <vt:lpstr>Densely Connected Neural Networks</vt:lpstr>
      <vt:lpstr>MobileNets: Tiny Networks (For Mobile Devices)</vt:lpstr>
      <vt:lpstr>MobileNets: Tiny Networks (For Mobile Devices)</vt:lpstr>
      <vt:lpstr>Neural Architecture Search</vt:lpstr>
      <vt:lpstr>Neural Architecture Search</vt:lpstr>
      <vt:lpstr>Neural Architecture Search</vt:lpstr>
      <vt:lpstr>CNN Architectures Summary</vt:lpstr>
      <vt:lpstr>Which Architecture should I use?</vt:lpstr>
      <vt:lpstr>Network architectures</vt:lpstr>
      <vt:lpstr>Lecture 14: Visualizing CNNs</vt:lpstr>
      <vt:lpstr>Intermediate Features via (guided) backprop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Visualizing CNN Features: Gradient Ascent</vt:lpstr>
      <vt:lpstr>Feature visualization by optimization</vt:lpstr>
      <vt:lpstr>Adversarial Examples</vt:lpstr>
      <vt:lpstr>Adversarial Examples</vt:lpstr>
      <vt:lpstr>Network architectures</vt:lpstr>
      <vt:lpstr>Lecture 16: Semantic Segmentation</vt:lpstr>
      <vt:lpstr>Computer Vision Tasks: Semantic Segmentation</vt:lpstr>
      <vt:lpstr>Semantic Segmentation</vt:lpstr>
      <vt:lpstr>Semantic Segmentation Idea: Sliding Window</vt:lpstr>
      <vt:lpstr>Semantic Segmentation Idea: Sliding Window</vt:lpstr>
      <vt:lpstr>Semantic Segmentation: Fully Convolutional Network</vt:lpstr>
      <vt:lpstr>Semantic Segmentation: Fully Convolutional Network</vt:lpstr>
      <vt:lpstr>Semantic Segmentation: Fully Convolutional Network</vt:lpstr>
      <vt:lpstr>Semantic Segmentation: Fully Convolutional Network</vt:lpstr>
      <vt:lpstr>Semantic Segmentation: Fully Convolutional Network</vt:lpstr>
      <vt:lpstr>In-Network Upsampling: “Unpooling”</vt:lpstr>
      <vt:lpstr>In-Network Upsampling: “Unpooling”</vt:lpstr>
      <vt:lpstr>In-Network Upsampling: Bilinear Interpolation</vt:lpstr>
      <vt:lpstr>In-Network Upsampling: Bicubic Interpolation</vt:lpstr>
      <vt:lpstr>In-Network Upsampling: “Max Unpooling”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Learnable Upsampling: Transposed Convolution</vt:lpstr>
      <vt:lpstr>Transposed Convolution: 1D example</vt:lpstr>
      <vt:lpstr>Transposed Convolution: 1D example</vt:lpstr>
      <vt:lpstr>Convolution as Matrix Multiplication (1D Example)</vt:lpstr>
      <vt:lpstr>Convolution as Matrix Multiplication (1D Example)</vt:lpstr>
      <vt:lpstr>Convolution as Matrix Multiplication (1D Example)</vt:lpstr>
      <vt:lpstr>Convolution as Matrix Multiplication (1D Example)</vt:lpstr>
      <vt:lpstr>Semantic Segmentation: Fully Convolutional Network</vt:lpstr>
      <vt:lpstr>U-Nets</vt:lpstr>
      <vt:lpstr>Deep Learning Software</vt:lpstr>
      <vt:lpstr>Summary: Network architectures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Rick Szeliski</dc:creator>
  <cp:lastModifiedBy>Rick Szeliski</cp:lastModifiedBy>
  <cp:revision>307</cp:revision>
  <dcterms:created xsi:type="dcterms:W3CDTF">2018-03-27T22:07:28Z</dcterms:created>
  <dcterms:modified xsi:type="dcterms:W3CDTF">2020-04-28T17:23:46Z</dcterms:modified>
</cp:coreProperties>
</file>