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tags/tag67.xml" ContentType="application/vnd.openxmlformats-officedocument.presentationml.tags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6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7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8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ink/ink2.xml" ContentType="application/inkml+xml"/>
  <Override PartName="/ppt/ink/ink3.xml" ContentType="application/inkml+xml"/>
  <Override PartName="/ppt/notesSlides/notesSlide25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7" r:id="rId3"/>
    <p:sldMasterId id="2147483709" r:id="rId4"/>
    <p:sldMasterId id="2147483745" r:id="rId5"/>
  </p:sldMasterIdLst>
  <p:notesMasterIdLst>
    <p:notesMasterId r:id="rId85"/>
  </p:notesMasterIdLst>
  <p:sldIdLst>
    <p:sldId id="584" r:id="rId6"/>
    <p:sldId id="516" r:id="rId7"/>
    <p:sldId id="527" r:id="rId8"/>
    <p:sldId id="528" r:id="rId9"/>
    <p:sldId id="529" r:id="rId10"/>
    <p:sldId id="530" r:id="rId11"/>
    <p:sldId id="531" r:id="rId12"/>
    <p:sldId id="532" r:id="rId13"/>
    <p:sldId id="533" r:id="rId14"/>
    <p:sldId id="375" r:id="rId15"/>
    <p:sldId id="406" r:id="rId16"/>
    <p:sldId id="405" r:id="rId17"/>
    <p:sldId id="534" r:id="rId18"/>
    <p:sldId id="431" r:id="rId19"/>
    <p:sldId id="407" r:id="rId20"/>
    <p:sldId id="411" r:id="rId21"/>
    <p:sldId id="432" r:id="rId22"/>
    <p:sldId id="515" r:id="rId23"/>
    <p:sldId id="412" r:id="rId24"/>
    <p:sldId id="518" r:id="rId25"/>
    <p:sldId id="416" r:id="rId26"/>
    <p:sldId id="438" r:id="rId27"/>
    <p:sldId id="439" r:id="rId28"/>
    <p:sldId id="440" r:id="rId29"/>
    <p:sldId id="441" r:id="rId30"/>
    <p:sldId id="442" r:id="rId31"/>
    <p:sldId id="443" r:id="rId32"/>
    <p:sldId id="448" r:id="rId33"/>
    <p:sldId id="444" r:id="rId34"/>
    <p:sldId id="445" r:id="rId35"/>
    <p:sldId id="421" r:id="rId36"/>
    <p:sldId id="422" r:id="rId37"/>
    <p:sldId id="424" r:id="rId38"/>
    <p:sldId id="425" r:id="rId39"/>
    <p:sldId id="426" r:id="rId40"/>
    <p:sldId id="427" r:id="rId41"/>
    <p:sldId id="428" r:id="rId42"/>
    <p:sldId id="429" r:id="rId43"/>
    <p:sldId id="446" r:id="rId44"/>
    <p:sldId id="544" r:id="rId45"/>
    <p:sldId id="545" r:id="rId46"/>
    <p:sldId id="546" r:id="rId47"/>
    <p:sldId id="547" r:id="rId48"/>
    <p:sldId id="548" r:id="rId49"/>
    <p:sldId id="549" r:id="rId50"/>
    <p:sldId id="550" r:id="rId51"/>
    <p:sldId id="551" r:id="rId52"/>
    <p:sldId id="552" r:id="rId53"/>
    <p:sldId id="553" r:id="rId54"/>
    <p:sldId id="554" r:id="rId55"/>
    <p:sldId id="555" r:id="rId56"/>
    <p:sldId id="556" r:id="rId57"/>
    <p:sldId id="557" r:id="rId58"/>
    <p:sldId id="558" r:id="rId59"/>
    <p:sldId id="559" r:id="rId60"/>
    <p:sldId id="560" r:id="rId61"/>
    <p:sldId id="561" r:id="rId62"/>
    <p:sldId id="562" r:id="rId63"/>
    <p:sldId id="563" r:id="rId64"/>
    <p:sldId id="564" r:id="rId65"/>
    <p:sldId id="565" r:id="rId66"/>
    <p:sldId id="566" r:id="rId67"/>
    <p:sldId id="567" r:id="rId68"/>
    <p:sldId id="568" r:id="rId69"/>
    <p:sldId id="569" r:id="rId70"/>
    <p:sldId id="570" r:id="rId71"/>
    <p:sldId id="571" r:id="rId72"/>
    <p:sldId id="572" r:id="rId73"/>
    <p:sldId id="573" r:id="rId74"/>
    <p:sldId id="574" r:id="rId75"/>
    <p:sldId id="575" r:id="rId76"/>
    <p:sldId id="576" r:id="rId77"/>
    <p:sldId id="577" r:id="rId78"/>
    <p:sldId id="578" r:id="rId79"/>
    <p:sldId id="579" r:id="rId80"/>
    <p:sldId id="580" r:id="rId81"/>
    <p:sldId id="581" r:id="rId82"/>
    <p:sldId id="582" r:id="rId83"/>
    <p:sldId id="583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33CC"/>
    <a:srgbClr val="35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1:22:56.4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5901 13962 894 0,'2'3'20'0,"-3"-3"16"15,0 0 0-15,0 0-4 0,1 0 0 16,0 0 1-16,0 0 2 16,0 0 5-16,0 0 13 15,0 0 6-15,0 0 15 16,0 0 4-16,0 0 3 15,0 0-4-15,0 0-7 16,-2 0-5-16,2 0-13 16,-1 0-6-16,1 0-13 15,0 0-7-15,0 0-11 16,-1 0-9-16,0 0-13 16,0-1-6-16,-15-1-5 15,-39-2 3-15,34 4 7 16,-4 1 2-16,6 0 4 15,-1 3 0-15,-4 0 2 16,2 1 0-16,-3-1 0 0,-2 1 0 16,-2-2-1-16,4 3-2 15,-3-1 0-15,3 2 1 16,1-3-1-16,-2 1 2 16,3 1 0-16,0-1 0 15,0 0 1-15,1 1 0 16,5-3 1-16,1 2 0 15,8 1 0-15,-1 1-3 16,2 1-1-16,-5-1 0 0,2 0 0 16,1-1 3-16,2 0 0 15,1 5 2-15,-3 0-1 16,-2 1 0-16,-4-4 0 16,3 1-1-16,-1 8 0 15,-4-4-1-15,2 7-1 16,-3-2 1-16,-1-1-1 15,3 4 2-15,-4 2 0 16,2 0 0-16,-1-2 0 16,3 0 0-16,2-1-1 15,1-1-1-15,3-2-1 16,1-2 1-16,3 2-1 16,-1-2 1-16,4 0-1 15,-1-2 0-15,2-3 0 16,-2 2-6-16,2 3 0 15,0 0-1-15,2 5 1 16,0-1 6-16,1-2 1 0,1 5 1 16,1-8-1-16,-1 1 0 15,3 2 0-15,-1-4-1 16,2 7 1-16,1-3-1 16,2-4 1-16,1 3 0 15,3-2-1-15,0 2-6 16,2 5-2-16,-1-4-1 15,-1 1 2-15,2 2 6 0,-1-1 2 16,1 1-1-16,-1-1 0 16,-1-3-1-16,-2-4-2 15,1-1 0-15,-1-3-2 16,3 0 1-16,0-1 1 16,-6 1 1-16,6 1 2 15,-6-1 1-15,1-1 1 16,5 2-1-16,-8-3-3 15,5 0-2-15,2 1-1 16,1-5 1-16,3 0 4 16,-4 0 1-16,1-2 2 15,1 0 0-15,2 0 1 16,1-3-1-16,2 1 1 16,0-4-1-16,-1 3 0 15,3-1 0-15,-3 0 0 16,-1-4-1-16,2-1 1 15,-3 1 1-15,2-1 0 0,1 1 1 16,2-3 1-16,2-2-1 16,2-3 0-16,-2-4 1 15,0 1-2-15,-6-3 0 16,1 2 0 0,2 2-1-16,-2 3 0 0,8 2 0 15,-5 0-1-15,1 4 1 16,-4-5 0-16,0 2 0 0,2-1 0 15,0 0 0 1,-3 0 0-16,-2-2 0 0,-3 3 2 16,-4-3 1-16,-2 3 4 15,-2 0 2-15,0-2 1 16,-3 2-2-16,2-2-2 16,-3 2-2-16,-2 1 2 15,-1-4 0-15,-3 2 3 16,-1 0-1-16,0-1-1 15,-1 0-2-15,-1-2-3 16,3-5-1-16,-5-5-1 16,3-2 1-16,-1-1-1 15,-2 0 1-15,4 5 0 16,-3-2 1-16,2 2-1 16,-1 0-1-16,-2-3 1 15,4 0-1-15,-3-3 0 16,-1 4 0-16,2 2-1 0,-1 3-2 15,-1 1-5-15,-1 4-4 16,-2 1-6-16,-5 4-7 16,0 0-3-16,-2 0 0 15,5 0 1-15,0 0 5 16,1 0 6-16,5 1 4 16,-2 1 3-16,3 3-3 15,4 1-47-15,-6 1-60 16,4-4 74-16</inkml:trace>
  <inkml:trace contextRef="#ctx0" brushRef="#br0" timeOffset="714.073">4418 15588 268 0,'-33'29'135'0,"32"-30"-34"15,2 2-28-15,0 0-25 16,-2-1-9-16,1 0-19 16,0 0-10-16,0 0-12 15,0 0-7-15,0-1-17 0,0 0-9 16,0 1-8-16,0 0 2 15,0 0 17-15,0 0 11 16,0 0 13-16,0 0 3 16,0 0-2-16,-1 0-3 15,1 0-34-15,0 0-22 16,0 0-56-16,0 0 66 16</inkml:trace>
  <inkml:trace contextRef="#ctx0" brushRef="#br0" timeOffset="2050.553">4548 15410 237 0,'0'0'143'0,"-1"0"-16"15,-1-1-49-15,1 1-36 16,0-1-8-16,-1 1-5 16,1-1-5-16,0 0-12 15,0 0 4-15,0-1 18 0,0 2 14 16,0-1 29-16,-1 1 10 15,1 0 3-15,0 0 4 16,0-1-22-16,0 0-10 16,0 0-12-16,-1 0-10 15,-3 0-3-15,-1-1-2 16,-2 1-12-16,-1 0-6 16,-2-1-9-16,-1-1-2 0,-32-9 0 15,32 7-1-15,-2 1-1 16,1-2-2-16,-1 1-2 15,0 3-4-15,-5-2-3 16,1 1-2-16,0 1-2 16,-5-2 1-16,2 2 2 15,-1-3 2-15,-3 1 0 16,-2-1-3-16,-1-1-8 16,1 4-5-16,-3 1-4 15,0-1 0-15,2 3-1 16,4 1 5-16,2 0 4 15,1 2-2-15,0-1 0 16,5 1-2-16,1 3-3 16,3-2-4-16,1 3-9 15,0 1-2-15,6 1 1 16,-2 0 5-16,1 2 16 16,0 0 2-16,-3 6 5 0,5 3-2 15,4 10-9-15,-2 0-7 16,3 6-9-16,-1 1-1 15,1 0 11-15,-1 0 6 16,3 3 12-16,-2 7 4 16,-1-2 4-16,3 3 0 15,-6 0 1-15,2-6 0 16,4 4 1-16,-2-7 0 16,7-7 0-16,0-1 0 15,0-6 5-15,3-1 4 0,-4-3 6 16,3-1 3-16,-2-3 3 15,2-1-1 1,2 0-4-16,0 0-3 0,1-3-3 16,2 2-2-16,-1-3-3 15,-3-3-1-15,0-2-1 16,-1-1-1-16,-2-3 3 16,-1-1 4-16,1-2 5 15,-1 0 2-15,0-1 8 16,2-1 0-16,0-1 2 15,1-1 3-15,0-3-5 16,2-1-4-16,1-6-6 16,1-2-5-16,1-7-5 15,-2 2-1-15,-3-5-2 16,3 1 0-16,-2 2 0 16,0-4 0-16,3 5 1 0,-4 0 2 15,0-2 5-15,-2-1 1 16,1-5 2-16,1-4-1 15,-2-2-4-15,6-1-1 16,-5 6 0-16,-1 3 0 16,0-3 0-16,0 3 0 15,-1-2 0-15,0-2 0 0,-2 6 3 16,3-2 1-16,-4 5-1 16,4 4-1-16,-2 0-4 15,-2 3-2-15,3 0 0 16,0 0-1-16,-1-2 1 15,-1 4 0-15,-1-1 3 16,-4 2 5-16,0 5 11 16,0 2 6-16,0 1 8 15,-3 2-1 1,3 1-6-16,-1 0-5 0,0-1-9 16,0 1-4-16,0 0-6 15,-1 0-3-15,1 0-2 16,0 0-1-16,0-1 0 15,0 1 0-15,0 0-7 16,0 0-10-16,-1 0-60 16,1 0-70-16,0 0 93 15</inkml:trace>
  <inkml:trace contextRef="#ctx0" brushRef="#br0" timeOffset="16102.938">15817 14825 190 0,'4'0'89'0,"1"-1"-13"15,-1 2-79-15,0 0-5 16,-4-1 2-16,0 0 2 15,0 0 4-15,0 0 4 0,0 0 4 16,0 0 1-16,0 0 10 16,0 0 6-1,0 0 18-15,0 0 8 0,0 0 6 16,0 0-2-16,0 0-15 16,0 0-8-16,0 0-9 15,1 0 2-15,-1 0 8 16,0 0 1-16,0 0-4 15,1 0-5-15,3 1-10 16,-4-1 0-16,0 0 8 16,0 0 6-16,0 0 12 15,4 1 3-15,-1-1-5 16,3 1-3-16,-2-1-12 16,2 2-4-16,2-1-7 15,-3-1-2-15,5 1-5 16,-1 0-1-16,1 0-2 0,32 7 0 15,-28-8 2-15,-1 0 1 16,1 1 3-16,0 0 1 16,1 1 2-16,1-1 0 15,4-1-3-15,1 0 0 16,1-3-3-16,1 2-1 16,-3-1 1-16,3-1-1 15,-1-1 1-15,1 2 0 16,0 1-3-16,-2 0 0 0,5 2-2 15,-8 0 0-15,-1 1-1 16,3 3 0-16,1-3 0 16,1 0 0-16,3 2 1 15,-1-2 0-15,-3 0-1 16,1 0 1-16,-3-2 1 16,3-2-1-16,2 0 0 15,1-1 0-15,2-1 0 16,1 0-1-16,0-2 1 15,1 4 0-15,-5-5-1 16,1 2 0-16,0 5 1 16,-4-5-1-16,3 4 0 15,-1 1 0-15,-2-1 0 16,2 2-1-16,-1 0 1 16,-1 1 0-16,1 1 0 15,1-1 1-15,0 1-1 0,-1-2 0 16,0-1 1-16,-1 1-1 15,-1 1 0-15,0 1 1 16,2 1 0-16,-5-2-1 16,2 2 0-16,-3-1 0 15,-1-2-1-15,2 2-1 16,-3-1-10-16,1 0-24 16,-3 1-167-16,-1-4 141 15</inkml:trace>
  <inkml:trace contextRef="#ctx0" brushRef="#br0" timeOffset="17470.769">17938 14157 855 0,'0'0'284'16,"0"0"-306"-16,0 0-40 16,0 0-3-16,0 0 9 15,0 0 39-15,0 0 8 0,0 0 4 16,0 0 1-16,0 0 1 15,0 0 0-15,0 0 2 16,-1 13 0-16,1 4 1 16,-1 27 2-16,1-27 9 15,0-2 4-15,1 7 4 16,1 6-1-16,1 5-7 16,0 5-5-16,2 4-4 15,2-1-1-15,1 2-1 16,3 3 0-16,-2 0 0 15,0-1 0-15,-1-4 0 16,0-7 0-16,2-3-2 16,-1 2 0-16,2 0-3 15,0-3 1-15,-2-2-1 16,1-4 1-16,-4-9 0 16,2-4 0-16,-2-7 0 0,0-2 1 15,8-4 11-15,1-6 7 16,2-12 16-16,1-9 5 15,0-11-5-15,-1-4-4 16,1-2-14-16,3-2-5 16,2-3-4-16,-1-4 0 15,1-2 1-15,2 1 0 16,0-7-2-16,-1 6-2 16,-2 2-1-16,-1 6-2 15,-4 6 1-15,-1 6 1 16,-2 3 0-16,-3 5 1 0,-3 13-1 15,-2 2 1-15,-2 8-5 16,-1 2-13 0,-2 4-26-16,-1 0-13 0,0 0-12 15,0 0 13-15,0 0 26 16,1 10 18-16,3 15 22 16,6 30 6-16,-5-32 6 15,2 5 1-15,2-5-5 16,0 5-3-16,0 4-7 15,3 0-4-15,-2 11-4 16,-2 1-1-16,2 6 0 16,2 3 0-16,-2-5 1 15,0 2 0-15,-1-3-1 16,-2-5 1-16,1 2 0 16,0 1 0-16,-1 2 4 15,-2-2 7-15,-3-9 11 0,0-2 5 16,-2-8 1-16,5 0-3 15,-2-6-6-15,4 0-2 16,-3-7 1-16,-1-5 0 16,1-1-1-16,-4-3-1 15,4 0-3-15,-3-1 1 16,-1-3 3-16,0 0 1 16,0 0 3-16,0-1-1 15,4 0 1-15,7-6 1 0,-1-2 3 16,30-44 0-16,-30 22-4 15,4-4-3-15,-2-10-11 16,-1-1-1-16,1-2-3 16,-4 3 1-16,0 5 2 15,0 4 1-15,-2-4 3 16,-2-1 0-16,1 2-3 16,-2 1 0-16,0 8-3 15,0 2-1-15,0 3-1 16,-1 2-2-16,0-1-4 15,-1 4-5-15,0 2-8 16,-1 0-4-16,2 2-5 16,0 1 1-16,1-4 0 15,3 4 1-15,1 3-6 16,1-3-16-16,1 0-100 16,2-4-171-16,3-5 203 0</inkml:trace>
  <inkml:trace contextRef="#ctx0" brushRef="#br0" timeOffset="18336.418">19121 14679 620 0,'3'0'269'0,"-3"0"-160"15,2 0-61-15,-3 0-72 16,1 0-12-16,0 0 4 0,-1 0 7 16,1 0 11-16,0 0 6 15,0-1 8-15,14 0 5 16,11 0 10-16,30 0 5 15,-26-6 9-15,5 2 5 16,0-5 9-16,0-4 3 16,-1-3 3-16,-4-5-1 15,0 2-7-15,-1 2-6 16,-5 2-14-16,1 0-7 0,-6-1-9 16,-3 0-6-16,0 3-19 15,-5-1-9-15,1-1-17 16,-4-1-4-16,-4-2 7 15,0 1 8 1,-6 1 18-16,3-1 8 0,-3 2 8 16,-2 2 2-16,-4 2 3 15,-1 0 1-15,-7 4 1 16,-5-1-2-16,-7 3-5 16,-7 5-4-16,-7 7-4 15,-3 5-2-15,-3 11 0 16,-1 4 1-16,3 9-8 15,5 3-6-15,5 5-21 16,3 2-3-16,0 1 9 16,2 6 7-16,1-7 25 15,3 0 11-15,11-7 7 0,2-7 1 16,10 3-2-16,5 0 1 16,9 0 16-16,4-3 11 15,13-4 19-15,5-2 3 16,8-1-9-16,3 1-9 15,3-1-13-15,1-3-6 16,10-5-8-16,3-2-4 16,6-7-14-16,-4-1-16 15,-5-4-55-15,-3-1-40 16,-9-1-97-16,-3-3 126 0</inkml:trace>
  <inkml:trace contextRef="#ctx0" brushRef="#br0" timeOffset="18731.091">20054 14219 1017 0,'3'2'396'0,"-3"-2"-255"15,0 1-162-15,-1-1-24 16,1 0 0-16,0 9 8 15,2 21 34-15,7 45 2 16,-2-24-1-16,-1 2 1 16,1 5-14-16,1 2-12 0,-1-5-30 15,1 1-18-15,-1-13-33 16,1-3-12-16,-4-8-34 16,1-4-41-16,-2-9 129 15</inkml:trace>
  <inkml:trace contextRef="#ctx0" brushRef="#br0" timeOffset="18981.825">19986 14148 1058 0,'81'14'381'16,"-79"-16"-380"-16,4-1-118 16,5-3-152-1,-3-2 151-15</inkml:trace>
  <inkml:trace contextRef="#ctx0" brushRef="#br0" timeOffset="19781.372">20796 14382 548 0,'11'5'190'0,"3"-1"-167"16,-1 0-20-16,-5-2-1 15,-2 1 5-15,-4-3 24 16,-2 2 15-16,0-2 38 16,0 0 18-16,0 0 12 15,0 0 0-15,0 0-20 16,-1-2-11-16,0 1-14 15,0 0-10-15,-1 0-16 16,-3-8-11-16,-16-11-22 16,-39-27-7-16,23 32-5 0,-1 1-3 15,2 5-2 1,0 3-1-16,3 6 0 0,0 4 1 16,-2 2-7-16,5 3-8 15,7-1-40-15,6 2-7 16,7 3-18-16,5 3 8 15,4 3 43-15,4 3 12 16,7 5 31-16,5-2 4 16,11-1-2-16,-1 2-4 0,9-3-6 15,0 1-2-15,0-5-2 16,1-7-1-16,8-6-1 16,2-5 1-16,8-4-1 15,2-5 1-15,-3-4 2 16,-2-3 1-16,-6 0 3 15,-4 1 2-15,-6 6-1 16,-1 2 0-16,0 8-2 16,-1 2-4-16,2 13-13 15,-3 9-9-15,-2 13-7 16,-3 6 1-16,-3 7 9 16,-2 2 8-16,-5 11 2 15,-3 3-5-15,-8 11-2 16,-5 1 6-16,-5-10 11 15,-4 0 12-15,-7-4 16 16,-5 1 1-16,-9 3 0 0,-2 5 0 16,-6-7 1-1,-3-2 7-15,-3-5 15 0,-1-7 6 16,-5-1 4-16,-1-2 1 16,-1-13-10-16,-2-7-9 15,8-17-18-15,2-8-14 16,6-7-23-16,5-9-16 15,1-22-81-15,5-12-84 16,8-26 123-16</inkml:trace>
  <inkml:trace contextRef="#ctx0" brushRef="#br0" timeOffset="20627.895">21565 13584 1012 0,'0'0'360'0,"-1"0"-304"16,-1 4-93-16,1-4-6 15,0 0 3-15,-6 22 20 16,-8 44 16-16,13-25 0 0,4 8-3 16,2 6 0-1,3 13 1-15,-2 3 1 0,5 7 4 16,-2-3 1-16,-1-5 1 16,-3-1 3-16,-3 5 15 15,3-4 1-15,-1 4 4 16,-2-4 0-16,-1-11-12 15,-2-2 0-15,-8-14-4 16,4-7-2-16,4-6-3 16,-2-9 0-16,4-8 2 15,1-3 3-15,-1-9 16 16,3-1 6-16,-3-1 14 16,0-1 2-16,0 1-16 15,0 0-8-15,0 0-19 16,4-22-7-16,39-44-5 15,-23 26 0-15,-7-8 5 16,1-4 4-16,3 4 11 0,1-1 1 16,0 4 1-16,1 4-1 15,0 2-6-15,1 7-1 16,1 6-3-16,1 10-1 16,-3 5-6-16,0 1-9 15,0 10-19-15,2-3-9 16,3 8-6-16,4 5 6 15,-3 6 17-15,1 7 10 0,-3 11 11 16,-2 7 2-16,-1 7 3 16,0 1 3-16,-1 3 5 15,-3-1 1-15,-1 2-1 16,-2-2-2-16,-4-6-7 16,-2-3-13-16,-1-5-38 15,-1 2-37-15,-3-9-180 16,0-4 176-16</inkml:trace>
  <inkml:trace contextRef="#ctx0" brushRef="#br0" timeOffset="21113.42">22378 13838 794 0,'4'3'277'16,"2"5"-256"-16,4 7-19 15,1 14-10-15,1 7 1 16,-2 5 8-16,-2 3 5 15,1 4 2-15,-2-1 0 0,4 4 3 16,-3-2 0 0,0 2 4-16,-1-2 2 0,-3 3 1 15,-2-1 2-15,0-9 10 16,3-2 2-16,0-8 1 16,4-2-1-16,-1-3-7 15,1-5-3-15,4-4-1 16,0-2 0-16,6-2 2 15,5 1 0-15,9-4-3 16,5 2-4-16,7-5-8 16,3 0-4-16,5-4-14 15,0 2-10-15,-4-5-23 16,-5 1-10-16,-3 1-23 16,-1-1-19-16,-5-2-66 15,-1 0-40-15,-5-3 123 16</inkml:trace>
  <inkml:trace contextRef="#ctx0" brushRef="#br0" timeOffset="21682.055">21853 14092 707 0,'-12'6'292'0,"-5"0"-180"16,-6 0-58-16,0 1-50 16,2 1 10-16,7-1 37 15,3 0 13-15,2-1 8 0,2 2-9 16,0-1-34-16,1-3-11 15,5 1-6-15,-1-2-1 16,2 3 3-16,0-6 8 16,0 0 13-16,0 0 3 15,0 0 6-15,11 7-4 16,19-2-10-16,49 36-5 16,-17-27-12-16,6 2-4 15,8-2-6-15,3 2-3 16,9 0-3-16,0-1 0 15,-8 2-2-15,-7 0 1 0,-18-1-19 16,-4-1-24-16,-5 5-102 16,-3 3-120-16,-2 9 169 15</inkml:trace>
  <inkml:trace contextRef="#ctx0" brushRef="#br0" timeOffset="23224.089">9634 15491 271 0,'2'5'137'0,"-5"-4"-65"16,4-1-153-16,-1 0 39 0</inkml:trace>
  <inkml:trace contextRef="#ctx0" brushRef="#br0" timeOffset="24579.709">9618 15704 214 0,'0'3'143'16,"1"-3"6"-16,-2 0-22 0,1-1-40 15,-2 1-18-15,1 0-29 16,0-2-12-16,0 2-15 15,0 0-3-15,0 0-6 16,1 0-1-16,-2 0 1 16,1 0 1-16,1 0 4 15,0 0 2-15,0 0 7 16,0-1 2-16,0 1 7 16,0 0 2-16,0 0 0 15,0 0-2-15,0 0-8 16,0 0-5-16,0 0-8 15,0 0-2-15,0 0-1 16,0 3-2-16,3 9 0 16,-1 1 0-16,8 27-1 15,-9-28 0-15,2 0 0 16,0 1 0-16,-3-1 0 0,4 0 1 16,-4-4-1-16,3-1 1 15,-1-2 0-15,2-2-1 16,-3 1 0-16,-1-4 1 15,0 0 0-15,0 0 0 16,0 0-1-16,0 0 1 16,0 0-1-16,0 0 0 15,0 0 0-15,0 0 0 16,0 0 1-16,0 0 0 0,0 0 2 16,0 0 2-16,0 0 2 15,0 0 1-15,0 0-1 16,0 0-1-16,0 0-3 15,0 0-1-15,0 0-1 16,0 0-1-16,0 0 1 16,0 0-1-16,0 0 1 15,0 0 1-15,1 0-1 16,2 1 1-16,-3-1 0 16,0 0-2-16,1 0 1 15,1 1-1-15,4 3 0 16,-3-3 0-16,2 1 1 15,-2 0-1-15,2 0 1 16,0 8-1-16,-1-4 0 16,3-2 0-16,-1 4 0 15,1-2-1-15,0 2 1 0,27 29-1 16,-29-29 1-16,-1 1 0 16,-1-2 0-16,0 1 0 15,0-5 0-15,-1 0 0 16,-2-1-1-16,0-2-1 15,0 0-3-15,0 0-1 16,0 0-1-16,0-1 0 16,0 0 2-16,0 0 2 15,9-16 2-15,19-35 0 0,-18 28-1 16,4 2-1-16,-4-3-1 16,3 2 0-16,-4-5-2 15,-2-5-1-15,0 1-2 16,-1 0 0-16,-2 6 3 15,0 6 2-15,0 6 4 16,-1 6 1-16,1 2 0 16,-2 1-1-16,-1 1-10 15,0 3-13-15,-1 1-29 16,0 0-5-16,0 0 6 16,0 0 12-16,0 0 30 15,1 2 6-15,6 12 5 16,1-2 3-16,30 37-2 15,-28-31 0-15,0 2-2 16,1-2 0-16,0 0-1 16,0-1 0-16,5 0 0 0,-2 1 0 15,0-5 0-15,-1-1 1 16,-4-5 1-16,1 1 1 16,2-2 1-16,-2 1 2 15,2-2 0-15,-2 2-1 16,3 0-1-16,-1-2 0 15,-2-3 0-15,1-1 1 16,-1-2 2-16,3 0 1 16,0-3 3-16,0-2 1 0,-1 0 0 15,0-2-1-15,-2 1 1 16,-1 2 0-16,-2-1 2 16,-2-2 0-16,-1-2-1 15,1-3-2-15,-1 1-5 16,0 0-3-16,1-3-5 15,-2 2-4-15,0 0-5 16,-1 1-1-16,-1 3 3 16,0 7 1-16,-1-3-12 15,0 3-20-15,-1 2-102 16,0 0 94-16</inkml:trace>
  <inkml:trace contextRef="#ctx0" brushRef="#br0" timeOffset="25464.134">10400 15740 773 0,'2'-2'282'0,"0"3"-262"15,1 0-55-15,-3-1-23 16,0 0 4-16,0 0 41 15,3 0 4-15,5 2 3 16,0 1 2-16,3 1 4 16,27 14 1-16,-25-10 1 15,-7-5-1-15,-5-1 0 16,6 3 2-16,-5-5 7 16,4 2 7-16,2-3 10 15,1 1 3-15,2-6-3 16,2 1-5-16,2-5-10 15,-1 0-3-15,1-1-1 16,-2-8-1-16,0 4 1 0,-2-2-1 16,2 0-2-16,-1 3 0 15,2 0-3-15,0 1-1 16,-2 1-1-16,-1-1 0 16,-2 1-1-16,-1 0 1 15,-3 1 2-15,0 2 0 16,-4 4 5-16,0 4 2 15,-1-1 5-15,0 1 0 16,-1 0-10-16,0 0-7 0,0-1-21 16,-1 1-7-16,1 0-1 15,0 0-2-15,-12-4 1 16,-2 1 0-16,-34-6-2 16,29 10 2-16,-5 5 6 15,2 3 2-15,3 5 7 16,1-1 3-16,5 1-27 15,0-4-41-15,4 2-67 16,3 1-17-16,1 2 39 16,2 0 47-16,6-1 74 15,-2-1 18-15,8 3 7 16,5 0 8-16,-2 2 18 16,4 1 10-16,0 0 6 15,-4 1-10-15,4 3-17 16,-2-1-9-16,3-1-9 15,0-2-3-15,-2-2-1 16,5 3 1-16,-4 3 5 0,1 2 0 16,1-2-1-16,1-2-2 15,2 0-10-15,2-2-9 16,2-4-142-16,-1-1 108 16</inkml:trace>
  <inkml:trace contextRef="#ctx0" brushRef="#br0" timeOffset="25889.486">11313 15566 871 0,'-1'0'354'16,"1"1"-193"-16,0-1-144 16,0 0-18-16,-1 0-4 15,0 0 5-15,0 0-2 16,0 0-2-16,0 0 0 15,-1 0-2-15,-1 1-7 0,-5 4-9 16,1-3-8-16,-3 11 1 16,-27 25 9-16,30-28 8 15,1 9 7-15,3 2-3 16,1 10-7-16,2 1-3 16,0 1-3-16,0 1-1 15,2-4-19-15,-1-5-17 16,0 1-89-16,-1-3-108 15,1 3 165-15</inkml:trace>
  <inkml:trace contextRef="#ctx0" brushRef="#br0" timeOffset="26126.709">11195 15251 1064 0,'-1'-1'426'16,"1"0"-246"-16,0 4-328 15,0-3-88-15,0 0-162 16,-2 0 227-16</inkml:trace>
  <inkml:trace contextRef="#ctx0" brushRef="#br0" timeOffset="27177.423">11883 15454 807 0,'1'0'296'0,"-3"1"-245"16,-1-1-57-16,2-1-40 15,0 0-15-15,0 0 11 16,0 0 10-16,0 0 34 0,0-1 23 15,-1 1 20-15,1 0 5 16,0 0 11-16,0 0 6 16,0 0 10-16,0 0 2 15,-7-2-8-15,-4 0-12 16,-2-1-23-16,-27-1-10 16,22 5-16-16,-3 0-4 15,-5 6-5-15,-9 3-2 0,-1 4-2 16,-1 7-3-1,0 6-4-15,2 6-6 0,3 3-13 16,3 0-2-16,7 0-17 16,5-2-10-16,13 3-31 15,1-1-7 1,8-1 16-16,4-3 17 0,2-8 47 16,7-7 13-16,4-7 11 15,-1-4 2-15,6-4 6 16,0-2 3-16,5-4 0 15,0 0 1-15,-3-8-2 16,2-1 1-16,-4-5 0 16,1-2 2-16,-2 0 3 15,-3 0 0-15,-1 7-2 16,-3-2 0-16,-6 5 2 16,-2 4 1-16,-7 0 5 15,-1 7 0-15,-2 1 3 16,1 3-1-16,-1-4-2 0,0-2-1 15,0 1 0-15,0 0 1 16,-1 0 4-16,-1 0-1 16,2 0-7-16,0-1-6 15,0 1-12-15,0 1-9 16,0 0-10-16,0 0-2 16,0 0 4-16,3 10 6 15,14 16 8-15,29 34 3 16,-25-25 0-16,-1-2 2 0,-2 3 4 15,-2 5 5-15,-4 1 14 16,-3 2 7-16,-3-6 9 16,-2-8-2-16,0 3-7 15,-4 2-7-15,-4 2-10 16,-2 4-2-16,-3-5 1 16,0-6 7-16,-4 0 1 15,-3 3 0-15,-13 4-8 16,-5 7-7-16,-15-4-5 15,-3-1-6-15,-2-6-12 16,5-10-6-16,7-14-61 16,6-4-113-16,5-34 132 15</inkml:trace>
  <inkml:trace contextRef="#ctx0" brushRef="#br0" timeOffset="28521.592">12267 15412 927 0,'0'0'353'16,"0"0"-244"-16,-1 0-155 16,0-2-33-16,1 2-21 15,0 0 23-15,0 0 42 16,0 0 28-16,0-1 54 15,-2 0 16-15,1 1 3 16,0 0-3-16,0 0-16 16,0 0-8-16,0 0-15 15,-1-1-7-15,1 0-10 16,0 0-4-16,0-1-3 16,0 1 0-16,0 0 0 0,0 1 0 15,-1 0 0-15,1-1 0 16,0 0 1-1,0 0 0-15,-1 0 0 0,-2-1 0 16,3 1-1-16,-1 0-2 16,-1 0 0-16,0 0-1 15,-2 0-4-15,2-1-3 16,-1 1-2-16,1 0 2 16,1 0 5-16,-1 0 3 15,1 0 7-15,1 0 2 0,0-1-1 16,0 1 0-16,-1 0-6 15,1 0-4-15,0 0 0 16,0 0-2-16,0 0 3 16,0-1 1-16,0 1 2 15,-1 0 1-15,1 0 1 16,0 0-2-16,0 0 0 16,0 1 0-16,0 0 1 15,-1 0 0-15,1 0 1 16,0 0 1-16,0-2-1 15,0 2-2-15,0 0-5 16,0 0-4-16,-1 0-6 16,1 0 2-16,1 0 3 15,0 0 4-15,0 15 6 16,0 4 3-16,3 32 2 16,-3-26 1-16,0 4-1 0,0-4 0 15,1 3-2-15,1-2 0 16,0-6-1-16,1-2-1 15,0 0 0-15,-2-1-1 16,2 4 1-16,-1-2-1 16,-1-1 1-16,0-2-1 15,-1-5 1-15,-1 4 1 16,-1-2 0-16,1 1 0 16,1-3 0-1,0-3 0-15,0 2 1 0,-2-3-1 0,0-1 3 16,1 1 2-16,-1-3 6 15,-2-3 1-15,3-1 2 16,0 0-2-16,0 0-5 16,1 0-1-16,0 0-9 15,0 0 1-15,0 0-6 16,0-1-6-16,0 0 0 16,0-7-10-16,1-13-7 15,8-32-2-15,-3 25 1 16,2 2 5-16,0 0 9 15,2 5 7-15,2 8 5 16,1-2 1-16,-1 2 0 16,0 1-5-16,-2 3-16 15,3 6-8-15,0 3-13 16,1 1-3-16,1 5 7 16,-2 4 7-16,2 0 16 0,0 3 9 15,2 4 9-15,-4-4 3 16,0 6 3-16,-4 0 2 15,-6 1 9-15,10 1 2 16,-9-1 10-16,3 2 2 16,-2 0 2-16,-4-1-3 15,3-4-7-15,-1-3-4 16,3-3-10-16,-6-1-4 16,1-1-4-16,-2 0-3 0,-3-1-29 15,4 3-22-15,2-3-80 16,2-1-36-16,3-2-80 15,0-1 142-15</inkml:trace>
  <inkml:trace contextRef="#ctx0" brushRef="#br0" timeOffset="29060.28">13126 15361 907 0,'2'2'371'16,"-2"-2"-251"-16,0 0-147 16,0 0-85-16,-1 0-1 15,0 0 36-15,-3 11 42 16,-3 8 29-16,-11 35 2 0,12-23 2 16,2 3-1-16,-2 2-3 15,-1-4 0-15,-4 1 1 16,0 1 2-16,-2-2 5 15,2 5 4-15,-1 0 6 16,6-1 0-16,3-6-2 16,1-6-2-16,4-5-6 15,-3 1 1-15,5 2 5 16,5 1 3-16,2 1 4 16,9-2-1-16,3-5-3 15,6 1 0-15,4-5-5 16,5-1-1-16,6-4-1 15,0-1-4-15,1-2-23 16,-4-2-19-16,-3-2-59 16,-3-1-37-16,-10-8-111 15,2-1 152-15</inkml:trace>
  <inkml:trace contextRef="#ctx0" brushRef="#br0" timeOffset="29544.78">12530 15686 799 0,'0'0'293'0,"2"1"-274"16,-1 1-51-16,-1-2-38 15,0 0 13-15,13 7 50 0,13-4 7 16,37 40 2-16,-24-26 7 16,8-5 23-16,2-4 15 15,6-8 20-15,-1-4 2 16,6-11-12-16,2 0-12 15,0-6-23-15,10 3-8 16,1 0-50-16,0-3-102 16,12 4 94-16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0:48:09.3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10728 4572 602 0,'12'-1'4'0,"-2"0"4"0,-2-1-4 16,8-2-3-16,1 1 0 0,0 0 1 16,2 1 6-16,-2 1 2 15,2-1 4-15,-2 2 1 16,3 0-1-16,1 3-1 15,-1 3-1-15,2-3 2 16,0 1 3-16,0-2 1 16,4 0 1-16,2 0 1 0,2-2 2 15,2-2 1 1,2-1 0-16,-2-2 0 0,4 1-3 16,1 1-1-16,4 1-1 15,-1 2 0-15,2 0-4 16,-3 0-1-16,3 0-4 15,1-3-2-15,1 2 1 16,-1-3 0-16,0 1 2 16,-3 1 0-16,-2 2 2 15,1 3 1-15,-1 1 1 16,0 1 0-16,-1 3-3 16,3 0-3-16,-5 1-3 15,0 1-2-15,2-2-1 16,1-3 0-16,5 2 0 15,2-1 0-15,1-4 0 16,-1 1 1-16,5-3-1 16,4 0 0-16,2-3 0 0,0 0 0 15,1-4 0-15,-1 0-1 16,4 1 0-16,1 2-1 16,5 1 0-16,-4 1 0 15,-3 2 0-15,1-2 0 16,-6 1 0-16,-2 1 0 15,2 0 0-15,-1 3 0 16,1 3-1-16,4 1 1 16,-3 2 0-16,-2 3-1 0,-1-1 1 15,-1 2 0-15,3-4 0 16,0 1 0-16,6 0 1 16,4 0-1-16,1 0 1 15,3-2-1-15,-2-3 1 16,-3 1 1-16,1-4-1 15,0 0 2-15,3-2-1 16,4 0 1-16,-6-1 2 16,3-2 1-16,-2-2-1 15,-3-1 1-15,4 3-3 16,0-2 1-16,1 3 0 16,1 1-1-16,-3-1 1 15,0 0-1-15,-5 2-1 16,-1 0 0-16,-3 4 1 15,0 0-1-15,-3 7 1 16,-2-1-1-16,-6 4 0 16,-3 1 0-16,1 5-1 0,-2-3 0 15,3 1 0-15,3 2 1 16,-6-5 1-16,1 1 1 16,-1-2 4-16,-1-1 0 15,-2 0 0-15,-6 2-2 16,-3 4-13-16,-3-1-73 15,-18 10 58-15</inkml:trace>
  <inkml:trace contextRef="#ctx0" brushRef="#br0" timeOffset="7955.945">12796 8061 208 0,'33'51'52'16,"-28"-58"-24"-16,0 0-80 16,0 2 20-16,0 2 62 15,-3 2 18-15,5 1 8 16,-4-2-4-16,-3 2-23 16,0 0-10-16,0 0-6 15,0 0 3-15,0 0 13 16,0 0 8-16,0 0 17 15,0 0 1-15,0 0 2 0,0 0-7 16,16 0-17-16,31 0-7 16,-31 0-19-16,3 0-3 15,5 4-2-15,1-2-1 16,5 4 1 0,2 0 0-16,-2 4 0 0,-2 2 0 15,-1 3 0-15,-1 3 1 16,-3-1 0-16,1 1 0 15,-1-3 2-15,2 0 0 16,2-3 3-16,-1 0 3 0,2-3 5 16,0-3 4-16,-6 1 3 15,3-2-1-15,-3 0-4 16,0 0-5-16,2 0-5 16,-2-1-1-16,4 1-2 15,-2-2 1-15,2 3 2 16,3-4 3-16,0-1 4 15,1-1 3-15,-1-1 2 16,-1 1-2-16,2-1-3 16,-3 0-1-16,3 0-4 15,-3-3-1-15,-2 2-2 16,-1 0-1-16,-2-1-2 16,0 3-1-16,1-2-1 15,1 0 0-15,-1 0-1 16,2 1 0-16,-5 4-1 15,1-1 0-15,-2-2 1 0,-1-1-1 16,2 0 0-16,-1 1 0 16,4 3 0-16,0-2 0 15,3 2 0-15,0-2 0 16,1 0 0-16,-1 3 0 16,1-4 0-16,-3 2 0 15,-1-2 0-15,2 0 0 16,2 0 0-16,1 3 0 0,2-1 0 15,-3 2 0-15,1-1-1 16,1 1 0-16,-1 0 0 16,2 0 1-16,2 0 0 15,1 3 0-15,-2-1 0 16,3 1 0-16,-2 0 1 16,-2-2 0-16,0-3 0 15,2 1-1-15,0 2 0 16,4 1 0-16,3-1 0 15,-2 1 0-15,0-2 1 16,-1 0 0-16,-3 0 0 16,3 0 0-16,0 2-1 15,-4-4 1-15,1 0 0 16,-3-2 0-16,-1-3-1 16,6 3 0-16,-4 0 0 15,1 0 1-15,5 0 0 0,-2-1 1 16,6-1 1-16,1 1-1 15,2-3 1-15,-1-2 0 16,2 3 2-16,-3-4 2 16,-1-1 3-16,-1 2 1 15,0 0 1-15,1 0-1 16,0 0-4-16,3 0-2 16,-2 1-3-16,0 1 0 15,-2 1 0-15,-2 3 0 0,-4 0 0 16,-3 0 1-16,-1 0 0 15,0 0 1-15,6-1 0 16,1 1-1-16,0 3-1 16,2 1 0-16,-3 1-1 15,3 3-1-15,1-2 1 16,-2-1 0-16,0 1 1 16,-3-1-1-16,2-2 0 15,3 0 1-15,0-1 1 16,3 1 0-16,3-3 0 15,-12 0-1 1,-16 0 1-16,-1 0-1 0,50-3-1 16,2 1 0-16,-3 0-1 15,-26 2 1-15,-3 0-1 16,0 2 0-16,2 1 1 16,-2-3-1-16,4 2 0 0,-2 2 0 15,1-4 0 1,1 2 0-16,4-2 0 0,2 0 0 15,3 0 0-15,3-3 0 16,-1-3 0-16,2 0 0 16,3-1 0-16,-2-1 1 15,4 4-1-15,-4-3 0 16,-2 1 0-16,1 5 0 16,-3 0 0-16,2-2 0 0,2 3 1 15,2-4-1-15,-2 2 1 16,-3 2 0-16,-4-1-1 15,-4 1 1-15,-9 0 0 16,-5 3-1-16,-13 0 0 16,-4 3-1-16,1-2-1 15,-4 0-3-15,-2 2-13 16,1-3-20-16,-6 1-112 16,1-1 101-16</inkml:trace>
  <inkml:trace contextRef="#ctx0" brushRef="#br0" timeOffset="22648.304">13933 14931 271 0,'-3'-4'118'0,"1"0"-48"16,1 1-55-16,1 2-7 16,0 0 0-16,-1 0-1 15,1 1-7-15,0 0-10 16,0 0-41-16,0 0-26 15,0 0-30-15,-1-1 6 16,0 0 74-16,-1 0 57 16,1-1 86-16,-2 1 20 0,-3 0-7 15,1 0-21-15,2 0-40 16,-2 0-17-16,4-1-29 16,0 1-13-16,0 0-16 15,0 0-6-15,0 1 0 16,-1 0 1-16,1 0 3 15,0 0 2-15,0 0-5 16,0 0-3-16,0 0 0 16,-1 0 3-16,1 0 8 15,1 0 5-15,0 0 7 16,0 0 1-16,11 3 3 16,4 1 0-16,27 9-2 15,-24-10-2-15,4 3-5 16,-1 1-1-16,8-2-2 15,1-1-1-15,4-1 1 16,0-1 0-16,4-2 0 0,4 1 0 16,-3-1 0-16,3 0 0 15,-7-1 0-15,2-3 1 16,-1 2 0-16,-2-2 1 16,7 2 1-16,-4 0 0 15,5-2 0-15,-1 3-1 16,3-1-1-16,0 1 0 15,0 1 0-15,-3-2-1 16,-1 2 1-16,-2 0-1 0,-1 0 1 16,3-2 0-1,6-1 1-15,-1-1 0 0,7 0 0 16,-1 0 1-16,0 2-1 16,-2-2-1-16,-3 3 0 15,-2-1 1-15,0 1-1 16,3 0 0-16,3 1-1 15,1 0 1-15,-1 1-1 16,-1 3 0-16,-2 5 1 16,-2-1-1-16,-1 1 0 15,-5-1 1-15,-1 3-1 16,-2 1 1-16,-2 2 0 16,4 2-1-16,-2-6 0 15,6 1 0-15,-1-6 0 16,3-2 0-16,0-3 1 15,2 0-1-15,-3-3 1 16,-3 2-1-16,4-2 0 0,-1-1 0 16,5 4 0-16,2-3 0 15,2 2 1-15,-2 1-1 16,-1 0 1-16,0 3-1 16,-4 2 0-16,0 1 0 15,0 0 1-15,-1-2 3 16,3 2 6-16,0 2 3 15,2-1 4-15,2 3 0 0,2 2-4 16,-1-3-2-16,-2 2-3 16,-1 1-2-16,1-3-3 15,2 3-1-15,4-4 0 16,2 0 0-16,2-1 2 16,1-4 3-16,-1 3 3 15,-1 0 2-15,-5-3-1 16,0 4-3-16,0-5-4 15,3 2-1-15,4-3-1 16,1 2-1-16,3-3 1 16,-4 0 1-16,-2 0-1 15,0-2 0-15,0-1-1 16,8 3 0-16,4-4 0 16,-1 1 0-16,-2-1-1 15,0 0 1-15,1-2-1 16,-1 0 0-16,5 6 0 15,-2-1 0-15,-1 3 0 0,-1 1 0 16,-7-3 0-16,4-2 0 16,-1 2 1-16,3 0-1 15,8-3 1-15,-6 1 0 16,-1-1-1-16,-2-5 1 16,-3 4 0-16,5 0 2 15,-1-4 4-15,4 1 0 16,-4 1 2-16,-4-3-1 15,-4 2-2-15,3 2 0 0,0-5 0 16,3 3 0-16,3 3-2 16,-2-1 0-16,-5 4 1 31,-5 2 4-31,-8 0 10 0,0 5 4 0,-2 0 5 16,2 1-2-16,2 1-6 15,-2 0-4-15,-4 0-7 16,-4 0-2-16,-4 2-5 15,-1 1-2-15,-5-1-38 16,-1 3-77-16,9 7 77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0:50:42.3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13947 17675 295 0,'27'30'208'0,"-24"-29"1"16,-5 1-62-16,1-2-21 15,1-1-37-15,0 0-17 16,-1 0-24-16,0 1-8 16,1 0-13-16,-1 0-4 0,1 0-4 15,0-2 1 1,0 1 5-16,0 1 0 0,0 0 1 16,0 0-1-16,0 0-1 15,0 0 3-15,0 0 6 16,0 0 3-16,0-1 4 15,0 1 2-15,0 0-12 16,0 0-7 0,0 0-13-16,0 0-7 0,0 0-2 15,0 0 0-15,0 0 3 16,0 0 1-16,0 0 3 16,-1 0 0-16,1 0-4 15,0 0-1-15,-2 0-5 16,2 0-1-16,-1 0 0 15,1 0-1-15,0 0 3 16,0 0 0-16,0 0 1 16,0-1 1-16,0 0 0 15,0 0 0-15,0 0 0 0,0-1-1 16,-1 1 0-16,1 0 0 16,0 0-2-16,0 0-1 15,0 0-5-15,-1-1-5 16,0 1-6-16,0 0 0 15,0 0 3-15,-1 0 5 16,1 0 7-16,0 0 2 16,0-1 1-16,0 1 0 15,0 0-1-15,0 0 1 0,-1 0 0 16,1 0 1-16,0-1 0 16,0 1 1-16,0 0-1 15,0 0-1-15,-2-1 0 16,0-3 0-16,2 3 0 15,-3-2 1-15,1 2 0 16,-3 0-1-16,-6-2-3 16,4 2-6-16,-2-4-4 15,-27-30 1-15,30 32 3 16,-3-4 6-16,-2 4 4 16,2 0 0-16,0-3 1 15,1 2 1-15,5-1 2 16,-4 6 2-16,2 0 6 15,1 2 3-15,2-2 5 16,3-2 0-16,-1 1-1 16,0 0-1-16,0 0-8 0,-1 0-2 15,1 0-4-15,0-1-1 16,0 2-2-16,0-1-1 16,0 0 0-16,-9 0 0 15,3 0 4-15,1 0 2 16,0 0 0-16,-1-1 0 15,2 1-4-15,-1 0 0 16,1 0 1-16,0 1 2 0,-1 0 2 16,2 0 1-1,-1 0-1-15,3 0-1 0,-2 0-4 16,1 0 0-16,2-1 0 16,0 1 0-16,-1 0 1 15,1 0 1-15,0 0 0 16,0-1-2-16,0 0-1 15,0-1-1-15,0 1 0 16,-4 0 0-16,0 0 0 16,1 0 1-16,1 0 4 15,0-1 1-15,1 1 2 16,-1 0 0-16,0 0-5 16,-2-1-1-16,-2-2-2 15,-1 1 0-15,0-2 0 16,-1 1 0-16,0-1 0 15,-28-17 0-15,26 20 1 16,5 1 1-16,-1-1 0 16,-1 0 1-16,1 0-1 0,0-2-1 15,2 0 0-15,-1 1 0 16,-1 2 0-16,1-1-1 16,-1-3 0-16,1 2 0 15,1-2 0-15,-1 3 0 16,-4 2 0-16,3-3 0 15,-6 0 0-15,7 2 0 16,-4-1 0-16,3 1 0 0,2 1 1 16,-6-2-1-16,9 1 1 15,-4 0 0-15,3 0-1 16,2 0 1-16,-1 1-1 16,1-1 0-16,0 0 1 15,0-1 0-15,-1 2 1 16,-5-1 1-16,-2 0 1 15,0 0 1-15,3 0 0 16,-5 0-2-16,4-1-3 16,0 1 1-16,-2 0-1 15,2 0 1-15,0 0-1 16,0 0 1-16,-1 0-1 16,-1-1 0-16,0 1 0 15,-3 0-2-15,-27-2 0 16,28 3 1-16,-2-3-1 15,0 2 2-15,2 1 0 16,-1 0 1-16,1 0 1 16,3 2 0-16,1 0 1 0,1-4 0 15,-1 2 1-15,-1 0 0 16,1 0-2-16,0-1 0 16,0 2-1-16,0-1-1 15,-2 0 0-15,3 0 0 16,-4 0 0-16,3-3 0 15,1 2 0-15,0 1 1 16,1 0 0-16,-3 2 1 0,-4-3 0 16,1-1 1-16,1-1 1 15,5 2-1-15,-1 0 1 16,-1 1-2-16,0-3-1 16,-7 1-1-16,6 2 0 15,-2-2 0-15,-1 2 0 16,3-2 0-16,-4-2 0 15,-1 1 0-15,-3-3 0 16,-2-1 0-16,3-1 0 16,-1 1 0-16,0 2-2 15,-2-4 0-15,-4 0 0 16,-1-1-2-16,1-3 2 16,0 0 0-16,0 1 2 15,1 0 0-15,3 2 0 16,-1 1 0-16,0-1 0 15,0 1 0-15,0 0 0 0,-2-3 0 16,1 3-1-16,1 0 0 16,-1 1 1-1,4 2-1-15,5 0 1 0,-4 2 0 16,-2-1 0-16,-1 1 0 16,-6-2 0-16,4 0-1 15,-5 0 0-15,1 2 0 16,-3-1 0-16,3 2 0 15,1 3 1-15,-3-3-1 16,2 3 0-16,1-1 1 0,0 2 0 16,2 2 0-16,2-3 0 15,-3-4-4-15,1 2-4 16,4 2 0-16,1 3 0 16,0 3 3-16,6-1 4 15,-6-4 1-15,0 1 0 16,-4-2 0-16,0 1 0 15,6 3 1-15,-3-4-1 16,4 3 0-16,-2 1 0 16,-6-3 0-16,2 0 1 15,-1 1-1-15,-2 2 0 16,5 0 0-16,-4 4 0 16,-1-6 1-16,0 2 1 15,-1 0 2-15,2-2 1 16,1 3 0-16,1-2-2 15,-2 2 0-15,4 2-1 0,-4-3 0 16,2-3 2-16,3 3-1 16,-2-4 1-16,8 3 1 15,1 1 0 1,-3-3-1-16,1 2-1 0,-5-2-1 16,-1 2 0-16,0-2-1 15,-1 2 1-15,-2 0 0 16,0-2-1-16,-1 0 0 15,-4-1-1-15,3 0 1 0,-4 2-1 16,2-2 0 0,0 1 0-16,-2 3 0 0,2-4 0 15,-1 1 0-15,0 3 0 16,-2-4-1-16,-1 0 0 16,7 1 1-16,-1-1 0 15,2 0 0-15,-1 2-1 16,-4-2-1-16,0 1 1 15,0-1-1-15,0-2 1 16,-1 2-1-16,2 0 1 16,1-1-1-16,2 1 1 15,-1 0 1-15,3 0 0 16,0-1 0-16,3 2 0 16,0-1 0-16,2-1 0 15,0 1 0-15,-2-3 0 16,2 4-1-16,3 1 1 0,-2-1-1 15,4 1 1-15,-4-1 0 16,3 1 0-16,-1 3-1 16,2 0-1-16,2-1-2 15,-3 1 0-15,0-1 0 16,1 2 1-16,-1 0 2 16,3 0-2-16,-2 2-1 15,-4-1 1-15,2 1-1 16,0 3 3-16,-1-1 0 0,-1 1-1 15,-1 3 0-15,0-5-5 16,1 3-2-16,-4-3-3 16,1-2-2-16,-2 2 0 15,-1-1-1-15,-1-1 2 16,0-1 0-16,3 0 6 16,2-2 1-16,7 0 6 15,3-2 0-15,4-1-3 16,1-1-3-16,0 0-1 15,0 0-2-15,0 0-3 16,0 0 1-16,0 0-3 16,0 0 0-16,0 0 4 15,0 0 3-15,0 0 3 16,0 0 1-16,6 15 0 16,1 1 1-16,14 33 0 15,-14-31 1-15,-1 4 0 16,1 0 1-16,-1-6 0 15,0 0 1-15,-2-3 1 0,2-4 1 16,1 6 1 0,-1-3 1-16,1 1-2 0,-2 1 1 15,-1 0-3-15,0 1 1 16,1 1-1-16,0 2 0 16,0 0 1-16,-1 0-1 15,0-1 1-15,3 0-1 16,-1-6 1-16,1 3 0 0,0-5 2 15,-4 1 0-15,3-3 1 16,-1-3-1-16,-3-1-3 16,2-2-1-16,-4-1-7 15,0 0-7-15,0 0-16 16,0 0-6-16,0 0-7 16,0 0 0-16,0 0 8 15,0 0 3-15,0 0 4 16,0 0-2-16,0 0-24 15,12-1-38-15,0-1 59 16</inkml:trace>
  <inkml:trace contextRef="#ctx0" brushRef="#br0" timeOffset="15290.833">18962 18335 457 0,'78'-30'269'15,"-77"29"-17"-15,-2 1-130 16,1 1-86-16,0-1-13 15,0 0-21-15,0 0-4 16,0 0-7-16,0 0 0 0,0 0 9 16,0 0 9-16,0 0 17 15,0 0 5-15,0 0 2 16,0 0 4-16,0 0 7 16,0 0 6-16,0 0 7 15,0 0-3-15,0 0-10 16,0 0-8-16,0 0-13 15,0 0-6-15,9 4-8 16,14 6-3-16,38 28-4 16,-32-27-1-16,14 6-1 15,5 1 1-15,2-7-1 16,7 17 0-16,1 0 2 16,-1 1-2-16,0-3 1 15,-4-4-1-15,-3 3 0 16,-2-4-1-16,1 1-2 15,0 0-1-15,-1-4-1 0,-6-1-5 16,-6-2-22-16,-5 0-23 16,-3 0-106-16,-4-5-87 15,-1 2 153-15</inkml:trace>
  <inkml:trace contextRef="#ctx0" brushRef="#br0" timeOffset="15725.45">19852 17843 1181 0,'0'0'467'16,"0"0"-304"-16,0 0-124 16,-2 0-32-1,1 0-17-15,0 0-4 0,-14 11-9 16,-43 39-2-16,29-25 4 16,-1 4 4-16,1 6 13 15,5 2 4-15,-4-2 0 16,1-1 1-16,2-8 1 15,-3-1-1-15,2-2 0 0,0 2 0 16,-2 5-2-16,-1 7-8 16,3 16-23-16,1-13-14 15,1 5-22-15,0-1-5 16,3-15-8 0,0 17-5-16,4-6-36 0,2-9-30 15,2 10-82-15,6 0-57 16,1 3 184-16</inkml:trace>
  <inkml:trace contextRef="#ctx0" brushRef="#br0" timeOffset="16264.848">19018 18486 812 0,'-1'0'314'0,"0"0"-193"16,0 0-116-16,-1-1-9 16,1 1 4-16,0 0 6 15,0 0 18-15,0 0 13 16,0 0 31-16,0 0 11 0,-1 0 5 15,1 0-5-15,0 0-32 16,0 0-11-16,0 0-19 16,1-1-7-16,0 0 0 15,8-6-3-15,21-18-4 16,34-19-2-16,-20 18-4 16,5 1-1-16,13 3 0 15,3-13 0-15,12 22 1 16,0 2 1-16,-2 8-2 15,3 3-7-15,0 6-43 16,5 5-78-16,10 24 86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0:54:43.8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20322 6651 291 0,'1'5'102'16,"-1"-2"-45"-16,-1 6-91 16,0-1 10-16,0 0 26 15,-1-1 9-15,2-4 2 16,0-2 2-16,0-1 14 16,-1 0 15-16,1 0 44 15,0 0 9-15,0 0 6 16,0 0-15-16,0-1-38 15,0-1-10-15,0 1-18 16,0 0 1-16,0 0-7 16,0-1-6-16,1-8-17 15,1 0-11-15,-1-7-10 16,3-27 2-16,-4 22 8 16,0 0 7-16,0 3 10 15,0-5 2-15,0 8 4 16,-1-1 1-16,0 2-4 15,-1 1-5-15,-2 0-15 0,3-1-4 16,-5 0-22-16,2-1 4 16,-4-2 13-16,0 2 4 15,-2 0 27-15,-2-4 2 16,-4 4-1-16,-2-3-2 16,0 4-4-16,3 3-2 15,0 4-4-15,2 1-6 16,1 3-21-16,-3 3-6 0,2 2-1 15,-1 3 4-15,-2 4 14 16,2-1 2-16,-2 4-9 16,-3 3-5-16,1 2 4 15,-3 5 6-15,1 3 16 16,-2 2 8-16,0 2 7 16,-1-2-1-16,0 1-3 15,0 6-2-15,1 2-11 16,3 3-3-16,7 2 3 15,1-6 3-15,10-6 13 16,2-4 6-16,10-4 20 16,2 0 9-16,10-1 21 15,5-4 1-15,8 4-10 16,5 0 0-16,1-2-6 16,5 2 6-16,2-6-1 15,0 0-8-15,3 1-19 0,-2 0-9 16,-3-1-4-16,-3-1 0 15,-6-1 0-15,-6-1-4 16,-9 0-37-16,-6 1-50 16,-7 0 51-16</inkml:trace>
  <inkml:trace contextRef="#ctx0" brushRef="#br0" timeOffset="293.137">20478 6508 612 0,'30'10'153'16</inkml:trace>
  <inkml:trace contextRef="#ctx0" brushRef="#br0" timeOffset="914.929">20529 6558 438 0,'32'25'203'16,"-28"-29"-92"-16,-1 1-35 15,-1 0-32-15,-2 3-15 16,0 0-22-16,0 0-16 16,-1 0-17-16,1 0 0 0,0 6 12 15,3 19 11-15,7 33 5 16,-5-26 1-16,3-2 0 15,4 2 2-15,3 0-1 16,3 2 1-16,5-3-2 16,-2-5 0-16,3-2 0 15,0-5 2-15,-2-8 4 16,2 1 3-16,-2-9 11 16,3 1 8-1,-2-4 7-15,1 0-2 0,1-4-9 16,1-1-7-16,0-6-11 15,-3-5-2-15,-2 1 0 16,0-6 2-16,-4-2 3 16,0 1 8-16,-3-5-3 15,-4 4-2-15,-5 3 0 16,-1 0-8-16,-6 7-7 16,-2-2-5-16,-4 0-13 15,-2 1-2-15,-7-4 5 0,3 2 3 16,-5-3 9-16,-3 0 1 15,0-3 1-15,-3-1 1 16,-1 3 1-16,1-3 0 16,1 5 0-16,2 3-1 15,2-2 1-15,1 1-1 16,5-3-1-16,-1 0-1 16,4 1 1-16,3 2 1 15,3 6-1-15,0 0-1 0,1 2-5 16,1 4-8-16,-3 4-12 15,-1 4-3-15,-5 9 1 16,-2 4 9-16,-4 8 13 16,-1 1 6-16,4 2 1 15,1 4-15-15,1 10-71 16,2 4-57-16,-1 4 82 16</inkml:trace>
  <inkml:trace contextRef="#ctx0" brushRef="#br0" timeOffset="1933.122">21245 6506 247 0,'2'0'92'0,"-2"0"-78"15,0 0-3-15,0 0 54 16,0-2 29-16,0 2 40 16,0 0-1-16,0 0-50 15,0 0-27-15,0 0-32 16,0 0-8-16,0-1-8 15,0 0-1-15,17-2 2 16,35-7 2-16,-25 6 5 16,1-2 0-16,2 0 0 15,0-1-4-15,0 1-8 16,-1 0-4-16,0 1-2 16,1 2-1-16,-3 2-1 0,1-2 2 15,-5 0 2-15,-5-2 0 16,-4-1 1-16,-2 3 0 15,-6 1-3-15,-2 0-2 16,-3 4-3-16,-1-2-1 16,0 0-1-16,0 0 3 15,0 0 8-15,0 0 4 16,-1 0 10-16,1 0 1 0,-1 0-5 16,0 0-2-16,0 0-8 15,-7 0 0-15,-5 1-2 16,-3-1 0-16,-28 7-1 15,30 0 0-15,-1-4 0 16,5 4-1-16,-1 0 2 16,-2 0 0-16,0 0 1 15,-2-1 0-15,-2-1 1 16,3 0-1-16,-2-1 1 16,-2 3 1-16,-1 1 0 15,-1 4 1-15,-2 1 1 16,-1 1 0-16,4 3 1 15,-1 4-1-15,4-2-2 16,0 4-1-16,4-2 2 16,2 1 3-16,4 0 5 15,5 2 1-15,3 4 0 16,5-2 0-16,5 5 2 0,-2 0 3 16,6 2 2-16,3-1 0 15,4 1 2-15,3-1 0 16,3 3-2-16,3 0-4 15,-1 1-5-15,4-1-4 16,-5-8-6-16,-1-4-4 16,0-9-17-16,1-6-8 15,3-5-20-15,0-3-17 0,-1-4-29 16,-2-7-12-16,0-8-32 16,0-5-16-16,-2-11 103 15</inkml:trace>
  <inkml:trace contextRef="#ctx0" brushRef="#br0" timeOffset="3282.24">21373 6743 715 0,'2'1'214'16,"-2"2"-264"-16,3-1-101 15,-3-2 3-15,0 0 44 16,0 0 65-16,0 1 43 16,5 8 5-16,-2-2 30 15,-1-3 20-15,1 0 22 16,-1 1 6-16,-1-3-23 16,0 0-14-16,5 2-12 15,2-1-3-15,-1 0-3 16,1-1-4-16,1-1-12 15,-1 0-4-15,4 0-9 16,27 3-2-16,-26-3-1 16,-2-1 0-16,2 1 1 15,-1 0-1-15,1-1 1 0,0 0 0 16,-1 0 0-16,-1 0 1 16,-7-1 1-16,1 0 0 15,-4-2 0-15,-1 1 0 16,0 2 1-16,0 0 2 15,0 0 9-15,0 0 0 16,0-1-1-16,0 0-2 16,0-1-8-16,6-14 1 0,9-33 6 15,-11 29 2-15,-2-4 1 16,1 0-4-16,1-2-9 16,-3-2-4-16,3-4-12 15,-2 1-7-15,0 2-9 16,-2 1-1-16,0 4 5 15,4-1 8-15,-3-2 15 16,-1-2 4-16,-1 5 1 16,-4 1-2-16,-3 2-11 15,3 5-5-15,-5-1-18 16,1 3-9-16,-2 4 0 16,0-2 5-16,-4 5 18 15,2 0 10-15,3 5-1 16,-6 2-1-16,5 6-6 15,-4 3-3-15,-2 6 2 16,1 5-3-16,0-1-7 16,1 6-3-16,3 1-6 0,4 2 1 15,2-3-16-15,1-1-30 16,3-1 57-16</inkml:trace>
  <inkml:trace contextRef="#ctx0" brushRef="#br0" timeOffset="3569.135">23325 5908 706 0,'1'0'141'0,"-3"-2"-181"16</inkml:trace>
  <inkml:trace contextRef="#ctx0" brushRef="#br0" timeOffset="4046.595">23302 5906 327 0,'-14'-2'152'16,"-28"-6"-50"-16,27 1-24 15,-2-1 2-15,1-1 4 0,-1-3-10 16,-4-3-30-16,2-2-13 16,-3 1-11-16,-2-4-1 15,-2-2-3-15,1 1-1 16,-7-4-8-16,6 2-3 15,-5 1-4-15,-6 4-1 0,-1 6-2 16,-10 5 0 0,-3 12-2-16,3 3 0 0,-1 13-1 15,7 2-4-15,5 4-1 16,4 3 0-16,9 1 1 16,0 1 7-16,4 0 4 15,4 1 7-15,1 6 3 16,6 2 0-16,3 3 1 15,3 5-2-15,4 8 1 16,1 1 0-16,7 6 1 16,3-2 1-16,1-2 5 15,3-2 2-15,-6 1 1 16,9 2-2-16,1-4 1 16,0 3 3-16,8-7 6 15,-9-7 5-15,4-4 0 16,-5-5-3-16,-1-4-6 15,-3-3-5-15,0-6-7 16,-4-4-3-16,-4-5-5 0,-2-1-3 16,-1-4-6-16,-2-1-10 15,-1-4-37-15,0-4-22 16,-8-3-40-16,-4-5-45 16,-16-13 105-16</inkml:trace>
  <inkml:trace contextRef="#ctx0" brushRef="#br0" timeOffset="4331.366">21999 6284 1534 0,'33'-8'508'0,"-3"-14"-566"15,10-5-42-15,18 4-17 16,4 3 16-16,6 11 65 16,-4 8 44-16,8 6 9 15,2 7-19-15,-3 9-96 16,2 4-103-16,-11 11 126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0:56:22.6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17265 5112 403 0,'1'2'56'0,"-7"3"-170"16,-1 1 5-16,4-2 86 16,-1 0 47-16,5-1 26 15,-1-3 11-15,-1 0 15 0,0 0 9 16,0 0 15-16,0 0-6 16,-1 0-34-16,1 0-14 15,0 0-18-15,0-1-6 16,-12 0-12-16,-2 1-4 15,-34 1-5-15,25 1-1 16,-3 3-2-16,-3 2 0 16,-3 2 1-16,-2 2 0 15,-2 7 0-15,1-3 0 16,3 3-1-16,1 1-1 0,9 1-1 16,-2 3 0-16,6 1-2 15,3 0 0-15,-3 1 2 16,9 0 1-16,5 8 4 15,0 4 1-15,8 4 2 16,-2-1 0-16,0-1 1 16,2 0 1-16,1 1 2 15,3 5 0-15,6-1-1 16,1-3-1-16,-10-7 0 16,4 0-1-16,0-1 0 15,-2-1 1-15,11 0 0 16,-7-2-1-16,-3-7-2 15,4-3 1-15,-4-5-3 16,2-3-8-16,2 3-73 16,-3 3-135-16,2-1 140 0</inkml:trace>
  <inkml:trace contextRef="#ctx0" brushRef="#br0" timeOffset="454.547">17775 5401 131 0,'27'66'32'0</inkml:trace>
  <inkml:trace contextRef="#ctx0" brushRef="#br0" timeOffset="1437.492">17795 5537 235 0,'7'67'157'0,"-6"-66"-1"16,0 2-43-16,0-3-48 15,-1 0-14-15,0 0-14 16,0 0 1-16,0 0 3 15,0 0 7-15,0 0 16 16,0-2 6-16,0 1-12 16,0 0-10-16,0 0-24 15,0 0-11-15,0 0-9 16,0-3-3-16,0-10-1 16,0-4 0-16,-8-33 0 15,0 26 0-15,-1 2-2 16,-3 2-4-16,-1-1-8 15,1 2-1-15,-1 4 3 0,-1 1 4 16,1 4 7 0,-4 5 1-16,1-1-2 0,0 3-6 15,0 5-9-15,2 1-2 16,-3 4 1-16,3 3 4 16,0 4 8-16,-3-1 5 15,4 1 2-15,-1 3 0 16,2 1 0-16,0 4 0 15,1 2-1-15,0 0 2 0,0-2 0 16,0-1 0-16,0-5 0 16,3 0-1-16,-1-5 0 15,2 3-1-15,0 1 3 16,1-2 1-16,4 3 0 16,-1-3 0-16,2 2-3 15,0 1-1-15,1 0 0 16,0 0-1-16,0-2 0 15,2 1 0-15,3 0 0 16,1-2-1-16,2-1 1 16,2 1 0-16,6-7-1 15,4 1 0-15,8-2-1 16,2-4-1-16,5-4 1 16,1 0 2-16,-4-3 6 15,1-1 5-15,-8-5 8 16,-5 0 0-16,-2-5-4 15,-2-2-3-15,-2-3-9 0,0-1-1 16,-4-1-1-16,-1 1 0 16,-3 6 4-16,-1 1 3 15,-3 4 4-15,-4-1 3 16,-2 0-6-16,0 2-3 16,-1 2-3-16,3 5-2 15,-2 0 2-15,-1 0 0 16,1 2-3-16,0 1-1 15,2 1-2-15,2 1 0 0,0 0 2 16,0 0 2-16,0 0 2 16,0 0 2-16,0 0-1 15,0 0 0-15,0 0-1 16,12 12-2-16,31 30 0 16,-31-30 0-16,-1 1 1 15,1 3-1-15,2 5 1 16,0 4 0-16,1 9 2 15,-3-3 1-15,-3 1 1 16,1-1 1-16,-2-5-1 16,0-3-2-16,0-4 0 15,2-1-2-15,-4-2-1 16,4 2 0-16,-5-5-10 16,-2-3-24-16,0-6-92 15,-3-4-56-15,5-3 104 16</inkml:trace>
  <inkml:trace contextRef="#ctx0" brushRef="#br0" timeOffset="1713.205">18298 5540 772 0,'-2'-4'104'0,"4"5"-157"15</inkml:trace>
  <inkml:trace contextRef="#ctx0" brushRef="#br0" timeOffset="1958.384">18303 5580 270 0,'14'55'169'16,"-8"-42"-15"-16,0 3-58 15,-1 0-20-15,2 0-21 16,4 5-6-16,-3 3-17 0,1-1-7 15,1 3-11-15,-2 1-6 16,-1 1-5-16,0 3-1 16,-2 1 0-16,-2-4-1 15,2 1 1-15,-3-5 0 16,2-3-1-16,-2-3 0 16,-2-5-1-16,0 1-3 15,0 4-25-15,0 1-31 16,0-5-117-16,0-2 112 0</inkml:trace>
  <inkml:trace contextRef="#ctx0" brushRef="#br0" timeOffset="2666.818">18852 5769 904 0,'-2'6'298'0,"2"-6"-396"15,0 0-77-15,0 0-24 16,0-1 21-16,0-1 116 0,0 2 55 15,0 0 22-15,0-1 6 16,-1 0 19-16,1 1 5 16,0-1-3-16,0 1-9 15,0 0-22-15,0 0-4 16,0 0-4-16,-2 0-1 16,2 0-2-16,-1 0-1 15,0 0-2-15,0 0-1 0,0 0-4 16,0 0-1-1,0 0-5 1,-1 0-1-16,1 0-8 0,0 0-1 0,0-1-4 16,0 0 2-16,0-1 8 15,-3 0 5-15,2-9 11 16,-2-2 3-16,-27-29 7 16,28 26 0-16,-3 3 2 15,4-1 1-15,-5 1 5 16,2 3 8-16,4 5 11 15,0 2 2-15,3 3 8 16,-2 0-9-16,0 0-18 16,0 0-6-16,0 0-15 15,0 0 2-15,2 6 7 16,7 16 10-16,15 34 13 16,-13-29 7-16,1-1 11 15,-2-2-1-15,4 2-7 16,0 1-6-16,-1 2-16 0,-1 0-6 15,-4-1-7-15,0 0-2 16,-5-7-2-16,-1-3-1 16,-1-6-15-16,-1-5-14 15,0-5-40-15,0-1-16 16,0-1-22-16,0 0-9 16,-1-1 80-16</inkml:trace>
  <inkml:trace contextRef="#ctx0" brushRef="#br0" timeOffset="3081.333">19455 5711 463 0,'10'13'140'15,"7"3"-162"-15,2 9 2 16,3 5 31-16,-5 4 24 16,-4 4 34-16,0 0 15 15,-4 7-8-15,-2 3-19 16,-6 10-31-16,-4 3-17 16,-8-3-27-16,4-2-22 15,-3-19-41-15,-1-8-29 0,2-13-67 16,-2-9 110-16</inkml:trace>
  <inkml:trace contextRef="#ctx0" brushRef="#br0" timeOffset="3895.878">20284 5431 1461 0,'2'-14'440'0,"3"7"-654"16,-3-2-102-16,0-3-36 0,-2 6 59 15,-4-2 221-15,-2 1 120 16,-3 2 58-16,-3-4-23 16,-6 1-48-1,1-1-1-15,-9-8 14 0,0 3 8 16,1 0-9-16,0 2-9 16,10 8-19-16,-4-1-8 0,5 7-6 15,-2 3-4-15,-6 6-6 16,3 7-4-16,-4 4-4 15,4 5-2-15,4 4 0 16,5 5 0-16,6 6 2 16,4-1 1-16,2 4 0 15,3-1 1-15,4-1-4 16,0 3-6-16,1-6 0 16,2-5 3-16,-3-4 7 15,0-12 6-15,4 0 1 16,3 0 1-16,2-6 0 15,2 2 1-15,0-6 0 16,-6-4-2-16,8-3-2 16,1-3-2-16,3-9-8 15,8-3 1-15,-4-7 1 16,1-5 3-16,-2-3 10 0,-2-4 1 16,-4-6 1-16,-3 0-2 15,-6-5-5-15,-6 8 1 16,-7 5 4-16,-3 2 1 15,-9 4 0-15,1-2-2 16,-5 3-1-16,-1 1 2 16,-2 9 4-16,1 1 4 15,3 7 0-15,1 3 0 16,3 3-4-16,3 4 0 0,2 3 1 16,3 2 2-16,7 16 10 15,3 4 4-15,9 12 3 16,3 9-2-16,8 7-6 15,-1 2-5-15,0 1-5 16,-1-1-2-16,-6-3-5 16,1 0-21-16,-7-5-110 15,-4-3-115-15,-1-11 148 16</inkml:trace>
  <inkml:trace contextRef="#ctx0" brushRef="#br0" timeOffset="4271.669">20636 5793 1294 0,'4'1'425'0,"7"2"-442"16,10 6-80-16,0 5-2 15,2 10 13-15,-5 5 29 16,-13 5 25-16,-1 0-8 0,-2-2-12 16,-1-4-8-16,-1-12-15 15,0-5-10-15,-1-7-7 16,-1-3 9-16,2-1 39 15,-1-1 20-15,-1 0 11 16,1 0-1-16,0-1-12 16,-5-10-8-16,1-2-25 15,-10-31-22-15,13 26 50 16</inkml:trace>
  <inkml:trace contextRef="#ctx0" brushRef="#br0" timeOffset="4715.419">20722 5883 156 0,'36'-40'103'0,"-25"35"6"16,0 2-24-16,0-3-22 16,1 0 8-16,3 0 24 15,-1 3 13-15,4-4 9 0,0 0-13 16,4 2-36-16,0-1-17 16,1 1-25-16,-1 1-5 15,-1 3-6-15,4 2-2 16,-5 5 1-16,2 1-1 15,-3 1-2-15,-5 4-2 16,-1 2-6-16,-4 5-1 16,-4 3-3-16,-5 1-1 15,0 4-1-15,-3-2-1 16,-2-4 0-16,0-2-1 0,2-6 0 16,-3-5-2-16,2-2-3 15,-1-3 1-15,-3-1 6 16,-2-2 3-16,1 0 14 15,7-2 5-15,-1 1-2 16,2 1-4-16,1-1-15 16,0 0-6-16,3 0 4 15,27-11 2-15,49-4 9 16,-21 15 3-16,14 4 0 16,5 7-1-16,-3 2 0 15,-6 0 1-15,-13 6-34 16,-6 3-40-16,-10 9-140 15,-4 0 127-15</inkml:trace>
  <inkml:trace contextRef="#ctx0" brushRef="#br0" timeOffset="5047.995">21824 5854 1520 0,'9'1'435'15,"5"5"-576"-15,8 8-105 16,7 13-7-16,-3 14 75 16,-6 3 75-16,-10 11 106 15,-5 3 10-15,-5 4-26 16,-2 3-36-16,-2-13-151 16,-2-9 132-16</inkml:trace>
  <inkml:trace contextRef="#ctx0" brushRef="#br0" timeOffset="5306.792">22507 6046 1557 0,'4'3'408'0,"1"18"-446"15</inkml:trace>
  <inkml:trace contextRef="#ctx0" brushRef="#br0" timeOffset="5531.203">22725 5836 938 0,'18'3'284'16,"8"3"-358"-16,17 8-86 15,3 5 2-15,0 5 76 16,-4-1 91-16,-4-3 84 16,0-1 1-16,-1 3-48 0,0 0-53 15,-8-6-121-15,-4-4-74 16,-7-9 117-16</inkml:trace>
  <inkml:trace contextRef="#ctx0" brushRef="#br0" timeOffset="6348.407">23896 5241 1304 0,'-29'-8'373'16,"-11"1"-528"-16,-39-3-161 15,-11 7 2-15,-1 12 113 16,8 8 107-16,22 13 169 15,7 2 2-15,4 8-66 16,-3 3-17-16,6 5-1 0,6-4 7 16,15-5 22-16,10-4 6 15,13-3 9-15,4 4 1 16,11 1 3-16,6 3 0 16,11-6-10-16,5-2-9 15,9-8-19-15,5-3-7 16,-2-8-7-16,0-5 0 15,-3-5 8 1,-4-3 4-16,2-8 9 0,0-5 1 16,1-4-2-16,2-5-3 15,-4-3-6-15,-7-6-1 0,-7-1 11 16,-6 4 6-16,-9-1 7 16,-3 5-5-16,-6-6-31 15,-3-8-23-15,-9-8-30 16,-4-8 0-16,-6 6 25 15,1 5 26-15,4 10 49 16,1 5 12-16,8 9 4 16,4 8-9-16,-2 7-29 15,3 1-18-15,1 3-21 16,0-1-4-16,0 1 5 16,0 0 10-16,6 11 17 15,0 19 9-15,43 41 11 16,-28-17 6-16,0 12 10 15,2 11 2-15,-4 11-2 16,-4-3-3-16,-1 6-15 0,-2-5-6 16,-7-9-10-16,-2 2-3 15,0-13-10-15,0-8-5 16,0-20-7-16,2-13-1 16,-7-18 0-16,2-5 1 15,-1-3 7-15,1 0 2 16,0 0-1-16,0-1-17 15,5-30-166-15,4-43 139 16</inkml:trace>
  <inkml:trace contextRef="#ctx0" brushRef="#br0" timeOffset="6609.713">23960 5782 317 0,'0'-2'133'0,"2"2"-62"31,0 2-9-31,-2-2 21 0,0 0 11 0,6 10 8 16,-2 11-9-16,38 33-23 15,-24-24-6-15,-2 10-21 16,3-1-7-16,-4 10-19 16,-1 3-8-16,-3-3-17 15,-4 1-19-15,0-20-38 16,-5-7-16-16,-1-15-25 15,2-7 9-15,0-8-24 0,4-10-56 16,5-25 122-16</inkml:trace>
  <inkml:trace contextRef="#ctx0" brushRef="#br0" timeOffset="6849.76">24616 5700 799 0,'0'8'374'0,"0"-7"-126"15,0 0-467-15,-5-1 137 16</inkml:trace>
  <inkml:trace contextRef="#ctx0" brushRef="#br0" timeOffset="7103.122">24575 5711 424 0,'-47'12'207'0,"32"-5"-79"16,2-1-41-16,3-1-41 16,1 1-4-16,3-4 3 15,2 1 2-15,2 1-2 16,2 4-2-16,3 2-6 15,-3 1-5-15,1 3-11 0,-1 3-4 16,3 9-5-16,1 1-2 16,2 4-4-16,0-1 1 15,-2 0-5-15,1-1-1 16,-1-7-1-16,0-3-2 16,2-2-3-16,-3 0 0 15,4 2-8-15,-1-2-7 16,-1 0-44-16,2-3-44 15,-6-7-104-15,1 1-62 0,-2-10 166 16</inkml:trace>
  <inkml:trace contextRef="#ctx0" brushRef="#br0" timeOffset="7643.621">24931 5574 968 0,'0'1'313'0,"0"4"-371"16,-6 6-8-16,-1 17-1 15,-1 2 12-15,-2 9 53 0,1-4 6 16,-4-9 4-16,-4 1 4 16,-6-6 8-16,-1 1 4 15,-11-1 4-15,0 0-4 16,-2 0-6-16,-4-3-2 16,3 0-4-16,-1-1-3 15,5-1-2-15,5-4-1 16,10-3-2-16,4-2 0 15,9-4 0-15,0 1 2 16,4-4 7-16,-1 0 3 0,3-1 2 16,0-1-5-16,0 2-9 15,16 0-5-15,49 6-3 16,-18-1 2-16,4 1 2 16,5 0 0-16,3 5 0 15,-5 2 0-15,-6 11 0 16,-4 6 2-16,-5 15-1 15,-3 7 0-15,-6-1-10 16,-1 4-8-16,-12-8-24 16,-1 0-16-16,-9-4-56 15,-7-7-33-15,-7-13 91 16</inkml:trace>
  <inkml:trace contextRef="#ctx0" brushRef="#br0" timeOffset="8086.72">24141 4599 880 0,'28'-24'267'0,"15"2"-399"16,11 3-77-16,13 10 36 15,-2 8 43-15,1 11 176 16,0 6 77-16,3 11 3 16,4 6-16-16,3 20-55 15,-4 10-10-15,-8 18-16 16,-7 15-10-16,-12 18-10 16,-1 10-2-16,-8 12-3 15,-7-3-2-15,-12 10-28 0,-7 0-35 16,-10 10-205-16,-3 3 179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In general simple classifiers, while they are more efficient,  they are also weaker.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We could define a computational risk hierarchy (in analogy with structural risk minimization)…</a:t>
            </a:r>
          </a:p>
          <a:p>
            <a:pPr eaLnBrk="1" hangingPunct="1"/>
            <a:r>
              <a:rPr lang="en-US"/>
              <a:t>  A nested set of  classifier classes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training process is reminiscent of boosting…</a:t>
            </a:r>
          </a:p>
          <a:p>
            <a:pPr eaLnBrk="1" hangingPunct="1"/>
            <a:r>
              <a:rPr lang="en-US"/>
              <a:t>   - previous classifiers reweight the examples used to train subsequent classifiers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goal of the training process is different</a:t>
            </a:r>
          </a:p>
          <a:p>
            <a:pPr eaLnBrk="1" hangingPunct="1"/>
            <a:r>
              <a:rPr lang="en-US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situation with negative examples is actually quite common…  where negative examples are free.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F91923-2B51-4274-9318-E12E686628C9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40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5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C782F7-CD3A-47BD-AD1A-8A11D286F2B6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86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51E2F8-FE8A-4904-969F-BC4E7A1C0A6C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50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70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CF1033-7029-4551-A030-EDBF38168881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48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98DAA1-2A0C-4DE0-B1B3-B147AE55A58B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63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11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03FA2B-FECF-4D72-98BB-1C7236678402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64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64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4D63C2-3675-4D61-9133-23C4B4F8C9C3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68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90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CE980-7CF1-4EB2-B453-079FECA805CC}" type="slidenum">
              <a:rPr lang="en-US"/>
              <a:pPr/>
              <a:t>70</a:t>
            </a:fld>
            <a:endParaRPr lang="en-US"/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1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0374E-4968-4C2A-9A07-22289999B2B0}" type="slidenum">
              <a:rPr lang="en-US"/>
              <a:pPr/>
              <a:t>71</a:t>
            </a:fld>
            <a:endParaRPr lang="en-US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3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7E215-4F9F-4C18-ABB1-CD892116A8F5}" type="slidenum">
              <a:rPr lang="en-US"/>
              <a:pPr/>
              <a:t>72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2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714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90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266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128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16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4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45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49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381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1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12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8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8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6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7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7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4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0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43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6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9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8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7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4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9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05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7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4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8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048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ion.ucsd.edu/~bbabenko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0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image" Target="../media/image20.png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9" Type="http://schemas.openxmlformats.org/officeDocument/2006/relationships/tags" Target="../tags/tag43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slideLayout" Target="../slideLayouts/slideLayout7.xml"/><Relationship Id="rId58" Type="http://schemas.openxmlformats.org/officeDocument/2006/relationships/image" Target="../media/image24.png"/><Relationship Id="rId5" Type="http://schemas.openxmlformats.org/officeDocument/2006/relationships/tags" Target="../tags/tag19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image" Target="../media/image23.png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notesSlide" Target="../notesSlides/notesSlide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image" Target="../media/image22.png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26.png"/><Relationship Id="rId4" Type="http://schemas.openxmlformats.org/officeDocument/2006/relationships/customXml" Target="../ink/ink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39" Type="http://schemas.openxmlformats.org/officeDocument/2006/relationships/image" Target="../media/image34.png"/><Relationship Id="rId21" Type="http://schemas.openxmlformats.org/officeDocument/2006/relationships/tags" Target="../tags/tag88.xml"/><Relationship Id="rId34" Type="http://schemas.openxmlformats.org/officeDocument/2006/relationships/image" Target="../media/image29.pn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image" Target="../media/image24.png"/><Relationship Id="rId38" Type="http://schemas.openxmlformats.org/officeDocument/2006/relationships/image" Target="../media/image33.jpeg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29" Type="http://schemas.openxmlformats.org/officeDocument/2006/relationships/tags" Target="../tags/tag96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notesSlide" Target="../notesSlides/notesSlide13.xml"/><Relationship Id="rId37" Type="http://schemas.openxmlformats.org/officeDocument/2006/relationships/image" Target="../media/image32.png"/><Relationship Id="rId40" Type="http://schemas.openxmlformats.org/officeDocument/2006/relationships/image" Target="../media/image35.png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image" Target="../media/image31.png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31" Type="http://schemas.openxmlformats.org/officeDocument/2006/relationships/slideLayout" Target="../slideLayouts/slideLayout51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image" Target="../media/image30.jpeg"/><Relationship Id="rId8" Type="http://schemas.openxmlformats.org/officeDocument/2006/relationships/tags" Target="../tags/tag75.xml"/><Relationship Id="rId3" Type="http://schemas.openxmlformats.org/officeDocument/2006/relationships/tags" Target="../tags/tag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asc.ri.cmu.edu/NNFaceDetector/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pl.hp.com/techreports/Compaq-DEC/CRL-98-11.pdf" TargetMode="Externa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42.jpe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41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tags" Target="../tags/tag109.xml"/><Relationship Id="rId7" Type="http://schemas.openxmlformats.org/officeDocument/2006/relationships/image" Target="../media/image43.jpe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47.jpeg"/><Relationship Id="rId5" Type="http://schemas.openxmlformats.org/officeDocument/2006/relationships/tags" Target="../tags/tag115.xml"/><Relationship Id="rId10" Type="http://schemas.openxmlformats.org/officeDocument/2006/relationships/image" Target="../media/image46.jpeg"/><Relationship Id="rId4" Type="http://schemas.openxmlformats.org/officeDocument/2006/relationships/tags" Target="../tags/tag114.xml"/><Relationship Id="rId9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6.jpeg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2.wmf"/><Relationship Id="rId10" Type="http://schemas.openxmlformats.org/officeDocument/2006/relationships/image" Target="../media/image56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4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5.png"/><Relationship Id="rId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tags" Target="../tags/tag1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0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69.png"/><Relationship Id="rId5" Type="http://schemas.openxmlformats.org/officeDocument/2006/relationships/tags" Target="../tags/tag121.xml"/><Relationship Id="rId10" Type="http://schemas.openxmlformats.org/officeDocument/2006/relationships/image" Target="../media/image68.png"/><Relationship Id="rId4" Type="http://schemas.openxmlformats.org/officeDocument/2006/relationships/tags" Target="../tags/tag120.xml"/><Relationship Id="rId9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25.xml"/><Relationship Id="rId7" Type="http://schemas.openxmlformats.org/officeDocument/2006/relationships/image" Target="../media/image66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1.png"/><Relationship Id="rId5" Type="http://schemas.openxmlformats.org/officeDocument/2006/relationships/tags" Target="../tags/tag127.xml"/><Relationship Id="rId10" Type="http://schemas.openxmlformats.org/officeDocument/2006/relationships/image" Target="../media/image70.png"/><Relationship Id="rId4" Type="http://schemas.openxmlformats.org/officeDocument/2006/relationships/tags" Target="../tags/tag126.xml"/><Relationship Id="rId9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tags" Target="../tags/tag129.xml"/><Relationship Id="rId16" Type="http://schemas.openxmlformats.org/officeDocument/2006/relationships/image" Target="../media/image72.png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66.png"/><Relationship Id="rId5" Type="http://schemas.openxmlformats.org/officeDocument/2006/relationships/tags" Target="../tags/tag132.xml"/><Relationship Id="rId15" Type="http://schemas.openxmlformats.org/officeDocument/2006/relationships/image" Target="../media/image7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75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customXml" Target="../ink/ink4.xml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customXml" Target="../ink/ink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b.edu/~mturk/Papers/mturk-CVPR91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eautycheck.de/" TargetMode="External"/><Relationship Id="rId4" Type="http://schemas.openxmlformats.org/officeDocument/2006/relationships/image" Target="../media/image12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Face/Flesh Detection and Face Recognition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31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286000"/>
            <a:ext cx="2235200" cy="167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1122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/>
              <a:t>State-of-the-art face detection demo</a:t>
            </a:r>
          </a:p>
          <a:p>
            <a:pPr algn="ctr"/>
            <a:r>
              <a:rPr lang="en-US" b="0" dirty="0"/>
              <a:t>(Courtesy </a:t>
            </a:r>
            <a:r>
              <a:rPr lang="en-US" b="0" dirty="0">
                <a:hlinkClick r:id="rId4"/>
              </a:rPr>
              <a:t>Boris </a:t>
            </a:r>
            <a:r>
              <a:rPr lang="en-US" b="0" dirty="0" err="1">
                <a:hlinkClick r:id="rId4"/>
              </a:rPr>
              <a:t>Babenko</a:t>
            </a:r>
            <a:r>
              <a:rPr lang="en-US" b="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90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are the faces? </a:t>
            </a:r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48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</a:rPr>
              <a:t>What kind of features?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Rowley: 32 x 32 </a:t>
            </a:r>
            <a:r>
              <a:rPr lang="en-US" dirty="0" err="1"/>
              <a:t>subimages</a:t>
            </a:r>
            <a:r>
              <a:rPr lang="en-US" dirty="0"/>
              <a:t> at different levels of a pyramid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Viola/Jones: rectangular features</a:t>
            </a:r>
          </a:p>
          <a:p>
            <a:endParaRPr lang="en-US" dirty="0"/>
          </a:p>
          <a:p>
            <a:r>
              <a:rPr lang="en-US" dirty="0">
                <a:solidFill>
                  <a:srgbClr val="0033CC"/>
                </a:solidFill>
              </a:rPr>
              <a:t>What kind of classifiers?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Rowley: neural 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Viola/Jones: </a:t>
            </a:r>
            <a:r>
              <a:rPr lang="en-US" dirty="0" err="1">
                <a:solidFill>
                  <a:srgbClr val="FF0000"/>
                </a:solidFill>
              </a:rPr>
              <a:t>Adaboost</a:t>
            </a:r>
            <a:r>
              <a:rPr lang="en-US" dirty="0">
                <a:solidFill>
                  <a:srgbClr val="FF0000"/>
                </a:solidFill>
              </a:rPr>
              <a:t> over simple one-node decision trees (stumps)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166252-0A01-48AE-AB30-AF9C68B2D85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/>
              <a:t> Object Detection:</a:t>
            </a:r>
            <a:br>
              <a:rPr lang="en-US" altLang="en-US" sz="3600"/>
            </a:br>
            <a:r>
              <a:rPr lang="en-US" altLang="en-US" sz="3600"/>
              <a:t> Rowley’s Face Finder</a:t>
            </a:r>
            <a:endParaRPr lang="en-US" altLang="en-US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pic>
        <p:nvPicPr>
          <p:cNvPr id="10248" name="Picture 8" descr="rowl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806574"/>
            <a:ext cx="44958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41325" y="2243138"/>
            <a:ext cx="2749471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1. convert to gray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2. normalize for lighting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8000"/>
                </a:solidFill>
              </a:rPr>
              <a:t>3. histogram equalization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4. apply neural net(s)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    trained on 16K images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84111" y="4605338"/>
            <a:ext cx="2159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What data is fed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the classifier?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20 x 20 windows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a pyramid structure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17925" y="58229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11" y="4868442"/>
            <a:ext cx="2240319" cy="17085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Viola/Jones: Image 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“Rectangle filters”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Value =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white area) – </a:t>
            </a:r>
            <a:b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black area)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5664" y="1502819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9614" y="1507702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-1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087" y="2915682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People call them </a:t>
            </a:r>
            <a:r>
              <a:rPr lang="en-US" dirty="0" err="1">
                <a:solidFill>
                  <a:srgbClr val="FF0000"/>
                </a:solidFill>
              </a:rPr>
              <a:t>Haar</a:t>
            </a:r>
            <a:r>
              <a:rPr lang="en-US" dirty="0">
                <a:solidFill>
                  <a:srgbClr val="FF0000"/>
                </a:solidFill>
              </a:rPr>
              <a:t>-like features,</a:t>
            </a:r>
          </a:p>
          <a:p>
            <a:r>
              <a:rPr lang="en-US" dirty="0">
                <a:solidFill>
                  <a:srgbClr val="FF0000"/>
                </a:solidFill>
              </a:rPr>
              <a:t>since similar to 2D </a:t>
            </a:r>
            <a:r>
              <a:rPr lang="en-US" dirty="0" err="1">
                <a:solidFill>
                  <a:srgbClr val="FF0000"/>
                </a:solidFill>
              </a:rPr>
              <a:t>Haar</a:t>
            </a:r>
            <a:r>
              <a:rPr lang="en-US" dirty="0">
                <a:solidFill>
                  <a:srgbClr val="FF0000"/>
                </a:solidFill>
              </a:rPr>
              <a:t> wavelets.</a:t>
            </a:r>
          </a:p>
        </p:txBody>
      </p:sp>
    </p:spTree>
    <p:extLst>
      <p:ext uri="{BB962C8B-B14F-4D97-AF65-F5344CB8AC3E}">
        <p14:creationId xmlns:p14="http://schemas.microsoft.com/office/powerpoint/2010/main" val="8477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4775" y="1528763"/>
            <a:ext cx="4856163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different sizes.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anywhere in the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box being analyzed.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Feature output is very simple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convolution.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Requires sums of large boxes.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integral image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 any sum can be computed in constant time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5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Large library of filters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26225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Considering all possible filter parameters: </a:t>
            </a:r>
            <a:r>
              <a:rPr lang="en-US" sz="2100" b="1" dirty="0">
                <a:solidFill>
                  <a:srgbClr val="3506BA"/>
                </a:solidFill>
                <a:latin typeface="Trebuchet MS" pitchFamily="34" charset="0"/>
              </a:rPr>
              <a:t>position, scale, and type: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160,000+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possible features associated with each 24 x 24 window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Use </a:t>
            </a:r>
            <a:r>
              <a:rPr lang="en-US" sz="2100" b="1" dirty="0" err="1">
                <a:solidFill>
                  <a:srgbClr val="FF0000"/>
                </a:solidFill>
                <a:latin typeface="Trebuchet MS" pitchFamily="34" charset="0"/>
              </a:rPr>
              <a:t>AdaBoost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7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dirty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Can we create a good classifier using just a small subset of all possible features?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How to select such a subset?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6587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</a:t>
            </a:r>
            <a:r>
              <a:rPr lang="en-US" dirty="0" err="1"/>
              <a:t>AdaBoost</a:t>
            </a:r>
            <a:r>
              <a:rPr lang="en-US" dirty="0"/>
              <a:t>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Input</a:t>
            </a:r>
            <a:r>
              <a:rPr lang="en-US" sz="2400" dirty="0"/>
              <a:t> is a set of training examples (X</a:t>
            </a:r>
            <a:r>
              <a:rPr lang="en-US" sz="2400" baseline="-25000" dirty="0"/>
              <a:t>i</a:t>
            </a:r>
            <a:r>
              <a:rPr lang="en-US" sz="2400" dirty="0"/>
              <a:t>,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) </a:t>
            </a:r>
            <a:r>
              <a:rPr lang="en-US" sz="2400" dirty="0" err="1"/>
              <a:t>i</a:t>
            </a:r>
            <a:r>
              <a:rPr lang="en-US" sz="2400" dirty="0"/>
              <a:t> = 1 to m.</a:t>
            </a:r>
          </a:p>
          <a:p>
            <a:r>
              <a:rPr lang="en-US" sz="2400" dirty="0"/>
              <a:t>We train a </a:t>
            </a:r>
            <a:r>
              <a:rPr lang="en-US" sz="2400" dirty="0">
                <a:solidFill>
                  <a:srgbClr val="FF0000"/>
                </a:solidFill>
              </a:rPr>
              <a:t>sequence of weak classifiers</a:t>
            </a:r>
            <a:r>
              <a:rPr lang="en-US" sz="2400" dirty="0"/>
              <a:t>, such as decision trees, neural nets or SVMs. Weak because not as strong as the final classifier.</a:t>
            </a:r>
          </a:p>
          <a:p>
            <a:r>
              <a:rPr lang="en-US" sz="2400" dirty="0"/>
              <a:t>The training examples will have </a:t>
            </a:r>
            <a:r>
              <a:rPr lang="en-US" sz="2400" dirty="0">
                <a:solidFill>
                  <a:srgbClr val="FF0000"/>
                </a:solidFill>
              </a:rPr>
              <a:t>weights</a:t>
            </a:r>
            <a:r>
              <a:rPr lang="en-US" sz="2400" dirty="0"/>
              <a:t>, initially all equal.</a:t>
            </a:r>
          </a:p>
          <a:p>
            <a:r>
              <a:rPr lang="en-US" sz="2400" dirty="0"/>
              <a:t>At each step, we use the current weights, train a new classifier, and use its performance on the training data to produce </a:t>
            </a:r>
            <a:r>
              <a:rPr lang="en-US" sz="2400" dirty="0">
                <a:solidFill>
                  <a:srgbClr val="FF0000"/>
                </a:solidFill>
              </a:rPr>
              <a:t>new weights </a:t>
            </a:r>
            <a:r>
              <a:rPr lang="en-US" sz="2400" dirty="0"/>
              <a:t>for the next step (normalized).</a:t>
            </a:r>
          </a:p>
          <a:p>
            <a:r>
              <a:rPr lang="en-US" sz="2400" dirty="0"/>
              <a:t>But we </a:t>
            </a:r>
            <a:r>
              <a:rPr lang="en-US" sz="2400" dirty="0">
                <a:solidFill>
                  <a:srgbClr val="3506BA"/>
                </a:solidFill>
              </a:rPr>
              <a:t>keep ALL </a:t>
            </a:r>
            <a:r>
              <a:rPr lang="en-US" sz="2400" dirty="0"/>
              <a:t>the weak classifiers.</a:t>
            </a:r>
          </a:p>
          <a:p>
            <a:r>
              <a:rPr lang="en-US" sz="2400" dirty="0"/>
              <a:t>When it’s time for testing on a new feature vector, we will </a:t>
            </a:r>
            <a:r>
              <a:rPr lang="en-US" sz="2400" dirty="0">
                <a:solidFill>
                  <a:srgbClr val="FF0000"/>
                </a:solidFill>
              </a:rPr>
              <a:t>combine the results from all of the weak classifiers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2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-1" y="1066800"/>
            <a:ext cx="9144001" cy="10953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Want to select the single rectangle feature and threshold that best separates </a:t>
            </a:r>
            <a:r>
              <a:rPr lang="en-US" sz="2100" dirty="0">
                <a:solidFill>
                  <a:srgbClr val="FF0000"/>
                </a:solidFill>
              </a:rPr>
              <a:t>positive</a:t>
            </a:r>
            <a:r>
              <a:rPr lang="en-US" sz="2100" dirty="0"/>
              <a:t> (faces) and </a:t>
            </a:r>
            <a:r>
              <a:rPr lang="en-US" sz="2100" dirty="0">
                <a:solidFill>
                  <a:schemeClr val="accent2"/>
                </a:solidFill>
              </a:rPr>
              <a:t>negative</a:t>
            </a:r>
            <a:r>
              <a:rPr lang="en-US" sz="2100" dirty="0"/>
              <a:t> (non-faces) training examples, in terms of </a:t>
            </a:r>
            <a:r>
              <a:rPr lang="en-US" sz="2100" i="1" dirty="0"/>
              <a:t>weighted</a:t>
            </a:r>
            <a:r>
              <a:rPr lang="en-US" sz="2100" dirty="0"/>
              <a:t> error.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5138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Aft>
                <a:spcPct val="0"/>
              </a:spcAft>
            </a:pPr>
            <a:r>
              <a:rPr lang="en-US" sz="1800" dirty="0">
                <a:solidFill>
                  <a:srgbClr val="3506BA"/>
                </a:solidFill>
                <a:latin typeface="Trebuchet MS" pitchFamily="34" charset="0"/>
              </a:rPr>
              <a:t>Outputs of a possible rectangle feature </a:t>
            </a:r>
            <a:r>
              <a:rPr lang="en-US" sz="1800" dirty="0">
                <a:solidFill>
                  <a:srgbClr val="000000"/>
                </a:solidFill>
                <a:latin typeface="Trebuchet MS" pitchFamily="34" charset="0"/>
              </a:rPr>
              <a:t>on training examples x (faces and non faces)</a:t>
            </a:r>
          </a:p>
        </p:txBody>
      </p: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2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1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0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Resulting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weak classifier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3216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6663" y="2162175"/>
            <a:ext cx="366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solidFill>
                  <a:srgbClr val="3506BA"/>
                </a:solidFill>
              </a:rPr>
              <a:t>θ</a:t>
            </a:r>
            <a:r>
              <a:rPr lang="en-US" sz="2000" baseline="-25000" dirty="0">
                <a:solidFill>
                  <a:srgbClr val="3506BA"/>
                </a:solidFill>
              </a:rPr>
              <a:t>t</a:t>
            </a:r>
            <a:r>
              <a:rPr lang="en-US" sz="2000" dirty="0">
                <a:solidFill>
                  <a:srgbClr val="3506BA"/>
                </a:solidFill>
              </a:rPr>
              <a:t> is a threshold for classifier </a:t>
            </a:r>
            <a:r>
              <a:rPr lang="en-US" sz="2000" dirty="0" err="1">
                <a:solidFill>
                  <a:srgbClr val="3506BA"/>
                </a:solidFill>
              </a:rPr>
              <a:t>h</a:t>
            </a:r>
            <a:r>
              <a:rPr lang="en-US" sz="2000" baseline="-25000" dirty="0" err="1">
                <a:solidFill>
                  <a:srgbClr val="3506BA"/>
                </a:solidFill>
              </a:rPr>
              <a:t>t</a:t>
            </a:r>
            <a:endParaRPr lang="en-US" sz="2000" baseline="-25000" dirty="0">
              <a:solidFill>
                <a:srgbClr val="3506BA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3622675" y="2362230"/>
            <a:ext cx="1423988" cy="207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471229" y="3841690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97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75" grpId="0"/>
      <p:bldP spid="75" grpId="1"/>
      <p:bldP spid="7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Coming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Review of </a:t>
            </a:r>
            <a:r>
              <a:rPr lang="en-US" dirty="0" err="1"/>
              <a:t>Bakic</a:t>
            </a:r>
            <a:r>
              <a:rPr lang="en-US" dirty="0"/>
              <a:t> flesh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Fleck and Forsyth flesh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Review of Rowley face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Viola Jones face detector with </a:t>
            </a:r>
            <a:r>
              <a:rPr lang="en-US" dirty="0" err="1"/>
              <a:t>Adaboost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Face recognition with PCA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075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weak classifier works on exactly </a:t>
            </a:r>
            <a:r>
              <a:rPr lang="en-US" dirty="0">
                <a:solidFill>
                  <a:srgbClr val="FF0000"/>
                </a:solidFill>
              </a:rPr>
              <a:t>one rectangle feature.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weak classifier has 3 associated variables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threshold </a:t>
            </a:r>
            <a:r>
              <a:rPr lang="el-GR" dirty="0">
                <a:solidFill>
                  <a:srgbClr val="FF0000"/>
                </a:solidFill>
              </a:rPr>
              <a:t>θ</a:t>
            </a:r>
            <a:endParaRPr lang="en-US" dirty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polarity p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weight </a:t>
            </a:r>
            <a:r>
              <a:rPr lang="el-GR" dirty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polarity can be 0 or 1 (in our code)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weak classifier computes its one feature f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When the polarity is 1, we want f &gt; </a:t>
            </a:r>
            <a:r>
              <a:rPr lang="el-GR" dirty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When the polarity is 0, we want f &lt; </a:t>
            </a:r>
            <a:r>
              <a:rPr lang="el-GR" dirty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weight will be used in the final classification by </a:t>
            </a:r>
            <a:r>
              <a:rPr lang="en-US" dirty="0" err="1">
                <a:latin typeface="Arial"/>
                <a:cs typeface="Arial"/>
              </a:rPr>
              <a:t>AdaBoost</a:t>
            </a:r>
            <a:r>
              <a:rPr lang="en-US" dirty="0">
                <a:latin typeface="Arial"/>
                <a:cs typeface="Arial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152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2930" y="4371243"/>
            <a:ext cx="842391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Final classifier is combination of the weak ones, weighted according to error they had.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E.g. </a:t>
            </a:r>
            <a:r>
              <a:rPr lang="el-GR" sz="18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1800" baseline="-25000" dirty="0">
                <a:solidFill>
                  <a:srgbClr val="FF0000"/>
                </a:solidFill>
                <a:latin typeface="Arial"/>
                <a:cs typeface="Arial"/>
              </a:rPr>
              <a:t>t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lang="en-US" sz="1800" dirty="0">
                <a:solidFill>
                  <a:srgbClr val="FF0000"/>
                </a:solidFill>
                <a:latin typeface="Trebuchet MS" pitchFamily="34" charset="0"/>
              </a:rPr>
              <a:t>.25/.75 = .3333. 1/.3333 = 3; log</a:t>
            </a:r>
            <a:r>
              <a:rPr lang="en-US" sz="1800" baseline="-25000" dirty="0">
                <a:solidFill>
                  <a:srgbClr val="FF0000"/>
                </a:solidFill>
                <a:latin typeface="Trebuchet MS" pitchFamily="34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Trebuchet MS" pitchFamily="34" charset="0"/>
              </a:rPr>
              <a:t>3 = 1.58, 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9900CC"/>
                </a:solidFill>
                <a:latin typeface="Arial"/>
                <a:cs typeface="Arial"/>
              </a:rPr>
              <a:t>β</a:t>
            </a:r>
            <a:r>
              <a:rPr lang="en-US" sz="1800" baseline="-25000" dirty="0">
                <a:solidFill>
                  <a:srgbClr val="9900CC"/>
                </a:solidFill>
                <a:latin typeface="Arial"/>
                <a:cs typeface="Arial"/>
              </a:rPr>
              <a:t>t</a:t>
            </a:r>
            <a:r>
              <a:rPr lang="en-US" sz="1800" dirty="0">
                <a:solidFill>
                  <a:srgbClr val="9900CC"/>
                </a:solidFill>
                <a:latin typeface="Arial"/>
                <a:cs typeface="Arial"/>
              </a:rPr>
              <a:t> = 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.1/.9; log</a:t>
            </a:r>
            <a:r>
              <a:rPr lang="en-US" sz="1800" baseline="-25000" dirty="0">
                <a:solidFill>
                  <a:srgbClr val="9900CC"/>
                </a:solidFill>
                <a:latin typeface="Trebuchet MS" pitchFamily="34" charset="0"/>
              </a:rPr>
              <a:t>2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9 = 3.16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itchFamily="34" charset="0"/>
              </a:rPr>
              <a:t>If the error were 0, </a:t>
            </a:r>
            <a:r>
              <a:rPr lang="el-GR" sz="1800" dirty="0">
                <a:latin typeface="Arial"/>
                <a:cs typeface="Arial"/>
              </a:rPr>
              <a:t>β</a:t>
            </a:r>
            <a:r>
              <a:rPr lang="en-US" sz="1800" baseline="-25000" dirty="0">
                <a:latin typeface="Arial"/>
                <a:cs typeface="Arial"/>
              </a:rPr>
              <a:t>t </a:t>
            </a:r>
            <a:r>
              <a:rPr lang="en-US" sz="1800" dirty="0">
                <a:latin typeface="Arial"/>
                <a:cs typeface="Arial"/>
              </a:rPr>
              <a:t>= 0/1 = 0, and 1/0 is infinite, so code has to handle that but the weight should be large!</a:t>
            </a:r>
            <a:endParaRPr lang="en-US" sz="1800" dirty="0">
              <a:latin typeface="Trebuchet MS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617258"/>
            <a:ext cx="697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2400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= </a:t>
            </a:r>
            <a:r>
              <a:rPr lang="el-GR" sz="2400" dirty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2400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/ (1-</a:t>
            </a:r>
            <a:r>
              <a:rPr lang="el-GR" sz="2400" dirty="0">
                <a:solidFill>
                  <a:srgbClr val="FF0000"/>
                </a:solidFill>
                <a:cs typeface="Arial"/>
              </a:rPr>
              <a:t> ε</a:t>
            </a:r>
            <a:r>
              <a:rPr lang="en-US" sz="2400" baseline="-25000" dirty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cs typeface="Arial"/>
              </a:rPr>
              <a:t>): the training error of the classifier </a:t>
            </a:r>
            <a:r>
              <a:rPr lang="en-US" sz="2400" dirty="0" err="1">
                <a:solidFill>
                  <a:srgbClr val="FF0000"/>
                </a:solidFill>
                <a:cs typeface="Arial"/>
              </a:rPr>
              <a:t>h</a:t>
            </a:r>
            <a:r>
              <a:rPr lang="en-US" sz="2400" baseline="-25000" dirty="0" err="1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01162" y="1382806"/>
            <a:ext cx="4382584" cy="11967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895334C-E477-4751-AE7A-E79EBE2F564D}"/>
                  </a:ext>
                </a:extLst>
              </p14:cNvPr>
              <p14:cNvContentPartPr/>
              <p14:nvPr/>
            </p14:nvContentPartPr>
            <p14:xfrm>
              <a:off x="1388160" y="4890240"/>
              <a:ext cx="6944040" cy="1079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895334C-E477-4751-AE7A-E79EBE2F56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8800" y="4880880"/>
                <a:ext cx="6962760" cy="109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9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First two features selected by boosting: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99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7667" y="3725333"/>
            <a:ext cx="39950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Is this good enough?</a:t>
            </a: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3506BA"/>
                </a:solidFill>
              </a:rPr>
              <a:t>Attentional cascade (from Viola-Jones)</a:t>
            </a:r>
            <a:br>
              <a:rPr lang="en-US" dirty="0">
                <a:solidFill>
                  <a:srgbClr val="3506BA"/>
                </a:solidFill>
              </a:rPr>
            </a:br>
            <a:endParaRPr lang="en-US" sz="2000" dirty="0">
              <a:solidFill>
                <a:srgbClr val="3506BA"/>
              </a:solidFill>
            </a:endParaRP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We start with </a:t>
            </a:r>
            <a:r>
              <a:rPr lang="en-US" dirty="0">
                <a:solidFill>
                  <a:srgbClr val="C00000"/>
                </a:solidFill>
              </a:rPr>
              <a:t>simple classifiers </a:t>
            </a:r>
            <a:r>
              <a:rPr lang="en-US" dirty="0"/>
              <a:t>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dirty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C00000"/>
                </a:solidFill>
              </a:rPr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9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Chain of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1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/>
              <a:t>A detection rate of 0.9 and a false positive rate on the order of 10</a:t>
            </a:r>
            <a:r>
              <a:rPr lang="en-US" baseline="30000"/>
              <a:t>-6</a:t>
            </a:r>
            <a:r>
              <a:rPr lang="en-US"/>
              <a:t> can be achieved by a </a:t>
            </a:r>
            <a:br>
              <a:rPr lang="en-US"/>
            </a:br>
            <a:r>
              <a:rPr lang="en-US"/>
              <a:t>10-stage cascade if each stage has a detection rate of 0.99 (0.99</a:t>
            </a:r>
            <a:r>
              <a:rPr lang="en-US" baseline="30000"/>
              <a:t>10</a:t>
            </a:r>
            <a:r>
              <a:rPr lang="en-US"/>
              <a:t> ≈ 0.9) and a false positive rate of about 0.30 (0.3</a:t>
            </a:r>
            <a:r>
              <a:rPr lang="en-US" baseline="30000"/>
              <a:t>10</a:t>
            </a:r>
            <a:r>
              <a:rPr lang="en-US"/>
              <a:t> ≈ 6×10</a:t>
            </a:r>
            <a:r>
              <a:rPr lang="en-US" baseline="30000"/>
              <a:t>-6</a:t>
            </a:r>
            <a:r>
              <a:rPr lang="en-US"/>
              <a:t>) </a:t>
            </a:r>
          </a:p>
          <a:p>
            <a:endParaRPr lang="en-US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dirty="0"/>
              <a:t>Keep adding features to the current stage until its target rates have been met </a:t>
            </a:r>
          </a:p>
          <a:p>
            <a:pPr lvl="1"/>
            <a:r>
              <a:rPr lang="en-US" dirty="0"/>
              <a:t>Need to lower </a:t>
            </a:r>
            <a:r>
              <a:rPr lang="en-US" dirty="0" err="1"/>
              <a:t>AdaBoost</a:t>
            </a:r>
            <a:r>
              <a:rPr lang="en-US" dirty="0"/>
              <a:t> threshold to maximize detection </a:t>
            </a:r>
            <a:br>
              <a:rPr lang="en-US" dirty="0"/>
            </a:br>
            <a:r>
              <a:rPr lang="en-US" dirty="0"/>
              <a:t>(as opposed to minimizing total classification error)</a:t>
            </a:r>
          </a:p>
          <a:p>
            <a:pPr lvl="1"/>
            <a:r>
              <a:rPr lang="en-US" dirty="0"/>
              <a:t>Test on a </a:t>
            </a:r>
            <a:r>
              <a:rPr lang="en-US" i="1" dirty="0"/>
              <a:t>validation set</a:t>
            </a:r>
          </a:p>
          <a:p>
            <a:pPr>
              <a:buFontTx/>
              <a:buChar char="•"/>
            </a:pPr>
            <a:r>
              <a:rPr lang="en-US" dirty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dirty="0"/>
              <a:t>Use false positives from current stage as the negative training examples for the next stage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8421" y="135467"/>
            <a:ext cx="8864600" cy="609600"/>
          </a:xfrm>
        </p:spPr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 dirty="0"/>
              <a:t>Train with 5K positives, 350M negatives</a:t>
            </a:r>
          </a:p>
          <a:p>
            <a:r>
              <a:rPr lang="en-US" sz="2100" dirty="0"/>
              <a:t>Real-time detector using 38 layer cascade</a:t>
            </a:r>
          </a:p>
          <a:p>
            <a:r>
              <a:rPr lang="en-US" sz="2100" dirty="0"/>
              <a:t>6061 features in final layer</a:t>
            </a:r>
          </a:p>
          <a:p>
            <a:r>
              <a:rPr lang="en-US" sz="1800" dirty="0"/>
              <a:t>[Implementation available in </a:t>
            </a:r>
            <a:r>
              <a:rPr lang="en-US" sz="1800" dirty="0" err="1"/>
              <a:t>OpenCV</a:t>
            </a:r>
            <a:r>
              <a:rPr lang="en-US" sz="1800" dirty="0"/>
              <a:t>: http://</a:t>
            </a:r>
            <a:r>
              <a:rPr lang="en-US" sz="1800" dirty="0" err="1"/>
              <a:t>www.intel.com</a:t>
            </a:r>
            <a:r>
              <a:rPr lang="en-US" sz="1800" dirty="0"/>
              <a:t>/technology/computing/</a:t>
            </a:r>
            <a:r>
              <a:rPr lang="en-US" sz="1800" dirty="0" err="1"/>
              <a:t>opencv</a:t>
            </a:r>
            <a:r>
              <a:rPr lang="en-US" sz="1800" dirty="0"/>
              <a:t>/]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2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Right Arrow 69"/>
          <p:cNvSpPr/>
          <p:nvPr>
            <p:custDataLst>
              <p:tags r:id="rId13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19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6D7BB-2806-4694-9201-C1DF6EA7CF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Training Data</a:t>
            </a:r>
          </a:p>
          <a:p>
            <a:pPr lvl="1"/>
            <a:r>
              <a:rPr lang="en-US"/>
              <a:t>5000 faces</a:t>
            </a:r>
          </a:p>
          <a:p>
            <a:pPr lvl="2"/>
            <a:r>
              <a:rPr lang="en-US"/>
              <a:t>All frontal, rescaled to </a:t>
            </a:r>
            <a:br>
              <a:rPr lang="en-US"/>
            </a:br>
            <a:r>
              <a:rPr lang="en-US"/>
              <a:t>24x24 pixels</a:t>
            </a:r>
          </a:p>
          <a:p>
            <a:pPr lvl="1"/>
            <a:r>
              <a:rPr lang="en-US"/>
              <a:t>300 million non-faces</a:t>
            </a:r>
          </a:p>
          <a:p>
            <a:pPr lvl="2"/>
            <a:r>
              <a:rPr lang="en-US"/>
              <a:t>9500 non-face images</a:t>
            </a:r>
          </a:p>
          <a:p>
            <a:pPr lvl="1"/>
            <a:r>
              <a:rPr lang="en-US"/>
              <a:t>Faces are normalized</a:t>
            </a:r>
          </a:p>
          <a:p>
            <a:pPr lvl="2"/>
            <a:r>
              <a:rPr lang="en-US"/>
              <a:t>Scale, translation</a:t>
            </a:r>
          </a:p>
          <a:p>
            <a:pPr>
              <a:buFontTx/>
              <a:buChar char="•"/>
            </a:pPr>
            <a:r>
              <a:rPr lang="en-US"/>
              <a:t>Many variations</a:t>
            </a:r>
          </a:p>
          <a:p>
            <a:pPr lvl="1"/>
            <a:r>
              <a:rPr lang="en-US"/>
              <a:t>Across individuals</a:t>
            </a:r>
          </a:p>
          <a:p>
            <a:pPr lvl="1"/>
            <a:r>
              <a:rPr lang="en-US"/>
              <a:t>Illumination</a:t>
            </a:r>
          </a:p>
          <a:p>
            <a:pPr lvl="1"/>
            <a:r>
              <a:rPr lang="en-US"/>
              <a:t>Pose</a:t>
            </a:r>
          </a:p>
          <a:p>
            <a:pPr>
              <a:buFontTx/>
              <a:buChar char="•"/>
            </a:pPr>
            <a:endParaRPr lang="en-US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Person Detection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altLang="en-US" sz="2000"/>
              <a:t>Example: Face Detection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 sz="2000"/>
              <a:t>Example: Skin Detection</a:t>
            </a:r>
            <a:endParaRPr lang="en-US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9"/>
          <a:stretch>
            <a:fillRect/>
          </a:stretch>
        </p:blipFill>
        <p:spPr bwMode="auto">
          <a:xfrm>
            <a:off x="838200" y="1600200"/>
            <a:ext cx="5638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477000" y="2971800"/>
            <a:ext cx="20177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(</a:t>
            </a:r>
            <a:r>
              <a:rPr lang="en-US" altLang="en-US" sz="1400">
                <a:latin typeface="Times New Roman" pitchFamily="18" charset="0"/>
                <a:hlinkClick r:id="rId3"/>
              </a:rPr>
              <a:t>Rowley, Baluja &amp; Kanade, 1998</a:t>
            </a:r>
            <a:r>
              <a:rPr lang="en-US" altLang="en-US" sz="1400">
                <a:latin typeface="Times New Roman" pitchFamily="18" charset="0"/>
              </a:rPr>
              <a:t>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4"/>
          <a:stretch>
            <a:fillRect/>
          </a:stretch>
        </p:blipFill>
        <p:spPr bwMode="auto">
          <a:xfrm>
            <a:off x="838200" y="4267200"/>
            <a:ext cx="5791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477000" y="6248400"/>
            <a:ext cx="1970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(</a:t>
            </a:r>
            <a:r>
              <a:rPr lang="en-US" altLang="en-US" sz="1600">
                <a:latin typeface="Times New Roman" pitchFamily="18" charset="0"/>
                <a:hlinkClick r:id="rId5"/>
              </a:rPr>
              <a:t>Jones &amp; Rehg, 1999</a:t>
            </a:r>
            <a:r>
              <a:rPr lang="en-US" altLang="en-US" sz="160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dirty="0"/>
              <a:t>38 layers, total of 6061 features</a:t>
            </a:r>
          </a:p>
          <a:p>
            <a:pPr>
              <a:buFontTx/>
              <a:buChar char="•"/>
            </a:pPr>
            <a:r>
              <a:rPr lang="en-US" dirty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dirty="0"/>
              <a:t>“On a 700 </a:t>
            </a:r>
            <a:r>
              <a:rPr lang="en-US" dirty="0" err="1"/>
              <a:t>Mhz</a:t>
            </a:r>
            <a:r>
              <a:rPr lang="en-US" dirty="0"/>
              <a:t> Pentium III processor, the face detector can process a 384 by 288 pixel image in about .067 seconds” </a:t>
            </a:r>
          </a:p>
          <a:p>
            <a:pPr lvl="1"/>
            <a:r>
              <a:rPr lang="en-US" dirty="0"/>
              <a:t>15 Hz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15 times faster than previous detector of comparable accuracy (Rowley et al., 1998)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>
                <a:solidFill>
                  <a:srgbClr val="000099"/>
                </a:solidFill>
                <a:latin typeface="Trebuchet MS"/>
              </a:rPr>
              <a:t>Non-maximal suppression (NMS)</a:t>
            </a: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Many detections above threshold.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133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>
                <a:solidFill>
                  <a:srgbClr val="000099"/>
                </a:solidFill>
                <a:latin typeface="Trebuchet MS"/>
              </a:rPr>
              <a:t>Non-maximal suppression (NMS)</a:t>
            </a: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130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Trebuchet MS"/>
              </a:rPr>
              <a:t>Similar accuracy, but 10x faster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66FF">
                    <a:lumMod val="75000"/>
                  </a:srgbClr>
                </a:solidFill>
                <a:latin typeface="Trebuchet MS"/>
              </a:rPr>
              <a:t>Is this good?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007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28786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 dirty="0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63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749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774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806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Rectangle features</a:t>
            </a:r>
          </a:p>
          <a:p>
            <a:pPr>
              <a:buFontTx/>
              <a:buChar char="•"/>
            </a:pPr>
            <a:r>
              <a:rPr lang="en-US"/>
              <a:t>Integral images for fast computation</a:t>
            </a:r>
          </a:p>
          <a:p>
            <a:pPr>
              <a:buFontTx/>
              <a:buChar char="•"/>
            </a:pPr>
            <a:r>
              <a:rPr lang="en-US"/>
              <a:t>Boosting for feature selection</a:t>
            </a:r>
          </a:p>
          <a:p>
            <a:pPr>
              <a:buFontTx/>
              <a:buChar char="•"/>
            </a:pPr>
            <a:r>
              <a:rPr lang="en-US"/>
              <a:t>Attentional cascade for fast rejection of negative windows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2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Review:  Bakic Flesh Finder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Convert pixels to </a:t>
            </a:r>
            <a:r>
              <a:rPr lang="en-US" altLang="en-US" dirty="0">
                <a:solidFill>
                  <a:srgbClr val="FF0000"/>
                </a:solidFill>
              </a:rPr>
              <a:t>normalized (</a:t>
            </a:r>
            <a:r>
              <a:rPr lang="en-US" altLang="en-US" dirty="0" err="1">
                <a:solidFill>
                  <a:srgbClr val="FF0000"/>
                </a:solidFill>
              </a:rPr>
              <a:t>r,g</a:t>
            </a:r>
            <a:r>
              <a:rPr lang="en-US" altLang="en-US" dirty="0">
                <a:solidFill>
                  <a:srgbClr val="FF0000"/>
                </a:solidFill>
              </a:rPr>
              <a:t>) </a:t>
            </a:r>
            <a:r>
              <a:rPr lang="en-US" altLang="en-US" dirty="0"/>
              <a:t>space</a:t>
            </a:r>
          </a:p>
          <a:p>
            <a:r>
              <a:rPr lang="en-US" altLang="en-US" dirty="0"/>
              <a:t>Train a binary </a:t>
            </a:r>
            <a:r>
              <a:rPr lang="en-US" altLang="en-US" dirty="0">
                <a:solidFill>
                  <a:srgbClr val="FF0000"/>
                </a:solidFill>
              </a:rPr>
              <a:t>classifier</a:t>
            </a:r>
            <a:r>
              <a:rPr lang="en-US" altLang="en-US" dirty="0"/>
              <a:t> to recognize pixels in this space as skin or not skin by giving it lots of examples of both classes.</a:t>
            </a:r>
          </a:p>
          <a:p>
            <a:r>
              <a:rPr lang="en-US" altLang="en-US" dirty="0"/>
              <a:t>On test images, have the classifier </a:t>
            </a:r>
            <a:r>
              <a:rPr lang="en-US" altLang="en-US" dirty="0">
                <a:solidFill>
                  <a:srgbClr val="FF0000"/>
                </a:solidFill>
              </a:rPr>
              <a:t>label the skin pixels.</a:t>
            </a:r>
          </a:p>
          <a:p>
            <a:r>
              <a:rPr lang="en-US" altLang="en-US" dirty="0"/>
              <a:t>Find large </a:t>
            </a:r>
            <a:r>
              <a:rPr lang="en-US" altLang="en-US" dirty="0">
                <a:solidFill>
                  <a:srgbClr val="FF0000"/>
                </a:solidFill>
              </a:rPr>
              <a:t>connected components</a:t>
            </a:r>
            <a:r>
              <a:rPr lang="en-US" altLang="en-US" dirty="0"/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8475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Face recognition: </a:t>
            </a:r>
            <a:r>
              <a:rPr lang="en-US" dirty="0"/>
              <a:t>once you’ve detected and cropped a face, try to recognize it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5181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13465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“Sally”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recognition: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/>
              <a:t>Typical scenario: few examples per face, identify or verify test example</a:t>
            </a:r>
          </a:p>
          <a:p>
            <a:r>
              <a:rPr lang="en-US" sz="3600" dirty="0"/>
              <a:t>What’s hard: changes in expression, lighting, age, </a:t>
            </a:r>
            <a:r>
              <a:rPr lang="en-US" sz="3600" dirty="0">
                <a:solidFill>
                  <a:srgbClr val="FF0000"/>
                </a:solidFill>
              </a:rPr>
              <a:t>occlusion</a:t>
            </a:r>
            <a:r>
              <a:rPr lang="en-US" sz="3600" dirty="0"/>
              <a:t>, </a:t>
            </a:r>
            <a:r>
              <a:rPr lang="en-US" sz="3600" b="1" dirty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>
                <a:solidFill>
                  <a:srgbClr val="000099"/>
                </a:solidFill>
              </a:rPr>
              <a:t>Project into a new subspace (or kernel space) (e.g., “</a:t>
            </a:r>
            <a:r>
              <a:rPr lang="en-US" dirty="0" err="1">
                <a:solidFill>
                  <a:srgbClr val="000099"/>
                </a:solidFill>
              </a:rPr>
              <a:t>Eigenfaces</a:t>
            </a:r>
            <a:r>
              <a:rPr lang="en-US" dirty="0">
                <a:solidFill>
                  <a:srgbClr val="000099"/>
                </a:solidFill>
              </a:rPr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Measure face features</a:t>
            </a:r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95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face recognition 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Verification:</a:t>
            </a:r>
            <a:r>
              <a:rPr lang="en-US" dirty="0"/>
              <a:t> a person is claiming a particular identity; verify whether that is true</a:t>
            </a:r>
          </a:p>
          <a:p>
            <a:pPr lvl="1"/>
            <a:r>
              <a:rPr lang="en-US" dirty="0"/>
              <a:t>E.g., security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Closed-world identification</a:t>
            </a:r>
            <a:r>
              <a:rPr lang="en-US" dirty="0"/>
              <a:t>: assign a face to one person from among a known set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General identification</a:t>
            </a:r>
            <a:r>
              <a:rPr lang="en-US" dirty="0"/>
              <a:t>: assign a face to a known person or to “unknown”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86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6002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Expression</a:t>
            </a:r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334000" cy="333375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7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44</a:t>
            </a:fld>
            <a:endParaRPr lang="en-US"/>
          </a:p>
        </p:txBody>
      </p: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08" y="57215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36" y="2404222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58" y="4670424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47561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243755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981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422" y="1938716"/>
            <a:ext cx="14462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Lighting</a:t>
            </a:r>
          </a:p>
        </p:txBody>
      </p:sp>
      <p:pic>
        <p:nvPicPr>
          <p:cNvPr id="95284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8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6" name="Picture 54" descr="C:\Users\Hoiem\Documents\Classes\Spring 2012 - Computer Vision\hws\hw5\faces\person01_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00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7" name="Picture 55" descr="C:\Users\Hoiem\Documents\Classes\Spring 2012 - Computer Vision\hws\hw5\faces\person01_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6" y="2590800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8" name="Picture 56" descr="C:\Users\Hoiem\Documents\Classes\Spring 2012 - Computer Vision\hws\hw5\faces\person01_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2" y="2590801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5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Occlusion</a:t>
            </a:r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4762500" cy="3171826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8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48081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Viewpoint</a:t>
            </a:r>
          </a:p>
        </p:txBody>
      </p:sp>
      <p:pic>
        <p:nvPicPr>
          <p:cNvPr id="5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14210"/>
            <a:ext cx="5410200" cy="405009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58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-3192"/>
            <a:ext cx="8229600" cy="1143000"/>
          </a:xfrm>
        </p:spPr>
        <p:txBody>
          <a:bodyPr/>
          <a:lstStyle/>
          <a:p>
            <a:r>
              <a:rPr lang="en-US" dirty="0"/>
              <a:t>Simple idea for 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4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Treat face image as a vector of intensities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Recognize face by nearest neighbor in database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505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3932"/>
            <a:ext cx="2675467" cy="26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581400" y="4267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495800" y="1905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5270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648200" y="4191000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125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191000"/>
                        <a:ext cx="17383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5965"/>
              </p:ext>
            </p:extLst>
          </p:nvPr>
        </p:nvGraphicFramePr>
        <p:xfrm>
          <a:off x="4302125" y="5365750"/>
          <a:ext cx="411162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Equation" r:id="rId8" imgW="1168200" imgH="317160" progId="Equation.3">
                  <p:embed/>
                </p:oleObj>
              </mc:Choice>
              <mc:Fallback>
                <p:oleObj name="Equation" r:id="rId8" imgW="1168200" imgH="317160" progId="Equation.3">
                  <p:embed/>
                  <p:pic>
                    <p:nvPicPr>
                      <p:cNvPr id="1259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25" y="5365750"/>
                        <a:ext cx="4111625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89" y="1437643"/>
            <a:ext cx="924557" cy="9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0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449262" y="-114324"/>
            <a:ext cx="8229600" cy="1143000"/>
          </a:xfrm>
        </p:spPr>
        <p:txBody>
          <a:bodyPr/>
          <a:lstStyle/>
          <a:p>
            <a:r>
              <a:rPr lang="en-US" dirty="0"/>
              <a:t>The space of all face images</a:t>
            </a:r>
          </a:p>
        </p:txBody>
      </p:sp>
      <p:sp>
        <p:nvSpPr>
          <p:cNvPr id="1219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276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When viewed as vectors of pixel values, face images are extremely high-dimensional</a:t>
            </a:r>
          </a:p>
          <a:p>
            <a:pPr lvl="1"/>
            <a:r>
              <a:rPr lang="en-US" sz="2000" dirty="0"/>
              <a:t>100x100 image = 10,000 dimensions</a:t>
            </a:r>
          </a:p>
          <a:p>
            <a:pPr lvl="1"/>
            <a:r>
              <a:rPr lang="en-US" sz="2000" dirty="0"/>
              <a:t>Slow and lots of storage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But very few 10,000-dimensional vectors are valid face images</a:t>
            </a:r>
          </a:p>
          <a:p>
            <a:pPr>
              <a:buFontTx/>
              <a:buChar char="•"/>
            </a:pPr>
            <a:r>
              <a:rPr lang="en-US" sz="2400" dirty="0"/>
              <a:t>We want to effectively model the subspace of face images</a:t>
            </a:r>
          </a:p>
        </p:txBody>
      </p:sp>
      <p:pic>
        <p:nvPicPr>
          <p:cNvPr id="19460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Finding a face in a video frame</a:t>
            </a: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83A6BF-5F6D-4CFC-92DB-BE32CD9A1E0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5124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2286000" y="5638800"/>
            <a:ext cx="3800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(all work contributed by Vera Bakic)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838200" y="3581400"/>
            <a:ext cx="777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input video frame                pixels classified in               largest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normalized r-g space        component with aspect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similar to a face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2209800"/>
          <a:ext cx="3810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Image" r:id="rId4" imgW="6374603" imgH="7301587" progId="Photoshop.Image.10">
                  <p:embed/>
                </p:oleObj>
              </mc:Choice>
              <mc:Fallback>
                <p:oleObj name="Image" r:id="rId4" imgW="6374603" imgH="7301587" progId="Photoshop.Image.10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09800"/>
                        <a:ext cx="3810000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9890"/>
            <a:ext cx="8229600" cy="1143000"/>
          </a:xfrm>
        </p:spPr>
        <p:txBody>
          <a:bodyPr/>
          <a:lstStyle/>
          <a:p>
            <a:r>
              <a:rPr lang="en-US" dirty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01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err="1"/>
              <a:t>Eigenface</a:t>
            </a:r>
            <a:r>
              <a:rPr lang="en-US" sz="2800" dirty="0"/>
              <a:t> idea: construct a </a:t>
            </a:r>
            <a:r>
              <a:rPr lang="en-US" sz="2800" dirty="0">
                <a:solidFill>
                  <a:srgbClr val="FF0000"/>
                </a:solidFill>
              </a:rPr>
              <a:t>low-dimensional linear subspace</a:t>
            </a:r>
            <a:r>
              <a:rPr lang="en-US" sz="2800" dirty="0"/>
              <a:t> that best explains the variation in the set of face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8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Linear subspaces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762000"/>
          </a:xfrm>
        </p:spPr>
        <p:txBody>
          <a:bodyPr/>
          <a:lstStyle/>
          <a:p>
            <a:r>
              <a:rPr lang="en-US" altLang="en-US" sz="2000" dirty="0"/>
              <a:t>Classification (to what class does x belong) can be expensive</a:t>
            </a:r>
          </a:p>
          <a:p>
            <a:pPr lvl="1"/>
            <a:r>
              <a:rPr lang="en-US" altLang="en-US" sz="1800" dirty="0"/>
              <a:t>Big search problem</a:t>
            </a:r>
          </a:p>
        </p:txBody>
      </p:sp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5436" name="Line 6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Line 7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Oval 10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6" name="Oval 11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7" name="Oval 13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8" name="Oval 14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9" name="Oval 15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0" name="Oval 16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1" name="Oval 17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2" name="Oval 18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3" name="Oval 19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4" name="Oval 20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5" name="Oval 21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6" name="Oval 23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7" name="Oval 24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8" name="Oval 25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9" name="Oval 26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0" name="Oval 27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1" name="Oval 28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2" name="Oval 29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3" name="Oval 30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4" name="Oval 31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5" name="Oval 32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6" name="Oval 33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7" name="Oval 34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8" name="Oval 35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9" name="Oval 36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0" name="Oval 37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1" name="Oval 38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2" name="Oval 39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3" name="Oval 40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4" name="Oval 41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5" name="Oval 42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6" name="Oval 43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7" name="Oval 44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8" name="Oval 45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9" name="Oval 46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0" name="Oval 49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1" name="Oval 51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2" name="Oval 53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3" name="Oval 54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4" name="Oval 55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5" name="Oval 57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6" name="Oval 58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7" name="Oval 59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8" name="Oval 60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443453" name="Rectangle 61"/>
          <p:cNvSpPr>
            <a:spLocks noChangeArrowheads="1"/>
          </p:cNvSpPr>
          <p:nvPr/>
        </p:nvSpPr>
        <p:spPr bwMode="auto">
          <a:xfrm>
            <a:off x="685800" y="5181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Suppose the data points are arranged as above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Idea—fit a line, classifier measures distance to line</a:t>
            </a:r>
          </a:p>
        </p:txBody>
      </p:sp>
      <p:pic>
        <p:nvPicPr>
          <p:cNvPr id="15410" name="Picture 7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1" name="Line 68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506" name="Picture 7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4464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07" name="Text Box 78"/>
          <p:cNvSpPr txBox="1">
            <a:spLocks noChangeArrowheads="1"/>
          </p:cNvSpPr>
          <p:nvPr/>
        </p:nvSpPr>
        <p:spPr bwMode="auto">
          <a:xfrm>
            <a:off x="4648200" y="12954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 </a:t>
            </a:r>
            <a:r>
              <a:rPr lang="en-US" altLang="en-US" sz="1600" dirty="0">
                <a:solidFill>
                  <a:srgbClr val="FF0000"/>
                </a:solidFill>
              </a:rPr>
              <a:t>is the major direction of the orange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points and 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perpendicular to</a:t>
            </a:r>
            <a:r>
              <a:rPr lang="en-US" altLang="en-US" sz="1600" b="1" dirty="0">
                <a:solidFill>
                  <a:srgbClr val="FF0000"/>
                </a:solidFill>
              </a:rPr>
              <a:t> 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1.</a:t>
            </a:r>
            <a:endParaRPr lang="en-US" altLang="en-US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Convert </a:t>
            </a:r>
            <a:r>
              <a:rPr lang="en-US" altLang="en-US" sz="1600" b="1" dirty="0"/>
              <a:t>x</a:t>
            </a:r>
            <a:r>
              <a:rPr lang="en-US" altLang="en-US" sz="1600" dirty="0"/>
              <a:t> into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1</a:t>
            </a:r>
            <a:r>
              <a:rPr lang="en-US" altLang="en-US" sz="1600" dirty="0"/>
              <a:t>,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2</a:t>
            </a:r>
            <a:r>
              <a:rPr lang="en-US" altLang="en-US" sz="1600" dirty="0"/>
              <a:t> coordinates</a:t>
            </a: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133600" y="2286000"/>
            <a:ext cx="609600" cy="381000"/>
            <a:chOff x="1728" y="1440"/>
            <a:chExt cx="384" cy="240"/>
          </a:xfrm>
        </p:grpSpPr>
        <p:sp>
          <p:nvSpPr>
            <p:cNvPr id="15434" name="Line 84"/>
            <p:cNvSpPr>
              <a:spLocks noChangeShapeType="1"/>
            </p:cNvSpPr>
            <p:nvPr/>
          </p:nvSpPr>
          <p:spPr bwMode="auto">
            <a:xfrm flipH="1">
              <a:off x="1968" y="1536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85"/>
            <p:cNvSpPr>
              <a:spLocks noChangeShapeType="1"/>
            </p:cNvSpPr>
            <p:nvPr/>
          </p:nvSpPr>
          <p:spPr bwMode="auto">
            <a:xfrm>
              <a:off x="1728" y="1440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9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5427" name="Group 79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5429" name="Picture 67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30" name="Line 62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63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432" name="Picture 6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33" name="Picture 75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428" name="Picture 10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15"/>
          <p:cNvGrpSpPr>
            <a:grpSpLocks/>
          </p:cNvGrpSpPr>
          <p:nvPr/>
        </p:nvGrpSpPr>
        <p:grpSpPr bwMode="auto">
          <a:xfrm>
            <a:off x="3946525" y="2514600"/>
            <a:ext cx="5197475" cy="1660525"/>
            <a:chOff x="2400" y="1200"/>
            <a:chExt cx="3274" cy="1046"/>
          </a:xfrm>
        </p:grpSpPr>
        <p:sp>
          <p:nvSpPr>
            <p:cNvPr id="15420" name="Oval 47"/>
            <p:cNvSpPr>
              <a:spLocks noChangeArrowheads="1"/>
            </p:cNvSpPr>
            <p:nvPr/>
          </p:nvSpPr>
          <p:spPr bwMode="auto">
            <a:xfrm>
              <a:off x="2400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1" name="Oval 48"/>
            <p:cNvSpPr>
              <a:spLocks noChangeArrowheads="1"/>
            </p:cNvSpPr>
            <p:nvPr/>
          </p:nvSpPr>
          <p:spPr bwMode="auto">
            <a:xfrm>
              <a:off x="2400" y="148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2" name="Oval 50"/>
            <p:cNvSpPr>
              <a:spLocks noChangeArrowheads="1"/>
            </p:cNvSpPr>
            <p:nvPr/>
          </p:nvSpPr>
          <p:spPr bwMode="auto">
            <a:xfrm>
              <a:off x="2448" y="120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3" name="Text Box 82"/>
            <p:cNvSpPr txBox="1">
              <a:spLocks noChangeArrowheads="1"/>
            </p:cNvSpPr>
            <p:nvPr/>
          </p:nvSpPr>
          <p:spPr bwMode="auto">
            <a:xfrm>
              <a:off x="2928" y="1248"/>
              <a:ext cx="27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2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4" name="Text Box 83"/>
            <p:cNvSpPr txBox="1">
              <a:spLocks noChangeArrowheads="1"/>
            </p:cNvSpPr>
            <p:nvPr/>
          </p:nvSpPr>
          <p:spPr bwMode="auto">
            <a:xfrm>
              <a:off x="2890" y="1728"/>
              <a:ext cx="2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1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5" name="Text Box 110"/>
            <p:cNvSpPr txBox="1">
              <a:spLocks noChangeArrowheads="1"/>
            </p:cNvSpPr>
            <p:nvPr/>
          </p:nvSpPr>
          <p:spPr bwMode="auto">
            <a:xfrm>
              <a:off x="2928" y="144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distance to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for classification—near 0 for orange pts</a:t>
              </a:r>
            </a:p>
          </p:txBody>
        </p:sp>
        <p:sp>
          <p:nvSpPr>
            <p:cNvPr id="15426" name="Text Box 113"/>
            <p:cNvSpPr txBox="1">
              <a:spLocks noChangeArrowheads="1"/>
            </p:cNvSpPr>
            <p:nvPr/>
          </p:nvSpPr>
          <p:spPr bwMode="auto">
            <a:xfrm>
              <a:off x="2928" y="192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position along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to specify which orange point it is</a:t>
              </a:r>
            </a:p>
          </p:txBody>
        </p:sp>
      </p:grpSp>
      <p:sp>
        <p:nvSpPr>
          <p:cNvPr id="15417" name="Text Box 79"/>
          <p:cNvSpPr txBox="1">
            <a:spLocks noChangeArrowheads="1"/>
          </p:cNvSpPr>
          <p:nvPr/>
        </p:nvSpPr>
        <p:spPr bwMode="auto">
          <a:xfrm>
            <a:off x="4114800" y="6400800"/>
            <a:ext cx="483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Selected slides adapted from Steve Seitz, Linda Shapiro, Raj Rao</a:t>
            </a:r>
          </a:p>
        </p:txBody>
      </p:sp>
      <p:sp>
        <p:nvSpPr>
          <p:cNvPr id="15418" name="Text Box 80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5419" name="Text Box 81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2125663"/>
            <a:ext cx="3733800" cy="449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7" grpId="0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Dimensionality red</a:t>
            </a:r>
            <a:r>
              <a:rPr lang="en-US" altLang="en-US"/>
              <a:t>uction</a:t>
            </a:r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6447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89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0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2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3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4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5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6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7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8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9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0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8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9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0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1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2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3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4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6435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36" name="Group 67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6440" name="Group 68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6442" name="Picture 69" descr="Edittex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3" name="Line 70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4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445" name="Picture 72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6" name="Picture 73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41" name="Picture 74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37" name="Rectangle 78"/>
          <p:cNvSpPr>
            <a:spLocks noChangeArrowheads="1"/>
          </p:cNvSpPr>
          <p:nvPr/>
        </p:nvSpPr>
        <p:spPr bwMode="auto">
          <a:xfrm>
            <a:off x="685800" y="4343400"/>
            <a:ext cx="7848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Dimensionality reduction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We can represent the orange points with </a:t>
            </a:r>
            <a:r>
              <a:rPr lang="en-US" altLang="en-US" sz="1800" i="1"/>
              <a:t>only</a:t>
            </a:r>
            <a:r>
              <a:rPr lang="en-US" altLang="en-US" sz="1800"/>
              <a:t> their </a:t>
            </a:r>
            <a:r>
              <a:rPr lang="en-US" altLang="en-US" sz="1800" b="1"/>
              <a:t>v</a:t>
            </a:r>
            <a:r>
              <a:rPr lang="en-US" altLang="en-US" sz="1800" b="1" baseline="-25000"/>
              <a:t>1</a:t>
            </a:r>
            <a:r>
              <a:rPr lang="en-US" altLang="en-US" sz="1800"/>
              <a:t> coordinates</a:t>
            </a:r>
          </a:p>
          <a:p>
            <a:pPr lvl="2" eaLnBrk="1" hangingPunct="1">
              <a:buFontTx/>
              <a:buChar char="–"/>
            </a:pPr>
            <a:r>
              <a:rPr lang="en-US" altLang="en-US" sz="1600"/>
              <a:t>since </a:t>
            </a:r>
            <a:r>
              <a:rPr lang="en-US" altLang="en-US" sz="1600" b="1"/>
              <a:t>v</a:t>
            </a:r>
            <a:r>
              <a:rPr lang="en-US" altLang="en-US" sz="1600" b="1" baseline="-25000"/>
              <a:t>2</a:t>
            </a:r>
            <a:r>
              <a:rPr lang="en-US" altLang="en-US" sz="1600"/>
              <a:t> coordinates are all essentially 0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This makes it much cheaper to store and compare points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A bigger deal for higher dimensional problems (like images!)</a:t>
            </a:r>
          </a:p>
        </p:txBody>
      </p:sp>
      <p:sp>
        <p:nvSpPr>
          <p:cNvPr id="16438" name="Text Box 66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6439" name="Text Box 67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</p:spTree>
    <p:extLst>
      <p:ext uri="{BB962C8B-B14F-4D97-AF65-F5344CB8AC3E}">
        <p14:creationId xmlns:p14="http://schemas.microsoft.com/office/powerpoint/2010/main" val="30310107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altLang="en-US" sz="3600"/>
              <a:t>Eigenvectors and Eigenvalues</a:t>
            </a:r>
          </a:p>
        </p:txBody>
      </p:sp>
      <p:grpSp>
        <p:nvGrpSpPr>
          <p:cNvPr id="17411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7481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2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2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3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4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5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6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7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8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9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0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1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2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3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4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5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6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7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8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9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0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1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2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3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4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5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6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7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8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9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0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1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2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3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4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5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6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7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8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9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0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1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2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3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4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5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6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7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8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7459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60" name="Group 58"/>
          <p:cNvGrpSpPr>
            <a:grpSpLocks/>
          </p:cNvGrpSpPr>
          <p:nvPr/>
        </p:nvGrpSpPr>
        <p:grpSpPr bwMode="auto">
          <a:xfrm>
            <a:off x="2362200" y="1973263"/>
            <a:ext cx="914400" cy="679450"/>
            <a:chOff x="1872" y="1243"/>
            <a:chExt cx="576" cy="428"/>
          </a:xfrm>
        </p:grpSpPr>
        <p:pic>
          <p:nvPicPr>
            <p:cNvPr id="17476" name="Picture 59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243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77" name="Line 60"/>
            <p:cNvSpPr>
              <a:spLocks noChangeShapeType="1"/>
            </p:cNvSpPr>
            <p:nvPr/>
          </p:nvSpPr>
          <p:spPr bwMode="auto">
            <a:xfrm flipV="1">
              <a:off x="211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8" name="Line 61"/>
            <p:cNvSpPr>
              <a:spLocks noChangeShapeType="1"/>
            </p:cNvSpPr>
            <p:nvPr/>
          </p:nvSpPr>
          <p:spPr bwMode="auto">
            <a:xfrm rot="16200000" flipV="1">
              <a:off x="187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79" name="Picture 62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392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80" name="Picture 63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573"/>
              <a:ext cx="98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61" name="Line 65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2" name="Text Box 67"/>
          <p:cNvSpPr txBox="1">
            <a:spLocks noChangeArrowheads="1"/>
          </p:cNvSpPr>
          <p:nvPr/>
        </p:nvSpPr>
        <p:spPr bwMode="auto">
          <a:xfrm>
            <a:off x="4616450" y="1050925"/>
            <a:ext cx="3917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Consider the variation along a direction </a:t>
            </a:r>
            <a:r>
              <a:rPr lang="en-US" altLang="en-US" sz="1600" b="1"/>
              <a:t>v</a:t>
            </a:r>
            <a:r>
              <a:rPr lang="en-US" altLang="en-US" sz="1600"/>
              <a:t> among all of the orange points:</a:t>
            </a:r>
          </a:p>
        </p:txBody>
      </p:sp>
      <p:sp>
        <p:nvSpPr>
          <p:cNvPr id="444489" name="Text Box 73"/>
          <p:cNvSpPr txBox="1">
            <a:spLocks noChangeArrowheads="1"/>
          </p:cNvSpPr>
          <p:nvPr/>
        </p:nvSpPr>
        <p:spPr bwMode="auto">
          <a:xfrm>
            <a:off x="4616450" y="2406650"/>
            <a:ext cx="3235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minimizes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17464" name="Picture 7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0525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506" name="Text Box 90"/>
          <p:cNvSpPr txBox="1">
            <a:spLocks noChangeArrowheads="1"/>
          </p:cNvSpPr>
          <p:nvPr/>
        </p:nvSpPr>
        <p:spPr bwMode="auto">
          <a:xfrm>
            <a:off x="4648200" y="3092450"/>
            <a:ext cx="3292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maximizes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444515" name="Text Box 99"/>
          <p:cNvSpPr txBox="1">
            <a:spLocks noChangeArrowheads="1"/>
          </p:cNvSpPr>
          <p:nvPr/>
        </p:nvSpPr>
        <p:spPr bwMode="auto">
          <a:xfrm>
            <a:off x="1143000" y="6096000"/>
            <a:ext cx="5284788" cy="58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Solution:	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largest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             	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smallest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</p:txBody>
      </p:sp>
      <p:pic>
        <p:nvPicPr>
          <p:cNvPr id="444517" name="Picture 10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798763"/>
            <a:ext cx="23606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8" name="Picture 10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433763"/>
            <a:ext cx="23971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9" name="Picture 10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275138"/>
            <a:ext cx="4622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0" name="Picture 104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757363"/>
            <a:ext cx="4181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71" name="Text Box 73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7472" name="Text Box 74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0555" name="Text Box 75"/>
          <p:cNvSpPr txBox="1">
            <a:spLocks noChangeArrowheads="1"/>
          </p:cNvSpPr>
          <p:nvPr/>
        </p:nvSpPr>
        <p:spPr bwMode="auto">
          <a:xfrm>
            <a:off x="6989763" y="4343400"/>
            <a:ext cx="21542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 = </a:t>
            </a:r>
            <a:r>
              <a:rPr lang="en-US" altLang="en-US" sz="2000" dirty="0">
                <a:solidFill>
                  <a:srgbClr val="FF0000"/>
                </a:solidFill>
              </a:rPr>
              <a:t>covariance matrix </a:t>
            </a:r>
            <a:r>
              <a:rPr lang="en-US" altLang="en-US" sz="2000" dirty="0"/>
              <a:t>of data points (if divided by no. of points)</a:t>
            </a:r>
          </a:p>
        </p:txBody>
      </p:sp>
      <p:sp>
        <p:nvSpPr>
          <p:cNvPr id="20556" name="Line 76"/>
          <p:cNvSpPr>
            <a:spLocks noChangeShapeType="1"/>
          </p:cNvSpPr>
          <p:nvPr/>
        </p:nvSpPr>
        <p:spPr bwMode="auto">
          <a:xfrm flipH="1">
            <a:off x="6400800" y="5105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7" name="Text Box 77"/>
          <p:cNvSpPr txBox="1">
            <a:spLocks noChangeArrowheads="1"/>
          </p:cNvSpPr>
          <p:nvPr/>
        </p:nvSpPr>
        <p:spPr bwMode="auto">
          <a:xfrm>
            <a:off x="4908550" y="41910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29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89" grpId="0" build="p" autoUpdateAnimBg="0"/>
      <p:bldP spid="444506" grpId="0" build="p" autoUpdateAnimBg="0"/>
      <p:bldP spid="444515" grpId="0" animBg="1"/>
      <p:bldP spid="20555" grpId="0"/>
      <p:bldP spid="20556" grpId="0" animBg="1"/>
      <p:bldP spid="2055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461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000" dirty="0"/>
              <a:t>Suppose each data point is N-dimensional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Same procedure applies:</a:t>
            </a:r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r>
              <a:rPr lang="en-US" sz="1800" dirty="0">
                <a:solidFill>
                  <a:srgbClr val="C00000"/>
                </a:solidFill>
              </a:rPr>
              <a:t>The eigenvectors of </a:t>
            </a:r>
            <a:r>
              <a:rPr lang="en-US" sz="18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A</a:t>
            </a:r>
            <a:r>
              <a:rPr lang="en-US" sz="1800" dirty="0">
                <a:solidFill>
                  <a:srgbClr val="C00000"/>
                </a:solidFill>
              </a:rPr>
              <a:t> define a new coordinate system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largest eigenvalue captures the most variation among training vectors </a:t>
            </a:r>
            <a:r>
              <a:rPr lang="en-US" sz="16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endParaRPr lang="en-US" sz="1600" dirty="0">
              <a:solidFill>
                <a:srgbClr val="C000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smallest eigenvalue has least variation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compress the data by only using the top few eigenvectors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corresponds to choosing a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linear subspace</a:t>
            </a:r>
            <a:r>
              <a:rPr lang="ja-JP" altLang="en-US" sz="1600" dirty="0">
                <a:latin typeface="Arial"/>
              </a:rPr>
              <a:t>”</a:t>
            </a:r>
            <a:endParaRPr lang="en-US" sz="1600" dirty="0"/>
          </a:p>
          <a:p>
            <a:pPr marL="1639888" lvl="3">
              <a:buClr>
                <a:srgbClr val="000000"/>
              </a:buClr>
            </a:pPr>
            <a:r>
              <a:rPr lang="en-US" sz="1400" dirty="0"/>
              <a:t>represent points on a line, plane, or </a:t>
            </a:r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hyper-plane</a:t>
            </a:r>
            <a:r>
              <a:rPr lang="ja-JP" altLang="en-US" sz="1400" dirty="0">
                <a:latin typeface="Arial"/>
              </a:rPr>
              <a:t>”</a:t>
            </a:r>
            <a:endParaRPr lang="en-US" sz="1400" dirty="0"/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these eigenvectors are known as the </a:t>
            </a:r>
            <a:r>
              <a:rPr lang="en-US" sz="1600" dirty="0">
                <a:solidFill>
                  <a:srgbClr val="C00000"/>
                </a:solidFill>
                <a:latin typeface="Arial Bold Italic" charset="0"/>
                <a:cs typeface="Arial Bold Italic" charset="0"/>
                <a:sym typeface="Arial Bold Italic" charset="0"/>
              </a:rPr>
              <a:t>principal components</a:t>
            </a:r>
            <a:endParaRPr lang="en-US" sz="1600" dirty="0">
              <a:solidFill>
                <a:srgbClr val="C00000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087562"/>
            <a:ext cx="4622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4540B9-80C6-4954-886E-76083E24129B}"/>
                  </a:ext>
                </a:extLst>
              </p14:cNvPr>
              <p14:cNvContentPartPr/>
              <p14:nvPr/>
            </p14:nvContentPartPr>
            <p14:xfrm>
              <a:off x="3862080" y="1635480"/>
              <a:ext cx="3733920" cy="3831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4540B9-80C6-4954-886E-76083E2412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52720" y="1626120"/>
                <a:ext cx="3752640" cy="384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953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The space of faces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An image is a point in a high dimensional space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An N x M image is a point in R</a:t>
            </a:r>
            <a:r>
              <a:rPr lang="en-US" sz="1800" baseline="30000" dirty="0"/>
              <a:t>NM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define vectors in this space as we did in the 2D case</a:t>
            </a: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404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2050"/>
            <a:ext cx="7127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56</a:t>
            </a:fld>
            <a:endParaRPr lang="en-US"/>
          </a:p>
        </p:txBody>
      </p:sp>
      <p:pic>
        <p:nvPicPr>
          <p:cNvPr id="4098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2794254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43603" y="1284797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B345923-A02D-4880-A731-E84C237E85B9}"/>
                  </a:ext>
                </a:extLst>
              </p14:cNvPr>
              <p14:cNvContentPartPr/>
              <p14:nvPr/>
            </p14:nvContentPartPr>
            <p14:xfrm>
              <a:off x="3688560" y="6165360"/>
              <a:ext cx="3516480" cy="581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B345923-A02D-4880-A731-E84C237E85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79200" y="6156000"/>
                <a:ext cx="3535200" cy="59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4044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57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2"/>
          <a:stretch/>
        </p:blipFill>
        <p:spPr bwMode="auto">
          <a:xfrm>
            <a:off x="1987313" y="1317812"/>
            <a:ext cx="968875" cy="119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Image result for orangutan face hai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3086100"/>
            <a:ext cx="893583" cy="104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501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90512"/>
            <a:ext cx="8229600" cy="1143000"/>
          </a:xfrm>
          <a:ln/>
        </p:spPr>
        <p:txBody>
          <a:bodyPr rIns="132080"/>
          <a:lstStyle/>
          <a:p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52488"/>
            <a:ext cx="8229600" cy="4525963"/>
          </a:xfrm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400" dirty="0"/>
              <a:t>PCA extracts the eigenvectors of </a:t>
            </a:r>
            <a:r>
              <a:rPr lang="en-US" sz="2400" dirty="0">
                <a:latin typeface="Arial Bold" charset="0"/>
                <a:cs typeface="Arial Bold" charset="0"/>
                <a:sym typeface="Arial Bold" charset="0"/>
              </a:rPr>
              <a:t>A</a:t>
            </a:r>
            <a:endParaRPr lang="en-US" sz="24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Gives a set of vectors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3</a:t>
            </a:r>
            <a:r>
              <a:rPr lang="en-US" sz="2000" dirty="0"/>
              <a:t>, ...</a:t>
            </a: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Each one of these vectors is a direction in face space</a:t>
            </a:r>
          </a:p>
          <a:p>
            <a:pPr marL="1182688" lvl="2">
              <a:buClr>
                <a:srgbClr val="000000"/>
              </a:buClr>
            </a:pPr>
            <a:r>
              <a:rPr lang="en-US" sz="1800" dirty="0"/>
              <a:t>what do these look like?</a:t>
            </a:r>
          </a:p>
        </p:txBody>
      </p:sp>
      <p:grpSp>
        <p:nvGrpSpPr>
          <p:cNvPr id="46089" name="Group 9"/>
          <p:cNvGrpSpPr>
            <a:grpSpLocks/>
          </p:cNvGrpSpPr>
          <p:nvPr/>
        </p:nvGrpSpPr>
        <p:grpSpPr bwMode="auto">
          <a:xfrm>
            <a:off x="2268538" y="2514600"/>
            <a:ext cx="4437062" cy="4114800"/>
            <a:chOff x="0" y="0"/>
            <a:chExt cx="2795" cy="2592"/>
          </a:xfrm>
        </p:grpSpPr>
        <p:pic>
          <p:nvPicPr>
            <p:cNvPr id="4608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0"/>
              <a:ext cx="2592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1"/>
              <a:ext cx="1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" y="48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45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" y="45"/>
              <a:ext cx="19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73076" y="44436"/>
            <a:ext cx="8229600" cy="1143000"/>
          </a:xfrm>
        </p:spPr>
        <p:txBody>
          <a:bodyPr/>
          <a:lstStyle/>
          <a:p>
            <a:r>
              <a:rPr lang="en-US" dirty="0"/>
              <a:t>Visualization of </a:t>
            </a:r>
            <a:r>
              <a:rPr lang="en-US" dirty="0" err="1"/>
              <a:t>eigenfaces</a:t>
            </a:r>
            <a:endParaRPr lang="en-US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143000"/>
            <a:ext cx="7820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995488" y="1143000"/>
            <a:ext cx="568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Principal component (eigenvector) 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810000" y="3119438"/>
            <a:ext cx="149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μ + 3</a:t>
            </a:r>
            <a:r>
              <a:rPr lang="el-GR" dirty="0">
                <a:solidFill>
                  <a:prstClr val="black"/>
                </a:solidFill>
              </a:rPr>
              <a:t>σ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baseline="-14000" dirty="0">
              <a:solidFill>
                <a:prstClr val="black"/>
              </a:solidFill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810000" y="5100638"/>
            <a:ext cx="147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μ – 3</a:t>
            </a:r>
            <a:r>
              <a:rPr lang="el-GR">
                <a:solidFill>
                  <a:prstClr val="black"/>
                </a:solidFill>
              </a:rPr>
              <a:t>σ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7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72F0DAC-E4BF-4D2B-BC30-05AB3964D00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Fleck and Forsyth’s </a:t>
            </a:r>
            <a:br>
              <a:rPr lang="en-US" altLang="en-US"/>
            </a:br>
            <a:r>
              <a:rPr lang="en-US" altLang="en-US"/>
              <a:t>Flesh Detector</a:t>
            </a:r>
          </a:p>
        </p:txBody>
      </p:sp>
      <p:sp>
        <p:nvSpPr>
          <p:cNvPr id="6148" name="Text Box 1028"/>
          <p:cNvSpPr txBox="1">
            <a:spLocks noChangeArrowheads="1"/>
          </p:cNvSpPr>
          <p:nvPr/>
        </p:nvSpPr>
        <p:spPr bwMode="auto">
          <a:xfrm>
            <a:off x="1066800" y="2209800"/>
            <a:ext cx="5919788" cy="2308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Convert RGB to HSI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the intensity component to compute a texture 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texture = med2 ( | I - med1(I) | 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800">
                <a:solidFill>
                  <a:srgbClr val="FF0000"/>
                </a:solidFill>
              </a:rPr>
              <a:t>If a pixel falls into either of the following ranges,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it’s a potential skin pixel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110 &lt; hue &lt; 150, 20 &lt; saturation &lt;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130 &lt; hue &lt; 170, 30 &lt; saturation &lt; 130</a:t>
            </a:r>
          </a:p>
        </p:txBody>
      </p:sp>
      <p:sp>
        <p:nvSpPr>
          <p:cNvPr id="6149" name="Text Box 1029"/>
          <p:cNvSpPr txBox="1">
            <a:spLocks noChangeArrowheads="1"/>
          </p:cNvSpPr>
          <p:nvPr/>
        </p:nvSpPr>
        <p:spPr bwMode="auto">
          <a:xfrm>
            <a:off x="7010400" y="2667000"/>
            <a:ext cx="1893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median filters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radii 4 and 6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143000" y="5181600"/>
            <a:ext cx="628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 Margaret Fleck, David Forsyth, and Chris Bregler (1996)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“Finding Naked People,” 1996 </a:t>
            </a:r>
            <a:r>
              <a:rPr lang="en-US" altLang="en-US" sz="1800" b="1"/>
              <a:t>European Conference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  Computer Vision </a:t>
            </a:r>
            <a:r>
              <a:rPr lang="en-US" altLang="en-US" sz="1800"/>
              <a:t>, Volume II, pp. 592-602.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1429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Projecting onto the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7276"/>
            <a:ext cx="8229600" cy="4525963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The </a:t>
            </a:r>
            <a:r>
              <a:rPr lang="en-US" sz="2000" dirty="0" err="1"/>
              <a:t>eigenfaces</a:t>
            </a:r>
            <a:r>
              <a:rPr lang="en-US" sz="2000" dirty="0"/>
              <a:t>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..., </a:t>
            </a:r>
            <a:r>
              <a:rPr lang="en-US" sz="20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r>
              <a:rPr lang="en-US" sz="2000" dirty="0"/>
              <a:t> span the space of faces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 face is converted to </a:t>
            </a:r>
            <a:r>
              <a:rPr lang="en-US" sz="1800" dirty="0" err="1"/>
              <a:t>eigenface</a:t>
            </a:r>
            <a:r>
              <a:rPr lang="en-US" sz="1800" dirty="0"/>
              <a:t> coordinates by</a:t>
            </a:r>
          </a:p>
        </p:txBody>
      </p:sp>
      <p:pic>
        <p:nvPicPr>
          <p:cNvPr id="4710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830388"/>
            <a:ext cx="55705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21" name="Group 17"/>
          <p:cNvGrpSpPr>
            <a:grpSpLocks/>
          </p:cNvGrpSpPr>
          <p:nvPr/>
        </p:nvGrpSpPr>
        <p:grpSpPr bwMode="auto">
          <a:xfrm>
            <a:off x="228600" y="3505200"/>
            <a:ext cx="7189788" cy="1871663"/>
            <a:chOff x="0" y="0"/>
            <a:chExt cx="4529" cy="1179"/>
          </a:xfrm>
        </p:grpSpPr>
        <p:pic>
          <p:nvPicPr>
            <p:cNvPr id="47109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16"/>
              <a:ext cx="3521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624" y="519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7111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16777" r="27960" b="20270"/>
            <a:stretch>
              <a:fillRect/>
            </a:stretch>
          </p:blipFill>
          <p:spPr bwMode="auto">
            <a:xfrm>
              <a:off x="0" y="0"/>
              <a:ext cx="527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70"/>
              <a:ext cx="12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1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13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8" name="Picture 14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5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1041"/>
              <a:ext cx="3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0" name="Picture 16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22" name="Freeform 18"/>
          <p:cNvSpPr>
            <a:spLocks/>
          </p:cNvSpPr>
          <p:nvPr/>
        </p:nvSpPr>
        <p:spPr bwMode="auto">
          <a:xfrm rot="-5400000">
            <a:off x="2819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3" name="Picture 1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5850"/>
            <a:ext cx="320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4" name="Freeform 20"/>
          <p:cNvSpPr>
            <a:spLocks/>
          </p:cNvSpPr>
          <p:nvPr/>
        </p:nvSpPr>
        <p:spPr bwMode="auto">
          <a:xfrm rot="-5400000">
            <a:off x="4343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5" name="Freeform 21"/>
          <p:cNvSpPr>
            <a:spLocks/>
          </p:cNvSpPr>
          <p:nvPr/>
        </p:nvSpPr>
        <p:spPr bwMode="auto">
          <a:xfrm rot="-5400000">
            <a:off x="63246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6" name="Picture 2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2359025"/>
            <a:ext cx="3349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2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351088"/>
            <a:ext cx="4175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31" name="Group 27"/>
          <p:cNvGrpSpPr>
            <a:grpSpLocks/>
          </p:cNvGrpSpPr>
          <p:nvPr/>
        </p:nvGrpSpPr>
        <p:grpSpPr bwMode="auto">
          <a:xfrm>
            <a:off x="6858000" y="3048000"/>
            <a:ext cx="2130425" cy="2044700"/>
            <a:chOff x="0" y="0"/>
            <a:chExt cx="1342" cy="1288"/>
          </a:xfrm>
        </p:grpSpPr>
        <p:pic>
          <p:nvPicPr>
            <p:cNvPr id="47128" name="Picture 24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39" t="19997" r="2151" b="52223"/>
            <a:stretch>
              <a:fillRect/>
            </a:stretch>
          </p:blipFill>
          <p:spPr bwMode="auto">
            <a:xfrm>
              <a:off x="847" y="288"/>
              <a:ext cx="495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9" name="Line 25"/>
            <p:cNvSpPr>
              <a:spLocks noChangeShapeType="1"/>
            </p:cNvSpPr>
            <p:nvPr/>
          </p:nvSpPr>
          <p:spPr bwMode="auto">
            <a:xfrm>
              <a:off x="473" y="831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>
              <a:off x="0" y="0"/>
              <a:ext cx="768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7132" name="Picture 2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890838"/>
            <a:ext cx="5283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67AD81F-F4B6-4C4A-992D-ECACC86CD651}"/>
                  </a:ext>
                </a:extLst>
              </p14:cNvPr>
              <p14:cNvContentPartPr/>
              <p14:nvPr/>
            </p14:nvContentPartPr>
            <p14:xfrm>
              <a:off x="7134120" y="2031120"/>
              <a:ext cx="1263600" cy="551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67AD81F-F4B6-4C4A-992D-ECACC86CD65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124760" y="2021760"/>
                <a:ext cx="1282320" cy="57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6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8760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676900"/>
          </a:xfrm>
          <a:ln/>
        </p:spPr>
        <p:txBody>
          <a:bodyPr rIns="132080"/>
          <a:lstStyle/>
          <a:p>
            <a:pPr marL="496888" indent="-457200"/>
            <a:r>
              <a:rPr lang="en-US" sz="2000" dirty="0"/>
              <a:t>Algorithm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Process the image database (set of images with labels)</a:t>
            </a:r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Run PCA—compute </a:t>
            </a:r>
            <a:r>
              <a:rPr lang="en-US" sz="1600" dirty="0" err="1"/>
              <a:t>eigenfaces</a:t>
            </a:r>
            <a:endParaRPr lang="en-US" sz="1600" dirty="0"/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Calculate the K coefficients for each image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Given a new image (to be recognized) </a:t>
            </a:r>
            <a:r>
              <a:rPr lang="en-US" sz="18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r>
              <a:rPr lang="en-US" sz="1800" dirty="0">
                <a:solidFill>
                  <a:srgbClr val="FF0000"/>
                </a:solidFill>
              </a:rPr>
              <a:t>, calculate K coefficients</a:t>
            </a:r>
            <a:br>
              <a:rPr lang="en-US" sz="1800" dirty="0"/>
            </a:br>
            <a:br>
              <a:rPr lang="en-US" dirty="0"/>
            </a:b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Detect if x is a face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sz="1800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 startAt="4"/>
            </a:pPr>
            <a:r>
              <a:rPr lang="en-US" sz="1800" dirty="0">
                <a:solidFill>
                  <a:srgbClr val="FF0000"/>
                </a:solidFill>
              </a:rPr>
              <a:t>If it is a face, who is it?</a:t>
            </a:r>
          </a:p>
        </p:txBody>
      </p:sp>
      <p:pic>
        <p:nvPicPr>
          <p:cNvPr id="4813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29940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901700" y="5020733"/>
            <a:ext cx="778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1296988" indent="-342900">
              <a:spcBef>
                <a:spcPts val="3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Find closest labeled face in database</a:t>
            </a:r>
          </a:p>
          <a:p>
            <a:pPr marL="1296988" indent="-342900">
              <a:spcBef>
                <a:spcPts val="3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earest-neighbor in K-dimensional space</a:t>
            </a:r>
          </a:p>
        </p:txBody>
      </p:sp>
      <p:pic>
        <p:nvPicPr>
          <p:cNvPr id="481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705225"/>
            <a:ext cx="73215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5E59FD4-8F42-4AC8-9F05-E1B0D81E51E9}"/>
                  </a:ext>
                </a:extLst>
              </p14:cNvPr>
              <p14:cNvContentPartPr/>
              <p14:nvPr/>
            </p14:nvContentPartPr>
            <p14:xfrm>
              <a:off x="6030720" y="1628640"/>
              <a:ext cx="3013560" cy="705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5E59FD4-8F42-4AC8-9F05-E1B0D81E51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21360" y="1619280"/>
                <a:ext cx="3032280" cy="72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67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9380"/>
            <a:ext cx="7772400" cy="990600"/>
          </a:xfrm>
          <a:ln/>
        </p:spPr>
        <p:txBody>
          <a:bodyPr rIns="132080"/>
          <a:lstStyle/>
          <a:p>
            <a:r>
              <a:rPr lang="en-US" dirty="0"/>
              <a:t>Choosing the dimension K</a:t>
            </a:r>
          </a:p>
        </p:txBody>
      </p: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2814638" y="1066800"/>
            <a:ext cx="3236912" cy="2520950"/>
            <a:chOff x="0" y="0"/>
            <a:chExt cx="2038" cy="1588"/>
          </a:xfrm>
        </p:grpSpPr>
        <p:grpSp>
          <p:nvGrpSpPr>
            <p:cNvPr id="49158" name="Group 6"/>
            <p:cNvGrpSpPr>
              <a:grpSpLocks/>
            </p:cNvGrpSpPr>
            <p:nvPr/>
          </p:nvGrpSpPr>
          <p:grpSpPr bwMode="auto">
            <a:xfrm>
              <a:off x="0" y="0"/>
              <a:ext cx="1932" cy="1429"/>
              <a:chOff x="0" y="0"/>
              <a:chExt cx="1932" cy="1429"/>
            </a:xfrm>
          </p:grpSpPr>
          <p:pic>
            <p:nvPicPr>
              <p:cNvPr id="49155" name="Picture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51" b="7906"/>
              <a:stretch>
                <a:fillRect/>
              </a:stretch>
            </p:blipFill>
            <p:spPr bwMode="auto">
              <a:xfrm>
                <a:off x="0" y="0"/>
                <a:ext cx="1931" cy="1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56" name="Rectangle 4"/>
              <p:cNvSpPr>
                <a:spLocks/>
              </p:cNvSpPr>
              <p:nvPr/>
            </p:nvSpPr>
            <p:spPr bwMode="auto">
              <a:xfrm>
                <a:off x="630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157" name="Rectangle 5"/>
              <p:cNvSpPr>
                <a:spLocks/>
              </p:cNvSpPr>
              <p:nvPr/>
            </p:nvSpPr>
            <p:spPr bwMode="auto">
              <a:xfrm>
                <a:off x="246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9159" name="Rectangle 7"/>
            <p:cNvSpPr>
              <a:spLocks/>
            </p:cNvSpPr>
            <p:nvPr/>
          </p:nvSpPr>
          <p:spPr bwMode="auto">
            <a:xfrm>
              <a:off x="389" y="1388"/>
              <a:ext cx="1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K</a:t>
              </a:r>
            </a:p>
          </p:txBody>
        </p:sp>
        <p:sp>
          <p:nvSpPr>
            <p:cNvPr id="49160" name="Rectangle 8"/>
            <p:cNvSpPr>
              <a:spLocks/>
            </p:cNvSpPr>
            <p:nvPr/>
          </p:nvSpPr>
          <p:spPr bwMode="auto">
            <a:xfrm>
              <a:off x="1749" y="1388"/>
              <a:ext cx="2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NM</a:t>
              </a:r>
            </a:p>
          </p:txBody>
        </p:sp>
        <p:sp>
          <p:nvSpPr>
            <p:cNvPr id="49161" name="Rectangle 9"/>
            <p:cNvSpPr>
              <a:spLocks/>
            </p:cNvSpPr>
            <p:nvPr/>
          </p:nvSpPr>
          <p:spPr bwMode="auto">
            <a:xfrm>
              <a:off x="61" y="1388"/>
              <a:ext cx="26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i </a:t>
              </a: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= </a:t>
              </a:r>
            </a:p>
          </p:txBody>
        </p:sp>
      </p:grpSp>
      <p:sp>
        <p:nvSpPr>
          <p:cNvPr id="49163" name="Rectangle 11"/>
          <p:cNvSpPr>
            <a:spLocks/>
          </p:cNvSpPr>
          <p:nvPr/>
        </p:nvSpPr>
        <p:spPr bwMode="auto">
          <a:xfrm>
            <a:off x="1447800" y="1330325"/>
            <a:ext cx="12382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9688" bIns="0">
            <a:spAutoFit/>
          </a:bodyPr>
          <a:lstStyle/>
          <a:p>
            <a:pPr marL="39688">
              <a:lnSpc>
                <a:spcPct val="105000"/>
              </a:lnSpc>
              <a:spcBef>
                <a:spcPts val="35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eigenvalues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How many eigenfaces to use?</a:t>
            </a:r>
          </a:p>
          <a:p>
            <a:pPr marL="382588" indent="-342900"/>
            <a:r>
              <a:rPr lang="en-US"/>
              <a:t>Look at the decay of the eigenvalues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eigenvalue tells you the amount of variance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in the direction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of that eigenface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ignore eigenfaces with low variance</a:t>
            </a:r>
          </a:p>
        </p:txBody>
      </p:sp>
      <p:pic>
        <p:nvPicPr>
          <p:cNvPr id="491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419225"/>
            <a:ext cx="1984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196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Representation and reconstruction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Face </a:t>
            </a:r>
            <a:r>
              <a:rPr lang="en-US" b="1"/>
              <a:t>x</a:t>
            </a:r>
            <a:r>
              <a:rPr lang="en-US"/>
              <a:t> in “face space” coordinates: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pic>
        <p:nvPicPr>
          <p:cNvPr id="276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94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Representation and reconstruction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Face </a:t>
            </a:r>
            <a:r>
              <a:rPr lang="en-US" b="1"/>
              <a:t>x</a:t>
            </a:r>
            <a:r>
              <a:rPr lang="en-US"/>
              <a:t> in “face space” coordinates: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Reconstruction: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1162050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613025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831975" y="58674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µ       +    w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+ …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400050" y="5715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407988" y="58674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1162050" y="5867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pic>
        <p:nvPicPr>
          <p:cNvPr id="2868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>
            <a:fillRect/>
          </a:stretch>
        </p:blipFill>
        <p:spPr bwMode="auto">
          <a:xfrm>
            <a:off x="3048000" y="4876800"/>
            <a:ext cx="5603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36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ec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1981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</a:t>
            </a:r>
          </a:p>
        </p:txBody>
      </p:sp>
      <p:pic>
        <p:nvPicPr>
          <p:cNvPr id="31748" name="Picture 6" descr="reon_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recon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7023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85800" y="3124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685800" y="4343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400</a:t>
            </a:r>
          </a:p>
        </p:txBody>
      </p:sp>
      <p:sp>
        <p:nvSpPr>
          <p:cNvPr id="31752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Reconstruction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838200" y="56388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After computing </a:t>
            </a:r>
            <a:r>
              <a:rPr lang="en-US" sz="2800" dirty="0" err="1">
                <a:solidFill>
                  <a:prstClr val="black"/>
                </a:solidFill>
              </a:rPr>
              <a:t>eigenfaces</a:t>
            </a:r>
            <a:r>
              <a:rPr lang="en-US" sz="2800" dirty="0">
                <a:solidFill>
                  <a:prstClr val="black"/>
                </a:solidFill>
              </a:rPr>
              <a:t> using 400 face images from ORL face database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382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Calibri"/>
              </a:rPr>
              <a:t>Eigenvalues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(variance along eigenvectors)</a:t>
            </a:r>
          </a:p>
        </p:txBody>
      </p:sp>
      <p:grpSp>
        <p:nvGrpSpPr>
          <p:cNvPr id="32771" name="Group 8"/>
          <p:cNvGrpSpPr>
            <a:grpSpLocks/>
          </p:cNvGrpSpPr>
          <p:nvPr/>
        </p:nvGrpSpPr>
        <p:grpSpPr bwMode="auto">
          <a:xfrm>
            <a:off x="990600" y="1458913"/>
            <a:ext cx="6858000" cy="5143500"/>
            <a:chOff x="990600" y="1458913"/>
            <a:chExt cx="6858000" cy="5143500"/>
          </a:xfrm>
        </p:grpSpPr>
        <p:pic>
          <p:nvPicPr>
            <p:cNvPr id="32772" name="Picture 3" descr="eigenvalu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889125" y="5426075"/>
              <a:ext cx="51816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5866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800"/>
              <a:t>	Preserving variance (minimizing MSE) does not necessarily lead to qualitatively good reconstruction.</a:t>
            </a:r>
          </a:p>
        </p:txBody>
      </p:sp>
      <p:pic>
        <p:nvPicPr>
          <p:cNvPr id="33796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7645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914400" y="2209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grpSp>
        <p:nvGrpSpPr>
          <p:cNvPr id="33798" name="Group 6"/>
          <p:cNvGrpSpPr>
            <a:grpSpLocks noChangeAspect="1"/>
          </p:cNvGrpSpPr>
          <p:nvPr/>
        </p:nvGrpSpPr>
        <p:grpSpPr bwMode="auto">
          <a:xfrm>
            <a:off x="2667000" y="3379788"/>
            <a:ext cx="4332288" cy="3249612"/>
            <a:chOff x="990600" y="1458913"/>
            <a:chExt cx="6858000" cy="5143500"/>
          </a:xfrm>
        </p:grpSpPr>
        <p:pic>
          <p:nvPicPr>
            <p:cNvPr id="33799" name="Picture 3" descr="eigenvalu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1890257" y="5426469"/>
              <a:ext cx="518182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03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br>
              <a:rPr lang="en-US" dirty="0"/>
            </a:br>
            <a:endParaRPr lang="en-US" dirty="0"/>
          </a:p>
        </p:txBody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C00000"/>
                </a:solidFill>
              </a:rPr>
              <a:t>Process labeled training images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Find mean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 and covariance matrix </a:t>
            </a:r>
            <a:r>
              <a:rPr lang="el-GR" sz="2400" b="1" dirty="0">
                <a:cs typeface="Arial" charset="0"/>
              </a:rPr>
              <a:t>Σ</a:t>
            </a:r>
            <a:endParaRPr lang="en-US" sz="2400" b="1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Find k principal components (eigenvectors of </a:t>
            </a:r>
            <a:r>
              <a:rPr lang="el-GR" sz="2400" b="1" dirty="0">
                <a:cs typeface="Arial" charset="0"/>
              </a:rPr>
              <a:t>Σ</a:t>
            </a:r>
            <a:r>
              <a:rPr lang="en-US" sz="2400" dirty="0">
                <a:cs typeface="Arial" charset="0"/>
              </a:rPr>
              <a:t>) 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dirty="0"/>
              <a:t>,…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endParaRPr lang="en-US" sz="2400" baseline="-25000" dirty="0"/>
          </a:p>
          <a:p>
            <a:pPr>
              <a:lnSpc>
                <a:spcPct val="90000"/>
              </a:lnSpc>
            </a:pPr>
            <a:r>
              <a:rPr lang="en-US" sz="2400" dirty="0"/>
              <a:t>Project each training image </a:t>
            </a:r>
            <a:r>
              <a:rPr lang="en-US" sz="2400" b="1" dirty="0"/>
              <a:t>x</a:t>
            </a:r>
            <a:r>
              <a:rPr lang="en-US" sz="2400" baseline="-25000" dirty="0"/>
              <a:t>i</a:t>
            </a:r>
            <a:r>
              <a:rPr lang="en-US" sz="2400" dirty="0"/>
              <a:t> onto subspace spanned by principal components:</a:t>
            </a:r>
            <a:br>
              <a:rPr lang="en-US" sz="2400" dirty="0"/>
            </a:br>
            <a:r>
              <a:rPr lang="en-US" sz="2400" dirty="0"/>
              <a:t>(w</a:t>
            </a:r>
            <a:r>
              <a:rPr lang="en-US" sz="2400" baseline="-25000" dirty="0"/>
              <a:t>i1</a:t>
            </a:r>
            <a:r>
              <a:rPr lang="en-US" sz="2400" dirty="0"/>
              <a:t>,…,</a:t>
            </a:r>
            <a:r>
              <a:rPr lang="en-US" sz="2400" dirty="0" err="1"/>
              <a:t>w</a:t>
            </a:r>
            <a:r>
              <a:rPr lang="en-US" sz="2400" baseline="-25000" dirty="0" err="1"/>
              <a:t>ik</a:t>
            </a:r>
            <a:r>
              <a:rPr lang="en-US" sz="2400" dirty="0"/>
              <a:t>) = (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baseline="30000" dirty="0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i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), … , 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r>
              <a:rPr lang="en-US" sz="2400" baseline="30000" dirty="0" err="1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i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))</a:t>
            </a:r>
            <a:endParaRPr lang="en-US" sz="2400" dirty="0"/>
          </a:p>
          <a:p>
            <a:pPr>
              <a:lnSpc>
                <a:spcPct val="90000"/>
              </a:lnSpc>
              <a:buFontTx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C00000"/>
                </a:solidFill>
              </a:rPr>
              <a:t>Given novel image </a:t>
            </a:r>
            <a:r>
              <a:rPr lang="en-US" sz="2800" b="1" dirty="0">
                <a:solidFill>
                  <a:srgbClr val="C00000"/>
                </a:solidFill>
              </a:rPr>
              <a:t>x</a:t>
            </a:r>
            <a:endParaRPr lang="en-US" sz="28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Project onto subspace:</a:t>
            </a:r>
            <a:br>
              <a:rPr lang="en-US" sz="2400" dirty="0"/>
            </a:br>
            <a:r>
              <a:rPr lang="en-US" sz="2400" dirty="0"/>
              <a:t>(w</a:t>
            </a:r>
            <a:r>
              <a:rPr lang="en-US" sz="2400" baseline="-25000" dirty="0"/>
              <a:t>1</a:t>
            </a:r>
            <a:r>
              <a:rPr lang="en-US" sz="2400" dirty="0"/>
              <a:t>,…,</a:t>
            </a:r>
            <a:r>
              <a:rPr lang="en-US" sz="2400" dirty="0" err="1"/>
              <a:t>w</a:t>
            </a:r>
            <a:r>
              <a:rPr lang="en-US" sz="2400" baseline="-25000" dirty="0" err="1"/>
              <a:t>k</a:t>
            </a:r>
            <a:r>
              <a:rPr lang="en-US" sz="2400" dirty="0"/>
              <a:t>) = (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baseline="30000" dirty="0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), … , 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r>
              <a:rPr lang="en-US" sz="2400" baseline="30000" dirty="0" err="1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Optional: check reconstruction error </a:t>
            </a:r>
            <a:r>
              <a:rPr lang="en-US" sz="2400" b="1" dirty="0"/>
              <a:t>x</a:t>
            </a:r>
            <a:r>
              <a:rPr lang="en-US" sz="2400" dirty="0"/>
              <a:t> – </a:t>
            </a:r>
            <a:r>
              <a:rPr lang="en-US" sz="2400" b="1" dirty="0"/>
              <a:t>x</a:t>
            </a:r>
            <a:r>
              <a:rPr lang="en-US" sz="2400" dirty="0"/>
              <a:t> to determine whether image is really a face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Classify as closest training face in k-dimensional subspace</a:t>
            </a:r>
          </a:p>
        </p:txBody>
      </p:sp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5807075" y="4724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844550" y="6415088"/>
            <a:ext cx="768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M. Turk and A. </a:t>
            </a:r>
            <a:r>
              <a:rPr lang="en-US" dirty="0" err="1">
                <a:solidFill>
                  <a:prstClr val="black"/>
                </a:solidFill>
              </a:rPr>
              <a:t>Pentland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Face Recognition using Eigenfaces</a:t>
            </a:r>
            <a:r>
              <a:rPr lang="en-US" dirty="0">
                <a:solidFill>
                  <a:prstClr val="black"/>
                </a:solidFill>
              </a:rPr>
              <a:t>, CVPR 1991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1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General dimensionality reduction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Faster matching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99"/>
                </a:solidFill>
              </a:rPr>
              <a:t>What other applications?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Algorithm 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24000" y="243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838200" y="1524000"/>
            <a:ext cx="7815263" cy="4800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b="1" dirty="0"/>
              <a:t>Skin Filter</a:t>
            </a:r>
            <a:r>
              <a:rPr lang="en-US" dirty="0"/>
              <a:t>: The algorithm first locates images containing large areas </a:t>
            </a:r>
          </a:p>
          <a:p>
            <a:pPr marL="342900" indent="-342900">
              <a:defRPr/>
            </a:pPr>
            <a:r>
              <a:rPr lang="en-US" dirty="0"/>
              <a:t>     whose color and texture is appropriate for skin.</a:t>
            </a:r>
          </a:p>
          <a:p>
            <a:pPr marL="342900" indent="-342900"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2.  Grouper</a:t>
            </a:r>
            <a:r>
              <a:rPr lang="en-US" dirty="0"/>
              <a:t>: Within these areas, the algorithm finds elongated regions</a:t>
            </a:r>
          </a:p>
          <a:p>
            <a:pPr>
              <a:defRPr/>
            </a:pPr>
            <a:r>
              <a:rPr lang="en-US" dirty="0"/>
              <a:t>     and groups them into possible human limbs and connected groups</a:t>
            </a:r>
          </a:p>
          <a:p>
            <a:pPr>
              <a:defRPr/>
            </a:pPr>
            <a:r>
              <a:rPr lang="en-US" dirty="0"/>
              <a:t>     of limbs, using specialized groupers which incorporate substantial </a:t>
            </a:r>
          </a:p>
          <a:p>
            <a:pPr>
              <a:defRPr/>
            </a:pPr>
            <a:r>
              <a:rPr lang="en-US" dirty="0"/>
              <a:t>     amounts of information about object structure.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3.   Images containing sufficiently </a:t>
            </a:r>
            <a:r>
              <a:rPr lang="en-US" dirty="0">
                <a:solidFill>
                  <a:srgbClr val="FF0000"/>
                </a:solidFill>
              </a:rPr>
              <a:t>large skin-colored groups of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    possible limbs</a:t>
            </a:r>
            <a:r>
              <a:rPr lang="en-US" dirty="0"/>
              <a:t> are reported as potentially containing naked people.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algorithm was tested on a database of 4854 images: 565 images </a:t>
            </a:r>
          </a:p>
          <a:p>
            <a:pPr>
              <a:defRPr/>
            </a:pPr>
            <a:r>
              <a:rPr lang="en-US" dirty="0"/>
              <a:t>of naked people and 4289 control images from a variety of sources. </a:t>
            </a:r>
          </a:p>
          <a:p>
            <a:pPr>
              <a:defRPr/>
            </a:pPr>
            <a:r>
              <a:rPr lang="en-US" dirty="0"/>
              <a:t>The skin filter identified 448 test images and 485 control images as </a:t>
            </a:r>
          </a:p>
          <a:p>
            <a:pPr>
              <a:defRPr/>
            </a:pPr>
            <a:r>
              <a:rPr lang="en-US" dirty="0"/>
              <a:t>containing substantial areas of skin. Of these, the grouper identified </a:t>
            </a:r>
          </a:p>
          <a:p>
            <a:pPr>
              <a:defRPr/>
            </a:pPr>
            <a:r>
              <a:rPr lang="en-US" dirty="0"/>
              <a:t>241 test images and 182 control images as containing people-like shapes.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2076"/>
            <a:ext cx="8229600" cy="1143000"/>
          </a:xfrm>
        </p:spPr>
        <p:txBody>
          <a:bodyPr/>
          <a:lstStyle/>
          <a:p>
            <a:r>
              <a:rPr lang="en-US" dirty="0"/>
              <a:t>Enhancing gender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5042" y="5181600"/>
            <a:ext cx="8572500" cy="8302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         more                  same                </a:t>
            </a:r>
            <a:r>
              <a:rPr lang="en-US" sz="1800" b="1" dirty="0"/>
              <a:t>original</a:t>
            </a:r>
            <a:r>
              <a:rPr lang="en-US" sz="1800" dirty="0"/>
              <a:t>          androgynous     more opposite</a:t>
            </a:r>
          </a:p>
        </p:txBody>
      </p:sp>
      <p:pic>
        <p:nvPicPr>
          <p:cNvPr id="792580" name="Picture 4" descr="Rowland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7239000" cy="4073525"/>
          </a:xfrm>
          <a:prstGeom prst="rect">
            <a:avLst/>
          </a:prstGeom>
          <a:noFill/>
        </p:spPr>
      </p:pic>
      <p:sp>
        <p:nvSpPr>
          <p:cNvPr id="792581" name="Rectangle 5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2582" name="Text Box 6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30016"/>
      </p:ext>
    </p:extLst>
  </p:cSld>
  <p:clrMapOvr>
    <a:masterClrMapping/>
  </p:clrMapOvr>
  <p:transition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326"/>
            <a:ext cx="8229600" cy="1143000"/>
          </a:xfrm>
        </p:spPr>
        <p:txBody>
          <a:bodyPr/>
          <a:lstStyle/>
          <a:p>
            <a:r>
              <a:rPr lang="en-US" dirty="0"/>
              <a:t>Changing age</a:t>
            </a:r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2667000" cy="52578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Face becomes “rounder” and “more textured” and “grayer”</a:t>
            </a:r>
          </a:p>
        </p:txBody>
      </p:sp>
      <p:sp>
        <p:nvSpPr>
          <p:cNvPr id="793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447800"/>
            <a:ext cx="5410200" cy="43434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original			                        shape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    color				           both</a:t>
            </a:r>
          </a:p>
        </p:txBody>
      </p:sp>
      <p:pic>
        <p:nvPicPr>
          <p:cNvPr id="793605" name="Picture 5" descr="Rowland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368" y="1143000"/>
            <a:ext cx="3200400" cy="4357688"/>
          </a:xfrm>
          <a:prstGeom prst="rect">
            <a:avLst/>
          </a:prstGeom>
          <a:noFill/>
        </p:spPr>
      </p:pic>
      <p:sp>
        <p:nvSpPr>
          <p:cNvPr id="793606" name="Rectangle 6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3607" name="Text Box 7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3748"/>
      </p:ext>
    </p:extLst>
  </p:cSld>
  <p:clrMapOvr>
    <a:masterClrMapping/>
  </p:clrMapOvr>
  <p:transition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1"/>
            <a:ext cx="8229600" cy="1143000"/>
          </a:xfrm>
        </p:spPr>
        <p:txBody>
          <a:bodyPr/>
          <a:lstStyle/>
          <a:p>
            <a:r>
              <a:rPr lang="en-US" dirty="0"/>
              <a:t>Which face is more attractive?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37798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9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363" y="1143000"/>
            <a:ext cx="37798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9976" name="Text Box 8"/>
          <p:cNvSpPr txBox="1">
            <a:spLocks noChangeArrowheads="1"/>
          </p:cNvSpPr>
          <p:nvPr/>
        </p:nvSpPr>
        <p:spPr bwMode="auto">
          <a:xfrm>
            <a:off x="2651125" y="6288088"/>
            <a:ext cx="3827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http://www.beautycheck.de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59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in Cleft Severity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large database of normal 3D faces.</a:t>
            </a:r>
          </a:p>
          <a:p>
            <a:r>
              <a:rPr lang="en-US" dirty="0">
                <a:solidFill>
                  <a:srgbClr val="FF0000"/>
                </a:solidFill>
              </a:rPr>
              <a:t>We construct their principal components</a:t>
            </a:r>
            <a:r>
              <a:rPr lang="en-US" dirty="0"/>
              <a:t>.</a:t>
            </a:r>
          </a:p>
          <a:p>
            <a:r>
              <a:rPr lang="en-US" dirty="0"/>
              <a:t>We can reconstruct any normal face accurately using these components.</a:t>
            </a:r>
          </a:p>
          <a:p>
            <a:r>
              <a:rPr lang="en-US" dirty="0"/>
              <a:t>But when we reconstruct a cleft face from the normal components, there is a </a:t>
            </a:r>
            <a:r>
              <a:rPr lang="en-US" dirty="0">
                <a:solidFill>
                  <a:srgbClr val="FF0000"/>
                </a:solidFill>
              </a:rPr>
              <a:t>lot of error.</a:t>
            </a:r>
          </a:p>
          <a:p>
            <a:r>
              <a:rPr lang="en-US" dirty="0"/>
              <a:t>This error can be used to measure the </a:t>
            </a:r>
            <a:r>
              <a:rPr lang="en-US" dirty="0">
                <a:solidFill>
                  <a:srgbClr val="FF0000"/>
                </a:solidFill>
              </a:rPr>
              <a:t>severit</a:t>
            </a:r>
            <a:r>
              <a:rPr lang="en-US" dirty="0"/>
              <a:t>y of the cleft.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of PCA Reconstruction Error to Judge Cleft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74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35" y="1600200"/>
            <a:ext cx="49821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1067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	Would PCA on image pixels work well as a general compression technique?</a:t>
            </a:r>
          </a:p>
        </p:txBody>
      </p:sp>
      <p:pic>
        <p:nvPicPr>
          <p:cNvPr id="4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09600" y="45720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41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Extension to 3D Objects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676400"/>
            <a:ext cx="8197850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Murase and Nayar (1994, 1995) extended this idea to 3D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training set had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views of each object</a:t>
            </a:r>
            <a:r>
              <a:rPr lang="en-US" altLang="en-US" sz="2400">
                <a:latin typeface="Times New Roman" pitchFamily="18" charset="0"/>
              </a:rPr>
              <a:t>, on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dark background.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views included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rotations</a:t>
            </a:r>
            <a:r>
              <a:rPr lang="en-US" altLang="en-US" sz="2400">
                <a:latin typeface="Times New Roman" pitchFamily="18" charset="0"/>
              </a:rPr>
              <a:t> of the object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 turntable and also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illuminations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system could be used first to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identify</a:t>
            </a:r>
            <a:r>
              <a:rPr lang="en-US" altLang="en-US" sz="2400">
                <a:latin typeface="Times New Roman" pitchFamily="18" charset="0"/>
              </a:rPr>
              <a:t> the object and then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determine its (approximate)</a:t>
            </a: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pose </a:t>
            </a:r>
            <a:r>
              <a:rPr lang="en-US" altLang="en-US" sz="2400">
                <a:latin typeface="Times New Roman" pitchFamily="18" charset="0"/>
              </a:rPr>
              <a:t>and illumination.</a:t>
            </a:r>
          </a:p>
        </p:txBody>
      </p:sp>
    </p:spTree>
    <p:extLst>
      <p:ext uri="{BB962C8B-B14F-4D97-AF65-F5344CB8AC3E}">
        <p14:creationId xmlns:p14="http://schemas.microsoft.com/office/powerpoint/2010/main" val="12099965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/>
              <a:t>Sample Objects</a:t>
            </a:r>
            <a:br>
              <a:rPr lang="en-US" altLang="en-US" sz="3600"/>
            </a:br>
            <a:r>
              <a:rPr lang="en-US" altLang="en-US" sz="3600"/>
              <a:t>Columbia Object Recognition Database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7" t="30556" r="21529" b="13889"/>
          <a:stretch>
            <a:fillRect/>
          </a:stretch>
        </p:blipFill>
        <p:spPr bwMode="auto">
          <a:xfrm>
            <a:off x="2209800" y="1676400"/>
            <a:ext cx="487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3299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Significance of this work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788275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extension to 3D objects was an important contribution.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Instead of using brute force search, the authors observed that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All the views of a single object, when transformed into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eigenvector space became points on a manifold in that space.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Using this, they developed fast algorithms to find the closest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 manifold to an unknown input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Recognition with pose finding took less than a second.</a:t>
            </a:r>
          </a:p>
        </p:txBody>
      </p:sp>
    </p:spTree>
    <p:extLst>
      <p:ext uri="{BB962C8B-B14F-4D97-AF65-F5344CB8AC3E}">
        <p14:creationId xmlns:p14="http://schemas.microsoft.com/office/powerpoint/2010/main" val="32662921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Appearance-Based Recognition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5800" y="1066800"/>
            <a:ext cx="7562850" cy="521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Training images must be representative of the instances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of objects to be recognized.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The object must be well-framed.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Positions and sizes must be controlled.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Dimensionality reduction is needed.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It is not powerful enough to handle general scenes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 without prior segmentation into relevant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* The newer systems that use “parts” from interest operators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   are an answer to these restrictions.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93725" y="5680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62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Grouping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7500" r="28751" b="35156"/>
          <a:stretch>
            <a:fillRect/>
          </a:stretch>
        </p:blipFill>
        <p:spPr bwMode="auto">
          <a:xfrm>
            <a:off x="685800" y="1752600"/>
            <a:ext cx="7585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482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3200400" y="3810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Some True Positives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057400" y="6096000"/>
            <a:ext cx="590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Negatives                                         True Negative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3505200" y="228600"/>
            <a:ext cx="2066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Results</a:t>
            </a:r>
          </a:p>
        </p:txBody>
      </p:sp>
      <p:pic>
        <p:nvPicPr>
          <p:cNvPr id="92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4531" r="33749" b="41406"/>
          <a:stretch>
            <a:fillRect/>
          </a:stretch>
        </p:blipFill>
        <p:spPr bwMode="auto">
          <a:xfrm>
            <a:off x="2286000" y="990600"/>
            <a:ext cx="457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x \rightarrow \left(&#10;(x - \overline{x}) \cdot v_1, (x - \overline{x}) \cdot v_2&#10;\right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071.875"/>
  <p:tag name="PICTUREFILESIZE" val="1328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2 = min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34.37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1 = max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46.1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ar({\bf v}) &amp; = &amp; \bf \sum_x \|(x - \overline{\bf x})^T \cdot v\| \\&#10;&amp; = &amp; \bf \sum_x v^T (x - \overline{\bf x}) (x - \overline{\bf x})^T v  \\&#10;&amp; = &amp;\bf  v^T \left[\sum_x (x - \overline{\bf x}) (x - \overline{\bf x})^T\right] v  \\&#10;&amp; = &amp; \bf v^T A v~~\mbox{where}~A = \sum_x (x - \overline{\bf x}) (x - \overline{\bf x})^T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803.6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ar(\bf v) = \sum_{\mbox{\tiny orange point}~{\bf x}} \|(\bf x - \overline{\bf x})^T \cdot v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300.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7961</TotalTime>
  <Words>3674</Words>
  <Application>Microsoft Office PowerPoint</Application>
  <PresentationFormat>On-screen Show (4:3)</PresentationFormat>
  <Paragraphs>661</Paragraphs>
  <Slides>79</Slides>
  <Notes>31</Notes>
  <HiddenSlides>7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9" baseType="lpstr">
      <vt:lpstr>ＭＳ Ｐゴシック</vt:lpstr>
      <vt:lpstr>宋体</vt:lpstr>
      <vt:lpstr>Arial</vt:lpstr>
      <vt:lpstr>Arial Bold</vt:lpstr>
      <vt:lpstr>Arial Bold Italic</vt:lpstr>
      <vt:lpstr>Arial Rounded MT Bold</vt:lpstr>
      <vt:lpstr>Calibri</vt:lpstr>
      <vt:lpstr>Script MT Bold</vt:lpstr>
      <vt:lpstr>Times New Roman</vt:lpstr>
      <vt:lpstr>Times New Roman Italic</vt:lpstr>
      <vt:lpstr>Trebuchet MS</vt:lpstr>
      <vt:lpstr>Wingdings</vt:lpstr>
      <vt:lpstr>ヒラギノ角ゴ ProN W6</vt:lpstr>
      <vt:lpstr>mosaic</vt:lpstr>
      <vt:lpstr>2_Office Theme</vt:lpstr>
      <vt:lpstr>Blank Presentation</vt:lpstr>
      <vt:lpstr>1_Blank Presentation</vt:lpstr>
      <vt:lpstr>2_Blank Presentation</vt:lpstr>
      <vt:lpstr>Image</vt:lpstr>
      <vt:lpstr>Equation</vt:lpstr>
      <vt:lpstr>  Computer Vision   CSE/EE 576 Face/Flesh Detection and Face Recognition  Linda Shapiro Professor of Computer Science &amp; Engineering Professor of Electrical &amp; Computer Engineering</vt:lpstr>
      <vt:lpstr>What’s Coming</vt:lpstr>
      <vt:lpstr>Person Detection</vt:lpstr>
      <vt:lpstr>Review:  Bakic Flesh Finder</vt:lpstr>
      <vt:lpstr>Finding a face in a video frame</vt:lpstr>
      <vt:lpstr>Fleck and Forsyth’s  Flesh Detector</vt:lpstr>
      <vt:lpstr>Algorithm </vt:lpstr>
      <vt:lpstr>Grouping</vt:lpstr>
      <vt:lpstr>PowerPoint Presentation</vt:lpstr>
      <vt:lpstr>Face detection</vt:lpstr>
      <vt:lpstr>Face detection</vt:lpstr>
      <vt:lpstr>Face Detection</vt:lpstr>
      <vt:lpstr> Object Detection:  Rowley’s Face Finder</vt:lpstr>
      <vt:lpstr>Viola/Jones: Image Features</vt:lpstr>
      <vt:lpstr>Feature extraction</vt:lpstr>
      <vt:lpstr>Large library of filters</vt:lpstr>
      <vt:lpstr>Feature selection</vt:lpstr>
      <vt:lpstr>Basic AdaBoost Review</vt:lpstr>
      <vt:lpstr>AdaBoost for feature+classifier selection</vt:lpstr>
      <vt:lpstr>Weak Classifiers</vt:lpstr>
      <vt:lpstr>PowerPoint Presentation</vt:lpstr>
      <vt:lpstr>Boosting for face detection</vt:lpstr>
      <vt:lpstr>Boosting for face detection</vt:lpstr>
      <vt:lpstr>Attentional cascade (from Viola-Jones) </vt:lpstr>
      <vt:lpstr>Attentional cascade</vt:lpstr>
      <vt:lpstr>Attentional cascade</vt:lpstr>
      <vt:lpstr>Training the cascade</vt:lpstr>
      <vt:lpstr>Viola-Jones Face Detector: Summary</vt:lpstr>
      <vt:lpstr>The implemented system</vt:lpstr>
      <vt:lpstr>System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Summary: Viola/Jones detector</vt:lpstr>
      <vt:lpstr>Face recognition: once you’ve detected and cropped a face, try to recognize it</vt:lpstr>
      <vt:lpstr>Face recognition: overview</vt:lpstr>
      <vt:lpstr>Typical face recognition scenarios</vt:lpstr>
      <vt:lpstr>What makes face recognition hard?</vt:lpstr>
      <vt:lpstr>PowerPoint Presentation</vt:lpstr>
      <vt:lpstr>What makes face recognition hard?</vt:lpstr>
      <vt:lpstr>What makes face recognition hard?</vt:lpstr>
      <vt:lpstr>What makes face recognition hard?</vt:lpstr>
      <vt:lpstr>Simple idea for face recognition</vt:lpstr>
      <vt:lpstr>The space of all face images</vt:lpstr>
      <vt:lpstr>The space of all face images</vt:lpstr>
      <vt:lpstr>Linear subspaces</vt:lpstr>
      <vt:lpstr>Dimensionality reduction</vt:lpstr>
      <vt:lpstr>Eigenvectors and Eigenvalues</vt:lpstr>
      <vt:lpstr>Principal component analysis (PCA)</vt:lpstr>
      <vt:lpstr>The space of faces</vt:lpstr>
      <vt:lpstr>Dimensionality reduction</vt:lpstr>
      <vt:lpstr>Dimensionality reduction</vt:lpstr>
      <vt:lpstr>Eigenfaces</vt:lpstr>
      <vt:lpstr>Visualization of eigenfaces</vt:lpstr>
      <vt:lpstr>Projecting onto the eigenfaces</vt:lpstr>
      <vt:lpstr>Recognition with eigenfaces</vt:lpstr>
      <vt:lpstr>Choosing the dimension K</vt:lpstr>
      <vt:lpstr>Representation and reconstruction</vt:lpstr>
      <vt:lpstr>Representation and reconstruction</vt:lpstr>
      <vt:lpstr>Reconstruction</vt:lpstr>
      <vt:lpstr>PowerPoint Presentation</vt:lpstr>
      <vt:lpstr>Note</vt:lpstr>
      <vt:lpstr>Recognition with eigenfaces </vt:lpstr>
      <vt:lpstr>PCA</vt:lpstr>
      <vt:lpstr>Enhancing gender</vt:lpstr>
      <vt:lpstr>Changing age</vt:lpstr>
      <vt:lpstr>Which face is more attractive?</vt:lpstr>
      <vt:lpstr>Use in Cleft Severity Analysis</vt:lpstr>
      <vt:lpstr>Use of PCA Reconstruction Error to Judge Cleft Severity</vt:lpstr>
      <vt:lpstr>Question</vt:lpstr>
      <vt:lpstr>Extension to 3D Objects</vt:lpstr>
      <vt:lpstr>Sample Objects Columbia Object Recognition Database</vt:lpstr>
      <vt:lpstr>Significance of this work</vt:lpstr>
      <vt:lpstr>Appearance-Based Recognition 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shapiro</cp:lastModifiedBy>
  <cp:revision>115</cp:revision>
  <dcterms:created xsi:type="dcterms:W3CDTF">2013-05-20T23:23:00Z</dcterms:created>
  <dcterms:modified xsi:type="dcterms:W3CDTF">2021-05-05T21:04:35Z</dcterms:modified>
</cp:coreProperties>
</file>