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9" r:id="rId3"/>
    <p:sldId id="270" r:id="rId4"/>
    <p:sldId id="272" r:id="rId5"/>
    <p:sldId id="279" r:id="rId6"/>
    <p:sldId id="274" r:id="rId7"/>
    <p:sldId id="271" r:id="rId8"/>
    <p:sldId id="273" r:id="rId9"/>
    <p:sldId id="266" r:id="rId10"/>
    <p:sldId id="297" r:id="rId11"/>
    <p:sldId id="284" r:id="rId12"/>
    <p:sldId id="276" r:id="rId13"/>
    <p:sldId id="275" r:id="rId14"/>
    <p:sldId id="282" r:id="rId15"/>
    <p:sldId id="277" r:id="rId16"/>
    <p:sldId id="286" r:id="rId17"/>
    <p:sldId id="287" r:id="rId18"/>
    <p:sldId id="281" r:id="rId19"/>
    <p:sldId id="288" r:id="rId20"/>
    <p:sldId id="290" r:id="rId21"/>
    <p:sldId id="291" r:id="rId22"/>
    <p:sldId id="292" r:id="rId23"/>
    <p:sldId id="302" r:id="rId24"/>
    <p:sldId id="289" r:id="rId25"/>
    <p:sldId id="283" r:id="rId26"/>
    <p:sldId id="293" r:id="rId27"/>
    <p:sldId id="294" r:id="rId28"/>
    <p:sldId id="295" r:id="rId29"/>
    <p:sldId id="265" r:id="rId30"/>
    <p:sldId id="301" r:id="rId31"/>
    <p:sldId id="280" r:id="rId32"/>
    <p:sldId id="296" r:id="rId33"/>
    <p:sldId id="298" r:id="rId34"/>
    <p:sldId id="299" r:id="rId35"/>
    <p:sldId id="300" r:id="rId36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275" autoAdjust="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53.wmf"/><Relationship Id="rId2" Type="http://schemas.openxmlformats.org/officeDocument/2006/relationships/image" Target="../media/image39.wmf"/><Relationship Id="rId1" Type="http://schemas.openxmlformats.org/officeDocument/2006/relationships/image" Target="../media/image41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41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D23A0-B2B8-437B-9967-D75E0591D811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3E17D-1645-4D51-98DA-B8D3063CA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3E17D-1645-4D51-98DA-B8D3063CA40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Silhouettes in </a:t>
            </a:r>
            <a:r>
              <a:rPr lang="en-US" dirty="0" err="1" smtClean="0"/>
              <a:t>Multiview</a:t>
            </a:r>
            <a:r>
              <a:rPr lang="en-US" dirty="0" smtClean="0"/>
              <a:t> Stereo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Ian Simon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Photoconsistency</a:t>
            </a:r>
            <a:r>
              <a:rPr lang="en-US" dirty="0" smtClean="0"/>
              <a:t> + Silhouettes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30000" t="33244" r="15625" b="23861"/>
          <a:stretch>
            <a:fillRect/>
          </a:stretch>
        </p:blipFill>
        <p:spPr bwMode="auto">
          <a:xfrm>
            <a:off x="1295400" y="2057400"/>
            <a:ext cx="662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Photoconsistency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Goal: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Solve for shape with minimum </a:t>
            </a:r>
            <a:r>
              <a:rPr lang="en-US" dirty="0" err="1" smtClean="0"/>
              <a:t>photoconsistency</a:t>
            </a:r>
            <a:r>
              <a:rPr lang="en-US" dirty="0" smtClean="0"/>
              <a:t>-weighted surface area.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65325" y="2057400"/>
          <a:ext cx="2179638" cy="990600"/>
        </p:xfrm>
        <a:graphic>
          <a:graphicData uri="http://schemas.openxmlformats.org/presentationml/2006/ole">
            <p:oleObj spid="_x0000_s10242" name="Equation" r:id="rId3" imgW="838080" imgH="380880" progId="Equation.3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rot="16200000" flipV="1">
            <a:off x="2628900" y="3162300"/>
            <a:ext cx="1143000" cy="15240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3810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inverse </a:t>
            </a:r>
            <a:r>
              <a:rPr lang="en-US" sz="2400" dirty="0" err="1" smtClean="0"/>
              <a:t>photoconsistency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l="41250" t="23592" r="29375" b="8847"/>
          <a:stretch>
            <a:fillRect/>
          </a:stretch>
        </p:blipFill>
        <p:spPr bwMode="auto">
          <a:xfrm>
            <a:off x="6241143" y="1828800"/>
            <a:ext cx="221705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photoconsistency</a:t>
            </a:r>
            <a:r>
              <a:rPr lang="en-US" dirty="0" smtClean="0"/>
              <a:t> of a point depends on the global 3D shape.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38200" y="2971800"/>
            <a:ext cx="3431892" cy="3179617"/>
            <a:chOff x="1368708" y="2992582"/>
            <a:chExt cx="4221676" cy="3545069"/>
          </a:xfrm>
        </p:grpSpPr>
        <p:sp>
          <p:nvSpPr>
            <p:cNvPr id="5" name="Freeform 4"/>
            <p:cNvSpPr/>
            <p:nvPr/>
          </p:nvSpPr>
          <p:spPr>
            <a:xfrm>
              <a:off x="1394691" y="4057335"/>
              <a:ext cx="1549833" cy="1304374"/>
            </a:xfrm>
            <a:custGeom>
              <a:avLst/>
              <a:gdLst>
                <a:gd name="connsiteX0" fmla="*/ 4618 w 1549833"/>
                <a:gd name="connsiteY0" fmla="*/ 196010 h 1304374"/>
                <a:gd name="connsiteX1" fmla="*/ 32327 w 1549833"/>
                <a:gd name="connsiteY1" fmla="*/ 334556 h 1304374"/>
                <a:gd name="connsiteX2" fmla="*/ 157018 w 1549833"/>
                <a:gd name="connsiteY2" fmla="*/ 556229 h 1304374"/>
                <a:gd name="connsiteX3" fmla="*/ 212436 w 1549833"/>
                <a:gd name="connsiteY3" fmla="*/ 653210 h 1304374"/>
                <a:gd name="connsiteX4" fmla="*/ 309418 w 1549833"/>
                <a:gd name="connsiteY4" fmla="*/ 750192 h 1304374"/>
                <a:gd name="connsiteX5" fmla="*/ 323273 w 1549833"/>
                <a:gd name="connsiteY5" fmla="*/ 791756 h 1304374"/>
                <a:gd name="connsiteX6" fmla="*/ 378691 w 1549833"/>
                <a:gd name="connsiteY6" fmla="*/ 819465 h 1304374"/>
                <a:gd name="connsiteX7" fmla="*/ 420254 w 1549833"/>
                <a:gd name="connsiteY7" fmla="*/ 861029 h 1304374"/>
                <a:gd name="connsiteX8" fmla="*/ 434109 w 1549833"/>
                <a:gd name="connsiteY8" fmla="*/ 902592 h 1304374"/>
                <a:gd name="connsiteX9" fmla="*/ 475673 w 1549833"/>
                <a:gd name="connsiteY9" fmla="*/ 916447 h 1304374"/>
                <a:gd name="connsiteX10" fmla="*/ 558800 w 1549833"/>
                <a:gd name="connsiteY10" fmla="*/ 985720 h 1304374"/>
                <a:gd name="connsiteX11" fmla="*/ 586509 w 1549833"/>
                <a:gd name="connsiteY11" fmla="*/ 1027283 h 1304374"/>
                <a:gd name="connsiteX12" fmla="*/ 641927 w 1549833"/>
                <a:gd name="connsiteY12" fmla="*/ 1068847 h 1304374"/>
                <a:gd name="connsiteX13" fmla="*/ 738909 w 1549833"/>
                <a:gd name="connsiteY13" fmla="*/ 1151974 h 1304374"/>
                <a:gd name="connsiteX14" fmla="*/ 822036 w 1549833"/>
                <a:gd name="connsiteY14" fmla="*/ 1221247 h 1304374"/>
                <a:gd name="connsiteX15" fmla="*/ 863600 w 1549833"/>
                <a:gd name="connsiteY15" fmla="*/ 1235101 h 1304374"/>
                <a:gd name="connsiteX16" fmla="*/ 988291 w 1549833"/>
                <a:gd name="connsiteY16" fmla="*/ 1290520 h 1304374"/>
                <a:gd name="connsiteX17" fmla="*/ 1043709 w 1549833"/>
                <a:gd name="connsiteY17" fmla="*/ 1276665 h 1304374"/>
                <a:gd name="connsiteX18" fmla="*/ 1154545 w 1549833"/>
                <a:gd name="connsiteY18" fmla="*/ 1290520 h 1304374"/>
                <a:gd name="connsiteX19" fmla="*/ 1196109 w 1549833"/>
                <a:gd name="connsiteY19" fmla="*/ 1304374 h 1304374"/>
                <a:gd name="connsiteX20" fmla="*/ 1390073 w 1549833"/>
                <a:gd name="connsiteY20" fmla="*/ 1290520 h 1304374"/>
                <a:gd name="connsiteX21" fmla="*/ 1473200 w 1549833"/>
                <a:gd name="connsiteY21" fmla="*/ 1235101 h 1304374"/>
                <a:gd name="connsiteX22" fmla="*/ 1514764 w 1549833"/>
                <a:gd name="connsiteY22" fmla="*/ 1165829 h 1304374"/>
                <a:gd name="connsiteX23" fmla="*/ 1500909 w 1549833"/>
                <a:gd name="connsiteY23" fmla="*/ 653210 h 1304374"/>
                <a:gd name="connsiteX24" fmla="*/ 1473200 w 1549833"/>
                <a:gd name="connsiteY24" fmla="*/ 570083 h 1304374"/>
                <a:gd name="connsiteX25" fmla="*/ 1417782 w 1549833"/>
                <a:gd name="connsiteY25" fmla="*/ 431538 h 1304374"/>
                <a:gd name="connsiteX26" fmla="*/ 1334654 w 1549833"/>
                <a:gd name="connsiteY26" fmla="*/ 334556 h 1304374"/>
                <a:gd name="connsiteX27" fmla="*/ 1209964 w 1549833"/>
                <a:gd name="connsiteY27" fmla="*/ 237574 h 1304374"/>
                <a:gd name="connsiteX28" fmla="*/ 1154545 w 1549833"/>
                <a:gd name="connsiteY28" fmla="*/ 209865 h 1304374"/>
                <a:gd name="connsiteX29" fmla="*/ 1112982 w 1549833"/>
                <a:gd name="connsiteY29" fmla="*/ 182156 h 1304374"/>
                <a:gd name="connsiteX30" fmla="*/ 1071418 w 1549833"/>
                <a:gd name="connsiteY30" fmla="*/ 168301 h 1304374"/>
                <a:gd name="connsiteX31" fmla="*/ 1029854 w 1549833"/>
                <a:gd name="connsiteY31" fmla="*/ 140592 h 1304374"/>
                <a:gd name="connsiteX32" fmla="*/ 905164 w 1549833"/>
                <a:gd name="connsiteY32" fmla="*/ 112883 h 1304374"/>
                <a:gd name="connsiteX33" fmla="*/ 725054 w 1549833"/>
                <a:gd name="connsiteY33" fmla="*/ 71320 h 1304374"/>
                <a:gd name="connsiteX34" fmla="*/ 669636 w 1549833"/>
                <a:gd name="connsiteY34" fmla="*/ 57465 h 1304374"/>
                <a:gd name="connsiteX35" fmla="*/ 586509 w 1549833"/>
                <a:gd name="connsiteY35" fmla="*/ 43610 h 1304374"/>
                <a:gd name="connsiteX36" fmla="*/ 378691 w 1549833"/>
                <a:gd name="connsiteY36" fmla="*/ 2047 h 1304374"/>
                <a:gd name="connsiteX37" fmla="*/ 170873 w 1549833"/>
                <a:gd name="connsiteY37" fmla="*/ 15901 h 1304374"/>
                <a:gd name="connsiteX38" fmla="*/ 143164 w 1549833"/>
                <a:gd name="connsiteY38" fmla="*/ 57465 h 1304374"/>
                <a:gd name="connsiteX39" fmla="*/ 115454 w 1549833"/>
                <a:gd name="connsiteY39" fmla="*/ 85174 h 1304374"/>
                <a:gd name="connsiteX40" fmla="*/ 60036 w 1549833"/>
                <a:gd name="connsiteY40" fmla="*/ 168301 h 1304374"/>
                <a:gd name="connsiteX41" fmla="*/ 4618 w 1549833"/>
                <a:gd name="connsiteY41" fmla="*/ 196010 h 1304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49833" h="1304374">
                  <a:moveTo>
                    <a:pt x="4618" y="196010"/>
                  </a:moveTo>
                  <a:cubicBezTo>
                    <a:pt x="0" y="223719"/>
                    <a:pt x="12178" y="290227"/>
                    <a:pt x="32327" y="334556"/>
                  </a:cubicBezTo>
                  <a:cubicBezTo>
                    <a:pt x="102744" y="489476"/>
                    <a:pt x="70583" y="404969"/>
                    <a:pt x="157018" y="556229"/>
                  </a:cubicBezTo>
                  <a:cubicBezTo>
                    <a:pt x="175491" y="588556"/>
                    <a:pt x="189433" y="623933"/>
                    <a:pt x="212436" y="653210"/>
                  </a:cubicBezTo>
                  <a:cubicBezTo>
                    <a:pt x="240681" y="689159"/>
                    <a:pt x="309418" y="750192"/>
                    <a:pt x="309418" y="750192"/>
                  </a:cubicBezTo>
                  <a:cubicBezTo>
                    <a:pt x="314036" y="764047"/>
                    <a:pt x="312946" y="781429"/>
                    <a:pt x="323273" y="791756"/>
                  </a:cubicBezTo>
                  <a:cubicBezTo>
                    <a:pt x="337877" y="806360"/>
                    <a:pt x="361885" y="807461"/>
                    <a:pt x="378691" y="819465"/>
                  </a:cubicBezTo>
                  <a:cubicBezTo>
                    <a:pt x="394635" y="830853"/>
                    <a:pt x="406400" y="847174"/>
                    <a:pt x="420254" y="861029"/>
                  </a:cubicBezTo>
                  <a:cubicBezTo>
                    <a:pt x="424872" y="874883"/>
                    <a:pt x="423782" y="892266"/>
                    <a:pt x="434109" y="902592"/>
                  </a:cubicBezTo>
                  <a:cubicBezTo>
                    <a:pt x="444436" y="912919"/>
                    <a:pt x="463522" y="908346"/>
                    <a:pt x="475673" y="916447"/>
                  </a:cubicBezTo>
                  <a:cubicBezTo>
                    <a:pt x="505684" y="936455"/>
                    <a:pt x="533295" y="960215"/>
                    <a:pt x="558800" y="985720"/>
                  </a:cubicBezTo>
                  <a:cubicBezTo>
                    <a:pt x="570574" y="997494"/>
                    <a:pt x="574735" y="1015509"/>
                    <a:pt x="586509" y="1027283"/>
                  </a:cubicBezTo>
                  <a:cubicBezTo>
                    <a:pt x="602837" y="1043611"/>
                    <a:pt x="624056" y="1054225"/>
                    <a:pt x="641927" y="1068847"/>
                  </a:cubicBezTo>
                  <a:cubicBezTo>
                    <a:pt x="674880" y="1095809"/>
                    <a:pt x="707261" y="1123491"/>
                    <a:pt x="738909" y="1151974"/>
                  </a:cubicBezTo>
                  <a:cubicBezTo>
                    <a:pt x="777208" y="1186443"/>
                    <a:pt x="776951" y="1198705"/>
                    <a:pt x="822036" y="1221247"/>
                  </a:cubicBezTo>
                  <a:cubicBezTo>
                    <a:pt x="835098" y="1227778"/>
                    <a:pt x="849745" y="1230483"/>
                    <a:pt x="863600" y="1235101"/>
                  </a:cubicBezTo>
                  <a:cubicBezTo>
                    <a:pt x="906244" y="1263530"/>
                    <a:pt x="930103" y="1284701"/>
                    <a:pt x="988291" y="1290520"/>
                  </a:cubicBezTo>
                  <a:cubicBezTo>
                    <a:pt x="1007238" y="1292415"/>
                    <a:pt x="1025236" y="1281283"/>
                    <a:pt x="1043709" y="1276665"/>
                  </a:cubicBezTo>
                  <a:cubicBezTo>
                    <a:pt x="1080654" y="1281283"/>
                    <a:pt x="1117913" y="1283860"/>
                    <a:pt x="1154545" y="1290520"/>
                  </a:cubicBezTo>
                  <a:cubicBezTo>
                    <a:pt x="1168913" y="1293132"/>
                    <a:pt x="1181505" y="1304374"/>
                    <a:pt x="1196109" y="1304374"/>
                  </a:cubicBezTo>
                  <a:cubicBezTo>
                    <a:pt x="1260928" y="1304374"/>
                    <a:pt x="1325418" y="1295138"/>
                    <a:pt x="1390073" y="1290520"/>
                  </a:cubicBezTo>
                  <a:cubicBezTo>
                    <a:pt x="1417782" y="1272047"/>
                    <a:pt x="1462669" y="1266694"/>
                    <a:pt x="1473200" y="1235101"/>
                  </a:cubicBezTo>
                  <a:cubicBezTo>
                    <a:pt x="1491185" y="1181146"/>
                    <a:pt x="1476727" y="1203864"/>
                    <a:pt x="1514764" y="1165829"/>
                  </a:cubicBezTo>
                  <a:cubicBezTo>
                    <a:pt x="1549833" y="955405"/>
                    <a:pt x="1542524" y="1038148"/>
                    <a:pt x="1500909" y="653210"/>
                  </a:cubicBezTo>
                  <a:cubicBezTo>
                    <a:pt x="1497770" y="624171"/>
                    <a:pt x="1482436" y="597792"/>
                    <a:pt x="1473200" y="570083"/>
                  </a:cubicBezTo>
                  <a:cubicBezTo>
                    <a:pt x="1458179" y="525021"/>
                    <a:pt x="1444963" y="472309"/>
                    <a:pt x="1417782" y="431538"/>
                  </a:cubicBezTo>
                  <a:cubicBezTo>
                    <a:pt x="1406861" y="415156"/>
                    <a:pt x="1360014" y="355305"/>
                    <a:pt x="1334654" y="334556"/>
                  </a:cubicBezTo>
                  <a:cubicBezTo>
                    <a:pt x="1293901" y="301213"/>
                    <a:pt x="1257060" y="261122"/>
                    <a:pt x="1209964" y="237574"/>
                  </a:cubicBezTo>
                  <a:cubicBezTo>
                    <a:pt x="1191491" y="228338"/>
                    <a:pt x="1172477" y="220112"/>
                    <a:pt x="1154545" y="209865"/>
                  </a:cubicBezTo>
                  <a:cubicBezTo>
                    <a:pt x="1140088" y="201604"/>
                    <a:pt x="1127875" y="189603"/>
                    <a:pt x="1112982" y="182156"/>
                  </a:cubicBezTo>
                  <a:cubicBezTo>
                    <a:pt x="1099920" y="175625"/>
                    <a:pt x="1084480" y="174832"/>
                    <a:pt x="1071418" y="168301"/>
                  </a:cubicBezTo>
                  <a:cubicBezTo>
                    <a:pt x="1056525" y="160854"/>
                    <a:pt x="1045651" y="145858"/>
                    <a:pt x="1029854" y="140592"/>
                  </a:cubicBezTo>
                  <a:cubicBezTo>
                    <a:pt x="989462" y="127128"/>
                    <a:pt x="946727" y="122119"/>
                    <a:pt x="905164" y="112883"/>
                  </a:cubicBezTo>
                  <a:cubicBezTo>
                    <a:pt x="820429" y="56394"/>
                    <a:pt x="892861" y="95292"/>
                    <a:pt x="725054" y="71320"/>
                  </a:cubicBezTo>
                  <a:cubicBezTo>
                    <a:pt x="706204" y="68627"/>
                    <a:pt x="688307" y="61199"/>
                    <a:pt x="669636" y="57465"/>
                  </a:cubicBezTo>
                  <a:cubicBezTo>
                    <a:pt x="642090" y="51956"/>
                    <a:pt x="614104" y="48866"/>
                    <a:pt x="586509" y="43610"/>
                  </a:cubicBezTo>
                  <a:lnTo>
                    <a:pt x="378691" y="2047"/>
                  </a:lnTo>
                  <a:cubicBezTo>
                    <a:pt x="309418" y="6665"/>
                    <a:pt x="238454" y="0"/>
                    <a:pt x="170873" y="15901"/>
                  </a:cubicBezTo>
                  <a:cubicBezTo>
                    <a:pt x="154664" y="19715"/>
                    <a:pt x="153566" y="44463"/>
                    <a:pt x="143164" y="57465"/>
                  </a:cubicBezTo>
                  <a:cubicBezTo>
                    <a:pt x="135004" y="67665"/>
                    <a:pt x="123291" y="74724"/>
                    <a:pt x="115454" y="85174"/>
                  </a:cubicBezTo>
                  <a:cubicBezTo>
                    <a:pt x="95473" y="111816"/>
                    <a:pt x="91629" y="157770"/>
                    <a:pt x="60036" y="168301"/>
                  </a:cubicBezTo>
                  <a:cubicBezTo>
                    <a:pt x="14092" y="183616"/>
                    <a:pt x="9236" y="168301"/>
                    <a:pt x="4618" y="1960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368708" y="2992582"/>
              <a:ext cx="1859401" cy="1620982"/>
            </a:xfrm>
            <a:custGeom>
              <a:avLst/>
              <a:gdLst>
                <a:gd name="connsiteX0" fmla="*/ 44456 w 1859401"/>
                <a:gd name="connsiteY0" fmla="*/ 1427018 h 1620982"/>
                <a:gd name="connsiteX1" fmla="*/ 44456 w 1859401"/>
                <a:gd name="connsiteY1" fmla="*/ 1011382 h 1620982"/>
                <a:gd name="connsiteX2" fmla="*/ 279983 w 1859401"/>
                <a:gd name="connsiteY2" fmla="*/ 498763 h 1620982"/>
                <a:gd name="connsiteX3" fmla="*/ 529365 w 1859401"/>
                <a:gd name="connsiteY3" fmla="*/ 193963 h 1620982"/>
                <a:gd name="connsiteX4" fmla="*/ 584783 w 1859401"/>
                <a:gd name="connsiteY4" fmla="*/ 138545 h 1620982"/>
                <a:gd name="connsiteX5" fmla="*/ 751037 w 1859401"/>
                <a:gd name="connsiteY5" fmla="*/ 41563 h 1620982"/>
                <a:gd name="connsiteX6" fmla="*/ 875728 w 1859401"/>
                <a:gd name="connsiteY6" fmla="*/ 0 h 1620982"/>
                <a:gd name="connsiteX7" fmla="*/ 1319074 w 1859401"/>
                <a:gd name="connsiteY7" fmla="*/ 13854 h 1620982"/>
                <a:gd name="connsiteX8" fmla="*/ 1416056 w 1859401"/>
                <a:gd name="connsiteY8" fmla="*/ 41563 h 1620982"/>
                <a:gd name="connsiteX9" fmla="*/ 1485328 w 1859401"/>
                <a:gd name="connsiteY9" fmla="*/ 83127 h 1620982"/>
                <a:gd name="connsiteX10" fmla="*/ 1526892 w 1859401"/>
                <a:gd name="connsiteY10" fmla="*/ 96982 h 1620982"/>
                <a:gd name="connsiteX11" fmla="*/ 1568456 w 1859401"/>
                <a:gd name="connsiteY11" fmla="*/ 138545 h 1620982"/>
                <a:gd name="connsiteX12" fmla="*/ 1665437 w 1859401"/>
                <a:gd name="connsiteY12" fmla="*/ 221673 h 1620982"/>
                <a:gd name="connsiteX13" fmla="*/ 1762419 w 1859401"/>
                <a:gd name="connsiteY13" fmla="*/ 332509 h 1620982"/>
                <a:gd name="connsiteX14" fmla="*/ 1790128 w 1859401"/>
                <a:gd name="connsiteY14" fmla="*/ 387927 h 1620982"/>
                <a:gd name="connsiteX15" fmla="*/ 1845547 w 1859401"/>
                <a:gd name="connsiteY15" fmla="*/ 568036 h 1620982"/>
                <a:gd name="connsiteX16" fmla="*/ 1859401 w 1859401"/>
                <a:gd name="connsiteY16" fmla="*/ 665018 h 1620982"/>
                <a:gd name="connsiteX17" fmla="*/ 1845547 w 1859401"/>
                <a:gd name="connsiteY17" fmla="*/ 872836 h 1620982"/>
                <a:gd name="connsiteX18" fmla="*/ 1817837 w 1859401"/>
                <a:gd name="connsiteY18" fmla="*/ 928254 h 1620982"/>
                <a:gd name="connsiteX19" fmla="*/ 1734710 w 1859401"/>
                <a:gd name="connsiteY19" fmla="*/ 1025236 h 1620982"/>
                <a:gd name="connsiteX20" fmla="*/ 1693147 w 1859401"/>
                <a:gd name="connsiteY20" fmla="*/ 1080654 h 1620982"/>
                <a:gd name="connsiteX21" fmla="*/ 1485328 w 1859401"/>
                <a:gd name="connsiteY21" fmla="*/ 1233054 h 1620982"/>
                <a:gd name="connsiteX22" fmla="*/ 1263656 w 1859401"/>
                <a:gd name="connsiteY22" fmla="*/ 1385454 h 1620982"/>
                <a:gd name="connsiteX23" fmla="*/ 1055837 w 1859401"/>
                <a:gd name="connsiteY23" fmla="*/ 1496291 h 1620982"/>
                <a:gd name="connsiteX24" fmla="*/ 1000419 w 1859401"/>
                <a:gd name="connsiteY24" fmla="*/ 1510145 h 1620982"/>
                <a:gd name="connsiteX25" fmla="*/ 958856 w 1859401"/>
                <a:gd name="connsiteY25" fmla="*/ 1524000 h 1620982"/>
                <a:gd name="connsiteX26" fmla="*/ 737183 w 1859401"/>
                <a:gd name="connsiteY26" fmla="*/ 1565563 h 1620982"/>
                <a:gd name="connsiteX27" fmla="*/ 695619 w 1859401"/>
                <a:gd name="connsiteY27" fmla="*/ 1579418 h 1620982"/>
                <a:gd name="connsiteX28" fmla="*/ 640201 w 1859401"/>
                <a:gd name="connsiteY28" fmla="*/ 1593273 h 1620982"/>
                <a:gd name="connsiteX29" fmla="*/ 473947 w 1859401"/>
                <a:gd name="connsiteY29" fmla="*/ 1620982 h 1620982"/>
                <a:gd name="connsiteX30" fmla="*/ 321547 w 1859401"/>
                <a:gd name="connsiteY30" fmla="*/ 1607127 h 1620982"/>
                <a:gd name="connsiteX31" fmla="*/ 279983 w 1859401"/>
                <a:gd name="connsiteY31" fmla="*/ 1579418 h 1620982"/>
                <a:gd name="connsiteX32" fmla="*/ 196856 w 1859401"/>
                <a:gd name="connsiteY32" fmla="*/ 1551709 h 1620982"/>
                <a:gd name="connsiteX33" fmla="*/ 113728 w 1859401"/>
                <a:gd name="connsiteY33" fmla="*/ 1496291 h 1620982"/>
                <a:gd name="connsiteX34" fmla="*/ 44456 w 1859401"/>
                <a:gd name="connsiteY34" fmla="*/ 1427018 h 162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59401" h="1620982">
                  <a:moveTo>
                    <a:pt x="44456" y="1427018"/>
                  </a:moveTo>
                  <a:cubicBezTo>
                    <a:pt x="32911" y="1346200"/>
                    <a:pt x="0" y="1309870"/>
                    <a:pt x="44456" y="1011382"/>
                  </a:cubicBezTo>
                  <a:cubicBezTo>
                    <a:pt x="77015" y="792771"/>
                    <a:pt x="150291" y="671686"/>
                    <a:pt x="279983" y="498763"/>
                  </a:cubicBezTo>
                  <a:cubicBezTo>
                    <a:pt x="392911" y="348193"/>
                    <a:pt x="372317" y="370642"/>
                    <a:pt x="529365" y="193963"/>
                  </a:cubicBezTo>
                  <a:cubicBezTo>
                    <a:pt x="546721" y="174437"/>
                    <a:pt x="564383" y="154865"/>
                    <a:pt x="584783" y="138545"/>
                  </a:cubicBezTo>
                  <a:cubicBezTo>
                    <a:pt x="627039" y="104740"/>
                    <a:pt x="700124" y="61928"/>
                    <a:pt x="751037" y="41563"/>
                  </a:cubicBezTo>
                  <a:cubicBezTo>
                    <a:pt x="791715" y="25292"/>
                    <a:pt x="834164" y="13854"/>
                    <a:pt x="875728" y="0"/>
                  </a:cubicBezTo>
                  <a:cubicBezTo>
                    <a:pt x="1023510" y="4618"/>
                    <a:pt x="1171448" y="5653"/>
                    <a:pt x="1319074" y="13854"/>
                  </a:cubicBezTo>
                  <a:cubicBezTo>
                    <a:pt x="1329057" y="14409"/>
                    <a:pt x="1402141" y="34606"/>
                    <a:pt x="1416056" y="41563"/>
                  </a:cubicBezTo>
                  <a:cubicBezTo>
                    <a:pt x="1440141" y="53606"/>
                    <a:pt x="1461243" y="71084"/>
                    <a:pt x="1485328" y="83127"/>
                  </a:cubicBezTo>
                  <a:cubicBezTo>
                    <a:pt x="1498390" y="89658"/>
                    <a:pt x="1513037" y="92364"/>
                    <a:pt x="1526892" y="96982"/>
                  </a:cubicBezTo>
                  <a:cubicBezTo>
                    <a:pt x="1540747" y="110836"/>
                    <a:pt x="1553580" y="125794"/>
                    <a:pt x="1568456" y="138545"/>
                  </a:cubicBezTo>
                  <a:cubicBezTo>
                    <a:pt x="1611840" y="175731"/>
                    <a:pt x="1631057" y="177471"/>
                    <a:pt x="1665437" y="221673"/>
                  </a:cubicBezTo>
                  <a:cubicBezTo>
                    <a:pt x="1752471" y="333573"/>
                    <a:pt x="1681958" y="278868"/>
                    <a:pt x="1762419" y="332509"/>
                  </a:cubicBezTo>
                  <a:cubicBezTo>
                    <a:pt x="1771655" y="350982"/>
                    <a:pt x="1782714" y="368651"/>
                    <a:pt x="1790128" y="387927"/>
                  </a:cubicBezTo>
                  <a:cubicBezTo>
                    <a:pt x="1802012" y="418824"/>
                    <a:pt x="1836582" y="518729"/>
                    <a:pt x="1845547" y="568036"/>
                  </a:cubicBezTo>
                  <a:cubicBezTo>
                    <a:pt x="1851389" y="600165"/>
                    <a:pt x="1854783" y="632691"/>
                    <a:pt x="1859401" y="665018"/>
                  </a:cubicBezTo>
                  <a:cubicBezTo>
                    <a:pt x="1854783" y="734291"/>
                    <a:pt x="1856375" y="804259"/>
                    <a:pt x="1845547" y="872836"/>
                  </a:cubicBezTo>
                  <a:cubicBezTo>
                    <a:pt x="1842326" y="893236"/>
                    <a:pt x="1828084" y="910322"/>
                    <a:pt x="1817837" y="928254"/>
                  </a:cubicBezTo>
                  <a:cubicBezTo>
                    <a:pt x="1782934" y="989334"/>
                    <a:pt x="1790454" y="961528"/>
                    <a:pt x="1734710" y="1025236"/>
                  </a:cubicBezTo>
                  <a:cubicBezTo>
                    <a:pt x="1719505" y="1042614"/>
                    <a:pt x="1709475" y="1064326"/>
                    <a:pt x="1693147" y="1080654"/>
                  </a:cubicBezTo>
                  <a:cubicBezTo>
                    <a:pt x="1653406" y="1120395"/>
                    <a:pt x="1507887" y="1216135"/>
                    <a:pt x="1485328" y="1233054"/>
                  </a:cubicBezTo>
                  <a:cubicBezTo>
                    <a:pt x="1291649" y="1378312"/>
                    <a:pt x="1536423" y="1221793"/>
                    <a:pt x="1263656" y="1385454"/>
                  </a:cubicBezTo>
                  <a:cubicBezTo>
                    <a:pt x="1168360" y="1442631"/>
                    <a:pt x="1145296" y="1466472"/>
                    <a:pt x="1055837" y="1496291"/>
                  </a:cubicBezTo>
                  <a:cubicBezTo>
                    <a:pt x="1037773" y="1502312"/>
                    <a:pt x="1018728" y="1504914"/>
                    <a:pt x="1000419" y="1510145"/>
                  </a:cubicBezTo>
                  <a:cubicBezTo>
                    <a:pt x="986377" y="1514157"/>
                    <a:pt x="973112" y="1520832"/>
                    <a:pt x="958856" y="1524000"/>
                  </a:cubicBezTo>
                  <a:cubicBezTo>
                    <a:pt x="883357" y="1540777"/>
                    <a:pt x="812599" y="1540424"/>
                    <a:pt x="737183" y="1565563"/>
                  </a:cubicBezTo>
                  <a:cubicBezTo>
                    <a:pt x="723328" y="1570181"/>
                    <a:pt x="709661" y="1575406"/>
                    <a:pt x="695619" y="1579418"/>
                  </a:cubicBezTo>
                  <a:cubicBezTo>
                    <a:pt x="677310" y="1584649"/>
                    <a:pt x="658916" y="1589764"/>
                    <a:pt x="640201" y="1593273"/>
                  </a:cubicBezTo>
                  <a:cubicBezTo>
                    <a:pt x="584981" y="1603627"/>
                    <a:pt x="473947" y="1620982"/>
                    <a:pt x="473947" y="1620982"/>
                  </a:cubicBezTo>
                  <a:cubicBezTo>
                    <a:pt x="423147" y="1616364"/>
                    <a:pt x="371424" y="1617815"/>
                    <a:pt x="321547" y="1607127"/>
                  </a:cubicBezTo>
                  <a:cubicBezTo>
                    <a:pt x="305265" y="1603638"/>
                    <a:pt x="295199" y="1586181"/>
                    <a:pt x="279983" y="1579418"/>
                  </a:cubicBezTo>
                  <a:cubicBezTo>
                    <a:pt x="253293" y="1567556"/>
                    <a:pt x="196856" y="1551709"/>
                    <a:pt x="196856" y="1551709"/>
                  </a:cubicBezTo>
                  <a:lnTo>
                    <a:pt x="113728" y="1496291"/>
                  </a:lnTo>
                  <a:cubicBezTo>
                    <a:pt x="68322" y="1466021"/>
                    <a:pt x="56001" y="1507836"/>
                    <a:pt x="44456" y="142701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3810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rot="15407434">
              <a:off x="5173051" y="3140873"/>
              <a:ext cx="475454" cy="359212"/>
              <a:chOff x="5029200" y="3505200"/>
              <a:chExt cx="685800" cy="533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029200" y="3733800"/>
                <a:ext cx="685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181600" y="3505200"/>
                <a:ext cx="381000" cy="22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18596210">
              <a:off x="4395994" y="5070969"/>
              <a:ext cx="475454" cy="359212"/>
              <a:chOff x="5029200" y="3505200"/>
              <a:chExt cx="685800" cy="533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029200" y="3733800"/>
                <a:ext cx="685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505200"/>
                <a:ext cx="381000" cy="22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246797">
              <a:off x="2034289" y="6178439"/>
              <a:ext cx="475454" cy="359212"/>
              <a:chOff x="5029200" y="3505200"/>
              <a:chExt cx="685800" cy="533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029200" y="3733800"/>
                <a:ext cx="685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181600" y="3505200"/>
                <a:ext cx="381000" cy="22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Connector 16"/>
            <p:cNvCxnSpPr>
              <a:stCxn id="8" idx="0"/>
              <a:endCxn id="6" idx="6"/>
            </p:cNvCxnSpPr>
            <p:nvPr/>
          </p:nvCxnSpPr>
          <p:spPr>
            <a:xfrm rot="10800000" flipV="1">
              <a:off x="3276600" y="3361520"/>
              <a:ext cx="1959324" cy="5246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0"/>
              <a:endCxn id="6" idx="5"/>
            </p:cNvCxnSpPr>
            <p:nvPr/>
          </p:nvCxnSpPr>
          <p:spPr>
            <a:xfrm rot="10800000">
              <a:off x="3254282" y="3940082"/>
              <a:ext cx="1241726" cy="11951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5" idx="0"/>
              <a:endCxn id="6" idx="4"/>
            </p:cNvCxnSpPr>
            <p:nvPr/>
          </p:nvCxnSpPr>
          <p:spPr>
            <a:xfrm rot="5400000" flipH="1" flipV="1">
              <a:off x="1654207" y="4643930"/>
              <a:ext cx="2227722" cy="86466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4572000" y="2819400"/>
            <a:ext cx="4267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Is there a good local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approximation?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Photoconsistency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Hernández</a:t>
            </a:r>
            <a:r>
              <a:rPr lang="en-US" dirty="0" smtClean="0"/>
              <a:t> &amp; Schmitt, “Silhouette and Stereo Fusion for 3D Object Modeling”, CVIU 2004.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dirty="0" smtClean="0"/>
              <a:t>Idea:</a:t>
            </a:r>
            <a:r>
              <a:rPr lang="en-US" dirty="0" smtClean="0"/>
              <a:t> treat occlusions as outliers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705600" y="3810000"/>
            <a:ext cx="1752600" cy="2743200"/>
            <a:chOff x="1524000" y="3810000"/>
            <a:chExt cx="1752600" cy="27432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2500" t="5000" r="20000" b="5000"/>
            <a:stretch>
              <a:fillRect/>
            </a:stretch>
          </p:blipFill>
          <p:spPr bwMode="auto">
            <a:xfrm>
              <a:off x="1524000" y="3810000"/>
              <a:ext cx="17526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6"/>
            <p:cNvGrpSpPr/>
            <p:nvPr/>
          </p:nvGrpSpPr>
          <p:grpSpPr>
            <a:xfrm>
              <a:off x="1981200" y="4953000"/>
              <a:ext cx="381000" cy="381000"/>
              <a:chOff x="6934200" y="3124200"/>
              <a:chExt cx="381000" cy="381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934200" y="3124200"/>
                <a:ext cx="3810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086600" y="32766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62000" y="3810000"/>
            <a:ext cx="1926077" cy="2743200"/>
            <a:chOff x="3657600" y="3810000"/>
            <a:chExt cx="1926077" cy="27432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5000" t="10000" r="20000" b="11667"/>
            <a:stretch>
              <a:fillRect/>
            </a:stretch>
          </p:blipFill>
          <p:spPr bwMode="auto">
            <a:xfrm>
              <a:off x="3657600" y="3810000"/>
              <a:ext cx="1926077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" name="Group 9"/>
            <p:cNvGrpSpPr/>
            <p:nvPr/>
          </p:nvGrpSpPr>
          <p:grpSpPr>
            <a:xfrm>
              <a:off x="4267200" y="5029200"/>
              <a:ext cx="381000" cy="381000"/>
              <a:chOff x="6934200" y="3124200"/>
              <a:chExt cx="381000" cy="381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934200" y="3124200"/>
                <a:ext cx="3810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086600" y="32766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459053" y="3810000"/>
            <a:ext cx="2475571" cy="2743200"/>
            <a:chOff x="5943600" y="3810000"/>
            <a:chExt cx="2475571" cy="274320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4000" t="6000" r="12000" b="12000"/>
            <a:stretch>
              <a:fillRect/>
            </a:stretch>
          </p:blipFill>
          <p:spPr bwMode="auto">
            <a:xfrm>
              <a:off x="5943600" y="3810000"/>
              <a:ext cx="2475571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Group 12"/>
            <p:cNvGrpSpPr/>
            <p:nvPr/>
          </p:nvGrpSpPr>
          <p:grpSpPr>
            <a:xfrm>
              <a:off x="7010400" y="5105400"/>
              <a:ext cx="381000" cy="381000"/>
              <a:chOff x="6934200" y="3124200"/>
              <a:chExt cx="3810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934200" y="3124200"/>
                <a:ext cx="3810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086600" y="32766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Photoconsistency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image </a:t>
            </a:r>
            <a:r>
              <a:rPr lang="en-US" sz="2400" i="1" dirty="0" smtClean="0"/>
              <a:t>I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For each pixel </a:t>
            </a:r>
            <a:r>
              <a:rPr lang="en-US" sz="2400" i="1" dirty="0" smtClean="0"/>
              <a:t>p </a:t>
            </a:r>
            <a:r>
              <a:rPr lang="en-US" sz="2400" dirty="0" smtClean="0"/>
              <a:t>in</a:t>
            </a:r>
            <a:r>
              <a:rPr lang="en-US" sz="2400" i="1" dirty="0" smtClean="0"/>
              <a:t> I</a:t>
            </a:r>
            <a:r>
              <a:rPr lang="en-US" sz="2400" dirty="0" smtClean="0"/>
              <a:t>:</a:t>
            </a:r>
          </a:p>
          <a:p>
            <a:pPr lvl="2"/>
            <a:r>
              <a:rPr lang="en-US" dirty="0" smtClean="0"/>
              <a:t>Sample equally spaced points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d</a:t>
            </a:r>
            <a:r>
              <a:rPr lang="en-US" dirty="0" smtClean="0"/>
              <a:t> along </a:t>
            </a: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For each neighboring image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j</a:t>
            </a:r>
            <a:r>
              <a:rPr lang="en-US" dirty="0" smtClean="0"/>
              <a:t>:</a:t>
            </a:r>
          </a:p>
          <a:p>
            <a:pPr lvl="3"/>
            <a:r>
              <a:rPr lang="en-US" sz="2400" dirty="0" smtClean="0"/>
              <a:t>Compute projection </a:t>
            </a:r>
            <a:r>
              <a:rPr lang="el-GR" sz="2400" i="1" dirty="0" smtClean="0"/>
              <a:t>π</a:t>
            </a:r>
            <a:r>
              <a:rPr lang="en-US" sz="2400" dirty="0" smtClean="0"/>
              <a:t>(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d</a:t>
            </a:r>
            <a:r>
              <a:rPr lang="en-US" sz="2400" dirty="0" smtClean="0"/>
              <a:t>) of all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d</a:t>
            </a:r>
            <a:r>
              <a:rPr lang="en-US" sz="2400" dirty="0" smtClean="0"/>
              <a:t> into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.</a:t>
            </a:r>
          </a:p>
          <a:p>
            <a:pPr lvl="3"/>
            <a:r>
              <a:rPr lang="en-US" sz="2400" dirty="0" smtClean="0"/>
              <a:t>Compute the NCC between </a:t>
            </a:r>
            <a:r>
              <a:rPr lang="en-US" sz="2400" i="1" dirty="0" smtClean="0"/>
              <a:t>W</a:t>
            </a:r>
            <a:r>
              <a:rPr lang="en-US" sz="2400" dirty="0" smtClean="0"/>
              <a:t>(</a:t>
            </a:r>
            <a:r>
              <a:rPr lang="en-US" sz="2400" i="1" dirty="0" smtClean="0"/>
              <a:t>p</a:t>
            </a:r>
            <a:r>
              <a:rPr lang="en-US" sz="2400" dirty="0" smtClean="0"/>
              <a:t>) and </a:t>
            </a:r>
            <a:r>
              <a:rPr lang="en-US" sz="2400" i="1" dirty="0" smtClean="0"/>
              <a:t>W</a:t>
            </a:r>
            <a:r>
              <a:rPr lang="en-US" sz="2400" dirty="0" smtClean="0"/>
              <a:t>(</a:t>
            </a:r>
            <a:r>
              <a:rPr lang="el-GR" sz="2400" i="1" dirty="0" smtClean="0"/>
              <a:t>π</a:t>
            </a:r>
            <a:r>
              <a:rPr lang="en-US" sz="2400" dirty="0" smtClean="0"/>
              <a:t>(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d</a:t>
            </a:r>
            <a:r>
              <a:rPr lang="en-US" sz="2400" dirty="0" smtClean="0"/>
              <a:t>)).</a:t>
            </a:r>
          </a:p>
          <a:p>
            <a:pPr lvl="2"/>
            <a:r>
              <a:rPr lang="en-US" dirty="0" smtClean="0"/>
              <a:t>Choose depth </a:t>
            </a:r>
            <a:r>
              <a:rPr lang="en-US" i="1" dirty="0" smtClean="0"/>
              <a:t>d</a:t>
            </a:r>
            <a:r>
              <a:rPr lang="en-US" dirty="0" smtClean="0"/>
              <a:t> with high NCC scores, if one exists.</a:t>
            </a:r>
          </a:p>
          <a:p>
            <a:pPr lvl="2"/>
            <a:r>
              <a:rPr lang="en-US" dirty="0" smtClean="0"/>
              <a:t>Add one vote for </a:t>
            </a:r>
            <a:r>
              <a:rPr lang="en-US" dirty="0" err="1" smtClean="0"/>
              <a:t>voxel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dirty="0" smtClean="0"/>
              <a:t> containing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The number of votes received by each </a:t>
            </a:r>
            <a:r>
              <a:rPr lang="en-US" sz="2400" dirty="0" err="1" smtClean="0"/>
              <a:t>voxel</a:t>
            </a:r>
            <a:r>
              <a:rPr lang="en-US" sz="2400" dirty="0" smtClean="0"/>
              <a:t> is a measure of its </a:t>
            </a:r>
            <a:r>
              <a:rPr lang="en-US" sz="2400" dirty="0" err="1" smtClean="0"/>
              <a:t>photoconsistency</a:t>
            </a:r>
            <a:r>
              <a:rPr lang="en-US" sz="2400" dirty="0" smtClean="0"/>
              <a:t>.</a:t>
            </a:r>
          </a:p>
        </p:txBody>
      </p:sp>
      <p:graphicFrame>
        <p:nvGraphicFramePr>
          <p:cNvPr id="7171" name="Content Placeholder 3"/>
          <p:cNvGraphicFramePr>
            <a:graphicFrameLocks noChangeAspect="1"/>
          </p:cNvGraphicFramePr>
          <p:nvPr/>
        </p:nvGraphicFramePr>
        <p:xfrm>
          <a:off x="1524000" y="4800600"/>
          <a:ext cx="6089650" cy="1136650"/>
        </p:xfrm>
        <a:graphic>
          <a:graphicData uri="http://schemas.openxmlformats.org/presentationml/2006/ole">
            <p:oleObj spid="_x0000_s7171" name="Equation" r:id="rId3" imgW="2857320" imgH="533160" progId="Equation.3">
              <p:embed/>
            </p:oleObj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438400" y="3857116"/>
            <a:ext cx="4495800" cy="1667315"/>
            <a:chOff x="3532063" y="1143000"/>
            <a:chExt cx="3484416" cy="1511547"/>
          </a:xfrm>
        </p:grpSpPr>
        <p:sp>
          <p:nvSpPr>
            <p:cNvPr id="8" name="Freeform 7"/>
            <p:cNvSpPr/>
            <p:nvPr/>
          </p:nvSpPr>
          <p:spPr>
            <a:xfrm rot="5400000">
              <a:off x="5228966" y="1171834"/>
              <a:ext cx="1511547" cy="1453879"/>
            </a:xfrm>
            <a:custGeom>
              <a:avLst/>
              <a:gdLst>
                <a:gd name="connsiteX0" fmla="*/ 44456 w 1859401"/>
                <a:gd name="connsiteY0" fmla="*/ 1427018 h 1620982"/>
                <a:gd name="connsiteX1" fmla="*/ 44456 w 1859401"/>
                <a:gd name="connsiteY1" fmla="*/ 1011382 h 1620982"/>
                <a:gd name="connsiteX2" fmla="*/ 279983 w 1859401"/>
                <a:gd name="connsiteY2" fmla="*/ 498763 h 1620982"/>
                <a:gd name="connsiteX3" fmla="*/ 529365 w 1859401"/>
                <a:gd name="connsiteY3" fmla="*/ 193963 h 1620982"/>
                <a:gd name="connsiteX4" fmla="*/ 584783 w 1859401"/>
                <a:gd name="connsiteY4" fmla="*/ 138545 h 1620982"/>
                <a:gd name="connsiteX5" fmla="*/ 751037 w 1859401"/>
                <a:gd name="connsiteY5" fmla="*/ 41563 h 1620982"/>
                <a:gd name="connsiteX6" fmla="*/ 875728 w 1859401"/>
                <a:gd name="connsiteY6" fmla="*/ 0 h 1620982"/>
                <a:gd name="connsiteX7" fmla="*/ 1319074 w 1859401"/>
                <a:gd name="connsiteY7" fmla="*/ 13854 h 1620982"/>
                <a:gd name="connsiteX8" fmla="*/ 1416056 w 1859401"/>
                <a:gd name="connsiteY8" fmla="*/ 41563 h 1620982"/>
                <a:gd name="connsiteX9" fmla="*/ 1485328 w 1859401"/>
                <a:gd name="connsiteY9" fmla="*/ 83127 h 1620982"/>
                <a:gd name="connsiteX10" fmla="*/ 1526892 w 1859401"/>
                <a:gd name="connsiteY10" fmla="*/ 96982 h 1620982"/>
                <a:gd name="connsiteX11" fmla="*/ 1568456 w 1859401"/>
                <a:gd name="connsiteY11" fmla="*/ 138545 h 1620982"/>
                <a:gd name="connsiteX12" fmla="*/ 1665437 w 1859401"/>
                <a:gd name="connsiteY12" fmla="*/ 221673 h 1620982"/>
                <a:gd name="connsiteX13" fmla="*/ 1762419 w 1859401"/>
                <a:gd name="connsiteY13" fmla="*/ 332509 h 1620982"/>
                <a:gd name="connsiteX14" fmla="*/ 1790128 w 1859401"/>
                <a:gd name="connsiteY14" fmla="*/ 387927 h 1620982"/>
                <a:gd name="connsiteX15" fmla="*/ 1845547 w 1859401"/>
                <a:gd name="connsiteY15" fmla="*/ 568036 h 1620982"/>
                <a:gd name="connsiteX16" fmla="*/ 1859401 w 1859401"/>
                <a:gd name="connsiteY16" fmla="*/ 665018 h 1620982"/>
                <a:gd name="connsiteX17" fmla="*/ 1845547 w 1859401"/>
                <a:gd name="connsiteY17" fmla="*/ 872836 h 1620982"/>
                <a:gd name="connsiteX18" fmla="*/ 1817837 w 1859401"/>
                <a:gd name="connsiteY18" fmla="*/ 928254 h 1620982"/>
                <a:gd name="connsiteX19" fmla="*/ 1734710 w 1859401"/>
                <a:gd name="connsiteY19" fmla="*/ 1025236 h 1620982"/>
                <a:gd name="connsiteX20" fmla="*/ 1693147 w 1859401"/>
                <a:gd name="connsiteY20" fmla="*/ 1080654 h 1620982"/>
                <a:gd name="connsiteX21" fmla="*/ 1485328 w 1859401"/>
                <a:gd name="connsiteY21" fmla="*/ 1233054 h 1620982"/>
                <a:gd name="connsiteX22" fmla="*/ 1263656 w 1859401"/>
                <a:gd name="connsiteY22" fmla="*/ 1385454 h 1620982"/>
                <a:gd name="connsiteX23" fmla="*/ 1055837 w 1859401"/>
                <a:gd name="connsiteY23" fmla="*/ 1496291 h 1620982"/>
                <a:gd name="connsiteX24" fmla="*/ 1000419 w 1859401"/>
                <a:gd name="connsiteY24" fmla="*/ 1510145 h 1620982"/>
                <a:gd name="connsiteX25" fmla="*/ 958856 w 1859401"/>
                <a:gd name="connsiteY25" fmla="*/ 1524000 h 1620982"/>
                <a:gd name="connsiteX26" fmla="*/ 737183 w 1859401"/>
                <a:gd name="connsiteY26" fmla="*/ 1565563 h 1620982"/>
                <a:gd name="connsiteX27" fmla="*/ 695619 w 1859401"/>
                <a:gd name="connsiteY27" fmla="*/ 1579418 h 1620982"/>
                <a:gd name="connsiteX28" fmla="*/ 640201 w 1859401"/>
                <a:gd name="connsiteY28" fmla="*/ 1593273 h 1620982"/>
                <a:gd name="connsiteX29" fmla="*/ 473947 w 1859401"/>
                <a:gd name="connsiteY29" fmla="*/ 1620982 h 1620982"/>
                <a:gd name="connsiteX30" fmla="*/ 321547 w 1859401"/>
                <a:gd name="connsiteY30" fmla="*/ 1607127 h 1620982"/>
                <a:gd name="connsiteX31" fmla="*/ 279983 w 1859401"/>
                <a:gd name="connsiteY31" fmla="*/ 1579418 h 1620982"/>
                <a:gd name="connsiteX32" fmla="*/ 196856 w 1859401"/>
                <a:gd name="connsiteY32" fmla="*/ 1551709 h 1620982"/>
                <a:gd name="connsiteX33" fmla="*/ 113728 w 1859401"/>
                <a:gd name="connsiteY33" fmla="*/ 1496291 h 1620982"/>
                <a:gd name="connsiteX34" fmla="*/ 44456 w 1859401"/>
                <a:gd name="connsiteY34" fmla="*/ 1427018 h 162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59401" h="1620982">
                  <a:moveTo>
                    <a:pt x="44456" y="1427018"/>
                  </a:moveTo>
                  <a:cubicBezTo>
                    <a:pt x="32911" y="1346200"/>
                    <a:pt x="0" y="1309870"/>
                    <a:pt x="44456" y="1011382"/>
                  </a:cubicBezTo>
                  <a:cubicBezTo>
                    <a:pt x="77015" y="792771"/>
                    <a:pt x="150291" y="671686"/>
                    <a:pt x="279983" y="498763"/>
                  </a:cubicBezTo>
                  <a:cubicBezTo>
                    <a:pt x="392911" y="348193"/>
                    <a:pt x="372317" y="370642"/>
                    <a:pt x="529365" y="193963"/>
                  </a:cubicBezTo>
                  <a:cubicBezTo>
                    <a:pt x="546721" y="174437"/>
                    <a:pt x="564383" y="154865"/>
                    <a:pt x="584783" y="138545"/>
                  </a:cubicBezTo>
                  <a:cubicBezTo>
                    <a:pt x="627039" y="104740"/>
                    <a:pt x="700124" y="61928"/>
                    <a:pt x="751037" y="41563"/>
                  </a:cubicBezTo>
                  <a:cubicBezTo>
                    <a:pt x="791715" y="25292"/>
                    <a:pt x="834164" y="13854"/>
                    <a:pt x="875728" y="0"/>
                  </a:cubicBezTo>
                  <a:cubicBezTo>
                    <a:pt x="1023510" y="4618"/>
                    <a:pt x="1171448" y="5653"/>
                    <a:pt x="1319074" y="13854"/>
                  </a:cubicBezTo>
                  <a:cubicBezTo>
                    <a:pt x="1329057" y="14409"/>
                    <a:pt x="1402141" y="34606"/>
                    <a:pt x="1416056" y="41563"/>
                  </a:cubicBezTo>
                  <a:cubicBezTo>
                    <a:pt x="1440141" y="53606"/>
                    <a:pt x="1461243" y="71084"/>
                    <a:pt x="1485328" y="83127"/>
                  </a:cubicBezTo>
                  <a:cubicBezTo>
                    <a:pt x="1498390" y="89658"/>
                    <a:pt x="1513037" y="92364"/>
                    <a:pt x="1526892" y="96982"/>
                  </a:cubicBezTo>
                  <a:cubicBezTo>
                    <a:pt x="1540747" y="110836"/>
                    <a:pt x="1553580" y="125794"/>
                    <a:pt x="1568456" y="138545"/>
                  </a:cubicBezTo>
                  <a:cubicBezTo>
                    <a:pt x="1611840" y="175731"/>
                    <a:pt x="1631057" y="177471"/>
                    <a:pt x="1665437" y="221673"/>
                  </a:cubicBezTo>
                  <a:cubicBezTo>
                    <a:pt x="1752471" y="333573"/>
                    <a:pt x="1681958" y="278868"/>
                    <a:pt x="1762419" y="332509"/>
                  </a:cubicBezTo>
                  <a:cubicBezTo>
                    <a:pt x="1771655" y="350982"/>
                    <a:pt x="1782714" y="368651"/>
                    <a:pt x="1790128" y="387927"/>
                  </a:cubicBezTo>
                  <a:cubicBezTo>
                    <a:pt x="1802012" y="418824"/>
                    <a:pt x="1836582" y="518729"/>
                    <a:pt x="1845547" y="568036"/>
                  </a:cubicBezTo>
                  <a:cubicBezTo>
                    <a:pt x="1851389" y="600165"/>
                    <a:pt x="1854783" y="632691"/>
                    <a:pt x="1859401" y="665018"/>
                  </a:cubicBezTo>
                  <a:cubicBezTo>
                    <a:pt x="1854783" y="734291"/>
                    <a:pt x="1856375" y="804259"/>
                    <a:pt x="1845547" y="872836"/>
                  </a:cubicBezTo>
                  <a:cubicBezTo>
                    <a:pt x="1842326" y="893236"/>
                    <a:pt x="1828084" y="910322"/>
                    <a:pt x="1817837" y="928254"/>
                  </a:cubicBezTo>
                  <a:cubicBezTo>
                    <a:pt x="1782934" y="989334"/>
                    <a:pt x="1790454" y="961528"/>
                    <a:pt x="1734710" y="1025236"/>
                  </a:cubicBezTo>
                  <a:cubicBezTo>
                    <a:pt x="1719505" y="1042614"/>
                    <a:pt x="1709475" y="1064326"/>
                    <a:pt x="1693147" y="1080654"/>
                  </a:cubicBezTo>
                  <a:cubicBezTo>
                    <a:pt x="1653406" y="1120395"/>
                    <a:pt x="1507887" y="1216135"/>
                    <a:pt x="1485328" y="1233054"/>
                  </a:cubicBezTo>
                  <a:cubicBezTo>
                    <a:pt x="1291649" y="1378312"/>
                    <a:pt x="1536423" y="1221793"/>
                    <a:pt x="1263656" y="1385454"/>
                  </a:cubicBezTo>
                  <a:cubicBezTo>
                    <a:pt x="1168360" y="1442631"/>
                    <a:pt x="1145296" y="1466472"/>
                    <a:pt x="1055837" y="1496291"/>
                  </a:cubicBezTo>
                  <a:cubicBezTo>
                    <a:pt x="1037773" y="1502312"/>
                    <a:pt x="1018728" y="1504914"/>
                    <a:pt x="1000419" y="1510145"/>
                  </a:cubicBezTo>
                  <a:cubicBezTo>
                    <a:pt x="986377" y="1514157"/>
                    <a:pt x="973112" y="1520832"/>
                    <a:pt x="958856" y="1524000"/>
                  </a:cubicBezTo>
                  <a:cubicBezTo>
                    <a:pt x="883357" y="1540777"/>
                    <a:pt x="812599" y="1540424"/>
                    <a:pt x="737183" y="1565563"/>
                  </a:cubicBezTo>
                  <a:cubicBezTo>
                    <a:pt x="723328" y="1570181"/>
                    <a:pt x="709661" y="1575406"/>
                    <a:pt x="695619" y="1579418"/>
                  </a:cubicBezTo>
                  <a:cubicBezTo>
                    <a:pt x="677310" y="1584649"/>
                    <a:pt x="658916" y="1589764"/>
                    <a:pt x="640201" y="1593273"/>
                  </a:cubicBezTo>
                  <a:cubicBezTo>
                    <a:pt x="584981" y="1603627"/>
                    <a:pt x="473947" y="1620982"/>
                    <a:pt x="473947" y="1620982"/>
                  </a:cubicBezTo>
                  <a:cubicBezTo>
                    <a:pt x="423147" y="1616364"/>
                    <a:pt x="371424" y="1617815"/>
                    <a:pt x="321547" y="1607127"/>
                  </a:cubicBezTo>
                  <a:cubicBezTo>
                    <a:pt x="305265" y="1603638"/>
                    <a:pt x="295199" y="1586181"/>
                    <a:pt x="279983" y="1579418"/>
                  </a:cubicBezTo>
                  <a:cubicBezTo>
                    <a:pt x="253293" y="1567556"/>
                    <a:pt x="196856" y="1551709"/>
                    <a:pt x="196856" y="1551709"/>
                  </a:cubicBezTo>
                  <a:lnTo>
                    <a:pt x="113728" y="1496291"/>
                  </a:lnTo>
                  <a:cubicBezTo>
                    <a:pt x="68322" y="1466021"/>
                    <a:pt x="56001" y="1507836"/>
                    <a:pt x="44456" y="142701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2"/>
            <p:cNvGrpSpPr/>
            <p:nvPr/>
          </p:nvGrpSpPr>
          <p:grpSpPr>
            <a:xfrm rot="5400000">
              <a:off x="3499900" y="1716228"/>
              <a:ext cx="386507" cy="322182"/>
              <a:chOff x="5029200" y="3505200"/>
              <a:chExt cx="685800" cy="533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029200" y="3733800"/>
                <a:ext cx="685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81600" y="3505200"/>
                <a:ext cx="381000" cy="22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10800000" flipH="1" flipV="1">
              <a:off x="3854244" y="1877319"/>
              <a:ext cx="3162235" cy="27682"/>
            </a:xfrm>
            <a:prstGeom prst="line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84"/>
            <p:cNvGrpSpPr/>
            <p:nvPr/>
          </p:nvGrpSpPr>
          <p:grpSpPr>
            <a:xfrm rot="5400000">
              <a:off x="5324090" y="717500"/>
              <a:ext cx="123889" cy="2346489"/>
              <a:chOff x="3810000" y="2438400"/>
              <a:chExt cx="123889" cy="234648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810000" y="464820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10000" y="243840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810000" y="354330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10000" y="299085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810000" y="409575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600200" y="4267200"/>
            <a:ext cx="2640137" cy="1828800"/>
            <a:chOff x="560263" y="3505200"/>
            <a:chExt cx="3179616" cy="2348755"/>
          </a:xfrm>
        </p:grpSpPr>
        <p:sp>
          <p:nvSpPr>
            <p:cNvPr id="26" name="Freeform 25"/>
            <p:cNvSpPr/>
            <p:nvPr/>
          </p:nvSpPr>
          <p:spPr>
            <a:xfrm rot="5400000">
              <a:off x="2257166" y="3991234"/>
              <a:ext cx="1511547" cy="1453879"/>
            </a:xfrm>
            <a:custGeom>
              <a:avLst/>
              <a:gdLst>
                <a:gd name="connsiteX0" fmla="*/ 44456 w 1859401"/>
                <a:gd name="connsiteY0" fmla="*/ 1427018 h 1620982"/>
                <a:gd name="connsiteX1" fmla="*/ 44456 w 1859401"/>
                <a:gd name="connsiteY1" fmla="*/ 1011382 h 1620982"/>
                <a:gd name="connsiteX2" fmla="*/ 279983 w 1859401"/>
                <a:gd name="connsiteY2" fmla="*/ 498763 h 1620982"/>
                <a:gd name="connsiteX3" fmla="*/ 529365 w 1859401"/>
                <a:gd name="connsiteY3" fmla="*/ 193963 h 1620982"/>
                <a:gd name="connsiteX4" fmla="*/ 584783 w 1859401"/>
                <a:gd name="connsiteY4" fmla="*/ 138545 h 1620982"/>
                <a:gd name="connsiteX5" fmla="*/ 751037 w 1859401"/>
                <a:gd name="connsiteY5" fmla="*/ 41563 h 1620982"/>
                <a:gd name="connsiteX6" fmla="*/ 875728 w 1859401"/>
                <a:gd name="connsiteY6" fmla="*/ 0 h 1620982"/>
                <a:gd name="connsiteX7" fmla="*/ 1319074 w 1859401"/>
                <a:gd name="connsiteY7" fmla="*/ 13854 h 1620982"/>
                <a:gd name="connsiteX8" fmla="*/ 1416056 w 1859401"/>
                <a:gd name="connsiteY8" fmla="*/ 41563 h 1620982"/>
                <a:gd name="connsiteX9" fmla="*/ 1485328 w 1859401"/>
                <a:gd name="connsiteY9" fmla="*/ 83127 h 1620982"/>
                <a:gd name="connsiteX10" fmla="*/ 1526892 w 1859401"/>
                <a:gd name="connsiteY10" fmla="*/ 96982 h 1620982"/>
                <a:gd name="connsiteX11" fmla="*/ 1568456 w 1859401"/>
                <a:gd name="connsiteY11" fmla="*/ 138545 h 1620982"/>
                <a:gd name="connsiteX12" fmla="*/ 1665437 w 1859401"/>
                <a:gd name="connsiteY12" fmla="*/ 221673 h 1620982"/>
                <a:gd name="connsiteX13" fmla="*/ 1762419 w 1859401"/>
                <a:gd name="connsiteY13" fmla="*/ 332509 h 1620982"/>
                <a:gd name="connsiteX14" fmla="*/ 1790128 w 1859401"/>
                <a:gd name="connsiteY14" fmla="*/ 387927 h 1620982"/>
                <a:gd name="connsiteX15" fmla="*/ 1845547 w 1859401"/>
                <a:gd name="connsiteY15" fmla="*/ 568036 h 1620982"/>
                <a:gd name="connsiteX16" fmla="*/ 1859401 w 1859401"/>
                <a:gd name="connsiteY16" fmla="*/ 665018 h 1620982"/>
                <a:gd name="connsiteX17" fmla="*/ 1845547 w 1859401"/>
                <a:gd name="connsiteY17" fmla="*/ 872836 h 1620982"/>
                <a:gd name="connsiteX18" fmla="*/ 1817837 w 1859401"/>
                <a:gd name="connsiteY18" fmla="*/ 928254 h 1620982"/>
                <a:gd name="connsiteX19" fmla="*/ 1734710 w 1859401"/>
                <a:gd name="connsiteY19" fmla="*/ 1025236 h 1620982"/>
                <a:gd name="connsiteX20" fmla="*/ 1693147 w 1859401"/>
                <a:gd name="connsiteY20" fmla="*/ 1080654 h 1620982"/>
                <a:gd name="connsiteX21" fmla="*/ 1485328 w 1859401"/>
                <a:gd name="connsiteY21" fmla="*/ 1233054 h 1620982"/>
                <a:gd name="connsiteX22" fmla="*/ 1263656 w 1859401"/>
                <a:gd name="connsiteY22" fmla="*/ 1385454 h 1620982"/>
                <a:gd name="connsiteX23" fmla="*/ 1055837 w 1859401"/>
                <a:gd name="connsiteY23" fmla="*/ 1496291 h 1620982"/>
                <a:gd name="connsiteX24" fmla="*/ 1000419 w 1859401"/>
                <a:gd name="connsiteY24" fmla="*/ 1510145 h 1620982"/>
                <a:gd name="connsiteX25" fmla="*/ 958856 w 1859401"/>
                <a:gd name="connsiteY25" fmla="*/ 1524000 h 1620982"/>
                <a:gd name="connsiteX26" fmla="*/ 737183 w 1859401"/>
                <a:gd name="connsiteY26" fmla="*/ 1565563 h 1620982"/>
                <a:gd name="connsiteX27" fmla="*/ 695619 w 1859401"/>
                <a:gd name="connsiteY27" fmla="*/ 1579418 h 1620982"/>
                <a:gd name="connsiteX28" fmla="*/ 640201 w 1859401"/>
                <a:gd name="connsiteY28" fmla="*/ 1593273 h 1620982"/>
                <a:gd name="connsiteX29" fmla="*/ 473947 w 1859401"/>
                <a:gd name="connsiteY29" fmla="*/ 1620982 h 1620982"/>
                <a:gd name="connsiteX30" fmla="*/ 321547 w 1859401"/>
                <a:gd name="connsiteY30" fmla="*/ 1607127 h 1620982"/>
                <a:gd name="connsiteX31" fmla="*/ 279983 w 1859401"/>
                <a:gd name="connsiteY31" fmla="*/ 1579418 h 1620982"/>
                <a:gd name="connsiteX32" fmla="*/ 196856 w 1859401"/>
                <a:gd name="connsiteY32" fmla="*/ 1551709 h 1620982"/>
                <a:gd name="connsiteX33" fmla="*/ 113728 w 1859401"/>
                <a:gd name="connsiteY33" fmla="*/ 1496291 h 1620982"/>
                <a:gd name="connsiteX34" fmla="*/ 44456 w 1859401"/>
                <a:gd name="connsiteY34" fmla="*/ 1427018 h 162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59401" h="1620982">
                  <a:moveTo>
                    <a:pt x="44456" y="1427018"/>
                  </a:moveTo>
                  <a:cubicBezTo>
                    <a:pt x="32911" y="1346200"/>
                    <a:pt x="0" y="1309870"/>
                    <a:pt x="44456" y="1011382"/>
                  </a:cubicBezTo>
                  <a:cubicBezTo>
                    <a:pt x="77015" y="792771"/>
                    <a:pt x="150291" y="671686"/>
                    <a:pt x="279983" y="498763"/>
                  </a:cubicBezTo>
                  <a:cubicBezTo>
                    <a:pt x="392911" y="348193"/>
                    <a:pt x="372317" y="370642"/>
                    <a:pt x="529365" y="193963"/>
                  </a:cubicBezTo>
                  <a:cubicBezTo>
                    <a:pt x="546721" y="174437"/>
                    <a:pt x="564383" y="154865"/>
                    <a:pt x="584783" y="138545"/>
                  </a:cubicBezTo>
                  <a:cubicBezTo>
                    <a:pt x="627039" y="104740"/>
                    <a:pt x="700124" y="61928"/>
                    <a:pt x="751037" y="41563"/>
                  </a:cubicBezTo>
                  <a:cubicBezTo>
                    <a:pt x="791715" y="25292"/>
                    <a:pt x="834164" y="13854"/>
                    <a:pt x="875728" y="0"/>
                  </a:cubicBezTo>
                  <a:cubicBezTo>
                    <a:pt x="1023510" y="4618"/>
                    <a:pt x="1171448" y="5653"/>
                    <a:pt x="1319074" y="13854"/>
                  </a:cubicBezTo>
                  <a:cubicBezTo>
                    <a:pt x="1329057" y="14409"/>
                    <a:pt x="1402141" y="34606"/>
                    <a:pt x="1416056" y="41563"/>
                  </a:cubicBezTo>
                  <a:cubicBezTo>
                    <a:pt x="1440141" y="53606"/>
                    <a:pt x="1461243" y="71084"/>
                    <a:pt x="1485328" y="83127"/>
                  </a:cubicBezTo>
                  <a:cubicBezTo>
                    <a:pt x="1498390" y="89658"/>
                    <a:pt x="1513037" y="92364"/>
                    <a:pt x="1526892" y="96982"/>
                  </a:cubicBezTo>
                  <a:cubicBezTo>
                    <a:pt x="1540747" y="110836"/>
                    <a:pt x="1553580" y="125794"/>
                    <a:pt x="1568456" y="138545"/>
                  </a:cubicBezTo>
                  <a:cubicBezTo>
                    <a:pt x="1611840" y="175731"/>
                    <a:pt x="1631057" y="177471"/>
                    <a:pt x="1665437" y="221673"/>
                  </a:cubicBezTo>
                  <a:cubicBezTo>
                    <a:pt x="1752471" y="333573"/>
                    <a:pt x="1681958" y="278868"/>
                    <a:pt x="1762419" y="332509"/>
                  </a:cubicBezTo>
                  <a:cubicBezTo>
                    <a:pt x="1771655" y="350982"/>
                    <a:pt x="1782714" y="368651"/>
                    <a:pt x="1790128" y="387927"/>
                  </a:cubicBezTo>
                  <a:cubicBezTo>
                    <a:pt x="1802012" y="418824"/>
                    <a:pt x="1836582" y="518729"/>
                    <a:pt x="1845547" y="568036"/>
                  </a:cubicBezTo>
                  <a:cubicBezTo>
                    <a:pt x="1851389" y="600165"/>
                    <a:pt x="1854783" y="632691"/>
                    <a:pt x="1859401" y="665018"/>
                  </a:cubicBezTo>
                  <a:cubicBezTo>
                    <a:pt x="1854783" y="734291"/>
                    <a:pt x="1856375" y="804259"/>
                    <a:pt x="1845547" y="872836"/>
                  </a:cubicBezTo>
                  <a:cubicBezTo>
                    <a:pt x="1842326" y="893236"/>
                    <a:pt x="1828084" y="910322"/>
                    <a:pt x="1817837" y="928254"/>
                  </a:cubicBezTo>
                  <a:cubicBezTo>
                    <a:pt x="1782934" y="989334"/>
                    <a:pt x="1790454" y="961528"/>
                    <a:pt x="1734710" y="1025236"/>
                  </a:cubicBezTo>
                  <a:cubicBezTo>
                    <a:pt x="1719505" y="1042614"/>
                    <a:pt x="1709475" y="1064326"/>
                    <a:pt x="1693147" y="1080654"/>
                  </a:cubicBezTo>
                  <a:cubicBezTo>
                    <a:pt x="1653406" y="1120395"/>
                    <a:pt x="1507887" y="1216135"/>
                    <a:pt x="1485328" y="1233054"/>
                  </a:cubicBezTo>
                  <a:cubicBezTo>
                    <a:pt x="1291649" y="1378312"/>
                    <a:pt x="1536423" y="1221793"/>
                    <a:pt x="1263656" y="1385454"/>
                  </a:cubicBezTo>
                  <a:cubicBezTo>
                    <a:pt x="1168360" y="1442631"/>
                    <a:pt x="1145296" y="1466472"/>
                    <a:pt x="1055837" y="1496291"/>
                  </a:cubicBezTo>
                  <a:cubicBezTo>
                    <a:pt x="1037773" y="1502312"/>
                    <a:pt x="1018728" y="1504914"/>
                    <a:pt x="1000419" y="1510145"/>
                  </a:cubicBezTo>
                  <a:cubicBezTo>
                    <a:pt x="986377" y="1514157"/>
                    <a:pt x="973112" y="1520832"/>
                    <a:pt x="958856" y="1524000"/>
                  </a:cubicBezTo>
                  <a:cubicBezTo>
                    <a:pt x="883357" y="1540777"/>
                    <a:pt x="812599" y="1540424"/>
                    <a:pt x="737183" y="1565563"/>
                  </a:cubicBezTo>
                  <a:cubicBezTo>
                    <a:pt x="723328" y="1570181"/>
                    <a:pt x="709661" y="1575406"/>
                    <a:pt x="695619" y="1579418"/>
                  </a:cubicBezTo>
                  <a:cubicBezTo>
                    <a:pt x="677310" y="1584649"/>
                    <a:pt x="658916" y="1589764"/>
                    <a:pt x="640201" y="1593273"/>
                  </a:cubicBezTo>
                  <a:cubicBezTo>
                    <a:pt x="584981" y="1603627"/>
                    <a:pt x="473947" y="1620982"/>
                    <a:pt x="473947" y="1620982"/>
                  </a:cubicBezTo>
                  <a:cubicBezTo>
                    <a:pt x="423147" y="1616364"/>
                    <a:pt x="371424" y="1617815"/>
                    <a:pt x="321547" y="1607127"/>
                  </a:cubicBezTo>
                  <a:cubicBezTo>
                    <a:pt x="305265" y="1603638"/>
                    <a:pt x="295199" y="1586181"/>
                    <a:pt x="279983" y="1579418"/>
                  </a:cubicBezTo>
                  <a:cubicBezTo>
                    <a:pt x="253293" y="1567556"/>
                    <a:pt x="196856" y="1551709"/>
                    <a:pt x="196856" y="1551709"/>
                  </a:cubicBezTo>
                  <a:lnTo>
                    <a:pt x="113728" y="1496291"/>
                  </a:lnTo>
                  <a:cubicBezTo>
                    <a:pt x="68322" y="1466021"/>
                    <a:pt x="56001" y="1507836"/>
                    <a:pt x="44456" y="142701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2"/>
            <p:cNvGrpSpPr/>
            <p:nvPr/>
          </p:nvGrpSpPr>
          <p:grpSpPr>
            <a:xfrm rot="5400000">
              <a:off x="528100" y="4535628"/>
              <a:ext cx="386507" cy="322182"/>
              <a:chOff x="5029200" y="3505200"/>
              <a:chExt cx="685800" cy="5334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029200" y="3733800"/>
                <a:ext cx="685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81600" y="3505200"/>
                <a:ext cx="381000" cy="22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Connector 27"/>
            <p:cNvCxnSpPr>
              <a:endCxn id="36" idx="4"/>
            </p:cNvCxnSpPr>
            <p:nvPr/>
          </p:nvCxnSpPr>
          <p:spPr>
            <a:xfrm>
              <a:off x="882444" y="4696719"/>
              <a:ext cx="1463446" cy="13426"/>
            </a:xfrm>
            <a:prstGeom prst="line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12"/>
            <p:cNvGrpSpPr/>
            <p:nvPr/>
          </p:nvGrpSpPr>
          <p:grpSpPr>
            <a:xfrm rot="6987097">
              <a:off x="604299" y="3537363"/>
              <a:ext cx="386507" cy="322182"/>
              <a:chOff x="5029200" y="3505200"/>
              <a:chExt cx="685800" cy="5334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029200" y="3733800"/>
                <a:ext cx="685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181600" y="3505200"/>
                <a:ext cx="381000" cy="22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 rot="3876635">
              <a:off x="685408" y="5499611"/>
              <a:ext cx="386507" cy="322182"/>
              <a:chOff x="5029200" y="3505200"/>
              <a:chExt cx="685800" cy="533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029200" y="3733800"/>
                <a:ext cx="685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181600" y="3505200"/>
                <a:ext cx="381000" cy="22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Connector 30"/>
            <p:cNvCxnSpPr>
              <a:stCxn id="42" idx="0"/>
              <a:endCxn id="36" idx="3"/>
            </p:cNvCxnSpPr>
            <p:nvPr/>
          </p:nvCxnSpPr>
          <p:spPr>
            <a:xfrm>
              <a:off x="941779" y="3770211"/>
              <a:ext cx="1424129" cy="896132"/>
            </a:xfrm>
            <a:prstGeom prst="line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0" idx="0"/>
              <a:endCxn id="36" idx="6"/>
            </p:cNvCxnSpPr>
            <p:nvPr/>
          </p:nvCxnSpPr>
          <p:spPr>
            <a:xfrm flipV="1">
              <a:off x="1024194" y="4772089"/>
              <a:ext cx="1390040" cy="819542"/>
            </a:xfrm>
            <a:prstGeom prst="line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46"/>
            <p:cNvGrpSpPr/>
            <p:nvPr/>
          </p:nvGrpSpPr>
          <p:grpSpPr>
            <a:xfrm rot="5400000">
              <a:off x="2352290" y="3536900"/>
              <a:ext cx="123889" cy="2346489"/>
              <a:chOff x="3810000" y="2438400"/>
              <a:chExt cx="123889" cy="2346489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810000" y="464820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810000" y="243840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810000" y="354330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810000" y="299085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810000" y="409575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953000" y="4267200"/>
            <a:ext cx="2640137" cy="1828800"/>
            <a:chOff x="4675063" y="3581400"/>
            <a:chExt cx="3179616" cy="2348755"/>
          </a:xfrm>
        </p:grpSpPr>
        <p:sp>
          <p:nvSpPr>
            <p:cNvPr id="46" name="Freeform 45"/>
            <p:cNvSpPr/>
            <p:nvPr/>
          </p:nvSpPr>
          <p:spPr>
            <a:xfrm rot="5400000">
              <a:off x="6371966" y="4067434"/>
              <a:ext cx="1511547" cy="1453879"/>
            </a:xfrm>
            <a:custGeom>
              <a:avLst/>
              <a:gdLst>
                <a:gd name="connsiteX0" fmla="*/ 44456 w 1859401"/>
                <a:gd name="connsiteY0" fmla="*/ 1427018 h 1620982"/>
                <a:gd name="connsiteX1" fmla="*/ 44456 w 1859401"/>
                <a:gd name="connsiteY1" fmla="*/ 1011382 h 1620982"/>
                <a:gd name="connsiteX2" fmla="*/ 279983 w 1859401"/>
                <a:gd name="connsiteY2" fmla="*/ 498763 h 1620982"/>
                <a:gd name="connsiteX3" fmla="*/ 529365 w 1859401"/>
                <a:gd name="connsiteY3" fmla="*/ 193963 h 1620982"/>
                <a:gd name="connsiteX4" fmla="*/ 584783 w 1859401"/>
                <a:gd name="connsiteY4" fmla="*/ 138545 h 1620982"/>
                <a:gd name="connsiteX5" fmla="*/ 751037 w 1859401"/>
                <a:gd name="connsiteY5" fmla="*/ 41563 h 1620982"/>
                <a:gd name="connsiteX6" fmla="*/ 875728 w 1859401"/>
                <a:gd name="connsiteY6" fmla="*/ 0 h 1620982"/>
                <a:gd name="connsiteX7" fmla="*/ 1319074 w 1859401"/>
                <a:gd name="connsiteY7" fmla="*/ 13854 h 1620982"/>
                <a:gd name="connsiteX8" fmla="*/ 1416056 w 1859401"/>
                <a:gd name="connsiteY8" fmla="*/ 41563 h 1620982"/>
                <a:gd name="connsiteX9" fmla="*/ 1485328 w 1859401"/>
                <a:gd name="connsiteY9" fmla="*/ 83127 h 1620982"/>
                <a:gd name="connsiteX10" fmla="*/ 1526892 w 1859401"/>
                <a:gd name="connsiteY10" fmla="*/ 96982 h 1620982"/>
                <a:gd name="connsiteX11" fmla="*/ 1568456 w 1859401"/>
                <a:gd name="connsiteY11" fmla="*/ 138545 h 1620982"/>
                <a:gd name="connsiteX12" fmla="*/ 1665437 w 1859401"/>
                <a:gd name="connsiteY12" fmla="*/ 221673 h 1620982"/>
                <a:gd name="connsiteX13" fmla="*/ 1762419 w 1859401"/>
                <a:gd name="connsiteY13" fmla="*/ 332509 h 1620982"/>
                <a:gd name="connsiteX14" fmla="*/ 1790128 w 1859401"/>
                <a:gd name="connsiteY14" fmla="*/ 387927 h 1620982"/>
                <a:gd name="connsiteX15" fmla="*/ 1845547 w 1859401"/>
                <a:gd name="connsiteY15" fmla="*/ 568036 h 1620982"/>
                <a:gd name="connsiteX16" fmla="*/ 1859401 w 1859401"/>
                <a:gd name="connsiteY16" fmla="*/ 665018 h 1620982"/>
                <a:gd name="connsiteX17" fmla="*/ 1845547 w 1859401"/>
                <a:gd name="connsiteY17" fmla="*/ 872836 h 1620982"/>
                <a:gd name="connsiteX18" fmla="*/ 1817837 w 1859401"/>
                <a:gd name="connsiteY18" fmla="*/ 928254 h 1620982"/>
                <a:gd name="connsiteX19" fmla="*/ 1734710 w 1859401"/>
                <a:gd name="connsiteY19" fmla="*/ 1025236 h 1620982"/>
                <a:gd name="connsiteX20" fmla="*/ 1693147 w 1859401"/>
                <a:gd name="connsiteY20" fmla="*/ 1080654 h 1620982"/>
                <a:gd name="connsiteX21" fmla="*/ 1485328 w 1859401"/>
                <a:gd name="connsiteY21" fmla="*/ 1233054 h 1620982"/>
                <a:gd name="connsiteX22" fmla="*/ 1263656 w 1859401"/>
                <a:gd name="connsiteY22" fmla="*/ 1385454 h 1620982"/>
                <a:gd name="connsiteX23" fmla="*/ 1055837 w 1859401"/>
                <a:gd name="connsiteY23" fmla="*/ 1496291 h 1620982"/>
                <a:gd name="connsiteX24" fmla="*/ 1000419 w 1859401"/>
                <a:gd name="connsiteY24" fmla="*/ 1510145 h 1620982"/>
                <a:gd name="connsiteX25" fmla="*/ 958856 w 1859401"/>
                <a:gd name="connsiteY25" fmla="*/ 1524000 h 1620982"/>
                <a:gd name="connsiteX26" fmla="*/ 737183 w 1859401"/>
                <a:gd name="connsiteY26" fmla="*/ 1565563 h 1620982"/>
                <a:gd name="connsiteX27" fmla="*/ 695619 w 1859401"/>
                <a:gd name="connsiteY27" fmla="*/ 1579418 h 1620982"/>
                <a:gd name="connsiteX28" fmla="*/ 640201 w 1859401"/>
                <a:gd name="connsiteY28" fmla="*/ 1593273 h 1620982"/>
                <a:gd name="connsiteX29" fmla="*/ 473947 w 1859401"/>
                <a:gd name="connsiteY29" fmla="*/ 1620982 h 1620982"/>
                <a:gd name="connsiteX30" fmla="*/ 321547 w 1859401"/>
                <a:gd name="connsiteY30" fmla="*/ 1607127 h 1620982"/>
                <a:gd name="connsiteX31" fmla="*/ 279983 w 1859401"/>
                <a:gd name="connsiteY31" fmla="*/ 1579418 h 1620982"/>
                <a:gd name="connsiteX32" fmla="*/ 196856 w 1859401"/>
                <a:gd name="connsiteY32" fmla="*/ 1551709 h 1620982"/>
                <a:gd name="connsiteX33" fmla="*/ 113728 w 1859401"/>
                <a:gd name="connsiteY33" fmla="*/ 1496291 h 1620982"/>
                <a:gd name="connsiteX34" fmla="*/ 44456 w 1859401"/>
                <a:gd name="connsiteY34" fmla="*/ 1427018 h 162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59401" h="1620982">
                  <a:moveTo>
                    <a:pt x="44456" y="1427018"/>
                  </a:moveTo>
                  <a:cubicBezTo>
                    <a:pt x="32911" y="1346200"/>
                    <a:pt x="0" y="1309870"/>
                    <a:pt x="44456" y="1011382"/>
                  </a:cubicBezTo>
                  <a:cubicBezTo>
                    <a:pt x="77015" y="792771"/>
                    <a:pt x="150291" y="671686"/>
                    <a:pt x="279983" y="498763"/>
                  </a:cubicBezTo>
                  <a:cubicBezTo>
                    <a:pt x="392911" y="348193"/>
                    <a:pt x="372317" y="370642"/>
                    <a:pt x="529365" y="193963"/>
                  </a:cubicBezTo>
                  <a:cubicBezTo>
                    <a:pt x="546721" y="174437"/>
                    <a:pt x="564383" y="154865"/>
                    <a:pt x="584783" y="138545"/>
                  </a:cubicBezTo>
                  <a:cubicBezTo>
                    <a:pt x="627039" y="104740"/>
                    <a:pt x="700124" y="61928"/>
                    <a:pt x="751037" y="41563"/>
                  </a:cubicBezTo>
                  <a:cubicBezTo>
                    <a:pt x="791715" y="25292"/>
                    <a:pt x="834164" y="13854"/>
                    <a:pt x="875728" y="0"/>
                  </a:cubicBezTo>
                  <a:cubicBezTo>
                    <a:pt x="1023510" y="4618"/>
                    <a:pt x="1171448" y="5653"/>
                    <a:pt x="1319074" y="13854"/>
                  </a:cubicBezTo>
                  <a:cubicBezTo>
                    <a:pt x="1329057" y="14409"/>
                    <a:pt x="1402141" y="34606"/>
                    <a:pt x="1416056" y="41563"/>
                  </a:cubicBezTo>
                  <a:cubicBezTo>
                    <a:pt x="1440141" y="53606"/>
                    <a:pt x="1461243" y="71084"/>
                    <a:pt x="1485328" y="83127"/>
                  </a:cubicBezTo>
                  <a:cubicBezTo>
                    <a:pt x="1498390" y="89658"/>
                    <a:pt x="1513037" y="92364"/>
                    <a:pt x="1526892" y="96982"/>
                  </a:cubicBezTo>
                  <a:cubicBezTo>
                    <a:pt x="1540747" y="110836"/>
                    <a:pt x="1553580" y="125794"/>
                    <a:pt x="1568456" y="138545"/>
                  </a:cubicBezTo>
                  <a:cubicBezTo>
                    <a:pt x="1611840" y="175731"/>
                    <a:pt x="1631057" y="177471"/>
                    <a:pt x="1665437" y="221673"/>
                  </a:cubicBezTo>
                  <a:cubicBezTo>
                    <a:pt x="1752471" y="333573"/>
                    <a:pt x="1681958" y="278868"/>
                    <a:pt x="1762419" y="332509"/>
                  </a:cubicBezTo>
                  <a:cubicBezTo>
                    <a:pt x="1771655" y="350982"/>
                    <a:pt x="1782714" y="368651"/>
                    <a:pt x="1790128" y="387927"/>
                  </a:cubicBezTo>
                  <a:cubicBezTo>
                    <a:pt x="1802012" y="418824"/>
                    <a:pt x="1836582" y="518729"/>
                    <a:pt x="1845547" y="568036"/>
                  </a:cubicBezTo>
                  <a:cubicBezTo>
                    <a:pt x="1851389" y="600165"/>
                    <a:pt x="1854783" y="632691"/>
                    <a:pt x="1859401" y="665018"/>
                  </a:cubicBezTo>
                  <a:cubicBezTo>
                    <a:pt x="1854783" y="734291"/>
                    <a:pt x="1856375" y="804259"/>
                    <a:pt x="1845547" y="872836"/>
                  </a:cubicBezTo>
                  <a:cubicBezTo>
                    <a:pt x="1842326" y="893236"/>
                    <a:pt x="1828084" y="910322"/>
                    <a:pt x="1817837" y="928254"/>
                  </a:cubicBezTo>
                  <a:cubicBezTo>
                    <a:pt x="1782934" y="989334"/>
                    <a:pt x="1790454" y="961528"/>
                    <a:pt x="1734710" y="1025236"/>
                  </a:cubicBezTo>
                  <a:cubicBezTo>
                    <a:pt x="1719505" y="1042614"/>
                    <a:pt x="1709475" y="1064326"/>
                    <a:pt x="1693147" y="1080654"/>
                  </a:cubicBezTo>
                  <a:cubicBezTo>
                    <a:pt x="1653406" y="1120395"/>
                    <a:pt x="1507887" y="1216135"/>
                    <a:pt x="1485328" y="1233054"/>
                  </a:cubicBezTo>
                  <a:cubicBezTo>
                    <a:pt x="1291649" y="1378312"/>
                    <a:pt x="1536423" y="1221793"/>
                    <a:pt x="1263656" y="1385454"/>
                  </a:cubicBezTo>
                  <a:cubicBezTo>
                    <a:pt x="1168360" y="1442631"/>
                    <a:pt x="1145296" y="1466472"/>
                    <a:pt x="1055837" y="1496291"/>
                  </a:cubicBezTo>
                  <a:cubicBezTo>
                    <a:pt x="1037773" y="1502312"/>
                    <a:pt x="1018728" y="1504914"/>
                    <a:pt x="1000419" y="1510145"/>
                  </a:cubicBezTo>
                  <a:cubicBezTo>
                    <a:pt x="986377" y="1514157"/>
                    <a:pt x="973112" y="1520832"/>
                    <a:pt x="958856" y="1524000"/>
                  </a:cubicBezTo>
                  <a:cubicBezTo>
                    <a:pt x="883357" y="1540777"/>
                    <a:pt x="812599" y="1540424"/>
                    <a:pt x="737183" y="1565563"/>
                  </a:cubicBezTo>
                  <a:cubicBezTo>
                    <a:pt x="723328" y="1570181"/>
                    <a:pt x="709661" y="1575406"/>
                    <a:pt x="695619" y="1579418"/>
                  </a:cubicBezTo>
                  <a:cubicBezTo>
                    <a:pt x="677310" y="1584649"/>
                    <a:pt x="658916" y="1589764"/>
                    <a:pt x="640201" y="1593273"/>
                  </a:cubicBezTo>
                  <a:cubicBezTo>
                    <a:pt x="584981" y="1603627"/>
                    <a:pt x="473947" y="1620982"/>
                    <a:pt x="473947" y="1620982"/>
                  </a:cubicBezTo>
                  <a:cubicBezTo>
                    <a:pt x="423147" y="1616364"/>
                    <a:pt x="371424" y="1617815"/>
                    <a:pt x="321547" y="1607127"/>
                  </a:cubicBezTo>
                  <a:cubicBezTo>
                    <a:pt x="305265" y="1603638"/>
                    <a:pt x="295199" y="1586181"/>
                    <a:pt x="279983" y="1579418"/>
                  </a:cubicBezTo>
                  <a:cubicBezTo>
                    <a:pt x="253293" y="1567556"/>
                    <a:pt x="196856" y="1551709"/>
                    <a:pt x="196856" y="1551709"/>
                  </a:cubicBezTo>
                  <a:lnTo>
                    <a:pt x="113728" y="1496291"/>
                  </a:lnTo>
                  <a:cubicBezTo>
                    <a:pt x="68322" y="1466021"/>
                    <a:pt x="56001" y="1507836"/>
                    <a:pt x="44456" y="142701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12"/>
            <p:cNvGrpSpPr/>
            <p:nvPr/>
          </p:nvGrpSpPr>
          <p:grpSpPr>
            <a:xfrm rot="5400000">
              <a:off x="4642900" y="4611828"/>
              <a:ext cx="386507" cy="322182"/>
              <a:chOff x="5029200" y="3505200"/>
              <a:chExt cx="685800" cy="533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029200" y="3733800"/>
                <a:ext cx="685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181600" y="3505200"/>
                <a:ext cx="381000" cy="22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" name="Straight Connector 47"/>
            <p:cNvCxnSpPr>
              <a:endCxn id="57" idx="4"/>
            </p:cNvCxnSpPr>
            <p:nvPr/>
          </p:nvCxnSpPr>
          <p:spPr>
            <a:xfrm>
              <a:off x="4997244" y="4772919"/>
              <a:ext cx="2015896" cy="13426"/>
            </a:xfrm>
            <a:prstGeom prst="line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12"/>
            <p:cNvGrpSpPr/>
            <p:nvPr/>
          </p:nvGrpSpPr>
          <p:grpSpPr>
            <a:xfrm rot="6987097">
              <a:off x="4719099" y="3613563"/>
              <a:ext cx="386507" cy="322182"/>
              <a:chOff x="5029200" y="3505200"/>
              <a:chExt cx="685800" cy="5334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029200" y="3733800"/>
                <a:ext cx="685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181600" y="3505200"/>
                <a:ext cx="381000" cy="22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12"/>
            <p:cNvGrpSpPr/>
            <p:nvPr/>
          </p:nvGrpSpPr>
          <p:grpSpPr>
            <a:xfrm rot="3876635">
              <a:off x="4800208" y="5575811"/>
              <a:ext cx="386507" cy="322182"/>
              <a:chOff x="5029200" y="3505200"/>
              <a:chExt cx="685800" cy="5334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029200" y="3733800"/>
                <a:ext cx="685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181600" y="3505200"/>
                <a:ext cx="381000" cy="22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1" name="Straight Connector 50"/>
            <p:cNvCxnSpPr>
              <a:stCxn id="62" idx="0"/>
              <a:endCxn id="57" idx="3"/>
            </p:cNvCxnSpPr>
            <p:nvPr/>
          </p:nvCxnSpPr>
          <p:spPr>
            <a:xfrm>
              <a:off x="5056579" y="3846411"/>
              <a:ext cx="1976579" cy="896132"/>
            </a:xfrm>
            <a:prstGeom prst="line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0"/>
              <a:endCxn id="57" idx="5"/>
            </p:cNvCxnSpPr>
            <p:nvPr/>
          </p:nvCxnSpPr>
          <p:spPr>
            <a:xfrm flipV="1">
              <a:off x="5138994" y="4830146"/>
              <a:ext cx="1894164" cy="837685"/>
            </a:xfrm>
            <a:prstGeom prst="line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61"/>
            <p:cNvGrpSpPr/>
            <p:nvPr/>
          </p:nvGrpSpPr>
          <p:grpSpPr>
            <a:xfrm rot="5400000">
              <a:off x="6467090" y="3613100"/>
              <a:ext cx="123889" cy="2346489"/>
              <a:chOff x="3810000" y="2438400"/>
              <a:chExt cx="123889" cy="2346489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810000" y="464820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810000" y="243840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10000" y="354330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10000" y="299085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810000" y="4095750"/>
                <a:ext cx="123889" cy="136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Photoconsistency</a:t>
            </a:r>
            <a:r>
              <a:rPr lang="en-US" dirty="0" smtClean="0"/>
              <a:t>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We now have a </a:t>
            </a:r>
            <a:r>
              <a:rPr lang="en-US" dirty="0" err="1" smtClean="0"/>
              <a:t>photoconsistency</a:t>
            </a:r>
            <a:r>
              <a:rPr lang="en-US" dirty="0" smtClean="0"/>
              <a:t> map </a:t>
            </a:r>
            <a:r>
              <a:rPr lang="el-GR" i="1" dirty="0" smtClean="0"/>
              <a:t>ρ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057400" y="3429000"/>
            <a:ext cx="4572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57400" y="3886200"/>
            <a:ext cx="457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57400" y="4343400"/>
            <a:ext cx="457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00200" y="3886200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57400" y="4800600"/>
            <a:ext cx="457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14600" y="4800600"/>
            <a:ext cx="457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4600" y="5257800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5257800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71800" y="4800600"/>
            <a:ext cx="457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29000" y="4800600"/>
            <a:ext cx="4572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29000" y="4343400"/>
            <a:ext cx="4572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429000" y="3886200"/>
            <a:ext cx="457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29000" y="3429000"/>
            <a:ext cx="457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29000" y="2971800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971800" y="3429000"/>
            <a:ext cx="457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14600" y="3429000"/>
            <a:ext cx="457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86200" y="2971800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86200" y="3429000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86200" y="3886200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43000" y="2514600"/>
            <a:ext cx="3657600" cy="3658394"/>
            <a:chOff x="3429000" y="2362200"/>
            <a:chExt cx="3657600" cy="3658394"/>
          </a:xfrm>
        </p:grpSpPr>
        <p:sp>
          <p:nvSpPr>
            <p:cNvPr id="5" name="Rectangle 4"/>
            <p:cNvSpPr/>
            <p:nvPr/>
          </p:nvSpPr>
          <p:spPr>
            <a:xfrm>
              <a:off x="3429000" y="2362200"/>
              <a:ext cx="3657600" cy="365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0"/>
              <a:endCxn id="5" idx="2"/>
            </p:cNvCxnSpPr>
            <p:nvPr/>
          </p:nvCxnSpPr>
          <p:spPr>
            <a:xfrm rot="16200000" flipH="1">
              <a:off x="3429000" y="41910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515394" y="4191000"/>
              <a:ext cx="36568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343400" y="41910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058194" y="4191000"/>
              <a:ext cx="36568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972594" y="4191000"/>
              <a:ext cx="36568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886994" y="4191000"/>
              <a:ext cx="36568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800600" y="41910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1"/>
              <a:endCxn id="5" idx="3"/>
            </p:cNvCxnSpPr>
            <p:nvPr/>
          </p:nvCxnSpPr>
          <p:spPr>
            <a:xfrm rot="10800000" flipH="1">
              <a:off x="3429000" y="41910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 flipH="1">
              <a:off x="3429000" y="51054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H="1">
              <a:off x="3429000" y="32766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H="1">
              <a:off x="3429000" y="55626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 flipH="1">
              <a:off x="3429000" y="46482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H="1">
              <a:off x="3429000" y="37338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H="1">
              <a:off x="3429000" y="28194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4876800" y="2667000"/>
            <a:ext cx="39624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noProof="0" dirty="0" err="1" smtClean="0"/>
              <a:t>photoconsistency</a:t>
            </a:r>
            <a:r>
              <a:rPr lang="en-US" sz="2400" dirty="0" smtClean="0"/>
              <a:t>-weighted minimal surface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244436" y="3574038"/>
            <a:ext cx="1496291" cy="1630654"/>
          </a:xfrm>
          <a:custGeom>
            <a:avLst/>
            <a:gdLst>
              <a:gd name="connsiteX0" fmla="*/ 96982 w 1496291"/>
              <a:gd name="connsiteY0" fmla="*/ 1538289 h 1630654"/>
              <a:gd name="connsiteX1" fmla="*/ 55419 w 1496291"/>
              <a:gd name="connsiteY1" fmla="*/ 1399744 h 1630654"/>
              <a:gd name="connsiteX2" fmla="*/ 41564 w 1496291"/>
              <a:gd name="connsiteY2" fmla="*/ 1358180 h 1630654"/>
              <a:gd name="connsiteX3" fmla="*/ 27709 w 1496291"/>
              <a:gd name="connsiteY3" fmla="*/ 1191926 h 1630654"/>
              <a:gd name="connsiteX4" fmla="*/ 0 w 1496291"/>
              <a:gd name="connsiteY4" fmla="*/ 499198 h 1630654"/>
              <a:gd name="connsiteX5" fmla="*/ 13855 w 1496291"/>
              <a:gd name="connsiteY5" fmla="*/ 180544 h 1630654"/>
              <a:gd name="connsiteX6" fmla="*/ 27709 w 1496291"/>
              <a:gd name="connsiteY6" fmla="*/ 138980 h 1630654"/>
              <a:gd name="connsiteX7" fmla="*/ 138546 w 1496291"/>
              <a:gd name="connsiteY7" fmla="*/ 83562 h 1630654"/>
              <a:gd name="connsiteX8" fmla="*/ 277091 w 1496291"/>
              <a:gd name="connsiteY8" fmla="*/ 28144 h 1630654"/>
              <a:gd name="connsiteX9" fmla="*/ 789709 w 1496291"/>
              <a:gd name="connsiteY9" fmla="*/ 435 h 1630654"/>
              <a:gd name="connsiteX10" fmla="*/ 1052946 w 1496291"/>
              <a:gd name="connsiteY10" fmla="*/ 14289 h 1630654"/>
              <a:gd name="connsiteX11" fmla="*/ 1177637 w 1496291"/>
              <a:gd name="connsiteY11" fmla="*/ 41998 h 1630654"/>
              <a:gd name="connsiteX12" fmla="*/ 1260764 w 1496291"/>
              <a:gd name="connsiteY12" fmla="*/ 111271 h 1630654"/>
              <a:gd name="connsiteX13" fmla="*/ 1274619 w 1496291"/>
              <a:gd name="connsiteY13" fmla="*/ 152835 h 1630654"/>
              <a:gd name="connsiteX14" fmla="*/ 1302328 w 1496291"/>
              <a:gd name="connsiteY14" fmla="*/ 194398 h 1630654"/>
              <a:gd name="connsiteX15" fmla="*/ 1316182 w 1496291"/>
              <a:gd name="connsiteY15" fmla="*/ 235962 h 1630654"/>
              <a:gd name="connsiteX16" fmla="*/ 1343891 w 1496291"/>
              <a:gd name="connsiteY16" fmla="*/ 277526 h 1630654"/>
              <a:gd name="connsiteX17" fmla="*/ 1371600 w 1496291"/>
              <a:gd name="connsiteY17" fmla="*/ 388362 h 1630654"/>
              <a:gd name="connsiteX18" fmla="*/ 1385455 w 1496291"/>
              <a:gd name="connsiteY18" fmla="*/ 429926 h 1630654"/>
              <a:gd name="connsiteX19" fmla="*/ 1413164 w 1496291"/>
              <a:gd name="connsiteY19" fmla="*/ 471489 h 1630654"/>
              <a:gd name="connsiteX20" fmla="*/ 1440873 w 1496291"/>
              <a:gd name="connsiteY20" fmla="*/ 596180 h 1630654"/>
              <a:gd name="connsiteX21" fmla="*/ 1468582 w 1496291"/>
              <a:gd name="connsiteY21" fmla="*/ 679307 h 1630654"/>
              <a:gd name="connsiteX22" fmla="*/ 1496291 w 1496291"/>
              <a:gd name="connsiteY22" fmla="*/ 790144 h 1630654"/>
              <a:gd name="connsiteX23" fmla="*/ 1482437 w 1496291"/>
              <a:gd name="connsiteY23" fmla="*/ 1081089 h 1630654"/>
              <a:gd name="connsiteX24" fmla="*/ 1427019 w 1496291"/>
              <a:gd name="connsiteY24" fmla="*/ 1233489 h 1630654"/>
              <a:gd name="connsiteX25" fmla="*/ 1343891 w 1496291"/>
              <a:gd name="connsiteY25" fmla="*/ 1399744 h 1630654"/>
              <a:gd name="connsiteX26" fmla="*/ 1302328 w 1496291"/>
              <a:gd name="connsiteY26" fmla="*/ 1455162 h 1630654"/>
              <a:gd name="connsiteX27" fmla="*/ 1233055 w 1496291"/>
              <a:gd name="connsiteY27" fmla="*/ 1482871 h 1630654"/>
              <a:gd name="connsiteX28" fmla="*/ 1149928 w 1496291"/>
              <a:gd name="connsiteY28" fmla="*/ 1510580 h 1630654"/>
              <a:gd name="connsiteX29" fmla="*/ 1108364 w 1496291"/>
              <a:gd name="connsiteY29" fmla="*/ 1524435 h 1630654"/>
              <a:gd name="connsiteX30" fmla="*/ 997528 w 1496291"/>
              <a:gd name="connsiteY30" fmla="*/ 1538289 h 1630654"/>
              <a:gd name="connsiteX31" fmla="*/ 955964 w 1496291"/>
              <a:gd name="connsiteY31" fmla="*/ 1552144 h 1630654"/>
              <a:gd name="connsiteX32" fmla="*/ 318655 w 1496291"/>
              <a:gd name="connsiteY32" fmla="*/ 1593707 h 1630654"/>
              <a:gd name="connsiteX33" fmla="*/ 235528 w 1496291"/>
              <a:gd name="connsiteY33" fmla="*/ 1621417 h 1630654"/>
              <a:gd name="connsiteX34" fmla="*/ 152400 w 1496291"/>
              <a:gd name="connsiteY34" fmla="*/ 1593707 h 1630654"/>
              <a:gd name="connsiteX35" fmla="*/ 110837 w 1496291"/>
              <a:gd name="connsiteY35" fmla="*/ 1579853 h 1630654"/>
              <a:gd name="connsiteX36" fmla="*/ 96982 w 1496291"/>
              <a:gd name="connsiteY36" fmla="*/ 1538289 h 163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96291" h="1630654">
                <a:moveTo>
                  <a:pt x="96982" y="1538289"/>
                </a:moveTo>
                <a:cubicBezTo>
                  <a:pt x="65604" y="1444152"/>
                  <a:pt x="103008" y="1558373"/>
                  <a:pt x="55419" y="1399744"/>
                </a:cubicBezTo>
                <a:cubicBezTo>
                  <a:pt x="51223" y="1385756"/>
                  <a:pt x="46182" y="1372035"/>
                  <a:pt x="41564" y="1358180"/>
                </a:cubicBezTo>
                <a:cubicBezTo>
                  <a:pt x="36946" y="1302762"/>
                  <a:pt x="31073" y="1247434"/>
                  <a:pt x="27709" y="1191926"/>
                </a:cubicBezTo>
                <a:cubicBezTo>
                  <a:pt x="14765" y="978351"/>
                  <a:pt x="7148" y="706478"/>
                  <a:pt x="0" y="499198"/>
                </a:cubicBezTo>
                <a:cubicBezTo>
                  <a:pt x="4618" y="392980"/>
                  <a:pt x="5701" y="286549"/>
                  <a:pt x="13855" y="180544"/>
                </a:cubicBezTo>
                <a:cubicBezTo>
                  <a:pt x="14975" y="165983"/>
                  <a:pt x="16181" y="147946"/>
                  <a:pt x="27709" y="138980"/>
                </a:cubicBezTo>
                <a:cubicBezTo>
                  <a:pt x="60314" y="113620"/>
                  <a:pt x="101600" y="102035"/>
                  <a:pt x="138546" y="83562"/>
                </a:cubicBezTo>
                <a:cubicBezTo>
                  <a:pt x="178584" y="63543"/>
                  <a:pt x="233067" y="33036"/>
                  <a:pt x="277091" y="28144"/>
                </a:cubicBezTo>
                <a:cubicBezTo>
                  <a:pt x="530382" y="0"/>
                  <a:pt x="359989" y="15782"/>
                  <a:pt x="789709" y="435"/>
                </a:cubicBezTo>
                <a:cubicBezTo>
                  <a:pt x="877455" y="5053"/>
                  <a:pt x="965382" y="6992"/>
                  <a:pt x="1052946" y="14289"/>
                </a:cubicBezTo>
                <a:cubicBezTo>
                  <a:pt x="1079323" y="16487"/>
                  <a:pt x="1149157" y="34878"/>
                  <a:pt x="1177637" y="41998"/>
                </a:cubicBezTo>
                <a:cubicBezTo>
                  <a:pt x="1208306" y="62444"/>
                  <a:pt x="1239429" y="79269"/>
                  <a:pt x="1260764" y="111271"/>
                </a:cubicBezTo>
                <a:cubicBezTo>
                  <a:pt x="1268865" y="123422"/>
                  <a:pt x="1268088" y="139773"/>
                  <a:pt x="1274619" y="152835"/>
                </a:cubicBezTo>
                <a:cubicBezTo>
                  <a:pt x="1282066" y="167728"/>
                  <a:pt x="1293092" y="180544"/>
                  <a:pt x="1302328" y="194398"/>
                </a:cubicBezTo>
                <a:cubicBezTo>
                  <a:pt x="1306946" y="208253"/>
                  <a:pt x="1309651" y="222900"/>
                  <a:pt x="1316182" y="235962"/>
                </a:cubicBezTo>
                <a:cubicBezTo>
                  <a:pt x="1323628" y="250855"/>
                  <a:pt x="1338201" y="261877"/>
                  <a:pt x="1343891" y="277526"/>
                </a:cubicBezTo>
                <a:cubicBezTo>
                  <a:pt x="1356905" y="313316"/>
                  <a:pt x="1359557" y="352234"/>
                  <a:pt x="1371600" y="388362"/>
                </a:cubicBezTo>
                <a:cubicBezTo>
                  <a:pt x="1376218" y="402217"/>
                  <a:pt x="1378924" y="416864"/>
                  <a:pt x="1385455" y="429926"/>
                </a:cubicBezTo>
                <a:cubicBezTo>
                  <a:pt x="1392902" y="444819"/>
                  <a:pt x="1403928" y="457635"/>
                  <a:pt x="1413164" y="471489"/>
                </a:cubicBezTo>
                <a:cubicBezTo>
                  <a:pt x="1421072" y="511029"/>
                  <a:pt x="1429136" y="557056"/>
                  <a:pt x="1440873" y="596180"/>
                </a:cubicBezTo>
                <a:cubicBezTo>
                  <a:pt x="1449266" y="624156"/>
                  <a:pt x="1461498" y="650971"/>
                  <a:pt x="1468582" y="679307"/>
                </a:cubicBezTo>
                <a:lnTo>
                  <a:pt x="1496291" y="790144"/>
                </a:lnTo>
                <a:cubicBezTo>
                  <a:pt x="1491673" y="887126"/>
                  <a:pt x="1493159" y="984591"/>
                  <a:pt x="1482437" y="1081089"/>
                </a:cubicBezTo>
                <a:cubicBezTo>
                  <a:pt x="1479203" y="1110199"/>
                  <a:pt x="1438041" y="1203180"/>
                  <a:pt x="1427019" y="1233489"/>
                </a:cubicBezTo>
                <a:cubicBezTo>
                  <a:pt x="1389420" y="1336886"/>
                  <a:pt x="1414779" y="1305225"/>
                  <a:pt x="1343891" y="1399744"/>
                </a:cubicBezTo>
                <a:cubicBezTo>
                  <a:pt x="1330037" y="1418217"/>
                  <a:pt x="1320801" y="1441308"/>
                  <a:pt x="1302328" y="1455162"/>
                </a:cubicBezTo>
                <a:cubicBezTo>
                  <a:pt x="1282432" y="1470084"/>
                  <a:pt x="1256427" y="1474372"/>
                  <a:pt x="1233055" y="1482871"/>
                </a:cubicBezTo>
                <a:cubicBezTo>
                  <a:pt x="1205606" y="1492853"/>
                  <a:pt x="1177637" y="1501344"/>
                  <a:pt x="1149928" y="1510580"/>
                </a:cubicBezTo>
                <a:cubicBezTo>
                  <a:pt x="1136073" y="1515198"/>
                  <a:pt x="1122855" y="1522624"/>
                  <a:pt x="1108364" y="1524435"/>
                </a:cubicBezTo>
                <a:lnTo>
                  <a:pt x="997528" y="1538289"/>
                </a:lnTo>
                <a:cubicBezTo>
                  <a:pt x="983673" y="1542907"/>
                  <a:pt x="970421" y="1550079"/>
                  <a:pt x="955964" y="1552144"/>
                </a:cubicBezTo>
                <a:cubicBezTo>
                  <a:pt x="689979" y="1590142"/>
                  <a:pt x="616905" y="1583056"/>
                  <a:pt x="318655" y="1593707"/>
                </a:cubicBezTo>
                <a:cubicBezTo>
                  <a:pt x="290946" y="1602944"/>
                  <a:pt x="263237" y="1630654"/>
                  <a:pt x="235528" y="1621417"/>
                </a:cubicBezTo>
                <a:lnTo>
                  <a:pt x="152400" y="1593707"/>
                </a:lnTo>
                <a:cubicBezTo>
                  <a:pt x="138546" y="1589089"/>
                  <a:pt x="123899" y="1586384"/>
                  <a:pt x="110837" y="1579853"/>
                </a:cubicBezTo>
                <a:lnTo>
                  <a:pt x="96982" y="1538289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5775325" y="4495800"/>
          <a:ext cx="2179638" cy="990600"/>
        </p:xfrm>
        <a:graphic>
          <a:graphicData uri="http://schemas.openxmlformats.org/presentationml/2006/ole">
            <p:oleObj spid="_x0000_s11266" name="Equation" r:id="rId4" imgW="83808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Ballooning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Vogiatzis</a:t>
            </a:r>
            <a:r>
              <a:rPr lang="en-US" dirty="0" smtClean="0"/>
              <a:t> et al., “Multi-view Stereo via Volumetric Graph-cuts”, CVPR 2005.</a:t>
            </a:r>
          </a:p>
          <a:p>
            <a:endParaRPr lang="en-US" dirty="0" smtClean="0"/>
          </a:p>
          <a:p>
            <a:r>
              <a:rPr lang="en-US" b="1" dirty="0" smtClean="0"/>
              <a:t>Problem:</a:t>
            </a:r>
            <a:r>
              <a:rPr lang="en-US" dirty="0" smtClean="0"/>
              <a:t> the empty set minimizes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Hack:</a:t>
            </a:r>
            <a:r>
              <a:rPr lang="en-US" dirty="0" smtClean="0"/>
              <a:t> add term</a:t>
            </a:r>
            <a:endParaRPr lang="en-US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6596063" y="3200400"/>
          <a:ext cx="1555750" cy="1014413"/>
        </p:xfrm>
        <a:graphic>
          <a:graphicData uri="http://schemas.openxmlformats.org/presentationml/2006/ole">
            <p:oleObj spid="_x0000_s12291" name="Equation" r:id="rId3" imgW="583920" imgH="380880" progId="Equation.3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589338" y="4343400"/>
          <a:ext cx="1624012" cy="1069975"/>
        </p:xfrm>
        <a:graphic>
          <a:graphicData uri="http://schemas.openxmlformats.org/presentationml/2006/ole">
            <p:oleObj spid="_x0000_s12292" name="Equation" r:id="rId4" imgW="596880" imgH="393480" progId="Equation.3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V="1">
            <a:off x="4762500" y="5448300"/>
            <a:ext cx="685800" cy="60960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6096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volume enclosed by </a:t>
            </a:r>
            <a:r>
              <a:rPr lang="en-US" sz="2400" i="1" dirty="0" smtClean="0"/>
              <a:t>S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 l="40000" t="24784" r="30000" b="27554"/>
          <a:stretch>
            <a:fillRect/>
          </a:stretch>
        </p:blipFill>
        <p:spPr bwMode="auto">
          <a:xfrm>
            <a:off x="533400" y="2057400"/>
            <a:ext cx="3706368" cy="343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Graph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 vertex per </a:t>
            </a:r>
            <a:r>
              <a:rPr lang="en-US" sz="2400" dirty="0" err="1" smtClean="0"/>
              <a:t>voxel</a:t>
            </a:r>
            <a:endParaRPr lang="en-US" sz="2400" dirty="0" smtClean="0"/>
          </a:p>
          <a:p>
            <a:r>
              <a:rPr lang="en-US" sz="2400" dirty="0" smtClean="0"/>
              <a:t>edge between adjacent </a:t>
            </a:r>
            <a:r>
              <a:rPr lang="en-US" sz="2400" dirty="0" err="1" smtClean="0"/>
              <a:t>voxels</a:t>
            </a:r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photoconsistency</a:t>
            </a:r>
            <a:r>
              <a:rPr lang="en-US" sz="2400" dirty="0" smtClean="0"/>
              <a:t> sampled between </a:t>
            </a:r>
            <a:r>
              <a:rPr lang="en-US" sz="2400" dirty="0" err="1" smtClean="0"/>
              <a:t>voxels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graph cut yields optimal surface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953000" y="2819400"/>
          <a:ext cx="938213" cy="469900"/>
        </p:xfrm>
        <a:graphic>
          <a:graphicData uri="http://schemas.openxmlformats.org/presentationml/2006/ole">
            <p:oleObj spid="_x0000_s13314" name="Equation" r:id="rId4" imgW="457200" imgH="22860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953000" y="3048000"/>
          <a:ext cx="2138363" cy="989013"/>
        </p:xfrm>
        <a:graphic>
          <a:graphicData uri="http://schemas.openxmlformats.org/presentationml/2006/ole">
            <p:oleObj spid="_x0000_s13315" name="Equation" r:id="rId5" imgW="10411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Multiview</a:t>
            </a:r>
            <a:r>
              <a:rPr lang="en-US" dirty="0" smtClean="0"/>
              <a:t> Stereo Cues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Photoconsistency</a:t>
            </a:r>
            <a:endParaRPr lang="en-US" dirty="0" smtClean="0"/>
          </a:p>
          <a:p>
            <a:r>
              <a:rPr lang="en-US" dirty="0" smtClean="0"/>
              <a:t>Weighted Minimal Surfaces</a:t>
            </a:r>
          </a:p>
          <a:p>
            <a:r>
              <a:rPr lang="en-US" b="1" dirty="0" smtClean="0"/>
              <a:t>Silhouette Constraints</a:t>
            </a:r>
          </a:p>
          <a:p>
            <a:r>
              <a:rPr lang="en-US" dirty="0" smtClean="0"/>
              <a:t>Relaxation &amp; </a:t>
            </a:r>
            <a:r>
              <a:rPr lang="en-US" dirty="0" err="1" smtClean="0"/>
              <a:t>Thresholding</a:t>
            </a:r>
            <a:endParaRPr lang="en-US" dirty="0" smtClean="0"/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Solving the Relaxed Problem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Silhouette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Previous Approaches:</a:t>
            </a:r>
          </a:p>
          <a:p>
            <a:pPr lvl="1"/>
            <a:r>
              <a:rPr lang="en-US" dirty="0" smtClean="0"/>
              <a:t>Pin the surface to points on the visual hull.</a:t>
            </a:r>
            <a:br>
              <a:rPr lang="en-US" dirty="0" smtClean="0"/>
            </a:br>
            <a:r>
              <a:rPr lang="en-US" dirty="0" smtClean="0"/>
              <a:t>(Tran &amp; Davis, </a:t>
            </a:r>
            <a:r>
              <a:rPr lang="en-US" dirty="0" err="1" smtClean="0"/>
              <a:t>Sinha</a:t>
            </a:r>
            <a:r>
              <a:rPr lang="en-US" dirty="0" smtClean="0"/>
              <a:t> et al.)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 silhouette-aligning steps to the optimization.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Hernández</a:t>
            </a:r>
            <a:r>
              <a:rPr lang="en-US" dirty="0" smtClean="0"/>
              <a:t> &amp; Schmitt, Furukawa &amp; Ponce)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Multiview</a:t>
            </a:r>
            <a:r>
              <a:rPr lang="en-US" dirty="0" smtClean="0"/>
              <a:t> Stereo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a collection of images of a rigid object (or scene)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camera parameters for each image</a:t>
            </a:r>
            <a:endParaRPr lang="en-US" dirty="0"/>
          </a:p>
        </p:txBody>
      </p:sp>
      <p:pic>
        <p:nvPicPr>
          <p:cNvPr id="15" name="Picture 14" descr="templeSR0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95900" y="3067050"/>
            <a:ext cx="1981200" cy="1485900"/>
          </a:xfrm>
          <a:prstGeom prst="rect">
            <a:avLst/>
          </a:prstGeom>
        </p:spPr>
      </p:pic>
      <p:pic>
        <p:nvPicPr>
          <p:cNvPr id="16" name="Picture 15" descr="templeSR0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81200" y="3067050"/>
            <a:ext cx="1981200" cy="1485900"/>
          </a:xfrm>
          <a:prstGeom prst="rect">
            <a:avLst/>
          </a:prstGeom>
        </p:spPr>
      </p:pic>
      <p:pic>
        <p:nvPicPr>
          <p:cNvPr id="17" name="Picture 16" descr="templeSR00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3850" y="3067050"/>
            <a:ext cx="1981200" cy="1485900"/>
          </a:xfrm>
          <a:prstGeom prst="rect">
            <a:avLst/>
          </a:prstGeom>
        </p:spPr>
      </p:pic>
      <p:pic>
        <p:nvPicPr>
          <p:cNvPr id="18" name="Picture 17" descr="templeSR00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638550" y="3067050"/>
            <a:ext cx="1981200" cy="1485900"/>
          </a:xfrm>
          <a:prstGeom prst="rect">
            <a:avLst/>
          </a:prstGeom>
        </p:spPr>
      </p:pic>
      <p:pic>
        <p:nvPicPr>
          <p:cNvPr id="19" name="Picture 18" descr="templeSR00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953250" y="3067050"/>
            <a:ext cx="19812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0375" t="37040" r="29394" b="22553"/>
          <a:stretch>
            <a:fillRect/>
          </a:stretch>
        </p:blipFill>
        <p:spPr bwMode="auto">
          <a:xfrm>
            <a:off x="4419600" y="4267200"/>
            <a:ext cx="3730625" cy="218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Pinning the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Tran &amp; Davis, “3D Surface Reconstruction Using Graph Cuts with Surface Constraints”, ECCV 2006.</a:t>
            </a:r>
          </a:p>
          <a:p>
            <a:endParaRPr lang="en-US" dirty="0" smtClean="0"/>
          </a:p>
          <a:p>
            <a:r>
              <a:rPr lang="en-US" sz="2400" dirty="0" smtClean="0"/>
              <a:t>A viewing ray through a silhouette boundary must touch the surface at one point (or more).</a:t>
            </a:r>
          </a:p>
          <a:p>
            <a:endParaRPr lang="en-US" sz="2400" dirty="0" smtClean="0"/>
          </a:p>
          <a:p>
            <a:r>
              <a:rPr lang="en-US" sz="2400" dirty="0" smtClean="0"/>
              <a:t>But which one?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9044" y="3981479"/>
            <a:ext cx="407194" cy="3905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776472" y="3977640"/>
            <a:ext cx="407194" cy="39053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silhouette ray, pin the most </a:t>
            </a:r>
            <a:r>
              <a:rPr lang="en-US" dirty="0" err="1" smtClean="0"/>
              <a:t>photoconsistent</a:t>
            </a:r>
            <a:r>
              <a:rPr lang="en-US" dirty="0" smtClean="0"/>
              <a:t> point.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9044" y="4372018"/>
            <a:ext cx="407194" cy="3905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79044" y="4762558"/>
            <a:ext cx="407194" cy="3905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71850" y="4372018"/>
            <a:ext cx="407194" cy="390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79044" y="5153097"/>
            <a:ext cx="407194" cy="3905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86238" y="5153097"/>
            <a:ext cx="407194" cy="3905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86238" y="5543637"/>
            <a:ext cx="407194" cy="390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93431" y="5543637"/>
            <a:ext cx="407194" cy="390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93431" y="5153097"/>
            <a:ext cx="407194" cy="3905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0625" y="5153097"/>
            <a:ext cx="407194" cy="3905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00625" y="4762558"/>
            <a:ext cx="407194" cy="3905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00625" y="4372018"/>
            <a:ext cx="407194" cy="3905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00625" y="3981479"/>
            <a:ext cx="407194" cy="3905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00625" y="3590939"/>
            <a:ext cx="407194" cy="390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93431" y="3981479"/>
            <a:ext cx="407194" cy="3905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86238" y="3981479"/>
            <a:ext cx="407194" cy="3905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07819" y="3590939"/>
            <a:ext cx="407194" cy="390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07819" y="3981479"/>
            <a:ext cx="407194" cy="390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07819" y="4372018"/>
            <a:ext cx="407194" cy="390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964656" y="3200400"/>
            <a:ext cx="3257550" cy="3124994"/>
            <a:chOff x="3429000" y="2362200"/>
            <a:chExt cx="3657600" cy="3658394"/>
          </a:xfrm>
        </p:grpSpPr>
        <p:sp>
          <p:nvSpPr>
            <p:cNvPr id="24" name="Rectangle 23"/>
            <p:cNvSpPr/>
            <p:nvPr/>
          </p:nvSpPr>
          <p:spPr>
            <a:xfrm>
              <a:off x="3429000" y="2362200"/>
              <a:ext cx="3657600" cy="365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>
            <a:xfrm rot="16200000" flipH="1">
              <a:off x="3429000" y="41910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515394" y="4191000"/>
              <a:ext cx="36568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343400" y="41910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058194" y="4191000"/>
              <a:ext cx="36568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972594" y="4191000"/>
              <a:ext cx="36568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886994" y="4191000"/>
              <a:ext cx="36568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00600" y="41910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4" idx="1"/>
              <a:endCxn id="24" idx="3"/>
            </p:cNvCxnSpPr>
            <p:nvPr/>
          </p:nvCxnSpPr>
          <p:spPr>
            <a:xfrm rot="10800000" flipH="1">
              <a:off x="3429000" y="41910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H="1">
              <a:off x="3429000" y="51054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 flipH="1">
              <a:off x="3429000" y="32766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H="1">
              <a:off x="3429000" y="55626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 flipH="1">
              <a:off x="3429000" y="46482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H="1">
              <a:off x="3429000" y="37338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>
              <a:off x="3429000" y="28194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 flipV="1">
            <a:off x="2286000" y="3590939"/>
            <a:ext cx="4343400" cy="781079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Problem:</a:t>
            </a:r>
            <a:r>
              <a:rPr lang="en-US" dirty="0" smtClean="0"/>
              <a:t> no way to force graph cuts to cut an edge.</a:t>
            </a:r>
          </a:p>
          <a:p>
            <a:r>
              <a:rPr lang="en-US" b="1" dirty="0" smtClean="0"/>
              <a:t>Hack:</a:t>
            </a:r>
            <a:endParaRPr lang="en-US" dirty="0" smtClean="0"/>
          </a:p>
          <a:p>
            <a:pPr lvl="1"/>
            <a:r>
              <a:rPr lang="en-US" dirty="0" smtClean="0"/>
              <a:t>Choose surface </a:t>
            </a:r>
            <a:r>
              <a:rPr lang="en-US" i="1" dirty="0" smtClean="0"/>
              <a:t>S</a:t>
            </a:r>
            <a:r>
              <a:rPr lang="en-US" i="1" baseline="-25000" dirty="0" smtClean="0"/>
              <a:t>in</a:t>
            </a:r>
            <a:r>
              <a:rPr lang="en-US" dirty="0" smtClean="0"/>
              <a:t> that is</a:t>
            </a:r>
            <a:br>
              <a:rPr lang="en-US" dirty="0" smtClean="0"/>
            </a:br>
            <a:r>
              <a:rPr lang="en-US" dirty="0" smtClean="0"/>
              <a:t>guaranteed to be contained</a:t>
            </a:r>
            <a:br>
              <a:rPr lang="en-US" dirty="0" smtClean="0"/>
            </a:br>
            <a:r>
              <a:rPr lang="en-US" dirty="0" smtClean="0"/>
              <a:t>by the actual surface.</a:t>
            </a:r>
          </a:p>
          <a:p>
            <a:pPr lvl="1"/>
            <a:r>
              <a:rPr lang="en-US" dirty="0" smtClean="0"/>
              <a:t>Connect </a:t>
            </a:r>
            <a:r>
              <a:rPr lang="en-US" i="1" dirty="0" smtClean="0"/>
              <a:t>S</a:t>
            </a:r>
            <a:r>
              <a:rPr lang="en-US" i="1" baseline="-25000" dirty="0" smtClean="0"/>
              <a:t>in</a:t>
            </a:r>
            <a:r>
              <a:rPr lang="en-US" dirty="0" smtClean="0"/>
              <a:t> to each pinned</a:t>
            </a:r>
            <a:br>
              <a:rPr lang="en-US" dirty="0" smtClean="0"/>
            </a:br>
            <a:r>
              <a:rPr lang="en-US" dirty="0" smtClean="0"/>
              <a:t>point p by a chain of edges</a:t>
            </a:r>
            <a:br>
              <a:rPr lang="en-US" dirty="0" smtClean="0"/>
            </a:br>
            <a:r>
              <a:rPr lang="en-US" dirty="0" smtClean="0"/>
              <a:t>with large weight.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6875" t="34316" r="36250" b="20644"/>
          <a:stretch>
            <a:fillRect/>
          </a:stretch>
        </p:blipFill>
        <p:spPr bwMode="auto">
          <a:xfrm>
            <a:off x="5638800" y="3276600"/>
            <a:ext cx="2895600" cy="282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we’ve seen:</a:t>
            </a:r>
          </a:p>
          <a:p>
            <a:pPr lvl="1"/>
            <a:r>
              <a:rPr lang="en-US" dirty="0" smtClean="0"/>
              <a:t>how to compute a </a:t>
            </a:r>
            <a:r>
              <a:rPr lang="en-US" dirty="0" err="1" smtClean="0"/>
              <a:t>photoconsistency</a:t>
            </a:r>
            <a:r>
              <a:rPr lang="en-US" dirty="0" smtClean="0"/>
              <a:t> map</a:t>
            </a:r>
          </a:p>
          <a:p>
            <a:pPr lvl="1"/>
            <a:r>
              <a:rPr lang="en-US" dirty="0" smtClean="0"/>
              <a:t>the minimal </a:t>
            </a:r>
            <a:r>
              <a:rPr lang="en-US" dirty="0" err="1" smtClean="0"/>
              <a:t>photoconsistency</a:t>
            </a:r>
            <a:r>
              <a:rPr lang="en-US" dirty="0" smtClean="0"/>
              <a:t>-weighted surface</a:t>
            </a:r>
          </a:p>
          <a:p>
            <a:pPr lvl="2"/>
            <a:r>
              <a:rPr lang="en-US" dirty="0" smtClean="0"/>
              <a:t>(represented as </a:t>
            </a:r>
            <a:r>
              <a:rPr lang="en-US" dirty="0" err="1" smtClean="0"/>
              <a:t>voxel</a:t>
            </a:r>
            <a:r>
              <a:rPr lang="en-US" dirty="0" smtClean="0"/>
              <a:t> occupancy grid)</a:t>
            </a:r>
          </a:p>
          <a:p>
            <a:pPr lvl="1"/>
            <a:r>
              <a:rPr lang="en-US" smtClean="0"/>
              <a:t>an attempt </a:t>
            </a:r>
            <a:r>
              <a:rPr lang="en-US" dirty="0" smtClean="0"/>
              <a:t>at enforcing silhouettes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Next:</a:t>
            </a:r>
          </a:p>
          <a:p>
            <a:pPr lvl="1"/>
            <a:r>
              <a:rPr lang="en-US" dirty="0" smtClean="0"/>
              <a:t>a cleaner way to enforce silhouettes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Silhouettes: Another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Kolev</a:t>
            </a:r>
            <a:r>
              <a:rPr lang="en-US" dirty="0" smtClean="0"/>
              <a:t> &amp; </a:t>
            </a:r>
            <a:r>
              <a:rPr lang="en-US" dirty="0" err="1" smtClean="0"/>
              <a:t>Cremers</a:t>
            </a:r>
            <a:r>
              <a:rPr lang="en-US" dirty="0" smtClean="0"/>
              <a:t>, “Integration of </a:t>
            </a:r>
            <a:r>
              <a:rPr lang="en-US" dirty="0" err="1" smtClean="0"/>
              <a:t>Multiview</a:t>
            </a:r>
            <a:r>
              <a:rPr lang="en-US" dirty="0" smtClean="0"/>
              <a:t> Stereo and Silhouettes Via Convex </a:t>
            </a:r>
            <a:r>
              <a:rPr lang="en-US" dirty="0" err="1" smtClean="0"/>
              <a:t>Functionals</a:t>
            </a:r>
            <a:r>
              <a:rPr lang="en-US" dirty="0" smtClean="0"/>
              <a:t> on Convex Domains”, ECCV 2008.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enforces silhouette constraints exactly</a:t>
            </a:r>
          </a:p>
          <a:p>
            <a:pPr lvl="1"/>
            <a:r>
              <a:rPr lang="en-US" dirty="0" smtClean="0"/>
              <a:t>no ballooning terms or pinned surface points</a:t>
            </a:r>
          </a:p>
          <a:p>
            <a:pPr lvl="1"/>
            <a:r>
              <a:rPr lang="en-US" dirty="0" smtClean="0"/>
              <a:t>finds globally optimal solution (of relaxed problem)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4419600" y="4724400"/>
            <a:ext cx="3657600" cy="457200"/>
            <a:chOff x="4419600" y="4724400"/>
            <a:chExt cx="3657600" cy="457200"/>
          </a:xfrm>
        </p:grpSpPr>
        <p:sp>
          <p:nvSpPr>
            <p:cNvPr id="88" name="Rectangle 87"/>
            <p:cNvSpPr/>
            <p:nvPr/>
          </p:nvSpPr>
          <p:spPr>
            <a:xfrm>
              <a:off x="4419600" y="4724400"/>
              <a:ext cx="457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876800" y="4724400"/>
              <a:ext cx="457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334000" y="4724400"/>
              <a:ext cx="457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91200" y="4724400"/>
              <a:ext cx="457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248400" y="4724400"/>
              <a:ext cx="457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705600" y="4724400"/>
              <a:ext cx="457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62800" y="4724400"/>
              <a:ext cx="457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4724400"/>
              <a:ext cx="457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Silhouette Constraint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4419600" y="2438400"/>
            <a:ext cx="3657600" cy="3658394"/>
            <a:chOff x="3429000" y="2362200"/>
            <a:chExt cx="3657600" cy="3658394"/>
          </a:xfrm>
        </p:grpSpPr>
        <p:sp>
          <p:nvSpPr>
            <p:cNvPr id="4" name="Rectangle 3"/>
            <p:cNvSpPr/>
            <p:nvPr/>
          </p:nvSpPr>
          <p:spPr>
            <a:xfrm>
              <a:off x="3429000" y="2362200"/>
              <a:ext cx="3657600" cy="365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0"/>
              <a:endCxn id="4" idx="2"/>
            </p:cNvCxnSpPr>
            <p:nvPr/>
          </p:nvCxnSpPr>
          <p:spPr>
            <a:xfrm rot="16200000" flipH="1">
              <a:off x="3429000" y="41910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515394" y="4191000"/>
              <a:ext cx="36568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343400" y="41910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058194" y="4191000"/>
              <a:ext cx="36568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972594" y="4191000"/>
              <a:ext cx="36568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886994" y="4191000"/>
              <a:ext cx="3656806" cy="7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800600" y="41910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" idx="1"/>
              <a:endCxn id="4" idx="3"/>
            </p:cNvCxnSpPr>
            <p:nvPr/>
          </p:nvCxnSpPr>
          <p:spPr>
            <a:xfrm rot="10800000" flipH="1">
              <a:off x="3429000" y="41910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H="1">
              <a:off x="3429000" y="51054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H="1">
              <a:off x="3429000" y="32766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 flipH="1">
              <a:off x="3429000" y="55626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H="1">
              <a:off x="3429000" y="46482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H="1">
              <a:off x="3429000" y="37338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>
              <a:off x="3429000" y="2819400"/>
              <a:ext cx="3657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2538360">
            <a:off x="1298957" y="3813557"/>
            <a:ext cx="2971800" cy="2971800"/>
            <a:chOff x="838200" y="2895600"/>
            <a:chExt cx="2971800" cy="2971800"/>
          </a:xfrm>
        </p:grpSpPr>
        <p:cxnSp>
          <p:nvCxnSpPr>
            <p:cNvPr id="41" name="Straight Connector 40"/>
            <p:cNvCxnSpPr/>
            <p:nvPr/>
          </p:nvCxnSpPr>
          <p:spPr>
            <a:xfrm rot="5400000" flipH="1" flipV="1">
              <a:off x="152400" y="3581400"/>
              <a:ext cx="2971800" cy="1600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38200" y="3733800"/>
              <a:ext cx="2971800" cy="2133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95400" y="5029200"/>
              <a:ext cx="3810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38200" y="4648200"/>
              <a:ext cx="1371600" cy="1143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495800" y="2514600"/>
            <a:ext cx="2133600" cy="1219200"/>
            <a:chOff x="4495800" y="2514600"/>
            <a:chExt cx="2133600" cy="1219200"/>
          </a:xfrm>
        </p:grpSpPr>
        <p:grpSp>
          <p:nvGrpSpPr>
            <p:cNvPr id="66" name="Group 65"/>
            <p:cNvGrpSpPr/>
            <p:nvPr/>
          </p:nvGrpSpPr>
          <p:grpSpPr>
            <a:xfrm>
              <a:off x="4495800" y="3429000"/>
              <a:ext cx="304800" cy="304800"/>
              <a:chOff x="1524000" y="2209800"/>
              <a:chExt cx="381000" cy="3810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4953000" y="2971800"/>
              <a:ext cx="304800" cy="304800"/>
              <a:chOff x="1524000" y="2209800"/>
              <a:chExt cx="381000" cy="38100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5410200" y="2971800"/>
              <a:ext cx="304800" cy="304800"/>
              <a:chOff x="1524000" y="2209800"/>
              <a:chExt cx="381000" cy="3810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5410200" y="2514600"/>
              <a:ext cx="304800" cy="304800"/>
              <a:chOff x="1524000" y="2209800"/>
              <a:chExt cx="381000" cy="38100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5867400" y="2514600"/>
              <a:ext cx="304800" cy="304800"/>
              <a:chOff x="1524000" y="2209800"/>
              <a:chExt cx="381000" cy="3810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6324600" y="2514600"/>
              <a:ext cx="304800" cy="304800"/>
              <a:chOff x="1524000" y="2209800"/>
              <a:chExt cx="381000" cy="381000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4495800" y="2971800"/>
              <a:ext cx="304800" cy="304800"/>
              <a:chOff x="1524000" y="2209800"/>
              <a:chExt cx="381000" cy="381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1524000" y="2209800"/>
                <a:ext cx="38100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6" name="Straight Connector 55"/>
          <p:cNvCxnSpPr/>
          <p:nvPr/>
        </p:nvCxnSpPr>
        <p:spPr>
          <a:xfrm flipV="1">
            <a:off x="685800" y="1905000"/>
            <a:ext cx="6781800" cy="3505200"/>
          </a:xfrm>
          <a:prstGeom prst="line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685800" y="4724400"/>
            <a:ext cx="8077200" cy="68580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Object 97"/>
          <p:cNvGraphicFramePr>
            <a:graphicFrameLocks noChangeAspect="1"/>
          </p:cNvGraphicFramePr>
          <p:nvPr/>
        </p:nvGraphicFramePr>
        <p:xfrm>
          <a:off x="1031875" y="3276600"/>
          <a:ext cx="1974850" cy="969963"/>
        </p:xfrm>
        <a:graphic>
          <a:graphicData uri="http://schemas.openxmlformats.org/presentationml/2006/ole">
            <p:oleObj spid="_x0000_s9218" name="Equation" r:id="rId3" imgW="723600" imgH="35532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996950" y="1676400"/>
          <a:ext cx="2044700" cy="969963"/>
        </p:xfrm>
        <a:graphic>
          <a:graphicData uri="http://schemas.openxmlformats.org/presentationml/2006/ole">
            <p:oleObj spid="_x0000_s9219" name="Equation" r:id="rId4" imgW="749160" imgH="355320" progId="Equation.3">
              <p:embed/>
            </p:oleObj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647700" y="1295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</a:t>
            </a:r>
            <a:r>
              <a:rPr lang="en-US" sz="2400" dirty="0" smtClean="0"/>
              <a:t> not in silhouette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47700" y="2895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</a:t>
            </a:r>
            <a:r>
              <a:rPr lang="en-US" sz="2400" dirty="0" smtClean="0"/>
              <a:t> in silhouette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267200" y="1371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u</a:t>
            </a:r>
            <a:r>
              <a:rPr lang="en-US" sz="2400" dirty="0" smtClean="0"/>
              <a:t>(</a:t>
            </a:r>
            <a:r>
              <a:rPr lang="en-US" sz="2400" i="1" dirty="0" smtClean="0"/>
              <a:t>v</a:t>
            </a:r>
            <a:r>
              <a:rPr lang="en-US" sz="2400" dirty="0" smtClean="0"/>
              <a:t>) = occupancy of </a:t>
            </a:r>
            <a:r>
              <a:rPr lang="en-US" sz="2400" dirty="0" err="1" smtClean="0"/>
              <a:t>voxel</a:t>
            </a:r>
            <a:r>
              <a:rPr lang="en-US" sz="2400" dirty="0" smtClean="0"/>
              <a:t> </a:t>
            </a:r>
            <a:r>
              <a:rPr lang="en-US" sz="2400" i="1" dirty="0" smtClean="0"/>
              <a:t>v</a:t>
            </a:r>
          </a:p>
          <a:p>
            <a:pPr algn="ctr"/>
            <a:r>
              <a:rPr lang="en-US" sz="2400" i="1" dirty="0" smtClean="0"/>
              <a:t>u</a:t>
            </a:r>
            <a:r>
              <a:rPr lang="en-US" sz="2400" dirty="0" smtClean="0"/>
              <a:t>(</a:t>
            </a:r>
            <a:r>
              <a:rPr lang="en-US" sz="2400" i="1" dirty="0" smtClean="0"/>
              <a:t>v</a:t>
            </a:r>
            <a:r>
              <a:rPr lang="en-US" sz="2400" dirty="0" smtClean="0"/>
              <a:t>)</a:t>
            </a:r>
            <a:r>
              <a:rPr lang="en-US" sz="2400" i="1" dirty="0" smtClean="0"/>
              <a:t> </a:t>
            </a:r>
            <a:r>
              <a:rPr lang="az-Cyrl-AZ" sz="2400" dirty="0" smtClean="0"/>
              <a:t>є</a:t>
            </a:r>
            <a:r>
              <a:rPr lang="en-US" sz="2400" dirty="0" smtClean="0"/>
              <a:t> {0,1}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Problem:</a:t>
            </a:r>
          </a:p>
          <a:p>
            <a:pPr lvl="1"/>
            <a:r>
              <a:rPr lang="en-US" dirty="0" smtClean="0"/>
              <a:t>Silhouette constraint on </a:t>
            </a:r>
            <a:r>
              <a:rPr lang="en-US" dirty="0" err="1" smtClean="0"/>
              <a:t>voxel</a:t>
            </a:r>
            <a:r>
              <a:rPr lang="en-US" dirty="0" smtClean="0"/>
              <a:t> occupancy is non-binary, non-</a:t>
            </a:r>
            <a:r>
              <a:rPr lang="en-US" dirty="0" err="1" smtClean="0"/>
              <a:t>submodular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no graph cuts</a:t>
            </a:r>
          </a:p>
          <a:p>
            <a:endParaRPr lang="en-US" dirty="0" smtClean="0"/>
          </a:p>
          <a:p>
            <a:r>
              <a:rPr lang="en-US" b="1" dirty="0" smtClean="0"/>
              <a:t>Not (Really) a Hack:</a:t>
            </a:r>
          </a:p>
          <a:p>
            <a:pPr lvl="1"/>
            <a:r>
              <a:rPr lang="en-US" dirty="0" smtClean="0"/>
              <a:t>Relax </a:t>
            </a:r>
            <a:r>
              <a:rPr lang="en-US" i="1" dirty="0" smtClean="0"/>
              <a:t>u</a:t>
            </a:r>
            <a:r>
              <a:rPr lang="en-US" dirty="0" smtClean="0"/>
              <a:t> to take values in [0,1].</a:t>
            </a:r>
          </a:p>
          <a:p>
            <a:endParaRPr lang="en-US" dirty="0" smtClean="0"/>
          </a:p>
          <a:p>
            <a:r>
              <a:rPr lang="en-US" dirty="0" smtClean="0"/>
              <a:t>Now we can solve for the (</a:t>
            </a:r>
            <a:r>
              <a:rPr lang="en-US" dirty="0" err="1" smtClean="0"/>
              <a:t>photoconsistency</a:t>
            </a:r>
            <a:r>
              <a:rPr lang="en-US" dirty="0" smtClean="0"/>
              <a:t>-weighted) minimal surface.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</a:t>
            </a:r>
          </a:p>
          <a:p>
            <a:endParaRPr lang="en-US" dirty="0" smtClean="0"/>
          </a:p>
          <a:p>
            <a:r>
              <a:rPr lang="en-US" dirty="0" err="1" smtClean="0"/>
              <a:t>s.t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78113" y="1643063"/>
          <a:ext cx="2035175" cy="784225"/>
        </p:xfrm>
        <a:graphic>
          <a:graphicData uri="http://schemas.openxmlformats.org/presentationml/2006/ole">
            <p:oleObj spid="_x0000_s16386" name="Equation" r:id="rId3" imgW="888840" imgH="34272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600200" y="2819400"/>
          <a:ext cx="3922712" cy="838200"/>
        </p:xfrm>
        <a:graphic>
          <a:graphicData uri="http://schemas.openxmlformats.org/presentationml/2006/ole">
            <p:oleObj spid="_x0000_s16387" name="Equation" r:id="rId4" imgW="1663560" imgH="35532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600200" y="3810000"/>
          <a:ext cx="3382962" cy="838200"/>
        </p:xfrm>
        <a:graphic>
          <a:graphicData uri="http://schemas.openxmlformats.org/presentationml/2006/ole">
            <p:oleObj spid="_x0000_s16388" name="Equation" r:id="rId5" imgW="1434960" imgH="355320" progId="Equation.3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 rot="10800000">
            <a:off x="4876800" y="1905002"/>
            <a:ext cx="914400" cy="152398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0" y="1676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photoconsistency</a:t>
            </a:r>
            <a:r>
              <a:rPr lang="en-US" sz="2400" dirty="0" smtClean="0"/>
              <a:t>-weighted surface area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3124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voxels</a:t>
            </a:r>
            <a:r>
              <a:rPr lang="en-US" sz="2400" dirty="0" smtClean="0"/>
              <a:t> on ray through pixel outside silhouette are empty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5562600" y="3124200"/>
            <a:ext cx="609600" cy="60960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0" y="5562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total amount of “stuff” on ray through pixel inside silhouette exceeds a fixed threshold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 rot="16200000" flipV="1">
            <a:off x="4267200" y="4800600"/>
            <a:ext cx="1219200" cy="30480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953000"/>
          </a:xfrm>
        </p:spPr>
        <p:txBody>
          <a:bodyPr/>
          <a:lstStyle/>
          <a:p>
            <a:r>
              <a:rPr lang="en-US" dirty="0" smtClean="0"/>
              <a:t>Is this convex?</a:t>
            </a:r>
          </a:p>
          <a:p>
            <a:pPr lvl="1"/>
            <a:r>
              <a:rPr lang="en-US" dirty="0" smtClean="0"/>
              <a:t>constraints are affine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ρ</a:t>
            </a:r>
            <a:r>
              <a:rPr lang="en-US" dirty="0" smtClean="0"/>
              <a:t>(x) is constant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norm of gradient is convex: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Okay, it’s convex.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524000"/>
            <a:ext cx="41148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56250" y="1558925"/>
          <a:ext cx="1624013" cy="625475"/>
        </p:xfrm>
        <a:graphic>
          <a:graphicData uri="http://schemas.openxmlformats.org/presentationml/2006/ole">
            <p:oleObj spid="_x0000_s17410" name="Equation" r:id="rId3" imgW="888840" imgH="34272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334000" y="2438400"/>
          <a:ext cx="3130190" cy="668855"/>
        </p:xfrm>
        <a:graphic>
          <a:graphicData uri="http://schemas.openxmlformats.org/presentationml/2006/ole">
            <p:oleObj spid="_x0000_s17411" name="Equation" r:id="rId4" imgW="1663560" imgH="355320" progId="Equation.3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334000" y="3200400"/>
          <a:ext cx="2699488" cy="668855"/>
        </p:xfrm>
        <a:graphic>
          <a:graphicData uri="http://schemas.openxmlformats.org/presentationml/2006/ole">
            <p:oleObj spid="_x0000_s17412" name="Equation" r:id="rId5" imgW="1434960" imgH="35532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648200" y="1447800"/>
            <a:ext cx="40386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219200" y="4724400"/>
          <a:ext cx="7543800" cy="510482"/>
        </p:xfrm>
        <a:graphic>
          <a:graphicData uri="http://schemas.openxmlformats.org/presentationml/2006/ole">
            <p:oleObj spid="_x0000_s17413" name="Equation" r:id="rId6" imgW="377172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1981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</a:t>
            </a:r>
            <a:r>
              <a:rPr lang="en-US" dirty="0" err="1" smtClean="0"/>
              <a:t>photoconsistency</a:t>
            </a:r>
            <a:r>
              <a:rPr lang="en-US" dirty="0" smtClean="0"/>
              <a:t> map </a:t>
            </a:r>
            <a:r>
              <a:rPr lang="el-GR" i="1" dirty="0" smtClean="0"/>
              <a:t>ρ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relaxed optimization problem (globally).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Threshold continuous </a:t>
            </a:r>
            <a:r>
              <a:rPr lang="en-US" dirty="0" err="1" smtClean="0"/>
              <a:t>voxel</a:t>
            </a:r>
            <a:r>
              <a:rPr lang="en-US" dirty="0" smtClean="0"/>
              <a:t> occupancies to {0,1}.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/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533400" y="3962400"/>
            <a:ext cx="2216944" cy="2134394"/>
            <a:chOff x="2964656" y="3200400"/>
            <a:chExt cx="3257550" cy="3124994"/>
          </a:xfrm>
        </p:grpSpPr>
        <p:sp>
          <p:nvSpPr>
            <p:cNvPr id="4" name="Rectangle 3"/>
            <p:cNvSpPr/>
            <p:nvPr/>
          </p:nvSpPr>
          <p:spPr>
            <a:xfrm>
              <a:off x="3779044" y="3981479"/>
              <a:ext cx="407194" cy="3905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9044" y="4372018"/>
              <a:ext cx="407194" cy="390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79044" y="4762558"/>
              <a:ext cx="407194" cy="3905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71850" y="4372018"/>
              <a:ext cx="407194" cy="3905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9044" y="5153097"/>
              <a:ext cx="407194" cy="3905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86238" y="5153097"/>
              <a:ext cx="407194" cy="390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86238" y="5543637"/>
              <a:ext cx="407194" cy="3905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93431" y="5543637"/>
              <a:ext cx="407194" cy="3905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93431" y="5153097"/>
              <a:ext cx="407194" cy="390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00625" y="5153097"/>
              <a:ext cx="407194" cy="3905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00625" y="4762558"/>
              <a:ext cx="407194" cy="3905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00625" y="4372018"/>
              <a:ext cx="407194" cy="390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00625" y="3981479"/>
              <a:ext cx="407194" cy="3905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00625" y="3590939"/>
              <a:ext cx="407194" cy="3905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93431" y="3981479"/>
              <a:ext cx="407194" cy="3905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86238" y="3981479"/>
              <a:ext cx="407194" cy="3905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07819" y="3590939"/>
              <a:ext cx="407194" cy="3905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07819" y="3981479"/>
              <a:ext cx="407194" cy="3905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07819" y="4372018"/>
              <a:ext cx="407194" cy="3905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964656" y="3200400"/>
              <a:ext cx="3257550" cy="3124994"/>
              <a:chOff x="3429000" y="2362200"/>
              <a:chExt cx="3657600" cy="365839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429000" y="2362200"/>
                <a:ext cx="3657600" cy="3657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>
                <a:stCxn id="25" idx="0"/>
                <a:endCxn id="25" idx="2"/>
              </p:cNvCxnSpPr>
              <p:nvPr/>
            </p:nvCxnSpPr>
            <p:spPr>
              <a:xfrm rot="16200000" flipH="1">
                <a:off x="3429000" y="41910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2515394" y="4191000"/>
                <a:ext cx="3656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4343400" y="41910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2058194" y="4191000"/>
                <a:ext cx="3656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2972594" y="4191000"/>
                <a:ext cx="3656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3886994" y="4191000"/>
                <a:ext cx="3656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4800600" y="41910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5" idx="1"/>
                <a:endCxn id="25" idx="3"/>
              </p:cNvCxnSpPr>
              <p:nvPr/>
            </p:nvCxnSpPr>
            <p:spPr>
              <a:xfrm rot="10800000" flipH="1">
                <a:off x="3429000" y="41910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 flipH="1">
                <a:off x="3429000" y="51054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0800000" flipH="1">
                <a:off x="3429000" y="32766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 flipH="1">
                <a:off x="3429000" y="55626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 flipH="1">
                <a:off x="3429000" y="46482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 flipH="1">
                <a:off x="3429000" y="37338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0800000" flipH="1">
                <a:off x="3429000" y="28194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4" name="Group 143"/>
          <p:cNvGrpSpPr/>
          <p:nvPr/>
        </p:nvGrpSpPr>
        <p:grpSpPr>
          <a:xfrm>
            <a:off x="3429000" y="3962400"/>
            <a:ext cx="2216944" cy="2134394"/>
            <a:chOff x="3657600" y="3962400"/>
            <a:chExt cx="2216944" cy="2134394"/>
          </a:xfrm>
        </p:grpSpPr>
        <p:sp>
          <p:nvSpPr>
            <p:cNvPr id="109" name="Rectangle 108"/>
            <p:cNvSpPr/>
            <p:nvPr/>
          </p:nvSpPr>
          <p:spPr>
            <a:xfrm>
              <a:off x="4495800" y="4495800"/>
              <a:ext cx="277118" cy="2667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495800" y="4724400"/>
              <a:ext cx="3048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495800" y="5029200"/>
              <a:ext cx="277118" cy="2667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724400" y="4495800"/>
              <a:ext cx="304800" cy="3047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724400" y="5029201"/>
              <a:ext cx="304800" cy="2285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495800" y="5257800"/>
              <a:ext cx="2286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724400" y="5257800"/>
              <a:ext cx="304800" cy="3429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191000" y="4495800"/>
              <a:ext cx="304800" cy="3047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91000" y="4724400"/>
              <a:ext cx="3048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191000" y="5029200"/>
              <a:ext cx="3810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724400" y="4724400"/>
              <a:ext cx="3048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029200" y="44958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029200" y="47244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191000" y="5257800"/>
              <a:ext cx="3048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029200" y="52578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029200" y="50292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334000" y="4495800"/>
              <a:ext cx="304800" cy="304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886200" y="47244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495800" y="5562600"/>
              <a:ext cx="304800" cy="304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657600" y="3962400"/>
              <a:ext cx="2216944" cy="2134394"/>
              <a:chOff x="3429000" y="2362200"/>
              <a:chExt cx="3657600" cy="3658394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3429000" y="2362200"/>
                <a:ext cx="3657600" cy="3657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/>
              <p:cNvCxnSpPr>
                <a:stCxn id="94" idx="0"/>
                <a:endCxn id="94" idx="2"/>
              </p:cNvCxnSpPr>
              <p:nvPr/>
            </p:nvCxnSpPr>
            <p:spPr>
              <a:xfrm rot="16200000" flipH="1">
                <a:off x="3429000" y="41910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2515394" y="4191000"/>
                <a:ext cx="3656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4343400" y="41910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2058194" y="4191000"/>
                <a:ext cx="3656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2972594" y="4191000"/>
                <a:ext cx="3656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3886994" y="4191000"/>
                <a:ext cx="3656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4800600" y="41910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94" idx="1"/>
                <a:endCxn id="94" idx="3"/>
              </p:cNvCxnSpPr>
              <p:nvPr/>
            </p:nvCxnSpPr>
            <p:spPr>
              <a:xfrm rot="10800000" flipH="1">
                <a:off x="3429000" y="41910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 flipH="1">
                <a:off x="3429000" y="51054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 flipH="1">
                <a:off x="3429000" y="32766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 flipH="1">
                <a:off x="3429000" y="55626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 flipH="1">
                <a:off x="3429000" y="46482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 flipH="1">
                <a:off x="3429000" y="37338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 flipH="1">
                <a:off x="3429000" y="28194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/>
          <p:cNvGrpSpPr/>
          <p:nvPr/>
        </p:nvGrpSpPr>
        <p:grpSpPr>
          <a:xfrm>
            <a:off x="6400800" y="3962400"/>
            <a:ext cx="2216944" cy="2134394"/>
            <a:chOff x="6400800" y="3962400"/>
            <a:chExt cx="2216944" cy="2134394"/>
          </a:xfrm>
        </p:grpSpPr>
        <p:sp>
          <p:nvSpPr>
            <p:cNvPr id="145" name="Rectangle 144"/>
            <p:cNvSpPr/>
            <p:nvPr/>
          </p:nvSpPr>
          <p:spPr>
            <a:xfrm>
              <a:off x="6934200" y="4495800"/>
              <a:ext cx="1143000" cy="10668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29400" y="4724400"/>
              <a:ext cx="381000" cy="3048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6400800" y="3962400"/>
              <a:ext cx="2216944" cy="2134394"/>
              <a:chOff x="3429000" y="2362200"/>
              <a:chExt cx="3657600" cy="3658394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3429000" y="2362200"/>
                <a:ext cx="3657600" cy="3657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Connector 129"/>
              <p:cNvCxnSpPr>
                <a:stCxn id="129" idx="0"/>
                <a:endCxn id="129" idx="2"/>
              </p:cNvCxnSpPr>
              <p:nvPr/>
            </p:nvCxnSpPr>
            <p:spPr>
              <a:xfrm rot="16200000" flipH="1">
                <a:off x="3429000" y="41910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2515394" y="4191000"/>
                <a:ext cx="3656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>
                <a:off x="4343400" y="41910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>
                <a:off x="2058194" y="4191000"/>
                <a:ext cx="3656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>
                <a:off x="2972594" y="4191000"/>
                <a:ext cx="3656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3886994" y="4191000"/>
                <a:ext cx="3656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>
                <a:off x="4800600" y="41910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29" idx="1"/>
                <a:endCxn id="129" idx="3"/>
              </p:cNvCxnSpPr>
              <p:nvPr/>
            </p:nvCxnSpPr>
            <p:spPr>
              <a:xfrm rot="10800000" flipH="1">
                <a:off x="3429000" y="41910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0800000" flipH="1">
                <a:off x="3429000" y="51054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 flipH="1">
                <a:off x="3429000" y="32766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0800000" flipH="1">
                <a:off x="3429000" y="55626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0800000" flipH="1">
                <a:off x="3429000" y="46482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 flipH="1">
                <a:off x="3429000" y="37338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10800000" flipH="1">
                <a:off x="3429000" y="2819400"/>
                <a:ext cx="36576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Multiview</a:t>
            </a:r>
            <a:r>
              <a:rPr lang="en-US" dirty="0" smtClean="0"/>
              <a:t> Stereo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a 3D model of the object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250" t="33244" r="29375" b="20643"/>
          <a:stretch>
            <a:fillRect/>
          </a:stretch>
        </p:blipFill>
        <p:spPr bwMode="auto">
          <a:xfrm>
            <a:off x="2590800" y="28194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                             as the threshold.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(or choose 0.5 if it’s smaller)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Find the </a:t>
            </a:r>
            <a:r>
              <a:rPr lang="en-US" dirty="0" err="1" smtClean="0"/>
              <a:t>voxel</a:t>
            </a:r>
            <a:r>
              <a:rPr lang="en-US" dirty="0" smtClean="0"/>
              <a:t> with smallest occupancy value that is the largest for some silhouette ray.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guarantees that all silhouette constraints are satisfied.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1600200"/>
          <a:ext cx="2551113" cy="838200"/>
        </p:xfrm>
        <a:graphic>
          <a:graphicData uri="http://schemas.openxmlformats.org/presentationml/2006/ole">
            <p:oleObj spid="_x0000_s22530" name="Equation" r:id="rId3" imgW="88884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Multiview</a:t>
            </a:r>
            <a:r>
              <a:rPr lang="en-US" dirty="0" smtClean="0"/>
              <a:t> Stereo Cues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Photoconsistency</a:t>
            </a:r>
            <a:endParaRPr lang="en-US" dirty="0" smtClean="0"/>
          </a:p>
          <a:p>
            <a:r>
              <a:rPr lang="en-US" dirty="0" smtClean="0"/>
              <a:t>Weighted Minimal Surfaces</a:t>
            </a:r>
          </a:p>
          <a:p>
            <a:r>
              <a:rPr lang="en-US" dirty="0" smtClean="0"/>
              <a:t>Silhouette Constraints</a:t>
            </a:r>
          </a:p>
          <a:p>
            <a:r>
              <a:rPr lang="en-US" dirty="0" smtClean="0"/>
              <a:t>Relaxation &amp; </a:t>
            </a:r>
            <a:r>
              <a:rPr lang="en-US" dirty="0" err="1" smtClean="0"/>
              <a:t>Thresholding</a:t>
            </a:r>
            <a:endParaRPr lang="en-US" dirty="0" smtClean="0"/>
          </a:p>
          <a:p>
            <a:r>
              <a:rPr lang="en-US" b="1" dirty="0" smtClean="0"/>
              <a:t>Results</a:t>
            </a:r>
          </a:p>
          <a:p>
            <a:r>
              <a:rPr lang="en-US" dirty="0" smtClean="0"/>
              <a:t>Solving the Relaxed Problem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8750" t="35389" r="16875" b="21716"/>
          <a:stretch>
            <a:fillRect/>
          </a:stretch>
        </p:blipFill>
        <p:spPr bwMode="auto">
          <a:xfrm>
            <a:off x="1905000" y="1143000"/>
            <a:ext cx="7239000" cy="28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l="18125" t="27480" r="16875" b="28552"/>
          <a:stretch>
            <a:fillRect/>
          </a:stretch>
        </p:blipFill>
        <p:spPr bwMode="auto">
          <a:xfrm>
            <a:off x="1834718" y="3976456"/>
            <a:ext cx="7309282" cy="288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Vogiatzis</a:t>
            </a:r>
            <a:r>
              <a:rPr lang="en-US" dirty="0" smtClean="0"/>
              <a:t> et al.</a:t>
            </a:r>
          </a:p>
          <a:p>
            <a:pPr algn="ctr"/>
            <a:r>
              <a:rPr lang="en-US" dirty="0" smtClean="0"/>
              <a:t>(ballooning)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029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Kolev</a:t>
            </a:r>
            <a:r>
              <a:rPr lang="en-US" dirty="0" smtClean="0"/>
              <a:t> &amp; </a:t>
            </a:r>
            <a:r>
              <a:rPr lang="en-US" dirty="0" err="1" smtClean="0"/>
              <a:t>Cremers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(convex relaxation)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2500" t="35389" r="11250" b="26005"/>
          <a:stretch>
            <a:fillRect/>
          </a:stretch>
        </p:blipFill>
        <p:spPr bwMode="auto">
          <a:xfrm>
            <a:off x="1905000" y="1447800"/>
            <a:ext cx="7239000" cy="24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21875" t="37131" r="10625" b="24263"/>
          <a:stretch>
            <a:fillRect/>
          </a:stretch>
        </p:blipFill>
        <p:spPr bwMode="auto">
          <a:xfrm>
            <a:off x="1768415" y="4114800"/>
            <a:ext cx="7375585" cy="24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2590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Sinha</a:t>
            </a:r>
            <a:r>
              <a:rPr lang="en-US" dirty="0" smtClean="0"/>
              <a:t> et al.</a:t>
            </a:r>
          </a:p>
          <a:p>
            <a:pPr algn="ctr"/>
            <a:r>
              <a:rPr lang="en-US" dirty="0" smtClean="0"/>
              <a:t>(not discussed)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10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Kolev</a:t>
            </a:r>
            <a:r>
              <a:rPr lang="en-US" dirty="0" smtClean="0"/>
              <a:t> &amp; </a:t>
            </a:r>
            <a:r>
              <a:rPr lang="en-US" dirty="0" err="1" smtClean="0"/>
              <a:t>Cremers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2500" t="31099" r="11875" b="14209"/>
          <a:stretch>
            <a:fillRect/>
          </a:stretch>
        </p:blipFill>
        <p:spPr bwMode="auto">
          <a:xfrm>
            <a:off x="762000" y="1143000"/>
            <a:ext cx="7543800" cy="366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12500" t="41421" r="10625" b="33914"/>
          <a:stretch>
            <a:fillRect/>
          </a:stretch>
        </p:blipFill>
        <p:spPr bwMode="auto">
          <a:xfrm>
            <a:off x="0" y="4876800"/>
            <a:ext cx="9144000" cy="170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Relaxed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                 is minimized at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fixed              , this is linear.</a:t>
            </a:r>
          </a:p>
          <a:p>
            <a:endParaRPr lang="en-US" sz="2400" dirty="0" smtClean="0"/>
          </a:p>
          <a:p>
            <a:r>
              <a:rPr lang="en-US" sz="2400" dirty="0" smtClean="0"/>
              <a:t>Solve by SOR, update               , and repeat.</a:t>
            </a:r>
          </a:p>
          <a:p>
            <a:endParaRPr lang="en-US" sz="2400" dirty="0" smtClean="0"/>
          </a:p>
          <a:p>
            <a:r>
              <a:rPr lang="en-US" sz="2400" dirty="0" smtClean="0"/>
              <a:t>Periodically project </a:t>
            </a:r>
            <a:r>
              <a:rPr lang="en-US" sz="2400" i="1" dirty="0" smtClean="0"/>
              <a:t>u</a:t>
            </a:r>
            <a:r>
              <a:rPr lang="en-US" sz="2400" dirty="0" smtClean="0"/>
              <a:t> onto feasible (silhouette-consistent) region.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0" y="1447800"/>
            <a:ext cx="4267200" cy="2590800"/>
            <a:chOff x="4419600" y="1447800"/>
            <a:chExt cx="4267200" cy="25908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4419600" y="1524000"/>
              <a:ext cx="4114800" cy="2514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min.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s.t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5556250" y="1558925"/>
            <a:ext cx="1624013" cy="625475"/>
          </p:xfrm>
          <a:graphic>
            <a:graphicData uri="http://schemas.openxmlformats.org/presentationml/2006/ole">
              <p:oleObj spid="_x0000_s23554" name="Equation" r:id="rId3" imgW="888840" imgH="342720" progId="Equation.3">
                <p:embed/>
              </p:oleObj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5334000" y="2438400"/>
            <a:ext cx="3130190" cy="668855"/>
          </p:xfrm>
          <a:graphic>
            <a:graphicData uri="http://schemas.openxmlformats.org/presentationml/2006/ole">
              <p:oleObj spid="_x0000_s23555" name="Equation" r:id="rId4" imgW="1663560" imgH="355320" progId="Equation.3">
                <p:embed/>
              </p:oleObj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5334000" y="3200400"/>
            <a:ext cx="2699488" cy="668855"/>
          </p:xfrm>
          <a:graphic>
            <a:graphicData uri="http://schemas.openxmlformats.org/presentationml/2006/ole">
              <p:oleObj spid="_x0000_s23556" name="Equation" r:id="rId5" imgW="1434960" imgH="355320" progId="Equation.3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4648200" y="1447800"/>
              <a:ext cx="4038600" cy="2590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1999" y="1600200"/>
          <a:ext cx="1580444" cy="609600"/>
        </p:xfrm>
        <a:graphic>
          <a:graphicData uri="http://schemas.openxmlformats.org/presentationml/2006/ole">
            <p:oleObj spid="_x0000_s23557" name="Equation" r:id="rId6" imgW="888840" imgH="34272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85800" y="2286000"/>
          <a:ext cx="3999412" cy="838200"/>
        </p:xfrm>
        <a:graphic>
          <a:graphicData uri="http://schemas.openxmlformats.org/presentationml/2006/ole">
            <p:oleObj spid="_x0000_s23558" name="Equation" r:id="rId7" imgW="2120760" imgH="44424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81200" y="3200400"/>
          <a:ext cx="914400" cy="864973"/>
        </p:xfrm>
        <a:graphic>
          <a:graphicData uri="http://schemas.openxmlformats.org/presentationml/2006/ole">
            <p:oleObj spid="_x0000_s23559" name="Equation" r:id="rId8" imgW="469800" imgH="444240" progId="Equation.3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3581400" y="4114800"/>
          <a:ext cx="914400" cy="865188"/>
        </p:xfrm>
        <a:graphic>
          <a:graphicData uri="http://schemas.openxmlformats.org/presentationml/2006/ole">
            <p:oleObj spid="_x0000_s23561" name="Equation" r:id="rId9" imgW="4698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2-View Stereo Comparison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2-View Stereo</a:t>
            </a:r>
          </a:p>
          <a:p>
            <a:pPr lvl="1"/>
            <a:r>
              <a:rPr lang="en-US" dirty="0" smtClean="0"/>
              <a:t>output depth map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most points visible in both images</a:t>
            </a:r>
          </a:p>
          <a:p>
            <a:pPr lvl="1"/>
            <a:r>
              <a:rPr lang="en-US" dirty="0" smtClean="0"/>
              <a:t>smoothness critical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3276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Multiview</a:t>
            </a:r>
            <a:r>
              <a:rPr lang="en-US" dirty="0" smtClean="0"/>
              <a:t> Stereo</a:t>
            </a:r>
          </a:p>
          <a:p>
            <a:pPr lvl="1"/>
            <a:r>
              <a:rPr lang="en-US" dirty="0" smtClean="0"/>
              <a:t>output complete object</a:t>
            </a:r>
            <a:br>
              <a:rPr lang="en-US" dirty="0" smtClean="0"/>
            </a:br>
            <a:r>
              <a:rPr lang="en-US" dirty="0" smtClean="0"/>
              <a:t>model (e.g. 3D mesh)</a:t>
            </a:r>
          </a:p>
          <a:p>
            <a:pPr lvl="1"/>
            <a:r>
              <a:rPr lang="en-US" dirty="0" smtClean="0"/>
              <a:t>visibility varies greatly across images</a:t>
            </a:r>
          </a:p>
          <a:p>
            <a:pPr lvl="1"/>
            <a:r>
              <a:rPr lang="en-US" dirty="0" smtClean="0"/>
              <a:t>more data, smoothness less useful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524000"/>
            <a:ext cx="21945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21945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524000"/>
            <a:ext cx="21945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743200" y="1524000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+</a:t>
            </a:r>
            <a:endParaRPr lang="en-US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1524000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=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Multiview</a:t>
            </a:r>
            <a:r>
              <a:rPr lang="en-US" b="1" dirty="0" smtClean="0"/>
              <a:t> Stereo Cues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Photoconsistency</a:t>
            </a:r>
            <a:endParaRPr lang="en-US" dirty="0" smtClean="0"/>
          </a:p>
          <a:p>
            <a:r>
              <a:rPr lang="en-US" dirty="0" smtClean="0"/>
              <a:t>Weighted Minimal Surfaces</a:t>
            </a:r>
          </a:p>
          <a:p>
            <a:r>
              <a:rPr lang="en-US" dirty="0" smtClean="0"/>
              <a:t>Silhouette Constraints</a:t>
            </a:r>
          </a:p>
          <a:p>
            <a:r>
              <a:rPr lang="en-US" dirty="0" smtClean="0"/>
              <a:t>Relaxation &amp; </a:t>
            </a:r>
            <a:r>
              <a:rPr lang="en-US" dirty="0" err="1" smtClean="0"/>
              <a:t>Thresholding</a:t>
            </a:r>
            <a:endParaRPr lang="en-US" dirty="0" smtClean="0"/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Solving the Relaxed Problem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Multiview</a:t>
            </a:r>
            <a:r>
              <a:rPr lang="en-US" dirty="0" smtClean="0"/>
              <a:t> Stereo Cues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What information can help us compute the object’s shape?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1850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Cues: </a:t>
            </a:r>
            <a:r>
              <a:rPr lang="en-US" dirty="0" err="1" smtClean="0"/>
              <a:t>Photoconsistency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point on the object must have consistent appearance in all images in which it is visible.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5052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RightFacing"/>
            <a:lightRig rig="threePt" dir="t"/>
          </a:scene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191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36250" t="33244" r="47500" b="20643"/>
          <a:stretch>
            <a:fillRect/>
          </a:stretch>
        </p:blipFill>
        <p:spPr bwMode="auto">
          <a:xfrm>
            <a:off x="2819400" y="2743200"/>
            <a:ext cx="78326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3048000" y="3200400"/>
            <a:ext cx="228600" cy="228600"/>
            <a:chOff x="6705600" y="3124200"/>
            <a:chExt cx="228600" cy="228600"/>
          </a:xfrm>
        </p:grpSpPr>
        <p:sp>
          <p:nvSpPr>
            <p:cNvPr id="8" name="Rectangle 7"/>
            <p:cNvSpPr/>
            <p:nvPr/>
          </p:nvSpPr>
          <p:spPr>
            <a:xfrm>
              <a:off x="6705600" y="3124200"/>
              <a:ext cx="2286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781800" y="3200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43200" y="4876800"/>
            <a:ext cx="381000" cy="381000"/>
            <a:chOff x="6934200" y="3124200"/>
            <a:chExt cx="381000" cy="381000"/>
          </a:xfrm>
        </p:grpSpPr>
        <p:sp>
          <p:nvSpPr>
            <p:cNvPr id="12" name="Rectangle 11"/>
            <p:cNvSpPr/>
            <p:nvPr/>
          </p:nvSpPr>
          <p:spPr>
            <a:xfrm>
              <a:off x="6934200" y="3124200"/>
              <a:ext cx="381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086600" y="3276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200" y="4343400"/>
            <a:ext cx="381000" cy="381000"/>
            <a:chOff x="6934200" y="3124200"/>
            <a:chExt cx="381000" cy="381000"/>
          </a:xfrm>
          <a:scene3d>
            <a:camera prst="perspectiveHeroicExtremeLeftFacing"/>
            <a:lightRig rig="threePt" dir="t"/>
          </a:scene3d>
        </p:grpSpPr>
        <p:sp>
          <p:nvSpPr>
            <p:cNvPr id="16" name="Rectangle 15"/>
            <p:cNvSpPr/>
            <p:nvPr/>
          </p:nvSpPr>
          <p:spPr>
            <a:xfrm>
              <a:off x="6934200" y="3124200"/>
              <a:ext cx="381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086600" y="3276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00600" y="4191000"/>
            <a:ext cx="381000" cy="381000"/>
            <a:chOff x="6934200" y="3124200"/>
            <a:chExt cx="381000" cy="381000"/>
          </a:xfrm>
          <a:scene3d>
            <a:camera prst="perspectiveHeroicExtremeRightFacing"/>
            <a:lightRig rig="threePt" dir="t"/>
          </a:scene3d>
        </p:grpSpPr>
        <p:sp>
          <p:nvSpPr>
            <p:cNvPr id="19" name="Rectangle 18"/>
            <p:cNvSpPr/>
            <p:nvPr/>
          </p:nvSpPr>
          <p:spPr>
            <a:xfrm>
              <a:off x="6934200" y="3124200"/>
              <a:ext cx="3810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086600" y="3276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 l="43605" t="24306" r="35442" b="39354"/>
          <a:stretch>
            <a:fillRect/>
          </a:stretch>
        </p:blipFill>
        <p:spPr bwMode="auto">
          <a:xfrm>
            <a:off x="7100358" y="4397286"/>
            <a:ext cx="963084" cy="88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 l="39080" t="37879" r="39081" b="26237"/>
          <a:stretch>
            <a:fillRect/>
          </a:stretch>
        </p:blipFill>
        <p:spPr bwMode="auto">
          <a:xfrm>
            <a:off x="7099300" y="3276600"/>
            <a:ext cx="96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 l="31325" t="35525" r="45783" b="26861"/>
          <a:stretch>
            <a:fillRect/>
          </a:stretch>
        </p:blipFill>
        <p:spPr bwMode="auto">
          <a:xfrm>
            <a:off x="7097183" y="5486400"/>
            <a:ext cx="969435" cy="91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Cues: Silhouettes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Projection of 3D shape into image must agree with object contours in the image.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838200" y="2819400"/>
            <a:ext cx="3200400" cy="3048000"/>
            <a:chOff x="838200" y="2819400"/>
            <a:chExt cx="3200400" cy="3048000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152400" y="3581400"/>
              <a:ext cx="2971800" cy="1600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838200" y="3733800"/>
              <a:ext cx="2971800" cy="2133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95400" y="5029200"/>
              <a:ext cx="3810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38200" y="4648200"/>
              <a:ext cx="1371600" cy="1143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990600" y="3733800"/>
              <a:ext cx="3048000" cy="1676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1562100" y="2933700"/>
              <a:ext cx="2590800" cy="2362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2819400" y="4419600"/>
              <a:ext cx="1143000" cy="9906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3276600" y="4800600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ight Triangle 43"/>
            <p:cNvSpPr/>
            <p:nvPr/>
          </p:nvSpPr>
          <p:spPr>
            <a:xfrm>
              <a:off x="2209800" y="3352800"/>
              <a:ext cx="838200" cy="99060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4"/>
            <p:cNvSpPr/>
            <p:nvPr/>
          </p:nvSpPr>
          <p:spPr>
            <a:xfrm rot="5400000">
              <a:off x="2628900" y="4305300"/>
              <a:ext cx="304800" cy="38100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45"/>
            <p:cNvSpPr/>
            <p:nvPr/>
          </p:nvSpPr>
          <p:spPr>
            <a:xfrm rot="-5400000">
              <a:off x="1562100" y="3543300"/>
              <a:ext cx="838200" cy="457200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rot="17960570">
              <a:off x="2028753" y="3730349"/>
              <a:ext cx="484200" cy="916863"/>
            </a:xfrm>
            <a:prstGeom prst="parallelogram">
              <a:avLst>
                <a:gd name="adj" fmla="val 142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971800"/>
            <a:ext cx="3309938" cy="27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3" name="Group 62"/>
          <p:cNvGrpSpPr/>
          <p:nvPr/>
        </p:nvGrpSpPr>
        <p:grpSpPr>
          <a:xfrm>
            <a:off x="1981200" y="3810000"/>
            <a:ext cx="800100" cy="685800"/>
            <a:chOff x="1981200" y="3810000"/>
            <a:chExt cx="800100" cy="685800"/>
          </a:xfrm>
        </p:grpSpPr>
        <p:cxnSp>
          <p:nvCxnSpPr>
            <p:cNvPr id="54" name="Straight Connector 53"/>
            <p:cNvCxnSpPr>
              <a:stCxn id="48" idx="5"/>
            </p:cNvCxnSpPr>
            <p:nvPr/>
          </p:nvCxnSpPr>
          <p:spPr>
            <a:xfrm rot="5400000" flipH="1">
              <a:off x="1774146" y="4017054"/>
              <a:ext cx="586814" cy="17270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endCxn id="44" idx="5"/>
            </p:cNvCxnSpPr>
            <p:nvPr/>
          </p:nvCxnSpPr>
          <p:spPr>
            <a:xfrm>
              <a:off x="1981200" y="3810000"/>
              <a:ext cx="647700" cy="381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5" idx="5"/>
              <a:endCxn id="48" idx="5"/>
            </p:cNvCxnSpPr>
            <p:nvPr/>
          </p:nvCxnSpPr>
          <p:spPr>
            <a:xfrm rot="5400000" flipH="1">
              <a:off x="2418110" y="4132610"/>
              <a:ext cx="98986" cy="6273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5" idx="5"/>
              <a:endCxn id="44" idx="5"/>
            </p:cNvCxnSpPr>
            <p:nvPr/>
          </p:nvCxnSpPr>
          <p:spPr>
            <a:xfrm rot="5400000" flipH="1">
              <a:off x="2381250" y="4095750"/>
              <a:ext cx="6477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1752600" y="4191000"/>
            <a:ext cx="1295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752600" y="3352800"/>
            <a:ext cx="1295400" cy="1295400"/>
            <a:chOff x="1752600" y="3352800"/>
            <a:chExt cx="1295400" cy="1295400"/>
          </a:xfrm>
        </p:grpSpPr>
        <p:cxnSp>
          <p:nvCxnSpPr>
            <p:cNvPr id="67" name="Straight Connector 66"/>
            <p:cNvCxnSpPr>
              <a:endCxn id="46" idx="4"/>
            </p:cNvCxnSpPr>
            <p:nvPr/>
          </p:nvCxnSpPr>
          <p:spPr>
            <a:xfrm rot="5400000" flipH="1" flipV="1">
              <a:off x="1562100" y="3543300"/>
              <a:ext cx="838200" cy="457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46" idx="4"/>
              <a:endCxn id="44" idx="4"/>
            </p:cNvCxnSpPr>
            <p:nvPr/>
          </p:nvCxnSpPr>
          <p:spPr>
            <a:xfrm>
              <a:off x="2209800" y="3352800"/>
              <a:ext cx="838200" cy="990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4" idx="4"/>
              <a:endCxn id="45" idx="4"/>
            </p:cNvCxnSpPr>
            <p:nvPr/>
          </p:nvCxnSpPr>
          <p:spPr>
            <a:xfrm rot="5400000">
              <a:off x="2667000" y="4267200"/>
              <a:ext cx="304800" cy="457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45" idx="4"/>
            </p:cNvCxnSpPr>
            <p:nvPr/>
          </p:nvCxnSpPr>
          <p:spPr>
            <a:xfrm rot="10800000">
              <a:off x="1752600" y="4191000"/>
              <a:ext cx="838200" cy="457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Photoconsistency</a:t>
            </a:r>
            <a:r>
              <a:rPr lang="en-US" dirty="0" smtClean="0"/>
              <a:t> + Silhouettes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Concavities do not show up in silhouettes.</a:t>
            </a:r>
          </a:p>
          <a:p>
            <a:endParaRPr lang="en-US" dirty="0" smtClean="0"/>
          </a:p>
          <a:p>
            <a:r>
              <a:rPr lang="en-US" dirty="0" err="1" smtClean="0"/>
              <a:t>Photoconsistency</a:t>
            </a:r>
            <a:r>
              <a:rPr lang="en-US" dirty="0" smtClean="0"/>
              <a:t> is ambiguous for </a:t>
            </a:r>
            <a:r>
              <a:rPr lang="en-US" dirty="0" err="1" smtClean="0"/>
              <a:t>textureless</a:t>
            </a:r>
            <a:r>
              <a:rPr lang="en-US" dirty="0" smtClean="0"/>
              <a:t> regions.</a:t>
            </a:r>
          </a:p>
          <a:p>
            <a:endParaRPr lang="en-US" dirty="0" smtClean="0"/>
          </a:p>
          <a:p>
            <a:r>
              <a:rPr lang="en-US" dirty="0" err="1" smtClean="0"/>
              <a:t>Photoconsistency</a:t>
            </a:r>
            <a:r>
              <a:rPr lang="en-US" dirty="0" smtClean="0"/>
              <a:t> often fails for thin regions with high curvature.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1295400"/>
            <a:ext cx="2057400" cy="14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953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 l="17868" t="31250" r="48135" b="12500"/>
          <a:stretch>
            <a:fillRect/>
          </a:stretch>
        </p:blipFill>
        <p:spPr bwMode="auto">
          <a:xfrm>
            <a:off x="6438900" y="2971800"/>
            <a:ext cx="1905000" cy="183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 l="55422" t="31009" r="10843" b="13175"/>
          <a:stretch>
            <a:fillRect/>
          </a:stretch>
        </p:blipFill>
        <p:spPr bwMode="auto">
          <a:xfrm>
            <a:off x="6438900" y="2971800"/>
            <a:ext cx="1905000" cy="183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788</Words>
  <Application>Microsoft Office PowerPoint</Application>
  <PresentationFormat>On-screen Show (4:3)</PresentationFormat>
  <Paragraphs>216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Silhouettes in Multiview Stereo</vt:lpstr>
      <vt:lpstr>Multiview Stereo Problem</vt:lpstr>
      <vt:lpstr>Multiview Stereo Problem</vt:lpstr>
      <vt:lpstr>2-View Stereo Comparison</vt:lpstr>
      <vt:lpstr>Outline</vt:lpstr>
      <vt:lpstr>Multiview Stereo Cues</vt:lpstr>
      <vt:lpstr>Cues: Photoconsistency</vt:lpstr>
      <vt:lpstr>Cues: Silhouettes</vt:lpstr>
      <vt:lpstr>Photoconsistency + Silhouettes</vt:lpstr>
      <vt:lpstr>Photoconsistency + Silhouettes</vt:lpstr>
      <vt:lpstr>Using Photoconsistency</vt:lpstr>
      <vt:lpstr>Visibility Issue</vt:lpstr>
      <vt:lpstr>Local Photoconsistency</vt:lpstr>
      <vt:lpstr>Computing Photoconsistency</vt:lpstr>
      <vt:lpstr>Photoconsistency Map</vt:lpstr>
      <vt:lpstr>Ballooning Term</vt:lpstr>
      <vt:lpstr>Volumetric Graph Cut</vt:lpstr>
      <vt:lpstr>Outline</vt:lpstr>
      <vt:lpstr>Enforcing Silhouette Constraints</vt:lpstr>
      <vt:lpstr>Pinning the Surface</vt:lpstr>
      <vt:lpstr>Where to Pin</vt:lpstr>
      <vt:lpstr>How to Pin</vt:lpstr>
      <vt:lpstr>Where are we?</vt:lpstr>
      <vt:lpstr>Silhouettes: Another Try</vt:lpstr>
      <vt:lpstr>Silhouette Constraint</vt:lpstr>
      <vt:lpstr>Convex Relaxation</vt:lpstr>
      <vt:lpstr>Convex Relaxation</vt:lpstr>
      <vt:lpstr>Convex Relaxation</vt:lpstr>
      <vt:lpstr>Algorithm</vt:lpstr>
      <vt:lpstr>Thresholding</vt:lpstr>
      <vt:lpstr>Outline</vt:lpstr>
      <vt:lpstr>Results</vt:lpstr>
      <vt:lpstr>Results</vt:lpstr>
      <vt:lpstr>Results</vt:lpstr>
      <vt:lpstr>Solving the Relaxed Problem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Silhouettes in Multiview Stereo</dc:title>
  <dc:creator>Ian</dc:creator>
  <cp:lastModifiedBy>Ian Simon</cp:lastModifiedBy>
  <cp:revision>64</cp:revision>
  <dcterms:created xsi:type="dcterms:W3CDTF">2006-08-16T00:00:00Z</dcterms:created>
  <dcterms:modified xsi:type="dcterms:W3CDTF">2008-11-24T16:04:18Z</dcterms:modified>
</cp:coreProperties>
</file>