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20" r:id="rId3"/>
    <p:sldId id="337" r:id="rId4"/>
    <p:sldId id="366" r:id="rId5"/>
    <p:sldId id="367" r:id="rId6"/>
    <p:sldId id="406" r:id="rId7"/>
    <p:sldId id="413" r:id="rId8"/>
    <p:sldId id="350" r:id="rId9"/>
    <p:sldId id="355" r:id="rId10"/>
    <p:sldId id="356" r:id="rId11"/>
    <p:sldId id="424" r:id="rId12"/>
    <p:sldId id="405" r:id="rId13"/>
    <p:sldId id="421" r:id="rId14"/>
    <p:sldId id="425" r:id="rId15"/>
    <p:sldId id="422" r:id="rId16"/>
    <p:sldId id="426" r:id="rId17"/>
    <p:sldId id="412" r:id="rId18"/>
    <p:sldId id="390" r:id="rId19"/>
    <p:sldId id="389" r:id="rId20"/>
    <p:sldId id="370" r:id="rId21"/>
    <p:sldId id="339" r:id="rId22"/>
    <p:sldId id="401" r:id="rId23"/>
    <p:sldId id="415" r:id="rId24"/>
    <p:sldId id="396" r:id="rId25"/>
    <p:sldId id="395" r:id="rId26"/>
    <p:sldId id="375" r:id="rId27"/>
    <p:sldId id="352" r:id="rId28"/>
    <p:sldId id="378" r:id="rId29"/>
    <p:sldId id="420" r:id="rId30"/>
    <p:sldId id="419" r:id="rId31"/>
    <p:sldId id="431" r:id="rId32"/>
    <p:sldId id="428" r:id="rId33"/>
    <p:sldId id="430" r:id="rId34"/>
    <p:sldId id="429" r:id="rId35"/>
    <p:sldId id="410" r:id="rId36"/>
    <p:sldId id="394" r:id="rId37"/>
    <p:sldId id="380" r:id="rId38"/>
    <p:sldId id="335" r:id="rId39"/>
    <p:sldId id="416" r:id="rId40"/>
    <p:sldId id="417" r:id="rId41"/>
    <p:sldId id="409" r:id="rId42"/>
    <p:sldId id="305" r:id="rId43"/>
    <p:sldId id="346" r:id="rId44"/>
    <p:sldId id="348" r:id="rId45"/>
    <p:sldId id="384" r:id="rId46"/>
    <p:sldId id="411" r:id="rId47"/>
    <p:sldId id="432" r:id="rId4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828"/>
    <a:srgbClr val="0121BF"/>
    <a:srgbClr val="21FF3B"/>
    <a:srgbClr val="BF01A8"/>
    <a:srgbClr val="2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6359" autoAdjust="0"/>
  </p:normalViewPr>
  <p:slideViewPr>
    <p:cSldViewPr>
      <p:cViewPr>
        <p:scale>
          <a:sx n="66" d="100"/>
          <a:sy n="66" d="100"/>
        </p:scale>
        <p:origin x="-1771" y="-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C96C726-FF6E-43C1-8CED-B771B8281F78}" type="datetimeFigureOut">
              <a:rPr lang="zh-CN" altLang="en-US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C834D2B-8ACE-4C68-AFED-85A91CADBB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022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12B9B-0CA1-4E24-9955-BB7765178C6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b="1" dirty="0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59710-1168-425D-922C-AB8BD548625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59710-1168-425D-922C-AB8BD548625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9385B-3048-4B52-AE40-634229B59D9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697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24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66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66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66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6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2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0A05A-8102-4F0C-9ECD-2E33BA6679C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visualize the co-occurrence model for each pair as a 4 by 4 matrix. For example, if two parts are on the same rigid limb, they should have consistent orientations. Then this matrix will be diagonal 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21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21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21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A74EB-B2EE-4A0B-8374-D826CA9E958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A74EB-B2EE-4A0B-8374-D826CA9E958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D7825E-84B3-434F-9AFB-00FEA4FA86C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D7825E-84B3-434F-9AFB-00FEA4FA86C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D7825E-84B3-434F-9AFB-00FEA4FA86C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91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F642DD-3649-479D-AFD0-03DC5988049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715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297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44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8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71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71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9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6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34D2B-8ACE-4C68-AFED-85A91CADBB34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24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12B9B-0CA1-4E24-9955-BB7765178C6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A7854-3225-496A-883F-0F55C5E199C0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F7506-8C47-41B5-ADE3-58A6E2FCD92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26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99F9B-A028-4D0C-A989-44D896C1DBBC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90F22-F18A-449F-9B71-FAC73C7C118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2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6C974-65EE-42A4-9BF2-D14EDF110A83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885D7-6F1F-4111-9564-3EF198EAC8D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9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78EB-D891-42CD-92A3-AB7DAF7564C4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19F0-F4A9-4C37-8E0E-C81675AE88D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18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D293E5-4590-468F-80FF-5887F68E44CA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FE6B-7DF0-450A-B772-9CDD802358A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61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82B96-5EDE-48C0-A81E-A1C4F80B8006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FA813-2CE6-4535-910E-B6A79D4AB8C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36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96F1-DF1A-4C2F-9D48-ED38AE0CA755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5347D-A971-4090-A95B-8B3AEE7BF92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50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41446-3EE4-4E85-B3C1-37D5210C4666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5DAA6-86B8-4C4F-ABDB-055C1BC4A61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7E11-DF92-475A-88C5-68C647E58020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517C-58AB-48A7-89F2-AF687613133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93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8DAC4-D272-4492-BE72-11C1608B89E2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70C9-95B1-4302-A363-B17CC7C1D4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51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12DB9-1CD3-49E3-847A-7CD3FB4B5162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731ED-5952-45DF-8BF8-505977FB245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2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E790F2-91B3-4A82-9EBC-E3A47FE0114F}" type="datetimeFigureOut">
              <a:rPr lang="zh-CN" altLang="en-US" smtClean="0"/>
              <a:pPr>
                <a:defRPr/>
              </a:pPr>
              <a:t>2011/10/25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AE2AF4-291A-4431-90DB-37B093E5B35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9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28" Type="http://schemas.openxmlformats.org/officeDocument/2006/relationships/image" Target="../media/image50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Relationship Id="rId27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28" Type="http://schemas.openxmlformats.org/officeDocument/2006/relationships/image" Target="../media/image50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Relationship Id="rId27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2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8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2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2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phoenix.ics.uci.edu/software/pos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077200" cy="1470025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Pictorial Structures for </a:t>
            </a:r>
            <a:br>
              <a:rPr lang="en-US" altLang="zh-CN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CN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Articulated Pose Estimation</a:t>
            </a:r>
            <a:endParaRPr lang="zh-CN" alt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67000" y="5638800"/>
            <a:ext cx="6400800" cy="12192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i="1" dirty="0" err="1" smtClean="0">
                <a:solidFill>
                  <a:schemeClr val="tx1"/>
                </a:solidFill>
                <a:ea typeface="宋体" pitchFamily="2" charset="-122"/>
              </a:rPr>
              <a:t>Ankit</a:t>
            </a:r>
            <a:r>
              <a:rPr lang="en-US" altLang="zh-CN" sz="2400" i="1" dirty="0" smtClean="0">
                <a:solidFill>
                  <a:schemeClr val="tx1"/>
                </a:solidFill>
                <a:ea typeface="宋体" pitchFamily="2" charset="-122"/>
              </a:rPr>
              <a:t> Gupta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i="1" dirty="0" smtClean="0">
                <a:solidFill>
                  <a:schemeClr val="tx1"/>
                </a:solidFill>
                <a:ea typeface="宋体" pitchFamily="2" charset="-122"/>
              </a:rPr>
              <a:t>CSE 590V: Vision Seminar</a:t>
            </a:r>
            <a:endParaRPr lang="zh-CN" altLang="en-US" sz="2400" i="1" dirty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14339" name="Picture 3" descr="D:\Research\Vision\My Presentation\CVPR 2011\PARSE\nice figures\im0111.jpg"/>
          <p:cNvPicPr>
            <a:picLocks noChangeAspect="1" noChangeArrowheads="1"/>
          </p:cNvPicPr>
          <p:nvPr/>
        </p:nvPicPr>
        <p:blipFill>
          <a:blip r:embed="rId3"/>
          <a:srcRect l="25294" t="7619" r="21933" b="11259"/>
          <a:stretch>
            <a:fillRect/>
          </a:stretch>
        </p:blipFill>
        <p:spPr bwMode="auto">
          <a:xfrm>
            <a:off x="1904999" y="2895600"/>
            <a:ext cx="15859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:\Research\Vision\My Presentation\CVPR 2011\PARSE\nice figures\im0112.jpg"/>
          <p:cNvPicPr>
            <a:picLocks noChangeAspect="1" noChangeArrowheads="1"/>
          </p:cNvPicPr>
          <p:nvPr/>
        </p:nvPicPr>
        <p:blipFill>
          <a:blip r:embed="rId4"/>
          <a:srcRect l="28336" t="7657" r="24606" b="10999"/>
          <a:stretch>
            <a:fillRect/>
          </a:stretch>
        </p:blipFill>
        <p:spPr bwMode="auto">
          <a:xfrm>
            <a:off x="3465512" y="2895600"/>
            <a:ext cx="14112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:\Research\Vision\My Presentation\CVPR 2011\PARSE\nice figures\im0117.jpg"/>
          <p:cNvPicPr>
            <a:picLocks noChangeAspect="1" noChangeArrowheads="1"/>
          </p:cNvPicPr>
          <p:nvPr/>
        </p:nvPicPr>
        <p:blipFill>
          <a:blip r:embed="rId5"/>
          <a:srcRect l="31360" t="7787" r="27966" b="11093"/>
          <a:stretch>
            <a:fillRect/>
          </a:stretch>
        </p:blipFill>
        <p:spPr bwMode="auto">
          <a:xfrm>
            <a:off x="4876799" y="2895600"/>
            <a:ext cx="1222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D:\Research\Vision\My Presentation\CVPR 2011\PARSE\nice figures\im0110.jpg"/>
          <p:cNvPicPr>
            <a:picLocks noChangeAspect="1" noChangeArrowheads="1"/>
          </p:cNvPicPr>
          <p:nvPr/>
        </p:nvPicPr>
        <p:blipFill>
          <a:blip r:embed="rId6"/>
          <a:srcRect l="28320" t="7516" r="24873" b="11250"/>
          <a:stretch>
            <a:fillRect/>
          </a:stretch>
        </p:blipFill>
        <p:spPr bwMode="auto">
          <a:xfrm>
            <a:off x="500062" y="2895600"/>
            <a:ext cx="140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D:\Research\Vision\My Presentation\CVPR 2011\PARSE\nice figures\im0205.jpg"/>
          <p:cNvPicPr>
            <a:picLocks noChangeAspect="1" noChangeArrowheads="1"/>
          </p:cNvPicPr>
          <p:nvPr/>
        </p:nvPicPr>
        <p:blipFill>
          <a:blip r:embed="rId7"/>
          <a:srcRect l="33784" t="7648" r="25259" b="11121"/>
          <a:stretch>
            <a:fillRect/>
          </a:stretch>
        </p:blipFill>
        <p:spPr bwMode="auto">
          <a:xfrm>
            <a:off x="7391399" y="2895600"/>
            <a:ext cx="1228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D:\Research\Vision\My Presentation\CVPR 2011\PARSE\nice figures\im0251.jpg"/>
          <p:cNvPicPr>
            <a:picLocks noChangeAspect="1" noChangeArrowheads="1"/>
          </p:cNvPicPr>
          <p:nvPr/>
        </p:nvPicPr>
        <p:blipFill>
          <a:blip r:embed="rId8"/>
          <a:srcRect l="29916" t="7732" r="26471" b="11261"/>
          <a:stretch>
            <a:fillRect/>
          </a:stretch>
        </p:blipFill>
        <p:spPr bwMode="auto">
          <a:xfrm>
            <a:off x="6078536" y="2895600"/>
            <a:ext cx="13128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5105400"/>
            <a:ext cx="8229600" cy="987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Pictorial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Structure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/>
                      </a:rPr>
                      <m:t>𝜓</m:t>
                    </m:r>
                    <m:r>
                      <a:rPr lang="en-US" altLang="zh-CN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>: Spatial features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2400" dirty="0"/>
                  <a:t>: Pairwise springs between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and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𝑗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b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97989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17950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971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962400"/>
            <a:ext cx="247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19832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506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Using this Model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phase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Train phase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04799" y="2667000"/>
            <a:ext cx="389382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Images (I) </a:t>
            </a:r>
          </a:p>
          <a:p>
            <a:r>
              <a:rPr lang="en-US" dirty="0" smtClean="0"/>
              <a:t>   - Known locations of the parts (L)</a:t>
            </a:r>
          </a:p>
          <a:p>
            <a:endParaRPr lang="en-US" dirty="0"/>
          </a:p>
          <a:p>
            <a:r>
              <a:rPr lang="en-US" dirty="0" smtClean="0"/>
              <a:t>Need to learn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Unary templates</a:t>
            </a:r>
          </a:p>
          <a:p>
            <a:endParaRPr lang="en-US" sz="1100" dirty="0" smtClean="0"/>
          </a:p>
          <a:p>
            <a:r>
              <a:rPr lang="en-US" dirty="0" smtClean="0"/>
              <a:t>  - Spatial features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phase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Train phase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04800" y="1600200"/>
            <a:ext cx="3893823" cy="533400"/>
            <a:chOff x="1752600" y="3962400"/>
            <a:chExt cx="5562600" cy="762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962400"/>
              <a:ext cx="9715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962400"/>
              <a:ext cx="2209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3962400"/>
              <a:ext cx="2476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Oval 16"/>
          <p:cNvSpPr/>
          <p:nvPr/>
        </p:nvSpPr>
        <p:spPr>
          <a:xfrm>
            <a:off x="13716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18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" y="4114800"/>
            <a:ext cx="28194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28" y="4573904"/>
            <a:ext cx="399072" cy="4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105400"/>
            <a:ext cx="41148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799" y="2667000"/>
            <a:ext cx="389382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Images (I) </a:t>
            </a:r>
          </a:p>
          <a:p>
            <a:r>
              <a:rPr lang="en-US" dirty="0" smtClean="0"/>
              <a:t>   - Known locations of the parts (L)</a:t>
            </a:r>
          </a:p>
          <a:p>
            <a:endParaRPr lang="en-US" dirty="0"/>
          </a:p>
          <a:p>
            <a:r>
              <a:rPr lang="en-US" dirty="0" smtClean="0"/>
              <a:t>Need to learn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Unary templates</a:t>
            </a:r>
          </a:p>
          <a:p>
            <a:endParaRPr lang="en-US" sz="1100" dirty="0" smtClean="0"/>
          </a:p>
          <a:p>
            <a:r>
              <a:rPr lang="en-US" dirty="0" smtClean="0"/>
              <a:t>  - Spatial features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phase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Train phase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04800" y="1600200"/>
            <a:ext cx="3893823" cy="533400"/>
            <a:chOff x="1752600" y="3962400"/>
            <a:chExt cx="5562600" cy="762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962400"/>
              <a:ext cx="9715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962400"/>
              <a:ext cx="2209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3962400"/>
              <a:ext cx="2476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Oval 16"/>
          <p:cNvSpPr/>
          <p:nvPr/>
        </p:nvSpPr>
        <p:spPr>
          <a:xfrm>
            <a:off x="13716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18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799" y="5181600"/>
            <a:ext cx="403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Structural SVM formulation</a:t>
            </a:r>
          </a:p>
          <a:p>
            <a:r>
              <a:rPr lang="en-US" dirty="0"/>
              <a:t> </a:t>
            </a:r>
            <a:r>
              <a:rPr lang="en-US" dirty="0" smtClean="0"/>
              <a:t> - Standard solvers available        </a:t>
            </a:r>
          </a:p>
          <a:p>
            <a:r>
              <a:rPr lang="en-US" dirty="0" smtClean="0"/>
              <a:t>     (</a:t>
            </a:r>
            <a:r>
              <a:rPr lang="en-US" dirty="0" err="1" smtClean="0"/>
              <a:t>SVMStruct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" y="4114800"/>
            <a:ext cx="28194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28" y="4573904"/>
            <a:ext cx="399072" cy="4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8600" y="5105400"/>
            <a:ext cx="41148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799" y="2667000"/>
            <a:ext cx="389382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Images (I) </a:t>
            </a:r>
          </a:p>
          <a:p>
            <a:r>
              <a:rPr lang="en-US" dirty="0" smtClean="0"/>
              <a:t>   - Known locations of the parts (L)</a:t>
            </a:r>
          </a:p>
          <a:p>
            <a:endParaRPr lang="en-US" dirty="0"/>
          </a:p>
          <a:p>
            <a:r>
              <a:rPr lang="en-US" dirty="0" smtClean="0"/>
              <a:t>Need to learn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Unary templates</a:t>
            </a:r>
          </a:p>
          <a:p>
            <a:endParaRPr lang="en-US" sz="1100" dirty="0" smtClean="0"/>
          </a:p>
          <a:p>
            <a:r>
              <a:rPr lang="en-US" dirty="0" smtClean="0"/>
              <a:t>  - Spatial features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phase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Train phase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04800" y="1600200"/>
            <a:ext cx="3893823" cy="533400"/>
            <a:chOff x="1752600" y="3962400"/>
            <a:chExt cx="5562600" cy="762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962400"/>
              <a:ext cx="9715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962400"/>
              <a:ext cx="2209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3962400"/>
              <a:ext cx="2476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869177" y="1600200"/>
            <a:ext cx="3893823" cy="533400"/>
            <a:chOff x="1752600" y="3962400"/>
            <a:chExt cx="5562600" cy="762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962400"/>
              <a:ext cx="9715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962400"/>
              <a:ext cx="2209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3962400"/>
              <a:ext cx="2476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Oval 16"/>
          <p:cNvSpPr/>
          <p:nvPr/>
        </p:nvSpPr>
        <p:spPr>
          <a:xfrm>
            <a:off x="13716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18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799" y="5181600"/>
            <a:ext cx="403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Structural SVM formulation</a:t>
            </a:r>
          </a:p>
          <a:p>
            <a:r>
              <a:rPr lang="en-US" dirty="0"/>
              <a:t> </a:t>
            </a:r>
            <a:r>
              <a:rPr lang="en-US" dirty="0" smtClean="0"/>
              <a:t> - Standard solvers available        </a:t>
            </a:r>
          </a:p>
          <a:p>
            <a:r>
              <a:rPr lang="en-US" dirty="0" smtClean="0"/>
              <a:t>     (</a:t>
            </a:r>
            <a:r>
              <a:rPr lang="en-US" dirty="0" err="1" smtClean="0"/>
              <a:t>SVMStruct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" y="4114800"/>
            <a:ext cx="28194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28" y="4573904"/>
            <a:ext cx="399072" cy="4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1816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6800" y="2667000"/>
            <a:ext cx="38938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 (I) </a:t>
            </a:r>
          </a:p>
          <a:p>
            <a:endParaRPr lang="en-US" dirty="0"/>
          </a:p>
          <a:p>
            <a:r>
              <a:rPr lang="en-US" dirty="0" smtClean="0"/>
              <a:t>Need to compute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Part locations (L)</a:t>
            </a:r>
          </a:p>
          <a:p>
            <a:endParaRPr lang="en-US" dirty="0"/>
          </a:p>
          <a:p>
            <a:r>
              <a:rPr lang="en-US" dirty="0" smtClean="0"/>
              <a:t>Algorithm</a:t>
            </a:r>
          </a:p>
          <a:p>
            <a:r>
              <a:rPr lang="en-US" dirty="0"/>
              <a:t> </a:t>
            </a:r>
            <a:r>
              <a:rPr lang="en-US" dirty="0" smtClean="0"/>
              <a:t> - L* = arg max (S(I,L))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00600" y="5181600"/>
            <a:ext cx="41148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5105400"/>
            <a:ext cx="41148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799" y="2667000"/>
            <a:ext cx="389382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Images (I) </a:t>
            </a:r>
          </a:p>
          <a:p>
            <a:r>
              <a:rPr lang="en-US" dirty="0" smtClean="0"/>
              <a:t>   - Known locations of the parts (L)</a:t>
            </a:r>
          </a:p>
          <a:p>
            <a:endParaRPr lang="en-US" dirty="0"/>
          </a:p>
          <a:p>
            <a:r>
              <a:rPr lang="en-US" dirty="0" smtClean="0"/>
              <a:t>Need to learn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Unary templates</a:t>
            </a:r>
          </a:p>
          <a:p>
            <a:endParaRPr lang="en-US" sz="1100" dirty="0" smtClean="0"/>
          </a:p>
          <a:p>
            <a:r>
              <a:rPr lang="en-US" dirty="0" smtClean="0"/>
              <a:t>  - Spatial features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phase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Train phase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04800" y="1600200"/>
            <a:ext cx="3893823" cy="533400"/>
            <a:chOff x="1752600" y="3962400"/>
            <a:chExt cx="5562600" cy="762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962400"/>
              <a:ext cx="9715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962400"/>
              <a:ext cx="2209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3962400"/>
              <a:ext cx="2476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869177" y="1600200"/>
            <a:ext cx="3893823" cy="533400"/>
            <a:chOff x="1752600" y="3962400"/>
            <a:chExt cx="5562600" cy="762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962400"/>
              <a:ext cx="9715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962400"/>
              <a:ext cx="2209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3962400"/>
              <a:ext cx="2476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Oval 16"/>
          <p:cNvSpPr/>
          <p:nvPr/>
        </p:nvSpPr>
        <p:spPr>
          <a:xfrm>
            <a:off x="13716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18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799" y="5181600"/>
            <a:ext cx="403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Structural SVM formulation</a:t>
            </a:r>
          </a:p>
          <a:p>
            <a:r>
              <a:rPr lang="en-US" dirty="0"/>
              <a:t> </a:t>
            </a:r>
            <a:r>
              <a:rPr lang="en-US" dirty="0" smtClean="0"/>
              <a:t> - Standard solvers available        </a:t>
            </a:r>
          </a:p>
          <a:p>
            <a:r>
              <a:rPr lang="en-US" dirty="0" smtClean="0"/>
              <a:t>     (</a:t>
            </a:r>
            <a:r>
              <a:rPr lang="en-US" dirty="0" err="1" smtClean="0"/>
              <a:t>SVMStruct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" y="4114800"/>
            <a:ext cx="28194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28" y="4573904"/>
            <a:ext cx="399072" cy="4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181600" y="14478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6800" y="2667000"/>
            <a:ext cx="3893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 (I) </a:t>
            </a:r>
          </a:p>
          <a:p>
            <a:endParaRPr lang="en-US" dirty="0"/>
          </a:p>
          <a:p>
            <a:r>
              <a:rPr lang="en-US" dirty="0" smtClean="0"/>
              <a:t>Need to compute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Part locations (L)</a:t>
            </a:r>
          </a:p>
          <a:p>
            <a:endParaRPr lang="en-US" dirty="0"/>
          </a:p>
          <a:p>
            <a:r>
              <a:rPr lang="en-US" dirty="0" smtClean="0"/>
              <a:t>Algorithm</a:t>
            </a:r>
          </a:p>
          <a:p>
            <a:r>
              <a:rPr lang="en-US" dirty="0"/>
              <a:t> </a:t>
            </a:r>
            <a:r>
              <a:rPr lang="en-US" dirty="0" smtClean="0"/>
              <a:t> - L* = arg max (S(I,L))</a:t>
            </a:r>
          </a:p>
          <a:p>
            <a:endParaRPr lang="en-US" dirty="0"/>
          </a:p>
          <a:p>
            <a:r>
              <a:rPr lang="en-US" dirty="0" smtClean="0"/>
              <a:t>Standard inference problem</a:t>
            </a:r>
          </a:p>
          <a:p>
            <a:r>
              <a:rPr lang="en-US" dirty="0"/>
              <a:t> </a:t>
            </a:r>
            <a:r>
              <a:rPr lang="en-US" dirty="0" smtClean="0"/>
              <a:t> - For tree graphs, can be exactly computed using belief 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533400" y="1577975"/>
            <a:ext cx="8077200" cy="1470025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Articulated Pose Estimation with Flexible Mixtures of Parts </a:t>
            </a:r>
            <a:endParaRPr lang="zh-CN" alt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Yi Yang &amp; Deva </a:t>
            </a:r>
            <a:r>
              <a:rPr lang="en-US" altLang="zh-CN" dirty="0" err="1">
                <a:solidFill>
                  <a:schemeClr val="tx1"/>
                </a:solidFill>
                <a:ea typeface="宋体" pitchFamily="2" charset="-122"/>
              </a:rPr>
              <a:t>Ramanan</a:t>
            </a:r>
            <a:endParaRPr lang="en-US" altLang="zh-CN" dirty="0">
              <a:solidFill>
                <a:schemeClr val="tx1"/>
              </a:solidFill>
              <a:ea typeface="宋体" pitchFamily="2" charset="-12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i="1" dirty="0">
                <a:solidFill>
                  <a:schemeClr val="tx1"/>
                </a:solidFill>
                <a:ea typeface="宋体" pitchFamily="2" charset="-122"/>
              </a:rPr>
              <a:t>University of California, Irvine</a:t>
            </a:r>
            <a:endParaRPr lang="zh-CN" altLang="en-US" sz="2400" i="1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032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Problems with previous methods: Wide Variations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97352"/>
              </p:ext>
            </p:extLst>
          </p:nvPr>
        </p:nvGraphicFramePr>
        <p:xfrm>
          <a:off x="609600" y="1600200"/>
          <a:ext cx="79248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3962400"/>
              </a:tblGrid>
              <a:tr h="1295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0" dirty="0" smtClean="0"/>
                        <a:t>In-plane rotation</a:t>
                      </a:r>
                      <a:endParaRPr lang="zh-CN" alt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Foreshortening</a:t>
                      </a:r>
                      <a:endParaRPr lang="zh-CN" altLang="en-US" sz="2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/>
                        <a:t>Scaling</a:t>
                      </a:r>
                      <a:endParaRPr lang="zh-CN" altLang="en-US" sz="2400" b="0" dirty="0" smtClean="0"/>
                    </a:p>
                    <a:p>
                      <a:pPr algn="l"/>
                      <a:endParaRPr lang="zh-CN" altLang="en-US" sz="2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Out-of-plane</a:t>
                      </a:r>
                      <a:r>
                        <a:rPr lang="en-US" altLang="zh-CN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rotation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Intra-category</a:t>
                      </a:r>
                      <a:r>
                        <a:rPr lang="en-US" altLang="zh-CN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variation</a:t>
                      </a:r>
                      <a:endParaRPr lang="zh-CN" alt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Aspect ratio</a:t>
                      </a:r>
                      <a:endParaRPr lang="zh-CN" altLang="en-US" sz="2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8690" name="组合 5"/>
          <p:cNvGrpSpPr>
            <a:grpSpLocks noChangeAspect="1"/>
          </p:cNvGrpSpPr>
          <p:nvPr/>
        </p:nvGrpSpPr>
        <p:grpSpPr bwMode="auto">
          <a:xfrm>
            <a:off x="755650" y="2057400"/>
            <a:ext cx="3663950" cy="731838"/>
            <a:chOff x="480012" y="1818513"/>
            <a:chExt cx="3664556" cy="731521"/>
          </a:xfrm>
        </p:grpSpPr>
        <p:pic>
          <p:nvPicPr>
            <p:cNvPr id="28722" name="Picture 2" descr="D:\Research\Vision\My Presentation\CVPR 2011\patch\im00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1528" y="1818514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3" name="Picture 3" descr="D:\Research\Vision\My Presentation\CVPR 2011\patch\im003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5226" y="1818513"/>
              <a:ext cx="73883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4" name="Picture 4" descr="D:\Research\Vision\My Presentation\CVPR 2011\patch\im003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3048" y="1818513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5" name="Picture 6" descr="D:\Research\Vision\My Presentation\CVPR 2011\patch\im006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44061" y="1818513"/>
              <a:ext cx="73746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6" name="Picture 7" descr="D:\Research\Vision\My Presentation\CVPR 2011\patch\im036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0012" y="1818514"/>
              <a:ext cx="725214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1" name="组合 11"/>
          <p:cNvGrpSpPr>
            <a:grpSpLocks noChangeAspect="1"/>
          </p:cNvGrpSpPr>
          <p:nvPr/>
        </p:nvGrpSpPr>
        <p:grpSpPr bwMode="auto">
          <a:xfrm>
            <a:off x="4724400" y="3352800"/>
            <a:ext cx="3622675" cy="731838"/>
            <a:chOff x="492113" y="3230880"/>
            <a:chExt cx="3622687" cy="731520"/>
          </a:xfrm>
        </p:grpSpPr>
        <p:pic>
          <p:nvPicPr>
            <p:cNvPr id="28717" name="Picture 8" descr="D:\Research\Vision\My Presentation\CVPR 2011\patch\im000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43021" y="3230880"/>
              <a:ext cx="72397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8" name="Picture 9" descr="D:\Research\Vision\My Presentation\CVPR 2011\patch\im0008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19200" y="3230880"/>
              <a:ext cx="723392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9" name="Picture 10" descr="D:\Research\Vision\My Presentation\CVPR 2011\patch\im0088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2113" y="3230880"/>
              <a:ext cx="72708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0" name="Picture 11" descr="D:\Research\Vision\My Presentation\CVPR 2011\patch\im0388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83280" y="3230880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1" name="Picture 12" descr="D:\Research\Vision\My Presentation\CVPR 2011\patch\im0282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67000" y="3230880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2" name="组合 29"/>
          <p:cNvGrpSpPr>
            <a:grpSpLocks/>
          </p:cNvGrpSpPr>
          <p:nvPr/>
        </p:nvGrpSpPr>
        <p:grpSpPr bwMode="auto">
          <a:xfrm>
            <a:off x="4724400" y="2057399"/>
            <a:ext cx="3657600" cy="731838"/>
            <a:chOff x="533696" y="4130040"/>
            <a:chExt cx="3657303" cy="731521"/>
          </a:xfrm>
        </p:grpSpPr>
        <p:pic>
          <p:nvPicPr>
            <p:cNvPr id="28712" name="Picture 4" descr="C:\Users\YI\Desktop\12940040.jpg"/>
            <p:cNvPicPr>
              <a:picLocks noChangeAspect="1" noChangeArrowheads="1"/>
            </p:cNvPicPr>
            <p:nvPr/>
          </p:nvPicPr>
          <p:blipFill>
            <a:blip r:embed="rId13"/>
            <a:srcRect t="15131" b="17378"/>
            <a:stretch>
              <a:fillRect/>
            </a:stretch>
          </p:blipFill>
          <p:spPr bwMode="auto">
            <a:xfrm>
              <a:off x="1251838" y="4130041"/>
              <a:ext cx="72046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3" name="Picture 5" descr="C:\Users\YI\Desktop\600-02386128.jpg"/>
            <p:cNvPicPr>
              <a:picLocks noChangeAspect="1" noChangeArrowheads="1"/>
            </p:cNvPicPr>
            <p:nvPr/>
          </p:nvPicPr>
          <p:blipFill>
            <a:blip r:embed="rId14"/>
            <a:srcRect l="1254" t="22420" r="-1254" b="9776"/>
            <a:stretch>
              <a:fillRect/>
            </a:stretch>
          </p:blipFill>
          <p:spPr bwMode="auto">
            <a:xfrm>
              <a:off x="533696" y="4130041"/>
              <a:ext cx="718142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4" name="Picture 5" descr="http://t3.gstatic.com/images?q=tbn:ANd9GcR21MPEiLhVLnt_lao0p0Zk3rb_270OVc_z-K88jaeaDWM2sIeF"/>
            <p:cNvPicPr>
              <a:picLocks noChangeAspect="1" noChangeArrowheads="1"/>
            </p:cNvPicPr>
            <p:nvPr/>
          </p:nvPicPr>
          <p:blipFill>
            <a:blip r:embed="rId15"/>
            <a:srcRect t="22308" b="5649"/>
            <a:stretch>
              <a:fillRect/>
            </a:stretch>
          </p:blipFill>
          <p:spPr bwMode="auto">
            <a:xfrm>
              <a:off x="1975659" y="4130041"/>
              <a:ext cx="76057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5" name="Picture 7" descr="http://t3.gstatic.com/images?q=tbn:ANd9GcSu7IYmIIA1mmWrSEIsgJzVZmYHceTGvSvEAHfLK7TkhwPyLGAnxQ"/>
            <p:cNvPicPr>
              <a:picLocks noChangeAspect="1" noChangeArrowheads="1"/>
            </p:cNvPicPr>
            <p:nvPr/>
          </p:nvPicPr>
          <p:blipFill>
            <a:blip r:embed="rId16"/>
            <a:srcRect t="7117" b="8440"/>
            <a:stretch>
              <a:fillRect/>
            </a:stretch>
          </p:blipFill>
          <p:spPr bwMode="auto">
            <a:xfrm>
              <a:off x="2736229" y="4130040"/>
              <a:ext cx="721894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6" name="Picture 18" descr="D:\Research\Vision\My Presentation\CVPR 2011\easypeople\im2221.jpg"/>
            <p:cNvPicPr>
              <a:picLocks noChangeAspect="1" noChangeArrowheads="1"/>
            </p:cNvPicPr>
            <p:nvPr/>
          </p:nvPicPr>
          <p:blipFill>
            <a:blip r:embed="rId17"/>
            <a:srcRect t="5972" b="27396"/>
            <a:stretch>
              <a:fillRect/>
            </a:stretch>
          </p:blipFill>
          <p:spPr bwMode="auto">
            <a:xfrm>
              <a:off x="3458122" y="4130040"/>
              <a:ext cx="73287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3" name="组合 23"/>
          <p:cNvGrpSpPr>
            <a:grpSpLocks noChangeAspect="1"/>
          </p:cNvGrpSpPr>
          <p:nvPr/>
        </p:nvGrpSpPr>
        <p:grpSpPr bwMode="auto">
          <a:xfrm>
            <a:off x="838200" y="2997200"/>
            <a:ext cx="3529012" cy="1087438"/>
            <a:chOff x="4853420" y="3422829"/>
            <a:chExt cx="3528580" cy="1087381"/>
          </a:xfrm>
        </p:grpSpPr>
        <p:pic>
          <p:nvPicPr>
            <p:cNvPr id="28707" name="Picture 14" descr="D:\Research\Vision\My Presentation\CVPR 2011\patch\im0058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222154" y="3966520"/>
              <a:ext cx="543690" cy="54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8" name="Picture 15" descr="D:\Research\Vision\My Presentation\CVPR 2011\patch\im0019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765844" y="3857781"/>
              <a:ext cx="652428" cy="652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9" name="Picture 16" descr="D:\Research\Vision\My Presentation\CVPR 2011\patch\im0247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418273" y="3640305"/>
              <a:ext cx="876347" cy="86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0" name="Picture 19" descr="D:\Research\Vision\My Presentation\CVPR 2011\patch\im0157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294620" y="3422829"/>
              <a:ext cx="1087380" cy="108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1" name="Picture 6" descr="D:\Research\Vision\My Presentation\CVPR 2011\patch\im0062.jp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853420" y="4144449"/>
              <a:ext cx="368734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5" name="组合 37"/>
          <p:cNvGrpSpPr>
            <a:grpSpLocks noChangeAspect="1"/>
          </p:cNvGrpSpPr>
          <p:nvPr/>
        </p:nvGrpSpPr>
        <p:grpSpPr bwMode="auto">
          <a:xfrm>
            <a:off x="762000" y="4648200"/>
            <a:ext cx="3614738" cy="731838"/>
            <a:chOff x="4995207" y="4602480"/>
            <a:chExt cx="3615393" cy="731520"/>
          </a:xfrm>
        </p:grpSpPr>
        <p:pic>
          <p:nvPicPr>
            <p:cNvPr id="28702" name="Picture 2" descr="D:\Research\Vision\My Presentation\CVPR 2011\images\im0338.jpg"/>
            <p:cNvPicPr>
              <a:picLocks noChangeAspect="1" noChangeArrowheads="1"/>
            </p:cNvPicPr>
            <p:nvPr/>
          </p:nvPicPr>
          <p:blipFill>
            <a:blip r:embed="rId23"/>
            <a:srcRect l="27214" r="28770" b="40388"/>
            <a:stretch>
              <a:fillRect/>
            </a:stretch>
          </p:blipFill>
          <p:spPr bwMode="auto">
            <a:xfrm>
              <a:off x="4995207" y="4602480"/>
              <a:ext cx="720191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3" name="Picture 3" descr="D:\Research\Vision\My Presentation\CVPR 2011\images\im0370.jpg"/>
            <p:cNvPicPr>
              <a:picLocks noChangeAspect="1" noChangeArrowheads="1"/>
            </p:cNvPicPr>
            <p:nvPr/>
          </p:nvPicPr>
          <p:blipFill>
            <a:blip r:embed="rId24"/>
            <a:srcRect l="17497" t="16251" r="26492" b="46562"/>
            <a:stretch>
              <a:fillRect/>
            </a:stretch>
          </p:blipFill>
          <p:spPr bwMode="auto">
            <a:xfrm>
              <a:off x="5715398" y="4602480"/>
              <a:ext cx="73381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4" name="Picture 5" descr="D:\Research\Vision\My Presentation\CVPR 2011\images\im0069.jpg"/>
            <p:cNvPicPr>
              <a:picLocks noChangeAspect="1" noChangeArrowheads="1"/>
            </p:cNvPicPr>
            <p:nvPr/>
          </p:nvPicPr>
          <p:blipFill>
            <a:blip r:embed="rId25"/>
            <a:srcRect l="39732" t="8186" r="38326" b="75533"/>
            <a:stretch>
              <a:fillRect/>
            </a:stretch>
          </p:blipFill>
          <p:spPr bwMode="auto">
            <a:xfrm>
              <a:off x="7162800" y="4602480"/>
              <a:ext cx="744312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5" name="Picture 7" descr="D:\Research\Vision\My Presentation\CVPR 2011\images\im0306 - Copy.jpg"/>
            <p:cNvPicPr>
              <a:picLocks noChangeAspect="1" noChangeArrowheads="1"/>
            </p:cNvPicPr>
            <p:nvPr/>
          </p:nvPicPr>
          <p:blipFill>
            <a:blip r:embed="rId26"/>
            <a:srcRect l="44391" t="12296" r="34843" b="65266"/>
            <a:stretch>
              <a:fillRect/>
            </a:stretch>
          </p:blipFill>
          <p:spPr bwMode="auto">
            <a:xfrm>
              <a:off x="6451161" y="4602480"/>
              <a:ext cx="71163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Picture 2" descr="http://z.about.com/d/physics/1/0/C/0/-/-/Einstein_tongue.jpg"/>
            <p:cNvPicPr>
              <a:picLocks noChangeAspect="1" noChangeArrowheads="1"/>
            </p:cNvPicPr>
            <p:nvPr/>
          </p:nvPicPr>
          <p:blipFill>
            <a:blip r:embed="rId27"/>
            <a:srcRect l="2074" t="9216" r="6984" b="15903"/>
            <a:stretch>
              <a:fillRect/>
            </a:stretch>
          </p:blipFill>
          <p:spPr bwMode="auto">
            <a:xfrm>
              <a:off x="7896977" y="4602480"/>
              <a:ext cx="713623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6" name="组合 1"/>
          <p:cNvGrpSpPr>
            <a:grpSpLocks/>
          </p:cNvGrpSpPr>
          <p:nvPr/>
        </p:nvGrpSpPr>
        <p:grpSpPr bwMode="auto">
          <a:xfrm>
            <a:off x="4724400" y="4648200"/>
            <a:ext cx="3733800" cy="746125"/>
            <a:chOff x="609600" y="5090528"/>
            <a:chExt cx="3733800" cy="746392"/>
          </a:xfrm>
        </p:grpSpPr>
        <p:pic>
          <p:nvPicPr>
            <p:cNvPr id="28697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-2969" t="20345" r="83090" b="50000"/>
            <a:stretch>
              <a:fillRect/>
            </a:stretch>
          </p:blipFill>
          <p:spPr bwMode="auto">
            <a:xfrm>
              <a:off x="609600" y="5105400"/>
              <a:ext cx="660401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8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75848" t="20345" r="2264" b="50000"/>
            <a:stretch>
              <a:fillRect/>
            </a:stretch>
          </p:blipFill>
          <p:spPr bwMode="auto">
            <a:xfrm>
              <a:off x="3616315" y="5105400"/>
              <a:ext cx="72708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9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53799" t="20345" r="25044" b="50000"/>
            <a:stretch>
              <a:fillRect/>
            </a:stretch>
          </p:blipFill>
          <p:spPr bwMode="auto">
            <a:xfrm>
              <a:off x="2802467" y="5099363"/>
              <a:ext cx="702733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0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13310" t="20345" r="65025" b="50000"/>
            <a:stretch>
              <a:fillRect/>
            </a:stretch>
          </p:blipFill>
          <p:spPr bwMode="auto">
            <a:xfrm>
              <a:off x="1295400" y="5099102"/>
              <a:ext cx="71966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1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33691" t="20345" r="44975" b="50000"/>
            <a:stretch>
              <a:fillRect/>
            </a:stretch>
          </p:blipFill>
          <p:spPr bwMode="auto">
            <a:xfrm>
              <a:off x="2110719" y="5090528"/>
              <a:ext cx="708681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40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339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Problems with previous methods: Wide Variations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86883"/>
              </p:ext>
            </p:extLst>
          </p:nvPr>
        </p:nvGraphicFramePr>
        <p:xfrm>
          <a:off x="609600" y="1600200"/>
          <a:ext cx="79248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3962400"/>
              </a:tblGrid>
              <a:tr h="1295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0" dirty="0" smtClean="0"/>
                        <a:t>In-plane rotation</a:t>
                      </a:r>
                      <a:endParaRPr lang="zh-CN" alt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Foreshortening</a:t>
                      </a:r>
                      <a:endParaRPr lang="zh-CN" altLang="en-US" sz="2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/>
                        <a:t>Scaling</a:t>
                      </a:r>
                      <a:endParaRPr lang="zh-CN" altLang="en-US" sz="2400" b="0" dirty="0" smtClean="0"/>
                    </a:p>
                    <a:p>
                      <a:pPr algn="l"/>
                      <a:endParaRPr lang="zh-CN" altLang="en-US" sz="2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Out-of-plane</a:t>
                      </a:r>
                      <a:r>
                        <a:rPr lang="en-US" altLang="zh-CN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rotation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Intra-category</a:t>
                      </a:r>
                      <a:r>
                        <a:rPr lang="en-US" altLang="zh-CN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variation</a:t>
                      </a:r>
                      <a:endParaRPr lang="zh-CN" alt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Aspect ratio</a:t>
                      </a:r>
                      <a:endParaRPr lang="zh-CN" altLang="en-US" sz="2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8690" name="组合 5"/>
          <p:cNvGrpSpPr>
            <a:grpSpLocks noChangeAspect="1"/>
          </p:cNvGrpSpPr>
          <p:nvPr/>
        </p:nvGrpSpPr>
        <p:grpSpPr bwMode="auto">
          <a:xfrm>
            <a:off x="755650" y="2057400"/>
            <a:ext cx="3663950" cy="731838"/>
            <a:chOff x="480012" y="1818513"/>
            <a:chExt cx="3664556" cy="731521"/>
          </a:xfrm>
        </p:grpSpPr>
        <p:pic>
          <p:nvPicPr>
            <p:cNvPr id="28722" name="Picture 2" descr="D:\Research\Vision\My Presentation\CVPR 2011\patch\im00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1528" y="1818514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3" name="Picture 3" descr="D:\Research\Vision\My Presentation\CVPR 2011\patch\im003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5226" y="1818513"/>
              <a:ext cx="73883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4" name="Picture 4" descr="D:\Research\Vision\My Presentation\CVPR 2011\patch\im003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3048" y="1818513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5" name="Picture 6" descr="D:\Research\Vision\My Presentation\CVPR 2011\patch\im006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44061" y="1818513"/>
              <a:ext cx="73746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6" name="Picture 7" descr="D:\Research\Vision\My Presentation\CVPR 2011\patch\im036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0012" y="1818514"/>
              <a:ext cx="725214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1" name="组合 11"/>
          <p:cNvGrpSpPr>
            <a:grpSpLocks noChangeAspect="1"/>
          </p:cNvGrpSpPr>
          <p:nvPr/>
        </p:nvGrpSpPr>
        <p:grpSpPr bwMode="auto">
          <a:xfrm>
            <a:off x="4724400" y="3352800"/>
            <a:ext cx="3622675" cy="731838"/>
            <a:chOff x="492113" y="3230880"/>
            <a:chExt cx="3622687" cy="731520"/>
          </a:xfrm>
        </p:grpSpPr>
        <p:pic>
          <p:nvPicPr>
            <p:cNvPr id="28717" name="Picture 8" descr="D:\Research\Vision\My Presentation\CVPR 2011\patch\im000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43021" y="3230880"/>
              <a:ext cx="72397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8" name="Picture 9" descr="D:\Research\Vision\My Presentation\CVPR 2011\patch\im0008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19200" y="3230880"/>
              <a:ext cx="723392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9" name="Picture 10" descr="D:\Research\Vision\My Presentation\CVPR 2011\patch\im0088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2113" y="3230880"/>
              <a:ext cx="72708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0" name="Picture 11" descr="D:\Research\Vision\My Presentation\CVPR 2011\patch\im0388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83280" y="3230880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1" name="Picture 12" descr="D:\Research\Vision\My Presentation\CVPR 2011\patch\im0282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67000" y="3230880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2" name="组合 29"/>
          <p:cNvGrpSpPr>
            <a:grpSpLocks/>
          </p:cNvGrpSpPr>
          <p:nvPr/>
        </p:nvGrpSpPr>
        <p:grpSpPr bwMode="auto">
          <a:xfrm>
            <a:off x="4724400" y="2057399"/>
            <a:ext cx="3657600" cy="731838"/>
            <a:chOff x="533696" y="4130040"/>
            <a:chExt cx="3657303" cy="731521"/>
          </a:xfrm>
        </p:grpSpPr>
        <p:pic>
          <p:nvPicPr>
            <p:cNvPr id="28712" name="Picture 4" descr="C:\Users\YI\Desktop\12940040.jpg"/>
            <p:cNvPicPr>
              <a:picLocks noChangeAspect="1" noChangeArrowheads="1"/>
            </p:cNvPicPr>
            <p:nvPr/>
          </p:nvPicPr>
          <p:blipFill>
            <a:blip r:embed="rId13"/>
            <a:srcRect t="15131" b="17378"/>
            <a:stretch>
              <a:fillRect/>
            </a:stretch>
          </p:blipFill>
          <p:spPr bwMode="auto">
            <a:xfrm>
              <a:off x="1251838" y="4130041"/>
              <a:ext cx="72046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3" name="Picture 5" descr="C:\Users\YI\Desktop\600-02386128.jpg"/>
            <p:cNvPicPr>
              <a:picLocks noChangeAspect="1" noChangeArrowheads="1"/>
            </p:cNvPicPr>
            <p:nvPr/>
          </p:nvPicPr>
          <p:blipFill>
            <a:blip r:embed="rId14"/>
            <a:srcRect l="1254" t="22420" r="-1254" b="9776"/>
            <a:stretch>
              <a:fillRect/>
            </a:stretch>
          </p:blipFill>
          <p:spPr bwMode="auto">
            <a:xfrm>
              <a:off x="533696" y="4130041"/>
              <a:ext cx="718142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4" name="Picture 5" descr="http://t3.gstatic.com/images?q=tbn:ANd9GcR21MPEiLhVLnt_lao0p0Zk3rb_270OVc_z-K88jaeaDWM2sIeF"/>
            <p:cNvPicPr>
              <a:picLocks noChangeAspect="1" noChangeArrowheads="1"/>
            </p:cNvPicPr>
            <p:nvPr/>
          </p:nvPicPr>
          <p:blipFill>
            <a:blip r:embed="rId15"/>
            <a:srcRect t="22308" b="5649"/>
            <a:stretch>
              <a:fillRect/>
            </a:stretch>
          </p:blipFill>
          <p:spPr bwMode="auto">
            <a:xfrm>
              <a:off x="1975659" y="4130041"/>
              <a:ext cx="76057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5" name="Picture 7" descr="http://t3.gstatic.com/images?q=tbn:ANd9GcSu7IYmIIA1mmWrSEIsgJzVZmYHceTGvSvEAHfLK7TkhwPyLGAnxQ"/>
            <p:cNvPicPr>
              <a:picLocks noChangeAspect="1" noChangeArrowheads="1"/>
            </p:cNvPicPr>
            <p:nvPr/>
          </p:nvPicPr>
          <p:blipFill>
            <a:blip r:embed="rId16"/>
            <a:srcRect t="7117" b="8440"/>
            <a:stretch>
              <a:fillRect/>
            </a:stretch>
          </p:blipFill>
          <p:spPr bwMode="auto">
            <a:xfrm>
              <a:off x="2736229" y="4130040"/>
              <a:ext cx="721894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6" name="Picture 18" descr="D:\Research\Vision\My Presentation\CVPR 2011\easypeople\im2221.jpg"/>
            <p:cNvPicPr>
              <a:picLocks noChangeAspect="1" noChangeArrowheads="1"/>
            </p:cNvPicPr>
            <p:nvPr/>
          </p:nvPicPr>
          <p:blipFill>
            <a:blip r:embed="rId17"/>
            <a:srcRect t="5972" b="27396"/>
            <a:stretch>
              <a:fillRect/>
            </a:stretch>
          </p:blipFill>
          <p:spPr bwMode="auto">
            <a:xfrm>
              <a:off x="3458122" y="4130040"/>
              <a:ext cx="73287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3" name="组合 23"/>
          <p:cNvGrpSpPr>
            <a:grpSpLocks noChangeAspect="1"/>
          </p:cNvGrpSpPr>
          <p:nvPr/>
        </p:nvGrpSpPr>
        <p:grpSpPr bwMode="auto">
          <a:xfrm>
            <a:off x="838200" y="2997200"/>
            <a:ext cx="3529012" cy="1087438"/>
            <a:chOff x="4853420" y="3422829"/>
            <a:chExt cx="3528580" cy="1087381"/>
          </a:xfrm>
        </p:grpSpPr>
        <p:pic>
          <p:nvPicPr>
            <p:cNvPr id="28707" name="Picture 14" descr="D:\Research\Vision\My Presentation\CVPR 2011\patch\im0058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222154" y="3966520"/>
              <a:ext cx="543690" cy="54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8" name="Picture 15" descr="D:\Research\Vision\My Presentation\CVPR 2011\patch\im0019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765844" y="3857781"/>
              <a:ext cx="652428" cy="652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9" name="Picture 16" descr="D:\Research\Vision\My Presentation\CVPR 2011\patch\im0247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418273" y="3640305"/>
              <a:ext cx="876347" cy="86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0" name="Picture 19" descr="D:\Research\Vision\My Presentation\CVPR 2011\patch\im0157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294620" y="3422829"/>
              <a:ext cx="1087380" cy="108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1" name="Picture 6" descr="D:\Research\Vision\My Presentation\CVPR 2011\patch\im0062.jp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853420" y="4144449"/>
              <a:ext cx="368734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457200" y="56388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latin typeface="+mn-lt"/>
              </a:rPr>
              <a:t>Naïve brute-force evaluation is expensive</a:t>
            </a:r>
            <a:endParaRPr lang="zh-CN" altLang="en-US" sz="2400" dirty="0">
              <a:latin typeface="+mn-lt"/>
            </a:endParaRPr>
          </a:p>
        </p:txBody>
      </p:sp>
      <p:grpSp>
        <p:nvGrpSpPr>
          <p:cNvPr id="28695" name="组合 37"/>
          <p:cNvGrpSpPr>
            <a:grpSpLocks noChangeAspect="1"/>
          </p:cNvGrpSpPr>
          <p:nvPr/>
        </p:nvGrpSpPr>
        <p:grpSpPr bwMode="auto">
          <a:xfrm>
            <a:off x="762000" y="4648200"/>
            <a:ext cx="3614738" cy="731838"/>
            <a:chOff x="4995207" y="4602480"/>
            <a:chExt cx="3615393" cy="731520"/>
          </a:xfrm>
        </p:grpSpPr>
        <p:pic>
          <p:nvPicPr>
            <p:cNvPr id="28702" name="Picture 2" descr="D:\Research\Vision\My Presentation\CVPR 2011\images\im0338.jpg"/>
            <p:cNvPicPr>
              <a:picLocks noChangeAspect="1" noChangeArrowheads="1"/>
            </p:cNvPicPr>
            <p:nvPr/>
          </p:nvPicPr>
          <p:blipFill>
            <a:blip r:embed="rId23"/>
            <a:srcRect l="27214" r="28770" b="40388"/>
            <a:stretch>
              <a:fillRect/>
            </a:stretch>
          </p:blipFill>
          <p:spPr bwMode="auto">
            <a:xfrm>
              <a:off x="4995207" y="4602480"/>
              <a:ext cx="720191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3" name="Picture 3" descr="D:\Research\Vision\My Presentation\CVPR 2011\images\im0370.jpg"/>
            <p:cNvPicPr>
              <a:picLocks noChangeAspect="1" noChangeArrowheads="1"/>
            </p:cNvPicPr>
            <p:nvPr/>
          </p:nvPicPr>
          <p:blipFill>
            <a:blip r:embed="rId24"/>
            <a:srcRect l="17497" t="16251" r="26492" b="46562"/>
            <a:stretch>
              <a:fillRect/>
            </a:stretch>
          </p:blipFill>
          <p:spPr bwMode="auto">
            <a:xfrm>
              <a:off x="5715398" y="4602480"/>
              <a:ext cx="73381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4" name="Picture 5" descr="D:\Research\Vision\My Presentation\CVPR 2011\images\im0069.jpg"/>
            <p:cNvPicPr>
              <a:picLocks noChangeAspect="1" noChangeArrowheads="1"/>
            </p:cNvPicPr>
            <p:nvPr/>
          </p:nvPicPr>
          <p:blipFill>
            <a:blip r:embed="rId25"/>
            <a:srcRect l="39732" t="8186" r="38326" b="75533"/>
            <a:stretch>
              <a:fillRect/>
            </a:stretch>
          </p:blipFill>
          <p:spPr bwMode="auto">
            <a:xfrm>
              <a:off x="7162800" y="4602480"/>
              <a:ext cx="744312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5" name="Picture 7" descr="D:\Research\Vision\My Presentation\CVPR 2011\images\im0306 - Copy.jpg"/>
            <p:cNvPicPr>
              <a:picLocks noChangeAspect="1" noChangeArrowheads="1"/>
            </p:cNvPicPr>
            <p:nvPr/>
          </p:nvPicPr>
          <p:blipFill>
            <a:blip r:embed="rId26"/>
            <a:srcRect l="44391" t="12296" r="34843" b="65266"/>
            <a:stretch>
              <a:fillRect/>
            </a:stretch>
          </p:blipFill>
          <p:spPr bwMode="auto">
            <a:xfrm>
              <a:off x="6451161" y="4602480"/>
              <a:ext cx="71163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Picture 2" descr="http://z.about.com/d/physics/1/0/C/0/-/-/Einstein_tongue.jpg"/>
            <p:cNvPicPr>
              <a:picLocks noChangeAspect="1" noChangeArrowheads="1"/>
            </p:cNvPicPr>
            <p:nvPr/>
          </p:nvPicPr>
          <p:blipFill>
            <a:blip r:embed="rId27"/>
            <a:srcRect l="2074" t="9216" r="6984" b="15903"/>
            <a:stretch>
              <a:fillRect/>
            </a:stretch>
          </p:blipFill>
          <p:spPr bwMode="auto">
            <a:xfrm>
              <a:off x="7896977" y="4602480"/>
              <a:ext cx="713623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6" name="组合 1"/>
          <p:cNvGrpSpPr>
            <a:grpSpLocks/>
          </p:cNvGrpSpPr>
          <p:nvPr/>
        </p:nvGrpSpPr>
        <p:grpSpPr bwMode="auto">
          <a:xfrm>
            <a:off x="4724400" y="4648200"/>
            <a:ext cx="3733800" cy="746125"/>
            <a:chOff x="609600" y="5090528"/>
            <a:chExt cx="3733800" cy="746392"/>
          </a:xfrm>
        </p:grpSpPr>
        <p:pic>
          <p:nvPicPr>
            <p:cNvPr id="28697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-2969" t="20345" r="83090" b="50000"/>
            <a:stretch>
              <a:fillRect/>
            </a:stretch>
          </p:blipFill>
          <p:spPr bwMode="auto">
            <a:xfrm>
              <a:off x="609600" y="5105400"/>
              <a:ext cx="660401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8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75848" t="20345" r="2264" b="50000"/>
            <a:stretch>
              <a:fillRect/>
            </a:stretch>
          </p:blipFill>
          <p:spPr bwMode="auto">
            <a:xfrm>
              <a:off x="3616315" y="5105400"/>
              <a:ext cx="72708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9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53799" t="20345" r="25044" b="50000"/>
            <a:stretch>
              <a:fillRect/>
            </a:stretch>
          </p:blipFill>
          <p:spPr bwMode="auto">
            <a:xfrm>
              <a:off x="2802467" y="5099363"/>
              <a:ext cx="702733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0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13310" t="20345" r="65025" b="50000"/>
            <a:stretch>
              <a:fillRect/>
            </a:stretch>
          </p:blipFill>
          <p:spPr bwMode="auto">
            <a:xfrm>
              <a:off x="1295400" y="5099102"/>
              <a:ext cx="71966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1" name="Picture 2" descr="http://www.dietsinreview.com/diet_column/wp-content/uploads/2008/08/fat_thin_lead_wideweb__470x3490.jpg"/>
            <p:cNvPicPr>
              <a:picLocks noChangeAspect="1" noChangeArrowheads="1"/>
            </p:cNvPicPr>
            <p:nvPr/>
          </p:nvPicPr>
          <p:blipFill>
            <a:blip r:embed="rId28"/>
            <a:srcRect l="33691" t="20345" r="44975" b="50000"/>
            <a:stretch>
              <a:fillRect/>
            </a:stretch>
          </p:blipFill>
          <p:spPr bwMode="auto">
            <a:xfrm>
              <a:off x="2110719" y="5090528"/>
              <a:ext cx="708681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41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707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Goal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内容占位符 2"/>
          <p:cNvSpPr txBox="1">
            <a:spLocks/>
          </p:cNvSpPr>
          <p:nvPr/>
        </p:nvSpPr>
        <p:spPr bwMode="auto">
          <a:xfrm>
            <a:off x="838200" y="4953000"/>
            <a:ext cx="769619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2400" b="1" dirty="0">
                <a:latin typeface="+mn-lt"/>
              </a:rPr>
              <a:t>Articulated pose </a:t>
            </a:r>
            <a:r>
              <a:rPr lang="en-US" altLang="zh-CN" sz="2400" b="1" dirty="0" smtClean="0">
                <a:latin typeface="+mn-lt"/>
              </a:rPr>
              <a:t>estimation</a:t>
            </a:r>
            <a:r>
              <a:rPr lang="en-US" altLang="zh-CN" sz="2400" dirty="0" smtClean="0">
                <a:latin typeface="+mn-lt"/>
              </a:rPr>
              <a:t> (        )</a:t>
            </a:r>
            <a:endParaRPr lang="en-US" altLang="zh-CN" sz="2400" dirty="0">
              <a:latin typeface="+mn-l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2400" dirty="0" smtClean="0">
                <a:latin typeface="+mn-lt"/>
              </a:rPr>
              <a:t>	recovers </a:t>
            </a:r>
            <a:r>
              <a:rPr lang="en-US" altLang="zh-CN" sz="2400" dirty="0">
                <a:latin typeface="+mn-lt"/>
              </a:rPr>
              <a:t>the pose of an articulated object which consists of joints and rigid parts</a:t>
            </a:r>
          </a:p>
        </p:txBody>
      </p:sp>
      <p:grpSp>
        <p:nvGrpSpPr>
          <p:cNvPr id="16388" name="组合 8"/>
          <p:cNvGrpSpPr>
            <a:grpSpLocks/>
          </p:cNvGrpSpPr>
          <p:nvPr/>
        </p:nvGrpSpPr>
        <p:grpSpPr bwMode="auto">
          <a:xfrm>
            <a:off x="925513" y="1600200"/>
            <a:ext cx="7304087" cy="3200400"/>
            <a:chOff x="914400" y="1600200"/>
            <a:chExt cx="7303294" cy="3200400"/>
          </a:xfrm>
        </p:grpSpPr>
        <p:pic>
          <p:nvPicPr>
            <p:cNvPr id="16390" name="Picture 2" descr="D:\Research\Vision\My Presentation\CVPR 2011\2008_kung_fu_panda_0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1600200"/>
              <a:ext cx="2884736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1600200"/>
              <a:ext cx="2883694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右箭头 6"/>
            <p:cNvSpPr/>
            <p:nvPr/>
          </p:nvSpPr>
          <p:spPr>
            <a:xfrm>
              <a:off x="3950957" y="2971800"/>
              <a:ext cx="1255577" cy="457200"/>
            </a:xfrm>
            <a:prstGeom prst="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6389" name="Picture 2" descr="Wikipe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876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</a:rPr>
              <a:t>Our Method – “Mini-Parts”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右箭头 3"/>
          <p:cNvSpPr/>
          <p:nvPr/>
        </p:nvSpPr>
        <p:spPr>
          <a:xfrm>
            <a:off x="3962400" y="2971800"/>
            <a:ext cx="1255713" cy="4572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1600200"/>
            <a:ext cx="28844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3525" y="1600200"/>
            <a:ext cx="2886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矩形 6"/>
          <p:cNvSpPr>
            <a:spLocks noChangeArrowheads="1"/>
          </p:cNvSpPr>
          <p:nvPr/>
        </p:nvSpPr>
        <p:spPr bwMode="auto">
          <a:xfrm>
            <a:off x="228600" y="5105400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+mn-lt"/>
              </a:rPr>
              <a:t>Key idea</a:t>
            </a:r>
            <a:r>
              <a:rPr lang="en-US" altLang="zh-CN" sz="3200" dirty="0" smtClean="0">
                <a:latin typeface="+mn-lt"/>
              </a:rPr>
              <a:t>:</a:t>
            </a:r>
          </a:p>
          <a:p>
            <a:endParaRPr lang="en-US" altLang="zh-CN" sz="1200" dirty="0" smtClean="0">
              <a:latin typeface="+mn-lt"/>
            </a:endParaRPr>
          </a:p>
          <a:p>
            <a:pPr algn="r"/>
            <a:r>
              <a:rPr lang="en-US" altLang="zh-CN" sz="2400" dirty="0" smtClean="0">
                <a:latin typeface="+mn-lt"/>
              </a:rPr>
              <a:t>“</a:t>
            </a:r>
            <a:r>
              <a:rPr lang="en-US" altLang="zh-CN" sz="2400" dirty="0">
                <a:latin typeface="+mn-lt"/>
              </a:rPr>
              <a:t>mini part” model can </a:t>
            </a:r>
            <a:r>
              <a:rPr lang="en-US" altLang="zh-CN" sz="2400" dirty="0" smtClean="0">
                <a:latin typeface="+mn-lt"/>
              </a:rPr>
              <a:t>approximate deformations</a:t>
            </a:r>
            <a:endParaRPr lang="en-US" altLang="zh-CN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61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Example: Arm Approximation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r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" y="1600200"/>
            <a:ext cx="75438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993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5105400"/>
            <a:ext cx="8229600" cy="987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Pictorial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Structure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/>
                      </a:rPr>
                      <m:t>𝜓</m:t>
                    </m:r>
                    <m:r>
                      <a:rPr lang="en-US" altLang="zh-CN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>: Spatial features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2400" dirty="0"/>
                  <a:t>: Pairwise springs between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and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𝑗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b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97989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17950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971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962400"/>
            <a:ext cx="247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19832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612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7200" y="4267200"/>
            <a:ext cx="8229600" cy="420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The Flexible Mixture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26864"/>
              </a:xfrm>
            </p:spPr>
            <p:txBody>
              <a:bodyPr>
                <a:normAutofit/>
              </a:bodyPr>
              <a:lstStyle/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: Mixture of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endParaRPr lang="en-US" altLang="zh-CN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26864"/>
              </a:xfrm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41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91648" y="1345781"/>
            <a:ext cx="8195152" cy="1885099"/>
            <a:chOff x="491648" y="1345781"/>
            <a:chExt cx="8195152" cy="188509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8" y="1371600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86138" y="1371599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00600" y="1345781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53338" y="1371599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511" y="2133600"/>
              <a:ext cx="1105289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42" y="2133600"/>
              <a:ext cx="1089271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11606" y="2133600"/>
              <a:ext cx="1105289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99956" y="2133600"/>
              <a:ext cx="1089271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1537291" y="3352800"/>
            <a:ext cx="443909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646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7200" y="4267200"/>
            <a:ext cx="8229600" cy="420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200" y="4724400"/>
            <a:ext cx="8229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Our Flexible Mixture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26864"/>
              </a:xfrm>
            </p:spPr>
            <p:txBody>
              <a:bodyPr>
                <a:normAutofit/>
              </a:bodyPr>
              <a:lstStyle/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: Mixture of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: Unary template for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with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26864"/>
              </a:xfrm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41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242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491648" y="1345781"/>
            <a:ext cx="8195152" cy="1885099"/>
            <a:chOff x="491648" y="1345781"/>
            <a:chExt cx="8195152" cy="1885099"/>
          </a:xfrm>
        </p:grpSpPr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8" y="1371600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86138" y="1371599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00600" y="1345781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53338" y="1371599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511" y="2133600"/>
              <a:ext cx="1105289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42" y="2133600"/>
              <a:ext cx="1089271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11606" y="2133600"/>
              <a:ext cx="1105289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99956" y="2133600"/>
              <a:ext cx="1089271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321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7200" y="4267200"/>
            <a:ext cx="8229600" cy="420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200" y="4724400"/>
            <a:ext cx="8229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00" y="5221224"/>
            <a:ext cx="8229600" cy="9509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Our Flexible Mixture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26864"/>
              </a:xfrm>
            </p:spPr>
            <p:txBody>
              <a:bodyPr>
                <a:normAutofit/>
              </a:bodyPr>
              <a:lstStyle/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: Mixture of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: Unary template for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with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: Pairwise springs between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with   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400" dirty="0"/>
                  <a:t> with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26864"/>
              </a:xfrm>
              <a:blipFill rotWithShape="1">
                <a:blip r:embed="rId3"/>
                <a:stretch>
                  <a:fillRect l="-963" b="-1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41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242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352800"/>
            <a:ext cx="2914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491648" y="1345781"/>
            <a:ext cx="8195152" cy="1885099"/>
            <a:chOff x="491648" y="1345781"/>
            <a:chExt cx="8195152" cy="1885099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8" y="1371600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86138" y="1371599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00600" y="1345781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53338" y="1371599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511" y="2133600"/>
              <a:ext cx="1105289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42" y="2133600"/>
              <a:ext cx="1089271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11606" y="2133600"/>
              <a:ext cx="1105289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99956" y="2133600"/>
              <a:ext cx="1089271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18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7200" y="4267200"/>
            <a:ext cx="8229600" cy="420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200" y="4724400"/>
            <a:ext cx="8229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00" y="5221224"/>
            <a:ext cx="8229600" cy="9509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Our Flexible Mixture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26864"/>
              </a:xfrm>
            </p:spPr>
            <p:txBody>
              <a:bodyPr>
                <a:normAutofit/>
              </a:bodyPr>
              <a:lstStyle/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: Mixture of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: Unary template for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with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: Pairwise springs between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with   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400" dirty="0"/>
                  <a:t> with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26864"/>
              </a:xfrm>
              <a:blipFill rotWithShape="1">
                <a:blip r:embed="rId3"/>
                <a:stretch>
                  <a:fillRect l="-963" b="-1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41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242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352800"/>
            <a:ext cx="2914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3352800"/>
            <a:ext cx="1085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491648" y="1345781"/>
            <a:ext cx="8195152" cy="1885099"/>
            <a:chOff x="491648" y="1345781"/>
            <a:chExt cx="8195152" cy="1885099"/>
          </a:xfrm>
        </p:grpSpPr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8" y="1371600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86138" y="1371599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00600" y="1345781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53338" y="1371599"/>
              <a:ext cx="1045643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511" y="2133600"/>
              <a:ext cx="1105289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42" y="2133600"/>
              <a:ext cx="1089271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11606" y="2133600"/>
              <a:ext cx="1105289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99956" y="2133600"/>
              <a:ext cx="1089271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267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57200" y="2514600"/>
            <a:ext cx="8229600" cy="190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: Pairwise co-occurrence prior between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with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400" dirty="0"/>
                  <a:t> with mixture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Can also add unary terms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 smtClean="0"/>
                  <a:t> to have priors over mixtures of a part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3"/>
                <a:stretch>
                  <a:fillRect l="-96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Co-occurrence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“Bias”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600200"/>
            <a:ext cx="2505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765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Co-occurrence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“Bias”: Example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41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</a:p>
          <a:p>
            <a:r>
              <a:rPr lang="en-US" dirty="0"/>
              <a:t>	</a:t>
            </a:r>
            <a:r>
              <a:rPr lang="en-US" dirty="0" smtClean="0"/>
              <a:t>part </a:t>
            </a:r>
            <a:r>
              <a:rPr lang="en-US" i="1" dirty="0" err="1"/>
              <a:t>i</a:t>
            </a:r>
            <a:r>
              <a:rPr lang="en-US" i="1" dirty="0" smtClean="0"/>
              <a:t> </a:t>
            </a:r>
            <a:r>
              <a:rPr lang="en-US" dirty="0" smtClean="0"/>
              <a:t>: eyes, 	mixture </a:t>
            </a:r>
            <a:r>
              <a:rPr lang="en-US" i="1" dirty="0" smtClean="0"/>
              <a:t>m</a:t>
            </a:r>
            <a:r>
              <a:rPr lang="en-US" i="1" baseline="-25000" dirty="0" smtClean="0"/>
              <a:t>i</a:t>
            </a:r>
            <a:r>
              <a:rPr lang="en-US" dirty="0" smtClean="0"/>
              <a:t> = {open, closed}</a:t>
            </a:r>
          </a:p>
          <a:p>
            <a:r>
              <a:rPr lang="en-US" dirty="0" smtClean="0"/>
              <a:t>	part </a:t>
            </a:r>
            <a:r>
              <a:rPr lang="en-US" i="1" dirty="0" smtClean="0"/>
              <a:t>j</a:t>
            </a:r>
            <a:r>
              <a:rPr lang="en-US" dirty="0" smtClean="0"/>
              <a:t> : mouth,	mixture </a:t>
            </a:r>
            <a:r>
              <a:rPr lang="en-US" i="1" dirty="0" smtClean="0"/>
              <a:t>m</a:t>
            </a:r>
            <a:r>
              <a:rPr lang="en-US" i="1" baseline="-25000" dirty="0" smtClean="0"/>
              <a:t>j</a:t>
            </a:r>
            <a:r>
              <a:rPr lang="en-US" dirty="0" smtClean="0"/>
              <a:t> = {smile, frown}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Co-occurrence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“Bias”: Example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smtClean="0"/>
              <a:t>b </a:t>
            </a:r>
            <a:r>
              <a:rPr lang="en-US" dirty="0" smtClean="0"/>
              <a:t>(closed eyes, smiling mouth)               	 b (open eyes, smiling mouth)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25" y="2514600"/>
            <a:ext cx="19335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25210"/>
            <a:ext cx="27717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0" y="323094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vs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641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</a:p>
          <a:p>
            <a:r>
              <a:rPr lang="en-US" dirty="0"/>
              <a:t>	</a:t>
            </a:r>
            <a:r>
              <a:rPr lang="en-US" dirty="0" smtClean="0"/>
              <a:t>part </a:t>
            </a:r>
            <a:r>
              <a:rPr lang="en-US" i="1" dirty="0" err="1"/>
              <a:t>i</a:t>
            </a:r>
            <a:r>
              <a:rPr lang="en-US" i="1" dirty="0" smtClean="0"/>
              <a:t> </a:t>
            </a:r>
            <a:r>
              <a:rPr lang="en-US" dirty="0" smtClean="0"/>
              <a:t>: eyes, 	mixture </a:t>
            </a:r>
            <a:r>
              <a:rPr lang="en-US" i="1" dirty="0" smtClean="0"/>
              <a:t>m</a:t>
            </a:r>
            <a:r>
              <a:rPr lang="en-US" i="1" baseline="-25000" dirty="0" smtClean="0"/>
              <a:t>i</a:t>
            </a:r>
            <a:r>
              <a:rPr lang="en-US" dirty="0" smtClean="0"/>
              <a:t> = {open, closed}</a:t>
            </a:r>
          </a:p>
          <a:p>
            <a:r>
              <a:rPr lang="en-US" dirty="0" smtClean="0"/>
              <a:t>	part </a:t>
            </a:r>
            <a:r>
              <a:rPr lang="en-US" i="1" dirty="0" smtClean="0"/>
              <a:t>j</a:t>
            </a:r>
            <a:r>
              <a:rPr lang="en-US" dirty="0" smtClean="0"/>
              <a:t> : mouth,	mixture </a:t>
            </a:r>
            <a:r>
              <a:rPr lang="en-US" i="1" dirty="0" smtClean="0"/>
              <a:t>m</a:t>
            </a:r>
            <a:r>
              <a:rPr lang="en-US" i="1" baseline="-25000" dirty="0" smtClean="0"/>
              <a:t>j</a:t>
            </a:r>
            <a:r>
              <a:rPr lang="en-US" dirty="0" smtClean="0"/>
              <a:t> = {smile, frown}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Classic Approach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567907" y="1600200"/>
            <a:ext cx="4356893" cy="140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altLang="zh-CN" sz="2400" dirty="0" smtClean="0"/>
              <a:t>Part Representation</a:t>
            </a:r>
          </a:p>
          <a:p>
            <a:pPr>
              <a:defRPr/>
            </a:pPr>
            <a:r>
              <a:rPr lang="en-US" altLang="zh-CN" sz="2400" dirty="0" smtClean="0"/>
              <a:t>Head, Torso, Arm, Leg</a:t>
            </a:r>
          </a:p>
          <a:p>
            <a:pPr>
              <a:defRPr/>
            </a:pPr>
            <a:r>
              <a:rPr lang="en-US" altLang="zh-CN" sz="2400" dirty="0" smtClean="0"/>
              <a:t>Location, Rotation, Scale</a:t>
            </a:r>
            <a:endParaRPr lang="en-US" altLang="zh-CN" sz="24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914400" y="1600200"/>
            <a:ext cx="1981199" cy="1527048"/>
            <a:chOff x="381000" y="1676400"/>
            <a:chExt cx="1981199" cy="152704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1" y="1676400"/>
              <a:ext cx="789076" cy="124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内容占位符 2"/>
            <p:cNvSpPr txBox="1">
              <a:spLocks/>
            </p:cNvSpPr>
            <p:nvPr/>
          </p:nvSpPr>
          <p:spPr bwMode="auto">
            <a:xfrm>
              <a:off x="381000" y="2925138"/>
              <a:ext cx="1981199" cy="27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zh-CN" sz="1200" dirty="0">
                  <a:latin typeface="+mn-lt"/>
                </a:rPr>
                <a:t>Marr &amp; Nishihara 1978</a:t>
              </a:r>
              <a:endParaRPr lang="zh-CN" altLang="en-US" sz="1200" dirty="0">
                <a:latin typeface="+mn-lt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 l="3947"/>
            <a:stretch>
              <a:fillRect/>
            </a:stretch>
          </p:blipFill>
          <p:spPr bwMode="auto">
            <a:xfrm>
              <a:off x="1365490" y="1676400"/>
              <a:ext cx="893292" cy="124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989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Co-occurrence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“Bias”: Example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b (closed eyes, smiling mouth)               	 b (open eyes, smiling mouth)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25" y="2514600"/>
            <a:ext cx="19335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25210"/>
            <a:ext cx="27717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0" y="3230940"/>
            <a:ext cx="1219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&lt;</a:t>
            </a:r>
          </a:p>
          <a:p>
            <a:pPr algn="ctr"/>
            <a:r>
              <a:rPr lang="en-US" sz="2800" dirty="0" smtClean="0"/>
              <a:t>learnt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641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</a:p>
          <a:p>
            <a:r>
              <a:rPr lang="en-US" dirty="0"/>
              <a:t>	</a:t>
            </a:r>
            <a:r>
              <a:rPr lang="en-US" dirty="0" smtClean="0"/>
              <a:t>part </a:t>
            </a:r>
            <a:r>
              <a:rPr lang="en-US" i="1" dirty="0" err="1"/>
              <a:t>i</a:t>
            </a:r>
            <a:r>
              <a:rPr lang="en-US" i="1" dirty="0" smtClean="0"/>
              <a:t> </a:t>
            </a:r>
            <a:r>
              <a:rPr lang="en-US" dirty="0" smtClean="0"/>
              <a:t>: eyes, 	mixture </a:t>
            </a:r>
            <a:r>
              <a:rPr lang="en-US" i="1" dirty="0" smtClean="0"/>
              <a:t>m</a:t>
            </a:r>
            <a:r>
              <a:rPr lang="en-US" i="1" baseline="-25000" dirty="0" smtClean="0"/>
              <a:t>i</a:t>
            </a:r>
            <a:r>
              <a:rPr lang="en-US" dirty="0" smtClean="0"/>
              <a:t> = {open, closed}</a:t>
            </a:r>
          </a:p>
          <a:p>
            <a:r>
              <a:rPr lang="en-US" dirty="0" smtClean="0"/>
              <a:t>	part </a:t>
            </a:r>
            <a:r>
              <a:rPr lang="en-US" i="1" dirty="0" smtClean="0"/>
              <a:t>j</a:t>
            </a:r>
            <a:r>
              <a:rPr lang="en-US" dirty="0" smtClean="0"/>
              <a:t> : mouth,	mixture </a:t>
            </a:r>
            <a:r>
              <a:rPr lang="en-US" i="1" dirty="0" smtClean="0"/>
              <a:t>m</a:t>
            </a:r>
            <a:r>
              <a:rPr lang="en-US" i="1" baseline="-25000" dirty="0" smtClean="0"/>
              <a:t>j</a:t>
            </a:r>
            <a:r>
              <a:rPr lang="en-US" dirty="0" smtClean="0"/>
              <a:t> = {smile, frown}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Using this Model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phase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Train phase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7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0"/>
            <a:ext cx="4150042" cy="443473"/>
            <a:chOff x="685800" y="3352800"/>
            <a:chExt cx="7772400" cy="7620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352800"/>
              <a:ext cx="14192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352800"/>
              <a:ext cx="24288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0" y="3352800"/>
              <a:ext cx="29146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350" y="3352800"/>
              <a:ext cx="10858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228600" y="5257800"/>
            <a:ext cx="41148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799" y="2286000"/>
            <a:ext cx="389382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Images (I) </a:t>
            </a:r>
          </a:p>
          <a:p>
            <a:r>
              <a:rPr lang="en-US" dirty="0" smtClean="0"/>
              <a:t>   - Known locations of the parts (L)</a:t>
            </a:r>
          </a:p>
          <a:p>
            <a:endParaRPr lang="en-US" dirty="0"/>
          </a:p>
          <a:p>
            <a:r>
              <a:rPr lang="en-US" dirty="0" smtClean="0"/>
              <a:t>Need to learn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Unary templates</a:t>
            </a:r>
          </a:p>
          <a:p>
            <a:endParaRPr lang="en-US" sz="1100" dirty="0" smtClean="0"/>
          </a:p>
          <a:p>
            <a:r>
              <a:rPr lang="en-US" dirty="0" smtClean="0"/>
              <a:t>  - Spatial features</a:t>
            </a:r>
          </a:p>
          <a:p>
            <a:endParaRPr lang="en-US" sz="800" dirty="0"/>
          </a:p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 Co-occurrence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phase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Train phase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799" y="5401270"/>
            <a:ext cx="403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Structural SVM formulation</a:t>
            </a:r>
          </a:p>
          <a:p>
            <a:r>
              <a:rPr lang="en-US" dirty="0"/>
              <a:t> </a:t>
            </a:r>
            <a:r>
              <a:rPr lang="en-US" dirty="0" smtClean="0"/>
              <a:t> - Standard solvers available        </a:t>
            </a:r>
          </a:p>
          <a:p>
            <a:r>
              <a:rPr lang="en-US" dirty="0" smtClean="0"/>
              <a:t>     (</a:t>
            </a:r>
            <a:r>
              <a:rPr lang="en-US" dirty="0" err="1" smtClean="0"/>
              <a:t>SVMStruct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" y="3733800"/>
            <a:ext cx="28194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28" y="4155191"/>
            <a:ext cx="399072" cy="4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219200" y="12954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12954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86200" y="12954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52281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4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0"/>
            <a:ext cx="4150042" cy="443473"/>
            <a:chOff x="685800" y="3352800"/>
            <a:chExt cx="7772400" cy="7620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352800"/>
              <a:ext cx="14192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352800"/>
              <a:ext cx="24288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0" y="3352800"/>
              <a:ext cx="29146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350" y="3352800"/>
              <a:ext cx="10858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4800600" y="5257800"/>
            <a:ext cx="41148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5257800"/>
            <a:ext cx="41148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799" y="2286000"/>
            <a:ext cx="389382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Images (I) </a:t>
            </a:r>
          </a:p>
          <a:p>
            <a:r>
              <a:rPr lang="en-US" dirty="0" smtClean="0"/>
              <a:t>   - Known locations of the parts (L)</a:t>
            </a:r>
          </a:p>
          <a:p>
            <a:endParaRPr lang="en-US" dirty="0"/>
          </a:p>
          <a:p>
            <a:r>
              <a:rPr lang="en-US" dirty="0" smtClean="0"/>
              <a:t>Need to learn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Unary templates</a:t>
            </a:r>
          </a:p>
          <a:p>
            <a:endParaRPr lang="en-US" sz="1100" dirty="0" smtClean="0"/>
          </a:p>
          <a:p>
            <a:r>
              <a:rPr lang="en-US" dirty="0" smtClean="0"/>
              <a:t>  - Spatial features</a:t>
            </a:r>
          </a:p>
          <a:p>
            <a:endParaRPr lang="en-US" sz="800" dirty="0"/>
          </a:p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 Co-occurrence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phase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Train phase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799" y="5401270"/>
            <a:ext cx="403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Structural SVM formulation</a:t>
            </a:r>
          </a:p>
          <a:p>
            <a:r>
              <a:rPr lang="en-US" dirty="0"/>
              <a:t> </a:t>
            </a:r>
            <a:r>
              <a:rPr lang="en-US" dirty="0" smtClean="0"/>
              <a:t> - Standard solvers available        </a:t>
            </a:r>
          </a:p>
          <a:p>
            <a:r>
              <a:rPr lang="en-US" dirty="0" smtClean="0"/>
              <a:t>     (</a:t>
            </a:r>
            <a:r>
              <a:rPr lang="en-US" dirty="0" err="1" smtClean="0"/>
              <a:t>SVMStruct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" y="3733800"/>
            <a:ext cx="28194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28" y="4155191"/>
            <a:ext cx="399072" cy="4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876800" y="2327970"/>
            <a:ext cx="38938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 </a:t>
            </a:r>
          </a:p>
          <a:p>
            <a:r>
              <a:rPr lang="en-US" dirty="0" smtClean="0"/>
              <a:t>   - Image (I) </a:t>
            </a:r>
          </a:p>
          <a:p>
            <a:endParaRPr lang="en-US" dirty="0"/>
          </a:p>
          <a:p>
            <a:r>
              <a:rPr lang="en-US" dirty="0" smtClean="0"/>
              <a:t>Need to compute</a:t>
            </a:r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- Part locations (L)</a:t>
            </a:r>
          </a:p>
          <a:p>
            <a:r>
              <a:rPr lang="en-US" dirty="0"/>
              <a:t> </a:t>
            </a:r>
            <a:r>
              <a:rPr lang="en-US" dirty="0" smtClean="0"/>
              <a:t> - Part mixtures (M)</a:t>
            </a:r>
          </a:p>
          <a:p>
            <a:endParaRPr lang="en-US" dirty="0"/>
          </a:p>
          <a:p>
            <a:r>
              <a:rPr lang="en-US" dirty="0" smtClean="0"/>
              <a:t>Algorithm</a:t>
            </a:r>
          </a:p>
          <a:p>
            <a:r>
              <a:rPr lang="en-US" dirty="0"/>
              <a:t> </a:t>
            </a:r>
            <a:r>
              <a:rPr lang="en-US" dirty="0" smtClean="0"/>
              <a:t> - (L*,M*) = arg max (S(I,L,M))</a:t>
            </a:r>
          </a:p>
          <a:p>
            <a:endParaRPr lang="en-US" dirty="0" smtClean="0"/>
          </a:p>
          <a:p>
            <a:endParaRPr lang="en-US" sz="1050" dirty="0"/>
          </a:p>
          <a:p>
            <a:r>
              <a:rPr lang="en-US" dirty="0" smtClean="0"/>
              <a:t>Standard inference problem</a:t>
            </a:r>
          </a:p>
          <a:p>
            <a:r>
              <a:rPr lang="en-US" dirty="0"/>
              <a:t> </a:t>
            </a:r>
            <a:r>
              <a:rPr lang="en-US" dirty="0" smtClean="0"/>
              <a:t> - For tree graphs, can be exactly computed using belief propagation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219200" y="12954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12954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86200" y="1295400"/>
            <a:ext cx="4572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52281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841558" y="1524000"/>
            <a:ext cx="4150042" cy="443473"/>
            <a:chOff x="685800" y="3352800"/>
            <a:chExt cx="7772400" cy="76200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352800"/>
              <a:ext cx="14192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352800"/>
              <a:ext cx="24288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0" y="3352800"/>
              <a:ext cx="29146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350" y="3352800"/>
              <a:ext cx="10858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Oval 25"/>
          <p:cNvSpPr/>
          <p:nvPr/>
        </p:nvSpPr>
        <p:spPr>
          <a:xfrm>
            <a:off x="5105400" y="1295400"/>
            <a:ext cx="533400" cy="838200"/>
          </a:xfrm>
          <a:prstGeom prst="ellipse">
            <a:avLst/>
          </a:prstGeom>
          <a:noFill/>
          <a:ln w="38100">
            <a:solidFill>
              <a:srgbClr val="F0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Results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Achieving articulation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5303838"/>
            <a:ext cx="8382000" cy="1401762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CN" sz="1200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29600" cy="40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5801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Achieving articulation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303838"/>
                <a:ext cx="8382000" cy="1401762"/>
              </a:xfrm>
            </p:spPr>
            <p:txBody>
              <a:bodyPr rtlCol="0">
                <a:noAutofit/>
              </a:bodyPr>
              <a:lstStyle/>
              <a:p>
                <a:pPr marL="0" indent="0" algn="ctr" fontAlgn="auto">
                  <a:spcAft>
                    <a:spcPts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zh-CN" sz="2400" dirty="0" smtClean="0"/>
                  <a:t> parts,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CN" sz="2400" dirty="0" smtClean="0"/>
                  <a:t> mixtures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unique pictorial </a:t>
                </a:r>
                <a:r>
                  <a:rPr lang="en-US" altLang="zh-CN" sz="2400" dirty="0" smtClean="0"/>
                  <a:t>structures</a:t>
                </a:r>
              </a:p>
              <a:p>
                <a:pPr marL="0" indent="0" algn="ctr" fontAlgn="auto">
                  <a:spcAft>
                    <a:spcPts val="0"/>
                  </a:spcAft>
                  <a:buNone/>
                  <a:defRPr/>
                </a:pPr>
                <a:endParaRPr lang="en-US" altLang="zh-CN" sz="1200" dirty="0"/>
              </a:p>
              <a:p>
                <a:pPr marL="0" indent="0" algn="ctr" fontAlgn="auto">
                  <a:spcAft>
                    <a:spcPts val="0"/>
                  </a:spcAft>
                  <a:buNone/>
                  <a:defRPr/>
                </a:pPr>
                <a:r>
                  <a:rPr lang="en-US" altLang="zh-CN" sz="2400" dirty="0" smtClean="0"/>
                  <a:t>Not all are equally likely --- “prior” given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𝑆</m:t>
                    </m:r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𝑀</m:t>
                    </m:r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03838"/>
                <a:ext cx="8382000" cy="1401762"/>
              </a:xfrm>
              <a:blipFill rotWithShape="1">
                <a:blip r:embed="rId3"/>
                <a:stretch>
                  <a:fillRect t="-3913" r="-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9200"/>
            <a:ext cx="8229600" cy="40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5545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Qualitative Results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3252" name="组合 16"/>
          <p:cNvGrpSpPr>
            <a:grpSpLocks noChangeAspect="1"/>
          </p:cNvGrpSpPr>
          <p:nvPr/>
        </p:nvGrpSpPr>
        <p:grpSpPr bwMode="auto">
          <a:xfrm>
            <a:off x="76200" y="2209800"/>
            <a:ext cx="4695868" cy="3051834"/>
            <a:chOff x="1946487" y="1676400"/>
            <a:chExt cx="2812594" cy="1828800"/>
          </a:xfrm>
        </p:grpSpPr>
        <p:pic>
          <p:nvPicPr>
            <p:cNvPr id="53277" name="Picture 2" descr="D:\Research\Vision\My Presentation\CVPR 2011\parse_results2\0110_box.jpg"/>
            <p:cNvPicPr>
              <a:picLocks noChangeAspect="1" noChangeArrowheads="1"/>
            </p:cNvPicPr>
            <p:nvPr/>
          </p:nvPicPr>
          <p:blipFill>
            <a:blip r:embed="rId3"/>
            <a:srcRect l="28426" t="8148" r="25070" b="11604"/>
            <a:stretch>
              <a:fillRect/>
            </a:stretch>
          </p:blipFill>
          <p:spPr bwMode="auto">
            <a:xfrm>
              <a:off x="3345994" y="1676400"/>
              <a:ext cx="141308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8" name="Picture 3" descr="D:\Research\Vision\My Presentation\CVPR 2011\parse_results2\0110_ske.jpg"/>
            <p:cNvPicPr>
              <a:picLocks noChangeAspect="1" noChangeArrowheads="1"/>
            </p:cNvPicPr>
            <p:nvPr/>
          </p:nvPicPr>
          <p:blipFill>
            <a:blip r:embed="rId4"/>
            <a:srcRect l="28519" t="7652" r="25070" b="11482"/>
            <a:stretch>
              <a:fillRect/>
            </a:stretch>
          </p:blipFill>
          <p:spPr bwMode="auto">
            <a:xfrm>
              <a:off x="1946487" y="1676400"/>
              <a:ext cx="139950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259" name="组合 5"/>
          <p:cNvGrpSpPr>
            <a:grpSpLocks noChangeAspect="1"/>
          </p:cNvGrpSpPr>
          <p:nvPr/>
        </p:nvGrpSpPr>
        <p:grpSpPr bwMode="auto">
          <a:xfrm>
            <a:off x="4953000" y="2209800"/>
            <a:ext cx="4051022" cy="3051834"/>
            <a:chOff x="2971800" y="3251199"/>
            <a:chExt cx="3639451" cy="2743200"/>
          </a:xfrm>
        </p:grpSpPr>
        <p:pic>
          <p:nvPicPr>
            <p:cNvPr id="53263" name="Picture 30" descr="D:\Research\Vision\My Presentation\CVPR 2011\parse_results1\0148_box.jpg"/>
            <p:cNvPicPr>
              <a:picLocks noChangeAspect="1" noChangeArrowheads="1"/>
            </p:cNvPicPr>
            <p:nvPr/>
          </p:nvPicPr>
          <p:blipFill>
            <a:blip r:embed="rId5"/>
            <a:srcRect l="31667" t="7777" r="28148" b="11359"/>
            <a:stretch>
              <a:fillRect/>
            </a:stretch>
          </p:blipFill>
          <p:spPr bwMode="auto">
            <a:xfrm>
              <a:off x="4793620" y="3251199"/>
              <a:ext cx="1817631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4" name="Picture 31" descr="D:\Research\Vision\My Presentation\CVPR 2011\parse_results1\0148_ske.jpg"/>
            <p:cNvPicPr>
              <a:picLocks noChangeAspect="1" noChangeArrowheads="1"/>
            </p:cNvPicPr>
            <p:nvPr/>
          </p:nvPicPr>
          <p:blipFill>
            <a:blip r:embed="rId6"/>
            <a:srcRect l="31573" t="7903" r="28148" b="11235"/>
            <a:stretch>
              <a:fillRect/>
            </a:stretch>
          </p:blipFill>
          <p:spPr bwMode="auto">
            <a:xfrm>
              <a:off x="2971800" y="3251199"/>
              <a:ext cx="182182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Qualitative Results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3253" name="组合 15"/>
          <p:cNvGrpSpPr>
            <a:grpSpLocks noChangeAspect="1"/>
          </p:cNvGrpSpPr>
          <p:nvPr/>
        </p:nvGrpSpPr>
        <p:grpSpPr bwMode="auto">
          <a:xfrm>
            <a:off x="76199" y="1970314"/>
            <a:ext cx="4539847" cy="3744686"/>
            <a:chOff x="457200" y="3632200"/>
            <a:chExt cx="3326375" cy="2743200"/>
          </a:xfrm>
        </p:grpSpPr>
        <p:pic>
          <p:nvPicPr>
            <p:cNvPr id="53275" name="Picture 4" descr="D:\Research\Vision\My Presentation\CVPR 2011\parse_results2\0141_box.jpg"/>
            <p:cNvPicPr>
              <a:picLocks noChangeAspect="1" noChangeArrowheads="1"/>
            </p:cNvPicPr>
            <p:nvPr/>
          </p:nvPicPr>
          <p:blipFill>
            <a:blip r:embed="rId3"/>
            <a:srcRect l="33426" t="7903" r="29907" b="11728"/>
            <a:stretch>
              <a:fillRect/>
            </a:stretch>
          </p:blipFill>
          <p:spPr bwMode="auto">
            <a:xfrm>
              <a:off x="2114900" y="3632200"/>
              <a:ext cx="16686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6" name="Picture 5" descr="D:\Research\Vision\My Presentation\CVPR 2011\parse_results2\0141_ske.jpg"/>
            <p:cNvPicPr>
              <a:picLocks noChangeAspect="1" noChangeArrowheads="1"/>
            </p:cNvPicPr>
            <p:nvPr/>
          </p:nvPicPr>
          <p:blipFill>
            <a:blip r:embed="rId4"/>
            <a:srcRect l="33519" t="7903" r="30000" b="11604"/>
            <a:stretch>
              <a:fillRect/>
            </a:stretch>
          </p:blipFill>
          <p:spPr bwMode="auto">
            <a:xfrm>
              <a:off x="457200" y="3632200"/>
              <a:ext cx="1657701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组合 10"/>
          <p:cNvGrpSpPr>
            <a:grpSpLocks noChangeAspect="1"/>
          </p:cNvGrpSpPr>
          <p:nvPr/>
        </p:nvGrpSpPr>
        <p:grpSpPr bwMode="auto">
          <a:xfrm>
            <a:off x="4724400" y="1981200"/>
            <a:ext cx="4301645" cy="3668486"/>
            <a:chOff x="1126066" y="533400"/>
            <a:chExt cx="3217335" cy="2743200"/>
          </a:xfrm>
        </p:grpSpPr>
        <p:pic>
          <p:nvPicPr>
            <p:cNvPr id="32" name="Picture 18" descr="D:\Research\Vision\My Presentation\CVPR 2011\parse_results1\0205_box.jpg"/>
            <p:cNvPicPr>
              <a:picLocks noChangeAspect="1" noChangeArrowheads="1"/>
            </p:cNvPicPr>
            <p:nvPr/>
          </p:nvPicPr>
          <p:blipFill>
            <a:blip r:embed="rId5"/>
            <a:srcRect l="39600" t="7779" r="25266" b="11481"/>
            <a:stretch>
              <a:fillRect/>
            </a:stretch>
          </p:blipFill>
          <p:spPr bwMode="auto">
            <a:xfrm>
              <a:off x="2751667" y="533400"/>
              <a:ext cx="159173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9" descr="D:\Research\Vision\My Presentation\CVPR 2011\parse_results1\0205_ske.jpg"/>
            <p:cNvPicPr>
              <a:picLocks noChangeAspect="1" noChangeArrowheads="1"/>
            </p:cNvPicPr>
            <p:nvPr/>
          </p:nvPicPr>
          <p:blipFill>
            <a:blip r:embed="rId6"/>
            <a:srcRect l="39584" t="7777" r="24477" b="11359"/>
            <a:stretch>
              <a:fillRect/>
            </a:stretch>
          </p:blipFill>
          <p:spPr bwMode="auto">
            <a:xfrm>
              <a:off x="1126066" y="533400"/>
              <a:ext cx="1625601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163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Classic Approach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567907" y="1600200"/>
            <a:ext cx="4356893" cy="140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altLang="zh-CN" sz="2400" dirty="0" smtClean="0"/>
              <a:t>Part Representation</a:t>
            </a:r>
          </a:p>
          <a:p>
            <a:pPr>
              <a:defRPr/>
            </a:pPr>
            <a:r>
              <a:rPr lang="en-US" altLang="zh-CN" sz="2400" dirty="0" smtClean="0"/>
              <a:t>Head, Torso, Arm, Leg</a:t>
            </a:r>
          </a:p>
          <a:p>
            <a:pPr>
              <a:defRPr/>
            </a:pPr>
            <a:r>
              <a:rPr lang="en-US" altLang="zh-CN" sz="2400" dirty="0" smtClean="0"/>
              <a:t>Location, Rotation, Scale</a:t>
            </a:r>
            <a:endParaRPr lang="en-US" altLang="zh-CN" sz="24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33400" y="3200400"/>
            <a:ext cx="2870625" cy="1603248"/>
            <a:chOff x="0" y="3425952"/>
            <a:chExt cx="2870625" cy="160324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3425952"/>
              <a:ext cx="764656" cy="114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内容占位符 2"/>
            <p:cNvSpPr txBox="1">
              <a:spLocks/>
            </p:cNvSpPr>
            <p:nvPr/>
          </p:nvSpPr>
          <p:spPr bwMode="auto">
            <a:xfrm>
              <a:off x="304799" y="4572000"/>
              <a:ext cx="2233999" cy="2554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altLang="zh-CN" sz="1200" dirty="0" err="1" smtClean="0"/>
                <a:t>Fischler</a:t>
              </a:r>
              <a:r>
                <a:rPr lang="en-US" altLang="zh-CN" sz="1200" dirty="0" smtClean="0"/>
                <a:t> &amp; </a:t>
              </a:r>
              <a:r>
                <a:rPr lang="en-US" altLang="zh-CN" sz="1200" dirty="0" err="1" smtClean="0"/>
                <a:t>Elschlager</a:t>
              </a:r>
              <a:r>
                <a:rPr lang="en-US" altLang="zh-CN" sz="1200" dirty="0" smtClean="0"/>
                <a:t> 1973 </a:t>
              </a:r>
              <a:endParaRPr lang="zh-CN" altLang="en-US" sz="1200" dirty="0" smtClean="0"/>
            </a:p>
          </p:txBody>
        </p:sp>
        <p:sp>
          <p:nvSpPr>
            <p:cNvPr id="8" name="内容占位符 2"/>
            <p:cNvSpPr txBox="1">
              <a:spLocks/>
            </p:cNvSpPr>
            <p:nvPr/>
          </p:nvSpPr>
          <p:spPr bwMode="auto">
            <a:xfrm>
              <a:off x="0" y="4773946"/>
              <a:ext cx="2870625" cy="255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zh-CN" sz="1200" dirty="0" err="1">
                  <a:latin typeface="+mn-lt"/>
                </a:rPr>
                <a:t>Felzenszwalb</a:t>
              </a:r>
              <a:r>
                <a:rPr lang="en-US" altLang="zh-CN" sz="1200" dirty="0">
                  <a:latin typeface="+mn-lt"/>
                </a:rPr>
                <a:t> &amp; </a:t>
              </a:r>
              <a:r>
                <a:rPr lang="en-US" altLang="zh-CN" sz="1200" dirty="0" err="1">
                  <a:latin typeface="+mn-lt"/>
                </a:rPr>
                <a:t>Huttenlocher</a:t>
              </a:r>
              <a:r>
                <a:rPr lang="en-US" altLang="zh-CN" sz="1200" dirty="0">
                  <a:latin typeface="+mn-lt"/>
                </a:rPr>
                <a:t> 2005 </a:t>
              </a:r>
              <a:endParaRPr lang="zh-CN" altLang="en-US" sz="1200" dirty="0">
                <a:latin typeface="+mn-lt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3677386"/>
              <a:ext cx="956326" cy="74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组合 31"/>
          <p:cNvGrpSpPr/>
          <p:nvPr/>
        </p:nvGrpSpPr>
        <p:grpSpPr>
          <a:xfrm>
            <a:off x="914400" y="1600200"/>
            <a:ext cx="1981199" cy="1527048"/>
            <a:chOff x="381000" y="1676400"/>
            <a:chExt cx="1981199" cy="152704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1" y="1676400"/>
              <a:ext cx="789076" cy="124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内容占位符 2"/>
            <p:cNvSpPr txBox="1">
              <a:spLocks/>
            </p:cNvSpPr>
            <p:nvPr/>
          </p:nvSpPr>
          <p:spPr bwMode="auto">
            <a:xfrm>
              <a:off x="381000" y="2925138"/>
              <a:ext cx="1981199" cy="27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zh-CN" sz="1200" dirty="0">
                  <a:latin typeface="+mn-lt"/>
                </a:rPr>
                <a:t>Marr &amp; Nishihara 1978</a:t>
              </a:r>
              <a:endParaRPr lang="zh-CN" altLang="en-US" sz="1200" dirty="0">
                <a:latin typeface="+mn-lt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/>
            <a:srcRect l="3947"/>
            <a:stretch>
              <a:fillRect/>
            </a:stretch>
          </p:blipFill>
          <p:spPr bwMode="auto">
            <a:xfrm>
              <a:off x="1365490" y="1676400"/>
              <a:ext cx="893292" cy="124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内容占位符 2"/>
          <p:cNvSpPr txBox="1">
            <a:spLocks/>
          </p:cNvSpPr>
          <p:nvPr/>
        </p:nvSpPr>
        <p:spPr>
          <a:xfrm>
            <a:off x="3575050" y="3276600"/>
            <a:ext cx="3282950" cy="13684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dirty="0" smtClean="0"/>
              <a:t>Pictorial Structure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400" dirty="0" smtClean="0"/>
              <a:t>Unary Templates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400" dirty="0" smtClean="0"/>
              <a:t>Pairwise Springs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492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Qualitative Results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3255" name="组合 9"/>
          <p:cNvGrpSpPr>
            <a:grpSpLocks noChangeAspect="1"/>
          </p:cNvGrpSpPr>
          <p:nvPr/>
        </p:nvGrpSpPr>
        <p:grpSpPr bwMode="auto">
          <a:xfrm>
            <a:off x="152400" y="1905000"/>
            <a:ext cx="4713561" cy="3352800"/>
            <a:chOff x="3897804" y="3886200"/>
            <a:chExt cx="3856003" cy="2743200"/>
          </a:xfrm>
        </p:grpSpPr>
        <p:pic>
          <p:nvPicPr>
            <p:cNvPr id="53271" name="Picture 14" descr="D:\Research\Vision\My Presentation\CVPR 2011\parse_results1\0265_ske.jpg"/>
            <p:cNvPicPr>
              <a:picLocks noChangeAspect="1" noChangeArrowheads="1"/>
            </p:cNvPicPr>
            <p:nvPr/>
          </p:nvPicPr>
          <p:blipFill>
            <a:blip r:embed="rId3"/>
            <a:srcRect l="30371" t="7903" r="26852" b="11359"/>
            <a:stretch>
              <a:fillRect/>
            </a:stretch>
          </p:blipFill>
          <p:spPr bwMode="auto">
            <a:xfrm>
              <a:off x="3897804" y="3886200"/>
              <a:ext cx="193785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2" name="Picture 15" descr="D:\Research\Vision\My Presentation\CVPR 2011\parse_results1\0265_box.jpg"/>
            <p:cNvPicPr>
              <a:picLocks noChangeAspect="1" noChangeArrowheads="1"/>
            </p:cNvPicPr>
            <p:nvPr/>
          </p:nvPicPr>
          <p:blipFill>
            <a:blip r:embed="rId4"/>
            <a:srcRect l="30463" t="7652" r="27130" b="11482"/>
            <a:stretch>
              <a:fillRect/>
            </a:stretch>
          </p:blipFill>
          <p:spPr bwMode="auto">
            <a:xfrm>
              <a:off x="5835661" y="3886200"/>
              <a:ext cx="191814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260" name="组合 18"/>
          <p:cNvGrpSpPr>
            <a:grpSpLocks/>
          </p:cNvGrpSpPr>
          <p:nvPr/>
        </p:nvGrpSpPr>
        <p:grpSpPr bwMode="auto">
          <a:xfrm>
            <a:off x="5105400" y="1905000"/>
            <a:ext cx="3855136" cy="3352800"/>
            <a:chOff x="6612547" y="4642104"/>
            <a:chExt cx="2101755" cy="1517904"/>
          </a:xfrm>
        </p:grpSpPr>
        <p:pic>
          <p:nvPicPr>
            <p:cNvPr id="53261" name="Picture 32" descr="D:\Research\Vision\My Presentation\CVPR 2011\parse_results1\0225_box.jpg"/>
            <p:cNvPicPr>
              <a:picLocks noChangeAspect="1" noChangeArrowheads="1"/>
            </p:cNvPicPr>
            <p:nvPr/>
          </p:nvPicPr>
          <p:blipFill>
            <a:blip r:embed="rId5"/>
            <a:srcRect l="30531" t="8148" r="27315" b="11604"/>
            <a:stretch>
              <a:fillRect/>
            </a:stretch>
          </p:blipFill>
          <p:spPr bwMode="auto">
            <a:xfrm>
              <a:off x="7651122" y="4642104"/>
              <a:ext cx="1063180" cy="151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2" name="Picture 33" descr="D:\Research\Vision\My Presentation\CVPR 2011\parse_results1\0225_ske.jpg"/>
            <p:cNvPicPr>
              <a:picLocks noChangeAspect="1" noChangeArrowheads="1"/>
            </p:cNvPicPr>
            <p:nvPr/>
          </p:nvPicPr>
          <p:blipFill>
            <a:blip r:embed="rId6"/>
            <a:srcRect l="30531" t="7903" r="27315" b="11359"/>
            <a:stretch>
              <a:fillRect/>
            </a:stretch>
          </p:blipFill>
          <p:spPr bwMode="auto">
            <a:xfrm>
              <a:off x="6612547" y="4642104"/>
              <a:ext cx="1056677" cy="151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163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Failure cases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put</a:t>
            </a:r>
            <a:endParaRPr lang="en-US" dirty="0"/>
          </a:p>
        </p:txBody>
      </p:sp>
      <p:pic>
        <p:nvPicPr>
          <p:cNvPr id="4" name="Picture 17" descr="D:\Research\Vision\My Presentation\CVPR 2011\result\testim0090.jpg"/>
          <p:cNvPicPr>
            <a:picLocks noChangeAspect="1" noChangeArrowheads="1"/>
          </p:cNvPicPr>
          <p:nvPr/>
        </p:nvPicPr>
        <p:blipFill>
          <a:blip r:embed="rId3"/>
          <a:srcRect l="20924" t="8067" r="17479" b="11372"/>
          <a:stretch>
            <a:fillRect/>
          </a:stretch>
        </p:blipFill>
        <p:spPr bwMode="auto">
          <a:xfrm>
            <a:off x="457200" y="1600200"/>
            <a:ext cx="46613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D:\Research\Vision\My Presentation\CVPR 2011\result\testim0074.jpg"/>
          <p:cNvPicPr>
            <a:picLocks noChangeAspect="1" noChangeArrowheads="1"/>
          </p:cNvPicPr>
          <p:nvPr/>
        </p:nvPicPr>
        <p:blipFill>
          <a:blip r:embed="rId4"/>
          <a:srcRect l="36975" t="8067" r="33781" b="11372"/>
          <a:stretch>
            <a:fillRect/>
          </a:stretch>
        </p:blipFill>
        <p:spPr bwMode="auto">
          <a:xfrm>
            <a:off x="6096000" y="1583267"/>
            <a:ext cx="22124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5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Benchmark Datasets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259345"/>
              </p:ext>
            </p:extLst>
          </p:nvPr>
        </p:nvGraphicFramePr>
        <p:xfrm>
          <a:off x="609600" y="1600200"/>
          <a:ext cx="7924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4724400"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</a:rPr>
                        <a:t>PARSE Full</a:t>
                      </a:r>
                      <a:r>
                        <a:rPr lang="en-US" altLang="zh-CN" sz="2800" b="0" baseline="0" dirty="0" smtClean="0">
                          <a:solidFill>
                            <a:schemeClr val="tx1"/>
                          </a:solidFill>
                        </a:rPr>
                        <a:t>-body</a:t>
                      </a:r>
                    </a:p>
                    <a:p>
                      <a:endParaRPr lang="en-US" altLang="zh-CN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600" dirty="0" smtClean="0">
                          <a:solidFill>
                            <a:srgbClr val="0121BF"/>
                          </a:solidFill>
                        </a:rPr>
                        <a:t>http://www.ics.uci.edu/~dramanan/papers/parse/index.html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</a:rPr>
                        <a:t>BUFFY</a:t>
                      </a:r>
                      <a:r>
                        <a:rPr lang="en-US" altLang="zh-CN" sz="2800" b="0" baseline="0" dirty="0" smtClean="0">
                          <a:solidFill>
                            <a:schemeClr val="tx1"/>
                          </a:solidFill>
                        </a:rPr>
                        <a:t> Upper-body </a:t>
                      </a:r>
                    </a:p>
                    <a:p>
                      <a:endParaRPr lang="en-US" altLang="zh-CN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600" dirty="0" smtClean="0">
                          <a:solidFill>
                            <a:srgbClr val="0121BF"/>
                          </a:solidFill>
                        </a:rPr>
                        <a:t>http://www.robots.ox.ac.uk/~vgg/data/stickmen/index.html</a:t>
                      </a:r>
                      <a:endParaRPr lang="en-US" altLang="zh-CN" sz="1600" baseline="0" dirty="0" smtClean="0">
                        <a:solidFill>
                          <a:srgbClr val="0121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162" name="组合 5"/>
          <p:cNvGrpSpPr>
            <a:grpSpLocks/>
          </p:cNvGrpSpPr>
          <p:nvPr/>
        </p:nvGrpSpPr>
        <p:grpSpPr bwMode="auto">
          <a:xfrm>
            <a:off x="1524000" y="3352800"/>
            <a:ext cx="2019300" cy="2743200"/>
            <a:chOff x="1326111" y="3142492"/>
            <a:chExt cx="2275473" cy="2963407"/>
          </a:xfrm>
        </p:grpSpPr>
        <p:pic>
          <p:nvPicPr>
            <p:cNvPr id="1026" name="Picture 2" descr="C:\Users\YI\Desktop\people_all\im011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6111" y="3142492"/>
              <a:ext cx="2275473" cy="29634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  <p:sp>
          <p:nvSpPr>
            <p:cNvPr id="5" name="椭圆 4"/>
            <p:cNvSpPr/>
            <p:nvPr/>
          </p:nvSpPr>
          <p:spPr>
            <a:xfrm>
              <a:off x="2667781" y="3353429"/>
              <a:ext cx="75134" cy="75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513937" y="3581515"/>
              <a:ext cx="76923" cy="75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286748" y="3656972"/>
              <a:ext cx="75134" cy="771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80846" y="3428887"/>
              <a:ext cx="76923" cy="75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676734" y="3276257"/>
              <a:ext cx="75134" cy="771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590860" y="3886774"/>
              <a:ext cx="76922" cy="75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894971" y="4039403"/>
              <a:ext cx="76922" cy="75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123950" y="4114860"/>
              <a:ext cx="76922" cy="75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132903" y="4342946"/>
              <a:ext cx="76922" cy="771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28791" y="4420119"/>
              <a:ext cx="76922" cy="75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524679" y="4495576"/>
              <a:ext cx="75134" cy="7717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209825" y="4342946"/>
              <a:ext cx="76923" cy="771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590860" y="4648205"/>
              <a:ext cx="76922" cy="75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48816" y="5028920"/>
              <a:ext cx="75134" cy="771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49163" name="Picture 4" descr="Annotated exa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10000"/>
            <a:ext cx="2981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Quantitative Results on PARSE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 algn="ctr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1 second </a:t>
            </a:r>
            <a:r>
              <a:rPr lang="en-US" altLang="zh-CN" sz="2400" dirty="0" smtClean="0"/>
              <a:t>per image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89941"/>
              </p:ext>
            </p:extLst>
          </p:nvPr>
        </p:nvGraphicFramePr>
        <p:xfrm>
          <a:off x="685803" y="1905000"/>
          <a:ext cx="7772401" cy="32802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6397"/>
                <a:gridCol w="791032"/>
                <a:gridCol w="732968"/>
                <a:gridCol w="914400"/>
                <a:gridCol w="914400"/>
                <a:gridCol w="974880"/>
                <a:gridCol w="884162"/>
                <a:gridCol w="884162"/>
              </a:tblGrid>
              <a:tr h="410029"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+mn-lt"/>
                        </a:rPr>
                        <a:t>Image Parse</a:t>
                      </a:r>
                      <a:r>
                        <a:rPr lang="en-US" altLang="zh-CN" sz="20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2000" b="0" baseline="0" dirty="0" err="1" smtClean="0">
                          <a:latin typeface="+mn-lt"/>
                        </a:rPr>
                        <a:t>Testset</a:t>
                      </a:r>
                      <a:endParaRPr lang="zh-CN" alt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Method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Head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Torso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U. Legs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L. Legs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U. Arms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L. Arms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Total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err="1" smtClean="0">
                          <a:latin typeface="+mn-lt"/>
                        </a:rPr>
                        <a:t>Ramanan</a:t>
                      </a:r>
                      <a:r>
                        <a:rPr lang="en-US" altLang="zh-CN" sz="1400" b="0" dirty="0" smtClean="0">
                          <a:latin typeface="+mn-lt"/>
                        </a:rPr>
                        <a:t> 2007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52.1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37.5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31.0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29.0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17.5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13.6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27.2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err="1" smtClean="0">
                          <a:latin typeface="+mn-lt"/>
                        </a:rPr>
                        <a:t>Andrikluka</a:t>
                      </a:r>
                      <a:r>
                        <a:rPr lang="en-US" altLang="zh-CN" sz="1400" b="0" dirty="0" smtClean="0">
                          <a:latin typeface="+mn-lt"/>
                        </a:rPr>
                        <a:t> 2009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81.4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75.6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63.2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55.1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47.6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31.7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55.2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Johnson 2009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77.6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68.8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61.5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54.9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53.2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39.3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56.4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Singh 2010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91.2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76.6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71.5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64.9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50.0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34.2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60.9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smtClean="0">
                          <a:latin typeface="+mn-lt"/>
                        </a:rPr>
                        <a:t>Johnson 2010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85.4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76.1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73.4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65.4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64.7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46.9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66.2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Our Model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97.6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93.2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83.9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75.1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72.0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48.3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74.9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667000" y="1241425"/>
            <a:ext cx="3778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alibri" pitchFamily="34" charset="0"/>
              </a:rPr>
              <a:t>% of correctly localized limbs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724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Quantitative Results on BUFFY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algn="ctr">
              <a:buNone/>
            </a:pPr>
            <a:r>
              <a:rPr lang="en-US" altLang="zh-CN" sz="2400" dirty="0" smtClean="0">
                <a:latin typeface="Calibri" pitchFamily="34" charset="0"/>
              </a:rPr>
              <a:t>    </a:t>
            </a:r>
            <a:r>
              <a:rPr lang="en-US" altLang="zh-CN" sz="2400" dirty="0"/>
              <a:t>All previous work use explicitly articulated models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73634"/>
              </p:ext>
            </p:extLst>
          </p:nvPr>
        </p:nvGraphicFramePr>
        <p:xfrm>
          <a:off x="1415145" y="1905000"/>
          <a:ext cx="6357255" cy="32802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6400"/>
                <a:gridCol w="936171"/>
                <a:gridCol w="936171"/>
                <a:gridCol w="936171"/>
                <a:gridCol w="936171"/>
                <a:gridCol w="936171"/>
              </a:tblGrid>
              <a:tr h="410029"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 smtClean="0">
                          <a:latin typeface="+mn-lt"/>
                        </a:rPr>
                        <a:t>Subset of Buffy </a:t>
                      </a:r>
                      <a:r>
                        <a:rPr lang="en-US" altLang="zh-CN" sz="2000" b="0" baseline="0" dirty="0" err="1" smtClean="0">
                          <a:latin typeface="+mn-lt"/>
                        </a:rPr>
                        <a:t>Testset</a:t>
                      </a:r>
                      <a:endParaRPr lang="zh-CN" alt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Method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Head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Torso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U. Arms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L. Arms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Total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Tran</a:t>
                      </a:r>
                      <a:r>
                        <a:rPr lang="en-US" altLang="zh-CN" sz="1400" b="0" baseline="0" dirty="0" smtClean="0">
                          <a:latin typeface="+mn-lt"/>
                        </a:rPr>
                        <a:t> 2010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62.3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err="1" smtClean="0">
                          <a:latin typeface="+mn-lt"/>
                        </a:rPr>
                        <a:t>Andrikluka</a:t>
                      </a:r>
                      <a:r>
                        <a:rPr lang="en-US" altLang="zh-CN" sz="1400" b="0" dirty="0" smtClean="0">
                          <a:latin typeface="+mn-lt"/>
                        </a:rPr>
                        <a:t> 2009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90.7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95.5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79.3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41.2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73.5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err="1" smtClean="0">
                          <a:latin typeface="+mn-lt"/>
                        </a:rPr>
                        <a:t>Eichner</a:t>
                      </a:r>
                      <a:r>
                        <a:rPr lang="en-US" altLang="zh-CN" sz="1400" b="0" baseline="0" dirty="0" smtClean="0">
                          <a:latin typeface="+mn-lt"/>
                        </a:rPr>
                        <a:t> 2009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98.7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97.9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82.8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59.8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80.1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Sapp</a:t>
                      </a:r>
                      <a:r>
                        <a:rPr lang="en-US" altLang="zh-CN" sz="1400" b="0" baseline="0" dirty="0" smtClean="0">
                          <a:latin typeface="+mn-lt"/>
                        </a:rPr>
                        <a:t> 2010a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100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91.1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65.7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85.9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Sapp 2010b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100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96.2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95.3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63.0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+mn-lt"/>
                        </a:rPr>
                        <a:t>85.5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029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+mn-lt"/>
                        </a:rPr>
                        <a:t>Our Model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99.6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96.6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70.9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89.1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667000" y="1241425"/>
            <a:ext cx="3778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alibri" pitchFamily="34" charset="0"/>
              </a:rPr>
              <a:t>% of correctly localized limbs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694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More Parts and Mixtures Help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740" y="1981200"/>
            <a:ext cx="47254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Research\Vision\My Presentation\CVPR 2011\27mod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34" y="2675020"/>
            <a:ext cx="2036366" cy="23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>
            <a:spLocks noChangeAspect="1"/>
          </p:cNvSpPr>
          <p:nvPr/>
        </p:nvSpPr>
        <p:spPr>
          <a:xfrm>
            <a:off x="6879035" y="2690503"/>
            <a:ext cx="2036366" cy="23386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038950" cy="235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>
            <a:spLocks noChangeAspect="1"/>
          </p:cNvSpPr>
          <p:nvPr/>
        </p:nvSpPr>
        <p:spPr>
          <a:xfrm>
            <a:off x="228600" y="2667000"/>
            <a:ext cx="2049848" cy="235418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8600" y="5257800"/>
            <a:ext cx="2590800" cy="510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52400" y="52578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altLang="zh-CN" sz="2400" dirty="0" smtClean="0"/>
              <a:t>14 parts (joints)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altLang="zh-CN" sz="2400" dirty="0" smtClean="0"/>
          </a:p>
        </p:txBody>
      </p:sp>
      <p:sp>
        <p:nvSpPr>
          <p:cNvPr id="13" name="矩形 12"/>
          <p:cNvSpPr/>
          <p:nvPr/>
        </p:nvSpPr>
        <p:spPr>
          <a:xfrm>
            <a:off x="4419600" y="5257800"/>
            <a:ext cx="4495800" cy="510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886200" y="5257800"/>
            <a:ext cx="5105400" cy="487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r>
              <a:rPr lang="en-US" altLang="zh-CN" sz="2400" dirty="0" smtClean="0"/>
              <a:t>27 parts (joints + midpoints)</a:t>
            </a:r>
          </a:p>
          <a:p>
            <a:pPr marL="0" indent="0" algn="r">
              <a:buFont typeface="Arial" pitchFamily="34" charset="0"/>
              <a:buNone/>
              <a:defRPr/>
            </a:pPr>
            <a:endParaRPr lang="en-US" altLang="zh-CN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226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Discussion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Possible limitations?</a:t>
            </a:r>
          </a:p>
          <a:p>
            <a:endParaRPr lang="en-US" dirty="0"/>
          </a:p>
          <a:p>
            <a:r>
              <a:rPr lang="en-US" dirty="0" smtClean="0"/>
              <a:t>Something other than human pose estimation?</a:t>
            </a:r>
          </a:p>
          <a:p>
            <a:endParaRPr lang="en-US" dirty="0"/>
          </a:p>
          <a:p>
            <a:r>
              <a:rPr lang="en-US" dirty="0" smtClean="0"/>
              <a:t>Can do more useful things with the Kinect?</a:t>
            </a:r>
          </a:p>
          <a:p>
            <a:endParaRPr lang="en-US" dirty="0"/>
          </a:p>
          <a:p>
            <a:r>
              <a:rPr lang="en-US" dirty="0" smtClean="0"/>
              <a:t>Can this encode occlusions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http://phoenix.ics.uci.edu/software/pose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Code and benchmark datasets available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52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Classic Approach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567907" y="1600200"/>
            <a:ext cx="4356893" cy="140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altLang="zh-CN" sz="2400" dirty="0" smtClean="0"/>
              <a:t>Part Representation</a:t>
            </a:r>
          </a:p>
          <a:p>
            <a:pPr>
              <a:defRPr/>
            </a:pPr>
            <a:r>
              <a:rPr lang="en-US" altLang="zh-CN" sz="2400" dirty="0" smtClean="0"/>
              <a:t>Head, Torso, Arm, Leg</a:t>
            </a:r>
          </a:p>
          <a:p>
            <a:pPr>
              <a:defRPr/>
            </a:pPr>
            <a:r>
              <a:rPr lang="en-US" altLang="zh-CN" sz="2400" dirty="0" smtClean="0"/>
              <a:t>Location, Rotation, Scale</a:t>
            </a:r>
            <a:endParaRPr lang="en-US" altLang="zh-CN" sz="24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33400" y="3200400"/>
            <a:ext cx="2870625" cy="1603248"/>
            <a:chOff x="0" y="3425952"/>
            <a:chExt cx="2870625" cy="160324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3425952"/>
              <a:ext cx="764656" cy="114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内容占位符 2"/>
            <p:cNvSpPr txBox="1">
              <a:spLocks/>
            </p:cNvSpPr>
            <p:nvPr/>
          </p:nvSpPr>
          <p:spPr bwMode="auto">
            <a:xfrm>
              <a:off x="304799" y="4572000"/>
              <a:ext cx="2233999" cy="2554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altLang="zh-CN" sz="1200" dirty="0" err="1" smtClean="0"/>
                <a:t>Fischler</a:t>
              </a:r>
              <a:r>
                <a:rPr lang="en-US" altLang="zh-CN" sz="1200" dirty="0" smtClean="0"/>
                <a:t> &amp; </a:t>
              </a:r>
              <a:r>
                <a:rPr lang="en-US" altLang="zh-CN" sz="1200" dirty="0" err="1" smtClean="0"/>
                <a:t>Elschlager</a:t>
              </a:r>
              <a:r>
                <a:rPr lang="en-US" altLang="zh-CN" sz="1200" dirty="0" smtClean="0"/>
                <a:t> 1973 </a:t>
              </a:r>
              <a:endParaRPr lang="zh-CN" altLang="en-US" sz="1200" dirty="0" smtClean="0"/>
            </a:p>
          </p:txBody>
        </p:sp>
        <p:sp>
          <p:nvSpPr>
            <p:cNvPr id="8" name="内容占位符 2"/>
            <p:cNvSpPr txBox="1">
              <a:spLocks/>
            </p:cNvSpPr>
            <p:nvPr/>
          </p:nvSpPr>
          <p:spPr bwMode="auto">
            <a:xfrm>
              <a:off x="0" y="4773946"/>
              <a:ext cx="2870625" cy="255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zh-CN" sz="1200" dirty="0" err="1">
                  <a:latin typeface="+mn-lt"/>
                </a:rPr>
                <a:t>Felzenszwalb</a:t>
              </a:r>
              <a:r>
                <a:rPr lang="en-US" altLang="zh-CN" sz="1200" dirty="0">
                  <a:latin typeface="+mn-lt"/>
                </a:rPr>
                <a:t> &amp; </a:t>
              </a:r>
              <a:r>
                <a:rPr lang="en-US" altLang="zh-CN" sz="1200" dirty="0" err="1">
                  <a:latin typeface="+mn-lt"/>
                </a:rPr>
                <a:t>Huttenlocher</a:t>
              </a:r>
              <a:r>
                <a:rPr lang="en-US" altLang="zh-CN" sz="1200" dirty="0">
                  <a:latin typeface="+mn-lt"/>
                </a:rPr>
                <a:t> 2005 </a:t>
              </a:r>
              <a:endParaRPr lang="zh-CN" altLang="en-US" sz="1200" dirty="0">
                <a:latin typeface="+mn-lt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3677386"/>
              <a:ext cx="956326" cy="74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组合 31"/>
          <p:cNvGrpSpPr/>
          <p:nvPr/>
        </p:nvGrpSpPr>
        <p:grpSpPr>
          <a:xfrm>
            <a:off x="914400" y="1600200"/>
            <a:ext cx="1981199" cy="1527048"/>
            <a:chOff x="381000" y="1676400"/>
            <a:chExt cx="1981199" cy="152704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1" y="1676400"/>
              <a:ext cx="789076" cy="124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内容占位符 2"/>
            <p:cNvSpPr txBox="1">
              <a:spLocks/>
            </p:cNvSpPr>
            <p:nvPr/>
          </p:nvSpPr>
          <p:spPr bwMode="auto">
            <a:xfrm>
              <a:off x="381000" y="2925138"/>
              <a:ext cx="1981199" cy="27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zh-CN" sz="1200" dirty="0">
                  <a:latin typeface="+mn-lt"/>
                </a:rPr>
                <a:t>Marr &amp; Nishihara 1978</a:t>
              </a:r>
              <a:endParaRPr lang="zh-CN" altLang="en-US" sz="1200" dirty="0">
                <a:latin typeface="+mn-lt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/>
            <a:srcRect l="3947"/>
            <a:stretch>
              <a:fillRect/>
            </a:stretch>
          </p:blipFill>
          <p:spPr bwMode="auto">
            <a:xfrm>
              <a:off x="1365490" y="1676400"/>
              <a:ext cx="893292" cy="124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5334000" y="49530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 err="1">
                <a:latin typeface="+mn-lt"/>
              </a:rPr>
              <a:t>Andriluka</a:t>
            </a:r>
            <a:r>
              <a:rPr lang="en-US" altLang="zh-CN" sz="1200" dirty="0">
                <a:latin typeface="+mn-lt"/>
              </a:rPr>
              <a:t> etc. 2009</a:t>
            </a:r>
            <a:endParaRPr lang="zh-CN" altLang="en-US" sz="1200" dirty="0">
              <a:latin typeface="+mn-lt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5334000" y="51816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 err="1">
                <a:latin typeface="+mn-lt"/>
              </a:rPr>
              <a:t>Eichner</a:t>
            </a:r>
            <a:r>
              <a:rPr lang="en-US" altLang="zh-CN" sz="1200" dirty="0">
                <a:latin typeface="+mn-lt"/>
              </a:rPr>
              <a:t> etc. 2009</a:t>
            </a:r>
          </a:p>
        </p:txBody>
      </p:sp>
      <p:sp>
        <p:nvSpPr>
          <p:cNvPr id="17" name="矩形 14"/>
          <p:cNvSpPr>
            <a:spLocks noChangeArrowheads="1"/>
          </p:cNvSpPr>
          <p:nvPr/>
        </p:nvSpPr>
        <p:spPr bwMode="auto">
          <a:xfrm>
            <a:off x="5334000" y="56388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200" dirty="0">
                <a:latin typeface="+mn-lt"/>
              </a:rPr>
              <a:t>Johnson &amp; </a:t>
            </a:r>
            <a:r>
              <a:rPr lang="en-US" altLang="zh-CN" sz="1200" dirty="0" err="1">
                <a:latin typeface="+mn-lt"/>
              </a:rPr>
              <a:t>Everingham</a:t>
            </a:r>
            <a:r>
              <a:rPr lang="en-US" altLang="zh-CN" sz="1200" dirty="0">
                <a:latin typeface="+mn-lt"/>
              </a:rPr>
              <a:t> 2010</a:t>
            </a:r>
            <a:endParaRPr lang="zh-CN" altLang="en-US" sz="1200" dirty="0">
              <a:latin typeface="+mn-lt"/>
            </a:endParaRPr>
          </a:p>
        </p:txBody>
      </p:sp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5334000" y="58674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>
                <a:latin typeface="+mn-lt"/>
              </a:rPr>
              <a:t>Sapp etc. 2010</a:t>
            </a:r>
            <a:endParaRPr lang="zh-CN" altLang="en-US" sz="1200" dirty="0">
              <a:latin typeface="+mn-lt"/>
            </a:endParaRPr>
          </a:p>
        </p:txBody>
      </p:sp>
      <p:sp>
        <p:nvSpPr>
          <p:cNvPr id="19" name="矩形 21"/>
          <p:cNvSpPr>
            <a:spLocks noChangeArrowheads="1"/>
          </p:cNvSpPr>
          <p:nvPr/>
        </p:nvSpPr>
        <p:spPr bwMode="auto">
          <a:xfrm>
            <a:off x="5334000" y="54102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>
                <a:latin typeface="+mn-lt"/>
              </a:rPr>
              <a:t>Singh etc. 2010</a:t>
            </a:r>
            <a:endParaRPr lang="zh-CN" altLang="en-US" sz="1200" dirty="0">
              <a:latin typeface="+mn-lt"/>
            </a:endParaRP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5334000" y="60960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>
                <a:latin typeface="+mn-lt"/>
              </a:rPr>
              <a:t>Tran &amp; Forsyth 2010</a:t>
            </a:r>
            <a:endParaRPr lang="zh-CN" altLang="en-US" sz="1200" dirty="0">
              <a:latin typeface="+mn-lt"/>
            </a:endParaRPr>
          </a:p>
        </p:txBody>
      </p:sp>
      <p:sp>
        <p:nvSpPr>
          <p:cNvPr id="22" name="矩形 5"/>
          <p:cNvSpPr>
            <a:spLocks noChangeArrowheads="1"/>
          </p:cNvSpPr>
          <p:nvPr/>
        </p:nvSpPr>
        <p:spPr bwMode="auto">
          <a:xfrm>
            <a:off x="2895600" y="56388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 err="1">
                <a:latin typeface="+mn-lt"/>
              </a:rPr>
              <a:t>Epshteian</a:t>
            </a:r>
            <a:r>
              <a:rPr lang="en-US" altLang="zh-CN" sz="1200" dirty="0">
                <a:latin typeface="+mn-lt"/>
              </a:rPr>
              <a:t> &amp; Ullman 2007</a:t>
            </a:r>
            <a:endParaRPr lang="zh-CN" altLang="en-US" sz="1200" dirty="0">
              <a:latin typeface="+mn-lt"/>
            </a:endParaRPr>
          </a:p>
        </p:txBody>
      </p:sp>
      <p:sp>
        <p:nvSpPr>
          <p:cNvPr id="23" name="矩形 7"/>
          <p:cNvSpPr>
            <a:spLocks noChangeArrowheads="1"/>
          </p:cNvSpPr>
          <p:nvPr/>
        </p:nvSpPr>
        <p:spPr bwMode="auto">
          <a:xfrm>
            <a:off x="2895600" y="60960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>
                <a:latin typeface="+mn-lt"/>
              </a:rPr>
              <a:t>Ferrari etc. 2008</a:t>
            </a:r>
            <a:endParaRPr lang="zh-CN" altLang="en-US" sz="1200" dirty="0">
              <a:latin typeface="+mn-lt"/>
            </a:endParaRPr>
          </a:p>
        </p:txBody>
      </p:sp>
      <p:sp>
        <p:nvSpPr>
          <p:cNvPr id="24" name="矩形 15"/>
          <p:cNvSpPr>
            <a:spLocks noChangeArrowheads="1"/>
          </p:cNvSpPr>
          <p:nvPr/>
        </p:nvSpPr>
        <p:spPr bwMode="auto">
          <a:xfrm>
            <a:off x="2898775" y="49530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 err="1">
                <a:latin typeface="+mn-lt"/>
              </a:rPr>
              <a:t>Lan</a:t>
            </a:r>
            <a:r>
              <a:rPr lang="en-US" altLang="zh-CN" sz="1200" dirty="0">
                <a:latin typeface="+mn-lt"/>
              </a:rPr>
              <a:t> &amp; </a:t>
            </a:r>
            <a:r>
              <a:rPr lang="en-US" altLang="zh-CN" sz="1200" dirty="0" err="1">
                <a:latin typeface="+mn-lt"/>
              </a:rPr>
              <a:t>Huttenlocher</a:t>
            </a:r>
            <a:r>
              <a:rPr lang="en-US" altLang="zh-CN" sz="1200" dirty="0">
                <a:latin typeface="+mn-lt"/>
              </a:rPr>
              <a:t> 2005</a:t>
            </a:r>
            <a:endParaRPr lang="zh-CN" altLang="en-US" sz="1200" dirty="0">
              <a:latin typeface="+mn-lt"/>
            </a:endParaRPr>
          </a:p>
        </p:txBody>
      </p:sp>
      <p:sp>
        <p:nvSpPr>
          <p:cNvPr id="25" name="矩形 17"/>
          <p:cNvSpPr>
            <a:spLocks noChangeArrowheads="1"/>
          </p:cNvSpPr>
          <p:nvPr/>
        </p:nvSpPr>
        <p:spPr bwMode="auto">
          <a:xfrm>
            <a:off x="2895600" y="5410201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 err="1">
                <a:latin typeface="+mn-lt"/>
              </a:rPr>
              <a:t>Ramanan</a:t>
            </a:r>
            <a:r>
              <a:rPr lang="en-US" altLang="zh-CN" sz="1200" dirty="0">
                <a:latin typeface="+mn-lt"/>
              </a:rPr>
              <a:t> 2007</a:t>
            </a:r>
            <a:endParaRPr lang="zh-CN" altLang="en-US" sz="1200" dirty="0">
              <a:latin typeface="+mn-lt"/>
            </a:endParaRPr>
          </a:p>
        </p:txBody>
      </p:sp>
      <p:sp>
        <p:nvSpPr>
          <p:cNvPr id="26" name="矩形 20"/>
          <p:cNvSpPr>
            <a:spLocks noChangeArrowheads="1"/>
          </p:cNvSpPr>
          <p:nvPr/>
        </p:nvSpPr>
        <p:spPr bwMode="auto">
          <a:xfrm>
            <a:off x="2895600" y="51816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 err="1">
                <a:latin typeface="+mn-lt"/>
              </a:rPr>
              <a:t>Sigal</a:t>
            </a:r>
            <a:r>
              <a:rPr lang="en-US" altLang="zh-CN" sz="1200" dirty="0">
                <a:latin typeface="+mn-lt"/>
              </a:rPr>
              <a:t> &amp; Black 2006</a:t>
            </a:r>
            <a:endParaRPr lang="zh-CN" altLang="en-US" sz="1200" dirty="0">
              <a:latin typeface="+mn-lt"/>
            </a:endParaRPr>
          </a:p>
        </p:txBody>
      </p:sp>
      <p:sp>
        <p:nvSpPr>
          <p:cNvPr id="27" name="矩形 24"/>
          <p:cNvSpPr>
            <a:spLocks noChangeArrowheads="1"/>
          </p:cNvSpPr>
          <p:nvPr/>
        </p:nvSpPr>
        <p:spPr bwMode="auto">
          <a:xfrm>
            <a:off x="2895600" y="58674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200" dirty="0">
                <a:latin typeface="+mn-lt"/>
              </a:rPr>
              <a:t>Wang &amp; Mori 2008</a:t>
            </a:r>
            <a:endParaRPr lang="zh-CN" altLang="en-US" sz="1200" dirty="0">
              <a:latin typeface="+mn-lt"/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3575050" y="3276600"/>
            <a:ext cx="3282950" cy="13684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dirty="0" smtClean="0"/>
              <a:t>Pictorial Structure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400" dirty="0" smtClean="0"/>
              <a:t>Unary Templates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400" dirty="0" smtClean="0"/>
              <a:t>Pairwise Springs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50" y="4953000"/>
            <a:ext cx="1319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492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Pictorial Structures for Object Recognition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700" dirty="0"/>
              <a:t>Pedro F. </a:t>
            </a:r>
            <a:r>
              <a:rPr lang="en-US" sz="2700" dirty="0" err="1" smtClean="0"/>
              <a:t>Felzenszwalb</a:t>
            </a:r>
            <a:r>
              <a:rPr lang="en-US" sz="2700" dirty="0"/>
              <a:t>, Daniel P. </a:t>
            </a:r>
            <a:r>
              <a:rPr lang="en-US" sz="2700" dirty="0" err="1"/>
              <a:t>Huttenlocher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IJCV, 2005</a:t>
            </a: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971800"/>
            <a:ext cx="868045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3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Pictorial structure for Face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400800" cy="48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7200" y="5105400"/>
            <a:ext cx="82296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Pictorial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Structure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 smtClean="0"/>
                  <a:t>Image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: Location </a:t>
                </a:r>
                <a:r>
                  <a:rPr lang="en-US" altLang="zh-CN" sz="2400" dirty="0"/>
                  <a:t>of </a:t>
                </a:r>
                <a:r>
                  <a:rPr lang="en-US" altLang="zh-CN" sz="2400" dirty="0" smtClean="0"/>
                  <a:t>part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b="-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971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19832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831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5105400"/>
            <a:ext cx="8229600" cy="987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Pictorial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Structure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endParaRPr lang="en-US" altLang="zh-CN" sz="2400" i="1" dirty="0" smtClean="0">
                  <a:latin typeface="Cambria Math"/>
                </a:endParaRPr>
              </a:p>
              <a:p>
                <a:endParaRPr lang="en-US" altLang="zh-CN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 smtClean="0"/>
                  <a:t>Unary template </a:t>
                </a:r>
                <a:r>
                  <a:rPr lang="en-US" altLang="zh-CN" sz="2400" dirty="0"/>
                  <a:t>for part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𝑖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/>
                      </a:rPr>
                      <m:t>𝜙</m:t>
                    </m:r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latin typeface="Cambria Math"/>
                      </a:rPr>
                      <m:t>𝐼</m:t>
                    </m:r>
                    <m:r>
                      <a:rPr lang="en-US" altLang="zh-CN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 smtClean="0"/>
                  <a:t>Local image </a:t>
                </a:r>
                <a:r>
                  <a:rPr lang="en-US" altLang="zh-CN" sz="2400" dirty="0"/>
                  <a:t>features at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b="-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971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97989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19832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1562" y="6477000"/>
            <a:ext cx="487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Slide taken from authors, Yang et al.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021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13191</TotalTime>
  <Words>1615</Words>
  <Application>Microsoft Office PowerPoint</Application>
  <PresentationFormat>On-screen Show (4:3)</PresentationFormat>
  <Paragraphs>510</Paragraphs>
  <Slides>47</Slides>
  <Notes>32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主题​​</vt:lpstr>
      <vt:lpstr>Pictorial Structures for  Articulated Pose Estimation</vt:lpstr>
      <vt:lpstr>Goal</vt:lpstr>
      <vt:lpstr>Classic Approach</vt:lpstr>
      <vt:lpstr>Classic Approach</vt:lpstr>
      <vt:lpstr>Classic Approach</vt:lpstr>
      <vt:lpstr>Pictorial Structures for Object Recognition Pedro F. Felzenszwalb, Daniel P. Huttenlocher  IJCV, 2005</vt:lpstr>
      <vt:lpstr>Pictorial structure for Face</vt:lpstr>
      <vt:lpstr>Pictorial Structure Model</vt:lpstr>
      <vt:lpstr>Pictorial Structure Model</vt:lpstr>
      <vt:lpstr>Pictorial Structure Model</vt:lpstr>
      <vt:lpstr>Using this Model</vt:lpstr>
      <vt:lpstr>Test phase</vt:lpstr>
      <vt:lpstr>Test phase</vt:lpstr>
      <vt:lpstr>Test phase</vt:lpstr>
      <vt:lpstr>Test phase</vt:lpstr>
      <vt:lpstr>Test phase</vt:lpstr>
      <vt:lpstr>Articulated Pose Estimation with Flexible Mixtures of Parts </vt:lpstr>
      <vt:lpstr>Problems with previous methods: Wide Variations</vt:lpstr>
      <vt:lpstr>Problems with previous methods: Wide Variations</vt:lpstr>
      <vt:lpstr>Our Method – “Mini-Parts”</vt:lpstr>
      <vt:lpstr>Example: Arm Approximation</vt:lpstr>
      <vt:lpstr>Pictorial Structure Model</vt:lpstr>
      <vt:lpstr>The Flexible Mixture Model</vt:lpstr>
      <vt:lpstr>Our Flexible Mixture Model</vt:lpstr>
      <vt:lpstr>Our Flexible Mixture Model</vt:lpstr>
      <vt:lpstr>Our Flexible Mixture Model</vt:lpstr>
      <vt:lpstr>Co-occurrence “Bias”</vt:lpstr>
      <vt:lpstr>Co-occurrence “Bias”: Example</vt:lpstr>
      <vt:lpstr>Co-occurrence “Bias”: Example</vt:lpstr>
      <vt:lpstr>Co-occurrence “Bias”: Example</vt:lpstr>
      <vt:lpstr>Using this Model</vt:lpstr>
      <vt:lpstr>Test phase</vt:lpstr>
      <vt:lpstr>Test phase</vt:lpstr>
      <vt:lpstr>Test phase</vt:lpstr>
      <vt:lpstr>Results</vt:lpstr>
      <vt:lpstr>Achieving articulation</vt:lpstr>
      <vt:lpstr>Achieving articulation</vt:lpstr>
      <vt:lpstr>Qualitative Results</vt:lpstr>
      <vt:lpstr>Qualitative Results</vt:lpstr>
      <vt:lpstr>Qualitative Results</vt:lpstr>
      <vt:lpstr>Failure cases</vt:lpstr>
      <vt:lpstr>Benchmark Datasets</vt:lpstr>
      <vt:lpstr>Quantitative Results on PARSE</vt:lpstr>
      <vt:lpstr>Quantitative Results on BUFFY</vt:lpstr>
      <vt:lpstr>More Parts and Mixtures Help</vt:lpstr>
      <vt:lpstr>Discussion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Articulated Pose Estimation with flexible mixtures of parts</dc:title>
  <dc:creator>YI</dc:creator>
  <cp:lastModifiedBy>Ankit</cp:lastModifiedBy>
  <cp:revision>1642</cp:revision>
  <cp:lastPrinted>2011-06-17T00:49:59Z</cp:lastPrinted>
  <dcterms:created xsi:type="dcterms:W3CDTF">2011-05-22T05:30:41Z</dcterms:created>
  <dcterms:modified xsi:type="dcterms:W3CDTF">2011-10-25T21:58:19Z</dcterms:modified>
</cp:coreProperties>
</file>