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84" r:id="rId4"/>
    <p:sldId id="285" r:id="rId5"/>
    <p:sldId id="286" r:id="rId6"/>
    <p:sldId id="287" r:id="rId7"/>
    <p:sldId id="290" r:id="rId8"/>
    <p:sldId id="288" r:id="rId9"/>
    <p:sldId id="289" r:id="rId10"/>
    <p:sldId id="258" r:id="rId11"/>
    <p:sldId id="291" r:id="rId12"/>
    <p:sldId id="292" r:id="rId13"/>
    <p:sldId id="303" r:id="rId14"/>
    <p:sldId id="293" r:id="rId15"/>
    <p:sldId id="294" r:id="rId16"/>
    <p:sldId id="295" r:id="rId17"/>
    <p:sldId id="299" r:id="rId18"/>
    <p:sldId id="296" r:id="rId19"/>
    <p:sldId id="300" r:id="rId20"/>
    <p:sldId id="301" r:id="rId21"/>
    <p:sldId id="302" r:id="rId22"/>
    <p:sldId id="266" r:id="rId23"/>
    <p:sldId id="274" r:id="rId24"/>
    <p:sldId id="271" r:id="rId25"/>
    <p:sldId id="304" r:id="rId26"/>
    <p:sldId id="273" r:id="rId27"/>
    <p:sldId id="306" r:id="rId28"/>
    <p:sldId id="305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A2"/>
    <a:srgbClr val="9B9D0A"/>
    <a:srgbClr val="BBBC0E"/>
    <a:srgbClr val="EDE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2" autoAdjust="0"/>
    <p:restoredTop sz="89492" autoAdjust="0"/>
  </p:normalViewPr>
  <p:slideViewPr>
    <p:cSldViewPr snapToGrid="0" snapToObjects="1">
      <p:cViewPr varScale="1">
        <p:scale>
          <a:sx n="90" d="100"/>
          <a:sy n="90" d="100"/>
        </p:scale>
        <p:origin x="-14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E8078-9DC8-0A4E-BA09-4040133D51ED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1CB6D-D01F-EB4E-BE21-A8B26267D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2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CB6D-D01F-EB4E-BE21-A8B26267D8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1CB6D-D01F-EB4E-BE21-A8B26267D8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8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1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5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923BC-17E6-C24A-AA6A-A2C69169CC71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D3CD9-BA6A-E249-A1D9-7F57AB192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5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32076" y="5185381"/>
            <a:ext cx="6507346" cy="1289691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/>
              <a:t>Visual Phrases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28782" y="6166876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CSE 590V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86583" cy="554525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571767" y="6321558"/>
            <a:ext cx="3869497" cy="80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Supasorn Suwajanakorn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320402" y="4444781"/>
            <a:ext cx="2570534" cy="594439"/>
          </a:xfrm>
          <a:prstGeom prst="wedgeRectCallout">
            <a:avLst>
              <a:gd name="adj1" fmla="val -47287"/>
              <a:gd name="adj2" fmla="val -8035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Don’t eat me!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891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Visual Phrase Detector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79834"/>
          <a:stretch/>
        </p:blipFill>
        <p:spPr>
          <a:xfrm>
            <a:off x="0" y="1548578"/>
            <a:ext cx="3037635" cy="46437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21811" r="60489"/>
          <a:stretch/>
        </p:blipFill>
        <p:spPr>
          <a:xfrm>
            <a:off x="2916027" y="1670168"/>
            <a:ext cx="2666124" cy="4643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465" y="1322497"/>
            <a:ext cx="3646047" cy="53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Visual Phrase Detector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26" y="1348685"/>
            <a:ext cx="3146312" cy="45960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7101" y="1417638"/>
            <a:ext cx="1213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000"/>
                </a:solidFill>
              </a:rPr>
              <a:t>Person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2566" y="1778293"/>
            <a:ext cx="1055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BBBC0E"/>
                </a:solidFill>
              </a:rPr>
              <a:t>Horse</a:t>
            </a:r>
            <a:endParaRPr lang="en-US" sz="2800" b="1" dirty="0">
              <a:solidFill>
                <a:srgbClr val="BBBC0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4580" y="2176760"/>
            <a:ext cx="149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 rides 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83069" y="2880688"/>
            <a:ext cx="1763719" cy="1597472"/>
          </a:xfrm>
          <a:prstGeom prst="rightArrow">
            <a:avLst>
              <a:gd name="adj1" fmla="val 69672"/>
              <a:gd name="adj2" fmla="val 4590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NMS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418" y="1348685"/>
            <a:ext cx="3131438" cy="457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9908" y="6132676"/>
            <a:ext cx="47692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Non-maximum suppression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51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NMS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24" y="1758084"/>
            <a:ext cx="3131438" cy="4574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6898" y="1984165"/>
            <a:ext cx="4721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could have done better</a:t>
            </a:r>
          </a:p>
          <a:p>
            <a:r>
              <a:rPr lang="en-US" sz="3200" dirty="0" smtClean="0"/>
              <a:t>if visual phrase plays a role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29122" y="3338979"/>
            <a:ext cx="4608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Maybe remove this because some person is riding a horse and there shouldn’t be another person under the horse 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2815049" y="4123809"/>
            <a:ext cx="1414073" cy="1257839"/>
          </a:xfrm>
          <a:prstGeom prst="straightConnector1">
            <a:avLst/>
          </a:prstGeom>
          <a:ln w="1079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NMS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06898" y="1984165"/>
            <a:ext cx="48816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We could have done better</a:t>
            </a:r>
          </a:p>
          <a:p>
            <a:r>
              <a:rPr lang="en-US" sz="3200" dirty="0" smtClean="0"/>
              <a:t>if visual phrase plays a role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229122" y="3338979"/>
            <a:ext cx="4608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person detector gives a low confidence, but we are pretty sure there are horse and person riding it, confidence for this person should go up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6898" y="5287078"/>
            <a:ext cx="5488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Need a better method that take into </a:t>
            </a:r>
          </a:p>
          <a:p>
            <a:r>
              <a:rPr lang="en-US" sz="2800" dirty="0" smtClean="0"/>
              <a:t>account the relationship between </a:t>
            </a:r>
          </a:p>
          <a:p>
            <a:r>
              <a:rPr lang="en-US" sz="2800" dirty="0" smtClean="0"/>
              <a:t>objects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08" y="1758084"/>
            <a:ext cx="3131438" cy="45742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121188" y="3742262"/>
            <a:ext cx="1107934" cy="310731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NMS to Decoder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79834"/>
          <a:stretch/>
        </p:blipFill>
        <p:spPr>
          <a:xfrm>
            <a:off x="35871" y="2102013"/>
            <a:ext cx="2121107" cy="324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1811" r="60489"/>
          <a:stretch/>
        </p:blipFill>
        <p:spPr>
          <a:xfrm>
            <a:off x="2156978" y="2393825"/>
            <a:ext cx="1612169" cy="2807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37" y="2281845"/>
            <a:ext cx="2103686" cy="307297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5757623" y="3512687"/>
            <a:ext cx="1165457" cy="942770"/>
          </a:xfrm>
          <a:prstGeom prst="rightArrow">
            <a:avLst>
              <a:gd name="adj1" fmla="val 69672"/>
              <a:gd name="adj2" fmla="val 45902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NMS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080" y="2281845"/>
            <a:ext cx="2142362" cy="3129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2073" y="5408874"/>
            <a:ext cx="4594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Novel decoding procedure</a:t>
            </a:r>
          </a:p>
          <a:p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33049" y="6004008"/>
            <a:ext cx="38192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“Recognition Using Visual Phrases”</a:t>
            </a:r>
          </a:p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Sadeghi</a:t>
            </a:r>
            <a:r>
              <a:rPr lang="en-US" dirty="0" smtClean="0"/>
              <a:t>, Ali </a:t>
            </a:r>
            <a:r>
              <a:rPr lang="en-US" dirty="0" err="1" smtClean="0"/>
              <a:t>Farhadi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338" y="1596999"/>
            <a:ext cx="357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Our current pipeline</a:t>
            </a:r>
            <a:endParaRPr lang="en-US" sz="3200" dirty="0"/>
          </a:p>
        </p:txBody>
      </p:sp>
      <p:sp>
        <p:nvSpPr>
          <p:cNvPr id="7" name="Multiply 6"/>
          <p:cNvSpPr/>
          <p:nvPr/>
        </p:nvSpPr>
        <p:spPr>
          <a:xfrm>
            <a:off x="5574316" y="2959251"/>
            <a:ext cx="1482945" cy="2081951"/>
          </a:xfrm>
          <a:prstGeom prst="mathMultiply">
            <a:avLst>
              <a:gd name="adj1" fmla="val 893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968" y="2841070"/>
            <a:ext cx="1257112" cy="2230347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NMS to Decoder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79834"/>
          <a:stretch/>
        </p:blipFill>
        <p:spPr>
          <a:xfrm>
            <a:off x="35871" y="2102013"/>
            <a:ext cx="2121107" cy="32425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1811" r="60489"/>
          <a:stretch/>
        </p:blipFill>
        <p:spPr>
          <a:xfrm>
            <a:off x="2156978" y="2393825"/>
            <a:ext cx="1612169" cy="28079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937" y="2281845"/>
            <a:ext cx="2103686" cy="30729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92073" y="5408874"/>
            <a:ext cx="45947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Novel decoding procedure</a:t>
            </a:r>
          </a:p>
          <a:p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433049" y="6004008"/>
            <a:ext cx="381922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“Recognition Using Visual Phrases”</a:t>
            </a:r>
          </a:p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Sadeghi</a:t>
            </a:r>
            <a:r>
              <a:rPr lang="en-US" dirty="0" smtClean="0"/>
              <a:t>, Ali </a:t>
            </a:r>
            <a:r>
              <a:rPr lang="en-US" dirty="0" err="1" smtClean="0"/>
              <a:t>Farhadi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8338" y="1596999"/>
            <a:ext cx="35708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Our current pipeline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080" y="2281845"/>
            <a:ext cx="2142362" cy="312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58289" y="3012789"/>
            <a:ext cx="6183423" cy="3573669"/>
            <a:chOff x="1358290" y="3332486"/>
            <a:chExt cx="5721752" cy="325281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r="79834"/>
            <a:stretch/>
          </p:blipFill>
          <p:spPr>
            <a:xfrm>
              <a:off x="1358290" y="3332486"/>
              <a:ext cx="2121107" cy="324259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21811" r="60489"/>
            <a:stretch/>
          </p:blipFill>
          <p:spPr>
            <a:xfrm>
              <a:off x="3479397" y="3624298"/>
              <a:ext cx="1612169" cy="280799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6356" y="3512318"/>
              <a:ext cx="2103686" cy="3072979"/>
            </a:xfrm>
            <a:prstGeom prst="rect">
              <a:avLst/>
            </a:prstGeom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Redefine Feature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29978"/>
            <a:ext cx="8229600" cy="4525963"/>
          </a:xfrm>
        </p:spPr>
        <p:txBody>
          <a:bodyPr/>
          <a:lstStyle/>
          <a:p>
            <a:r>
              <a:rPr lang="en-US" dirty="0" smtClean="0"/>
              <a:t>Decoding needs more info from features </a:t>
            </a:r>
          </a:p>
          <a:p>
            <a:r>
              <a:rPr lang="en-US" dirty="0" smtClean="0"/>
              <a:t>Goal: a new representation of feature that is aware of the surrounding features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9" y="1227667"/>
            <a:ext cx="3730693" cy="544964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Feature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5310" y="1435187"/>
            <a:ext cx="491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Consider this </a:t>
            </a:r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r>
              <a:rPr lang="en-US" sz="2400" b="1" dirty="0" smtClean="0"/>
              <a:t>-bounding box</a:t>
            </a:r>
          </a:p>
          <a:p>
            <a:r>
              <a:rPr lang="en-US" sz="2400" b="1" dirty="0" smtClean="0"/>
              <a:t>Suppose this is feature x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3587552" y="1850686"/>
            <a:ext cx="667758" cy="431158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55310" y="2477982"/>
            <a:ext cx="443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Now let’s consider x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 </a:t>
            </a:r>
            <a:r>
              <a:rPr lang="en-US" sz="2400" b="1" dirty="0" smtClean="0">
                <a:solidFill>
                  <a:srgbClr val="000000"/>
                </a:solidFill>
              </a:rPr>
              <a:t>in relation with other surrounding </a:t>
            </a:r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31932"/>
              </p:ext>
            </p:extLst>
          </p:nvPr>
        </p:nvGraphicFramePr>
        <p:xfrm>
          <a:off x="5294384" y="4180900"/>
          <a:ext cx="2692500" cy="24531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97500"/>
                <a:gridCol w="897500"/>
                <a:gridCol w="897500"/>
              </a:tblGrid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97398" y="4329529"/>
            <a:ext cx="9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Above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12437" y="5969611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 rot="19800000">
            <a:off x="5302921" y="3363685"/>
            <a:ext cx="159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Confidence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 rot="19800000">
            <a:off x="6398257" y="3470648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 rot="19800000">
            <a:off x="7361501" y="3398146"/>
            <a:ext cx="13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Size ratio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55474" y="5499494"/>
            <a:ext cx="1924620" cy="340445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97398" y="5153253"/>
            <a:ext cx="95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Below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23990" y="5099384"/>
            <a:ext cx="1063562" cy="40011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Conf</a:t>
            </a:r>
            <a:r>
              <a:rPr lang="en-US" sz="2000" b="1" dirty="0" smtClean="0"/>
              <a:t> 0.4</a:t>
            </a:r>
            <a:endParaRPr lang="en-US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414394" y="4953198"/>
            <a:ext cx="1063562" cy="400110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Conf</a:t>
            </a:r>
            <a:r>
              <a:rPr lang="en-US" sz="2000" b="1" dirty="0" smtClean="0"/>
              <a:t> 0.2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85723" y="4131726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6397827" y="412686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7286542" y="412686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5263403" y="4919096"/>
            <a:ext cx="109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0.4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6401595" y="491423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6391" y="4914230"/>
            <a:ext cx="120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0.2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5466621" y="580795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5" name="TextBox 34"/>
          <p:cNvSpPr txBox="1"/>
          <p:nvPr/>
        </p:nvSpPr>
        <p:spPr>
          <a:xfrm>
            <a:off x="6378725" y="5803084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7267440" y="5803084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67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1" grpId="0"/>
      <p:bldP spid="8" grpId="0" animBg="1"/>
      <p:bldP spid="26" grpId="0" animBg="1"/>
      <p:bldP spid="12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9" y="1227667"/>
            <a:ext cx="3730693" cy="544964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Feature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5310" y="1435187"/>
            <a:ext cx="491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Consider this </a:t>
            </a:r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r>
              <a:rPr lang="en-US" sz="2400" b="1" dirty="0" smtClean="0"/>
              <a:t>-bounding box</a:t>
            </a:r>
          </a:p>
          <a:p>
            <a:r>
              <a:rPr lang="en-US" sz="2400" b="1" dirty="0" smtClean="0"/>
              <a:t>Suppose this is feature x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3587552" y="1850686"/>
            <a:ext cx="667758" cy="431158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55310" y="2477982"/>
            <a:ext cx="4431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Now let’s consider x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 </a:t>
            </a:r>
            <a:r>
              <a:rPr lang="en-US" sz="2400" b="1" dirty="0" smtClean="0">
                <a:solidFill>
                  <a:srgbClr val="000000"/>
                </a:solidFill>
              </a:rPr>
              <a:t>in relation with other surrounding </a:t>
            </a:r>
            <a:r>
              <a:rPr lang="en-US" sz="2400" b="1" dirty="0" smtClean="0">
                <a:solidFill>
                  <a:srgbClr val="9B9D0A"/>
                </a:solidFill>
              </a:rPr>
              <a:t>“horse” 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14671"/>
              </p:ext>
            </p:extLst>
          </p:nvPr>
        </p:nvGraphicFramePr>
        <p:xfrm>
          <a:off x="5294384" y="4180900"/>
          <a:ext cx="2692500" cy="24531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97500"/>
                <a:gridCol w="897500"/>
                <a:gridCol w="897500"/>
              </a:tblGrid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97398" y="4329529"/>
            <a:ext cx="9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Above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7398" y="5153253"/>
            <a:ext cx="95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Below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12437" y="5969611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491738" y="5787563"/>
            <a:ext cx="1424546" cy="182048"/>
          </a:xfrm>
          <a:prstGeom prst="straightConnector1">
            <a:avLst/>
          </a:prstGeom>
          <a:ln w="76200" cmpd="sng">
            <a:solidFill>
              <a:srgbClr val="EDEE1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85723" y="4131726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6397827" y="412686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40" name="TextBox 39"/>
          <p:cNvSpPr txBox="1"/>
          <p:nvPr/>
        </p:nvSpPr>
        <p:spPr>
          <a:xfrm>
            <a:off x="7286542" y="412686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41" name="TextBox 40"/>
          <p:cNvSpPr txBox="1"/>
          <p:nvPr/>
        </p:nvSpPr>
        <p:spPr>
          <a:xfrm>
            <a:off x="5499235" y="4969054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42" name="TextBox 41"/>
          <p:cNvSpPr txBox="1"/>
          <p:nvPr/>
        </p:nvSpPr>
        <p:spPr>
          <a:xfrm>
            <a:off x="6411339" y="4964188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43" name="TextBox 42"/>
          <p:cNvSpPr txBox="1"/>
          <p:nvPr/>
        </p:nvSpPr>
        <p:spPr>
          <a:xfrm>
            <a:off x="7300054" y="4964188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44" name="TextBox 43"/>
          <p:cNvSpPr txBox="1"/>
          <p:nvPr/>
        </p:nvSpPr>
        <p:spPr>
          <a:xfrm>
            <a:off x="5251398" y="5777113"/>
            <a:ext cx="109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0.8</a:t>
            </a:r>
            <a:endParaRPr lang="en-US" sz="4800" dirty="0"/>
          </a:p>
        </p:txBody>
      </p:sp>
      <p:sp>
        <p:nvSpPr>
          <p:cNvPr id="45" name="TextBox 44"/>
          <p:cNvSpPr txBox="1"/>
          <p:nvPr/>
        </p:nvSpPr>
        <p:spPr>
          <a:xfrm>
            <a:off x="6181124" y="5767092"/>
            <a:ext cx="138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0.7</a:t>
            </a:r>
            <a:endParaRPr lang="en-US" sz="4800" dirty="0"/>
          </a:p>
        </p:txBody>
      </p:sp>
      <p:sp>
        <p:nvSpPr>
          <p:cNvPr id="46" name="TextBox 45"/>
          <p:cNvSpPr txBox="1"/>
          <p:nvPr/>
        </p:nvSpPr>
        <p:spPr>
          <a:xfrm>
            <a:off x="7064386" y="5772247"/>
            <a:ext cx="120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1</a:t>
            </a:r>
            <a:r>
              <a:rPr lang="en-US" sz="4800" dirty="0" smtClean="0"/>
              <a:t>.2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 rot="19800000">
            <a:off x="5302921" y="3363685"/>
            <a:ext cx="159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Confidence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 rot="19800000">
            <a:off x="6398257" y="3470648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 rot="19800000">
            <a:off x="7361501" y="3398146"/>
            <a:ext cx="13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Size ratio</a:t>
            </a:r>
          </a:p>
        </p:txBody>
      </p:sp>
    </p:spTree>
    <p:extLst>
      <p:ext uri="{BB962C8B-B14F-4D97-AF65-F5344CB8AC3E}">
        <p14:creationId xmlns:p14="http://schemas.microsoft.com/office/powerpoint/2010/main" val="6731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9" y="1227667"/>
            <a:ext cx="3730693" cy="544964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Feature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5310" y="1435187"/>
            <a:ext cx="491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Consider this </a:t>
            </a:r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r>
              <a:rPr lang="en-US" sz="2400" b="1" dirty="0" smtClean="0"/>
              <a:t>-bounding box</a:t>
            </a:r>
          </a:p>
          <a:p>
            <a:r>
              <a:rPr lang="en-US" sz="2400" b="1" dirty="0" smtClean="0"/>
              <a:t>Suppose this is feature x</a:t>
            </a:r>
            <a:r>
              <a:rPr lang="en-US" sz="2400" b="1" baseline="-25000" dirty="0" smtClean="0"/>
              <a:t>1</a:t>
            </a:r>
            <a:endParaRPr lang="en-US" sz="2400" b="1" baseline="-25000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flipH="1">
            <a:off x="3587552" y="1850686"/>
            <a:ext cx="667758" cy="431158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55309" y="2477982"/>
            <a:ext cx="4729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Now let’s consider x</a:t>
            </a:r>
            <a:r>
              <a:rPr lang="en-US" sz="2400" b="1" baseline="-25000" dirty="0" smtClean="0">
                <a:solidFill>
                  <a:srgbClr val="000000"/>
                </a:solidFill>
              </a:rPr>
              <a:t>1 </a:t>
            </a:r>
            <a:r>
              <a:rPr lang="en-US" sz="2400" b="1" dirty="0">
                <a:solidFill>
                  <a:srgbClr val="000000"/>
                </a:solidFill>
              </a:rPr>
              <a:t>in relation with other surrounding </a:t>
            </a:r>
            <a:r>
              <a:rPr lang="en-US" sz="2400" b="1" dirty="0" smtClean="0">
                <a:solidFill>
                  <a:srgbClr val="FF0000"/>
                </a:solidFill>
              </a:rPr>
              <a:t>“P rides H”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91513"/>
              </p:ext>
            </p:extLst>
          </p:nvPr>
        </p:nvGraphicFramePr>
        <p:xfrm>
          <a:off x="5294384" y="4180900"/>
          <a:ext cx="2692500" cy="245318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97500"/>
                <a:gridCol w="897500"/>
                <a:gridCol w="897500"/>
              </a:tblGrid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17727"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997398" y="4329529"/>
            <a:ext cx="9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Above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997398" y="5153253"/>
            <a:ext cx="958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Below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912437" y="5969611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cxnSp>
        <p:nvCxnSpPr>
          <p:cNvPr id="34" name="Straight Arrow Connector 33"/>
          <p:cNvCxnSpPr>
            <a:endCxn id="22" idx="3"/>
          </p:cNvCxnSpPr>
          <p:nvPr/>
        </p:nvCxnSpPr>
        <p:spPr>
          <a:xfrm>
            <a:off x="3770857" y="5473306"/>
            <a:ext cx="1309237" cy="727138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5723" y="4131726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27" name="TextBox 26"/>
          <p:cNvSpPr txBox="1"/>
          <p:nvPr/>
        </p:nvSpPr>
        <p:spPr>
          <a:xfrm>
            <a:off x="6397827" y="412686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7286542" y="4126860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5499235" y="4969054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6411339" y="4964188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2" name="TextBox 31"/>
          <p:cNvSpPr txBox="1"/>
          <p:nvPr/>
        </p:nvSpPr>
        <p:spPr>
          <a:xfrm>
            <a:off x="7300054" y="4964188"/>
            <a:ext cx="477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</a:t>
            </a:r>
            <a:endParaRPr lang="en-US" sz="4800" dirty="0"/>
          </a:p>
        </p:txBody>
      </p:sp>
      <p:sp>
        <p:nvSpPr>
          <p:cNvPr id="33" name="TextBox 32"/>
          <p:cNvSpPr txBox="1"/>
          <p:nvPr/>
        </p:nvSpPr>
        <p:spPr>
          <a:xfrm>
            <a:off x="5251398" y="5777113"/>
            <a:ext cx="1097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0.9</a:t>
            </a:r>
            <a:endParaRPr lang="en-US" sz="4800" dirty="0"/>
          </a:p>
        </p:txBody>
      </p:sp>
      <p:sp>
        <p:nvSpPr>
          <p:cNvPr id="35" name="TextBox 34"/>
          <p:cNvSpPr txBox="1"/>
          <p:nvPr/>
        </p:nvSpPr>
        <p:spPr>
          <a:xfrm>
            <a:off x="6181124" y="5767092"/>
            <a:ext cx="138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0.6</a:t>
            </a:r>
            <a:endParaRPr lang="en-US" sz="4800" dirty="0"/>
          </a:p>
        </p:txBody>
      </p:sp>
      <p:sp>
        <p:nvSpPr>
          <p:cNvPr id="36" name="TextBox 35"/>
          <p:cNvSpPr txBox="1"/>
          <p:nvPr/>
        </p:nvSpPr>
        <p:spPr>
          <a:xfrm>
            <a:off x="7064386" y="5772247"/>
            <a:ext cx="120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1.8</a:t>
            </a:r>
            <a:endParaRPr lang="en-US" sz="4800" dirty="0"/>
          </a:p>
        </p:txBody>
      </p:sp>
      <p:sp>
        <p:nvSpPr>
          <p:cNvPr id="38" name="TextBox 37"/>
          <p:cNvSpPr txBox="1"/>
          <p:nvPr/>
        </p:nvSpPr>
        <p:spPr>
          <a:xfrm rot="19800000">
            <a:off x="5302921" y="3363685"/>
            <a:ext cx="1595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Confidence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 rot="19800000">
            <a:off x="6398257" y="3470648"/>
            <a:ext cx="1167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Overlap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 rot="19800000">
            <a:off x="7361501" y="3398146"/>
            <a:ext cx="1329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Size ratio</a:t>
            </a:r>
          </a:p>
        </p:txBody>
      </p:sp>
    </p:spTree>
    <p:extLst>
      <p:ext uri="{BB962C8B-B14F-4D97-AF65-F5344CB8AC3E}">
        <p14:creationId xmlns:p14="http://schemas.microsoft.com/office/powerpoint/2010/main" val="32973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Phrases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503" b="12503"/>
          <a:stretch>
            <a:fillRect/>
          </a:stretch>
        </p:blipFill>
        <p:spPr>
          <a:xfrm>
            <a:off x="517295" y="1462050"/>
            <a:ext cx="3339569" cy="183663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14039"/>
            <a:ext cx="3399664" cy="2549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9849" y="2016481"/>
            <a:ext cx="4194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person riding a horse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76857" y="4596006"/>
            <a:ext cx="4709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woman drinks from a water bottle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1697" y="3367999"/>
            <a:ext cx="14458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Objects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13571" y="2539701"/>
            <a:ext cx="942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82332" y="2539701"/>
            <a:ext cx="942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9849" y="5057671"/>
            <a:ext cx="9427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34732" y="5057671"/>
            <a:ext cx="1652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07098" y="2547525"/>
            <a:ext cx="79190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71868" y="5073319"/>
            <a:ext cx="1410437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28790" y="3373130"/>
            <a:ext cx="21796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Interactions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5153" y="3417542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7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9" y="1227667"/>
            <a:ext cx="3730693" cy="544964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Feature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98222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55310" y="1238777"/>
            <a:ext cx="4380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feature vector x</a:t>
            </a:r>
            <a:r>
              <a:rPr lang="en-US" sz="2400" b="1" baseline="-25000" dirty="0" smtClean="0"/>
              <a:t>1 </a:t>
            </a:r>
            <a:r>
              <a:rPr lang="en-US" sz="2400" b="1" dirty="0" smtClean="0"/>
              <a:t>(class </a:t>
            </a:r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r>
              <a:rPr lang="en-US" sz="2400" b="1" dirty="0" smtClean="0"/>
              <a:t>)</a:t>
            </a:r>
            <a:endParaRPr lang="en-US" sz="2400" b="1" baseline="-250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54233"/>
              </p:ext>
            </p:extLst>
          </p:nvPr>
        </p:nvGraphicFramePr>
        <p:xfrm>
          <a:off x="4493205" y="3477704"/>
          <a:ext cx="1959276" cy="1588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092"/>
                <a:gridCol w="653092"/>
                <a:gridCol w="653092"/>
              </a:tblGrid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0.8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0.7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1.2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H="1">
            <a:off x="3587552" y="1700442"/>
            <a:ext cx="667758" cy="581402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618137"/>
              </p:ext>
            </p:extLst>
          </p:nvPr>
        </p:nvGraphicFramePr>
        <p:xfrm>
          <a:off x="4493205" y="1766185"/>
          <a:ext cx="1959276" cy="1588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092"/>
                <a:gridCol w="653092"/>
                <a:gridCol w="653092"/>
              </a:tblGrid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0.4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0.2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04431"/>
              </p:ext>
            </p:extLst>
          </p:nvPr>
        </p:nvGraphicFramePr>
        <p:xfrm>
          <a:off x="4493205" y="5174455"/>
          <a:ext cx="1959276" cy="1588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092"/>
                <a:gridCol w="653092"/>
                <a:gridCol w="653092"/>
              </a:tblGrid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0.9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0.6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1.8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085158" y="2583935"/>
            <a:ext cx="133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endParaRPr lang="en-US" sz="2400" b="1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3202" y="2227022"/>
            <a:ext cx="287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Interaction of x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with</a:t>
            </a:r>
            <a:endParaRPr lang="en-US" sz="24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7179920" y="4294205"/>
            <a:ext cx="11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B9D0A"/>
                </a:solidFill>
              </a:rPr>
              <a:t>“horse”</a:t>
            </a:r>
            <a:endParaRPr lang="en-US" sz="2400" b="1" baseline="-25000" dirty="0">
              <a:solidFill>
                <a:srgbClr val="9B9D0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61313" y="5977262"/>
            <a:ext cx="157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“P rides H”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13202" y="3894637"/>
            <a:ext cx="287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Interaction of x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with</a:t>
            </a:r>
            <a:endParaRPr lang="en-US" sz="2400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6445362" y="5570618"/>
            <a:ext cx="2870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Interaction of x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with</a:t>
            </a:r>
            <a:endParaRPr lang="en-US" sz="2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257529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Representation of Feature x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1263289" y="122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69056" y="1417638"/>
            <a:ext cx="30326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feature vector x</a:t>
            </a:r>
            <a:r>
              <a:rPr lang="en-US" sz="3200" b="1" baseline="-25000" dirty="0" smtClean="0"/>
              <a:t>1</a:t>
            </a:r>
            <a:endParaRPr lang="en-US" sz="2400" b="1" baseline="-250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351596"/>
              </p:ext>
            </p:extLst>
          </p:nvPr>
        </p:nvGraphicFramePr>
        <p:xfrm>
          <a:off x="1595716" y="3477704"/>
          <a:ext cx="1959276" cy="1588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092"/>
                <a:gridCol w="653092"/>
                <a:gridCol w="653092"/>
              </a:tblGrid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0.8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0.7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1.2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781138"/>
              </p:ext>
            </p:extLst>
          </p:nvPr>
        </p:nvGraphicFramePr>
        <p:xfrm>
          <a:off x="1595716" y="1766185"/>
          <a:ext cx="1959276" cy="1588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092"/>
                <a:gridCol w="653092"/>
                <a:gridCol w="653092"/>
              </a:tblGrid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0.4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0.2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42520"/>
              </p:ext>
            </p:extLst>
          </p:nvPr>
        </p:nvGraphicFramePr>
        <p:xfrm>
          <a:off x="1595716" y="5174455"/>
          <a:ext cx="1959276" cy="158894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3092"/>
                <a:gridCol w="653092"/>
                <a:gridCol w="653092"/>
              </a:tblGrid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2733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26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0.9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0.6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1.8</a:t>
                      </a:r>
                      <a:endParaRPr lang="en-US" sz="28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08386" y="2337835"/>
            <a:ext cx="1335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“person”</a:t>
            </a:r>
            <a:endParaRPr lang="en-US" sz="2400" b="1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2494" y="4063372"/>
            <a:ext cx="11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B9D0A"/>
                </a:solidFill>
              </a:rPr>
              <a:t>“horse”</a:t>
            </a:r>
            <a:endParaRPr lang="en-US" sz="2400" b="1" baseline="-25000" dirty="0">
              <a:solidFill>
                <a:srgbClr val="9B9D0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331" y="5800469"/>
            <a:ext cx="1577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“P rides H”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665" y="2787802"/>
            <a:ext cx="2437685" cy="3012667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41873"/>
              </p:ext>
            </p:extLst>
          </p:nvPr>
        </p:nvGraphicFramePr>
        <p:xfrm>
          <a:off x="6340144" y="2149844"/>
          <a:ext cx="472014" cy="139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14"/>
              </a:tblGrid>
              <a:tr h="463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6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36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65536"/>
              </p:ext>
            </p:extLst>
          </p:nvPr>
        </p:nvGraphicFramePr>
        <p:xfrm>
          <a:off x="6340144" y="4835902"/>
          <a:ext cx="490427" cy="87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427"/>
              </a:tblGrid>
              <a:tr h="446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53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6529341" y="3662279"/>
            <a:ext cx="715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…</a:t>
            </a:r>
            <a:endParaRPr lang="en-US" sz="6000" dirty="0"/>
          </a:p>
        </p:txBody>
      </p:sp>
      <p:sp>
        <p:nvSpPr>
          <p:cNvPr id="10" name="Right Brace 9"/>
          <p:cNvSpPr/>
          <p:nvPr/>
        </p:nvSpPr>
        <p:spPr>
          <a:xfrm>
            <a:off x="6944973" y="2149845"/>
            <a:ext cx="211851" cy="31079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84847" y="3417579"/>
            <a:ext cx="9639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  <a:r>
              <a:rPr lang="en-US" sz="3200" dirty="0" smtClean="0"/>
              <a:t> x 9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7504619" y="5215828"/>
            <a:ext cx="597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+1</a:t>
            </a:r>
            <a:endParaRPr lang="en-US" sz="3200" dirty="0"/>
          </a:p>
        </p:txBody>
      </p:sp>
      <p:cxnSp>
        <p:nvCxnSpPr>
          <p:cNvPr id="16" name="Straight Arrow Connector 15"/>
          <p:cNvCxnSpPr>
            <a:endCxn id="21" idx="2"/>
          </p:cNvCxnSpPr>
          <p:nvPr/>
        </p:nvCxnSpPr>
        <p:spPr>
          <a:xfrm flipH="1" flipV="1">
            <a:off x="6585357" y="5707748"/>
            <a:ext cx="133121" cy="2881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47627" y="5981537"/>
            <a:ext cx="422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Confidence of this bounding box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855990" y="6330175"/>
            <a:ext cx="5252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More generally (K x 9) + 1, K=# of classes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06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/>
      <p:bldP spid="25" grpId="0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282" y="2671292"/>
            <a:ext cx="4141301" cy="1547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(Decoder)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10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Goal: Decides whether x</a:t>
            </a:r>
            <a:r>
              <a:rPr lang="en-US" sz="2800" baseline="-25000" dirty="0" smtClean="0"/>
              <a:t>i </a:t>
            </a:r>
            <a:r>
              <a:rPr lang="en-US" sz="2800" dirty="0" smtClean="0"/>
              <a:t>should be in final response</a:t>
            </a:r>
            <a:endParaRPr lang="en-US" sz="2800" baseline="-25000" dirty="0"/>
          </a:p>
        </p:txBody>
      </p:sp>
      <p:sp>
        <p:nvSpPr>
          <p:cNvPr id="5" name="Rounded Rectangle 4"/>
          <p:cNvSpPr/>
          <p:nvPr/>
        </p:nvSpPr>
        <p:spPr>
          <a:xfrm>
            <a:off x="5129473" y="3472066"/>
            <a:ext cx="618980" cy="590724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2681" y="4191608"/>
            <a:ext cx="4049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Max  margin structure learning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47576"/>
          <a:stretch/>
        </p:blipFill>
        <p:spPr>
          <a:xfrm>
            <a:off x="0" y="4875605"/>
            <a:ext cx="9144000" cy="893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5605"/>
            <a:ext cx="9144000" cy="170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9944" y="1269958"/>
            <a:ext cx="4343762" cy="1021420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This paper</a:t>
            </a:r>
          </a:p>
          <a:p>
            <a:pPr algn="ctr"/>
            <a:r>
              <a:rPr lang="hu-HU" b="0" dirty="0" smtClean="0"/>
              <a:t>Sadeghi </a:t>
            </a:r>
            <a:r>
              <a:rPr lang="en-US" b="0" dirty="0" smtClean="0"/>
              <a:t>&amp; </a:t>
            </a:r>
            <a:r>
              <a:rPr lang="fi-FI" b="0" dirty="0" err="1" smtClean="0"/>
              <a:t>Farhadi</a:t>
            </a:r>
            <a:endParaRPr lang="fi-FI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9172" b="-9172"/>
          <a:stretch/>
        </p:blipFill>
        <p:spPr>
          <a:xfrm>
            <a:off x="4335244" y="2464235"/>
            <a:ext cx="4438992" cy="950779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56633"/>
            <a:ext cx="4341659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Related Method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Discriminative models for multi-class</a:t>
            </a:r>
          </a:p>
          <a:p>
            <a:pPr algn="ctr"/>
            <a:r>
              <a:rPr lang="en-US" sz="1800" dirty="0" smtClean="0"/>
              <a:t>object </a:t>
            </a:r>
            <a:r>
              <a:rPr lang="en-US" sz="1800" dirty="0"/>
              <a:t>layout </a:t>
            </a:r>
            <a:r>
              <a:rPr lang="en-US" sz="1800" dirty="0" smtClean="0"/>
              <a:t>(C</a:t>
            </a:r>
            <a:r>
              <a:rPr lang="en-US" sz="1800" dirty="0"/>
              <a:t>. F. C. Desai, D. </a:t>
            </a:r>
            <a:r>
              <a:rPr lang="en-US" sz="1800" dirty="0" err="1" smtClean="0"/>
              <a:t>Ramanan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81" y="2659794"/>
            <a:ext cx="2492367" cy="39992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150313" y="2560826"/>
            <a:ext cx="760355" cy="56716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0337" y="3164300"/>
            <a:ext cx="162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Pairwise term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5238" y="3957501"/>
            <a:ext cx="1764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167" y="4438901"/>
            <a:ext cx="7213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Inference is hard. Need to guess labels (greedily search)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4372" y="5017963"/>
            <a:ext cx="25785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Fix </a:t>
            </a:r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Sadeghi</a:t>
            </a:r>
            <a:r>
              <a:rPr lang="en-US" dirty="0" smtClean="0">
                <a:solidFill>
                  <a:srgbClr val="008000"/>
                </a:solidFill>
              </a:rPr>
              <a:t> &amp; </a:t>
            </a:r>
            <a:r>
              <a:rPr lang="en-US" dirty="0" err="1" smtClean="0">
                <a:solidFill>
                  <a:srgbClr val="008000"/>
                </a:solidFill>
              </a:rPr>
              <a:t>Farhadi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6533" y="5499363"/>
            <a:ext cx="702172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 need to guess </a:t>
            </a:r>
            <a:r>
              <a:rPr lang="en-US" sz="2400" dirty="0" smtClean="0"/>
              <a:t>labels. Labels directly from detectors</a:t>
            </a:r>
          </a:p>
          <a:p>
            <a:pPr algn="ctr"/>
            <a:r>
              <a:rPr lang="en-US" sz="2400" dirty="0" smtClean="0"/>
              <a:t>Infer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only (0 or 1)</a:t>
            </a:r>
          </a:p>
          <a:p>
            <a:pPr algn="ctr"/>
            <a:r>
              <a:rPr lang="en-US" sz="2400" dirty="0" smtClean="0"/>
              <a:t>Get exact inference</a:t>
            </a:r>
            <a:endParaRPr lang="en-US" sz="2400" baseline="-25000" dirty="0" smtClean="0"/>
          </a:p>
        </p:txBody>
      </p:sp>
      <p:cxnSp>
        <p:nvCxnSpPr>
          <p:cNvPr id="18" name="Straight Arrow Connector 17"/>
          <p:cNvCxnSpPr>
            <a:stCxn id="12" idx="2"/>
          </p:cNvCxnSpPr>
          <p:nvPr/>
        </p:nvCxnSpPr>
        <p:spPr>
          <a:xfrm flipH="1">
            <a:off x="5217394" y="3564410"/>
            <a:ext cx="1335062" cy="4530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304929" y="2659794"/>
            <a:ext cx="439454" cy="399922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64575" y="3154014"/>
            <a:ext cx="1622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 info about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surrounding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13" y="1267438"/>
            <a:ext cx="5601621" cy="54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48051" y="2549977"/>
            <a:ext cx="16870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Baseline: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07515" y="3107733"/>
            <a:ext cx="3669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Optimistic upper-bound on how well one can detect visual phrases by individually detecting participating </a:t>
            </a:r>
            <a:r>
              <a:rPr lang="en-US" sz="2400" dirty="0" smtClean="0"/>
              <a:t>objects then </a:t>
            </a:r>
          </a:p>
          <a:p>
            <a:r>
              <a:rPr lang="en-US" sz="2400" dirty="0" smtClean="0"/>
              <a:t>Modeling the relation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07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578" b="-5578"/>
          <a:stretch/>
        </p:blipFill>
        <p:spPr>
          <a:xfrm>
            <a:off x="-40536" y="243179"/>
            <a:ext cx="9211991" cy="5066240"/>
          </a:xfrm>
        </p:spPr>
      </p:pic>
      <p:sp>
        <p:nvSpPr>
          <p:cNvPr id="5" name="TextBox 4"/>
          <p:cNvSpPr txBox="1"/>
          <p:nvPr/>
        </p:nvSpPr>
        <p:spPr>
          <a:xfrm>
            <a:off x="145089" y="5593567"/>
            <a:ext cx="899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Significant gain in detecting visual phrases compared to detecting objects and describing their relations.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63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831" b="831"/>
          <a:stretch>
            <a:fillRect/>
          </a:stretch>
        </p:blipFill>
        <p:spPr>
          <a:xfrm>
            <a:off x="0" y="1417638"/>
            <a:ext cx="9147437" cy="5030738"/>
          </a:xfrm>
        </p:spPr>
      </p:pic>
    </p:spTree>
    <p:extLst>
      <p:ext uri="{BB962C8B-B14F-4D97-AF65-F5344CB8AC3E}">
        <p14:creationId xmlns:p14="http://schemas.microsoft.com/office/powerpoint/2010/main" val="37053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890" b="1890"/>
          <a:stretch>
            <a:fillRect/>
          </a:stretch>
        </p:blipFill>
        <p:spPr>
          <a:xfrm>
            <a:off x="132342" y="1653929"/>
            <a:ext cx="8888621" cy="4888399"/>
          </a:xfrm>
        </p:spPr>
      </p:pic>
    </p:spTree>
    <p:extLst>
      <p:ext uri="{BB962C8B-B14F-4D97-AF65-F5344CB8AC3E}">
        <p14:creationId xmlns:p14="http://schemas.microsoft.com/office/powerpoint/2010/main" val="277105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7" b="-2753"/>
          <a:stretch/>
        </p:blipFill>
        <p:spPr>
          <a:xfrm>
            <a:off x="-67560" y="1360839"/>
            <a:ext cx="9303028" cy="1756297"/>
          </a:xfrm>
        </p:spPr>
      </p:pic>
      <p:sp>
        <p:nvSpPr>
          <p:cNvPr id="5" name="TextBox 4"/>
          <p:cNvSpPr txBox="1"/>
          <p:nvPr/>
        </p:nvSpPr>
        <p:spPr>
          <a:xfrm>
            <a:off x="145089" y="3266183"/>
            <a:ext cx="89989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method outperforms state-of-the-art object </a:t>
            </a:r>
            <a:r>
              <a:rPr lang="en-US" sz="2400" dirty="0" err="1" smtClean="0"/>
              <a:t>detector+NMS</a:t>
            </a:r>
            <a:r>
              <a:rPr lang="en-US" sz="2400" dirty="0" smtClean="0"/>
              <a:t> and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tate-of-the-art multiclass recognition method of </a:t>
            </a:r>
            <a:r>
              <a:rPr lang="en-US" sz="2400" dirty="0"/>
              <a:t> C. F. C. Desai, D. </a:t>
            </a:r>
            <a:r>
              <a:rPr lang="en-US" sz="2400" dirty="0" err="1" smtClean="0"/>
              <a:t>Ramana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84" y="4466511"/>
            <a:ext cx="6381274" cy="2332731"/>
          </a:xfrm>
          <a:prstGeom prst="rect">
            <a:avLst/>
          </a:prstGeom>
        </p:spPr>
      </p:pic>
      <p:sp>
        <p:nvSpPr>
          <p:cNvPr id="6" name="Multiply 5"/>
          <p:cNvSpPr/>
          <p:nvPr/>
        </p:nvSpPr>
        <p:spPr>
          <a:xfrm>
            <a:off x="2744032" y="5842000"/>
            <a:ext cx="1129468" cy="957242"/>
          </a:xfrm>
          <a:prstGeom prst="mathMultiply">
            <a:avLst>
              <a:gd name="adj1" fmla="val 8936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Negative </a:t>
            </a:r>
            <a:r>
              <a:rPr lang="en-US" dirty="0" smtClean="0"/>
              <a:t>examples do not contain participating objects. If we detect person riding horse with a picture of person next to horse, false positive might rise, precision might </a:t>
            </a:r>
            <a:r>
              <a:rPr lang="en-US" dirty="0" smtClean="0"/>
              <a:t>fall</a:t>
            </a:r>
          </a:p>
          <a:p>
            <a:r>
              <a:rPr lang="en-US" dirty="0" smtClean="0"/>
              <a:t>Visual phrases in practice, limitations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/>
          <a:srcRect l="5018" r="5018"/>
          <a:stretch/>
        </p:blipFill>
        <p:spPr>
          <a:xfrm>
            <a:off x="2651981" y="1390618"/>
            <a:ext cx="3625448" cy="199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Phrases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84" y="2300852"/>
            <a:ext cx="3422530" cy="28521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8741" y="2902422"/>
            <a:ext cx="260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Dog Jumping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276581" y="3540929"/>
            <a:ext cx="7395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73714" y="3540929"/>
            <a:ext cx="1481025" cy="782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8690" y="4270665"/>
            <a:ext cx="1285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Object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7946" y="4262702"/>
            <a:ext cx="14269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Activity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4309" y="4307114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690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that we understand the scene better</a:t>
            </a:r>
          </a:p>
          <a:p>
            <a:r>
              <a:rPr lang="en-US" dirty="0" smtClean="0"/>
              <a:t>Help detect individual objects! </a:t>
            </a:r>
          </a:p>
          <a:p>
            <a:pPr marL="457200" lvl="1" indent="0">
              <a:buNone/>
            </a:pPr>
            <a:r>
              <a:rPr lang="en-US" dirty="0" smtClean="0"/>
              <a:t> (... if we have an accurate visual phrase detector)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9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 Visual </a:t>
            </a:r>
            <a:r>
              <a:rPr lang="en-US" dirty="0"/>
              <a:t>P</a:t>
            </a:r>
            <a:r>
              <a:rPr lang="en-US" dirty="0" smtClean="0"/>
              <a:t>hrase </a:t>
            </a:r>
            <a:r>
              <a:rPr lang="en-US" dirty="0"/>
              <a:t>D</a:t>
            </a:r>
            <a:r>
              <a:rPr lang="en-US" dirty="0" smtClean="0"/>
              <a:t>etector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95448"/>
            <a:ext cx="8229600" cy="4525963"/>
          </a:xfrm>
        </p:spPr>
        <p:txBody>
          <a:bodyPr/>
          <a:lstStyle/>
          <a:p>
            <a:r>
              <a:rPr lang="en-US" sz="2800" dirty="0" smtClean="0"/>
              <a:t>Say, we want to </a:t>
            </a:r>
            <a:r>
              <a:rPr lang="en-US" sz="2800" b="1" dirty="0" smtClean="0"/>
              <a:t>detect people </a:t>
            </a:r>
            <a:r>
              <a:rPr lang="en-US" sz="2800" dirty="0" smtClean="0"/>
              <a:t>as well as </a:t>
            </a:r>
            <a:r>
              <a:rPr lang="en-US" sz="2800" b="1" dirty="0" smtClean="0"/>
              <a:t>describe activity</a:t>
            </a:r>
            <a:r>
              <a:rPr lang="en-US" sz="2800" dirty="0" smtClean="0"/>
              <a:t> in these pictures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2"/>
          <a:srcRect t="12503" b="12503"/>
          <a:stretch>
            <a:fillRect/>
          </a:stretch>
        </p:blipFill>
        <p:spPr>
          <a:xfrm>
            <a:off x="3247556" y="2471600"/>
            <a:ext cx="2779320" cy="15285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868" y="2369278"/>
            <a:ext cx="1789307" cy="19827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4912" y="2563338"/>
            <a:ext cx="2287553" cy="1729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1" y="4722280"/>
            <a:ext cx="2415524" cy="1811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56" y="4448928"/>
            <a:ext cx="2779320" cy="22320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813" y="4448928"/>
            <a:ext cx="1826145" cy="226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Visual Phrase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000" y="15461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Let’s look at what our detectors are good at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03418" y="5030756"/>
            <a:ext cx="3355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a person like this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490" y="2356695"/>
            <a:ext cx="3340164" cy="26740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278" y="2356695"/>
            <a:ext cx="3505751" cy="25724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5487" y="4978380"/>
            <a:ext cx="3166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a horse like this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60215" y="5699040"/>
            <a:ext cx="68536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So, we can combine these two detectors then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try to model the relationship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 Visual Phrase Detector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952" y="139826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Using that method, we can excel at finding person </a:t>
            </a:r>
          </a:p>
          <a:p>
            <a:r>
              <a:rPr lang="en-US" sz="2800" dirty="0" smtClean="0"/>
              <a:t>in pictures like these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55" y="2329695"/>
            <a:ext cx="3252312" cy="2401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194" y="2222678"/>
            <a:ext cx="3391835" cy="25221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6685" y="4987992"/>
            <a:ext cx="3944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Can we find a person in this picture with good precision?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Content Placeholder 3"/>
          <p:cNvPicPr>
            <a:picLocks noChangeAspect="1"/>
          </p:cNvPicPr>
          <p:nvPr/>
        </p:nvPicPr>
        <p:blipFill>
          <a:blip r:embed="rId4"/>
          <a:srcRect t="12503" b="12503"/>
          <a:stretch>
            <a:fillRect/>
          </a:stretch>
        </p:blipFill>
        <p:spPr>
          <a:xfrm>
            <a:off x="4764426" y="4800571"/>
            <a:ext cx="3577119" cy="19672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570860" y="5998408"/>
            <a:ext cx="17699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8000"/>
                </a:solidFill>
              </a:rPr>
              <a:t>Maybe</a:t>
            </a:r>
            <a:endParaRPr lang="en-US" sz="4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67553" y="5311853"/>
            <a:ext cx="468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do we take advantage of this?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 Visual Phrase Detector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75875" y="1417638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>
          <a:blip r:embed="rId3"/>
          <a:srcRect t="12503" b="12503"/>
          <a:stretch>
            <a:fillRect/>
          </a:stretch>
        </p:blipFill>
        <p:spPr>
          <a:xfrm>
            <a:off x="390136" y="2052592"/>
            <a:ext cx="3577119" cy="1967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9122" y="2775935"/>
            <a:ext cx="711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VS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0136" y="4173623"/>
            <a:ext cx="5043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Person riding a horse usually has: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152" y="4885739"/>
            <a:ext cx="3458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Change in Appearance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0459" y="5332981"/>
            <a:ext cx="2371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 few postures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0712" y="5784463"/>
            <a:ext cx="28787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One leg not visible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…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3774209" y="4844793"/>
            <a:ext cx="301142" cy="160539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547" y="1772016"/>
            <a:ext cx="3252312" cy="240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17" grpId="0"/>
      <p:bldP spid="18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Visual Phrase Detector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4587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simple solution</a:t>
            </a:r>
          </a:p>
          <a:p>
            <a:pPr lvl="1"/>
            <a:r>
              <a:rPr lang="en-US" dirty="0" smtClean="0"/>
              <a:t>Add one more class “person riding horse”, in addition to “person” and “horse”</a:t>
            </a:r>
          </a:p>
          <a:p>
            <a:pPr lvl="1"/>
            <a:r>
              <a:rPr lang="en-US" dirty="0" smtClean="0"/>
              <a:t>Train a classifier to detect “person riding horse” using some training examples</a:t>
            </a:r>
          </a:p>
          <a:p>
            <a:pPr lvl="1"/>
            <a:r>
              <a:rPr lang="en-US" sz="3000" dirty="0" smtClean="0"/>
              <a:t>Done?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2"/>
          <a:srcRect t="12503" b="12503"/>
          <a:stretch>
            <a:fillRect/>
          </a:stretch>
        </p:blipFill>
        <p:spPr>
          <a:xfrm>
            <a:off x="3247556" y="1702522"/>
            <a:ext cx="2779320" cy="15285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868" y="1600200"/>
            <a:ext cx="1789307" cy="198274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4912" y="1794260"/>
            <a:ext cx="2287553" cy="17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870</Words>
  <Application>Microsoft Macintosh PowerPoint</Application>
  <PresentationFormat>On-screen Show (4:3)</PresentationFormat>
  <Paragraphs>258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Visual Phrases</vt:lpstr>
      <vt:lpstr>Visual Phrases</vt:lpstr>
      <vt:lpstr>Visual Phrases</vt:lpstr>
      <vt:lpstr>Why do we care?</vt:lpstr>
      <vt:lpstr>Design a Visual Phrase Detector</vt:lpstr>
      <vt:lpstr>Design a Visual Phrase Detector</vt:lpstr>
      <vt:lpstr>Design a Visual Phrase Detector</vt:lpstr>
      <vt:lpstr>Design a Visual Phrase Detector</vt:lpstr>
      <vt:lpstr>Design a Visual Phrase Detector</vt:lpstr>
      <vt:lpstr>Design a Visual Phrase Detector</vt:lpstr>
      <vt:lpstr>Design a Visual Phrase Detector</vt:lpstr>
      <vt:lpstr>What’s wrong with NMS</vt:lpstr>
      <vt:lpstr>What’s wrong with NMS</vt:lpstr>
      <vt:lpstr>NMS to Decoder</vt:lpstr>
      <vt:lpstr>NMS to Decoder</vt:lpstr>
      <vt:lpstr>Redefine Feature</vt:lpstr>
      <vt:lpstr>Representation of Feature x1</vt:lpstr>
      <vt:lpstr>Representation of Feature x1</vt:lpstr>
      <vt:lpstr>Representation of Feature x1</vt:lpstr>
      <vt:lpstr>Representation of Feature x1</vt:lpstr>
      <vt:lpstr>Representation of Feature x1</vt:lpstr>
      <vt:lpstr>Inference (Decoder)</vt:lpstr>
      <vt:lpstr>Comparing Methods</vt:lpstr>
      <vt:lpstr>Results</vt:lpstr>
      <vt:lpstr>PowerPoint Presentation</vt:lpstr>
      <vt:lpstr>Results</vt:lpstr>
      <vt:lpstr>Results</vt:lpstr>
      <vt:lpstr>Results</vt:lpstr>
      <vt:lpstr>Discussion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Supasorn Suwajanakorn</dc:creator>
  <cp:lastModifiedBy>Supasorn Suwajanakorn</cp:lastModifiedBy>
  <cp:revision>306</cp:revision>
  <dcterms:created xsi:type="dcterms:W3CDTF">2011-10-21T05:21:47Z</dcterms:created>
  <dcterms:modified xsi:type="dcterms:W3CDTF">2011-10-25T21:44:18Z</dcterms:modified>
</cp:coreProperties>
</file>