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7" r:id="rId4"/>
    <p:sldId id="283" r:id="rId5"/>
    <p:sldId id="271" r:id="rId6"/>
    <p:sldId id="284" r:id="rId7"/>
    <p:sldId id="290" r:id="rId8"/>
    <p:sldId id="291" r:id="rId9"/>
    <p:sldId id="292" r:id="rId10"/>
    <p:sldId id="293" r:id="rId11"/>
    <p:sldId id="260" r:id="rId12"/>
    <p:sldId id="287" r:id="rId13"/>
    <p:sldId id="288" r:id="rId14"/>
    <p:sldId id="294" r:id="rId15"/>
    <p:sldId id="295" r:id="rId16"/>
    <p:sldId id="262" r:id="rId17"/>
    <p:sldId id="274" r:id="rId18"/>
    <p:sldId id="296" r:id="rId19"/>
    <p:sldId id="297" r:id="rId20"/>
    <p:sldId id="275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311" autoAdjust="0"/>
    <p:restoredTop sz="86399" autoAdjust="0"/>
  </p:normalViewPr>
  <p:slideViewPr>
    <p:cSldViewPr snapToGrid="0" snapToObjects="1">
      <p:cViewPr varScale="1">
        <p:scale>
          <a:sx n="52" d="100"/>
          <a:sy n="52" d="100"/>
        </p:scale>
        <p:origin x="-7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FC07-5A67-F744-BFAD-E568ECA6D7C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B962-A2ED-3748-A77F-A412A6A05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with an image or video</a:t>
            </a:r>
          </a:p>
          <a:p>
            <a:endParaRPr lang="en-US" dirty="0" smtClean="0"/>
          </a:p>
          <a:p>
            <a:r>
              <a:rPr lang="en-US" dirty="0" smtClean="0"/>
              <a:t>Point is to “understand” everyday</a:t>
            </a:r>
            <a:r>
              <a:rPr lang="en-US" baseline="0" dirty="0" smtClean="0"/>
              <a:t> scenes and sequences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Email author?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with high-level idea for this particular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B962-A2ED-3748-A77F-A412A6A057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historical?</a:t>
            </a:r>
          </a:p>
          <a:p>
            <a:endParaRPr lang="en-US" dirty="0" smtClean="0"/>
          </a:p>
          <a:p>
            <a:r>
              <a:rPr lang="en-US" dirty="0" smtClean="0"/>
              <a:t>Definitely</a:t>
            </a:r>
            <a:r>
              <a:rPr lang="en-US" baseline="0" dirty="0" smtClean="0"/>
              <a:t> mention</a:t>
            </a:r>
            <a:endParaRPr lang="en-US" dirty="0" smtClean="0"/>
          </a:p>
          <a:p>
            <a:r>
              <a:rPr lang="en-US" dirty="0" smtClean="0"/>
              <a:t>Space-time interest points</a:t>
            </a:r>
            <a:r>
              <a:rPr lang="en-US" baseline="0" dirty="0" smtClean="0"/>
              <a:t> on </a:t>
            </a:r>
            <a:r>
              <a:rPr lang="en-US" dirty="0" smtClean="0"/>
              <a:t>Ivan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Laptev’s</a:t>
            </a:r>
            <a:r>
              <a:rPr lang="en-US" baseline="0" dirty="0" smtClean="0"/>
              <a:t> website – coffee and cigarettes 2007</a:t>
            </a:r>
          </a:p>
          <a:p>
            <a:r>
              <a:rPr lang="en-US" baseline="0" dirty="0" smtClean="0"/>
              <a:t>	human action detection</a:t>
            </a:r>
          </a:p>
          <a:p>
            <a:r>
              <a:rPr lang="en-US" baseline="0" dirty="0" smtClean="0"/>
              <a:t>	lots of flexibility</a:t>
            </a:r>
          </a:p>
          <a:p>
            <a:r>
              <a:rPr lang="en-US" baseline="0" dirty="0" smtClean="0"/>
              <a:t>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B962-A2ED-3748-A77F-A412A6A057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the importance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B962-A2ED-3748-A77F-A412A6A057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B962-A2ED-3748-A77F-A412A6A057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2D8D3-B0C1-2940-85B2-EB27FB7244B1}" type="slidenum">
              <a:rPr lang="en-US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64BBA-E64C-BE41-B67B-53105BAE5901}" type="slidenum">
              <a:rPr lang="en-US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319F3-18EF-944D-9E22-7E2CA323DA3F}" type="slidenum">
              <a:rPr lang="en-US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B962-A2ED-3748-A77F-A412A6A057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BB962-A2ED-3748-A77F-A412A6A057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EE7D4-AE82-FE4E-AFC4-817BE82FE415}" type="datetimeFigureOut">
              <a:rPr lang="en-US" smtClean="0"/>
              <a:pPr/>
              <a:t>11/1/11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B06A-B9D7-9544-990A-41954E31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 prediction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 590v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motion from static images</a:t>
            </a:r>
          </a:p>
          <a:p>
            <a:r>
              <a:rPr lang="en-US" dirty="0" smtClean="0"/>
              <a:t>Predict semantic event from static images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high-level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video as trajectories of </a:t>
            </a:r>
            <a:r>
              <a:rPr lang="en-US" dirty="0" err="1" smtClean="0"/>
              <a:t>keypoints</a:t>
            </a:r>
            <a:endParaRPr lang="en-US" dirty="0" smtClean="0"/>
          </a:p>
          <a:p>
            <a:pPr lvl="1"/>
            <a:r>
              <a:rPr lang="en-US" dirty="0" smtClean="0"/>
              <a:t>Cluster of trajectories for each object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Global similarity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KLT feature tracker</a:t>
            </a:r>
          </a:p>
          <a:p>
            <a:pPr lvl="1"/>
            <a:r>
              <a:rPr lang="en-US" dirty="0" smtClean="0"/>
              <a:t>Solve for the displacement </a:t>
            </a:r>
            <a:r>
              <a:rPr lang="en-US" i="1" dirty="0" err="1" smtClean="0"/>
              <a:t>d</a:t>
            </a:r>
            <a:r>
              <a:rPr lang="en-US" dirty="0" smtClean="0"/>
              <a:t> that optimizes a dissimilarity metric, per pair of consecutive frames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Cluster trajectories into objects</a:t>
            </a:r>
          </a:p>
          <a:p>
            <a:pPr lvl="1"/>
            <a:r>
              <a:rPr lang="en-US" dirty="0" smtClean="0"/>
              <a:t>By average distance between </a:t>
            </a:r>
            <a:r>
              <a:rPr lang="en-US" dirty="0" smtClean="0"/>
              <a:t>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track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spatial histogram </a:t>
            </a:r>
            <a:r>
              <a:rPr lang="en-US" dirty="0" smtClean="0"/>
              <a:t>of cluster velocities</a:t>
            </a:r>
          </a:p>
          <a:p>
            <a:r>
              <a:rPr lang="en-US" dirty="0" smtClean="0"/>
              <a:t>Sum of histogram intersections is the similarity score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1-level spatial pyramid matching</a:t>
            </a:r>
            <a:endParaRPr lang="en-US" dirty="0"/>
          </a:p>
        </p:txBody>
      </p:sp>
      <p:pic>
        <p:nvPicPr>
          <p:cNvPr id="4" name="Picture 3" descr="cluster_similarit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870200"/>
            <a:ext cx="7670800" cy="111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local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25374" cy="965476"/>
          </a:xfrm>
        </p:spPr>
        <p:txBody>
          <a:bodyPr>
            <a:normAutofit/>
          </a:bodyPr>
          <a:lstStyle/>
          <a:p>
            <a:r>
              <a:rPr lang="en-US" dirty="0" smtClean="0"/>
              <a:t>Average motion over </a:t>
            </a:r>
            <a:r>
              <a:rPr lang="en-US" i="1" dirty="0" smtClean="0"/>
              <a:t>N </a:t>
            </a:r>
            <a:r>
              <a:rPr lang="en-US" dirty="0" smtClean="0"/>
              <a:t>nearest neighbors</a:t>
            </a:r>
          </a:p>
        </p:txBody>
      </p:sp>
      <p:pic>
        <p:nvPicPr>
          <p:cNvPr id="4" name="Picture 3" descr="p(motion|scene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1" y="2358350"/>
            <a:ext cx="8250169" cy="1029808"/>
          </a:xfrm>
          <a:prstGeom prst="rect">
            <a:avLst/>
          </a:prstGeom>
        </p:spPr>
      </p:pic>
      <p:pic>
        <p:nvPicPr>
          <p:cNvPr id="5" name="Picture 4" descr="bus_scene_localpr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53" y="3808349"/>
            <a:ext cx="3261695" cy="2358456"/>
          </a:xfrm>
          <a:prstGeom prst="rect">
            <a:avLst/>
          </a:prstGeom>
        </p:spPr>
      </p:pic>
      <p:pic>
        <p:nvPicPr>
          <p:cNvPr id="6" name="Picture 5" descr="bus_scene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99" y="3788676"/>
            <a:ext cx="3293962" cy="237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query with similar track clusters from database</a:t>
            </a:r>
          </a:p>
          <a:p>
            <a:r>
              <a:rPr lang="en-US" dirty="0" smtClean="0"/>
              <a:t>Cluster retrieved tracks to reduce redundant results</a:t>
            </a:r>
          </a:p>
          <a:p>
            <a:endParaRPr lang="en-US" dirty="0"/>
          </a:p>
        </p:txBody>
      </p:sp>
      <p:pic>
        <p:nvPicPr>
          <p:cNvPr id="4" name="Picture 3" descr="walking_eventp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1081"/>
            <a:ext cx="9144000" cy="227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local </a:t>
            </a:r>
            <a:r>
              <a:rPr lang="en-US" dirty="0" smtClean="0"/>
              <a:t>motion prediction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local_prediction_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321" r="-143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event prediction</a:t>
            </a:r>
            <a:endParaRPr lang="en-US" dirty="0"/>
          </a:p>
        </p:txBody>
      </p:sp>
      <p:pic>
        <p:nvPicPr>
          <p:cNvPr id="4" name="Content Placeholder 3" descr="eventpred_1_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946" r="-189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event prediction</a:t>
            </a:r>
            <a:endParaRPr lang="en-US" dirty="0"/>
          </a:p>
        </p:txBody>
      </p:sp>
      <p:pic>
        <p:nvPicPr>
          <p:cNvPr id="4" name="Content Placeholder 3" descr="eventpred_4_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124" r="-191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Unusual events</a:t>
            </a:r>
            <a:endParaRPr lang="en-US" dirty="0"/>
          </a:p>
        </p:txBody>
      </p:sp>
      <p:pic>
        <p:nvPicPr>
          <p:cNvPr id="4" name="Content Placeholder 3" descr="unus_event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641" r="-136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smtClean="0"/>
              <a:t>search</a:t>
            </a:r>
          </a:p>
          <a:p>
            <a:r>
              <a:rPr lang="en-US" dirty="0" smtClean="0"/>
              <a:t>Surveillance</a:t>
            </a:r>
          </a:p>
          <a:p>
            <a:pPr lvl="1"/>
            <a:r>
              <a:rPr lang="en-US" dirty="0" smtClean="0"/>
              <a:t>Detecting suspicious activities</a:t>
            </a:r>
          </a:p>
          <a:p>
            <a:pPr lvl="1"/>
            <a:r>
              <a:rPr lang="en-US" dirty="0" smtClean="0"/>
              <a:t>Illegally parked cars</a:t>
            </a:r>
          </a:p>
          <a:p>
            <a:pPr lvl="1"/>
            <a:r>
              <a:rPr lang="en-US" dirty="0" smtClean="0"/>
              <a:t>Abandoned </a:t>
            </a:r>
            <a:r>
              <a:rPr lang="en-US" dirty="0" smtClean="0"/>
              <a:t>bags</a:t>
            </a:r>
          </a:p>
          <a:p>
            <a:r>
              <a:rPr lang="en-US" dirty="0" smtClean="0"/>
              <a:t>Intelligent environments</a:t>
            </a:r>
          </a:p>
          <a:p>
            <a:pPr lvl="1"/>
            <a:r>
              <a:rPr lang="en-US" dirty="0" smtClean="0"/>
              <a:t>Healthcare: fall detector</a:t>
            </a:r>
          </a:p>
          <a:p>
            <a:pPr lvl="1"/>
            <a:r>
              <a:rPr lang="en-US" dirty="0" smtClean="0"/>
              <a:t>Healthcare: hand-washing prompter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need training data from scenes similar to </a:t>
            </a:r>
            <a:r>
              <a:rPr lang="en-US" dirty="0" smtClean="0"/>
              <a:t>target</a:t>
            </a:r>
          </a:p>
          <a:p>
            <a:r>
              <a:rPr lang="en-US" dirty="0" smtClean="0"/>
              <a:t>Possible corruption by unusual events in the training set?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Unusual event detector</a:t>
            </a:r>
          </a:p>
          <a:p>
            <a:pPr lvl="1"/>
            <a:r>
              <a:rPr lang="en-US" dirty="0" smtClean="0"/>
              <a:t>Knowledge transference between environments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r>
              <a:rPr lang="en-US" dirty="0" err="1" smtClean="0"/>
              <a:t>keypoint</a:t>
            </a:r>
            <a:r>
              <a:rPr lang="en-US" dirty="0" smtClean="0"/>
              <a:t> (joint) trajectory shapes</a:t>
            </a:r>
          </a:p>
          <a:p>
            <a:r>
              <a:rPr lang="en-US" dirty="0" smtClean="0"/>
              <a:t>Various </a:t>
            </a:r>
            <a:r>
              <a:rPr lang="en-US" dirty="0" err="1" smtClean="0"/>
              <a:t>spatio</a:t>
            </a:r>
            <a:r>
              <a:rPr lang="en-US" dirty="0" smtClean="0"/>
              <a:t>-temporal features with classifier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rajectories of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0987"/>
          </a:xfrm>
        </p:spPr>
        <p:txBody>
          <a:bodyPr/>
          <a:lstStyle/>
          <a:p>
            <a:r>
              <a:rPr lang="en-US" dirty="0" err="1" smtClean="0"/>
              <a:t>Yilmaz</a:t>
            </a:r>
            <a:r>
              <a:rPr lang="en-US" dirty="0" smtClean="0"/>
              <a:t> and Shah, 2005 – UCF</a:t>
            </a:r>
          </a:p>
          <a:p>
            <a:r>
              <a:rPr lang="en-US" dirty="0" smtClean="0"/>
              <a:t>Joint trajectories in XYT space</a:t>
            </a:r>
          </a:p>
          <a:p>
            <a:r>
              <a:rPr lang="en-US" dirty="0" smtClean="0"/>
              <a:t>Compare trajectory shapes to classify actions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joint_stream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3" y="4011913"/>
            <a:ext cx="8786016" cy="1590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Trajectories of </a:t>
            </a:r>
            <a:r>
              <a:rPr lang="en-US" dirty="0" err="1" smtClean="0"/>
              <a:t>keypoints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approach: modeling trajectories likelihood</a:t>
            </a:r>
          </a:p>
          <a:p>
            <a:pPr lvl="1"/>
            <a:r>
              <a:rPr lang="en-US" dirty="0" smtClean="0"/>
              <a:t>Flag low likelihood events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transfer </a:t>
            </a:r>
            <a:r>
              <a:rPr lang="en-US" dirty="0" smtClean="0"/>
              <a:t>event information only from similar images</a:t>
            </a:r>
          </a:p>
          <a:p>
            <a:r>
              <a:rPr lang="en-US" dirty="0" smtClean="0"/>
              <a:t>Use context to determine expected </a:t>
            </a:r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/>
              <a:t>climber on a rock wall vs. climber on a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30765" cy="1066502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Features for matching images: </a:t>
            </a:r>
            <a:r>
              <a:rPr lang="en-US" dirty="0" smtClean="0"/>
              <a:t>Gist</a:t>
            </a:r>
            <a:br>
              <a:rPr lang="en-US" dirty="0" smtClean="0"/>
            </a:br>
            <a:r>
              <a:rPr lang="en-US" sz="2222" dirty="0" err="1" smtClean="0">
                <a:ea typeface="Arial" charset="0"/>
                <a:cs typeface="Arial" charset="0"/>
              </a:rPr>
              <a:t>Oliva</a:t>
            </a:r>
            <a:r>
              <a:rPr lang="en-US" sz="2222" dirty="0" smtClean="0">
                <a:ea typeface="Arial" charset="0"/>
                <a:cs typeface="Arial" charset="0"/>
              </a:rPr>
              <a:t> and </a:t>
            </a:r>
            <a:r>
              <a:rPr lang="en-US" sz="2222" dirty="0" err="1" smtClean="0">
                <a:ea typeface="Arial" charset="0"/>
                <a:cs typeface="Arial" charset="0"/>
              </a:rPr>
              <a:t>Torralba</a:t>
            </a:r>
            <a:r>
              <a:rPr lang="en-US" sz="2222" dirty="0" smtClean="0">
                <a:ea typeface="Arial" charset="0"/>
                <a:cs typeface="Arial" charset="0"/>
              </a:rPr>
              <a:t>, 2001</a:t>
            </a:r>
            <a:br>
              <a:rPr lang="en-US" sz="2222" dirty="0" smtClean="0">
                <a:ea typeface="Arial" charset="0"/>
                <a:cs typeface="Arial" charset="0"/>
              </a:rPr>
            </a:br>
            <a:endParaRPr lang="en-US" sz="2222" dirty="0"/>
          </a:p>
        </p:txBody>
      </p:sp>
      <p:sp>
        <p:nvSpPr>
          <p:cNvPr id="174082" name="Text Box 4"/>
          <p:cNvSpPr txBox="1">
            <a:spLocks noChangeArrowheads="1"/>
          </p:cNvSpPr>
          <p:nvPr/>
        </p:nvSpPr>
        <p:spPr bwMode="auto">
          <a:xfrm>
            <a:off x="5354638" y="3624263"/>
            <a:ext cx="24121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Arial" charset="0"/>
                <a:cs typeface="Arial" charset="0"/>
              </a:rPr>
              <a:t>     8   orientations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Arial" charset="0"/>
                <a:cs typeface="Arial" charset="0"/>
              </a:rPr>
              <a:t>     4   scales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u="sng" dirty="0" err="1">
                <a:ea typeface="Arial" charset="0"/>
                <a:cs typeface="Arial" charset="0"/>
              </a:rPr>
              <a:t>x</a:t>
            </a:r>
            <a:r>
              <a:rPr lang="en-US" sz="2400" u="sng" dirty="0">
                <a:ea typeface="Arial" charset="0"/>
                <a:cs typeface="Arial" charset="0"/>
              </a:rPr>
              <a:t> 16</a:t>
            </a:r>
            <a:r>
              <a:rPr lang="en-US" sz="2400" dirty="0">
                <a:ea typeface="Arial" charset="0"/>
                <a:cs typeface="Arial" charset="0"/>
              </a:rPr>
              <a:t>   bins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Arial" charset="0"/>
                <a:cs typeface="Arial" charset="0"/>
              </a:rPr>
              <a:t> 512   dimensions</a:t>
            </a:r>
          </a:p>
        </p:txBody>
      </p:sp>
      <p:sp>
        <p:nvSpPr>
          <p:cNvPr id="174083" name="Text Box 6"/>
          <p:cNvSpPr txBox="1">
            <a:spLocks noChangeArrowheads="1"/>
          </p:cNvSpPr>
          <p:nvPr/>
        </p:nvSpPr>
        <p:spPr bwMode="auto">
          <a:xfrm>
            <a:off x="4421188" y="1673225"/>
            <a:ext cx="44037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ea typeface="Arial" charset="0"/>
                <a:cs typeface="Arial" charset="0"/>
              </a:rPr>
              <a:t>Apply oriented Gabor filters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Arial" charset="0"/>
                <a:cs typeface="Arial" charset="0"/>
              </a:rPr>
              <a:t> over different scales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ea typeface="Arial" charset="0"/>
                <a:cs typeface="Arial" charset="0"/>
              </a:rPr>
              <a:t>Average filter energy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Arial" charset="0"/>
                <a:cs typeface="Arial" charset="0"/>
              </a:rPr>
              <a:t> in each bin</a:t>
            </a:r>
          </a:p>
        </p:txBody>
      </p:sp>
      <p:sp>
        <p:nvSpPr>
          <p:cNvPr id="174085" name="Text Box 9"/>
          <p:cNvSpPr txBox="1">
            <a:spLocks noChangeArrowheads="1"/>
          </p:cNvSpPr>
          <p:nvPr/>
        </p:nvSpPr>
        <p:spPr bwMode="auto">
          <a:xfrm>
            <a:off x="523875" y="5303838"/>
            <a:ext cx="42883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ea typeface="Arial" charset="0"/>
                <a:cs typeface="Arial" charset="0"/>
              </a:rPr>
              <a:t>Used for scene recognition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ea typeface="Arial" charset="0"/>
                <a:cs typeface="Arial" charset="0"/>
              </a:rPr>
              <a:t>Similar to SIFT (Lowe 1999)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58788" y="1746250"/>
            <a:ext cx="3786187" cy="2844800"/>
            <a:chOff x="289" y="758"/>
            <a:chExt cx="2385" cy="1792"/>
          </a:xfrm>
        </p:grpSpPr>
        <p:pic>
          <p:nvPicPr>
            <p:cNvPr id="17408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9" y="769"/>
              <a:ext cx="2375" cy="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088" name="Line 12"/>
            <p:cNvSpPr>
              <a:spLocks noChangeShapeType="1"/>
            </p:cNvSpPr>
            <p:nvPr/>
          </p:nvSpPr>
          <p:spPr bwMode="auto">
            <a:xfrm flipH="1">
              <a:off x="289" y="758"/>
              <a:ext cx="6" cy="17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4089" name="Line 13"/>
            <p:cNvSpPr>
              <a:spLocks noChangeShapeType="1"/>
            </p:cNvSpPr>
            <p:nvPr/>
          </p:nvSpPr>
          <p:spPr bwMode="auto">
            <a:xfrm flipH="1">
              <a:off x="2657" y="758"/>
              <a:ext cx="6" cy="17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4090" name="Line 14"/>
            <p:cNvSpPr>
              <a:spLocks noChangeShapeType="1"/>
            </p:cNvSpPr>
            <p:nvPr/>
          </p:nvSpPr>
          <p:spPr bwMode="auto">
            <a:xfrm flipH="1">
              <a:off x="881" y="758"/>
              <a:ext cx="6" cy="17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4091" name="Line 15"/>
            <p:cNvSpPr>
              <a:spLocks noChangeShapeType="1"/>
            </p:cNvSpPr>
            <p:nvPr/>
          </p:nvSpPr>
          <p:spPr bwMode="auto">
            <a:xfrm flipH="1">
              <a:off x="1473" y="758"/>
              <a:ext cx="6" cy="17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4092" name="Line 16"/>
            <p:cNvSpPr>
              <a:spLocks noChangeShapeType="1"/>
            </p:cNvSpPr>
            <p:nvPr/>
          </p:nvSpPr>
          <p:spPr bwMode="auto">
            <a:xfrm flipH="1">
              <a:off x="2065" y="758"/>
              <a:ext cx="6" cy="17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4093" name="Line 17"/>
            <p:cNvSpPr>
              <a:spLocks noChangeShapeType="1"/>
            </p:cNvSpPr>
            <p:nvPr/>
          </p:nvSpPr>
          <p:spPr bwMode="auto">
            <a:xfrm flipV="1">
              <a:off x="289" y="758"/>
              <a:ext cx="2377" cy="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4094" name="Line 18"/>
            <p:cNvSpPr>
              <a:spLocks noChangeShapeType="1"/>
            </p:cNvSpPr>
            <p:nvPr/>
          </p:nvSpPr>
          <p:spPr bwMode="auto">
            <a:xfrm flipV="1">
              <a:off x="289" y="1202"/>
              <a:ext cx="2377" cy="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4095" name="Line 19"/>
            <p:cNvSpPr>
              <a:spLocks noChangeShapeType="1"/>
            </p:cNvSpPr>
            <p:nvPr/>
          </p:nvSpPr>
          <p:spPr bwMode="auto">
            <a:xfrm flipV="1">
              <a:off x="289" y="2534"/>
              <a:ext cx="2377" cy="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4096" name="Line 20"/>
            <p:cNvSpPr>
              <a:spLocks noChangeShapeType="1"/>
            </p:cNvSpPr>
            <p:nvPr/>
          </p:nvSpPr>
          <p:spPr bwMode="auto">
            <a:xfrm flipV="1">
              <a:off x="289" y="2090"/>
              <a:ext cx="2377" cy="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4097" name="Line 21"/>
            <p:cNvSpPr>
              <a:spLocks noChangeShapeType="1"/>
            </p:cNvSpPr>
            <p:nvPr/>
          </p:nvSpPr>
          <p:spPr bwMode="auto">
            <a:xfrm flipV="1">
              <a:off x="289" y="1646"/>
              <a:ext cx="2377" cy="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Retrieving similar images from large image databases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10507" y="2044425"/>
            <a:ext cx="9136363" cy="2738548"/>
            <a:chOff x="273050" y="1161518"/>
            <a:chExt cx="7372113" cy="2210165"/>
          </a:xfrm>
        </p:grpSpPr>
        <p:pic>
          <p:nvPicPr>
            <p:cNvPr id="1618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8451" y="1545693"/>
              <a:ext cx="7346712" cy="182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801" name="Text Box 5"/>
            <p:cNvSpPr txBox="1">
              <a:spLocks noChangeArrowheads="1"/>
            </p:cNvSpPr>
            <p:nvPr/>
          </p:nvSpPr>
          <p:spPr bwMode="auto">
            <a:xfrm>
              <a:off x="5723336" y="1233916"/>
              <a:ext cx="1889125" cy="248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ea typeface="Arial" charset="0"/>
                  <a:cs typeface="Arial" charset="0"/>
                </a:rPr>
                <a:t>Hays and </a:t>
              </a:r>
              <a:r>
                <a:rPr lang="en-US" sz="1400" dirty="0" err="1">
                  <a:ea typeface="Arial" charset="0"/>
                  <a:cs typeface="Arial" charset="0"/>
                </a:rPr>
                <a:t>Efros</a:t>
              </a:r>
              <a:r>
                <a:rPr lang="en-US" sz="1400" dirty="0">
                  <a:ea typeface="Arial" charset="0"/>
                  <a:cs typeface="Arial" charset="0"/>
                </a:rPr>
                <a:t>, 2007</a:t>
              </a:r>
            </a:p>
          </p:txBody>
        </p:sp>
        <p:sp>
          <p:nvSpPr>
            <p:cNvPr id="161802" name="Text Box 13"/>
            <p:cNvSpPr txBox="1">
              <a:spLocks noChangeArrowheads="1"/>
            </p:cNvSpPr>
            <p:nvPr/>
          </p:nvSpPr>
          <p:spPr bwMode="auto">
            <a:xfrm>
              <a:off x="273050" y="1161518"/>
              <a:ext cx="4006850" cy="29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ea typeface="Arial" charset="0"/>
                  <a:cs typeface="Arial" charset="0"/>
                </a:rPr>
                <a:t>Image completion using </a:t>
              </a:r>
              <a:r>
                <a:rPr lang="en-US" dirty="0" err="1">
                  <a:ea typeface="Arial" charset="0"/>
                  <a:cs typeface="Arial" charset="0"/>
                </a:rPr>
                <a:t>Flickr</a:t>
              </a:r>
              <a:r>
                <a:rPr lang="en-US" dirty="0">
                  <a:ea typeface="Arial" charset="0"/>
                  <a:cs typeface="Arial" charset="0"/>
                </a:rPr>
                <a:t> images</a:t>
              </a:r>
            </a:p>
          </p:txBody>
        </p:sp>
      </p:grpSp>
    </p:spTree>
  </p:cSld>
  <p:clrMapOvr>
    <a:masterClrMapping/>
  </p:clrMapOvr>
  <p:transition advTm="3749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Transfer of knowledge: SIFT-flow</a:t>
            </a:r>
            <a:endParaRPr lang="en-US" sz="3200" dirty="0"/>
          </a:p>
        </p:txBody>
      </p:sp>
      <p:sp>
        <p:nvSpPr>
          <p:cNvPr id="939017" name="Text Box 9"/>
          <p:cNvSpPr txBox="1">
            <a:spLocks noChangeArrowheads="1"/>
          </p:cNvSpPr>
          <p:nvPr/>
        </p:nvSpPr>
        <p:spPr bwMode="auto">
          <a:xfrm>
            <a:off x="2191974" y="1938076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car</a:t>
            </a:r>
          </a:p>
        </p:txBody>
      </p:sp>
      <p:sp>
        <p:nvSpPr>
          <p:cNvPr id="939020" name="Text Box 12"/>
          <p:cNvSpPr txBox="1">
            <a:spLocks noChangeArrowheads="1"/>
          </p:cNvSpPr>
          <p:nvPr/>
        </p:nvSpPr>
        <p:spPr bwMode="auto">
          <a:xfrm>
            <a:off x="5170080" y="1938076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sidewalk</a:t>
            </a:r>
          </a:p>
        </p:txBody>
      </p:sp>
      <p:sp>
        <p:nvSpPr>
          <p:cNvPr id="939021" name="Text Box 13"/>
          <p:cNvSpPr txBox="1">
            <a:spLocks noChangeArrowheads="1"/>
          </p:cNvSpPr>
          <p:nvPr/>
        </p:nvSpPr>
        <p:spPr bwMode="auto">
          <a:xfrm>
            <a:off x="6479475" y="1936766"/>
            <a:ext cx="57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tree</a:t>
            </a:r>
          </a:p>
        </p:txBody>
      </p:sp>
      <p:sp>
        <p:nvSpPr>
          <p:cNvPr id="939025" name="Text Box 17"/>
          <p:cNvSpPr txBox="1">
            <a:spLocks noChangeArrowheads="1"/>
          </p:cNvSpPr>
          <p:nvPr/>
        </p:nvSpPr>
        <p:spPr bwMode="auto">
          <a:xfrm>
            <a:off x="7845255" y="1578716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ea typeface="Arial" pitchFamily="-65" charset="0"/>
                <a:cs typeface="Arial" pitchFamily="-65" charset="0"/>
              </a:rPr>
              <a:t>System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58" y="1968463"/>
            <a:ext cx="1182046" cy="1176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532" y="1417638"/>
            <a:ext cx="1182046" cy="11820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016" y="1417638"/>
            <a:ext cx="1176363" cy="11820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817" y="1423321"/>
            <a:ext cx="1182046" cy="11706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2691" y="2625447"/>
            <a:ext cx="1187728" cy="11934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2631129"/>
            <a:ext cx="1182046" cy="11820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5659" y="2636812"/>
            <a:ext cx="1176363" cy="11706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4449" y="1962780"/>
            <a:ext cx="1182046" cy="11877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9544" y="2182972"/>
            <a:ext cx="1018765" cy="1880270"/>
          </a:xfrm>
          <a:prstGeom prst="rect">
            <a:avLst/>
          </a:prstGeom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10590" y="4112494"/>
            <a:ext cx="2482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ea typeface="Arial" pitchFamily="-65" charset="0"/>
                <a:cs typeface="Arial" pitchFamily="-65" charset="0"/>
              </a:rPr>
              <a:t>C. Liu, J. Yuen, A. </a:t>
            </a:r>
            <a:r>
              <a:rPr lang="en-US" sz="1400" dirty="0" err="1">
                <a:ea typeface="Arial" pitchFamily="-65" charset="0"/>
                <a:cs typeface="Arial" pitchFamily="-65" charset="0"/>
              </a:rPr>
              <a:t>Torralba</a:t>
            </a:r>
            <a:r>
              <a:rPr lang="en-US" sz="1400" dirty="0">
                <a:ea typeface="Arial" pitchFamily="-65" charset="0"/>
                <a:cs typeface="Arial" pitchFamily="-65" charset="0"/>
              </a:rPr>
              <a:t>, 2009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6211" y="4716698"/>
            <a:ext cx="793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Can “copy and paste” segmentation labels from similar labeled example to unknown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5435</TotalTime>
  <Words>447</Words>
  <Application>Microsoft Macintosh PowerPoint</Application>
  <PresentationFormat>On-screen Show (4:3)</PresentationFormat>
  <Paragraphs>114</Paragraphs>
  <Slides>21</Slides>
  <Notes>9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Event prediction</vt:lpstr>
      <vt:lpstr>Applications</vt:lpstr>
      <vt:lpstr>Common approaches</vt:lpstr>
      <vt:lpstr>Trajectories of keypoints</vt:lpstr>
      <vt:lpstr>Trajectories of keypoints</vt:lpstr>
      <vt:lpstr>Scene context</vt:lpstr>
      <vt:lpstr>Features for matching images: Gist Oliva and Torralba, 2001 </vt:lpstr>
      <vt:lpstr>Retrieving similar images from large image databases</vt:lpstr>
      <vt:lpstr>Transfer of knowledge: SIFT-flow</vt:lpstr>
      <vt:lpstr>Task</vt:lpstr>
      <vt:lpstr>Approach: high-level</vt:lpstr>
      <vt:lpstr>Tracking key points</vt:lpstr>
      <vt:lpstr>Comparing track clusters</vt:lpstr>
      <vt:lpstr>Predicting local motion</vt:lpstr>
      <vt:lpstr>Event prediction</vt:lpstr>
      <vt:lpstr>Results: local motion prediction </vt:lpstr>
      <vt:lpstr>Results: event prediction</vt:lpstr>
      <vt:lpstr>Results: event prediction</vt:lpstr>
      <vt:lpstr>Unusual events</vt:lpstr>
      <vt:lpstr>Overall discussion</vt:lpstr>
      <vt:lpstr>The end</vt:lpstr>
    </vt:vector>
  </TitlesOfParts>
  <Company>University of Washington - Seattle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recognition</dc:title>
  <dc:creator>Jinna Lei</dc:creator>
  <cp:lastModifiedBy>Jinna Lei</cp:lastModifiedBy>
  <cp:revision>178</cp:revision>
  <dcterms:created xsi:type="dcterms:W3CDTF">2011-11-01T17:55:08Z</dcterms:created>
  <dcterms:modified xsi:type="dcterms:W3CDTF">2011-11-01T21:29:07Z</dcterms:modified>
</cp:coreProperties>
</file>