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2.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257" r:id="rId3"/>
    <p:sldId id="276" r:id="rId4"/>
    <p:sldId id="261" r:id="rId5"/>
    <p:sldId id="260" r:id="rId6"/>
    <p:sldId id="290" r:id="rId7"/>
    <p:sldId id="277" r:id="rId8"/>
    <p:sldId id="278" r:id="rId9"/>
    <p:sldId id="294" r:id="rId10"/>
    <p:sldId id="262" r:id="rId11"/>
    <p:sldId id="295" r:id="rId12"/>
    <p:sldId id="263" r:id="rId13"/>
    <p:sldId id="296" r:id="rId14"/>
    <p:sldId id="264" r:id="rId15"/>
    <p:sldId id="265" r:id="rId16"/>
    <p:sldId id="287" r:id="rId17"/>
    <p:sldId id="288" r:id="rId18"/>
    <p:sldId id="303" r:id="rId19"/>
    <p:sldId id="267" r:id="rId20"/>
    <p:sldId id="297" r:id="rId21"/>
    <p:sldId id="298" r:id="rId22"/>
    <p:sldId id="279" r:id="rId23"/>
    <p:sldId id="302" r:id="rId24"/>
    <p:sldId id="299" r:id="rId25"/>
    <p:sldId id="300" r:id="rId26"/>
    <p:sldId id="301" r:id="rId27"/>
    <p:sldId id="286" r:id="rId28"/>
    <p:sldId id="280" r:id="rId29"/>
    <p:sldId id="281" r:id="rId30"/>
    <p:sldId id="289"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5" autoAdjust="0"/>
    <p:restoredTop sz="67394" autoAdjust="0"/>
  </p:normalViewPr>
  <p:slideViewPr>
    <p:cSldViewPr>
      <p:cViewPr>
        <p:scale>
          <a:sx n="50" d="100"/>
          <a:sy n="50" d="100"/>
        </p:scale>
        <p:origin x="-528" y="-42"/>
      </p:cViewPr>
      <p:guideLst>
        <p:guide orient="horz" pos="2160"/>
        <p:guide pos="2880"/>
      </p:guideLst>
    </p:cSldViewPr>
  </p:slideViewPr>
  <p:notesTextViewPr>
    <p:cViewPr>
      <p:scale>
        <a:sx n="1" d="1"/>
        <a:sy n="1" d="1"/>
      </p:scale>
      <p:origin x="0" y="0"/>
    </p:cViewPr>
  </p:notesTextViewPr>
  <p:sorterViewPr>
    <p:cViewPr>
      <p:scale>
        <a:sx n="100" d="100"/>
        <a:sy n="100" d="100"/>
      </p:scale>
      <p:origin x="0" y="2530"/>
    </p:cViewPr>
  </p:sorterViewPr>
  <p:notesViewPr>
    <p:cSldViewPr>
      <p:cViewPr varScale="1">
        <p:scale>
          <a:sx n="15" d="100"/>
          <a:sy n="15" d="100"/>
        </p:scale>
        <p:origin x="-1915"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7.5939304461942261E-2"/>
          <c:y val="3.4335875984251966E-2"/>
          <c:w val="0.73901345144356956"/>
          <c:h val="0.75667445866141736"/>
        </c:manualLayout>
      </c:layout>
      <c:barChart>
        <c:barDir val="col"/>
        <c:grouping val="clustered"/>
        <c:varyColors val="0"/>
        <c:ser>
          <c:idx val="0"/>
          <c:order val="0"/>
          <c:invertIfNegative val="0"/>
          <c:dPt>
            <c:idx val="0"/>
            <c:invertIfNegative val="0"/>
            <c:bubble3D val="0"/>
            <c:spPr>
              <a:solidFill>
                <a:schemeClr val="bg1">
                  <a:lumMod val="65000"/>
                </a:schemeClr>
              </a:solidFill>
            </c:spPr>
          </c:dPt>
          <c:dPt>
            <c:idx val="1"/>
            <c:invertIfNegative val="0"/>
            <c:bubble3D val="0"/>
            <c:spPr>
              <a:solidFill>
                <a:schemeClr val="bg2">
                  <a:lumMod val="75000"/>
                </a:schemeClr>
              </a:solidFill>
            </c:spPr>
          </c:dPt>
          <c:dPt>
            <c:idx val="2"/>
            <c:invertIfNegative val="0"/>
            <c:bubble3D val="0"/>
            <c:spPr>
              <a:solidFill>
                <a:schemeClr val="tx2">
                  <a:lumMod val="60000"/>
                  <a:lumOff val="40000"/>
                </a:schemeClr>
              </a:solidFill>
            </c:spPr>
          </c:dPt>
          <c:dPt>
            <c:idx val="3"/>
            <c:invertIfNegative val="0"/>
            <c:bubble3D val="0"/>
            <c:spPr>
              <a:solidFill>
                <a:schemeClr val="accent2">
                  <a:lumMod val="60000"/>
                  <a:lumOff val="40000"/>
                </a:schemeClr>
              </a:solidFill>
            </c:spPr>
          </c:dPt>
          <c:dPt>
            <c:idx val="4"/>
            <c:invertIfNegative val="0"/>
            <c:bubble3D val="0"/>
            <c:spPr>
              <a:solidFill>
                <a:srgbClr val="92D050"/>
              </a:solidFill>
            </c:spPr>
          </c:dPt>
          <c:dPt>
            <c:idx val="5"/>
            <c:invertIfNegative val="0"/>
            <c:bubble3D val="0"/>
            <c:spPr>
              <a:solidFill>
                <a:schemeClr val="accent4">
                  <a:lumMod val="60000"/>
                  <a:lumOff val="40000"/>
                </a:schemeClr>
              </a:solidFill>
            </c:spPr>
          </c:dPt>
          <c:dPt>
            <c:idx val="6"/>
            <c:invertIfNegative val="0"/>
            <c:bubble3D val="0"/>
            <c:spPr>
              <a:solidFill>
                <a:schemeClr val="accent6">
                  <a:lumMod val="60000"/>
                  <a:lumOff val="40000"/>
                </a:schemeClr>
              </a:solidFill>
            </c:spPr>
          </c:dPt>
          <c:cat>
            <c:strRef>
              <c:f>Sheet1!$A$2:$A$8</c:f>
              <c:strCache>
                <c:ptCount val="7"/>
                <c:pt idx="0">
                  <c:v>No Prior</c:v>
                </c:pt>
                <c:pt idx="1">
                  <c:v>OF</c:v>
                </c:pt>
                <c:pt idx="2">
                  <c:v>CTM</c:v>
                </c:pt>
                <c:pt idx="3">
                  <c:v>1st-nn optical flow</c:v>
                </c:pt>
                <c:pt idx="4">
                  <c:v>k-nn optical flow</c:v>
                </c:pt>
                <c:pt idx="5">
                  <c:v>1st-nn CTM</c:v>
                </c:pt>
                <c:pt idx="6">
                  <c:v>k-nn CTM</c:v>
                </c:pt>
              </c:strCache>
            </c:strRef>
          </c:cat>
          <c:val>
            <c:numRef>
              <c:f>Sheet1!$B$2:$B$8</c:f>
              <c:numCache>
                <c:formatCode>General</c:formatCode>
                <c:ptCount val="7"/>
                <c:pt idx="0">
                  <c:v>86.24</c:v>
                </c:pt>
                <c:pt idx="1">
                  <c:v>50.93</c:v>
                </c:pt>
                <c:pt idx="2">
                  <c:v>46.93</c:v>
                </c:pt>
                <c:pt idx="3">
                  <c:v>57.06</c:v>
                </c:pt>
                <c:pt idx="4">
                  <c:v>52.76</c:v>
                </c:pt>
                <c:pt idx="5">
                  <c:v>50.59</c:v>
                </c:pt>
                <c:pt idx="6">
                  <c:v>47.47</c:v>
                </c:pt>
              </c:numCache>
            </c:numRef>
          </c:val>
        </c:ser>
        <c:dLbls>
          <c:showLegendKey val="0"/>
          <c:showVal val="0"/>
          <c:showCatName val="0"/>
          <c:showSerName val="0"/>
          <c:showPercent val="0"/>
          <c:showBubbleSize val="0"/>
        </c:dLbls>
        <c:gapWidth val="150"/>
        <c:axId val="41498112"/>
        <c:axId val="41499648"/>
      </c:barChart>
      <c:catAx>
        <c:axId val="41498112"/>
        <c:scaling>
          <c:orientation val="minMax"/>
        </c:scaling>
        <c:delete val="0"/>
        <c:axPos val="b"/>
        <c:majorTickMark val="out"/>
        <c:minorTickMark val="none"/>
        <c:tickLblPos val="nextTo"/>
        <c:txPr>
          <a:bodyPr rot="-5400000" vert="horz"/>
          <a:lstStyle/>
          <a:p>
            <a:pPr>
              <a:defRPr sz="1500" baseline="0"/>
            </a:pPr>
            <a:endParaRPr lang="en-US"/>
          </a:p>
        </c:txPr>
        <c:crossAx val="41499648"/>
        <c:crosses val="autoZero"/>
        <c:auto val="1"/>
        <c:lblAlgn val="ctr"/>
        <c:lblOffset val="100"/>
        <c:noMultiLvlLbl val="0"/>
      </c:catAx>
      <c:valAx>
        <c:axId val="41499648"/>
        <c:scaling>
          <c:orientation val="minMax"/>
        </c:scaling>
        <c:delete val="0"/>
        <c:axPos val="l"/>
        <c:majorGridlines/>
        <c:numFmt formatCode="General" sourceLinked="1"/>
        <c:majorTickMark val="out"/>
        <c:minorTickMark val="none"/>
        <c:tickLblPos val="nextTo"/>
        <c:crossAx val="4149811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Sheet1!$B$1</c:f>
              <c:strCache>
                <c:ptCount val="1"/>
                <c:pt idx="0">
                  <c:v>Mean</c:v>
                </c:pt>
              </c:strCache>
            </c:strRef>
          </c:tx>
          <c:invertIfNegative val="0"/>
          <c:dPt>
            <c:idx val="0"/>
            <c:invertIfNegative val="0"/>
            <c:bubble3D val="0"/>
            <c:spPr>
              <a:solidFill>
                <a:schemeClr val="accent6">
                  <a:lumMod val="60000"/>
                  <a:lumOff val="40000"/>
                </a:schemeClr>
              </a:solidFill>
            </c:spPr>
          </c:dPt>
          <c:dPt>
            <c:idx val="1"/>
            <c:invertIfNegative val="0"/>
            <c:bubble3D val="0"/>
            <c:spPr>
              <a:solidFill>
                <a:schemeClr val="accent1">
                  <a:lumMod val="60000"/>
                  <a:lumOff val="40000"/>
                </a:schemeClr>
              </a:solidFill>
            </c:spPr>
          </c:dPt>
          <c:dPt>
            <c:idx val="2"/>
            <c:invertIfNegative val="0"/>
            <c:bubble3D val="0"/>
            <c:spPr>
              <a:solidFill>
                <a:schemeClr val="accent3">
                  <a:lumMod val="60000"/>
                  <a:lumOff val="40000"/>
                </a:schemeClr>
              </a:solidFill>
            </c:spPr>
          </c:dPt>
          <c:cat>
            <c:strRef>
              <c:f>Sheet1!$A$2:$A$4</c:f>
              <c:strCache>
                <c:ptCount val="3"/>
                <c:pt idx="0">
                  <c:v>No prior</c:v>
                </c:pt>
                <c:pt idx="1">
                  <c:v>Learned on test video</c:v>
                </c:pt>
                <c:pt idx="2">
                  <c:v>Learned on database</c:v>
                </c:pt>
              </c:strCache>
            </c:strRef>
          </c:cat>
          <c:val>
            <c:numRef>
              <c:f>Sheet1!$B$2:$B$4</c:f>
              <c:numCache>
                <c:formatCode>General</c:formatCode>
                <c:ptCount val="3"/>
                <c:pt idx="0">
                  <c:v>89.8</c:v>
                </c:pt>
                <c:pt idx="1">
                  <c:v>58.82</c:v>
                </c:pt>
                <c:pt idx="2">
                  <c:v>46.88</c:v>
                </c:pt>
              </c:numCache>
            </c:numRef>
          </c:val>
        </c:ser>
        <c:dLbls>
          <c:showLegendKey val="0"/>
          <c:showVal val="0"/>
          <c:showCatName val="0"/>
          <c:showSerName val="0"/>
          <c:showPercent val="0"/>
          <c:showBubbleSize val="0"/>
        </c:dLbls>
        <c:gapWidth val="150"/>
        <c:axId val="98235520"/>
        <c:axId val="98237056"/>
      </c:barChart>
      <c:catAx>
        <c:axId val="98235520"/>
        <c:scaling>
          <c:orientation val="minMax"/>
        </c:scaling>
        <c:delete val="1"/>
        <c:axPos val="b"/>
        <c:majorTickMark val="out"/>
        <c:minorTickMark val="none"/>
        <c:tickLblPos val="nextTo"/>
        <c:crossAx val="98237056"/>
        <c:crosses val="autoZero"/>
        <c:auto val="1"/>
        <c:lblAlgn val="ctr"/>
        <c:lblOffset val="100"/>
        <c:noMultiLvlLbl val="0"/>
      </c:catAx>
      <c:valAx>
        <c:axId val="98237056"/>
        <c:scaling>
          <c:orientation val="minMax"/>
        </c:scaling>
        <c:delete val="0"/>
        <c:axPos val="l"/>
        <c:majorGridlines/>
        <c:numFmt formatCode="General" sourceLinked="1"/>
        <c:majorTickMark val="out"/>
        <c:minorTickMark val="none"/>
        <c:tickLblPos val="nextTo"/>
        <c:crossAx val="9823552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1215C8-F48C-43F6-B1B2-D9CE22465004}" type="datetimeFigureOut">
              <a:rPr lang="en-US" smtClean="0"/>
              <a:t>11/15/2011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FA0955B-385A-467E-851A-043254DE425D}" type="slidenum">
              <a:rPr lang="en-US" smtClean="0"/>
              <a:t>‹#›</a:t>
            </a:fld>
            <a:endParaRPr lang="en-US"/>
          </a:p>
        </p:txBody>
      </p:sp>
    </p:spTree>
    <p:extLst>
      <p:ext uri="{BB962C8B-B14F-4D97-AF65-F5344CB8AC3E}">
        <p14:creationId xmlns:p14="http://schemas.microsoft.com/office/powerpoint/2010/main" val="3737233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Cover</a:t>
            </a:r>
            <a:endParaRPr lang="en-US" dirty="0"/>
          </a:p>
        </p:txBody>
      </p:sp>
      <p:sp>
        <p:nvSpPr>
          <p:cNvPr id="4" name="Slide Number Placeholder 3"/>
          <p:cNvSpPr>
            <a:spLocks noGrp="1"/>
          </p:cNvSpPr>
          <p:nvPr>
            <p:ph type="sldNum" sz="quarter" idx="10"/>
          </p:nvPr>
        </p:nvSpPr>
        <p:spPr/>
        <p:txBody>
          <a:bodyPr/>
          <a:lstStyle/>
          <a:p>
            <a:fld id="{4FA0955B-385A-467E-851A-043254DE425D}" type="slidenum">
              <a:rPr lang="en-US" smtClean="0"/>
              <a:t>1</a:t>
            </a:fld>
            <a:endParaRPr lang="en-US"/>
          </a:p>
        </p:txBody>
      </p:sp>
    </p:spTree>
    <p:extLst>
      <p:ext uri="{BB962C8B-B14F-4D97-AF65-F5344CB8AC3E}">
        <p14:creationId xmlns:p14="http://schemas.microsoft.com/office/powerpoint/2010/main" val="21056356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 are trying to find</a:t>
            </a:r>
            <a:r>
              <a:rPr lang="en-US" baseline="0" dirty="0" smtClean="0"/>
              <a:t> semantically similar scenes. For example if we have an airport scene as a test scene, we are trying to find the airport scenes in the database.</a:t>
            </a:r>
          </a:p>
          <a:p>
            <a:r>
              <a:rPr lang="en-US" baseline="0" dirty="0" smtClean="0"/>
              <a:t>They are using gist descriptor for this purpose.</a:t>
            </a:r>
          </a:p>
          <a:p>
            <a:r>
              <a:rPr lang="en-US" baseline="0" dirty="0" smtClean="0"/>
              <a:t>Gist descriptors are good at classifying scenes as a whole. They assign each scene a set of attributes with different degrees, like openness, naturalness, perspective, symmetry, contrast and such.</a:t>
            </a:r>
            <a:endParaRPr lang="en-US" dirty="0"/>
          </a:p>
        </p:txBody>
      </p:sp>
      <p:sp>
        <p:nvSpPr>
          <p:cNvPr id="4" name="Slide Number Placeholder 3"/>
          <p:cNvSpPr>
            <a:spLocks noGrp="1"/>
          </p:cNvSpPr>
          <p:nvPr>
            <p:ph type="sldNum" sz="quarter" idx="10"/>
          </p:nvPr>
        </p:nvSpPr>
        <p:spPr/>
        <p:txBody>
          <a:bodyPr/>
          <a:lstStyle/>
          <a:p>
            <a:fld id="{4FA0955B-385A-467E-851A-043254DE425D}" type="slidenum">
              <a:rPr lang="en-US" smtClean="0"/>
              <a:t>10</a:t>
            </a:fld>
            <a:endParaRPr lang="en-US"/>
          </a:p>
        </p:txBody>
      </p:sp>
    </p:spTree>
    <p:extLst>
      <p:ext uri="{BB962C8B-B14F-4D97-AF65-F5344CB8AC3E}">
        <p14:creationId xmlns:p14="http://schemas.microsoft.com/office/powerpoint/2010/main" val="15934530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 have similar</a:t>
            </a:r>
            <a:r>
              <a:rPr lang="en-US" baseline="0" dirty="0" smtClean="0"/>
              <a:t> scenes, we will look at how they locally match cells to our cell of interest.</a:t>
            </a:r>
            <a:endParaRPr lang="en-US" dirty="0" smtClean="0"/>
          </a:p>
        </p:txBody>
      </p:sp>
      <p:sp>
        <p:nvSpPr>
          <p:cNvPr id="4" name="Slide Number Placeholder 3"/>
          <p:cNvSpPr>
            <a:spLocks noGrp="1"/>
          </p:cNvSpPr>
          <p:nvPr>
            <p:ph type="sldNum" sz="quarter" idx="10"/>
          </p:nvPr>
        </p:nvSpPr>
        <p:spPr/>
        <p:txBody>
          <a:bodyPr/>
          <a:lstStyle/>
          <a:p>
            <a:fld id="{4FA0955B-385A-467E-851A-043254DE425D}" type="slidenum">
              <a:rPr lang="en-US" smtClean="0"/>
              <a:t>11</a:t>
            </a:fld>
            <a:endParaRPr lang="en-US"/>
          </a:p>
        </p:txBody>
      </p:sp>
    </p:spTree>
    <p:extLst>
      <p:ext uri="{BB962C8B-B14F-4D97-AF65-F5344CB8AC3E}">
        <p14:creationId xmlns:p14="http://schemas.microsoft.com/office/powerpoint/2010/main" val="10247422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local matching, they try to locate people move like the one in our person of interest. </a:t>
            </a:r>
          </a:p>
          <a:p>
            <a:r>
              <a:rPr lang="en-US" baseline="0" dirty="0" smtClean="0"/>
              <a:t>They use Histogram of Gradients in 3D to retrieve similar patches.</a:t>
            </a:r>
          </a:p>
          <a:p>
            <a:r>
              <a:rPr lang="en-US" baseline="0" dirty="0" smtClean="0"/>
              <a:t>HOG3D has a good performance in action recognition. </a:t>
            </a:r>
            <a:endParaRPr lang="en-US" dirty="0"/>
          </a:p>
        </p:txBody>
      </p:sp>
      <p:sp>
        <p:nvSpPr>
          <p:cNvPr id="4" name="Slide Number Placeholder 3"/>
          <p:cNvSpPr>
            <a:spLocks noGrp="1"/>
          </p:cNvSpPr>
          <p:nvPr>
            <p:ph type="sldNum" sz="quarter" idx="10"/>
          </p:nvPr>
        </p:nvSpPr>
        <p:spPr/>
        <p:txBody>
          <a:bodyPr/>
          <a:lstStyle/>
          <a:p>
            <a:fld id="{4FA0955B-385A-467E-851A-043254DE425D}" type="slidenum">
              <a:rPr lang="en-US" smtClean="0"/>
              <a:t>12</a:t>
            </a:fld>
            <a:endParaRPr lang="en-US"/>
          </a:p>
        </p:txBody>
      </p:sp>
    </p:spTree>
    <p:extLst>
      <p:ext uri="{BB962C8B-B14F-4D97-AF65-F5344CB8AC3E}">
        <p14:creationId xmlns:p14="http://schemas.microsoft.com/office/powerpoint/2010/main" val="13271015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we have the similar patches, we can predict the motion in our cell of interest. This is how.</a:t>
            </a:r>
            <a:endParaRPr lang="en-US" dirty="0" smtClean="0"/>
          </a:p>
        </p:txBody>
      </p:sp>
      <p:sp>
        <p:nvSpPr>
          <p:cNvPr id="4" name="Slide Number Placeholder 3"/>
          <p:cNvSpPr>
            <a:spLocks noGrp="1"/>
          </p:cNvSpPr>
          <p:nvPr>
            <p:ph type="sldNum" sz="quarter" idx="10"/>
          </p:nvPr>
        </p:nvSpPr>
        <p:spPr/>
        <p:txBody>
          <a:bodyPr/>
          <a:lstStyle/>
          <a:p>
            <a:fld id="{4FA0955B-385A-467E-851A-043254DE425D}" type="slidenum">
              <a:rPr lang="en-US" smtClean="0"/>
              <a:t>13</a:t>
            </a:fld>
            <a:endParaRPr lang="en-US"/>
          </a:p>
        </p:txBody>
      </p:sp>
    </p:spTree>
    <p:extLst>
      <p:ext uri="{BB962C8B-B14F-4D97-AF65-F5344CB8AC3E}">
        <p14:creationId xmlns:p14="http://schemas.microsoft.com/office/powerpoint/2010/main" val="10247422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They use a simple equation to predict the next position of tracker. </a:t>
            </a:r>
          </a:p>
          <a:p>
            <a:r>
              <a:rPr lang="en-US" dirty="0" smtClean="0"/>
              <a:t>This is the tracker position</a:t>
            </a:r>
            <a:r>
              <a:rPr lang="en-US" baseline="0" dirty="0" smtClean="0"/>
              <a:t> for the person at location O. This is what we want to predict. </a:t>
            </a:r>
          </a:p>
          <a:p>
            <a:r>
              <a:rPr lang="en-US" baseline="0" dirty="0" smtClean="0"/>
              <a:t>K is the contribution of </a:t>
            </a:r>
            <a:r>
              <a:rPr lang="en-US" baseline="0" dirty="0" err="1" smtClean="0"/>
              <a:t>Kalman</a:t>
            </a:r>
            <a:r>
              <a:rPr lang="en-US" baseline="0" dirty="0" smtClean="0"/>
              <a:t> filter. It uses no prior. </a:t>
            </a:r>
          </a:p>
          <a:p>
            <a:r>
              <a:rPr lang="en-US" baseline="0" dirty="0" smtClean="0"/>
              <a:t>S is the prediction of system and it is weighted by lambda. We will see that they used the system prediction in different meanings. </a:t>
            </a:r>
          </a:p>
          <a:p>
            <a:r>
              <a:rPr lang="en-US" baseline="0" dirty="0" smtClean="0"/>
              <a:t>System can use just optical flow, in other words low level representation.</a:t>
            </a:r>
          </a:p>
          <a:p>
            <a:r>
              <a:rPr lang="en-US" baseline="0" dirty="0" smtClean="0"/>
              <a:t>It can use CTM, in other words mid level representation.</a:t>
            </a:r>
          </a:p>
          <a:p>
            <a:r>
              <a:rPr lang="en-US" baseline="0" dirty="0" smtClean="0"/>
              <a:t>These representations can be learnt from test video itself.</a:t>
            </a:r>
          </a:p>
          <a:p>
            <a:r>
              <a:rPr lang="en-US" baseline="0" dirty="0" smtClean="0"/>
              <a:t>Or database of videos. </a:t>
            </a:r>
          </a:p>
          <a:p>
            <a:r>
              <a:rPr lang="en-US" baseline="0" dirty="0" smtClean="0"/>
              <a:t>Of course they propose to use CTM with database of videos and 50% weight on </a:t>
            </a:r>
            <a:r>
              <a:rPr lang="en-US" baseline="0" dirty="0" err="1" smtClean="0"/>
              <a:t>Kalman</a:t>
            </a:r>
            <a:r>
              <a:rPr lang="en-US" baseline="0" dirty="0" smtClean="0"/>
              <a:t> and system.</a:t>
            </a:r>
            <a:endParaRPr lang="en-US" dirty="0"/>
          </a:p>
        </p:txBody>
      </p:sp>
      <p:sp>
        <p:nvSpPr>
          <p:cNvPr id="4" name="Slide Number Placeholder 3"/>
          <p:cNvSpPr>
            <a:spLocks noGrp="1"/>
          </p:cNvSpPr>
          <p:nvPr>
            <p:ph type="sldNum" sz="quarter" idx="10"/>
          </p:nvPr>
        </p:nvSpPr>
        <p:spPr/>
        <p:txBody>
          <a:bodyPr/>
          <a:lstStyle/>
          <a:p>
            <a:fld id="{4FA0955B-385A-467E-851A-043254DE425D}" type="slidenum">
              <a:rPr lang="en-US" smtClean="0"/>
              <a:t>14</a:t>
            </a:fld>
            <a:endParaRPr lang="en-US"/>
          </a:p>
        </p:txBody>
      </p:sp>
    </p:spTree>
    <p:extLst>
      <p:ext uri="{BB962C8B-B14F-4D97-AF65-F5344CB8AC3E}">
        <p14:creationId xmlns:p14="http://schemas.microsoft.com/office/powerpoint/2010/main" val="8354107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I</a:t>
            </a:r>
            <a:r>
              <a:rPr lang="en-US" baseline="0" dirty="0" smtClean="0"/>
              <a:t> try to explain the experiments and the results.</a:t>
            </a:r>
          </a:p>
          <a:p>
            <a:r>
              <a:rPr lang="en-US" baseline="0" dirty="0" smtClean="0"/>
              <a:t>They obtained their data from video sites using test queries. They eliminated duplicate videos, time-lapsed videos and etc.</a:t>
            </a:r>
          </a:p>
          <a:p>
            <a:r>
              <a:rPr lang="en-US" baseline="0" dirty="0" smtClean="0"/>
              <a:t>They do 2 types of experiment:</a:t>
            </a:r>
          </a:p>
          <a:p>
            <a:r>
              <a:rPr lang="en-US" baseline="0" dirty="0" smtClean="0"/>
              <a:t>Tracking typical crowd behavior.</a:t>
            </a:r>
          </a:p>
          <a:p>
            <a:r>
              <a:rPr lang="en-US" baseline="0" dirty="0" smtClean="0"/>
              <a:t>Tracking rare or unusual events.</a:t>
            </a:r>
          </a:p>
          <a:p>
            <a:endParaRPr lang="en-US" dirty="0"/>
          </a:p>
        </p:txBody>
      </p:sp>
      <p:sp>
        <p:nvSpPr>
          <p:cNvPr id="4" name="Slide Number Placeholder 3"/>
          <p:cNvSpPr>
            <a:spLocks noGrp="1"/>
          </p:cNvSpPr>
          <p:nvPr>
            <p:ph type="sldNum" sz="quarter" idx="10"/>
          </p:nvPr>
        </p:nvSpPr>
        <p:spPr/>
        <p:txBody>
          <a:bodyPr/>
          <a:lstStyle/>
          <a:p>
            <a:fld id="{4FA0955B-385A-467E-851A-043254DE425D}" type="slidenum">
              <a:rPr lang="en-US" smtClean="0"/>
              <a:t>15</a:t>
            </a:fld>
            <a:endParaRPr lang="en-US"/>
          </a:p>
        </p:txBody>
      </p:sp>
    </p:spTree>
    <p:extLst>
      <p:ext uri="{BB962C8B-B14F-4D97-AF65-F5344CB8AC3E}">
        <p14:creationId xmlns:p14="http://schemas.microsoft.com/office/powerpoint/2010/main" val="40413753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their experiments, they manually annotate their test videos. Not the training videos because training is unsupervised. These are the 2 different events they try to detect. </a:t>
            </a:r>
          </a:p>
          <a:p>
            <a:r>
              <a:rPr lang="en-US" baseline="0" dirty="0" smtClean="0"/>
              <a:t>Firstly they want to track the individuals moving in the direction of the crowd movement. They call it typical crowd behavior.</a:t>
            </a:r>
          </a:p>
          <a:p>
            <a:r>
              <a:rPr lang="en-US" baseline="0" dirty="0" smtClean="0"/>
              <a:t>Secondly, they want to track the individuals moving in a different direction from the crowd like the lady in the first picture or the cameraman in the second picture.</a:t>
            </a:r>
          </a:p>
        </p:txBody>
      </p:sp>
      <p:sp>
        <p:nvSpPr>
          <p:cNvPr id="4" name="Slide Number Placeholder 3"/>
          <p:cNvSpPr>
            <a:spLocks noGrp="1"/>
          </p:cNvSpPr>
          <p:nvPr>
            <p:ph type="sldNum" sz="quarter" idx="10"/>
          </p:nvPr>
        </p:nvSpPr>
        <p:spPr/>
        <p:txBody>
          <a:bodyPr/>
          <a:lstStyle/>
          <a:p>
            <a:fld id="{4FA0955B-385A-467E-851A-043254DE425D}" type="slidenum">
              <a:rPr lang="en-US" smtClean="0"/>
              <a:t>16</a:t>
            </a:fld>
            <a:endParaRPr lang="en-US"/>
          </a:p>
        </p:txBody>
      </p:sp>
    </p:spTree>
    <p:extLst>
      <p:ext uri="{BB962C8B-B14F-4D97-AF65-F5344CB8AC3E}">
        <p14:creationId xmlns:p14="http://schemas.microsoft.com/office/powerpoint/2010/main" val="7329467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their experiments, they measure the error as the number of pixels between the position of tracker and the individual in each frame. Here yellow is the ground truth which they manually annotated in the test scenes. Red is the predicted position by the system.</a:t>
            </a:r>
            <a:endParaRPr lang="en-US" dirty="0"/>
          </a:p>
        </p:txBody>
      </p:sp>
      <p:sp>
        <p:nvSpPr>
          <p:cNvPr id="4" name="Slide Number Placeholder 3"/>
          <p:cNvSpPr>
            <a:spLocks noGrp="1"/>
          </p:cNvSpPr>
          <p:nvPr>
            <p:ph type="sldNum" sz="quarter" idx="10"/>
          </p:nvPr>
        </p:nvSpPr>
        <p:spPr/>
        <p:txBody>
          <a:bodyPr/>
          <a:lstStyle/>
          <a:p>
            <a:fld id="{4FA0955B-385A-467E-851A-043254DE425D}" type="slidenum">
              <a:rPr lang="en-US" smtClean="0"/>
              <a:t>17</a:t>
            </a:fld>
            <a:endParaRPr lang="en-US"/>
          </a:p>
        </p:txBody>
      </p:sp>
    </p:spTree>
    <p:extLst>
      <p:ext uri="{BB962C8B-B14F-4D97-AF65-F5344CB8AC3E}">
        <p14:creationId xmlns:p14="http://schemas.microsoft.com/office/powerpoint/2010/main" val="24273422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we will look at the experiment results. Firstly tracking typical crowd behavior.</a:t>
            </a:r>
            <a:endParaRPr lang="en-US" dirty="0"/>
          </a:p>
        </p:txBody>
      </p:sp>
      <p:sp>
        <p:nvSpPr>
          <p:cNvPr id="4" name="Slide Number Placeholder 3"/>
          <p:cNvSpPr>
            <a:spLocks noGrp="1"/>
          </p:cNvSpPr>
          <p:nvPr>
            <p:ph type="sldNum" sz="quarter" idx="10"/>
          </p:nvPr>
        </p:nvSpPr>
        <p:spPr/>
        <p:txBody>
          <a:bodyPr/>
          <a:lstStyle/>
          <a:p>
            <a:fld id="{4FA0955B-385A-467E-851A-043254DE425D}" type="slidenum">
              <a:rPr lang="en-US" smtClean="0"/>
              <a:t>18</a:t>
            </a:fld>
            <a:endParaRPr lang="en-US"/>
          </a:p>
        </p:txBody>
      </p:sp>
    </p:spTree>
    <p:extLst>
      <p:ext uri="{BB962C8B-B14F-4D97-AF65-F5344CB8AC3E}">
        <p14:creationId xmlns:p14="http://schemas.microsoft.com/office/powerpoint/2010/main" val="13996745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this video they try to track the man with a bag, in the green rectangle which is ground truth. Red rectangle is the systems prediction. They use no prior, meaning they predict according to </a:t>
            </a:r>
            <a:r>
              <a:rPr lang="en-US" baseline="0" dirty="0" err="1" smtClean="0"/>
              <a:t>Kalman</a:t>
            </a:r>
            <a:r>
              <a:rPr lang="en-US" baseline="0" dirty="0" smtClean="0"/>
              <a:t> filter. </a:t>
            </a:r>
          </a:p>
          <a:p>
            <a:r>
              <a:rPr lang="en-US" baseline="0" dirty="0" smtClean="0"/>
              <a:t>It is not that successful.</a:t>
            </a:r>
            <a:endParaRPr lang="en-US" dirty="0"/>
          </a:p>
        </p:txBody>
      </p:sp>
      <p:sp>
        <p:nvSpPr>
          <p:cNvPr id="4" name="Slide Number Placeholder 3"/>
          <p:cNvSpPr>
            <a:spLocks noGrp="1"/>
          </p:cNvSpPr>
          <p:nvPr>
            <p:ph type="sldNum" sz="quarter" idx="10"/>
          </p:nvPr>
        </p:nvSpPr>
        <p:spPr/>
        <p:txBody>
          <a:bodyPr/>
          <a:lstStyle/>
          <a:p>
            <a:fld id="{4FA0955B-385A-467E-851A-043254DE425D}" type="slidenum">
              <a:rPr lang="en-US" smtClean="0"/>
              <a:t>19</a:t>
            </a:fld>
            <a:endParaRPr lang="en-US"/>
          </a:p>
        </p:txBody>
      </p:sp>
    </p:spTree>
    <p:extLst>
      <p:ext uri="{BB962C8B-B14F-4D97-AF65-F5344CB8AC3E}">
        <p14:creationId xmlns:p14="http://schemas.microsoft.com/office/powerpoint/2010/main" val="18403979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In the year 1999 the world population reached 6 billion, doubling the previous census estimate of 1960. The considerable portion of world population lives in densely populated areas, meaning crowd analysis is an important issue today. Different research disciplines have studied the crowd phenomenon and its dynamics from a social, psychological and computational standpoint respectively. Crowd scenes can be analyzed for different purposes: </a:t>
            </a:r>
            <a:endParaRPr lang="en-US" dirty="0" smtClean="0"/>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Crowd management: understanding and managing the behavior of crowds in emergency situations. </a:t>
            </a:r>
          </a:p>
          <a:p>
            <a:r>
              <a:rPr lang="en-US" sz="1200" b="0" i="0" u="none" strike="noStrike" kern="1200" baseline="0" dirty="0" smtClean="0">
                <a:solidFill>
                  <a:schemeClr val="tx1"/>
                </a:solidFill>
                <a:latin typeface="+mn-lt"/>
                <a:ea typeface="+mn-ea"/>
                <a:cs typeface="+mn-cs"/>
              </a:rPr>
              <a:t>Public space design: designing public spaces like stadiums or malls according to needs and behaviors of the crowd.</a:t>
            </a:r>
          </a:p>
          <a:p>
            <a:r>
              <a:rPr lang="en-US" sz="1200" b="0" i="0" u="none" strike="noStrike" kern="1200" baseline="0" dirty="0" smtClean="0">
                <a:solidFill>
                  <a:schemeClr val="tx1"/>
                </a:solidFill>
                <a:latin typeface="+mn-lt"/>
                <a:ea typeface="+mn-ea"/>
                <a:cs typeface="+mn-cs"/>
              </a:rPr>
              <a:t>Video surveillance: watching crowd in real time and detect events or people for security purposed</a:t>
            </a:r>
          </a:p>
          <a:p>
            <a:r>
              <a:rPr lang="en-US" sz="1200" b="0" i="0" u="none" strike="noStrike" kern="1200" baseline="0" dirty="0" smtClean="0">
                <a:solidFill>
                  <a:schemeClr val="tx1"/>
                </a:solidFill>
                <a:latin typeface="+mn-lt"/>
                <a:ea typeface="+mn-ea"/>
                <a:cs typeface="+mn-cs"/>
              </a:rPr>
              <a:t>Crowd simulation: Simulating crowd behavior to further study it, used by computer graphics people.</a:t>
            </a:r>
          </a:p>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4FA0955B-385A-467E-851A-043254DE425D}" type="slidenum">
              <a:rPr lang="en-US" smtClean="0"/>
              <a:t>2</a:t>
            </a:fld>
            <a:endParaRPr lang="en-US"/>
          </a:p>
        </p:txBody>
      </p:sp>
    </p:spTree>
    <p:extLst>
      <p:ext uri="{BB962C8B-B14F-4D97-AF65-F5344CB8AC3E}">
        <p14:creationId xmlns:p14="http://schemas.microsoft.com/office/powerpoint/2010/main" val="41999352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a:t>
            </a:r>
            <a:r>
              <a:rPr lang="en-US" baseline="0" dirty="0" smtClean="0"/>
              <a:t> batch mode result meaning they try to learn from the test image and predict according to that. </a:t>
            </a:r>
          </a:p>
          <a:p>
            <a:r>
              <a:rPr lang="en-US" baseline="0" dirty="0" smtClean="0"/>
              <a:t>It is actually pretty successful as you can see. Since the person of interest behaves like the most of the crowd, it can be learnt from the test scene.</a:t>
            </a:r>
            <a:endParaRPr lang="en-US" dirty="0"/>
          </a:p>
        </p:txBody>
      </p:sp>
      <p:sp>
        <p:nvSpPr>
          <p:cNvPr id="4" name="Slide Number Placeholder 3"/>
          <p:cNvSpPr>
            <a:spLocks noGrp="1"/>
          </p:cNvSpPr>
          <p:nvPr>
            <p:ph type="sldNum" sz="quarter" idx="10"/>
          </p:nvPr>
        </p:nvSpPr>
        <p:spPr/>
        <p:txBody>
          <a:bodyPr/>
          <a:lstStyle/>
          <a:p>
            <a:fld id="{4FA0955B-385A-467E-851A-043254DE425D}" type="slidenum">
              <a:rPr lang="en-US" smtClean="0"/>
              <a:t>20</a:t>
            </a:fld>
            <a:endParaRPr lang="en-US"/>
          </a:p>
        </p:txBody>
      </p:sp>
    </p:spTree>
    <p:extLst>
      <p:ext uri="{BB962C8B-B14F-4D97-AF65-F5344CB8AC3E}">
        <p14:creationId xmlns:p14="http://schemas.microsoft.com/office/powerpoint/2010/main" val="8849913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their proposed data-driven</a:t>
            </a:r>
            <a:r>
              <a:rPr lang="en-US" baseline="0" dirty="0" smtClean="0"/>
              <a:t> method. Here, they try to learn from the database and predict according to matched videos. It is quite successful but doesn’t add too much to the batch mode. </a:t>
            </a:r>
            <a:endParaRPr lang="en-US" dirty="0"/>
          </a:p>
        </p:txBody>
      </p:sp>
      <p:sp>
        <p:nvSpPr>
          <p:cNvPr id="4" name="Slide Number Placeholder 3"/>
          <p:cNvSpPr>
            <a:spLocks noGrp="1"/>
          </p:cNvSpPr>
          <p:nvPr>
            <p:ph type="sldNum" sz="quarter" idx="10"/>
          </p:nvPr>
        </p:nvSpPr>
        <p:spPr/>
        <p:txBody>
          <a:bodyPr/>
          <a:lstStyle/>
          <a:p>
            <a:fld id="{4FA0955B-385A-467E-851A-043254DE425D}" type="slidenum">
              <a:rPr lang="en-US" smtClean="0"/>
              <a:t>21</a:t>
            </a:fld>
            <a:endParaRPr lang="en-US"/>
          </a:p>
        </p:txBody>
      </p:sp>
    </p:spTree>
    <p:extLst>
      <p:ext uri="{BB962C8B-B14F-4D97-AF65-F5344CB8AC3E}">
        <p14:creationId xmlns:p14="http://schemas.microsoft.com/office/powerpoint/2010/main" val="6914697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results in numbers. You can see they</a:t>
            </a:r>
            <a:r>
              <a:rPr lang="en-US" baseline="0" dirty="0" smtClean="0"/>
              <a:t> tried a bunch of combination. They tried no priors, learning from the test video with just optical flow and with CTM, learning from database with optical flow and 1</a:t>
            </a:r>
            <a:r>
              <a:rPr lang="en-US" baseline="30000" dirty="0" smtClean="0"/>
              <a:t>st</a:t>
            </a:r>
            <a:r>
              <a:rPr lang="en-US" baseline="0" dirty="0" smtClean="0"/>
              <a:t> nearest neighbor, optical flow with 3 nearest neighbor, CTM with 1</a:t>
            </a:r>
            <a:r>
              <a:rPr lang="en-US" baseline="30000" dirty="0" smtClean="0"/>
              <a:t>st</a:t>
            </a:r>
            <a:r>
              <a:rPr lang="en-US" baseline="0" dirty="0" smtClean="0"/>
              <a:t> nearest neighbor and CTM with 3 nearest neighbor. Even though they have some improvement with every modification, it is not that much. And actually, best result is learning from the video itself. It is reasonable because the most similar motions can be found in the video in case of a typical behavior.</a:t>
            </a:r>
            <a:endParaRPr lang="en-US" dirty="0"/>
          </a:p>
        </p:txBody>
      </p:sp>
      <p:sp>
        <p:nvSpPr>
          <p:cNvPr id="4" name="Slide Number Placeholder 3"/>
          <p:cNvSpPr>
            <a:spLocks noGrp="1"/>
          </p:cNvSpPr>
          <p:nvPr>
            <p:ph type="sldNum" sz="quarter" idx="10"/>
          </p:nvPr>
        </p:nvSpPr>
        <p:spPr/>
        <p:txBody>
          <a:bodyPr/>
          <a:lstStyle/>
          <a:p>
            <a:fld id="{4FA0955B-385A-467E-851A-043254DE425D}" type="slidenum">
              <a:rPr lang="en-US" smtClean="0"/>
              <a:t>22</a:t>
            </a:fld>
            <a:endParaRPr lang="en-US"/>
          </a:p>
        </p:txBody>
      </p:sp>
    </p:spTree>
    <p:extLst>
      <p:ext uri="{BB962C8B-B14F-4D97-AF65-F5344CB8AC3E}">
        <p14:creationId xmlns:p14="http://schemas.microsoft.com/office/powerpoint/2010/main" val="40413753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second round of experiments. They try to track rare events this time. </a:t>
            </a:r>
            <a:endParaRPr lang="en-US" dirty="0"/>
          </a:p>
        </p:txBody>
      </p:sp>
      <p:sp>
        <p:nvSpPr>
          <p:cNvPr id="4" name="Slide Number Placeholder 3"/>
          <p:cNvSpPr>
            <a:spLocks noGrp="1"/>
          </p:cNvSpPr>
          <p:nvPr>
            <p:ph type="sldNum" sz="quarter" idx="10"/>
          </p:nvPr>
        </p:nvSpPr>
        <p:spPr/>
        <p:txBody>
          <a:bodyPr/>
          <a:lstStyle/>
          <a:p>
            <a:fld id="{4FA0955B-385A-467E-851A-043254DE425D}" type="slidenum">
              <a:rPr lang="en-US" smtClean="0"/>
              <a:t>23</a:t>
            </a:fld>
            <a:endParaRPr lang="en-US"/>
          </a:p>
        </p:txBody>
      </p:sp>
    </p:spTree>
    <p:extLst>
      <p:ext uri="{BB962C8B-B14F-4D97-AF65-F5344CB8AC3E}">
        <p14:creationId xmlns:p14="http://schemas.microsoft.com/office/powerpoint/2010/main" val="35014421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video,</a:t>
            </a:r>
            <a:r>
              <a:rPr lang="en-US" baseline="0" dirty="0" smtClean="0"/>
              <a:t> they try to track a person walking perpendicular to the general crowd motion without using any priors. </a:t>
            </a:r>
          </a:p>
          <a:p>
            <a:r>
              <a:rPr lang="en-US" baseline="0" dirty="0" smtClean="0"/>
              <a:t>It is not successful at all. Prediction is that person will move like the rest of the crowd, and he doesn’t. </a:t>
            </a:r>
            <a:endParaRPr lang="en-US" dirty="0"/>
          </a:p>
        </p:txBody>
      </p:sp>
      <p:sp>
        <p:nvSpPr>
          <p:cNvPr id="4" name="Slide Number Placeholder 3"/>
          <p:cNvSpPr>
            <a:spLocks noGrp="1"/>
          </p:cNvSpPr>
          <p:nvPr>
            <p:ph type="sldNum" sz="quarter" idx="10"/>
          </p:nvPr>
        </p:nvSpPr>
        <p:spPr/>
        <p:txBody>
          <a:bodyPr/>
          <a:lstStyle/>
          <a:p>
            <a:fld id="{4FA0955B-385A-467E-851A-043254DE425D}" type="slidenum">
              <a:rPr lang="en-US" smtClean="0"/>
              <a:t>24</a:t>
            </a:fld>
            <a:endParaRPr lang="en-US"/>
          </a:p>
        </p:txBody>
      </p:sp>
    </p:spTree>
    <p:extLst>
      <p:ext uri="{BB962C8B-B14F-4D97-AF65-F5344CB8AC3E}">
        <p14:creationId xmlns:p14="http://schemas.microsoft.com/office/powerpoint/2010/main" val="12953492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batch</a:t>
            </a:r>
            <a:r>
              <a:rPr lang="en-US" baseline="0" dirty="0" smtClean="0"/>
              <a:t>-mode we talked previously. They try to learn from the test video and again the prediction is not very successful. The system predicts like the previous video, according to general motion of video. </a:t>
            </a:r>
            <a:endParaRPr lang="en-US" dirty="0"/>
          </a:p>
        </p:txBody>
      </p:sp>
      <p:sp>
        <p:nvSpPr>
          <p:cNvPr id="4" name="Slide Number Placeholder 3"/>
          <p:cNvSpPr>
            <a:spLocks noGrp="1"/>
          </p:cNvSpPr>
          <p:nvPr>
            <p:ph type="sldNum" sz="quarter" idx="10"/>
          </p:nvPr>
        </p:nvSpPr>
        <p:spPr/>
        <p:txBody>
          <a:bodyPr/>
          <a:lstStyle/>
          <a:p>
            <a:fld id="{4FA0955B-385A-467E-851A-043254DE425D}" type="slidenum">
              <a:rPr lang="en-US" smtClean="0"/>
              <a:t>25</a:t>
            </a:fld>
            <a:endParaRPr lang="en-US"/>
          </a:p>
        </p:txBody>
      </p:sp>
    </p:spTree>
    <p:extLst>
      <p:ext uri="{BB962C8B-B14F-4D97-AF65-F5344CB8AC3E}">
        <p14:creationId xmlns:p14="http://schemas.microsoft.com/office/powerpoint/2010/main" val="25666343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 will see their proposed data-driven</a:t>
            </a:r>
            <a:r>
              <a:rPr lang="en-US" baseline="0" dirty="0" smtClean="0"/>
              <a:t> method. They find similar videos and similar patches from those videos. You will see that similar videos and similar patches are retrieved from the database. In this case a person moving up.</a:t>
            </a:r>
          </a:p>
          <a:p>
            <a:r>
              <a:rPr lang="en-US" baseline="0" dirty="0" smtClean="0"/>
              <a:t>This is pretty successful, because it is probable to find such a rare event in a large video database and even though test video doesn’t help the predict the motion, these patches certainly does.</a:t>
            </a:r>
            <a:endParaRPr lang="en-US" dirty="0"/>
          </a:p>
        </p:txBody>
      </p:sp>
      <p:sp>
        <p:nvSpPr>
          <p:cNvPr id="4" name="Slide Number Placeholder 3"/>
          <p:cNvSpPr>
            <a:spLocks noGrp="1"/>
          </p:cNvSpPr>
          <p:nvPr>
            <p:ph type="sldNum" sz="quarter" idx="10"/>
          </p:nvPr>
        </p:nvSpPr>
        <p:spPr/>
        <p:txBody>
          <a:bodyPr/>
          <a:lstStyle/>
          <a:p>
            <a:fld id="{4FA0955B-385A-467E-851A-043254DE425D}" type="slidenum">
              <a:rPr lang="en-US" smtClean="0"/>
              <a:t>26</a:t>
            </a:fld>
            <a:endParaRPr lang="en-US"/>
          </a:p>
        </p:txBody>
      </p:sp>
    </p:spTree>
    <p:extLst>
      <p:ext uri="{BB962C8B-B14F-4D97-AF65-F5344CB8AC3E}">
        <p14:creationId xmlns:p14="http://schemas.microsoft.com/office/powerpoint/2010/main" val="31556490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comparison of three different</a:t>
            </a:r>
            <a:r>
              <a:rPr lang="en-US" baseline="0" dirty="0" smtClean="0"/>
              <a:t> method we’ve just seen. Red is the manually annotated ground truth.  </a:t>
            </a:r>
          </a:p>
          <a:p>
            <a:r>
              <a:rPr lang="en-US" baseline="0" dirty="0" smtClean="0"/>
              <a:t>Yellow is the batch mode where we learn from the test video.</a:t>
            </a:r>
          </a:p>
          <a:p>
            <a:r>
              <a:rPr lang="en-US" baseline="0" dirty="0" smtClean="0"/>
              <a:t>Green is the data driven approach they proposed. It is the closer to the actual path.</a:t>
            </a:r>
            <a:endParaRPr lang="en-US" dirty="0"/>
          </a:p>
        </p:txBody>
      </p:sp>
      <p:sp>
        <p:nvSpPr>
          <p:cNvPr id="4" name="Slide Number Placeholder 3"/>
          <p:cNvSpPr>
            <a:spLocks noGrp="1"/>
          </p:cNvSpPr>
          <p:nvPr>
            <p:ph type="sldNum" sz="quarter" idx="10"/>
          </p:nvPr>
        </p:nvSpPr>
        <p:spPr/>
        <p:txBody>
          <a:bodyPr/>
          <a:lstStyle/>
          <a:p>
            <a:fld id="{4FA0955B-385A-467E-851A-043254DE425D}" type="slidenum">
              <a:rPr lang="en-US" smtClean="0"/>
              <a:t>27</a:t>
            </a:fld>
            <a:endParaRPr lang="en-US"/>
          </a:p>
        </p:txBody>
      </p:sp>
    </p:spTree>
    <p:extLst>
      <p:ext uri="{BB962C8B-B14F-4D97-AF65-F5344CB8AC3E}">
        <p14:creationId xmlns:p14="http://schemas.microsoft.com/office/powerpoint/2010/main" val="31292438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are the numerical results. I don’t know why they did not try the just optical flow method or why they did not publish the results. But their methodology is quite successful in reducing error rate. </a:t>
            </a:r>
            <a:endParaRPr lang="en-US" dirty="0"/>
          </a:p>
        </p:txBody>
      </p:sp>
      <p:sp>
        <p:nvSpPr>
          <p:cNvPr id="4" name="Slide Number Placeholder 3"/>
          <p:cNvSpPr>
            <a:spLocks noGrp="1"/>
          </p:cNvSpPr>
          <p:nvPr>
            <p:ph type="sldNum" sz="quarter" idx="10"/>
          </p:nvPr>
        </p:nvSpPr>
        <p:spPr/>
        <p:txBody>
          <a:bodyPr/>
          <a:lstStyle/>
          <a:p>
            <a:fld id="{4FA0955B-385A-467E-851A-043254DE425D}" type="slidenum">
              <a:rPr lang="en-US" smtClean="0"/>
              <a:t>28</a:t>
            </a:fld>
            <a:endParaRPr lang="en-US"/>
          </a:p>
        </p:txBody>
      </p:sp>
    </p:spTree>
    <p:extLst>
      <p:ext uri="{BB962C8B-B14F-4D97-AF65-F5344CB8AC3E}">
        <p14:creationId xmlns:p14="http://schemas.microsoft.com/office/powerpoint/2010/main" val="40413753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discussion points, I can repeat</a:t>
            </a:r>
            <a:r>
              <a:rPr lang="en-US" baseline="0" dirty="0" smtClean="0"/>
              <a:t> the missing results in the second part. </a:t>
            </a:r>
          </a:p>
          <a:p>
            <a:r>
              <a:rPr lang="en-US" baseline="0" dirty="0" smtClean="0"/>
              <a:t>And also they mention in the motivation part that they want to build a system that runs online, in real time. But they don’t mention it in the results. </a:t>
            </a:r>
          </a:p>
          <a:p>
            <a:r>
              <a:rPr lang="en-US" baseline="0" dirty="0" smtClean="0"/>
              <a:t>Also maybe I can add that for such a system to work, the database must be quite large so it contains examples for many rare events. </a:t>
            </a:r>
            <a:endParaRPr lang="en-US" dirty="0"/>
          </a:p>
        </p:txBody>
      </p:sp>
      <p:sp>
        <p:nvSpPr>
          <p:cNvPr id="4" name="Slide Number Placeholder 3"/>
          <p:cNvSpPr>
            <a:spLocks noGrp="1"/>
          </p:cNvSpPr>
          <p:nvPr>
            <p:ph type="sldNum" sz="quarter" idx="10"/>
          </p:nvPr>
        </p:nvSpPr>
        <p:spPr/>
        <p:txBody>
          <a:bodyPr/>
          <a:lstStyle/>
          <a:p>
            <a:fld id="{4FA0955B-385A-467E-851A-043254DE425D}" type="slidenum">
              <a:rPr lang="en-US" smtClean="0"/>
              <a:t>29</a:t>
            </a:fld>
            <a:endParaRPr lang="en-US"/>
          </a:p>
        </p:txBody>
      </p:sp>
    </p:spTree>
    <p:extLst>
      <p:ext uri="{BB962C8B-B14F-4D97-AF65-F5344CB8AC3E}">
        <p14:creationId xmlns:p14="http://schemas.microsoft.com/office/powerpoint/2010/main" val="43576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a classical crowd analysis system. It takes several scenes as input and extracts some features depending on the application. These scenes also can be manually annotated or labeled by some experts. Then using feature vectors, some crowd model is constructed. These crowd models are used to interpret the events or scenes.</a:t>
            </a:r>
            <a:endParaRPr lang="en-US" dirty="0"/>
          </a:p>
        </p:txBody>
      </p:sp>
      <p:sp>
        <p:nvSpPr>
          <p:cNvPr id="4" name="Slide Number Placeholder 3"/>
          <p:cNvSpPr>
            <a:spLocks noGrp="1"/>
          </p:cNvSpPr>
          <p:nvPr>
            <p:ph type="sldNum" sz="quarter" idx="10"/>
          </p:nvPr>
        </p:nvSpPr>
        <p:spPr/>
        <p:txBody>
          <a:bodyPr/>
          <a:lstStyle/>
          <a:p>
            <a:fld id="{4FA0955B-385A-467E-851A-043254DE425D}" type="slidenum">
              <a:rPr lang="en-US" smtClean="0"/>
              <a:t>3</a:t>
            </a:fld>
            <a:endParaRPr lang="en-US"/>
          </a:p>
        </p:txBody>
      </p:sp>
    </p:spTree>
    <p:extLst>
      <p:ext uri="{BB962C8B-B14F-4D97-AF65-F5344CB8AC3E}">
        <p14:creationId xmlns:p14="http://schemas.microsoft.com/office/powerpoint/2010/main" val="16555776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go and check their website in here. This</a:t>
            </a:r>
            <a:r>
              <a:rPr lang="en-US" baseline="0" dirty="0" smtClean="0"/>
              <a:t> paper is a part of a project called Willow. </a:t>
            </a:r>
          </a:p>
          <a:p>
            <a:r>
              <a:rPr lang="en-US" baseline="0" dirty="0" smtClean="0"/>
              <a:t>And they are going to make their database </a:t>
            </a:r>
            <a:r>
              <a:rPr lang="en-US" baseline="0" smtClean="0"/>
              <a:t>publicly available. </a:t>
            </a:r>
            <a:endParaRPr lang="en-US"/>
          </a:p>
        </p:txBody>
      </p:sp>
      <p:sp>
        <p:nvSpPr>
          <p:cNvPr id="4" name="Slide Number Placeholder 3"/>
          <p:cNvSpPr>
            <a:spLocks noGrp="1"/>
          </p:cNvSpPr>
          <p:nvPr>
            <p:ph type="sldNum" sz="quarter" idx="10"/>
          </p:nvPr>
        </p:nvSpPr>
        <p:spPr/>
        <p:txBody>
          <a:bodyPr/>
          <a:lstStyle/>
          <a:p>
            <a:fld id="{4FA0955B-385A-467E-851A-043254DE425D}" type="slidenum">
              <a:rPr lang="en-US" smtClean="0"/>
              <a:t>30</a:t>
            </a:fld>
            <a:endParaRPr lang="en-US"/>
          </a:p>
        </p:txBody>
      </p:sp>
    </p:spTree>
    <p:extLst>
      <p:ext uri="{BB962C8B-B14F-4D97-AF65-F5344CB8AC3E}">
        <p14:creationId xmlns:p14="http://schemas.microsoft.com/office/powerpoint/2010/main" val="8394168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main idea</a:t>
            </a:r>
            <a:r>
              <a:rPr lang="en-US" baseline="0" dirty="0" smtClean="0"/>
              <a:t> behind this paper is that any scene can be thought as a mixture of previously observed scenes. In this image you can see that the motion of people in the video at the center is thought as a mixture of 4 different videos. These mixture is explained by matching some patches in some temporal and spatial window. </a:t>
            </a:r>
            <a:endParaRPr lang="en-US" dirty="0"/>
          </a:p>
        </p:txBody>
      </p:sp>
      <p:sp>
        <p:nvSpPr>
          <p:cNvPr id="4" name="Slide Number Placeholder 3"/>
          <p:cNvSpPr>
            <a:spLocks noGrp="1"/>
          </p:cNvSpPr>
          <p:nvPr>
            <p:ph type="sldNum" sz="quarter" idx="10"/>
          </p:nvPr>
        </p:nvSpPr>
        <p:spPr/>
        <p:txBody>
          <a:bodyPr/>
          <a:lstStyle/>
          <a:p>
            <a:fld id="{4FA0955B-385A-467E-851A-043254DE425D}" type="slidenum">
              <a:rPr lang="en-US" smtClean="0"/>
              <a:t>4</a:t>
            </a:fld>
            <a:endParaRPr lang="en-US"/>
          </a:p>
        </p:txBody>
      </p:sp>
    </p:spTree>
    <p:extLst>
      <p:ext uri="{BB962C8B-B14F-4D97-AF65-F5344CB8AC3E}">
        <p14:creationId xmlns:p14="http://schemas.microsoft.com/office/powerpoint/2010/main" val="1883215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Overview</a:t>
            </a:r>
            <a:r>
              <a:rPr lang="en-US" baseline="0" dirty="0" smtClean="0"/>
              <a:t> of the methodology</a:t>
            </a:r>
          </a:p>
          <a:p>
            <a:r>
              <a:rPr lang="en-US" baseline="0" dirty="0" smtClean="0"/>
              <a:t>During this whole presentation, I may mistakenly use the word image, but please keep in mind that we are dealing with videos. </a:t>
            </a:r>
          </a:p>
          <a:p>
            <a:r>
              <a:rPr lang="en-US" sz="1200" b="0" i="0" u="none" strike="noStrike" kern="1200" baseline="0" dirty="0" smtClean="0">
                <a:solidFill>
                  <a:schemeClr val="tx1"/>
                </a:solidFill>
                <a:latin typeface="+mn-lt"/>
                <a:ea typeface="+mn-ea"/>
                <a:cs typeface="+mn-cs"/>
              </a:rPr>
              <a:t>Firstly we have a database of videos. Priors are learned by the off-line, long-term, unsupervised analysis of a large database of training videos.</a:t>
            </a:r>
          </a:p>
          <a:p>
            <a:r>
              <a:rPr lang="en-US" sz="1200" b="0" i="0" u="none" strike="noStrike" kern="1200" baseline="0" dirty="0" smtClean="0">
                <a:solidFill>
                  <a:schemeClr val="tx1"/>
                </a:solidFill>
                <a:latin typeface="+mn-lt"/>
                <a:ea typeface="+mn-ea"/>
                <a:cs typeface="+mn-cs"/>
              </a:rPr>
              <a:t>When a test video comes, firstly something called ‘Global Matching’ is done. </a:t>
            </a:r>
          </a:p>
          <a:p>
            <a:r>
              <a:rPr lang="en-US" sz="1200" b="0" i="0" u="none" strike="noStrike" kern="1200" baseline="0" dirty="0" smtClean="0">
                <a:solidFill>
                  <a:schemeClr val="tx1"/>
                </a:solidFill>
                <a:latin typeface="+mn-lt"/>
                <a:ea typeface="+mn-ea"/>
                <a:cs typeface="+mn-cs"/>
              </a:rPr>
              <a:t>The database is searched for similar scenes. </a:t>
            </a:r>
          </a:p>
          <a:p>
            <a:r>
              <a:rPr lang="en-US" sz="1200" b="0" i="0" u="none" strike="noStrike" kern="1200" baseline="0" dirty="0" smtClean="0">
                <a:solidFill>
                  <a:schemeClr val="tx1"/>
                </a:solidFill>
                <a:latin typeface="+mn-lt"/>
                <a:ea typeface="+mn-ea"/>
                <a:cs typeface="+mn-cs"/>
              </a:rPr>
              <a:t>This is done, because we don’t want to look at scenes that are semantically very different. For example, if we want to track someone in an airport scene, we don’t want to look at other people in a stadium. </a:t>
            </a:r>
          </a:p>
          <a:p>
            <a:r>
              <a:rPr lang="en-US" sz="1200" b="0" i="0" u="none" strike="noStrike" kern="1200" baseline="0" dirty="0" smtClean="0">
                <a:solidFill>
                  <a:schemeClr val="tx1"/>
                </a:solidFill>
                <a:latin typeface="+mn-lt"/>
                <a:ea typeface="+mn-ea"/>
                <a:cs typeface="+mn-cs"/>
              </a:rPr>
              <a:t>After global matching, we don’t need the whole database anymore, we just look at the globally matched scenes and do something called local matching.</a:t>
            </a:r>
          </a:p>
          <a:p>
            <a:r>
              <a:rPr lang="en-US" sz="1200" b="0" i="0" u="none" strike="noStrike" kern="1200" baseline="0" dirty="0" smtClean="0">
                <a:solidFill>
                  <a:schemeClr val="tx1"/>
                </a:solidFill>
                <a:latin typeface="+mn-lt"/>
                <a:ea typeface="+mn-ea"/>
                <a:cs typeface="+mn-cs"/>
              </a:rPr>
              <a:t>Then we select a cell of interest that contains the person we want to track. </a:t>
            </a:r>
          </a:p>
          <a:p>
            <a:r>
              <a:rPr lang="en-US" sz="1200" b="0" i="0" u="none" strike="noStrike" kern="1200" baseline="0" dirty="0" smtClean="0">
                <a:solidFill>
                  <a:schemeClr val="tx1"/>
                </a:solidFill>
                <a:latin typeface="+mn-lt"/>
                <a:ea typeface="+mn-ea"/>
                <a:cs typeface="+mn-cs"/>
              </a:rPr>
              <a:t>We search the ‘globally matched scenes’ for the similar cells.</a:t>
            </a:r>
          </a:p>
          <a:p>
            <a:r>
              <a:rPr lang="en-US" sz="1200" b="0" i="0" u="none" strike="noStrike" kern="1200" baseline="0" dirty="0" smtClean="0">
                <a:solidFill>
                  <a:schemeClr val="tx1"/>
                </a:solidFill>
                <a:latin typeface="+mn-lt"/>
                <a:ea typeface="+mn-ea"/>
                <a:cs typeface="+mn-cs"/>
              </a:rPr>
              <a:t>We find similar cells, this time these cells contain a person similar to the one in our person of interest. </a:t>
            </a:r>
          </a:p>
          <a:p>
            <a:r>
              <a:rPr lang="en-US" sz="1200" b="0" i="0" u="none" strike="noStrike" kern="1200" baseline="0" dirty="0" smtClean="0">
                <a:solidFill>
                  <a:schemeClr val="tx1"/>
                </a:solidFill>
                <a:latin typeface="+mn-lt"/>
                <a:ea typeface="+mn-ea"/>
                <a:cs typeface="+mn-cs"/>
              </a:rPr>
              <a:t>Now we are done with the scenes as well. We are trying to track the person using these patches or cells we obtained.</a:t>
            </a:r>
          </a:p>
          <a:p>
            <a:r>
              <a:rPr lang="en-US" sz="1200" b="0" i="0" u="none" strike="noStrike" kern="1200" baseline="0" dirty="0" smtClean="0">
                <a:solidFill>
                  <a:schemeClr val="tx1"/>
                </a:solidFill>
                <a:latin typeface="+mn-lt"/>
                <a:ea typeface="+mn-ea"/>
                <a:cs typeface="+mn-cs"/>
              </a:rPr>
              <a:t>We get the motion patterns for the similar cells we learned during the database analysis.</a:t>
            </a:r>
          </a:p>
          <a:p>
            <a:r>
              <a:rPr lang="en-US" sz="1200" b="0" i="0" u="none" strike="noStrike" kern="1200" baseline="0" dirty="0" smtClean="0">
                <a:solidFill>
                  <a:schemeClr val="tx1"/>
                </a:solidFill>
                <a:latin typeface="+mn-lt"/>
                <a:ea typeface="+mn-ea"/>
                <a:cs typeface="+mn-cs"/>
              </a:rPr>
              <a:t>We us these motion patterns to predict the motion of the person being tracked.</a:t>
            </a:r>
          </a:p>
        </p:txBody>
      </p:sp>
      <p:sp>
        <p:nvSpPr>
          <p:cNvPr id="4" name="Slide Number Placeholder 3"/>
          <p:cNvSpPr>
            <a:spLocks noGrp="1"/>
          </p:cNvSpPr>
          <p:nvPr>
            <p:ph type="sldNum" sz="quarter" idx="10"/>
          </p:nvPr>
        </p:nvSpPr>
        <p:spPr/>
        <p:txBody>
          <a:bodyPr/>
          <a:lstStyle/>
          <a:p>
            <a:fld id="{4FA0955B-385A-467E-851A-043254DE425D}" type="slidenum">
              <a:rPr lang="en-US" smtClean="0"/>
              <a:t>5</a:t>
            </a:fld>
            <a:endParaRPr lang="en-US"/>
          </a:p>
        </p:txBody>
      </p:sp>
    </p:spTree>
    <p:extLst>
      <p:ext uri="{BB962C8B-B14F-4D97-AF65-F5344CB8AC3E}">
        <p14:creationId xmlns:p14="http://schemas.microsoft.com/office/powerpoint/2010/main" val="1024742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 are going to look at the training part,</a:t>
            </a:r>
            <a:r>
              <a:rPr lang="en-US" baseline="0" dirty="0" smtClean="0"/>
              <a:t> especially how the motion patterns are extracted.</a:t>
            </a:r>
            <a:endParaRPr lang="en-US" dirty="0" smtClean="0"/>
          </a:p>
        </p:txBody>
      </p:sp>
      <p:sp>
        <p:nvSpPr>
          <p:cNvPr id="4" name="Slide Number Placeholder 3"/>
          <p:cNvSpPr>
            <a:spLocks noGrp="1"/>
          </p:cNvSpPr>
          <p:nvPr>
            <p:ph type="sldNum" sz="quarter" idx="10"/>
          </p:nvPr>
        </p:nvSpPr>
        <p:spPr/>
        <p:txBody>
          <a:bodyPr/>
          <a:lstStyle/>
          <a:p>
            <a:fld id="{4FA0955B-385A-467E-851A-043254DE425D}" type="slidenum">
              <a:rPr lang="en-US" smtClean="0"/>
              <a:t>6</a:t>
            </a:fld>
            <a:endParaRPr lang="en-US"/>
          </a:p>
        </p:txBody>
      </p:sp>
    </p:spTree>
    <p:extLst>
      <p:ext uri="{BB962C8B-B14F-4D97-AF65-F5344CB8AC3E}">
        <p14:creationId xmlns:p14="http://schemas.microsoft.com/office/powerpoint/2010/main" val="10247422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the first part of off-line database analysis, they try to learn a low-level representation for scenes. They use standard optical flow algorithms.</a:t>
            </a:r>
          </a:p>
          <a:p>
            <a:r>
              <a:rPr lang="en-US" baseline="0" dirty="0" smtClean="0"/>
              <a:t>For each pixel, they calculate the average optical flow.</a:t>
            </a:r>
          </a:p>
          <a:p>
            <a:r>
              <a:rPr lang="en-US" baseline="0" dirty="0" smtClean="0"/>
              <a:t>They combine the optical flow vectors to obtain a global motion field, over a temporal window of 60 frames and a spatial window of 20 pixel by 20 pixel.</a:t>
            </a:r>
            <a:endParaRPr lang="en-US" dirty="0"/>
          </a:p>
        </p:txBody>
      </p:sp>
      <p:sp>
        <p:nvSpPr>
          <p:cNvPr id="4" name="Slide Number Placeholder 3"/>
          <p:cNvSpPr>
            <a:spLocks noGrp="1"/>
          </p:cNvSpPr>
          <p:nvPr>
            <p:ph type="sldNum" sz="quarter" idx="10"/>
          </p:nvPr>
        </p:nvSpPr>
        <p:spPr/>
        <p:txBody>
          <a:bodyPr/>
          <a:lstStyle/>
          <a:p>
            <a:fld id="{4FA0955B-385A-467E-851A-043254DE425D}" type="slidenum">
              <a:rPr lang="en-US" smtClean="0"/>
              <a:t>7</a:t>
            </a:fld>
            <a:endParaRPr lang="en-US"/>
          </a:p>
        </p:txBody>
      </p:sp>
    </p:spTree>
    <p:extLst>
      <p:ext uri="{BB962C8B-B14F-4D97-AF65-F5344CB8AC3E}">
        <p14:creationId xmlns:p14="http://schemas.microsoft.com/office/powerpoint/2010/main" val="3188147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t>In the second part</a:t>
            </a:r>
            <a:r>
              <a:rPr lang="en-US" sz="1000" baseline="0" dirty="0" smtClean="0"/>
              <a:t> of database analysis, they try to learn a mid-level representation using correlated topic models. CTM is very similar to bag-of-words model in image analysis. </a:t>
            </a:r>
          </a:p>
          <a:p>
            <a:r>
              <a:rPr lang="en-US" sz="1000" baseline="0" dirty="0" smtClean="0"/>
              <a:t>CTM can capture the spatial dependencies of different behaviors in the same scene. For example, in a scene where pedestrians cross a road, there will not be a car moving on the road. CTM can capture this kinds of motion dependencies.</a:t>
            </a:r>
          </a:p>
          <a:p>
            <a:r>
              <a:rPr lang="en-US" sz="1000" baseline="0" dirty="0" smtClean="0"/>
              <a:t>In order to construct CTM, videos are chopped into at most 10 second and 20pixel by 20pixel clips.</a:t>
            </a:r>
          </a:p>
          <a:p>
            <a:r>
              <a:rPr lang="en-US" sz="1000" baseline="0" dirty="0" smtClean="0"/>
              <a:t>Then optical flow calculated in previous step is quantized into 5 directions, movement to left, right, up, down or no motion.</a:t>
            </a:r>
          </a:p>
          <a:p>
            <a:r>
              <a:rPr lang="en-US" sz="1000" baseline="0" dirty="0" smtClean="0"/>
              <a:t>Motion word dictionary is constructed, each motion word is a combination of direction and position. CTM assigns probabilities for each word, for example cell at position o has 0.3 probability for V up, 0.2 probability for V down and such.</a:t>
            </a:r>
          </a:p>
          <a:p>
            <a:r>
              <a:rPr lang="en-US" sz="1000" baseline="0" dirty="0" smtClean="0"/>
              <a:t>Behavior can be defined as the hidden topic from which motion words are generated.</a:t>
            </a:r>
            <a:endParaRPr lang="en-US" sz="1000" dirty="0" smtClean="0"/>
          </a:p>
        </p:txBody>
      </p:sp>
      <p:sp>
        <p:nvSpPr>
          <p:cNvPr id="4" name="Slide Number Placeholder 3"/>
          <p:cNvSpPr>
            <a:spLocks noGrp="1"/>
          </p:cNvSpPr>
          <p:nvPr>
            <p:ph type="sldNum" sz="quarter" idx="10"/>
          </p:nvPr>
        </p:nvSpPr>
        <p:spPr/>
        <p:txBody>
          <a:bodyPr/>
          <a:lstStyle/>
          <a:p>
            <a:fld id="{4FA0955B-385A-467E-851A-043254DE425D}" type="slidenum">
              <a:rPr lang="en-US" smtClean="0"/>
              <a:t>8</a:t>
            </a:fld>
            <a:endParaRPr lang="en-US"/>
          </a:p>
        </p:txBody>
      </p:sp>
    </p:spTree>
    <p:extLst>
      <p:ext uri="{BB962C8B-B14F-4D97-AF65-F5344CB8AC3E}">
        <p14:creationId xmlns:p14="http://schemas.microsoft.com/office/powerpoint/2010/main" val="25526667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we are going to look at how they match test scene to the scenes in the database in a global level.</a:t>
            </a:r>
            <a:endParaRPr lang="en-US" dirty="0" smtClean="0"/>
          </a:p>
        </p:txBody>
      </p:sp>
      <p:sp>
        <p:nvSpPr>
          <p:cNvPr id="4" name="Slide Number Placeholder 3"/>
          <p:cNvSpPr>
            <a:spLocks noGrp="1"/>
          </p:cNvSpPr>
          <p:nvPr>
            <p:ph type="sldNum" sz="quarter" idx="10"/>
          </p:nvPr>
        </p:nvSpPr>
        <p:spPr/>
        <p:txBody>
          <a:bodyPr/>
          <a:lstStyle/>
          <a:p>
            <a:fld id="{4FA0955B-385A-467E-851A-043254DE425D}" type="slidenum">
              <a:rPr lang="en-US" smtClean="0"/>
              <a:t>9</a:t>
            </a:fld>
            <a:endParaRPr lang="en-US"/>
          </a:p>
        </p:txBody>
      </p:sp>
    </p:spTree>
    <p:extLst>
      <p:ext uri="{BB962C8B-B14F-4D97-AF65-F5344CB8AC3E}">
        <p14:creationId xmlns:p14="http://schemas.microsoft.com/office/powerpoint/2010/main" val="10247422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E874524-CA69-4512-8A63-30FEBA98B5C2}" type="datetimeFigureOut">
              <a:rPr lang="en-US" smtClean="0"/>
              <a:t>11/15/2011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172124-99B1-4299-8EC5-CFFF8E23B4FA}" type="slidenum">
              <a:rPr lang="en-US" smtClean="0"/>
              <a:t>‹#›</a:t>
            </a:fld>
            <a:endParaRPr lang="en-US"/>
          </a:p>
        </p:txBody>
      </p:sp>
    </p:spTree>
    <p:extLst>
      <p:ext uri="{BB962C8B-B14F-4D97-AF65-F5344CB8AC3E}">
        <p14:creationId xmlns:p14="http://schemas.microsoft.com/office/powerpoint/2010/main" val="3844147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874524-CA69-4512-8A63-30FEBA98B5C2}" type="datetimeFigureOut">
              <a:rPr lang="en-US" smtClean="0"/>
              <a:t>11/15/2011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172124-99B1-4299-8EC5-CFFF8E23B4FA}" type="slidenum">
              <a:rPr lang="en-US" smtClean="0"/>
              <a:t>‹#›</a:t>
            </a:fld>
            <a:endParaRPr lang="en-US"/>
          </a:p>
        </p:txBody>
      </p:sp>
    </p:spTree>
    <p:extLst>
      <p:ext uri="{BB962C8B-B14F-4D97-AF65-F5344CB8AC3E}">
        <p14:creationId xmlns:p14="http://schemas.microsoft.com/office/powerpoint/2010/main" val="2777034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874524-CA69-4512-8A63-30FEBA98B5C2}" type="datetimeFigureOut">
              <a:rPr lang="en-US" smtClean="0"/>
              <a:t>11/15/2011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172124-99B1-4299-8EC5-CFFF8E23B4FA}" type="slidenum">
              <a:rPr lang="en-US" smtClean="0"/>
              <a:t>‹#›</a:t>
            </a:fld>
            <a:endParaRPr lang="en-US"/>
          </a:p>
        </p:txBody>
      </p:sp>
    </p:spTree>
    <p:extLst>
      <p:ext uri="{BB962C8B-B14F-4D97-AF65-F5344CB8AC3E}">
        <p14:creationId xmlns:p14="http://schemas.microsoft.com/office/powerpoint/2010/main" val="24155420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874524-CA69-4512-8A63-30FEBA98B5C2}" type="datetimeFigureOut">
              <a:rPr lang="en-US" smtClean="0"/>
              <a:t>11/15/2011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172124-99B1-4299-8EC5-CFFF8E23B4FA}" type="slidenum">
              <a:rPr lang="en-US" smtClean="0"/>
              <a:t>‹#›</a:t>
            </a:fld>
            <a:endParaRPr lang="en-US"/>
          </a:p>
        </p:txBody>
      </p:sp>
    </p:spTree>
    <p:extLst>
      <p:ext uri="{BB962C8B-B14F-4D97-AF65-F5344CB8AC3E}">
        <p14:creationId xmlns:p14="http://schemas.microsoft.com/office/powerpoint/2010/main" val="235035658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E874524-CA69-4512-8A63-30FEBA98B5C2}" type="datetimeFigureOut">
              <a:rPr lang="en-US" smtClean="0"/>
              <a:t>11/15/2011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172124-99B1-4299-8EC5-CFFF8E23B4FA}" type="slidenum">
              <a:rPr lang="en-US" smtClean="0"/>
              <a:t>‹#›</a:t>
            </a:fld>
            <a:endParaRPr lang="en-US"/>
          </a:p>
        </p:txBody>
      </p:sp>
    </p:spTree>
    <p:extLst>
      <p:ext uri="{BB962C8B-B14F-4D97-AF65-F5344CB8AC3E}">
        <p14:creationId xmlns:p14="http://schemas.microsoft.com/office/powerpoint/2010/main" val="2152995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E874524-CA69-4512-8A63-30FEBA98B5C2}" type="datetimeFigureOut">
              <a:rPr lang="en-US" smtClean="0"/>
              <a:t>11/15/2011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172124-99B1-4299-8EC5-CFFF8E23B4FA}" type="slidenum">
              <a:rPr lang="en-US" smtClean="0"/>
              <a:t>‹#›</a:t>
            </a:fld>
            <a:endParaRPr lang="en-US"/>
          </a:p>
        </p:txBody>
      </p:sp>
    </p:spTree>
    <p:extLst>
      <p:ext uri="{BB962C8B-B14F-4D97-AF65-F5344CB8AC3E}">
        <p14:creationId xmlns:p14="http://schemas.microsoft.com/office/powerpoint/2010/main" val="767983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E874524-CA69-4512-8A63-30FEBA98B5C2}" type="datetimeFigureOut">
              <a:rPr lang="en-US" smtClean="0"/>
              <a:t>11/15/2011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172124-99B1-4299-8EC5-CFFF8E23B4FA}" type="slidenum">
              <a:rPr lang="en-US" smtClean="0"/>
              <a:t>‹#›</a:t>
            </a:fld>
            <a:endParaRPr lang="en-US"/>
          </a:p>
        </p:txBody>
      </p:sp>
    </p:spTree>
    <p:extLst>
      <p:ext uri="{BB962C8B-B14F-4D97-AF65-F5344CB8AC3E}">
        <p14:creationId xmlns:p14="http://schemas.microsoft.com/office/powerpoint/2010/main" val="17846413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E874524-CA69-4512-8A63-30FEBA98B5C2}" type="datetimeFigureOut">
              <a:rPr lang="en-US" smtClean="0"/>
              <a:t>11/15/2011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172124-99B1-4299-8EC5-CFFF8E23B4FA}" type="slidenum">
              <a:rPr lang="en-US" smtClean="0"/>
              <a:t>‹#›</a:t>
            </a:fld>
            <a:endParaRPr lang="en-US"/>
          </a:p>
        </p:txBody>
      </p:sp>
    </p:spTree>
    <p:extLst>
      <p:ext uri="{BB962C8B-B14F-4D97-AF65-F5344CB8AC3E}">
        <p14:creationId xmlns:p14="http://schemas.microsoft.com/office/powerpoint/2010/main" val="95258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874524-CA69-4512-8A63-30FEBA98B5C2}" type="datetimeFigureOut">
              <a:rPr lang="en-US" smtClean="0"/>
              <a:t>11/15/2011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172124-99B1-4299-8EC5-CFFF8E23B4FA}" type="slidenum">
              <a:rPr lang="en-US" smtClean="0"/>
              <a:t>‹#›</a:t>
            </a:fld>
            <a:endParaRPr lang="en-US"/>
          </a:p>
        </p:txBody>
      </p:sp>
    </p:spTree>
    <p:extLst>
      <p:ext uri="{BB962C8B-B14F-4D97-AF65-F5344CB8AC3E}">
        <p14:creationId xmlns:p14="http://schemas.microsoft.com/office/powerpoint/2010/main" val="55932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874524-CA69-4512-8A63-30FEBA98B5C2}" type="datetimeFigureOut">
              <a:rPr lang="en-US" smtClean="0"/>
              <a:t>11/15/2011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172124-99B1-4299-8EC5-CFFF8E23B4FA}" type="slidenum">
              <a:rPr lang="en-US" smtClean="0"/>
              <a:t>‹#›</a:t>
            </a:fld>
            <a:endParaRPr lang="en-US"/>
          </a:p>
        </p:txBody>
      </p:sp>
    </p:spTree>
    <p:extLst>
      <p:ext uri="{BB962C8B-B14F-4D97-AF65-F5344CB8AC3E}">
        <p14:creationId xmlns:p14="http://schemas.microsoft.com/office/powerpoint/2010/main" val="9225874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874524-CA69-4512-8A63-30FEBA98B5C2}" type="datetimeFigureOut">
              <a:rPr lang="en-US" smtClean="0"/>
              <a:t>11/15/2011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172124-99B1-4299-8EC5-CFFF8E23B4FA}" type="slidenum">
              <a:rPr lang="en-US" smtClean="0"/>
              <a:t>‹#›</a:t>
            </a:fld>
            <a:endParaRPr lang="en-US"/>
          </a:p>
        </p:txBody>
      </p:sp>
    </p:spTree>
    <p:extLst>
      <p:ext uri="{BB962C8B-B14F-4D97-AF65-F5344CB8AC3E}">
        <p14:creationId xmlns:p14="http://schemas.microsoft.com/office/powerpoint/2010/main" val="3500282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874524-CA69-4512-8A63-30FEBA98B5C2}" type="datetimeFigureOut">
              <a:rPr lang="en-US" smtClean="0"/>
              <a:t>11/15/2011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172124-99B1-4299-8EC5-CFFF8E23B4FA}" type="slidenum">
              <a:rPr lang="en-US" smtClean="0"/>
              <a:t>‹#›</a:t>
            </a:fld>
            <a:endParaRPr lang="en-US"/>
          </a:p>
        </p:txBody>
      </p:sp>
    </p:spTree>
    <p:extLst>
      <p:ext uri="{BB962C8B-B14F-4D97-AF65-F5344CB8AC3E}">
        <p14:creationId xmlns:p14="http://schemas.microsoft.com/office/powerpoint/2010/main" val="29087302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cs.cmu.edu/~efros/courses/AP06/Papers/oliva-ijcv-01.pdf"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hyperlink" Target="http://lear.inrialpes.fr/pubs/2008/KMS08/"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hyperlink" Target="http://www.springerlink.com/content/f503786574543172/" TargetMode="External"/><Relationship Id="rId7"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2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2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24.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wmv"/><Relationship Id="rId1" Type="http://schemas.microsoft.com/office/2007/relationships/media" Target="../media/media5.wmv"/><Relationship Id="rId5" Type="http://schemas.openxmlformats.org/officeDocument/2006/relationships/image" Target="../media/image25.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wmv"/><Relationship Id="rId1" Type="http://schemas.microsoft.com/office/2007/relationships/media" Target="../media/media6.wmv"/><Relationship Id="rId5" Type="http://schemas.openxmlformats.org/officeDocument/2006/relationships/image" Target="../media/image26.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www.springerlink.com/content/f503786574543172/"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www.di.ens.fr/willow/research/datadriven/index.html"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ijcai.org/Past%20Proceedings/IJCAI-81-VOL-2/PDF/017.pdf" TargetMode="Externa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repository.cmu.edu/cgi/viewcontent.cgi?article=2034&amp;context=compsci"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lstStyle/>
          <a:p>
            <a:r>
              <a:rPr lang="en-US" dirty="0" smtClean="0"/>
              <a:t>Data-driven Crowd Analysis in Videos</a:t>
            </a:r>
            <a:endParaRPr lang="en-US" dirty="0"/>
          </a:p>
        </p:txBody>
      </p:sp>
      <p:sp>
        <p:nvSpPr>
          <p:cNvPr id="3" name="Subtitle 2"/>
          <p:cNvSpPr>
            <a:spLocks noGrp="1"/>
          </p:cNvSpPr>
          <p:nvPr>
            <p:ph type="subTitle" idx="1"/>
          </p:nvPr>
        </p:nvSpPr>
        <p:spPr>
          <a:xfrm>
            <a:off x="1219200" y="3581400"/>
            <a:ext cx="6715664" cy="990600"/>
          </a:xfrm>
        </p:spPr>
        <p:txBody>
          <a:bodyPr>
            <a:normAutofit fontScale="55000" lnSpcReduction="20000"/>
          </a:bodyPr>
          <a:lstStyle/>
          <a:p>
            <a:r>
              <a:rPr lang="en-US" dirty="0" err="1" smtClean="0"/>
              <a:t>Mikel</a:t>
            </a:r>
            <a:r>
              <a:rPr lang="en-US" dirty="0" smtClean="0"/>
              <a:t> Rodriguez       Josef </a:t>
            </a:r>
            <a:r>
              <a:rPr lang="en-US" dirty="0" err="1" smtClean="0"/>
              <a:t>Sivic</a:t>
            </a:r>
            <a:r>
              <a:rPr lang="en-US" dirty="0" smtClean="0"/>
              <a:t>       Ivan Laptev       Jean-Yves </a:t>
            </a:r>
            <a:r>
              <a:rPr lang="en-US" dirty="0" err="1" smtClean="0"/>
              <a:t>Audibert</a:t>
            </a:r>
            <a:endParaRPr lang="en-US" dirty="0" smtClean="0"/>
          </a:p>
          <a:p>
            <a:endParaRPr lang="en-US" dirty="0" smtClean="0"/>
          </a:p>
          <a:p>
            <a:r>
              <a:rPr lang="en-US" dirty="0" smtClean="0"/>
              <a:t>WILLOW project</a:t>
            </a:r>
          </a:p>
        </p:txBody>
      </p:sp>
      <p:sp>
        <p:nvSpPr>
          <p:cNvPr id="7" name="TextBox 6"/>
          <p:cNvSpPr txBox="1"/>
          <p:nvPr/>
        </p:nvSpPr>
        <p:spPr>
          <a:xfrm>
            <a:off x="2645434" y="5257800"/>
            <a:ext cx="4038600" cy="369332"/>
          </a:xfrm>
          <a:prstGeom prst="rect">
            <a:avLst/>
          </a:prstGeom>
          <a:noFill/>
        </p:spPr>
        <p:txBody>
          <a:bodyPr wrap="square" rtlCol="0">
            <a:spAutoFit/>
          </a:bodyPr>
          <a:lstStyle/>
          <a:p>
            <a:pPr algn="ctr"/>
            <a:r>
              <a:rPr lang="en-US" dirty="0" smtClean="0">
                <a:solidFill>
                  <a:schemeClr val="bg1">
                    <a:lumMod val="50000"/>
                  </a:schemeClr>
                </a:solidFill>
              </a:rPr>
              <a:t>Presented by </a:t>
            </a:r>
            <a:r>
              <a:rPr lang="en-US" dirty="0" err="1" smtClean="0">
                <a:solidFill>
                  <a:schemeClr val="bg1">
                    <a:lumMod val="50000"/>
                  </a:schemeClr>
                </a:solidFill>
              </a:rPr>
              <a:t>Ezgi</a:t>
            </a:r>
            <a:r>
              <a:rPr lang="en-US" dirty="0" smtClean="0">
                <a:solidFill>
                  <a:schemeClr val="bg1">
                    <a:lumMod val="50000"/>
                  </a:schemeClr>
                </a:solidFill>
              </a:rPr>
              <a:t> </a:t>
            </a:r>
            <a:r>
              <a:rPr lang="en-US" dirty="0" err="1" smtClean="0">
                <a:solidFill>
                  <a:schemeClr val="bg1">
                    <a:lumMod val="50000"/>
                  </a:schemeClr>
                </a:solidFill>
              </a:rPr>
              <a:t>Mercan</a:t>
            </a:r>
            <a:endParaRPr lang="en-US" dirty="0">
              <a:solidFill>
                <a:schemeClr val="bg1">
                  <a:lumMod val="50000"/>
                </a:schemeClr>
              </a:solidFill>
            </a:endParaRPr>
          </a:p>
        </p:txBody>
      </p:sp>
    </p:spTree>
    <p:extLst>
      <p:ext uri="{BB962C8B-B14F-4D97-AF65-F5344CB8AC3E}">
        <p14:creationId xmlns:p14="http://schemas.microsoft.com/office/powerpoint/2010/main" val="36786877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Global Crowded </a:t>
            </a:r>
            <a:r>
              <a:rPr lang="en-US" dirty="0" smtClean="0">
                <a:solidFill>
                  <a:srgbClr val="FF0000"/>
                </a:solidFill>
              </a:rPr>
              <a:t>Scene</a:t>
            </a:r>
            <a:r>
              <a:rPr lang="en-US" dirty="0" smtClean="0"/>
              <a:t> Matching</a:t>
            </a:r>
            <a:endParaRPr lang="en-US" dirty="0"/>
          </a:p>
        </p:txBody>
      </p:sp>
      <p:sp>
        <p:nvSpPr>
          <p:cNvPr id="3" name="Content Placeholder 2"/>
          <p:cNvSpPr>
            <a:spLocks noGrp="1"/>
          </p:cNvSpPr>
          <p:nvPr>
            <p:ph idx="1"/>
          </p:nvPr>
        </p:nvSpPr>
        <p:spPr>
          <a:xfrm>
            <a:off x="457200" y="1600200"/>
            <a:ext cx="8229600" cy="4343399"/>
          </a:xfrm>
        </p:spPr>
        <p:txBody>
          <a:bodyPr>
            <a:normAutofit/>
          </a:bodyPr>
          <a:lstStyle/>
          <a:p>
            <a:r>
              <a:rPr lang="en-US" sz="2800" dirty="0" smtClean="0"/>
              <a:t>Gist scene descriptor is used to retrieve similar scenes from the database.</a:t>
            </a:r>
          </a:p>
          <a:p>
            <a:r>
              <a:rPr lang="en-US" sz="2800" dirty="0" smtClean="0"/>
              <a:t>Global matching provides semantically similar scenes.</a:t>
            </a:r>
          </a:p>
          <a:p>
            <a:pPr marL="457200" lvl="1" indent="0">
              <a:buNone/>
            </a:pPr>
            <a:endParaRPr lang="en-US" sz="2400" dirty="0"/>
          </a:p>
        </p:txBody>
      </p:sp>
      <p:sp>
        <p:nvSpPr>
          <p:cNvPr id="4" name="TextBox 3"/>
          <p:cNvSpPr txBox="1"/>
          <p:nvPr/>
        </p:nvSpPr>
        <p:spPr>
          <a:xfrm>
            <a:off x="381000" y="6096000"/>
            <a:ext cx="8534400" cy="523220"/>
          </a:xfrm>
          <a:prstGeom prst="rect">
            <a:avLst/>
          </a:prstGeom>
          <a:noFill/>
        </p:spPr>
        <p:txBody>
          <a:bodyPr wrap="square" rtlCol="0">
            <a:spAutoFit/>
          </a:bodyPr>
          <a:lstStyle/>
          <a:p>
            <a:r>
              <a:rPr lang="en-US" sz="1400" dirty="0" smtClean="0">
                <a:hlinkClick r:id="rId3"/>
              </a:rPr>
              <a:t>Modeling the Shape of the Scene: A Holistic Representation of the Spatial Envelope</a:t>
            </a:r>
            <a:r>
              <a:rPr lang="en-US" sz="1400" dirty="0" smtClean="0"/>
              <a:t>, </a:t>
            </a:r>
            <a:r>
              <a:rPr lang="en-US" sz="1400" dirty="0" err="1" smtClean="0"/>
              <a:t>Oliva</a:t>
            </a:r>
            <a:r>
              <a:rPr lang="en-US" sz="1400" dirty="0" smtClean="0"/>
              <a:t>, A., </a:t>
            </a:r>
            <a:r>
              <a:rPr lang="en-US" sz="1400" dirty="0" err="1" smtClean="0"/>
              <a:t>Torralba</a:t>
            </a:r>
            <a:r>
              <a:rPr lang="en-US" sz="1400" dirty="0" smtClean="0"/>
              <a:t>, A., International Journal of Computer Vision 42(3), 145-175, 2001.</a:t>
            </a:r>
            <a:endParaRPr lang="en-US" sz="1400" dirty="0"/>
          </a:p>
        </p:txBody>
      </p:sp>
    </p:spTree>
    <p:extLst>
      <p:ext uri="{BB962C8B-B14F-4D97-AF65-F5344CB8AC3E}">
        <p14:creationId xmlns:p14="http://schemas.microsoft.com/office/powerpoint/2010/main" val="1388904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85787" y="457200"/>
            <a:ext cx="1905000" cy="6463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dirty="0" smtClean="0">
                <a:solidFill>
                  <a:schemeClr val="tx1"/>
                </a:solidFill>
              </a:rPr>
              <a:t>Learning Motion Patterns</a:t>
            </a:r>
            <a:endParaRPr lang="en-US" dirty="0">
              <a:solidFill>
                <a:schemeClr val="tx1"/>
              </a:solidFill>
            </a:endParaRPr>
          </a:p>
        </p:txBody>
      </p:sp>
      <p:sp>
        <p:nvSpPr>
          <p:cNvPr id="7" name="Rectangle 6"/>
          <p:cNvSpPr/>
          <p:nvPr/>
        </p:nvSpPr>
        <p:spPr>
          <a:xfrm>
            <a:off x="5410200" y="458804"/>
            <a:ext cx="1905000"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dirty="0" smtClean="0">
                <a:solidFill>
                  <a:schemeClr val="tx1"/>
                </a:solidFill>
              </a:rPr>
              <a:t>Global Matching</a:t>
            </a:r>
            <a:endParaRPr lang="en-US" dirty="0">
              <a:solidFill>
                <a:schemeClr val="tx1"/>
              </a:solidFill>
            </a:endParaRPr>
          </a:p>
        </p:txBody>
      </p:sp>
      <p:sp>
        <p:nvSpPr>
          <p:cNvPr id="8" name="Rectangle 7"/>
          <p:cNvSpPr/>
          <p:nvPr/>
        </p:nvSpPr>
        <p:spPr>
          <a:xfrm>
            <a:off x="5257800" y="2667000"/>
            <a:ext cx="1905000"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dirty="0" smtClean="0">
                <a:solidFill>
                  <a:schemeClr val="tx1"/>
                </a:solidFill>
              </a:rPr>
              <a:t>Local Matching</a:t>
            </a:r>
          </a:p>
        </p:txBody>
      </p:sp>
      <p:sp>
        <p:nvSpPr>
          <p:cNvPr id="9" name="Rectangle 8"/>
          <p:cNvSpPr/>
          <p:nvPr/>
        </p:nvSpPr>
        <p:spPr>
          <a:xfrm>
            <a:off x="4495800" y="4572000"/>
            <a:ext cx="3733800"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dirty="0" smtClean="0">
                <a:solidFill>
                  <a:schemeClr val="tx1"/>
                </a:solidFill>
              </a:rPr>
              <a:t>Tracking using Motion Patterns</a:t>
            </a:r>
            <a:endParaRPr lang="en-US" dirty="0">
              <a:solidFill>
                <a:schemeClr val="tx1"/>
              </a:solidFill>
            </a:endParaRPr>
          </a:p>
        </p:txBody>
      </p:sp>
      <p:pic>
        <p:nvPicPr>
          <p:cNvPr id="5125" name="Picture 5" descr="C:\Users\ezgi\Desktop\vision presentation\query.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7379" y="1036876"/>
            <a:ext cx="2094632" cy="118872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Users\ezgi\Desktop\vision presentation\globa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65660" y="1005246"/>
            <a:ext cx="3281364" cy="1309528"/>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C:\Users\ezgi\Desktop\vision presentation\local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6082253" y="2968107"/>
            <a:ext cx="2326816" cy="1554480"/>
          </a:xfrm>
          <a:prstGeom prst="rect">
            <a:avLst/>
          </a:prstGeom>
          <a:noFill/>
          <a:extLst>
            <a:ext uri="{909E8E84-426E-40DD-AFC4-6F175D3DCCD1}">
              <a14:hiddenFill xmlns:a14="http://schemas.microsoft.com/office/drawing/2010/main">
                <a:solidFill>
                  <a:srgbClr val="FFFFFF"/>
                </a:solidFill>
              </a14:hiddenFill>
            </a:ext>
          </a:extLst>
        </p:spPr>
      </p:pic>
      <p:pic>
        <p:nvPicPr>
          <p:cNvPr id="5129" name="Picture 9" descr="C:\Users\ezgi\Desktop\vision presentation\local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25544" y="3169920"/>
            <a:ext cx="1308456" cy="1371600"/>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C:\Users\ezgi\Desktop\vision presentation\track1.png"/>
          <p:cNvPicPr>
            <a:picLocks noChangeAspect="1" noChangeArrowheads="1"/>
          </p:cNvPicPr>
          <p:nvPr/>
        </p:nvPicPr>
        <p:blipFill rotWithShape="1">
          <a:blip r:embed="rId7">
            <a:extLst>
              <a:ext uri="{28A0092B-C50C-407E-A947-70E740481C1C}">
                <a14:useLocalDpi xmlns:a14="http://schemas.microsoft.com/office/drawing/2010/main" val="0"/>
              </a:ext>
            </a:extLst>
          </a:blip>
          <a:srcRect l="72367" t="20102" b="31617"/>
          <a:stretch/>
        </p:blipFill>
        <p:spPr bwMode="auto">
          <a:xfrm flipH="1">
            <a:off x="6686411" y="4899924"/>
            <a:ext cx="1416021" cy="1653276"/>
          </a:xfrm>
          <a:prstGeom prst="rect">
            <a:avLst/>
          </a:prstGeom>
          <a:noFill/>
          <a:extLst>
            <a:ext uri="{909E8E84-426E-40DD-AFC4-6F175D3DCCD1}">
              <a14:hiddenFill xmlns:a14="http://schemas.microsoft.com/office/drawing/2010/main">
                <a:solidFill>
                  <a:srgbClr val="FFFFFF"/>
                </a:solidFill>
              </a14:hiddenFill>
            </a:ext>
          </a:extLst>
        </p:spPr>
      </p:pic>
      <p:pic>
        <p:nvPicPr>
          <p:cNvPr id="5131" name="Picture 11" descr="C:\Users\ezgi\Desktop\vision presentation\track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86200" y="4896090"/>
            <a:ext cx="1580793" cy="165711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533399" y="1216223"/>
            <a:ext cx="2009775" cy="3784843"/>
            <a:chOff x="533399" y="1216223"/>
            <a:chExt cx="2009775" cy="3784843"/>
          </a:xfrm>
        </p:grpSpPr>
        <p:pic>
          <p:nvPicPr>
            <p:cNvPr id="5124" name="Picture 4" descr="C:\Users\ezgi\Desktop\vision presentation\dataset.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3399" y="1562541"/>
              <a:ext cx="2009775" cy="34385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85787" y="1216223"/>
              <a:ext cx="1905000" cy="307777"/>
            </a:xfrm>
            <a:prstGeom prst="rect">
              <a:avLst/>
            </a:prstGeom>
            <a:noFill/>
          </p:spPr>
          <p:txBody>
            <a:bodyPr wrap="square" rtlCol="0">
              <a:spAutoFit/>
            </a:bodyPr>
            <a:lstStyle/>
            <a:p>
              <a:pPr algn="ctr"/>
              <a:r>
                <a:rPr lang="en-US" sz="1400" dirty="0" smtClean="0"/>
                <a:t>database</a:t>
              </a:r>
              <a:endParaRPr lang="en-US" sz="1400" dirty="0"/>
            </a:p>
          </p:txBody>
        </p:sp>
      </p:grpSp>
      <p:sp>
        <p:nvSpPr>
          <p:cNvPr id="5" name="TextBox 4"/>
          <p:cNvSpPr txBox="1"/>
          <p:nvPr/>
        </p:nvSpPr>
        <p:spPr>
          <a:xfrm>
            <a:off x="7130847" y="806039"/>
            <a:ext cx="1403553" cy="307777"/>
          </a:xfrm>
          <a:prstGeom prst="rect">
            <a:avLst/>
          </a:prstGeom>
          <a:noFill/>
        </p:spPr>
        <p:txBody>
          <a:bodyPr wrap="square" rtlCol="0">
            <a:spAutoFit/>
          </a:bodyPr>
          <a:lstStyle/>
          <a:p>
            <a:pPr algn="ctr"/>
            <a:r>
              <a:rPr lang="en-US" sz="1400" dirty="0"/>
              <a:t>t</a:t>
            </a:r>
            <a:r>
              <a:rPr lang="en-US" sz="1400" dirty="0" smtClean="0"/>
              <a:t>est video</a:t>
            </a:r>
            <a:endParaRPr lang="en-US" sz="1400" dirty="0"/>
          </a:p>
        </p:txBody>
      </p:sp>
      <p:sp>
        <p:nvSpPr>
          <p:cNvPr id="36" name="TextBox 35"/>
          <p:cNvSpPr txBox="1"/>
          <p:nvPr/>
        </p:nvSpPr>
        <p:spPr>
          <a:xfrm>
            <a:off x="4080474" y="743955"/>
            <a:ext cx="1403553" cy="307777"/>
          </a:xfrm>
          <a:prstGeom prst="rect">
            <a:avLst/>
          </a:prstGeom>
          <a:noFill/>
        </p:spPr>
        <p:txBody>
          <a:bodyPr wrap="square" rtlCol="0">
            <a:spAutoFit/>
          </a:bodyPr>
          <a:lstStyle/>
          <a:p>
            <a:pPr algn="ctr"/>
            <a:r>
              <a:rPr lang="en-US" sz="1400" dirty="0" smtClean="0"/>
              <a:t>similar scenes</a:t>
            </a:r>
            <a:endParaRPr lang="en-US" sz="1400" dirty="0"/>
          </a:p>
        </p:txBody>
      </p:sp>
      <p:sp>
        <p:nvSpPr>
          <p:cNvPr id="37" name="TextBox 36"/>
          <p:cNvSpPr txBox="1"/>
          <p:nvPr/>
        </p:nvSpPr>
        <p:spPr>
          <a:xfrm rot="731016">
            <a:off x="7082918" y="2999170"/>
            <a:ext cx="1403553" cy="307777"/>
          </a:xfrm>
          <a:prstGeom prst="rect">
            <a:avLst/>
          </a:prstGeom>
          <a:noFill/>
        </p:spPr>
        <p:txBody>
          <a:bodyPr wrap="square" rtlCol="0">
            <a:spAutoFit/>
          </a:bodyPr>
          <a:lstStyle/>
          <a:p>
            <a:pPr algn="ctr"/>
            <a:r>
              <a:rPr lang="en-US" sz="1400" dirty="0"/>
              <a:t>t</a:t>
            </a:r>
            <a:r>
              <a:rPr lang="en-US" sz="1400" dirty="0" smtClean="0"/>
              <a:t>est video</a:t>
            </a:r>
            <a:endParaRPr lang="en-US" sz="1400" dirty="0"/>
          </a:p>
        </p:txBody>
      </p:sp>
      <p:sp>
        <p:nvSpPr>
          <p:cNvPr id="38" name="TextBox 37"/>
          <p:cNvSpPr txBox="1"/>
          <p:nvPr/>
        </p:nvSpPr>
        <p:spPr>
          <a:xfrm>
            <a:off x="5592004" y="3893162"/>
            <a:ext cx="1630325" cy="307777"/>
          </a:xfrm>
          <a:prstGeom prst="rect">
            <a:avLst/>
          </a:prstGeom>
          <a:noFill/>
        </p:spPr>
        <p:txBody>
          <a:bodyPr wrap="square" rtlCol="0">
            <a:spAutoFit/>
          </a:bodyPr>
          <a:lstStyle/>
          <a:p>
            <a:pPr algn="ctr"/>
            <a:r>
              <a:rPr lang="en-US" sz="1400" spc="-100" dirty="0"/>
              <a:t>i</a:t>
            </a:r>
            <a:r>
              <a:rPr lang="en-US" sz="1400" spc="-100" dirty="0" smtClean="0"/>
              <a:t>ndividual to track</a:t>
            </a:r>
            <a:endParaRPr lang="en-US" sz="1400" spc="-100" dirty="0"/>
          </a:p>
        </p:txBody>
      </p:sp>
      <p:sp>
        <p:nvSpPr>
          <p:cNvPr id="40" name="TextBox 39"/>
          <p:cNvSpPr txBox="1"/>
          <p:nvPr/>
        </p:nvSpPr>
        <p:spPr>
          <a:xfrm>
            <a:off x="3107600" y="3625631"/>
            <a:ext cx="1159600" cy="307777"/>
          </a:xfrm>
          <a:prstGeom prst="rect">
            <a:avLst/>
          </a:prstGeom>
          <a:noFill/>
        </p:spPr>
        <p:txBody>
          <a:bodyPr wrap="square" rtlCol="0">
            <a:spAutoFit/>
          </a:bodyPr>
          <a:lstStyle/>
          <a:p>
            <a:pPr algn="ctr"/>
            <a:r>
              <a:rPr lang="en-US" sz="1400" spc="-100" dirty="0"/>
              <a:t>s</a:t>
            </a:r>
            <a:r>
              <a:rPr lang="en-US" sz="1400" spc="-100" dirty="0" smtClean="0"/>
              <a:t>imilar cells</a:t>
            </a:r>
            <a:endParaRPr lang="en-US" sz="1400" spc="-100" dirty="0"/>
          </a:p>
        </p:txBody>
      </p:sp>
      <p:sp>
        <p:nvSpPr>
          <p:cNvPr id="41" name="TextBox 40"/>
          <p:cNvSpPr txBox="1"/>
          <p:nvPr/>
        </p:nvSpPr>
        <p:spPr>
          <a:xfrm>
            <a:off x="3505200" y="6454567"/>
            <a:ext cx="2386830" cy="307777"/>
          </a:xfrm>
          <a:prstGeom prst="rect">
            <a:avLst/>
          </a:prstGeom>
          <a:noFill/>
        </p:spPr>
        <p:txBody>
          <a:bodyPr wrap="square" rtlCol="0">
            <a:spAutoFit/>
          </a:bodyPr>
          <a:lstStyle/>
          <a:p>
            <a:pPr algn="ctr"/>
            <a:r>
              <a:rPr lang="en-US" sz="1400" spc="-100" dirty="0"/>
              <a:t>m</a:t>
            </a:r>
            <a:r>
              <a:rPr lang="en-US" sz="1400" spc="-100" dirty="0" smtClean="0"/>
              <a:t>otion patterns of similar cells</a:t>
            </a:r>
            <a:endParaRPr lang="en-US" sz="1400" spc="-100" dirty="0"/>
          </a:p>
        </p:txBody>
      </p:sp>
      <p:sp>
        <p:nvSpPr>
          <p:cNvPr id="47" name="TextBox 46"/>
          <p:cNvSpPr txBox="1"/>
          <p:nvPr/>
        </p:nvSpPr>
        <p:spPr>
          <a:xfrm>
            <a:off x="2955200" y="5548199"/>
            <a:ext cx="1159600" cy="307777"/>
          </a:xfrm>
          <a:prstGeom prst="rect">
            <a:avLst/>
          </a:prstGeom>
          <a:noFill/>
        </p:spPr>
        <p:txBody>
          <a:bodyPr wrap="square" rtlCol="0">
            <a:spAutoFit/>
          </a:bodyPr>
          <a:lstStyle/>
          <a:p>
            <a:pPr algn="ctr"/>
            <a:r>
              <a:rPr lang="en-US" sz="1400" spc="-100" dirty="0"/>
              <a:t>s</a:t>
            </a:r>
            <a:r>
              <a:rPr lang="en-US" sz="1400" spc="-100" dirty="0" smtClean="0"/>
              <a:t>imilar cells</a:t>
            </a:r>
            <a:endParaRPr lang="en-US" sz="1400" spc="-100" dirty="0"/>
          </a:p>
        </p:txBody>
      </p:sp>
      <p:sp>
        <p:nvSpPr>
          <p:cNvPr id="3" name="Rectangle 2"/>
          <p:cNvSpPr/>
          <p:nvPr/>
        </p:nvSpPr>
        <p:spPr>
          <a:xfrm>
            <a:off x="3200400" y="2667000"/>
            <a:ext cx="5486400" cy="1905000"/>
          </a:xfrm>
          <a:prstGeom prst="rect">
            <a:avLst/>
          </a:prstGeom>
          <a:noFill/>
          <a:ln w="762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5650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Local Crowd </a:t>
            </a:r>
            <a:r>
              <a:rPr lang="en-US" dirty="0" smtClean="0">
                <a:solidFill>
                  <a:srgbClr val="FF0000"/>
                </a:solidFill>
              </a:rPr>
              <a:t>Patch</a:t>
            </a:r>
            <a:r>
              <a:rPr lang="en-US" dirty="0" smtClean="0"/>
              <a:t> Matching</a:t>
            </a:r>
            <a:endParaRPr lang="en-US" dirty="0"/>
          </a:p>
        </p:txBody>
      </p:sp>
      <p:sp>
        <p:nvSpPr>
          <p:cNvPr id="3" name="Content Placeholder 2"/>
          <p:cNvSpPr>
            <a:spLocks noGrp="1"/>
          </p:cNvSpPr>
          <p:nvPr>
            <p:ph idx="1"/>
          </p:nvPr>
        </p:nvSpPr>
        <p:spPr>
          <a:xfrm>
            <a:off x="457200" y="1600200"/>
            <a:ext cx="8229600" cy="838200"/>
          </a:xfrm>
        </p:spPr>
        <p:txBody>
          <a:bodyPr>
            <a:noAutofit/>
          </a:bodyPr>
          <a:lstStyle/>
          <a:p>
            <a:r>
              <a:rPr lang="en-US" sz="2800" dirty="0" smtClean="0"/>
              <a:t>HOG3D is used to retrieve similar patches from the selected scenes.</a:t>
            </a:r>
          </a:p>
          <a:p>
            <a:r>
              <a:rPr lang="en-US" sz="2800" dirty="0" smtClean="0"/>
              <a:t>HOG3D demonstrates good performance in action recognition. </a:t>
            </a:r>
            <a:endParaRPr lang="en-US" sz="2800" dirty="0"/>
          </a:p>
        </p:txBody>
      </p:sp>
      <p:sp>
        <p:nvSpPr>
          <p:cNvPr id="4" name="TextBox 3"/>
          <p:cNvSpPr txBox="1"/>
          <p:nvPr/>
        </p:nvSpPr>
        <p:spPr>
          <a:xfrm>
            <a:off x="304800" y="6162020"/>
            <a:ext cx="8534400" cy="523220"/>
          </a:xfrm>
          <a:prstGeom prst="rect">
            <a:avLst/>
          </a:prstGeom>
          <a:noFill/>
        </p:spPr>
        <p:txBody>
          <a:bodyPr wrap="square" rtlCol="0">
            <a:spAutoFit/>
          </a:bodyPr>
          <a:lstStyle/>
          <a:p>
            <a:r>
              <a:rPr lang="en-US" sz="1400" dirty="0" smtClean="0">
                <a:hlinkClick r:id="rId3"/>
              </a:rPr>
              <a:t>A </a:t>
            </a:r>
            <a:r>
              <a:rPr lang="en-US" sz="1400" dirty="0" err="1" smtClean="0">
                <a:hlinkClick r:id="rId3"/>
              </a:rPr>
              <a:t>Spatio</a:t>
            </a:r>
            <a:r>
              <a:rPr lang="en-US" sz="1400" dirty="0" smtClean="0">
                <a:hlinkClick r:id="rId3"/>
              </a:rPr>
              <a:t>-Temporal Descriptor Based on 3D-Gradients</a:t>
            </a:r>
            <a:r>
              <a:rPr lang="en-US" sz="1400" dirty="0" smtClean="0"/>
              <a:t>, </a:t>
            </a:r>
            <a:r>
              <a:rPr lang="en-US" sz="1400" dirty="0" err="1" smtClean="0"/>
              <a:t>Kläser</a:t>
            </a:r>
            <a:r>
              <a:rPr lang="en-US" sz="1400" dirty="0" smtClean="0"/>
              <a:t>, A., </a:t>
            </a:r>
            <a:r>
              <a:rPr lang="en-US" sz="1400" dirty="0" err="1" smtClean="0"/>
              <a:t>Marszałek</a:t>
            </a:r>
            <a:r>
              <a:rPr lang="en-US" sz="1400" dirty="0" smtClean="0"/>
              <a:t>, M., </a:t>
            </a:r>
            <a:r>
              <a:rPr lang="en-US" sz="1400" dirty="0" err="1" smtClean="0"/>
              <a:t>Schmid</a:t>
            </a:r>
            <a:r>
              <a:rPr lang="en-US" sz="1400" dirty="0" smtClean="0"/>
              <a:t>, C., British Machine Vision Conference - </a:t>
            </a:r>
            <a:r>
              <a:rPr lang="en-US" sz="1400" dirty="0" err="1" smtClean="0"/>
              <a:t>sep</a:t>
            </a:r>
            <a:r>
              <a:rPr lang="en-US" sz="1400" dirty="0" smtClean="0"/>
              <a:t> 2008 </a:t>
            </a:r>
            <a:endParaRPr lang="en-US" sz="1400" dirty="0"/>
          </a:p>
        </p:txBody>
      </p:sp>
    </p:spTree>
    <p:extLst>
      <p:ext uri="{BB962C8B-B14F-4D97-AF65-F5344CB8AC3E}">
        <p14:creationId xmlns:p14="http://schemas.microsoft.com/office/powerpoint/2010/main" val="2291986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85787" y="457200"/>
            <a:ext cx="1905000" cy="6463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dirty="0" smtClean="0">
                <a:solidFill>
                  <a:schemeClr val="tx1"/>
                </a:solidFill>
              </a:rPr>
              <a:t>Learning Motion Patterns</a:t>
            </a:r>
            <a:endParaRPr lang="en-US" dirty="0">
              <a:solidFill>
                <a:schemeClr val="tx1"/>
              </a:solidFill>
            </a:endParaRPr>
          </a:p>
        </p:txBody>
      </p:sp>
      <p:sp>
        <p:nvSpPr>
          <p:cNvPr id="7" name="Rectangle 6"/>
          <p:cNvSpPr/>
          <p:nvPr/>
        </p:nvSpPr>
        <p:spPr>
          <a:xfrm>
            <a:off x="5410200" y="458804"/>
            <a:ext cx="1905000"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dirty="0" smtClean="0">
                <a:solidFill>
                  <a:schemeClr val="tx1"/>
                </a:solidFill>
              </a:rPr>
              <a:t>Global Matching</a:t>
            </a:r>
            <a:endParaRPr lang="en-US" dirty="0">
              <a:solidFill>
                <a:schemeClr val="tx1"/>
              </a:solidFill>
            </a:endParaRPr>
          </a:p>
        </p:txBody>
      </p:sp>
      <p:sp>
        <p:nvSpPr>
          <p:cNvPr id="8" name="Rectangle 7"/>
          <p:cNvSpPr/>
          <p:nvPr/>
        </p:nvSpPr>
        <p:spPr>
          <a:xfrm>
            <a:off x="5257800" y="2667000"/>
            <a:ext cx="1905000"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dirty="0" smtClean="0">
                <a:solidFill>
                  <a:schemeClr val="tx1"/>
                </a:solidFill>
              </a:rPr>
              <a:t>Local Matching</a:t>
            </a:r>
          </a:p>
        </p:txBody>
      </p:sp>
      <p:sp>
        <p:nvSpPr>
          <p:cNvPr id="9" name="Rectangle 8"/>
          <p:cNvSpPr/>
          <p:nvPr/>
        </p:nvSpPr>
        <p:spPr>
          <a:xfrm>
            <a:off x="4495800" y="4572000"/>
            <a:ext cx="3733800"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dirty="0" smtClean="0">
                <a:solidFill>
                  <a:schemeClr val="tx1"/>
                </a:solidFill>
              </a:rPr>
              <a:t>Tracking using Motion Patterns</a:t>
            </a:r>
            <a:endParaRPr lang="en-US" dirty="0">
              <a:solidFill>
                <a:schemeClr val="tx1"/>
              </a:solidFill>
            </a:endParaRPr>
          </a:p>
        </p:txBody>
      </p:sp>
      <p:pic>
        <p:nvPicPr>
          <p:cNvPr id="5125" name="Picture 5" descr="C:\Users\ezgi\Desktop\vision presentation\query.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7379" y="1036876"/>
            <a:ext cx="2094632" cy="118872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Users\ezgi\Desktop\vision presentation\globa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65660" y="1005246"/>
            <a:ext cx="3281364" cy="1309528"/>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C:\Users\ezgi\Desktop\vision presentation\local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6082253" y="2968107"/>
            <a:ext cx="2326816" cy="1554480"/>
          </a:xfrm>
          <a:prstGeom prst="rect">
            <a:avLst/>
          </a:prstGeom>
          <a:noFill/>
          <a:extLst>
            <a:ext uri="{909E8E84-426E-40DD-AFC4-6F175D3DCCD1}">
              <a14:hiddenFill xmlns:a14="http://schemas.microsoft.com/office/drawing/2010/main">
                <a:solidFill>
                  <a:srgbClr val="FFFFFF"/>
                </a:solidFill>
              </a14:hiddenFill>
            </a:ext>
          </a:extLst>
        </p:spPr>
      </p:pic>
      <p:pic>
        <p:nvPicPr>
          <p:cNvPr id="5129" name="Picture 9" descr="C:\Users\ezgi\Desktop\vision presentation\local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25544" y="3169920"/>
            <a:ext cx="1308456" cy="1371600"/>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C:\Users\ezgi\Desktop\vision presentation\track1.png"/>
          <p:cNvPicPr>
            <a:picLocks noChangeAspect="1" noChangeArrowheads="1"/>
          </p:cNvPicPr>
          <p:nvPr/>
        </p:nvPicPr>
        <p:blipFill rotWithShape="1">
          <a:blip r:embed="rId7">
            <a:extLst>
              <a:ext uri="{28A0092B-C50C-407E-A947-70E740481C1C}">
                <a14:useLocalDpi xmlns:a14="http://schemas.microsoft.com/office/drawing/2010/main" val="0"/>
              </a:ext>
            </a:extLst>
          </a:blip>
          <a:srcRect l="72367" t="20102" b="31617"/>
          <a:stretch/>
        </p:blipFill>
        <p:spPr bwMode="auto">
          <a:xfrm flipH="1">
            <a:off x="6686411" y="4899924"/>
            <a:ext cx="1416021" cy="1653276"/>
          </a:xfrm>
          <a:prstGeom prst="rect">
            <a:avLst/>
          </a:prstGeom>
          <a:noFill/>
          <a:extLst>
            <a:ext uri="{909E8E84-426E-40DD-AFC4-6F175D3DCCD1}">
              <a14:hiddenFill xmlns:a14="http://schemas.microsoft.com/office/drawing/2010/main">
                <a:solidFill>
                  <a:srgbClr val="FFFFFF"/>
                </a:solidFill>
              </a14:hiddenFill>
            </a:ext>
          </a:extLst>
        </p:spPr>
      </p:pic>
      <p:pic>
        <p:nvPicPr>
          <p:cNvPr id="5131" name="Picture 11" descr="C:\Users\ezgi\Desktop\vision presentation\track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86200" y="4896090"/>
            <a:ext cx="1580793" cy="165711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533399" y="1216223"/>
            <a:ext cx="2009775" cy="3784843"/>
            <a:chOff x="533399" y="1216223"/>
            <a:chExt cx="2009775" cy="3784843"/>
          </a:xfrm>
        </p:grpSpPr>
        <p:pic>
          <p:nvPicPr>
            <p:cNvPr id="5124" name="Picture 4" descr="C:\Users\ezgi\Desktop\vision presentation\dataset.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3399" y="1562541"/>
              <a:ext cx="2009775" cy="34385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85787" y="1216223"/>
              <a:ext cx="1905000" cy="307777"/>
            </a:xfrm>
            <a:prstGeom prst="rect">
              <a:avLst/>
            </a:prstGeom>
            <a:noFill/>
          </p:spPr>
          <p:txBody>
            <a:bodyPr wrap="square" rtlCol="0">
              <a:spAutoFit/>
            </a:bodyPr>
            <a:lstStyle/>
            <a:p>
              <a:pPr algn="ctr"/>
              <a:r>
                <a:rPr lang="en-US" sz="1400" dirty="0" smtClean="0"/>
                <a:t>database</a:t>
              </a:r>
              <a:endParaRPr lang="en-US" sz="1400" dirty="0"/>
            </a:p>
          </p:txBody>
        </p:sp>
      </p:grpSp>
      <p:sp>
        <p:nvSpPr>
          <p:cNvPr id="5" name="TextBox 4"/>
          <p:cNvSpPr txBox="1"/>
          <p:nvPr/>
        </p:nvSpPr>
        <p:spPr>
          <a:xfrm>
            <a:off x="7130847" y="806039"/>
            <a:ext cx="1403553" cy="307777"/>
          </a:xfrm>
          <a:prstGeom prst="rect">
            <a:avLst/>
          </a:prstGeom>
          <a:noFill/>
        </p:spPr>
        <p:txBody>
          <a:bodyPr wrap="square" rtlCol="0">
            <a:spAutoFit/>
          </a:bodyPr>
          <a:lstStyle/>
          <a:p>
            <a:pPr algn="ctr"/>
            <a:r>
              <a:rPr lang="en-US" sz="1400" dirty="0"/>
              <a:t>t</a:t>
            </a:r>
            <a:r>
              <a:rPr lang="en-US" sz="1400" dirty="0" smtClean="0"/>
              <a:t>est video</a:t>
            </a:r>
            <a:endParaRPr lang="en-US" sz="1400" dirty="0"/>
          </a:p>
        </p:txBody>
      </p:sp>
      <p:sp>
        <p:nvSpPr>
          <p:cNvPr id="36" name="TextBox 35"/>
          <p:cNvSpPr txBox="1"/>
          <p:nvPr/>
        </p:nvSpPr>
        <p:spPr>
          <a:xfrm>
            <a:off x="4080474" y="743955"/>
            <a:ext cx="1403553" cy="307777"/>
          </a:xfrm>
          <a:prstGeom prst="rect">
            <a:avLst/>
          </a:prstGeom>
          <a:noFill/>
        </p:spPr>
        <p:txBody>
          <a:bodyPr wrap="square" rtlCol="0">
            <a:spAutoFit/>
          </a:bodyPr>
          <a:lstStyle/>
          <a:p>
            <a:pPr algn="ctr"/>
            <a:r>
              <a:rPr lang="en-US" sz="1400" dirty="0" smtClean="0"/>
              <a:t>similar scenes</a:t>
            </a:r>
            <a:endParaRPr lang="en-US" sz="1400" dirty="0"/>
          </a:p>
        </p:txBody>
      </p:sp>
      <p:sp>
        <p:nvSpPr>
          <p:cNvPr id="37" name="TextBox 36"/>
          <p:cNvSpPr txBox="1"/>
          <p:nvPr/>
        </p:nvSpPr>
        <p:spPr>
          <a:xfrm rot="731016">
            <a:off x="7082918" y="2999170"/>
            <a:ext cx="1403553" cy="307777"/>
          </a:xfrm>
          <a:prstGeom prst="rect">
            <a:avLst/>
          </a:prstGeom>
          <a:noFill/>
        </p:spPr>
        <p:txBody>
          <a:bodyPr wrap="square" rtlCol="0">
            <a:spAutoFit/>
          </a:bodyPr>
          <a:lstStyle/>
          <a:p>
            <a:pPr algn="ctr"/>
            <a:r>
              <a:rPr lang="en-US" sz="1400" dirty="0"/>
              <a:t>t</a:t>
            </a:r>
            <a:r>
              <a:rPr lang="en-US" sz="1400" dirty="0" smtClean="0"/>
              <a:t>est video</a:t>
            </a:r>
            <a:endParaRPr lang="en-US" sz="1400" dirty="0"/>
          </a:p>
        </p:txBody>
      </p:sp>
      <p:sp>
        <p:nvSpPr>
          <p:cNvPr id="38" name="TextBox 37"/>
          <p:cNvSpPr txBox="1"/>
          <p:nvPr/>
        </p:nvSpPr>
        <p:spPr>
          <a:xfrm>
            <a:off x="5592004" y="3893162"/>
            <a:ext cx="1630325" cy="307777"/>
          </a:xfrm>
          <a:prstGeom prst="rect">
            <a:avLst/>
          </a:prstGeom>
          <a:noFill/>
        </p:spPr>
        <p:txBody>
          <a:bodyPr wrap="square" rtlCol="0">
            <a:spAutoFit/>
          </a:bodyPr>
          <a:lstStyle/>
          <a:p>
            <a:pPr algn="ctr"/>
            <a:r>
              <a:rPr lang="en-US" sz="1400" spc="-100" dirty="0"/>
              <a:t>i</a:t>
            </a:r>
            <a:r>
              <a:rPr lang="en-US" sz="1400" spc="-100" dirty="0" smtClean="0"/>
              <a:t>ndividual to track</a:t>
            </a:r>
            <a:endParaRPr lang="en-US" sz="1400" spc="-100" dirty="0"/>
          </a:p>
        </p:txBody>
      </p:sp>
      <p:sp>
        <p:nvSpPr>
          <p:cNvPr id="40" name="TextBox 39"/>
          <p:cNvSpPr txBox="1"/>
          <p:nvPr/>
        </p:nvSpPr>
        <p:spPr>
          <a:xfrm>
            <a:off x="3107600" y="3625631"/>
            <a:ext cx="1159600" cy="307777"/>
          </a:xfrm>
          <a:prstGeom prst="rect">
            <a:avLst/>
          </a:prstGeom>
          <a:noFill/>
        </p:spPr>
        <p:txBody>
          <a:bodyPr wrap="square" rtlCol="0">
            <a:spAutoFit/>
          </a:bodyPr>
          <a:lstStyle/>
          <a:p>
            <a:pPr algn="ctr"/>
            <a:r>
              <a:rPr lang="en-US" sz="1400" spc="-100" dirty="0"/>
              <a:t>s</a:t>
            </a:r>
            <a:r>
              <a:rPr lang="en-US" sz="1400" spc="-100" dirty="0" smtClean="0"/>
              <a:t>imilar cells</a:t>
            </a:r>
            <a:endParaRPr lang="en-US" sz="1400" spc="-100" dirty="0"/>
          </a:p>
        </p:txBody>
      </p:sp>
      <p:sp>
        <p:nvSpPr>
          <p:cNvPr id="41" name="TextBox 40"/>
          <p:cNvSpPr txBox="1"/>
          <p:nvPr/>
        </p:nvSpPr>
        <p:spPr>
          <a:xfrm>
            <a:off x="3505200" y="6454567"/>
            <a:ext cx="2386830" cy="307777"/>
          </a:xfrm>
          <a:prstGeom prst="rect">
            <a:avLst/>
          </a:prstGeom>
          <a:noFill/>
        </p:spPr>
        <p:txBody>
          <a:bodyPr wrap="square" rtlCol="0">
            <a:spAutoFit/>
          </a:bodyPr>
          <a:lstStyle/>
          <a:p>
            <a:pPr algn="ctr"/>
            <a:r>
              <a:rPr lang="en-US" sz="1400" spc="-100" dirty="0"/>
              <a:t>m</a:t>
            </a:r>
            <a:r>
              <a:rPr lang="en-US" sz="1400" spc="-100" dirty="0" smtClean="0"/>
              <a:t>otion patterns of similar cells</a:t>
            </a:r>
            <a:endParaRPr lang="en-US" sz="1400" spc="-100" dirty="0"/>
          </a:p>
        </p:txBody>
      </p:sp>
      <p:sp>
        <p:nvSpPr>
          <p:cNvPr id="47" name="TextBox 46"/>
          <p:cNvSpPr txBox="1"/>
          <p:nvPr/>
        </p:nvSpPr>
        <p:spPr>
          <a:xfrm>
            <a:off x="2955200" y="5548199"/>
            <a:ext cx="1159600" cy="307777"/>
          </a:xfrm>
          <a:prstGeom prst="rect">
            <a:avLst/>
          </a:prstGeom>
          <a:noFill/>
        </p:spPr>
        <p:txBody>
          <a:bodyPr wrap="square" rtlCol="0">
            <a:spAutoFit/>
          </a:bodyPr>
          <a:lstStyle/>
          <a:p>
            <a:pPr algn="ctr"/>
            <a:r>
              <a:rPr lang="en-US" sz="1400" spc="-100" dirty="0"/>
              <a:t>s</a:t>
            </a:r>
            <a:r>
              <a:rPr lang="en-US" sz="1400" spc="-100" dirty="0" smtClean="0"/>
              <a:t>imilar cells</a:t>
            </a:r>
            <a:endParaRPr lang="en-US" sz="1400" spc="-100" dirty="0"/>
          </a:p>
        </p:txBody>
      </p:sp>
      <p:sp>
        <p:nvSpPr>
          <p:cNvPr id="3" name="Rectangle 2"/>
          <p:cNvSpPr/>
          <p:nvPr/>
        </p:nvSpPr>
        <p:spPr>
          <a:xfrm>
            <a:off x="3065660" y="4571999"/>
            <a:ext cx="5621140" cy="2180307"/>
          </a:xfrm>
          <a:prstGeom prst="rect">
            <a:avLst/>
          </a:prstGeom>
          <a:noFill/>
          <a:ln w="762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5650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Tracking using Motion Patterns</a:t>
            </a:r>
            <a:endParaRPr lang="en-US" dirty="0"/>
          </a:p>
        </p:txBody>
      </p:sp>
      <p:grpSp>
        <p:nvGrpSpPr>
          <p:cNvPr id="7" name="Group 6"/>
          <p:cNvGrpSpPr/>
          <p:nvPr/>
        </p:nvGrpSpPr>
        <p:grpSpPr>
          <a:xfrm>
            <a:off x="914400" y="2612320"/>
            <a:ext cx="3552934" cy="502444"/>
            <a:chOff x="914400" y="2209800"/>
            <a:chExt cx="3552934" cy="1004889"/>
          </a:xfrm>
        </p:grpSpPr>
        <p:sp>
          <p:nvSpPr>
            <p:cNvPr id="4" name="TextBox 3"/>
            <p:cNvSpPr txBox="1"/>
            <p:nvPr/>
          </p:nvSpPr>
          <p:spPr>
            <a:xfrm>
              <a:off x="914400" y="2209800"/>
              <a:ext cx="3478826" cy="461665"/>
            </a:xfrm>
            <a:prstGeom prst="rect">
              <a:avLst/>
            </a:prstGeom>
            <a:noFill/>
          </p:spPr>
          <p:txBody>
            <a:bodyPr wrap="square" rtlCol="0">
              <a:spAutoFit/>
            </a:bodyPr>
            <a:lstStyle/>
            <a:p>
              <a:r>
                <a:rPr lang="en-US" sz="2400" dirty="0" smtClean="0"/>
                <a:t>Prediction by </a:t>
              </a:r>
              <a:r>
                <a:rPr lang="en-US" sz="2400" dirty="0" err="1" smtClean="0"/>
                <a:t>Kalman</a:t>
              </a:r>
              <a:r>
                <a:rPr lang="en-US" sz="2400" dirty="0" smtClean="0"/>
                <a:t> filter </a:t>
              </a:r>
            </a:p>
          </p:txBody>
        </p:sp>
        <p:sp>
          <p:nvSpPr>
            <p:cNvPr id="6" name="Rounded Rectangle 5"/>
            <p:cNvSpPr/>
            <p:nvPr/>
          </p:nvSpPr>
          <p:spPr>
            <a:xfrm>
              <a:off x="914400" y="2209800"/>
              <a:ext cx="3552934" cy="1004889"/>
            </a:xfrm>
            <a:prstGeom prst="round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ounded Rectangle 9"/>
          <p:cNvSpPr/>
          <p:nvPr/>
        </p:nvSpPr>
        <p:spPr>
          <a:xfrm>
            <a:off x="4343400" y="4910417"/>
            <a:ext cx="762000" cy="721179"/>
          </a:xfrm>
          <a:prstGeom prst="round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6324600" y="4901085"/>
            <a:ext cx="609600" cy="730511"/>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5311588" y="1556322"/>
            <a:ext cx="2819400" cy="563880"/>
            <a:chOff x="5257800" y="1701492"/>
            <a:chExt cx="2819400" cy="563880"/>
          </a:xfrm>
        </p:grpSpPr>
        <p:sp>
          <p:nvSpPr>
            <p:cNvPr id="9" name="TextBox 8"/>
            <p:cNvSpPr txBox="1"/>
            <p:nvPr/>
          </p:nvSpPr>
          <p:spPr>
            <a:xfrm>
              <a:off x="5334000" y="1752600"/>
              <a:ext cx="2743200" cy="461665"/>
            </a:xfrm>
            <a:prstGeom prst="rect">
              <a:avLst/>
            </a:prstGeom>
            <a:noFill/>
          </p:spPr>
          <p:txBody>
            <a:bodyPr wrap="square" rtlCol="0">
              <a:spAutoFit/>
            </a:bodyPr>
            <a:lstStyle/>
            <a:p>
              <a:r>
                <a:rPr lang="en-US" sz="2400" dirty="0" smtClean="0"/>
                <a:t>Prediction of syste</a:t>
              </a:r>
              <a:r>
                <a:rPr lang="en-US" sz="2400" dirty="0"/>
                <a:t>m</a:t>
              </a:r>
            </a:p>
          </p:txBody>
        </p:sp>
        <p:sp>
          <p:nvSpPr>
            <p:cNvPr id="15" name="Rounded Rectangle 14"/>
            <p:cNvSpPr/>
            <p:nvPr/>
          </p:nvSpPr>
          <p:spPr>
            <a:xfrm>
              <a:off x="5257800" y="1701492"/>
              <a:ext cx="2743200" cy="563880"/>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5867400" y="2430755"/>
            <a:ext cx="2667000" cy="923330"/>
          </a:xfrm>
          <a:prstGeom prst="rect">
            <a:avLst/>
          </a:prstGeom>
          <a:noFill/>
        </p:spPr>
        <p:txBody>
          <a:bodyPr wrap="square" rtlCol="0">
            <a:spAutoFit/>
          </a:bodyPr>
          <a:lstStyle/>
          <a:p>
            <a:r>
              <a:rPr lang="en-US" dirty="0" smtClean="0"/>
              <a:t>Using:</a:t>
            </a:r>
          </a:p>
          <a:p>
            <a:pPr marL="285750" indent="-285750">
              <a:buFont typeface="Arial" pitchFamily="34" charset="0"/>
              <a:buChar char="•"/>
            </a:pPr>
            <a:r>
              <a:rPr lang="en-US" dirty="0" smtClean="0"/>
              <a:t>Optical Flow</a:t>
            </a:r>
          </a:p>
          <a:p>
            <a:pPr marL="285750" indent="-285750">
              <a:buFont typeface="Arial" pitchFamily="34" charset="0"/>
              <a:buChar char="•"/>
            </a:pPr>
            <a:r>
              <a:rPr lang="en-US" dirty="0" smtClean="0"/>
              <a:t>CTM</a:t>
            </a:r>
          </a:p>
        </p:txBody>
      </p:sp>
      <p:sp>
        <p:nvSpPr>
          <p:cNvPr id="18" name="TextBox 17"/>
          <p:cNvSpPr txBox="1"/>
          <p:nvPr/>
        </p:nvSpPr>
        <p:spPr>
          <a:xfrm>
            <a:off x="5867400" y="3354085"/>
            <a:ext cx="2667000" cy="923330"/>
          </a:xfrm>
          <a:prstGeom prst="rect">
            <a:avLst/>
          </a:prstGeom>
          <a:noFill/>
        </p:spPr>
        <p:txBody>
          <a:bodyPr wrap="square" rtlCol="0">
            <a:spAutoFit/>
          </a:bodyPr>
          <a:lstStyle/>
          <a:p>
            <a:r>
              <a:rPr lang="en-US" dirty="0" smtClean="0"/>
              <a:t>Learnt from:</a:t>
            </a:r>
          </a:p>
          <a:p>
            <a:pPr marL="285750" indent="-285750">
              <a:buFont typeface="Arial" pitchFamily="34" charset="0"/>
              <a:buChar char="•"/>
            </a:pPr>
            <a:r>
              <a:rPr lang="en-US" dirty="0" smtClean="0"/>
              <a:t>Test video</a:t>
            </a:r>
          </a:p>
          <a:p>
            <a:pPr marL="285750" indent="-285750">
              <a:buFont typeface="Arial" pitchFamily="34" charset="0"/>
              <a:buChar char="•"/>
            </a:pPr>
            <a:r>
              <a:rPr lang="en-US" dirty="0" smtClean="0"/>
              <a:t>Database of videos</a:t>
            </a:r>
          </a:p>
        </p:txBody>
      </p:sp>
      <p:sp>
        <p:nvSpPr>
          <p:cNvPr id="19" name="Rounded Rectangle 18"/>
          <p:cNvSpPr/>
          <p:nvPr/>
        </p:nvSpPr>
        <p:spPr>
          <a:xfrm>
            <a:off x="2590800" y="4934579"/>
            <a:ext cx="762000" cy="69701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p:cNvGrpSpPr/>
          <p:nvPr/>
        </p:nvGrpSpPr>
        <p:grpSpPr>
          <a:xfrm>
            <a:off x="126720" y="3803726"/>
            <a:ext cx="2712363" cy="838200"/>
            <a:chOff x="914400" y="2209800"/>
            <a:chExt cx="3552934" cy="1004889"/>
          </a:xfrm>
        </p:grpSpPr>
        <p:sp>
          <p:nvSpPr>
            <p:cNvPr id="21" name="TextBox 20"/>
            <p:cNvSpPr txBox="1"/>
            <p:nvPr/>
          </p:nvSpPr>
          <p:spPr>
            <a:xfrm>
              <a:off x="914401" y="2209800"/>
              <a:ext cx="3552933" cy="996254"/>
            </a:xfrm>
            <a:prstGeom prst="rect">
              <a:avLst/>
            </a:prstGeom>
            <a:noFill/>
          </p:spPr>
          <p:txBody>
            <a:bodyPr wrap="square" rtlCol="0">
              <a:spAutoFit/>
            </a:bodyPr>
            <a:lstStyle/>
            <a:p>
              <a:r>
                <a:rPr lang="en-US" sz="2400" dirty="0" smtClean="0"/>
                <a:t>Tracker position for person at location </a:t>
              </a:r>
              <a:r>
                <a:rPr lang="en-US" sz="2400" i="1" dirty="0" smtClean="0"/>
                <a:t>O</a:t>
              </a:r>
              <a:endParaRPr lang="en-US" sz="2400" dirty="0" smtClean="0"/>
            </a:p>
          </p:txBody>
        </p:sp>
        <p:sp>
          <p:nvSpPr>
            <p:cNvPr id="23" name="Rounded Rectangle 22"/>
            <p:cNvSpPr/>
            <p:nvPr/>
          </p:nvSpPr>
          <p:spPr>
            <a:xfrm>
              <a:off x="914400" y="2209800"/>
              <a:ext cx="3552934" cy="1004889"/>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p:cNvSpPr txBox="1"/>
          <p:nvPr/>
        </p:nvSpPr>
        <p:spPr>
          <a:xfrm>
            <a:off x="2590800" y="4800600"/>
            <a:ext cx="4419600" cy="830997"/>
          </a:xfrm>
          <a:prstGeom prst="rect">
            <a:avLst/>
          </a:prstGeom>
          <a:noFill/>
        </p:spPr>
        <p:txBody>
          <a:bodyPr wrap="square" rtlCol="0">
            <a:spAutoFit/>
          </a:bodyPr>
          <a:lstStyle/>
          <a:p>
            <a:r>
              <a:rPr lang="en-US" sz="4800" dirty="0" smtClean="0"/>
              <a:t>P</a:t>
            </a:r>
            <a:r>
              <a:rPr lang="en-US" sz="4800" baseline="-25000" dirty="0"/>
              <a:t>O</a:t>
            </a:r>
            <a:r>
              <a:rPr lang="en-US" sz="4800" dirty="0" smtClean="0"/>
              <a:t>    =   K   +   </a:t>
            </a:r>
            <a:r>
              <a:rPr lang="el-GR" sz="4800" dirty="0" smtClean="0"/>
              <a:t>λ</a:t>
            </a:r>
            <a:r>
              <a:rPr lang="en-US" sz="4800" dirty="0" smtClean="0"/>
              <a:t> S</a:t>
            </a:r>
            <a:endParaRPr lang="en-US" sz="4800" dirty="0"/>
          </a:p>
        </p:txBody>
      </p:sp>
    </p:spTree>
    <p:extLst>
      <p:ext uri="{BB962C8B-B14F-4D97-AF65-F5344CB8AC3E}">
        <p14:creationId xmlns:p14="http://schemas.microsoft.com/office/powerpoint/2010/main" val="1919377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Experiments</a:t>
            </a:r>
            <a:endParaRPr lang="en-US" dirty="0"/>
          </a:p>
        </p:txBody>
      </p:sp>
      <p:sp>
        <p:nvSpPr>
          <p:cNvPr id="3" name="Content Placeholder 2"/>
          <p:cNvSpPr>
            <a:spLocks noGrp="1"/>
          </p:cNvSpPr>
          <p:nvPr>
            <p:ph idx="1"/>
          </p:nvPr>
        </p:nvSpPr>
        <p:spPr/>
        <p:txBody>
          <a:bodyPr>
            <a:normAutofit/>
          </a:bodyPr>
          <a:lstStyle/>
          <a:p>
            <a:r>
              <a:rPr lang="en-US" dirty="0" smtClean="0"/>
              <a:t>Data: Downloaded from video web sites using text queries like “crosswalk”, “political rally”, “festival”, “marathon”. </a:t>
            </a:r>
          </a:p>
          <a:p>
            <a:r>
              <a:rPr lang="en-US" dirty="0" smtClean="0"/>
              <a:t>2 types of experiment:</a:t>
            </a:r>
          </a:p>
          <a:p>
            <a:pPr marL="400050" lvl="1" indent="0">
              <a:buNone/>
            </a:pPr>
            <a:r>
              <a:rPr lang="en-US" dirty="0" smtClean="0"/>
              <a:t>1. Tracking Typical Crowd Behavior</a:t>
            </a:r>
          </a:p>
          <a:p>
            <a:pPr marL="400050" lvl="1" indent="0">
              <a:buNone/>
            </a:pPr>
            <a:r>
              <a:rPr lang="en-US" dirty="0" smtClean="0"/>
              <a:t>2. Tracking Rare and Abrupt Events</a:t>
            </a:r>
          </a:p>
        </p:txBody>
      </p:sp>
    </p:spTree>
    <p:extLst>
      <p:ext uri="{BB962C8B-B14F-4D97-AF65-F5344CB8AC3E}">
        <p14:creationId xmlns:p14="http://schemas.microsoft.com/office/powerpoint/2010/main" val="1594216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Experiments</a:t>
            </a:r>
            <a:endParaRPr lang="en-US" dirty="0"/>
          </a:p>
        </p:txBody>
      </p:sp>
      <p:sp>
        <p:nvSpPr>
          <p:cNvPr id="3" name="Content Placeholder 2"/>
          <p:cNvSpPr>
            <a:spLocks noGrp="1"/>
          </p:cNvSpPr>
          <p:nvPr>
            <p:ph idx="1"/>
          </p:nvPr>
        </p:nvSpPr>
        <p:spPr>
          <a:xfrm>
            <a:off x="457200" y="4251960"/>
            <a:ext cx="8229600" cy="1874203"/>
          </a:xfrm>
        </p:spPr>
        <p:txBody>
          <a:bodyPr>
            <a:normAutofit fontScale="92500" lnSpcReduction="10000"/>
          </a:bodyPr>
          <a:lstStyle/>
          <a:p>
            <a:r>
              <a:rPr lang="en-US" sz="3000" u="sng" dirty="0"/>
              <a:t>Test </a:t>
            </a:r>
            <a:r>
              <a:rPr lang="en-US" sz="3000" u="sng" dirty="0" smtClean="0"/>
              <a:t>videos </a:t>
            </a:r>
            <a:r>
              <a:rPr lang="en-US" dirty="0"/>
              <a:t>are manually annotated to measure the error in pixels</a:t>
            </a:r>
            <a:r>
              <a:rPr lang="en-US" dirty="0" smtClean="0"/>
              <a:t>.</a:t>
            </a:r>
          </a:p>
          <a:p>
            <a:pPr lvl="1"/>
            <a:r>
              <a:rPr lang="en-US" dirty="0" smtClean="0">
                <a:solidFill>
                  <a:srgbClr val="0070C0"/>
                </a:solidFill>
              </a:rPr>
              <a:t>Blue </a:t>
            </a:r>
            <a:r>
              <a:rPr lang="en-US" dirty="0" smtClean="0"/>
              <a:t>= Typical crowd behavior</a:t>
            </a:r>
          </a:p>
          <a:p>
            <a:pPr lvl="1"/>
            <a:r>
              <a:rPr lang="en-US" dirty="0" smtClean="0">
                <a:solidFill>
                  <a:srgbClr val="FF0000"/>
                </a:solidFill>
              </a:rPr>
              <a:t>Red</a:t>
            </a:r>
            <a:r>
              <a:rPr lang="en-US" dirty="0" smtClean="0"/>
              <a:t> = Rare events</a:t>
            </a:r>
            <a:endParaRPr lang="en-US" dirty="0"/>
          </a:p>
        </p:txBody>
      </p:sp>
      <p:pic>
        <p:nvPicPr>
          <p:cNvPr id="2050" name="Picture 2" descr="C:\Users\ezgi\Dropbox\vision presentation\experiment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136" y="1600200"/>
            <a:ext cx="8032464" cy="2651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55754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Experiments</a:t>
            </a:r>
            <a:endParaRPr lang="en-US" dirty="0"/>
          </a:p>
        </p:txBody>
      </p:sp>
      <p:sp>
        <p:nvSpPr>
          <p:cNvPr id="3" name="Content Placeholder 2"/>
          <p:cNvSpPr>
            <a:spLocks noGrp="1"/>
          </p:cNvSpPr>
          <p:nvPr>
            <p:ph idx="1"/>
          </p:nvPr>
        </p:nvSpPr>
        <p:spPr>
          <a:xfrm>
            <a:off x="3511902" y="1600200"/>
            <a:ext cx="5174897" cy="4525963"/>
          </a:xfrm>
        </p:spPr>
        <p:txBody>
          <a:bodyPr/>
          <a:lstStyle/>
          <a:p>
            <a:r>
              <a:rPr lang="en-US" dirty="0"/>
              <a:t>Error = # of pixels between the positions of tracker and individual in each frame</a:t>
            </a:r>
          </a:p>
          <a:p>
            <a:pPr lvl="1"/>
            <a:r>
              <a:rPr lang="en-US" dirty="0" smtClean="0">
                <a:solidFill>
                  <a:srgbClr val="FFFF00"/>
                </a:solidFill>
              </a:rPr>
              <a:t>Yellow</a:t>
            </a:r>
            <a:r>
              <a:rPr lang="en-US" dirty="0" smtClean="0"/>
              <a:t> = ground truth</a:t>
            </a:r>
          </a:p>
          <a:p>
            <a:pPr lvl="1"/>
            <a:r>
              <a:rPr lang="en-US" dirty="0" smtClean="0">
                <a:solidFill>
                  <a:srgbClr val="FF0000"/>
                </a:solidFill>
              </a:rPr>
              <a:t>Red</a:t>
            </a:r>
            <a:r>
              <a:rPr lang="en-US" dirty="0" smtClean="0"/>
              <a:t> = tracking results</a:t>
            </a:r>
            <a:endParaRPr lang="en-US" dirty="0"/>
          </a:p>
        </p:txBody>
      </p:sp>
      <p:pic>
        <p:nvPicPr>
          <p:cNvPr id="1026" name="Picture 2" descr="C:\Users\ezgi\Dropbox\vision presentation\experiments_error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4987" y="1325880"/>
            <a:ext cx="2905028" cy="164592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ezgi\Dropbox\vision presentation\experiments_error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2426" y="4678680"/>
            <a:ext cx="2907333" cy="16459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ezgi\Dropbox\vision presentation\experiments_error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5179" y="3002280"/>
            <a:ext cx="2896724" cy="1645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40317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1</a:t>
            </a:r>
            <a:r>
              <a:rPr lang="en-US" baseline="30000" dirty="0" smtClean="0"/>
              <a:t>st</a:t>
            </a:r>
            <a:r>
              <a:rPr lang="en-US" dirty="0" smtClean="0"/>
              <a:t> Experiment</a:t>
            </a:r>
            <a:endParaRPr lang="en-US" dirty="0"/>
          </a:p>
        </p:txBody>
      </p:sp>
      <p:sp>
        <p:nvSpPr>
          <p:cNvPr id="5" name="Subtitle 4"/>
          <p:cNvSpPr>
            <a:spLocks noGrp="1"/>
          </p:cNvSpPr>
          <p:nvPr>
            <p:ph type="subTitle" idx="1"/>
          </p:nvPr>
        </p:nvSpPr>
        <p:spPr>
          <a:xfrm>
            <a:off x="1371600" y="3276600"/>
            <a:ext cx="6400800" cy="1752600"/>
          </a:xfrm>
        </p:spPr>
        <p:txBody>
          <a:bodyPr/>
          <a:lstStyle/>
          <a:p>
            <a:r>
              <a:rPr lang="en-US" dirty="0" smtClean="0">
                <a:solidFill>
                  <a:schemeClr val="tx1"/>
                </a:solidFill>
              </a:rPr>
              <a:t>Tracking typical crowd behavior</a:t>
            </a:r>
            <a:endParaRPr lang="en-US" dirty="0">
              <a:solidFill>
                <a:schemeClr val="tx1"/>
              </a:solidFill>
            </a:endParaRPr>
          </a:p>
        </p:txBody>
      </p:sp>
    </p:spTree>
    <p:extLst>
      <p:ext uri="{BB962C8B-B14F-4D97-AF65-F5344CB8AC3E}">
        <p14:creationId xmlns:p14="http://schemas.microsoft.com/office/powerpoint/2010/main" val="33082786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xp1_1.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58602"/>
          </a:xfrm>
        </p:spPr>
      </p:pic>
      <p:sp>
        <p:nvSpPr>
          <p:cNvPr id="7" name="Title 6"/>
          <p:cNvSpPr>
            <a:spLocks noGrp="1"/>
          </p:cNvSpPr>
          <p:nvPr>
            <p:ph type="title"/>
          </p:nvPr>
        </p:nvSpPr>
        <p:spPr/>
        <p:txBody>
          <a:bodyPr/>
          <a:lstStyle/>
          <a:p>
            <a:endParaRPr lang="en-US"/>
          </a:p>
        </p:txBody>
      </p:sp>
    </p:spTree>
    <p:extLst>
      <p:ext uri="{BB962C8B-B14F-4D97-AF65-F5344CB8AC3E}">
        <p14:creationId xmlns:p14="http://schemas.microsoft.com/office/powerpoint/2010/main" val="1517299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Crowd Analysis</a:t>
            </a:r>
            <a:endParaRPr lang="en-US" dirty="0"/>
          </a:p>
        </p:txBody>
      </p:sp>
      <p:sp>
        <p:nvSpPr>
          <p:cNvPr id="4" name="TextBox 3"/>
          <p:cNvSpPr txBox="1"/>
          <p:nvPr/>
        </p:nvSpPr>
        <p:spPr>
          <a:xfrm>
            <a:off x="457200" y="6096000"/>
            <a:ext cx="8229600" cy="523220"/>
          </a:xfrm>
          <a:prstGeom prst="rect">
            <a:avLst/>
          </a:prstGeom>
          <a:noFill/>
        </p:spPr>
        <p:txBody>
          <a:bodyPr wrap="square" rtlCol="0">
            <a:spAutoFit/>
          </a:bodyPr>
          <a:lstStyle/>
          <a:p>
            <a:r>
              <a:rPr lang="en-US" sz="1400" dirty="0" smtClean="0">
                <a:hlinkClick r:id="rId3"/>
              </a:rPr>
              <a:t>Crowd analysis: a survey</a:t>
            </a:r>
            <a:r>
              <a:rPr lang="en-US" sz="1400" dirty="0" smtClean="0"/>
              <a:t>, Zhan, B., </a:t>
            </a:r>
            <a:r>
              <a:rPr lang="en-US" sz="1400" dirty="0" err="1" smtClean="0"/>
              <a:t>Monekosso</a:t>
            </a:r>
            <a:r>
              <a:rPr lang="en-US" sz="1400" dirty="0" smtClean="0"/>
              <a:t>, D.N., </a:t>
            </a:r>
            <a:r>
              <a:rPr lang="en-US" sz="1400" dirty="0" err="1" smtClean="0"/>
              <a:t>Remagnino</a:t>
            </a:r>
            <a:r>
              <a:rPr lang="en-US" sz="1400" dirty="0" smtClean="0"/>
              <a:t>, P., </a:t>
            </a:r>
            <a:r>
              <a:rPr lang="en-US" sz="1400" dirty="0" err="1" smtClean="0"/>
              <a:t>Velastin</a:t>
            </a:r>
            <a:r>
              <a:rPr lang="en-US" sz="1400" dirty="0" smtClean="0"/>
              <a:t>, S.A., </a:t>
            </a:r>
            <a:r>
              <a:rPr lang="en-US" sz="1400" dirty="0" err="1" smtClean="0"/>
              <a:t>Xu</a:t>
            </a:r>
            <a:r>
              <a:rPr lang="en-US" sz="1400" dirty="0" smtClean="0"/>
              <a:t>, L., Machine Vision and Applications, </a:t>
            </a:r>
            <a:r>
              <a:rPr lang="en-US" sz="1400" dirty="0" err="1" smtClean="0"/>
              <a:t>Vol</a:t>
            </a:r>
            <a:r>
              <a:rPr lang="en-US" sz="1400" dirty="0" smtClean="0"/>
              <a:t> 19, No 5-6, p. 345-357, DOI: 10.1007/s00138-008-0132-4.</a:t>
            </a:r>
            <a:endParaRPr lang="en-US" b="1" dirty="0"/>
          </a:p>
        </p:txBody>
      </p:sp>
      <p:pic>
        <p:nvPicPr>
          <p:cNvPr id="1026" name="Picture 2" descr="C:\Users\ezgi\Desktop\vision presentation\crowd_sport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5611" y="1263510"/>
            <a:ext cx="5369856" cy="403227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ezgi\Desktop\vision presentation\concert crowd.jpg"/>
          <p:cNvPicPr>
            <a:picLocks noChangeAspect="1" noChangeArrowheads="1"/>
          </p:cNvPicPr>
          <p:nvPr/>
        </p:nvPicPr>
        <p:blipFill rotWithShape="1">
          <a:blip r:embed="rId5">
            <a:extLst>
              <a:ext uri="{28A0092B-C50C-407E-A947-70E740481C1C}">
                <a14:useLocalDpi xmlns:a14="http://schemas.microsoft.com/office/drawing/2010/main" val="0"/>
              </a:ext>
            </a:extLst>
          </a:blip>
          <a:srcRect l="6149" r="13682"/>
          <a:stretch/>
        </p:blipFill>
        <p:spPr bwMode="auto">
          <a:xfrm>
            <a:off x="1905001" y="1258687"/>
            <a:ext cx="5334000" cy="40053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ezgi\Desktop\vision presentation\airport-crowd.jpg"/>
          <p:cNvPicPr>
            <a:picLocks noChangeAspect="1" noChangeArrowheads="1"/>
          </p:cNvPicPr>
          <p:nvPr/>
        </p:nvPicPr>
        <p:blipFill rotWithShape="1">
          <a:blip r:embed="rId6">
            <a:extLst>
              <a:ext uri="{28A0092B-C50C-407E-A947-70E740481C1C}">
                <a14:useLocalDpi xmlns:a14="http://schemas.microsoft.com/office/drawing/2010/main" val="0"/>
              </a:ext>
            </a:extLst>
          </a:blip>
          <a:srcRect l="20188" r="1705"/>
          <a:stretch/>
        </p:blipFill>
        <p:spPr bwMode="auto">
          <a:xfrm>
            <a:off x="1915611" y="1285695"/>
            <a:ext cx="5369856" cy="403227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ezgi\Desktop\vision presentation\crosswalk_crowd.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15611" y="1285695"/>
            <a:ext cx="5369856" cy="402739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851752" y="5295780"/>
            <a:ext cx="3440496" cy="800219"/>
          </a:xfrm>
          <a:prstGeom prst="rect">
            <a:avLst/>
          </a:prstGeom>
          <a:noFill/>
        </p:spPr>
        <p:txBody>
          <a:bodyPr wrap="square" rtlCol="0">
            <a:spAutoFit/>
          </a:bodyPr>
          <a:lstStyle/>
          <a:p>
            <a:pPr algn="ctr"/>
            <a:r>
              <a:rPr lang="en-US" sz="2800" dirty="0"/>
              <a:t>Crowd management</a:t>
            </a:r>
          </a:p>
          <a:p>
            <a:pPr algn="ctr"/>
            <a:endParaRPr lang="en-US" dirty="0"/>
          </a:p>
        </p:txBody>
      </p:sp>
      <p:sp>
        <p:nvSpPr>
          <p:cNvPr id="11" name="TextBox 10"/>
          <p:cNvSpPr txBox="1"/>
          <p:nvPr/>
        </p:nvSpPr>
        <p:spPr>
          <a:xfrm>
            <a:off x="2880291" y="5295781"/>
            <a:ext cx="3440496" cy="800219"/>
          </a:xfrm>
          <a:prstGeom prst="rect">
            <a:avLst/>
          </a:prstGeom>
          <a:noFill/>
        </p:spPr>
        <p:txBody>
          <a:bodyPr wrap="square" rtlCol="0">
            <a:spAutoFit/>
          </a:bodyPr>
          <a:lstStyle/>
          <a:p>
            <a:pPr algn="ctr"/>
            <a:r>
              <a:rPr lang="en-US" sz="2800" dirty="0" smtClean="0"/>
              <a:t>Public space design</a:t>
            </a:r>
            <a:endParaRPr lang="en-US" sz="2800" dirty="0"/>
          </a:p>
          <a:p>
            <a:pPr algn="ctr"/>
            <a:endParaRPr lang="en-US" dirty="0"/>
          </a:p>
        </p:txBody>
      </p:sp>
      <p:sp>
        <p:nvSpPr>
          <p:cNvPr id="12" name="TextBox 11"/>
          <p:cNvSpPr txBox="1"/>
          <p:nvPr/>
        </p:nvSpPr>
        <p:spPr>
          <a:xfrm>
            <a:off x="2851752" y="5317965"/>
            <a:ext cx="3440496" cy="800219"/>
          </a:xfrm>
          <a:prstGeom prst="rect">
            <a:avLst/>
          </a:prstGeom>
          <a:noFill/>
        </p:spPr>
        <p:txBody>
          <a:bodyPr wrap="square" rtlCol="0">
            <a:spAutoFit/>
          </a:bodyPr>
          <a:lstStyle/>
          <a:p>
            <a:pPr algn="ctr"/>
            <a:r>
              <a:rPr lang="en-US" sz="2800" dirty="0" smtClean="0"/>
              <a:t>Video surveillance</a:t>
            </a:r>
            <a:endParaRPr lang="en-US" sz="2800" dirty="0"/>
          </a:p>
          <a:p>
            <a:endParaRPr lang="en-US" dirty="0"/>
          </a:p>
        </p:txBody>
      </p:sp>
      <p:sp>
        <p:nvSpPr>
          <p:cNvPr id="13" name="TextBox 12"/>
          <p:cNvSpPr txBox="1"/>
          <p:nvPr/>
        </p:nvSpPr>
        <p:spPr>
          <a:xfrm>
            <a:off x="2880291" y="5332715"/>
            <a:ext cx="3440496" cy="800219"/>
          </a:xfrm>
          <a:prstGeom prst="rect">
            <a:avLst/>
          </a:prstGeom>
          <a:noFill/>
        </p:spPr>
        <p:txBody>
          <a:bodyPr wrap="square" rtlCol="0">
            <a:spAutoFit/>
          </a:bodyPr>
          <a:lstStyle/>
          <a:p>
            <a:pPr algn="ctr"/>
            <a:r>
              <a:rPr lang="en-US" sz="2800" dirty="0" smtClean="0"/>
              <a:t>Crowd simulation</a:t>
            </a:r>
            <a:endParaRPr lang="en-US" sz="2800" dirty="0"/>
          </a:p>
          <a:p>
            <a:endParaRPr lang="en-US" dirty="0"/>
          </a:p>
        </p:txBody>
      </p:sp>
    </p:spTree>
    <p:extLst>
      <p:ext uri="{BB962C8B-B14F-4D97-AF65-F5344CB8AC3E}">
        <p14:creationId xmlns:p14="http://schemas.microsoft.com/office/powerpoint/2010/main" val="2725992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1027"/>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6"/>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1026"/>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29"/>
                                        </p:tgtEl>
                                        <p:attrNameLst>
                                          <p:attrName>style.visibility</p:attrName>
                                        </p:attrNameLst>
                                      </p:cBhvr>
                                      <p:to>
                                        <p:strVal val="visible"/>
                                      </p:to>
                                    </p:set>
                                  </p:childTnLst>
                                </p:cTn>
                              </p:par>
                              <p:par>
                                <p:cTn id="33" presetID="1" presetClass="exit" presetSubtype="0" fill="hold" grpId="1" nodeType="withEffect">
                                  <p:stCondLst>
                                    <p:cond delay="0"/>
                                  </p:stCondLst>
                                  <p:childTnLst>
                                    <p:set>
                                      <p:cBhvr>
                                        <p:cTn id="34" dur="1" fill="hold">
                                          <p:stCondLst>
                                            <p:cond delay="0"/>
                                          </p:stCondLst>
                                        </p:cTn>
                                        <p:tgtEl>
                                          <p:spTgt spid="12"/>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1" grpId="0"/>
      <p:bldP spid="11" grpId="1"/>
      <p:bldP spid="12" grpId="0"/>
      <p:bldP spid="12" grpId="1"/>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exp1_2.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58602"/>
          </a:xfrm>
        </p:spPr>
      </p:pic>
    </p:spTree>
    <p:extLst>
      <p:ext uri="{BB962C8B-B14F-4D97-AF65-F5344CB8AC3E}">
        <p14:creationId xmlns:p14="http://schemas.microsoft.com/office/powerpoint/2010/main" val="2048565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exp1_4.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58603"/>
          </a:xfrm>
        </p:spPr>
      </p:pic>
    </p:spTree>
    <p:extLst>
      <p:ext uri="{BB962C8B-B14F-4D97-AF65-F5344CB8AC3E}">
        <p14:creationId xmlns:p14="http://schemas.microsoft.com/office/powerpoint/2010/main" val="1954800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7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Results for tracking </a:t>
            </a:r>
            <a:r>
              <a:rPr lang="en-US" dirty="0"/>
              <a:t>typical crowd behavior</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75149024"/>
              </p:ext>
            </p:extLst>
          </p:nvPr>
        </p:nvGraphicFramePr>
        <p:xfrm>
          <a:off x="609600" y="2143760"/>
          <a:ext cx="3714751" cy="2961640"/>
        </p:xfrm>
        <a:graphic>
          <a:graphicData uri="http://schemas.openxmlformats.org/drawingml/2006/table">
            <a:tbl>
              <a:tblPr firstRow="1" bandRow="1">
                <a:tableStyleId>{616DA210-FB5B-4158-B5E0-FEB733F419BA}</a:tableStyleId>
              </a:tblPr>
              <a:tblGrid>
                <a:gridCol w="1428751"/>
                <a:gridCol w="1285875"/>
                <a:gridCol w="1000125"/>
              </a:tblGrid>
              <a:tr h="370840">
                <a:tc>
                  <a:txBody>
                    <a:bodyPr/>
                    <a:lstStyle/>
                    <a:p>
                      <a:endParaRPr lang="en-US" dirty="0"/>
                    </a:p>
                  </a:txBody>
                  <a:tcPr/>
                </a:tc>
                <a:tc>
                  <a:txBody>
                    <a:bodyPr/>
                    <a:lstStyle/>
                    <a:p>
                      <a:pPr algn="l"/>
                      <a:endParaRPr lang="en-US" dirty="0"/>
                    </a:p>
                  </a:txBody>
                  <a:tcPr/>
                </a:tc>
                <a:tc>
                  <a:txBody>
                    <a:bodyPr/>
                    <a:lstStyle/>
                    <a:p>
                      <a:pPr algn="ctr"/>
                      <a:r>
                        <a:rPr lang="en-US" sz="1800" dirty="0" smtClean="0"/>
                        <a:t>Error</a:t>
                      </a:r>
                      <a:endParaRPr lang="en-US" dirty="0"/>
                    </a:p>
                  </a:txBody>
                  <a:tcPr/>
                </a:tc>
              </a:tr>
              <a:tr h="370840">
                <a:tc>
                  <a:txBody>
                    <a:bodyPr/>
                    <a:lstStyle/>
                    <a:p>
                      <a:pPr algn="r"/>
                      <a:r>
                        <a:rPr lang="en-US" dirty="0" smtClean="0"/>
                        <a:t>No prior</a:t>
                      </a:r>
                      <a:endParaRPr lang="en-US" dirty="0"/>
                    </a:p>
                  </a:txBody>
                  <a:tcPr anchor="ctr">
                    <a:solidFill>
                      <a:schemeClr val="bg1">
                        <a:lumMod val="85000"/>
                      </a:schemeClr>
                    </a:solidFill>
                  </a:tcPr>
                </a:tc>
                <a:tc>
                  <a:txBody>
                    <a:bodyPr/>
                    <a:lstStyle/>
                    <a:p>
                      <a:pPr algn="l"/>
                      <a:endParaRPr lang="en-US" dirty="0"/>
                    </a:p>
                  </a:txBody>
                  <a:tcPr>
                    <a:solidFill>
                      <a:schemeClr val="bg1">
                        <a:lumMod val="85000"/>
                      </a:schemeClr>
                    </a:solidFill>
                  </a:tcPr>
                </a:tc>
                <a:tc>
                  <a:txBody>
                    <a:bodyPr/>
                    <a:lstStyle/>
                    <a:p>
                      <a:pPr algn="ctr"/>
                      <a:r>
                        <a:rPr lang="en-US" dirty="0" smtClean="0"/>
                        <a:t>86.24</a:t>
                      </a:r>
                      <a:endParaRPr lang="en-US" dirty="0"/>
                    </a:p>
                  </a:txBody>
                  <a:tcPr>
                    <a:solidFill>
                      <a:schemeClr val="bg1">
                        <a:lumMod val="85000"/>
                      </a:schemeClr>
                    </a:solidFill>
                  </a:tcPr>
                </a:tc>
              </a:tr>
              <a:tr h="370840">
                <a:tc rowSpan="2">
                  <a:txBody>
                    <a:bodyPr/>
                    <a:lstStyle/>
                    <a:p>
                      <a:pPr algn="r"/>
                      <a:r>
                        <a:rPr lang="en-US" dirty="0" smtClean="0"/>
                        <a:t>Learned on test</a:t>
                      </a:r>
                      <a:r>
                        <a:rPr lang="en-US" baseline="0" dirty="0" smtClean="0"/>
                        <a:t> video</a:t>
                      </a:r>
                      <a:endParaRPr lang="en-US" dirty="0"/>
                    </a:p>
                  </a:txBody>
                  <a:tcPr anchor="ctr"/>
                </a:tc>
                <a:tc>
                  <a:txBody>
                    <a:bodyPr/>
                    <a:lstStyle/>
                    <a:p>
                      <a:pPr algn="l"/>
                      <a:r>
                        <a:rPr lang="en-US" dirty="0" smtClean="0"/>
                        <a:t>OF</a:t>
                      </a:r>
                      <a:endParaRPr lang="en-US" dirty="0"/>
                    </a:p>
                  </a:txBody>
                  <a:tcPr>
                    <a:solidFill>
                      <a:schemeClr val="bg2">
                        <a:lumMod val="75000"/>
                      </a:schemeClr>
                    </a:solidFill>
                  </a:tcPr>
                </a:tc>
                <a:tc>
                  <a:txBody>
                    <a:bodyPr/>
                    <a:lstStyle/>
                    <a:p>
                      <a:pPr algn="ctr"/>
                      <a:r>
                        <a:rPr lang="en-US" dirty="0" smtClean="0"/>
                        <a:t>50.93</a:t>
                      </a:r>
                    </a:p>
                  </a:txBody>
                  <a:tcPr>
                    <a:solidFill>
                      <a:schemeClr val="bg2">
                        <a:lumMod val="75000"/>
                      </a:schemeClr>
                    </a:solidFill>
                  </a:tcPr>
                </a:tc>
              </a:tr>
              <a:tr h="370840">
                <a:tc vMerge="1">
                  <a:txBody>
                    <a:bodyPr/>
                    <a:lstStyle/>
                    <a:p>
                      <a:endParaRPr lang="en-US" dirty="0"/>
                    </a:p>
                  </a:txBody>
                  <a:tcPr/>
                </a:tc>
                <a:tc>
                  <a:txBody>
                    <a:bodyPr/>
                    <a:lstStyle/>
                    <a:p>
                      <a:pPr algn="l"/>
                      <a:r>
                        <a:rPr lang="en-US" dirty="0" smtClean="0"/>
                        <a:t>CTM</a:t>
                      </a:r>
                      <a:endParaRPr lang="en-US" dirty="0"/>
                    </a:p>
                  </a:txBody>
                  <a:tcPr>
                    <a:solidFill>
                      <a:schemeClr val="tx2">
                        <a:lumMod val="40000"/>
                        <a:lumOff val="60000"/>
                      </a:schemeClr>
                    </a:solidFill>
                  </a:tcPr>
                </a:tc>
                <a:tc>
                  <a:txBody>
                    <a:bodyPr/>
                    <a:lstStyle/>
                    <a:p>
                      <a:pPr algn="ctr"/>
                      <a:r>
                        <a:rPr lang="en-US" dirty="0" smtClean="0"/>
                        <a:t>46.93</a:t>
                      </a:r>
                      <a:endParaRPr lang="en-US" dirty="0"/>
                    </a:p>
                  </a:txBody>
                  <a:tcPr>
                    <a:solidFill>
                      <a:schemeClr val="tx2">
                        <a:lumMod val="40000"/>
                        <a:lumOff val="60000"/>
                      </a:schemeClr>
                    </a:solidFill>
                  </a:tcPr>
                </a:tc>
              </a:tr>
              <a:tr h="370840">
                <a:tc rowSpan="4">
                  <a:txBody>
                    <a:bodyPr/>
                    <a:lstStyle/>
                    <a:p>
                      <a:pPr algn="r"/>
                      <a:r>
                        <a:rPr lang="en-US" dirty="0" smtClean="0"/>
                        <a:t>Learned on database</a:t>
                      </a:r>
                      <a:endParaRPr lang="en-US" dirty="0"/>
                    </a:p>
                  </a:txBody>
                  <a:tcPr anchor="ctr">
                    <a:noFill/>
                  </a:tcPr>
                </a:tc>
                <a:tc>
                  <a:txBody>
                    <a:bodyPr/>
                    <a:lstStyle/>
                    <a:p>
                      <a:pPr algn="l"/>
                      <a:r>
                        <a:rPr lang="en-US" dirty="0" smtClean="0"/>
                        <a:t>1</a:t>
                      </a:r>
                      <a:r>
                        <a:rPr lang="en-US" baseline="30000" dirty="0" smtClean="0"/>
                        <a:t>st</a:t>
                      </a:r>
                      <a:r>
                        <a:rPr lang="en-US" dirty="0" smtClean="0"/>
                        <a:t>-nn OF</a:t>
                      </a:r>
                      <a:endParaRPr lang="en-US" dirty="0"/>
                    </a:p>
                  </a:txBody>
                  <a:tcPr>
                    <a:solidFill>
                      <a:schemeClr val="accent2">
                        <a:lumMod val="40000"/>
                        <a:lumOff val="60000"/>
                      </a:schemeClr>
                    </a:solidFill>
                  </a:tcPr>
                </a:tc>
                <a:tc>
                  <a:txBody>
                    <a:bodyPr/>
                    <a:lstStyle/>
                    <a:p>
                      <a:pPr algn="ctr"/>
                      <a:r>
                        <a:rPr lang="en-US" dirty="0" smtClean="0"/>
                        <a:t>57.06</a:t>
                      </a:r>
                    </a:p>
                  </a:txBody>
                  <a:tcPr>
                    <a:solidFill>
                      <a:schemeClr val="accent2">
                        <a:lumMod val="40000"/>
                        <a:lumOff val="60000"/>
                      </a:schemeClr>
                    </a:solidFill>
                  </a:tcPr>
                </a:tc>
              </a:tr>
              <a:tr h="370840">
                <a:tc vMerge="1">
                  <a:txBody>
                    <a:bodyPr/>
                    <a:lstStyle/>
                    <a:p>
                      <a:endParaRPr lang="en-US" dirty="0"/>
                    </a:p>
                  </a:txBody>
                  <a:tcPr/>
                </a:tc>
                <a:tc>
                  <a:txBody>
                    <a:bodyPr/>
                    <a:lstStyle/>
                    <a:p>
                      <a:pPr algn="l"/>
                      <a:r>
                        <a:rPr lang="en-US" dirty="0" smtClean="0"/>
                        <a:t>3-nn</a:t>
                      </a:r>
                      <a:r>
                        <a:rPr lang="en-US" baseline="0" dirty="0" smtClean="0"/>
                        <a:t> OF</a:t>
                      </a:r>
                      <a:endParaRPr lang="en-US" dirty="0"/>
                    </a:p>
                  </a:txBody>
                  <a:tcPr>
                    <a:solidFill>
                      <a:srgbClr val="92D050"/>
                    </a:solidFill>
                  </a:tcPr>
                </a:tc>
                <a:tc>
                  <a:txBody>
                    <a:bodyPr/>
                    <a:lstStyle/>
                    <a:p>
                      <a:pPr algn="ctr"/>
                      <a:r>
                        <a:rPr lang="en-US" dirty="0" smtClean="0"/>
                        <a:t>52.76</a:t>
                      </a:r>
                    </a:p>
                  </a:txBody>
                  <a:tcPr>
                    <a:solidFill>
                      <a:srgbClr val="92D050"/>
                    </a:solidFill>
                  </a:tcPr>
                </a:tc>
              </a:tr>
              <a:tr h="370840">
                <a:tc vMerge="1">
                  <a:txBody>
                    <a:bodyPr/>
                    <a:lstStyle/>
                    <a:p>
                      <a:endParaRPr lang="en-US" dirty="0"/>
                    </a:p>
                  </a:txBody>
                  <a:tcPr/>
                </a:tc>
                <a:tc>
                  <a:txBody>
                    <a:bodyPr/>
                    <a:lstStyle/>
                    <a:p>
                      <a:pPr algn="l"/>
                      <a:r>
                        <a:rPr lang="en-US" dirty="0" smtClean="0"/>
                        <a:t>1</a:t>
                      </a:r>
                      <a:r>
                        <a:rPr lang="en-US" baseline="30000" dirty="0" smtClean="0"/>
                        <a:t>st</a:t>
                      </a:r>
                      <a:r>
                        <a:rPr lang="en-US" baseline="0" dirty="0" smtClean="0"/>
                        <a:t>-nn CTM</a:t>
                      </a:r>
                      <a:endParaRPr lang="en-US" dirty="0"/>
                    </a:p>
                  </a:txBody>
                  <a:tcPr>
                    <a:solidFill>
                      <a:schemeClr val="accent4">
                        <a:lumMod val="60000"/>
                        <a:lumOff val="40000"/>
                      </a:schemeClr>
                    </a:solidFill>
                  </a:tcPr>
                </a:tc>
                <a:tc>
                  <a:txBody>
                    <a:bodyPr/>
                    <a:lstStyle/>
                    <a:p>
                      <a:pPr algn="ctr"/>
                      <a:r>
                        <a:rPr lang="en-US" dirty="0" smtClean="0"/>
                        <a:t>50.59</a:t>
                      </a:r>
                    </a:p>
                  </a:txBody>
                  <a:tcPr>
                    <a:solidFill>
                      <a:schemeClr val="accent4">
                        <a:lumMod val="60000"/>
                        <a:lumOff val="40000"/>
                      </a:schemeClr>
                    </a:solidFill>
                  </a:tcPr>
                </a:tc>
              </a:tr>
              <a:tr h="302880">
                <a:tc vMerge="1">
                  <a:txBody>
                    <a:bodyPr/>
                    <a:lstStyle/>
                    <a:p>
                      <a:endParaRPr lang="en-US" dirty="0"/>
                    </a:p>
                  </a:txBody>
                  <a:tcPr/>
                </a:tc>
                <a:tc>
                  <a:txBody>
                    <a:bodyPr/>
                    <a:lstStyle/>
                    <a:p>
                      <a:pPr algn="l"/>
                      <a:r>
                        <a:rPr lang="en-US" dirty="0" smtClean="0"/>
                        <a:t>3-nn CTM</a:t>
                      </a:r>
                      <a:endParaRPr lang="en-US" dirty="0"/>
                    </a:p>
                  </a:txBody>
                  <a:tcPr>
                    <a:solidFill>
                      <a:schemeClr val="accent6">
                        <a:lumMod val="60000"/>
                        <a:lumOff val="40000"/>
                      </a:schemeClr>
                    </a:solidFill>
                  </a:tcPr>
                </a:tc>
                <a:tc>
                  <a:txBody>
                    <a:bodyPr/>
                    <a:lstStyle/>
                    <a:p>
                      <a:pPr algn="ctr"/>
                      <a:r>
                        <a:rPr lang="en-US" dirty="0" smtClean="0"/>
                        <a:t>47.47</a:t>
                      </a:r>
                      <a:endParaRPr lang="en-US" dirty="0"/>
                    </a:p>
                  </a:txBody>
                  <a:tcPr>
                    <a:solidFill>
                      <a:schemeClr val="accent6">
                        <a:lumMod val="60000"/>
                        <a:lumOff val="40000"/>
                      </a:schemeClr>
                    </a:solidFill>
                  </a:tcPr>
                </a:tc>
              </a:tr>
            </a:tbl>
          </a:graphicData>
        </a:graphic>
      </p:graphicFrame>
      <p:graphicFrame>
        <p:nvGraphicFramePr>
          <p:cNvPr id="5" name="Chart 4"/>
          <p:cNvGraphicFramePr/>
          <p:nvPr>
            <p:extLst>
              <p:ext uri="{D42A27DB-BD31-4B8C-83A1-F6EECF244321}">
                <p14:modId xmlns:p14="http://schemas.microsoft.com/office/powerpoint/2010/main" val="42280692"/>
              </p:ext>
            </p:extLst>
          </p:nvPr>
        </p:nvGraphicFramePr>
        <p:xfrm>
          <a:off x="5257800" y="1600200"/>
          <a:ext cx="3352800"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457200" y="5638800"/>
            <a:ext cx="8077200" cy="523220"/>
          </a:xfrm>
          <a:prstGeom prst="rect">
            <a:avLst/>
          </a:prstGeom>
          <a:noFill/>
        </p:spPr>
        <p:txBody>
          <a:bodyPr wrap="square" rtlCol="0">
            <a:spAutoFit/>
          </a:bodyPr>
          <a:lstStyle/>
          <a:p>
            <a:r>
              <a:rPr lang="en-US" sz="2800" dirty="0" smtClean="0"/>
              <a:t>Error is measured in pixels.</a:t>
            </a:r>
            <a:endParaRPr lang="en-US" sz="2800" dirty="0"/>
          </a:p>
        </p:txBody>
      </p:sp>
      <p:sp>
        <p:nvSpPr>
          <p:cNvPr id="7" name="TextBox 6"/>
          <p:cNvSpPr txBox="1"/>
          <p:nvPr/>
        </p:nvSpPr>
        <p:spPr>
          <a:xfrm rot="16200000">
            <a:off x="4044434" y="2672834"/>
            <a:ext cx="2057400" cy="369332"/>
          </a:xfrm>
          <a:prstGeom prst="rect">
            <a:avLst/>
          </a:prstGeom>
          <a:noFill/>
        </p:spPr>
        <p:txBody>
          <a:bodyPr wrap="square" rtlCol="0">
            <a:spAutoFit/>
          </a:bodyPr>
          <a:lstStyle/>
          <a:p>
            <a:pPr algn="ctr"/>
            <a:r>
              <a:rPr lang="en-US" dirty="0" smtClean="0"/>
              <a:t>Error</a:t>
            </a:r>
            <a:endParaRPr lang="en-US" dirty="0"/>
          </a:p>
        </p:txBody>
      </p:sp>
    </p:spTree>
    <p:extLst>
      <p:ext uri="{BB962C8B-B14F-4D97-AF65-F5344CB8AC3E}">
        <p14:creationId xmlns:p14="http://schemas.microsoft.com/office/powerpoint/2010/main" val="39044664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2</a:t>
            </a:r>
            <a:r>
              <a:rPr lang="en-US" baseline="30000" dirty="0" smtClean="0"/>
              <a:t>nd</a:t>
            </a:r>
            <a:r>
              <a:rPr lang="en-US" dirty="0" smtClean="0"/>
              <a:t> Experiment</a:t>
            </a:r>
            <a:endParaRPr lang="en-US" dirty="0"/>
          </a:p>
        </p:txBody>
      </p:sp>
      <p:sp>
        <p:nvSpPr>
          <p:cNvPr id="5" name="Subtitle 4"/>
          <p:cNvSpPr>
            <a:spLocks noGrp="1"/>
          </p:cNvSpPr>
          <p:nvPr>
            <p:ph type="subTitle" idx="1"/>
          </p:nvPr>
        </p:nvSpPr>
        <p:spPr>
          <a:xfrm>
            <a:off x="1371600" y="3276600"/>
            <a:ext cx="6400800" cy="1752600"/>
          </a:xfrm>
        </p:spPr>
        <p:txBody>
          <a:bodyPr/>
          <a:lstStyle/>
          <a:p>
            <a:r>
              <a:rPr lang="en-US" dirty="0" smtClean="0">
                <a:solidFill>
                  <a:schemeClr val="tx1"/>
                </a:solidFill>
              </a:rPr>
              <a:t>Tracking rare events</a:t>
            </a:r>
            <a:endParaRPr lang="en-US" dirty="0">
              <a:solidFill>
                <a:schemeClr val="tx1"/>
              </a:solidFill>
            </a:endParaRPr>
          </a:p>
        </p:txBody>
      </p:sp>
    </p:spTree>
    <p:extLst>
      <p:ext uri="{BB962C8B-B14F-4D97-AF65-F5344CB8AC3E}">
        <p14:creationId xmlns:p14="http://schemas.microsoft.com/office/powerpoint/2010/main" val="39160249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exp2_1.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58602"/>
          </a:xfrm>
        </p:spPr>
      </p:pic>
    </p:spTree>
    <p:extLst>
      <p:ext uri="{BB962C8B-B14F-4D97-AF65-F5344CB8AC3E}">
        <p14:creationId xmlns:p14="http://schemas.microsoft.com/office/powerpoint/2010/main" val="1484051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exp2_2.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0"/>
            <a:ext cx="9143198" cy="6858000"/>
          </a:xfrm>
        </p:spPr>
      </p:pic>
    </p:spTree>
    <p:extLst>
      <p:ext uri="{BB962C8B-B14F-4D97-AF65-F5344CB8AC3E}">
        <p14:creationId xmlns:p14="http://schemas.microsoft.com/office/powerpoint/2010/main" val="3691122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exp2_3.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58602"/>
          </a:xfrm>
        </p:spPr>
      </p:pic>
    </p:spTree>
    <p:extLst>
      <p:ext uri="{BB962C8B-B14F-4D97-AF65-F5344CB8AC3E}">
        <p14:creationId xmlns:p14="http://schemas.microsoft.com/office/powerpoint/2010/main" val="3615101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Results for tracking rare events</a:t>
            </a:r>
            <a:endParaRPr lang="en-US" dirty="0"/>
          </a:p>
        </p:txBody>
      </p:sp>
      <p:sp>
        <p:nvSpPr>
          <p:cNvPr id="3" name="Content Placeholder 2"/>
          <p:cNvSpPr>
            <a:spLocks noGrp="1"/>
          </p:cNvSpPr>
          <p:nvPr>
            <p:ph idx="1"/>
          </p:nvPr>
        </p:nvSpPr>
        <p:spPr>
          <a:xfrm>
            <a:off x="6477000" y="1905000"/>
            <a:ext cx="2286000" cy="3505200"/>
          </a:xfrm>
        </p:spPr>
        <p:txBody>
          <a:bodyPr anchor="ctr">
            <a:normAutofit/>
          </a:bodyPr>
          <a:lstStyle/>
          <a:p>
            <a:pPr>
              <a:buFont typeface="Wingdings" pitchFamily="2" charset="2"/>
              <a:buChar char="§"/>
            </a:pPr>
            <a:r>
              <a:rPr lang="en-US" sz="2400" dirty="0" smtClean="0">
                <a:solidFill>
                  <a:srgbClr val="FF0000"/>
                </a:solidFill>
              </a:rPr>
              <a:t>Red</a:t>
            </a:r>
            <a:br>
              <a:rPr lang="en-US" sz="2400" dirty="0" smtClean="0">
                <a:solidFill>
                  <a:srgbClr val="FF0000"/>
                </a:solidFill>
              </a:rPr>
            </a:br>
            <a:r>
              <a:rPr lang="en-US" sz="2400" dirty="0" smtClean="0"/>
              <a:t>Ground Truth</a:t>
            </a:r>
            <a:endParaRPr lang="en-US" sz="2400" dirty="0" smtClean="0">
              <a:solidFill>
                <a:srgbClr val="FF0000"/>
              </a:solidFill>
            </a:endParaRPr>
          </a:p>
          <a:p>
            <a:pPr>
              <a:buFont typeface="Wingdings" pitchFamily="2" charset="2"/>
              <a:buChar char="§"/>
            </a:pPr>
            <a:r>
              <a:rPr lang="en-US" sz="2400" dirty="0" smtClean="0">
                <a:solidFill>
                  <a:srgbClr val="FFFF00"/>
                </a:solidFill>
              </a:rPr>
              <a:t>Yellow </a:t>
            </a:r>
            <a:br>
              <a:rPr lang="en-US" sz="2400" dirty="0" smtClean="0">
                <a:solidFill>
                  <a:srgbClr val="FFFF00"/>
                </a:solidFill>
              </a:rPr>
            </a:br>
            <a:r>
              <a:rPr lang="en-US" sz="2400" dirty="0" smtClean="0"/>
              <a:t>Batch mode</a:t>
            </a:r>
          </a:p>
          <a:p>
            <a:pPr>
              <a:buFont typeface="Wingdings" pitchFamily="2" charset="2"/>
              <a:buChar char="§"/>
            </a:pPr>
            <a:r>
              <a:rPr lang="en-US" sz="2400" dirty="0">
                <a:solidFill>
                  <a:srgbClr val="00FF00"/>
                </a:solidFill>
              </a:rPr>
              <a:t>Green</a:t>
            </a:r>
            <a:br>
              <a:rPr lang="en-US" sz="2400" dirty="0">
                <a:solidFill>
                  <a:srgbClr val="00FF00"/>
                </a:solidFill>
              </a:rPr>
            </a:br>
            <a:r>
              <a:rPr lang="en-US" sz="2400" dirty="0" smtClean="0"/>
              <a:t>Data-driven</a:t>
            </a:r>
            <a:endParaRPr lang="en-US" sz="2400" dirty="0">
              <a:solidFill>
                <a:srgbClr val="00FF00"/>
              </a:solidFill>
            </a:endParaRPr>
          </a:p>
        </p:txBody>
      </p:sp>
      <p:pic>
        <p:nvPicPr>
          <p:cNvPr id="3074" name="Picture 2" descr="C:\Users\ezgi\Dropbox\vision presentation\experiments2.png"/>
          <p:cNvPicPr>
            <a:picLocks noChangeAspect="1" noChangeArrowheads="1"/>
          </p:cNvPicPr>
          <p:nvPr/>
        </p:nvPicPr>
        <p:blipFill rotWithShape="1">
          <a:blip r:embed="rId3">
            <a:extLst>
              <a:ext uri="{28A0092B-C50C-407E-A947-70E740481C1C}">
                <a14:useLocalDpi xmlns:a14="http://schemas.microsoft.com/office/drawing/2010/main" val="0"/>
              </a:ext>
            </a:extLst>
          </a:blip>
          <a:srcRect r="16953"/>
          <a:stretch/>
        </p:blipFill>
        <p:spPr bwMode="auto">
          <a:xfrm>
            <a:off x="381000" y="1602059"/>
            <a:ext cx="5964000" cy="4754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77664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a:t>
            </a:r>
            <a:r>
              <a:rPr lang="en-US" dirty="0"/>
              <a:t>for tracking rare events</a:t>
            </a:r>
          </a:p>
        </p:txBody>
      </p:sp>
      <p:sp>
        <p:nvSpPr>
          <p:cNvPr id="6" name="TextBox 5"/>
          <p:cNvSpPr txBox="1"/>
          <p:nvPr/>
        </p:nvSpPr>
        <p:spPr>
          <a:xfrm>
            <a:off x="457200" y="5638800"/>
            <a:ext cx="8077200" cy="523220"/>
          </a:xfrm>
          <a:prstGeom prst="rect">
            <a:avLst/>
          </a:prstGeom>
          <a:noFill/>
        </p:spPr>
        <p:txBody>
          <a:bodyPr wrap="square" rtlCol="0">
            <a:spAutoFit/>
          </a:bodyPr>
          <a:lstStyle/>
          <a:p>
            <a:r>
              <a:rPr lang="en-US" sz="2800" dirty="0" smtClean="0"/>
              <a:t>Error is measured in pixels.</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728540158"/>
              </p:ext>
            </p:extLst>
          </p:nvPr>
        </p:nvGraphicFramePr>
        <p:xfrm>
          <a:off x="457200" y="2362200"/>
          <a:ext cx="4267199" cy="2021840"/>
        </p:xfrm>
        <a:graphic>
          <a:graphicData uri="http://schemas.openxmlformats.org/drawingml/2006/table">
            <a:tbl>
              <a:tblPr firstRow="1" bandRow="1">
                <a:tableStyleId>{616DA210-FB5B-4158-B5E0-FEB733F419BA}</a:tableStyleId>
              </a:tblPr>
              <a:tblGrid>
                <a:gridCol w="2057400"/>
                <a:gridCol w="1371600"/>
                <a:gridCol w="838199"/>
              </a:tblGrid>
              <a:tr h="370840">
                <a:tc>
                  <a:txBody>
                    <a:bodyPr/>
                    <a:lstStyle/>
                    <a:p>
                      <a:pPr algn="r"/>
                      <a:endParaRPr lang="en-US" dirty="0"/>
                    </a:p>
                  </a:txBody>
                  <a:tcPr/>
                </a:tc>
                <a:tc>
                  <a:txBody>
                    <a:bodyPr/>
                    <a:lstStyle/>
                    <a:p>
                      <a:pPr algn="r"/>
                      <a:endParaRPr lang="en-US" dirty="0"/>
                    </a:p>
                  </a:txBody>
                  <a:tcPr anchor="ctr"/>
                </a:tc>
                <a:tc>
                  <a:txBody>
                    <a:bodyPr/>
                    <a:lstStyle/>
                    <a:p>
                      <a:pPr algn="ctr"/>
                      <a:r>
                        <a:rPr lang="en-US" sz="1800" dirty="0" smtClean="0"/>
                        <a:t>Error</a:t>
                      </a:r>
                      <a:endParaRPr lang="en-US" dirty="0"/>
                    </a:p>
                  </a:txBody>
                  <a:tcPr anchor="ctr"/>
                </a:tc>
              </a:tr>
              <a:tr h="370840">
                <a:tc>
                  <a:txBody>
                    <a:bodyPr/>
                    <a:lstStyle/>
                    <a:p>
                      <a:pPr algn="r"/>
                      <a:r>
                        <a:rPr lang="en-US" dirty="0" smtClean="0"/>
                        <a:t>No prior</a:t>
                      </a:r>
                      <a:endParaRPr lang="en-US" dirty="0"/>
                    </a:p>
                  </a:txBody>
                  <a:tcPr>
                    <a:solidFill>
                      <a:schemeClr val="accent6">
                        <a:lumMod val="60000"/>
                        <a:lumOff val="40000"/>
                      </a:schemeClr>
                    </a:solidFill>
                  </a:tcPr>
                </a:tc>
                <a:tc>
                  <a:txBody>
                    <a:bodyPr/>
                    <a:lstStyle/>
                    <a:p>
                      <a:endParaRPr lang="en-US" dirty="0"/>
                    </a:p>
                  </a:txBody>
                  <a:tcPr anchor="ctr">
                    <a:solidFill>
                      <a:schemeClr val="accent6">
                        <a:lumMod val="60000"/>
                        <a:lumOff val="40000"/>
                      </a:schemeClr>
                    </a:solidFill>
                  </a:tcPr>
                </a:tc>
                <a:tc>
                  <a:txBody>
                    <a:bodyPr/>
                    <a:lstStyle/>
                    <a:p>
                      <a:pPr algn="ctr"/>
                      <a:r>
                        <a:rPr lang="en-US" dirty="0" smtClean="0"/>
                        <a:t>89.8</a:t>
                      </a:r>
                      <a:endParaRPr lang="en-US" dirty="0"/>
                    </a:p>
                  </a:txBody>
                  <a:tcPr anchor="ctr">
                    <a:solidFill>
                      <a:schemeClr val="accent6">
                        <a:lumMod val="60000"/>
                        <a:lumOff val="40000"/>
                      </a:schemeClr>
                    </a:solidFill>
                  </a:tcPr>
                </a:tc>
              </a:tr>
              <a:tr h="370840">
                <a:tc>
                  <a:txBody>
                    <a:bodyPr/>
                    <a:lstStyle/>
                    <a:p>
                      <a:pPr algn="r"/>
                      <a:r>
                        <a:rPr lang="en-US" dirty="0" smtClean="0"/>
                        <a:t>Learned</a:t>
                      </a:r>
                      <a:r>
                        <a:rPr lang="en-US" baseline="0" dirty="0" smtClean="0"/>
                        <a:t> on test video</a:t>
                      </a:r>
                      <a:endParaRPr lang="en-US" dirty="0"/>
                    </a:p>
                  </a:txBody>
                  <a:tcPr>
                    <a:solidFill>
                      <a:schemeClr val="accent5">
                        <a:lumMod val="60000"/>
                        <a:lumOff val="40000"/>
                      </a:schemeClr>
                    </a:solidFill>
                  </a:tcPr>
                </a:tc>
                <a:tc>
                  <a:txBody>
                    <a:bodyPr/>
                    <a:lstStyle/>
                    <a:p>
                      <a:r>
                        <a:rPr lang="en-US" dirty="0" smtClean="0"/>
                        <a:t>CTM</a:t>
                      </a:r>
                      <a:endParaRPr lang="en-US" dirty="0"/>
                    </a:p>
                  </a:txBody>
                  <a:tcPr anchor="ctr">
                    <a:solidFill>
                      <a:schemeClr val="accent5">
                        <a:lumMod val="60000"/>
                        <a:lumOff val="40000"/>
                      </a:schemeClr>
                    </a:solidFill>
                  </a:tcPr>
                </a:tc>
                <a:tc>
                  <a:txBody>
                    <a:bodyPr/>
                    <a:lstStyle/>
                    <a:p>
                      <a:pPr algn="ctr"/>
                      <a:r>
                        <a:rPr lang="en-US" dirty="0" smtClean="0"/>
                        <a:t>58.82</a:t>
                      </a:r>
                      <a:endParaRPr lang="en-US" dirty="0"/>
                    </a:p>
                  </a:txBody>
                  <a:tcPr anchor="ctr">
                    <a:solidFill>
                      <a:schemeClr val="accent5">
                        <a:lumMod val="60000"/>
                        <a:lumOff val="40000"/>
                      </a:schemeClr>
                    </a:solidFill>
                  </a:tcPr>
                </a:tc>
              </a:tr>
              <a:tr h="370840">
                <a:tc>
                  <a:txBody>
                    <a:bodyPr/>
                    <a:lstStyle/>
                    <a:p>
                      <a:pPr algn="r"/>
                      <a:r>
                        <a:rPr lang="en-US" dirty="0" smtClean="0"/>
                        <a:t>Learned on</a:t>
                      </a:r>
                      <a:r>
                        <a:rPr lang="en-US" baseline="0" dirty="0" smtClean="0"/>
                        <a:t> database</a:t>
                      </a:r>
                      <a:endParaRPr lang="en-US" dirty="0"/>
                    </a:p>
                  </a:txBody>
                  <a:tcPr>
                    <a:solidFill>
                      <a:schemeClr val="accent3">
                        <a:lumMod val="60000"/>
                        <a:lumOff val="40000"/>
                      </a:schemeClr>
                    </a:solidFill>
                  </a:tcPr>
                </a:tc>
                <a:tc>
                  <a:txBody>
                    <a:bodyPr/>
                    <a:lstStyle/>
                    <a:p>
                      <a:r>
                        <a:rPr lang="en-US" dirty="0" smtClean="0"/>
                        <a:t>k-</a:t>
                      </a:r>
                      <a:r>
                        <a:rPr lang="en-US" dirty="0" err="1" smtClean="0"/>
                        <a:t>nn</a:t>
                      </a:r>
                      <a:r>
                        <a:rPr lang="en-US" dirty="0" smtClean="0"/>
                        <a:t> CTM</a:t>
                      </a:r>
                      <a:endParaRPr lang="en-US" dirty="0"/>
                    </a:p>
                  </a:txBody>
                  <a:tcPr anchor="ctr">
                    <a:solidFill>
                      <a:schemeClr val="accent3">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46.88</a:t>
                      </a:r>
                      <a:endParaRPr lang="en-US" dirty="0"/>
                    </a:p>
                  </a:txBody>
                  <a:tcPr anchor="ctr">
                    <a:solidFill>
                      <a:schemeClr val="accent3">
                        <a:lumMod val="60000"/>
                        <a:lumOff val="40000"/>
                      </a:schemeClr>
                    </a:solidFill>
                  </a:tcPr>
                </a:tc>
              </a:tr>
            </a:tbl>
          </a:graphicData>
        </a:graphic>
      </p:graphicFrame>
      <p:graphicFrame>
        <p:nvGraphicFramePr>
          <p:cNvPr id="8" name="Chart 7"/>
          <p:cNvGraphicFramePr/>
          <p:nvPr>
            <p:extLst>
              <p:ext uri="{D42A27DB-BD31-4B8C-83A1-F6EECF244321}">
                <p14:modId xmlns:p14="http://schemas.microsoft.com/office/powerpoint/2010/main" val="79352433"/>
              </p:ext>
            </p:extLst>
          </p:nvPr>
        </p:nvGraphicFramePr>
        <p:xfrm>
          <a:off x="5486400" y="1371600"/>
          <a:ext cx="2971800"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rot="16200000">
            <a:off x="4413766" y="3206234"/>
            <a:ext cx="2057400" cy="369332"/>
          </a:xfrm>
          <a:prstGeom prst="rect">
            <a:avLst/>
          </a:prstGeom>
          <a:noFill/>
        </p:spPr>
        <p:txBody>
          <a:bodyPr wrap="square" rtlCol="0">
            <a:spAutoFit/>
          </a:bodyPr>
          <a:lstStyle/>
          <a:p>
            <a:pPr algn="ctr"/>
            <a:r>
              <a:rPr lang="en-US" dirty="0" smtClean="0"/>
              <a:t>Error</a:t>
            </a:r>
            <a:endParaRPr lang="en-US" dirty="0"/>
          </a:p>
        </p:txBody>
      </p:sp>
    </p:spTree>
    <p:extLst>
      <p:ext uri="{BB962C8B-B14F-4D97-AF65-F5344CB8AC3E}">
        <p14:creationId xmlns:p14="http://schemas.microsoft.com/office/powerpoint/2010/main" val="15448162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a:t>
            </a:r>
            <a:endParaRPr lang="en-US" dirty="0"/>
          </a:p>
        </p:txBody>
      </p:sp>
      <p:sp>
        <p:nvSpPr>
          <p:cNvPr id="3" name="Content Placeholder 2"/>
          <p:cNvSpPr>
            <a:spLocks noGrp="1"/>
          </p:cNvSpPr>
          <p:nvPr>
            <p:ph idx="1"/>
          </p:nvPr>
        </p:nvSpPr>
        <p:spPr/>
        <p:txBody>
          <a:bodyPr/>
          <a:lstStyle/>
          <a:p>
            <a:r>
              <a:rPr lang="en-US" dirty="0" smtClean="0"/>
              <a:t>There is no information about the performance of ‘just optical flow’ method on tracking rare events (2</a:t>
            </a:r>
            <a:r>
              <a:rPr lang="en-US" baseline="30000" dirty="0" smtClean="0"/>
              <a:t>nd</a:t>
            </a:r>
            <a:r>
              <a:rPr lang="en-US" dirty="0" smtClean="0"/>
              <a:t> experiments).</a:t>
            </a:r>
          </a:p>
          <a:p>
            <a:r>
              <a:rPr lang="en-US" dirty="0" smtClean="0"/>
              <a:t>There is no information about the speed of the system although it is intended to be an online system.</a:t>
            </a:r>
          </a:p>
          <a:p>
            <a:endParaRPr lang="en-US" dirty="0"/>
          </a:p>
        </p:txBody>
      </p:sp>
    </p:spTree>
    <p:extLst>
      <p:ext uri="{BB962C8B-B14F-4D97-AF65-F5344CB8AC3E}">
        <p14:creationId xmlns:p14="http://schemas.microsoft.com/office/powerpoint/2010/main" val="35037319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Crowd Analysis</a:t>
            </a:r>
            <a:endParaRPr lang="en-US" dirty="0"/>
          </a:p>
        </p:txBody>
      </p:sp>
      <p:pic>
        <p:nvPicPr>
          <p:cNvPr id="2050" name="Picture 2" descr="C:\Users\ezgi\Desktop\vision presentation\crowd_analysis_overvie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4178" y="1371600"/>
            <a:ext cx="6295644" cy="46634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57200" y="6096000"/>
            <a:ext cx="8229600" cy="523220"/>
          </a:xfrm>
          <a:prstGeom prst="rect">
            <a:avLst/>
          </a:prstGeom>
          <a:noFill/>
        </p:spPr>
        <p:txBody>
          <a:bodyPr wrap="square" rtlCol="0">
            <a:spAutoFit/>
          </a:bodyPr>
          <a:lstStyle/>
          <a:p>
            <a:r>
              <a:rPr lang="en-US" sz="1400" dirty="0" smtClean="0">
                <a:hlinkClick r:id="rId4"/>
              </a:rPr>
              <a:t>Crowd analysis: a survey</a:t>
            </a:r>
            <a:r>
              <a:rPr lang="en-US" sz="1400" dirty="0" smtClean="0"/>
              <a:t>, Zhan, B., </a:t>
            </a:r>
            <a:r>
              <a:rPr lang="en-US" sz="1400" dirty="0" err="1" smtClean="0"/>
              <a:t>Monekosso</a:t>
            </a:r>
            <a:r>
              <a:rPr lang="en-US" sz="1400" dirty="0" smtClean="0"/>
              <a:t>, D.N., </a:t>
            </a:r>
            <a:r>
              <a:rPr lang="en-US" sz="1400" dirty="0" err="1" smtClean="0"/>
              <a:t>Remagnino</a:t>
            </a:r>
            <a:r>
              <a:rPr lang="en-US" sz="1400" dirty="0" smtClean="0"/>
              <a:t>, P., </a:t>
            </a:r>
            <a:r>
              <a:rPr lang="en-US" sz="1400" dirty="0" err="1" smtClean="0"/>
              <a:t>Velastin</a:t>
            </a:r>
            <a:r>
              <a:rPr lang="en-US" sz="1400" dirty="0" smtClean="0"/>
              <a:t>, S.A., </a:t>
            </a:r>
            <a:r>
              <a:rPr lang="en-US" sz="1400" dirty="0" err="1" smtClean="0"/>
              <a:t>Xu</a:t>
            </a:r>
            <a:r>
              <a:rPr lang="en-US" sz="1400" dirty="0" smtClean="0"/>
              <a:t>, L., Machine Vision and Applications, </a:t>
            </a:r>
            <a:r>
              <a:rPr lang="en-US" sz="1400" dirty="0" err="1" smtClean="0"/>
              <a:t>Vol</a:t>
            </a:r>
            <a:r>
              <a:rPr lang="en-US" sz="1400" dirty="0" smtClean="0"/>
              <a:t> 19, No 5-6, p. 345-357, DOI: 10.1007/s00138-008-0132-4.</a:t>
            </a:r>
            <a:endParaRPr lang="en-US" b="1" dirty="0"/>
          </a:p>
        </p:txBody>
      </p:sp>
    </p:spTree>
    <p:extLst>
      <p:ext uri="{BB962C8B-B14F-4D97-AF65-F5344CB8AC3E}">
        <p14:creationId xmlns:p14="http://schemas.microsoft.com/office/powerpoint/2010/main" val="33534966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sp>
        <p:nvSpPr>
          <p:cNvPr id="3" name="Content Placeholder 2"/>
          <p:cNvSpPr>
            <a:spLocks noGrp="1"/>
          </p:cNvSpPr>
          <p:nvPr>
            <p:ph idx="1"/>
          </p:nvPr>
        </p:nvSpPr>
        <p:spPr/>
        <p:txBody>
          <a:bodyPr/>
          <a:lstStyle/>
          <a:p>
            <a:r>
              <a:rPr lang="en-US" dirty="0" smtClean="0"/>
              <a:t>Website: </a:t>
            </a:r>
            <a:r>
              <a:rPr lang="en-US" dirty="0" smtClean="0">
                <a:hlinkClick r:id="rId3"/>
              </a:rPr>
              <a:t>http</a:t>
            </a:r>
            <a:r>
              <a:rPr lang="en-US" dirty="0">
                <a:hlinkClick r:id="rId3"/>
              </a:rPr>
              <a:t>://</a:t>
            </a:r>
            <a:r>
              <a:rPr lang="en-US" dirty="0" smtClean="0">
                <a:hlinkClick r:id="rId3"/>
              </a:rPr>
              <a:t>www.di.ens.fr/willow/research/datadriven/index.html</a:t>
            </a:r>
            <a:endParaRPr lang="en-US" dirty="0"/>
          </a:p>
          <a:p>
            <a:r>
              <a:rPr lang="en-US" dirty="0" smtClean="0"/>
              <a:t>Database will be public soon.</a:t>
            </a:r>
          </a:p>
        </p:txBody>
      </p:sp>
    </p:spTree>
    <p:extLst>
      <p:ext uri="{BB962C8B-B14F-4D97-AF65-F5344CB8AC3E}">
        <p14:creationId xmlns:p14="http://schemas.microsoft.com/office/powerpoint/2010/main" val="30771957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Data-driven Crowd Analysis</a:t>
            </a:r>
            <a:endParaRPr lang="en-US" dirty="0"/>
          </a:p>
        </p:txBody>
      </p:sp>
      <p:sp>
        <p:nvSpPr>
          <p:cNvPr id="3" name="Content Placeholder 2"/>
          <p:cNvSpPr>
            <a:spLocks noGrp="1"/>
          </p:cNvSpPr>
          <p:nvPr>
            <p:ph idx="1"/>
          </p:nvPr>
        </p:nvSpPr>
        <p:spPr/>
        <p:txBody>
          <a:bodyPr/>
          <a:lstStyle/>
          <a:p>
            <a:r>
              <a:rPr lang="en-US" dirty="0" smtClean="0"/>
              <a:t>Any given video can be thought as being a mixture of previously observed videos.</a:t>
            </a:r>
            <a:endParaRPr lang="en-US" dirty="0"/>
          </a:p>
        </p:txBody>
      </p:sp>
      <p:pic>
        <p:nvPicPr>
          <p:cNvPr id="3074" name="Picture 2" descr="C:\Users\ezgi\Desktop\vision presentation\crowd_patch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0" y="3048000"/>
            <a:ext cx="7429500" cy="2428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44751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85787" y="457200"/>
            <a:ext cx="1905000" cy="6463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dirty="0" smtClean="0">
                <a:solidFill>
                  <a:schemeClr val="tx1"/>
                </a:solidFill>
              </a:rPr>
              <a:t>Learning Motion Patterns</a:t>
            </a:r>
            <a:endParaRPr lang="en-US" dirty="0">
              <a:solidFill>
                <a:schemeClr val="tx1"/>
              </a:solidFill>
            </a:endParaRPr>
          </a:p>
        </p:txBody>
      </p:sp>
      <p:sp>
        <p:nvSpPr>
          <p:cNvPr id="7" name="Rectangle 6"/>
          <p:cNvSpPr/>
          <p:nvPr/>
        </p:nvSpPr>
        <p:spPr>
          <a:xfrm>
            <a:off x="5410200" y="458804"/>
            <a:ext cx="1905000"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dirty="0" smtClean="0">
                <a:solidFill>
                  <a:schemeClr val="tx1"/>
                </a:solidFill>
              </a:rPr>
              <a:t>Global Matching</a:t>
            </a:r>
            <a:endParaRPr lang="en-US" dirty="0">
              <a:solidFill>
                <a:schemeClr val="tx1"/>
              </a:solidFill>
            </a:endParaRPr>
          </a:p>
        </p:txBody>
      </p:sp>
      <p:sp>
        <p:nvSpPr>
          <p:cNvPr id="8" name="Rectangle 7"/>
          <p:cNvSpPr/>
          <p:nvPr/>
        </p:nvSpPr>
        <p:spPr>
          <a:xfrm>
            <a:off x="5334000" y="2326890"/>
            <a:ext cx="1905000"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dirty="0" smtClean="0">
                <a:solidFill>
                  <a:schemeClr val="tx1"/>
                </a:solidFill>
              </a:rPr>
              <a:t>Local Matching</a:t>
            </a:r>
          </a:p>
        </p:txBody>
      </p:sp>
      <p:sp>
        <p:nvSpPr>
          <p:cNvPr id="9" name="Rectangle 8"/>
          <p:cNvSpPr/>
          <p:nvPr/>
        </p:nvSpPr>
        <p:spPr>
          <a:xfrm>
            <a:off x="4495800" y="4572000"/>
            <a:ext cx="3733800"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dirty="0" smtClean="0">
                <a:solidFill>
                  <a:schemeClr val="tx1"/>
                </a:solidFill>
              </a:rPr>
              <a:t>Tracking using Motion Patterns</a:t>
            </a:r>
            <a:endParaRPr lang="en-US" dirty="0">
              <a:solidFill>
                <a:schemeClr val="tx1"/>
              </a:solidFill>
            </a:endParaRPr>
          </a:p>
        </p:txBody>
      </p:sp>
      <p:pic>
        <p:nvPicPr>
          <p:cNvPr id="5125" name="Picture 5" descr="C:\Users\ezgi\Desktop\vision presentation\query.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7379" y="1036876"/>
            <a:ext cx="2094632" cy="118872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Users\ezgi\Desktop\vision presentation\globa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65660" y="1005246"/>
            <a:ext cx="3281364" cy="1309528"/>
          </a:xfrm>
          <a:prstGeom prst="rect">
            <a:avLst/>
          </a:prstGeom>
          <a:noFill/>
          <a:extLst>
            <a:ext uri="{909E8E84-426E-40DD-AFC4-6F175D3DCCD1}">
              <a14:hiddenFill xmlns:a14="http://schemas.microsoft.com/office/drawing/2010/main">
                <a:solidFill>
                  <a:srgbClr val="FFFFFF"/>
                </a:solidFill>
              </a14:hiddenFill>
            </a:ext>
          </a:extLst>
        </p:spPr>
      </p:pic>
      <p:pic>
        <p:nvPicPr>
          <p:cNvPr id="5129" name="Picture 9" descr="C:\Users\ezgi\Desktop\vision presentation\local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25544" y="3169920"/>
            <a:ext cx="1308456" cy="1371600"/>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C:\Users\ezgi\Desktop\vision presentation\track1.png"/>
          <p:cNvPicPr>
            <a:picLocks noChangeAspect="1" noChangeArrowheads="1"/>
          </p:cNvPicPr>
          <p:nvPr/>
        </p:nvPicPr>
        <p:blipFill rotWithShape="1">
          <a:blip r:embed="rId6">
            <a:extLst>
              <a:ext uri="{28A0092B-C50C-407E-A947-70E740481C1C}">
                <a14:useLocalDpi xmlns:a14="http://schemas.microsoft.com/office/drawing/2010/main" val="0"/>
              </a:ext>
            </a:extLst>
          </a:blip>
          <a:srcRect l="72367" t="20102" b="31617"/>
          <a:stretch/>
        </p:blipFill>
        <p:spPr bwMode="auto">
          <a:xfrm flipH="1">
            <a:off x="6686411" y="4899924"/>
            <a:ext cx="1416021" cy="1653276"/>
          </a:xfrm>
          <a:prstGeom prst="rect">
            <a:avLst/>
          </a:prstGeom>
          <a:noFill/>
          <a:extLst>
            <a:ext uri="{909E8E84-426E-40DD-AFC4-6F175D3DCCD1}">
              <a14:hiddenFill xmlns:a14="http://schemas.microsoft.com/office/drawing/2010/main">
                <a:solidFill>
                  <a:srgbClr val="FFFFFF"/>
                </a:solidFill>
              </a14:hiddenFill>
            </a:ext>
          </a:extLst>
        </p:spPr>
      </p:pic>
      <p:pic>
        <p:nvPicPr>
          <p:cNvPr id="5131" name="Picture 11" descr="C:\Users\ezgi\Desktop\vision presentation\track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86200" y="4896090"/>
            <a:ext cx="1580793" cy="1657110"/>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Arrow Connector 27"/>
          <p:cNvCxnSpPr>
            <a:stCxn id="5125" idx="1"/>
          </p:cNvCxnSpPr>
          <p:nvPr/>
        </p:nvCxnSpPr>
        <p:spPr>
          <a:xfrm flipH="1">
            <a:off x="2490788" y="1631236"/>
            <a:ext cx="4246591" cy="1679342"/>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cxnSp>
        <p:nvCxnSpPr>
          <p:cNvPr id="39" name="Straight Arrow Connector 38"/>
          <p:cNvCxnSpPr>
            <a:stCxn id="5124" idx="3"/>
            <a:endCxn id="5126" idx="2"/>
          </p:cNvCxnSpPr>
          <p:nvPr/>
        </p:nvCxnSpPr>
        <p:spPr>
          <a:xfrm flipV="1">
            <a:off x="2543174" y="2314774"/>
            <a:ext cx="2163168" cy="967030"/>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cxnSp>
        <p:nvCxnSpPr>
          <p:cNvPr id="48" name="Straight Arrow Connector 47"/>
          <p:cNvCxnSpPr>
            <a:stCxn id="5126" idx="2"/>
            <a:endCxn id="5129" idx="0"/>
          </p:cNvCxnSpPr>
          <p:nvPr/>
        </p:nvCxnSpPr>
        <p:spPr>
          <a:xfrm flipH="1">
            <a:off x="4679772" y="2314774"/>
            <a:ext cx="26570" cy="855146"/>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cxnSp>
        <p:nvCxnSpPr>
          <p:cNvPr id="51" name="Straight Arrow Connector 50"/>
          <p:cNvCxnSpPr>
            <a:stCxn id="5131" idx="3"/>
          </p:cNvCxnSpPr>
          <p:nvPr/>
        </p:nvCxnSpPr>
        <p:spPr>
          <a:xfrm flipV="1">
            <a:off x="5466993" y="5717977"/>
            <a:ext cx="1270386" cy="6668"/>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cxnSp>
        <p:nvCxnSpPr>
          <p:cNvPr id="55" name="Straight Arrow Connector 54"/>
          <p:cNvCxnSpPr>
            <a:endCxn id="5126" idx="2"/>
          </p:cNvCxnSpPr>
          <p:nvPr/>
        </p:nvCxnSpPr>
        <p:spPr>
          <a:xfrm flipH="1" flipV="1">
            <a:off x="4706342" y="2314774"/>
            <a:ext cx="1418163" cy="1210554"/>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cxnSp>
        <p:nvCxnSpPr>
          <p:cNvPr id="59" name="Straight Arrow Connector 58"/>
          <p:cNvCxnSpPr>
            <a:stCxn id="5129" idx="2"/>
            <a:endCxn id="5131" idx="0"/>
          </p:cNvCxnSpPr>
          <p:nvPr/>
        </p:nvCxnSpPr>
        <p:spPr>
          <a:xfrm flipH="1">
            <a:off x="4676597" y="4541520"/>
            <a:ext cx="3175" cy="354570"/>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sp>
        <p:nvSpPr>
          <p:cNvPr id="64" name="Rectangle 63"/>
          <p:cNvSpPr/>
          <p:nvPr/>
        </p:nvSpPr>
        <p:spPr>
          <a:xfrm>
            <a:off x="3067098" y="1005247"/>
            <a:ext cx="3279926" cy="1309528"/>
          </a:xfrm>
          <a:prstGeom prst="rect">
            <a:avLst/>
          </a:pr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6737379" y="1036876"/>
            <a:ext cx="2094632" cy="1188719"/>
          </a:xfrm>
          <a:prstGeom prst="rect">
            <a:avLst/>
          </a:pr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a:off x="1333500" y="3044280"/>
            <a:ext cx="6477000" cy="769441"/>
          </a:xfrm>
          <a:prstGeom prst="rect">
            <a:avLst/>
          </a:prstGeom>
          <a:noFill/>
        </p:spPr>
        <p:txBody>
          <a:bodyPr wrap="square" rtlCol="0">
            <a:spAutoFit/>
          </a:bodyPr>
          <a:lstStyle/>
          <a:p>
            <a:r>
              <a:rPr lang="en-US" sz="4400" dirty="0" smtClean="0"/>
              <a:t>Overview of Methodology</a:t>
            </a:r>
            <a:endParaRPr lang="en-US" sz="4400" dirty="0"/>
          </a:p>
        </p:txBody>
      </p:sp>
      <p:grpSp>
        <p:nvGrpSpPr>
          <p:cNvPr id="4" name="Group 3"/>
          <p:cNvGrpSpPr/>
          <p:nvPr/>
        </p:nvGrpSpPr>
        <p:grpSpPr>
          <a:xfrm>
            <a:off x="533399" y="1216223"/>
            <a:ext cx="2009775" cy="3784843"/>
            <a:chOff x="533399" y="1216223"/>
            <a:chExt cx="2009775" cy="3784843"/>
          </a:xfrm>
        </p:grpSpPr>
        <p:pic>
          <p:nvPicPr>
            <p:cNvPr id="5124" name="Picture 4" descr="C:\Users\ezgi\Desktop\vision presentation\dataset.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399" y="1562541"/>
              <a:ext cx="2009775" cy="34385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85787" y="1216223"/>
              <a:ext cx="1905000" cy="307777"/>
            </a:xfrm>
            <a:prstGeom prst="rect">
              <a:avLst/>
            </a:prstGeom>
            <a:noFill/>
          </p:spPr>
          <p:txBody>
            <a:bodyPr wrap="square" rtlCol="0">
              <a:spAutoFit/>
            </a:bodyPr>
            <a:lstStyle/>
            <a:p>
              <a:pPr algn="ctr"/>
              <a:r>
                <a:rPr lang="en-US" sz="1400" dirty="0" smtClean="0"/>
                <a:t>database</a:t>
              </a:r>
              <a:endParaRPr lang="en-US" sz="1400" dirty="0"/>
            </a:p>
          </p:txBody>
        </p:sp>
      </p:grpSp>
      <p:sp>
        <p:nvSpPr>
          <p:cNvPr id="50" name="Rectangle 49"/>
          <p:cNvSpPr/>
          <p:nvPr/>
        </p:nvSpPr>
        <p:spPr>
          <a:xfrm>
            <a:off x="533400" y="1524000"/>
            <a:ext cx="2009775" cy="3438525"/>
          </a:xfrm>
          <a:prstGeom prst="rect">
            <a:avLst/>
          </a:pr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30847" y="806039"/>
            <a:ext cx="1403553" cy="307777"/>
          </a:xfrm>
          <a:prstGeom prst="rect">
            <a:avLst/>
          </a:prstGeom>
          <a:noFill/>
        </p:spPr>
        <p:txBody>
          <a:bodyPr wrap="square" rtlCol="0">
            <a:spAutoFit/>
          </a:bodyPr>
          <a:lstStyle/>
          <a:p>
            <a:pPr algn="ctr"/>
            <a:r>
              <a:rPr lang="en-US" sz="1400" dirty="0"/>
              <a:t>t</a:t>
            </a:r>
            <a:r>
              <a:rPr lang="en-US" sz="1400" dirty="0" smtClean="0"/>
              <a:t>est video</a:t>
            </a:r>
            <a:endParaRPr lang="en-US" sz="1400" dirty="0"/>
          </a:p>
        </p:txBody>
      </p:sp>
      <p:sp>
        <p:nvSpPr>
          <p:cNvPr id="10" name="TextBox 9"/>
          <p:cNvSpPr txBox="1"/>
          <p:nvPr/>
        </p:nvSpPr>
        <p:spPr>
          <a:xfrm rot="20288004">
            <a:off x="3624758" y="2153748"/>
            <a:ext cx="1981200" cy="307777"/>
          </a:xfrm>
          <a:prstGeom prst="rect">
            <a:avLst/>
          </a:prstGeom>
          <a:noFill/>
        </p:spPr>
        <p:txBody>
          <a:bodyPr wrap="square" rtlCol="0">
            <a:spAutoFit/>
          </a:bodyPr>
          <a:lstStyle/>
          <a:p>
            <a:r>
              <a:rPr lang="en-US" sz="1400" dirty="0" smtClean="0">
                <a:solidFill>
                  <a:srgbClr val="FF0000"/>
                </a:solidFill>
              </a:rPr>
              <a:t>query for similar scenes</a:t>
            </a:r>
            <a:endParaRPr lang="en-US" sz="1400" dirty="0">
              <a:solidFill>
                <a:srgbClr val="FF0000"/>
              </a:solidFill>
            </a:endParaRPr>
          </a:p>
        </p:txBody>
      </p:sp>
      <p:sp>
        <p:nvSpPr>
          <p:cNvPr id="29" name="TextBox 28"/>
          <p:cNvSpPr txBox="1"/>
          <p:nvPr/>
        </p:nvSpPr>
        <p:spPr>
          <a:xfrm rot="20160079">
            <a:off x="2753934" y="2581031"/>
            <a:ext cx="1516211" cy="307777"/>
          </a:xfrm>
          <a:prstGeom prst="rect">
            <a:avLst/>
          </a:prstGeom>
          <a:noFill/>
        </p:spPr>
        <p:txBody>
          <a:bodyPr wrap="square" rtlCol="0">
            <a:spAutoFit/>
          </a:bodyPr>
          <a:lstStyle/>
          <a:p>
            <a:r>
              <a:rPr lang="en-US" sz="1400" dirty="0" smtClean="0">
                <a:solidFill>
                  <a:srgbClr val="FF0000"/>
                </a:solidFill>
              </a:rPr>
              <a:t>find similar scenes</a:t>
            </a:r>
            <a:endParaRPr lang="en-US" sz="1400" dirty="0">
              <a:solidFill>
                <a:srgbClr val="FF0000"/>
              </a:solidFill>
            </a:endParaRPr>
          </a:p>
        </p:txBody>
      </p:sp>
      <p:sp>
        <p:nvSpPr>
          <p:cNvPr id="32" name="TextBox 31"/>
          <p:cNvSpPr txBox="1"/>
          <p:nvPr/>
        </p:nvSpPr>
        <p:spPr>
          <a:xfrm>
            <a:off x="4696112" y="2577643"/>
            <a:ext cx="1774653" cy="307777"/>
          </a:xfrm>
          <a:prstGeom prst="rect">
            <a:avLst/>
          </a:prstGeom>
          <a:noFill/>
        </p:spPr>
        <p:txBody>
          <a:bodyPr wrap="square" rtlCol="0">
            <a:spAutoFit/>
          </a:bodyPr>
          <a:lstStyle/>
          <a:p>
            <a:r>
              <a:rPr lang="en-US" sz="1400" dirty="0">
                <a:solidFill>
                  <a:srgbClr val="FF0000"/>
                </a:solidFill>
              </a:rPr>
              <a:t>f</a:t>
            </a:r>
            <a:r>
              <a:rPr lang="en-US" sz="1400" dirty="0" smtClean="0">
                <a:solidFill>
                  <a:srgbClr val="FF0000"/>
                </a:solidFill>
              </a:rPr>
              <a:t>ind similar cells</a:t>
            </a:r>
            <a:endParaRPr lang="en-US" sz="1400" dirty="0">
              <a:solidFill>
                <a:srgbClr val="FF0000"/>
              </a:solidFill>
            </a:endParaRPr>
          </a:p>
        </p:txBody>
      </p:sp>
      <p:sp>
        <p:nvSpPr>
          <p:cNvPr id="34" name="TextBox 33"/>
          <p:cNvSpPr txBox="1"/>
          <p:nvPr/>
        </p:nvSpPr>
        <p:spPr>
          <a:xfrm>
            <a:off x="2971800" y="4575509"/>
            <a:ext cx="1774653" cy="307777"/>
          </a:xfrm>
          <a:prstGeom prst="rect">
            <a:avLst/>
          </a:prstGeom>
          <a:noFill/>
        </p:spPr>
        <p:txBody>
          <a:bodyPr wrap="square" rtlCol="0">
            <a:spAutoFit/>
          </a:bodyPr>
          <a:lstStyle/>
          <a:p>
            <a:r>
              <a:rPr lang="en-US" sz="1400" dirty="0">
                <a:solidFill>
                  <a:srgbClr val="FF0000"/>
                </a:solidFill>
              </a:rPr>
              <a:t>g</a:t>
            </a:r>
            <a:r>
              <a:rPr lang="en-US" sz="1400" dirty="0" smtClean="0">
                <a:solidFill>
                  <a:srgbClr val="FF0000"/>
                </a:solidFill>
              </a:rPr>
              <a:t>et motion patterns</a:t>
            </a:r>
            <a:endParaRPr lang="en-US" sz="1400" dirty="0">
              <a:solidFill>
                <a:srgbClr val="FF0000"/>
              </a:solidFill>
            </a:endParaRPr>
          </a:p>
        </p:txBody>
      </p:sp>
      <p:sp>
        <p:nvSpPr>
          <p:cNvPr id="35" name="TextBox 34"/>
          <p:cNvSpPr txBox="1"/>
          <p:nvPr/>
        </p:nvSpPr>
        <p:spPr>
          <a:xfrm>
            <a:off x="5410200" y="5410200"/>
            <a:ext cx="1526373" cy="307777"/>
          </a:xfrm>
          <a:prstGeom prst="rect">
            <a:avLst/>
          </a:prstGeom>
          <a:noFill/>
        </p:spPr>
        <p:txBody>
          <a:bodyPr wrap="square" rtlCol="0">
            <a:spAutoFit/>
          </a:bodyPr>
          <a:lstStyle/>
          <a:p>
            <a:r>
              <a:rPr lang="en-US" sz="1400" dirty="0">
                <a:solidFill>
                  <a:srgbClr val="FF0000"/>
                </a:solidFill>
              </a:rPr>
              <a:t>p</a:t>
            </a:r>
            <a:r>
              <a:rPr lang="en-US" sz="1400" dirty="0" smtClean="0">
                <a:solidFill>
                  <a:srgbClr val="FF0000"/>
                </a:solidFill>
              </a:rPr>
              <a:t>redict motion</a:t>
            </a:r>
            <a:endParaRPr lang="en-US" sz="1400" dirty="0">
              <a:solidFill>
                <a:srgbClr val="FF0000"/>
              </a:solidFill>
            </a:endParaRPr>
          </a:p>
        </p:txBody>
      </p:sp>
      <p:sp>
        <p:nvSpPr>
          <p:cNvPr id="36" name="TextBox 35"/>
          <p:cNvSpPr txBox="1"/>
          <p:nvPr/>
        </p:nvSpPr>
        <p:spPr>
          <a:xfrm>
            <a:off x="4080474" y="743955"/>
            <a:ext cx="1403553" cy="307777"/>
          </a:xfrm>
          <a:prstGeom prst="rect">
            <a:avLst/>
          </a:prstGeom>
          <a:noFill/>
        </p:spPr>
        <p:txBody>
          <a:bodyPr wrap="square" rtlCol="0">
            <a:spAutoFit/>
          </a:bodyPr>
          <a:lstStyle/>
          <a:p>
            <a:pPr algn="ctr"/>
            <a:r>
              <a:rPr lang="en-US" sz="1400" dirty="0" smtClean="0"/>
              <a:t>similar scenes</a:t>
            </a:r>
            <a:endParaRPr lang="en-US" sz="1400" dirty="0"/>
          </a:p>
        </p:txBody>
      </p:sp>
      <p:sp>
        <p:nvSpPr>
          <p:cNvPr id="40" name="TextBox 39"/>
          <p:cNvSpPr txBox="1"/>
          <p:nvPr/>
        </p:nvSpPr>
        <p:spPr>
          <a:xfrm>
            <a:off x="3107600" y="3621170"/>
            <a:ext cx="1159600" cy="307777"/>
          </a:xfrm>
          <a:prstGeom prst="rect">
            <a:avLst/>
          </a:prstGeom>
          <a:noFill/>
        </p:spPr>
        <p:txBody>
          <a:bodyPr wrap="square" rtlCol="0">
            <a:spAutoFit/>
          </a:bodyPr>
          <a:lstStyle/>
          <a:p>
            <a:pPr algn="ctr"/>
            <a:r>
              <a:rPr lang="en-US" sz="1400" spc="-100" dirty="0"/>
              <a:t>s</a:t>
            </a:r>
            <a:r>
              <a:rPr lang="en-US" sz="1400" spc="-100" dirty="0" smtClean="0"/>
              <a:t>imilar cells</a:t>
            </a:r>
            <a:endParaRPr lang="en-US" sz="1400" spc="-100" dirty="0"/>
          </a:p>
        </p:txBody>
      </p:sp>
      <p:sp>
        <p:nvSpPr>
          <p:cNvPr id="41" name="TextBox 40"/>
          <p:cNvSpPr txBox="1"/>
          <p:nvPr/>
        </p:nvSpPr>
        <p:spPr>
          <a:xfrm>
            <a:off x="3505200" y="6454567"/>
            <a:ext cx="2386830" cy="307777"/>
          </a:xfrm>
          <a:prstGeom prst="rect">
            <a:avLst/>
          </a:prstGeom>
          <a:noFill/>
        </p:spPr>
        <p:txBody>
          <a:bodyPr wrap="square" rtlCol="0">
            <a:spAutoFit/>
          </a:bodyPr>
          <a:lstStyle/>
          <a:p>
            <a:pPr algn="ctr"/>
            <a:r>
              <a:rPr lang="en-US" sz="1400" spc="-100" dirty="0"/>
              <a:t>m</a:t>
            </a:r>
            <a:r>
              <a:rPr lang="en-US" sz="1400" spc="-100" dirty="0" smtClean="0"/>
              <a:t>otion patterns of similar cells</a:t>
            </a:r>
            <a:endParaRPr lang="en-US" sz="1400" spc="-100" dirty="0"/>
          </a:p>
        </p:txBody>
      </p:sp>
      <p:sp>
        <p:nvSpPr>
          <p:cNvPr id="47" name="TextBox 46"/>
          <p:cNvSpPr txBox="1"/>
          <p:nvPr/>
        </p:nvSpPr>
        <p:spPr>
          <a:xfrm>
            <a:off x="2955200" y="5548199"/>
            <a:ext cx="1159600" cy="307777"/>
          </a:xfrm>
          <a:prstGeom prst="rect">
            <a:avLst/>
          </a:prstGeom>
          <a:noFill/>
        </p:spPr>
        <p:txBody>
          <a:bodyPr wrap="square" rtlCol="0">
            <a:spAutoFit/>
          </a:bodyPr>
          <a:lstStyle/>
          <a:p>
            <a:pPr algn="ctr"/>
            <a:r>
              <a:rPr lang="en-US" sz="1400" spc="-100" dirty="0"/>
              <a:t>s</a:t>
            </a:r>
            <a:r>
              <a:rPr lang="en-US" sz="1400" spc="-100" dirty="0" smtClean="0"/>
              <a:t>imilar cells</a:t>
            </a:r>
            <a:endParaRPr lang="en-US" sz="1400" spc="-100" dirty="0"/>
          </a:p>
        </p:txBody>
      </p:sp>
      <p:grpSp>
        <p:nvGrpSpPr>
          <p:cNvPr id="3" name="Group 2"/>
          <p:cNvGrpSpPr/>
          <p:nvPr/>
        </p:nvGrpSpPr>
        <p:grpSpPr>
          <a:xfrm>
            <a:off x="5592004" y="2968107"/>
            <a:ext cx="2894467" cy="1554480"/>
            <a:chOff x="5592004" y="2968107"/>
            <a:chExt cx="2894467" cy="1554480"/>
          </a:xfrm>
        </p:grpSpPr>
        <p:pic>
          <p:nvPicPr>
            <p:cNvPr id="46" name="Picture 8" descr="C:\Users\ezgi\Desktop\vision presentation\local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6082253" y="2968107"/>
              <a:ext cx="2326816" cy="1554480"/>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p:cNvSpPr txBox="1"/>
            <p:nvPr/>
          </p:nvSpPr>
          <p:spPr>
            <a:xfrm rot="731016">
              <a:off x="7082918" y="2999170"/>
              <a:ext cx="1403553" cy="307777"/>
            </a:xfrm>
            <a:prstGeom prst="rect">
              <a:avLst/>
            </a:prstGeom>
            <a:noFill/>
          </p:spPr>
          <p:txBody>
            <a:bodyPr wrap="square" rtlCol="0">
              <a:spAutoFit/>
            </a:bodyPr>
            <a:lstStyle/>
            <a:p>
              <a:pPr algn="ctr"/>
              <a:r>
                <a:rPr lang="en-US" sz="1400" dirty="0"/>
                <a:t>t</a:t>
              </a:r>
              <a:r>
                <a:rPr lang="en-US" sz="1400" dirty="0" smtClean="0"/>
                <a:t>est video</a:t>
              </a:r>
              <a:endParaRPr lang="en-US" sz="1400" dirty="0"/>
            </a:p>
          </p:txBody>
        </p:sp>
        <p:sp>
          <p:nvSpPr>
            <p:cNvPr id="52" name="TextBox 51"/>
            <p:cNvSpPr txBox="1"/>
            <p:nvPr/>
          </p:nvSpPr>
          <p:spPr>
            <a:xfrm>
              <a:off x="5592004" y="3893162"/>
              <a:ext cx="1630325" cy="307777"/>
            </a:xfrm>
            <a:prstGeom prst="rect">
              <a:avLst/>
            </a:prstGeom>
            <a:noFill/>
          </p:spPr>
          <p:txBody>
            <a:bodyPr wrap="square" rtlCol="0">
              <a:spAutoFit/>
            </a:bodyPr>
            <a:lstStyle/>
            <a:p>
              <a:pPr algn="ctr"/>
              <a:r>
                <a:rPr lang="en-US" sz="1400" spc="-100" dirty="0"/>
                <a:t>i</a:t>
              </a:r>
              <a:r>
                <a:rPr lang="en-US" sz="1400" spc="-100" dirty="0" smtClean="0"/>
                <a:t>ndividual to track</a:t>
              </a:r>
              <a:endParaRPr lang="en-US" sz="1400" spc="-100" dirty="0"/>
            </a:p>
          </p:txBody>
        </p:sp>
      </p:grpSp>
      <p:cxnSp>
        <p:nvCxnSpPr>
          <p:cNvPr id="45" name="Straight Arrow Connector 44"/>
          <p:cNvCxnSpPr>
            <a:stCxn id="5125" idx="2"/>
          </p:cNvCxnSpPr>
          <p:nvPr/>
        </p:nvCxnSpPr>
        <p:spPr>
          <a:xfrm flipH="1">
            <a:off x="6477000" y="2225596"/>
            <a:ext cx="1307695" cy="1279604"/>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sp>
        <p:nvSpPr>
          <p:cNvPr id="30" name="TextBox 29"/>
          <p:cNvSpPr txBox="1"/>
          <p:nvPr/>
        </p:nvSpPr>
        <p:spPr>
          <a:xfrm rot="18937945">
            <a:off x="6361637" y="2635157"/>
            <a:ext cx="1342091" cy="307777"/>
          </a:xfrm>
          <a:prstGeom prst="rect">
            <a:avLst/>
          </a:prstGeom>
          <a:noFill/>
        </p:spPr>
        <p:txBody>
          <a:bodyPr wrap="square" rtlCol="0">
            <a:spAutoFit/>
          </a:bodyPr>
          <a:lstStyle/>
          <a:p>
            <a:r>
              <a:rPr lang="en-US" sz="1400" dirty="0" smtClean="0">
                <a:solidFill>
                  <a:srgbClr val="FF0000"/>
                </a:solidFill>
              </a:rPr>
              <a:t>cell of interest</a:t>
            </a:r>
            <a:endParaRPr lang="en-US" sz="1400" dirty="0">
              <a:solidFill>
                <a:srgbClr val="FF0000"/>
              </a:solidFill>
            </a:endParaRPr>
          </a:p>
        </p:txBody>
      </p:sp>
      <p:sp>
        <p:nvSpPr>
          <p:cNvPr id="31" name="TextBox 30"/>
          <p:cNvSpPr txBox="1"/>
          <p:nvPr/>
        </p:nvSpPr>
        <p:spPr>
          <a:xfrm rot="2415135">
            <a:off x="4664589" y="2736714"/>
            <a:ext cx="1774653" cy="307777"/>
          </a:xfrm>
          <a:prstGeom prst="rect">
            <a:avLst/>
          </a:prstGeom>
          <a:noFill/>
        </p:spPr>
        <p:txBody>
          <a:bodyPr wrap="square" rtlCol="0">
            <a:spAutoFit/>
          </a:bodyPr>
          <a:lstStyle/>
          <a:p>
            <a:r>
              <a:rPr lang="en-US" sz="1400" dirty="0">
                <a:solidFill>
                  <a:srgbClr val="FF0000"/>
                </a:solidFill>
              </a:rPr>
              <a:t>q</a:t>
            </a:r>
            <a:r>
              <a:rPr lang="en-US" sz="1400" dirty="0" smtClean="0">
                <a:solidFill>
                  <a:srgbClr val="FF0000"/>
                </a:solidFill>
              </a:rPr>
              <a:t>uery for similar cells</a:t>
            </a:r>
            <a:endParaRPr lang="en-US" sz="1400" dirty="0">
              <a:solidFill>
                <a:srgbClr val="FF0000"/>
              </a:solidFill>
            </a:endParaRPr>
          </a:p>
        </p:txBody>
      </p:sp>
    </p:spTree>
    <p:extLst>
      <p:ext uri="{BB962C8B-B14F-4D97-AF65-F5344CB8AC3E}">
        <p14:creationId xmlns:p14="http://schemas.microsoft.com/office/powerpoint/2010/main" val="1338670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1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28"/>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0"/>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par>
                          <p:cTn id="39" fill="hold">
                            <p:stCondLst>
                              <p:cond delay="0"/>
                            </p:stCondLst>
                            <p:childTnLst>
                              <p:par>
                                <p:cTn id="40" presetID="1" presetClass="entr" presetSubtype="0" fill="hold" nodeType="afterEffect">
                                  <p:stCondLst>
                                    <p:cond delay="0"/>
                                  </p:stCondLst>
                                  <p:childTnLst>
                                    <p:set>
                                      <p:cBhvr>
                                        <p:cTn id="41" dur="1" fill="hold">
                                          <p:stCondLst>
                                            <p:cond delay="0"/>
                                          </p:stCondLst>
                                        </p:cTn>
                                        <p:tgtEl>
                                          <p:spTgt spid="5126"/>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36"/>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50"/>
                                        </p:tgtEl>
                                        <p:attrNameLst>
                                          <p:attrName>style.visibility</p:attrName>
                                        </p:attrNameLst>
                                      </p:cBhvr>
                                      <p:to>
                                        <p:strVal val="visible"/>
                                      </p:to>
                                    </p:set>
                                  </p:childTnLst>
                                </p:cTn>
                              </p:par>
                              <p:par>
                                <p:cTn id="50" presetID="1" presetClass="exit" presetSubtype="0" fill="hold" nodeType="withEffect">
                                  <p:stCondLst>
                                    <p:cond delay="0"/>
                                  </p:stCondLst>
                                  <p:childTnLst>
                                    <p:set>
                                      <p:cBhvr>
                                        <p:cTn id="51" dur="1" fill="hold">
                                          <p:stCondLst>
                                            <p:cond delay="0"/>
                                          </p:stCondLst>
                                        </p:cTn>
                                        <p:tgtEl>
                                          <p:spTgt spid="39"/>
                                        </p:tgtEl>
                                        <p:attrNameLst>
                                          <p:attrName>style.visibility</p:attrName>
                                        </p:attrNameLst>
                                      </p:cBhvr>
                                      <p:to>
                                        <p:strVal val="hidden"/>
                                      </p:to>
                                    </p:set>
                                  </p:childTnLst>
                                </p:cTn>
                              </p:par>
                              <p:par>
                                <p:cTn id="52" presetID="1" presetClass="exit" presetSubtype="0" fill="hold" grpId="1" nodeType="withEffect">
                                  <p:stCondLst>
                                    <p:cond delay="0"/>
                                  </p:stCondLst>
                                  <p:childTnLst>
                                    <p:set>
                                      <p:cBhvr>
                                        <p:cTn id="53" dur="1" fill="hold">
                                          <p:stCondLst>
                                            <p:cond delay="0"/>
                                          </p:stCondLst>
                                        </p:cTn>
                                        <p:tgtEl>
                                          <p:spTgt spid="29"/>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45"/>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30"/>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3"/>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55"/>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31"/>
                                        </p:tgtEl>
                                        <p:attrNameLst>
                                          <p:attrName>style.visibility</p:attrName>
                                        </p:attrNameLst>
                                      </p:cBhvr>
                                      <p:to>
                                        <p:strVal val="visible"/>
                                      </p:to>
                                    </p:set>
                                  </p:childTnLst>
                                </p:cTn>
                              </p:par>
                              <p:par>
                                <p:cTn id="68" presetID="1" presetClass="exit" presetSubtype="0" fill="hold" nodeType="withEffect">
                                  <p:stCondLst>
                                    <p:cond delay="0"/>
                                  </p:stCondLst>
                                  <p:childTnLst>
                                    <p:set>
                                      <p:cBhvr>
                                        <p:cTn id="69" dur="1" fill="hold">
                                          <p:stCondLst>
                                            <p:cond delay="0"/>
                                          </p:stCondLst>
                                        </p:cTn>
                                        <p:tgtEl>
                                          <p:spTgt spid="45"/>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30"/>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 presetClass="exit" presetSubtype="0" fill="hold" nodeType="clickEffect">
                                  <p:stCondLst>
                                    <p:cond delay="0"/>
                                  </p:stCondLst>
                                  <p:childTnLst>
                                    <p:set>
                                      <p:cBhvr>
                                        <p:cTn id="75" dur="1" fill="hold">
                                          <p:stCondLst>
                                            <p:cond delay="0"/>
                                          </p:stCondLst>
                                        </p:cTn>
                                        <p:tgtEl>
                                          <p:spTgt spid="55"/>
                                        </p:tgtEl>
                                        <p:attrNameLst>
                                          <p:attrName>style.visibility</p:attrName>
                                        </p:attrNameLst>
                                      </p:cBhvr>
                                      <p:to>
                                        <p:strVal val="hidden"/>
                                      </p:to>
                                    </p:set>
                                  </p:childTnLst>
                                </p:cTn>
                              </p:par>
                              <p:par>
                                <p:cTn id="76" presetID="1" presetClass="exit" presetSubtype="0" fill="hold" grpId="1" nodeType="withEffect">
                                  <p:stCondLst>
                                    <p:cond delay="0"/>
                                  </p:stCondLst>
                                  <p:childTnLst>
                                    <p:set>
                                      <p:cBhvr>
                                        <p:cTn id="77" dur="1" fill="hold">
                                          <p:stCondLst>
                                            <p:cond delay="0"/>
                                          </p:stCondLst>
                                        </p:cTn>
                                        <p:tgtEl>
                                          <p:spTgt spid="31"/>
                                        </p:tgtEl>
                                        <p:attrNameLst>
                                          <p:attrName>style.visibility</p:attrName>
                                        </p:attrNameLst>
                                      </p:cBhvr>
                                      <p:to>
                                        <p:strVal val="hidden"/>
                                      </p:to>
                                    </p:set>
                                  </p:childTnLst>
                                </p:cTn>
                              </p:par>
                              <p:par>
                                <p:cTn id="78" presetID="1" presetClass="entr" presetSubtype="0" fill="hold" nodeType="withEffect">
                                  <p:stCondLst>
                                    <p:cond delay="0"/>
                                  </p:stCondLst>
                                  <p:childTnLst>
                                    <p:set>
                                      <p:cBhvr>
                                        <p:cTn id="79" dur="1" fill="hold">
                                          <p:stCondLst>
                                            <p:cond delay="0"/>
                                          </p:stCondLst>
                                        </p:cTn>
                                        <p:tgtEl>
                                          <p:spTgt spid="48"/>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32"/>
                                        </p:tgtEl>
                                        <p:attrNameLst>
                                          <p:attrName>style.visibility</p:attrName>
                                        </p:attrNameLst>
                                      </p:cBhvr>
                                      <p:to>
                                        <p:strVal val="visible"/>
                                      </p:to>
                                    </p:set>
                                  </p:childTnLst>
                                </p:cTn>
                              </p:par>
                              <p:par>
                                <p:cTn id="82" presetID="1" presetClass="entr" presetSubtype="0" fill="hold" nodeType="withEffect">
                                  <p:stCondLst>
                                    <p:cond delay="0"/>
                                  </p:stCondLst>
                                  <p:childTnLst>
                                    <p:set>
                                      <p:cBhvr>
                                        <p:cTn id="83" dur="1" fill="hold">
                                          <p:stCondLst>
                                            <p:cond delay="0"/>
                                          </p:stCondLst>
                                        </p:cTn>
                                        <p:tgtEl>
                                          <p:spTgt spid="5129"/>
                                        </p:tgtEl>
                                        <p:attrNameLst>
                                          <p:attrName>style.visibility</p:attrName>
                                        </p:attrNameLst>
                                      </p:cBhvr>
                                      <p:to>
                                        <p:strVal val="visible"/>
                                      </p:to>
                                    </p:set>
                                  </p:childTnLst>
                                </p:cTn>
                              </p:par>
                              <p:par>
                                <p:cTn id="84" presetID="1" presetClass="entr" presetSubtype="0" fill="hold" grpId="0" nodeType="withEffect">
                                  <p:stCondLst>
                                    <p:cond delay="0"/>
                                  </p:stCondLst>
                                  <p:childTnLst>
                                    <p:set>
                                      <p:cBhvr>
                                        <p:cTn id="85" dur="1" fill="hold">
                                          <p:stCondLst>
                                            <p:cond delay="0"/>
                                          </p:stCondLst>
                                        </p:cTn>
                                        <p:tgtEl>
                                          <p:spTgt spid="40"/>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9"/>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64"/>
                                        </p:tgtEl>
                                        <p:attrNameLst>
                                          <p:attrName>style.visibility</p:attrName>
                                        </p:attrNameLst>
                                      </p:cBhvr>
                                      <p:to>
                                        <p:strVal val="visible"/>
                                      </p:to>
                                    </p:set>
                                  </p:childTnLst>
                                </p:cTn>
                              </p:par>
                              <p:par>
                                <p:cTn id="92" presetID="1" presetClass="entr" presetSubtype="0" fill="hold" grpId="0" nodeType="withEffect">
                                  <p:stCondLst>
                                    <p:cond delay="0"/>
                                  </p:stCondLst>
                                  <p:childTnLst>
                                    <p:set>
                                      <p:cBhvr>
                                        <p:cTn id="93" dur="1" fill="hold">
                                          <p:stCondLst>
                                            <p:cond delay="0"/>
                                          </p:stCondLst>
                                        </p:cTn>
                                        <p:tgtEl>
                                          <p:spTgt spid="67"/>
                                        </p:tgtEl>
                                        <p:attrNameLst>
                                          <p:attrName>style.visibility</p:attrName>
                                        </p:attrNameLst>
                                      </p:cBhvr>
                                      <p:to>
                                        <p:strVal val="visible"/>
                                      </p:to>
                                    </p:set>
                                  </p:childTnLst>
                                </p:cTn>
                              </p:par>
                              <p:par>
                                <p:cTn id="94" presetID="1" presetClass="exit" presetSubtype="0" fill="hold" nodeType="withEffect">
                                  <p:stCondLst>
                                    <p:cond delay="0"/>
                                  </p:stCondLst>
                                  <p:childTnLst>
                                    <p:set>
                                      <p:cBhvr>
                                        <p:cTn id="95" dur="1" fill="hold">
                                          <p:stCondLst>
                                            <p:cond delay="0"/>
                                          </p:stCondLst>
                                        </p:cTn>
                                        <p:tgtEl>
                                          <p:spTgt spid="48"/>
                                        </p:tgtEl>
                                        <p:attrNameLst>
                                          <p:attrName>style.visibility</p:attrName>
                                        </p:attrNameLst>
                                      </p:cBhvr>
                                      <p:to>
                                        <p:strVal val="hidden"/>
                                      </p:to>
                                    </p:set>
                                  </p:childTnLst>
                                </p:cTn>
                              </p:par>
                              <p:par>
                                <p:cTn id="96" presetID="1" presetClass="exit" presetSubtype="0" fill="hold" grpId="1" nodeType="withEffect">
                                  <p:stCondLst>
                                    <p:cond delay="0"/>
                                  </p:stCondLst>
                                  <p:childTnLst>
                                    <p:set>
                                      <p:cBhvr>
                                        <p:cTn id="97" dur="1" fill="hold">
                                          <p:stCondLst>
                                            <p:cond delay="0"/>
                                          </p:stCondLst>
                                        </p:cTn>
                                        <p:tgtEl>
                                          <p:spTgt spid="32"/>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nodeType="clickEffect">
                                  <p:stCondLst>
                                    <p:cond delay="0"/>
                                  </p:stCondLst>
                                  <p:childTnLst>
                                    <p:set>
                                      <p:cBhvr>
                                        <p:cTn id="101" dur="1" fill="hold">
                                          <p:stCondLst>
                                            <p:cond delay="0"/>
                                          </p:stCondLst>
                                        </p:cTn>
                                        <p:tgtEl>
                                          <p:spTgt spid="59"/>
                                        </p:tgtEl>
                                        <p:attrNameLst>
                                          <p:attrName>style.visibility</p:attrName>
                                        </p:attrNameLst>
                                      </p:cBhvr>
                                      <p:to>
                                        <p:strVal val="visible"/>
                                      </p:to>
                                    </p:set>
                                  </p:childTnLst>
                                </p:cTn>
                              </p:par>
                              <p:par>
                                <p:cTn id="102" presetID="1" presetClass="entr" presetSubtype="0" fill="hold" grpId="0" nodeType="withEffect">
                                  <p:stCondLst>
                                    <p:cond delay="0"/>
                                  </p:stCondLst>
                                  <p:childTnLst>
                                    <p:set>
                                      <p:cBhvr>
                                        <p:cTn id="103" dur="1" fill="hold">
                                          <p:stCondLst>
                                            <p:cond delay="0"/>
                                          </p:stCondLst>
                                        </p:cTn>
                                        <p:tgtEl>
                                          <p:spTgt spid="34"/>
                                        </p:tgtEl>
                                        <p:attrNameLst>
                                          <p:attrName>style.visibility</p:attrName>
                                        </p:attrNameLst>
                                      </p:cBhvr>
                                      <p:to>
                                        <p:strVal val="visible"/>
                                      </p:to>
                                    </p:set>
                                  </p:childTnLst>
                                </p:cTn>
                              </p:par>
                              <p:par>
                                <p:cTn id="104" presetID="1" presetClass="entr" presetSubtype="0" fill="hold" nodeType="withEffect">
                                  <p:stCondLst>
                                    <p:cond delay="0"/>
                                  </p:stCondLst>
                                  <p:childTnLst>
                                    <p:set>
                                      <p:cBhvr>
                                        <p:cTn id="105" dur="1" fill="hold">
                                          <p:stCondLst>
                                            <p:cond delay="0"/>
                                          </p:stCondLst>
                                        </p:cTn>
                                        <p:tgtEl>
                                          <p:spTgt spid="5131"/>
                                        </p:tgtEl>
                                        <p:attrNameLst>
                                          <p:attrName>style.visibility</p:attrName>
                                        </p:attrNameLst>
                                      </p:cBhvr>
                                      <p:to>
                                        <p:strVal val="visible"/>
                                      </p:to>
                                    </p:set>
                                  </p:childTnLst>
                                </p:cTn>
                              </p:par>
                              <p:par>
                                <p:cTn id="106" presetID="1" presetClass="entr" presetSubtype="0" fill="hold" grpId="0" nodeType="withEffect">
                                  <p:stCondLst>
                                    <p:cond delay="0"/>
                                  </p:stCondLst>
                                  <p:childTnLst>
                                    <p:set>
                                      <p:cBhvr>
                                        <p:cTn id="107" dur="1" fill="hold">
                                          <p:stCondLst>
                                            <p:cond delay="0"/>
                                          </p:stCondLst>
                                        </p:cTn>
                                        <p:tgtEl>
                                          <p:spTgt spid="41"/>
                                        </p:tgtEl>
                                        <p:attrNameLst>
                                          <p:attrName>style.visibility</p:attrName>
                                        </p:attrNameLst>
                                      </p:cBhvr>
                                      <p:to>
                                        <p:strVal val="visible"/>
                                      </p:to>
                                    </p:set>
                                  </p:childTnLst>
                                </p:cTn>
                              </p:par>
                              <p:par>
                                <p:cTn id="108" presetID="1" presetClass="entr" presetSubtype="0" fill="hold" grpId="0" nodeType="withEffect">
                                  <p:stCondLst>
                                    <p:cond delay="0"/>
                                  </p:stCondLst>
                                  <p:childTnLst>
                                    <p:set>
                                      <p:cBhvr>
                                        <p:cTn id="109" dur="1" fill="hold">
                                          <p:stCondLst>
                                            <p:cond delay="0"/>
                                          </p:stCondLst>
                                        </p:cTn>
                                        <p:tgtEl>
                                          <p:spTgt spid="47"/>
                                        </p:tgtEl>
                                        <p:attrNameLst>
                                          <p:attrName>style.visibility</p:attrName>
                                        </p:attrNameLst>
                                      </p:cBhvr>
                                      <p:to>
                                        <p:strVal val="visible"/>
                                      </p:to>
                                    </p:set>
                                  </p:childTnLst>
                                </p:cTn>
                              </p:par>
                            </p:childTnLst>
                          </p:cTn>
                        </p:par>
                      </p:childTnLst>
                    </p:cTn>
                  </p:par>
                  <p:par>
                    <p:cTn id="110" fill="hold">
                      <p:stCondLst>
                        <p:cond delay="indefinite"/>
                      </p:stCondLst>
                      <p:childTnLst>
                        <p:par>
                          <p:cTn id="111" fill="hold">
                            <p:stCondLst>
                              <p:cond delay="0"/>
                            </p:stCondLst>
                            <p:childTnLst>
                              <p:par>
                                <p:cTn id="112" presetID="1" presetClass="entr" presetSubtype="0" fill="hold" nodeType="clickEffect">
                                  <p:stCondLst>
                                    <p:cond delay="0"/>
                                  </p:stCondLst>
                                  <p:childTnLst>
                                    <p:set>
                                      <p:cBhvr>
                                        <p:cTn id="113" dur="1" fill="hold">
                                          <p:stCondLst>
                                            <p:cond delay="0"/>
                                          </p:stCondLst>
                                        </p:cTn>
                                        <p:tgtEl>
                                          <p:spTgt spid="51"/>
                                        </p:tgtEl>
                                        <p:attrNameLst>
                                          <p:attrName>style.visibility</p:attrName>
                                        </p:attrNameLst>
                                      </p:cBhvr>
                                      <p:to>
                                        <p:strVal val="visible"/>
                                      </p:to>
                                    </p:set>
                                  </p:childTnLst>
                                </p:cTn>
                              </p:par>
                              <p:par>
                                <p:cTn id="114" presetID="1" presetClass="entr" presetSubtype="0" fill="hold" grpId="0" nodeType="withEffect">
                                  <p:stCondLst>
                                    <p:cond delay="0"/>
                                  </p:stCondLst>
                                  <p:childTnLst>
                                    <p:set>
                                      <p:cBhvr>
                                        <p:cTn id="115" dur="1" fill="hold">
                                          <p:stCondLst>
                                            <p:cond delay="0"/>
                                          </p:stCondLst>
                                        </p:cTn>
                                        <p:tgtEl>
                                          <p:spTgt spid="35"/>
                                        </p:tgtEl>
                                        <p:attrNameLst>
                                          <p:attrName>style.visibility</p:attrName>
                                        </p:attrNameLst>
                                      </p:cBhvr>
                                      <p:to>
                                        <p:strVal val="visible"/>
                                      </p:to>
                                    </p:set>
                                  </p:childTnLst>
                                </p:cTn>
                              </p:par>
                              <p:par>
                                <p:cTn id="116" presetID="1" presetClass="entr" presetSubtype="0" fill="hold" nodeType="withEffect">
                                  <p:stCondLst>
                                    <p:cond delay="0"/>
                                  </p:stCondLst>
                                  <p:childTnLst>
                                    <p:set>
                                      <p:cBhvr>
                                        <p:cTn id="117" dur="1" fill="hold">
                                          <p:stCondLst>
                                            <p:cond delay="0"/>
                                          </p:stCondLst>
                                        </p:cTn>
                                        <p:tgtEl>
                                          <p:spTgt spid="5130"/>
                                        </p:tgtEl>
                                        <p:attrNameLst>
                                          <p:attrName>style.visibility</p:attrName>
                                        </p:attrNameLst>
                                      </p:cBhvr>
                                      <p:to>
                                        <p:strVal val="visible"/>
                                      </p:to>
                                    </p:set>
                                  </p:childTnLst>
                                </p:cTn>
                              </p:par>
                              <p:par>
                                <p:cTn id="118" presetID="1" presetClass="exit" presetSubtype="0" fill="hold" nodeType="withEffect">
                                  <p:stCondLst>
                                    <p:cond delay="0"/>
                                  </p:stCondLst>
                                  <p:childTnLst>
                                    <p:set>
                                      <p:cBhvr>
                                        <p:cTn id="119" dur="1" fill="hold">
                                          <p:stCondLst>
                                            <p:cond delay="0"/>
                                          </p:stCondLst>
                                        </p:cTn>
                                        <p:tgtEl>
                                          <p:spTgt spid="59"/>
                                        </p:tgtEl>
                                        <p:attrNameLst>
                                          <p:attrName>style.visibility</p:attrName>
                                        </p:attrNameLst>
                                      </p:cBhvr>
                                      <p:to>
                                        <p:strVal val="hidden"/>
                                      </p:to>
                                    </p:set>
                                  </p:childTnLst>
                                </p:cTn>
                              </p:par>
                              <p:par>
                                <p:cTn id="120" presetID="1" presetClass="exit" presetSubtype="0" fill="hold" grpId="1" nodeType="withEffect">
                                  <p:stCondLst>
                                    <p:cond delay="0"/>
                                  </p:stCondLst>
                                  <p:childTnLst>
                                    <p:set>
                                      <p:cBhvr>
                                        <p:cTn id="121" dur="1" fill="hold">
                                          <p:stCondLst>
                                            <p:cond delay="0"/>
                                          </p:stCondLst>
                                        </p:cTn>
                                        <p:tgtEl>
                                          <p:spTgt spid="34"/>
                                        </p:tgtEl>
                                        <p:attrNameLst>
                                          <p:attrName>style.visibility</p:attrName>
                                        </p:attrNameLst>
                                      </p:cBhvr>
                                      <p:to>
                                        <p:strVal val="hidden"/>
                                      </p:to>
                                    </p:set>
                                  </p:childTnLst>
                                </p:cTn>
                              </p:par>
                            </p:childTnLst>
                          </p:cTn>
                        </p:par>
                      </p:childTnLst>
                    </p:cTn>
                  </p:par>
                  <p:par>
                    <p:cTn id="122" fill="hold">
                      <p:stCondLst>
                        <p:cond delay="indefinite"/>
                      </p:stCondLst>
                      <p:childTnLst>
                        <p:par>
                          <p:cTn id="123" fill="hold">
                            <p:stCondLst>
                              <p:cond delay="0"/>
                            </p:stCondLst>
                            <p:childTnLst>
                              <p:par>
                                <p:cTn id="124" presetID="1" presetClass="exit" presetSubtype="0" fill="hold" nodeType="clickEffect">
                                  <p:stCondLst>
                                    <p:cond delay="0"/>
                                  </p:stCondLst>
                                  <p:childTnLst>
                                    <p:set>
                                      <p:cBhvr>
                                        <p:cTn id="125" dur="1" fill="hold">
                                          <p:stCondLst>
                                            <p:cond delay="0"/>
                                          </p:stCondLst>
                                        </p:cTn>
                                        <p:tgtEl>
                                          <p:spTgt spid="51"/>
                                        </p:tgtEl>
                                        <p:attrNameLst>
                                          <p:attrName>style.visibility</p:attrName>
                                        </p:attrNameLst>
                                      </p:cBhvr>
                                      <p:to>
                                        <p:strVal val="hidden"/>
                                      </p:to>
                                    </p:set>
                                  </p:childTnLst>
                                </p:cTn>
                              </p:par>
                              <p:par>
                                <p:cTn id="126" presetID="1" presetClass="exit" presetSubtype="0" fill="hold" grpId="1" nodeType="withEffect">
                                  <p:stCondLst>
                                    <p:cond delay="0"/>
                                  </p:stCondLst>
                                  <p:childTnLst>
                                    <p:set>
                                      <p:cBhvr>
                                        <p:cTn id="127"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64" grpId="0" animBg="1"/>
      <p:bldP spid="67" grpId="0" animBg="1"/>
      <p:bldP spid="54" grpId="0"/>
      <p:bldP spid="50" grpId="0" animBg="1"/>
      <p:bldP spid="5" grpId="0"/>
      <p:bldP spid="10" grpId="0"/>
      <p:bldP spid="10" grpId="1"/>
      <p:bldP spid="29" grpId="0"/>
      <p:bldP spid="29" grpId="1"/>
      <p:bldP spid="32" grpId="0"/>
      <p:bldP spid="32" grpId="1"/>
      <p:bldP spid="34" grpId="0"/>
      <p:bldP spid="34" grpId="1"/>
      <p:bldP spid="35" grpId="0"/>
      <p:bldP spid="35" grpId="1"/>
      <p:bldP spid="36" grpId="0"/>
      <p:bldP spid="40" grpId="0"/>
      <p:bldP spid="41" grpId="0"/>
      <p:bldP spid="47" grpId="0"/>
      <p:bldP spid="30" grpId="0"/>
      <p:bldP spid="30" grpId="1"/>
      <p:bldP spid="31" grpId="0"/>
      <p:bldP spid="31"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85787" y="457200"/>
            <a:ext cx="1905000" cy="6463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dirty="0" smtClean="0">
                <a:solidFill>
                  <a:schemeClr val="tx1"/>
                </a:solidFill>
              </a:rPr>
              <a:t>Learning Motion Patterns</a:t>
            </a:r>
            <a:endParaRPr lang="en-US" dirty="0">
              <a:solidFill>
                <a:schemeClr val="tx1"/>
              </a:solidFill>
            </a:endParaRPr>
          </a:p>
        </p:txBody>
      </p:sp>
      <p:sp>
        <p:nvSpPr>
          <p:cNvPr id="7" name="Rectangle 6"/>
          <p:cNvSpPr/>
          <p:nvPr/>
        </p:nvSpPr>
        <p:spPr>
          <a:xfrm>
            <a:off x="5410200" y="458804"/>
            <a:ext cx="1905000"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dirty="0" smtClean="0">
                <a:solidFill>
                  <a:schemeClr val="tx1"/>
                </a:solidFill>
              </a:rPr>
              <a:t>Global Matching</a:t>
            </a:r>
            <a:endParaRPr lang="en-US" dirty="0">
              <a:solidFill>
                <a:schemeClr val="tx1"/>
              </a:solidFill>
            </a:endParaRPr>
          </a:p>
        </p:txBody>
      </p:sp>
      <p:sp>
        <p:nvSpPr>
          <p:cNvPr id="8" name="Rectangle 7"/>
          <p:cNvSpPr/>
          <p:nvPr/>
        </p:nvSpPr>
        <p:spPr>
          <a:xfrm>
            <a:off x="5257800" y="2667000"/>
            <a:ext cx="1905000"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dirty="0" smtClean="0">
                <a:solidFill>
                  <a:schemeClr val="tx1"/>
                </a:solidFill>
              </a:rPr>
              <a:t>Local Matching</a:t>
            </a:r>
          </a:p>
        </p:txBody>
      </p:sp>
      <p:sp>
        <p:nvSpPr>
          <p:cNvPr id="9" name="Rectangle 8"/>
          <p:cNvSpPr/>
          <p:nvPr/>
        </p:nvSpPr>
        <p:spPr>
          <a:xfrm>
            <a:off x="4495800" y="4572000"/>
            <a:ext cx="3733800"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dirty="0" smtClean="0">
                <a:solidFill>
                  <a:schemeClr val="tx1"/>
                </a:solidFill>
              </a:rPr>
              <a:t>Tracking using Motion Patterns</a:t>
            </a:r>
            <a:endParaRPr lang="en-US" dirty="0">
              <a:solidFill>
                <a:schemeClr val="tx1"/>
              </a:solidFill>
            </a:endParaRPr>
          </a:p>
        </p:txBody>
      </p:sp>
      <p:pic>
        <p:nvPicPr>
          <p:cNvPr id="5125" name="Picture 5" descr="C:\Users\ezgi\Desktop\vision presentation\query.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7379" y="1036876"/>
            <a:ext cx="2094632" cy="118872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Users\ezgi\Desktop\vision presentation\globa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65660" y="1005246"/>
            <a:ext cx="3281364" cy="1309528"/>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C:\Users\ezgi\Desktop\vision presentation\local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6082253" y="2968107"/>
            <a:ext cx="2326816" cy="1554480"/>
          </a:xfrm>
          <a:prstGeom prst="rect">
            <a:avLst/>
          </a:prstGeom>
          <a:noFill/>
          <a:extLst>
            <a:ext uri="{909E8E84-426E-40DD-AFC4-6F175D3DCCD1}">
              <a14:hiddenFill xmlns:a14="http://schemas.microsoft.com/office/drawing/2010/main">
                <a:solidFill>
                  <a:srgbClr val="FFFFFF"/>
                </a:solidFill>
              </a14:hiddenFill>
            </a:ext>
          </a:extLst>
        </p:spPr>
      </p:pic>
      <p:pic>
        <p:nvPicPr>
          <p:cNvPr id="5129" name="Picture 9" descr="C:\Users\ezgi\Desktop\vision presentation\local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25544" y="3169920"/>
            <a:ext cx="1308456" cy="1371600"/>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C:\Users\ezgi\Desktop\vision presentation\track1.png"/>
          <p:cNvPicPr>
            <a:picLocks noChangeAspect="1" noChangeArrowheads="1"/>
          </p:cNvPicPr>
          <p:nvPr/>
        </p:nvPicPr>
        <p:blipFill rotWithShape="1">
          <a:blip r:embed="rId7">
            <a:extLst>
              <a:ext uri="{28A0092B-C50C-407E-A947-70E740481C1C}">
                <a14:useLocalDpi xmlns:a14="http://schemas.microsoft.com/office/drawing/2010/main" val="0"/>
              </a:ext>
            </a:extLst>
          </a:blip>
          <a:srcRect l="72367" t="20102" b="31617"/>
          <a:stretch/>
        </p:blipFill>
        <p:spPr bwMode="auto">
          <a:xfrm flipH="1">
            <a:off x="6686411" y="4899924"/>
            <a:ext cx="1416021" cy="1653276"/>
          </a:xfrm>
          <a:prstGeom prst="rect">
            <a:avLst/>
          </a:prstGeom>
          <a:noFill/>
          <a:extLst>
            <a:ext uri="{909E8E84-426E-40DD-AFC4-6F175D3DCCD1}">
              <a14:hiddenFill xmlns:a14="http://schemas.microsoft.com/office/drawing/2010/main">
                <a:solidFill>
                  <a:srgbClr val="FFFFFF"/>
                </a:solidFill>
              </a14:hiddenFill>
            </a:ext>
          </a:extLst>
        </p:spPr>
      </p:pic>
      <p:pic>
        <p:nvPicPr>
          <p:cNvPr id="5131" name="Picture 11" descr="C:\Users\ezgi\Desktop\vision presentation\track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86200" y="4896090"/>
            <a:ext cx="1580793" cy="165711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533399" y="1216223"/>
            <a:ext cx="2009775" cy="3784843"/>
            <a:chOff x="533399" y="1216223"/>
            <a:chExt cx="2009775" cy="3784843"/>
          </a:xfrm>
        </p:grpSpPr>
        <p:pic>
          <p:nvPicPr>
            <p:cNvPr id="5124" name="Picture 4" descr="C:\Users\ezgi\Desktop\vision presentation\dataset.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3399" y="1562541"/>
              <a:ext cx="2009775" cy="34385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85787" y="1216223"/>
              <a:ext cx="1905000" cy="307777"/>
            </a:xfrm>
            <a:prstGeom prst="rect">
              <a:avLst/>
            </a:prstGeom>
            <a:noFill/>
          </p:spPr>
          <p:txBody>
            <a:bodyPr wrap="square" rtlCol="0">
              <a:spAutoFit/>
            </a:bodyPr>
            <a:lstStyle/>
            <a:p>
              <a:pPr algn="ctr"/>
              <a:r>
                <a:rPr lang="en-US" sz="1400" dirty="0" smtClean="0"/>
                <a:t>database</a:t>
              </a:r>
              <a:endParaRPr lang="en-US" sz="1400" dirty="0"/>
            </a:p>
          </p:txBody>
        </p:sp>
      </p:grpSp>
      <p:sp>
        <p:nvSpPr>
          <p:cNvPr id="5" name="TextBox 4"/>
          <p:cNvSpPr txBox="1"/>
          <p:nvPr/>
        </p:nvSpPr>
        <p:spPr>
          <a:xfrm>
            <a:off x="7130847" y="806039"/>
            <a:ext cx="1403553" cy="307777"/>
          </a:xfrm>
          <a:prstGeom prst="rect">
            <a:avLst/>
          </a:prstGeom>
          <a:noFill/>
        </p:spPr>
        <p:txBody>
          <a:bodyPr wrap="square" rtlCol="0">
            <a:spAutoFit/>
          </a:bodyPr>
          <a:lstStyle/>
          <a:p>
            <a:pPr algn="ctr"/>
            <a:r>
              <a:rPr lang="en-US" sz="1400" dirty="0"/>
              <a:t>t</a:t>
            </a:r>
            <a:r>
              <a:rPr lang="en-US" sz="1400" dirty="0" smtClean="0"/>
              <a:t>est video</a:t>
            </a:r>
            <a:endParaRPr lang="en-US" sz="1400" dirty="0"/>
          </a:p>
        </p:txBody>
      </p:sp>
      <p:sp>
        <p:nvSpPr>
          <p:cNvPr id="36" name="TextBox 35"/>
          <p:cNvSpPr txBox="1"/>
          <p:nvPr/>
        </p:nvSpPr>
        <p:spPr>
          <a:xfrm>
            <a:off x="4080474" y="743955"/>
            <a:ext cx="1403553" cy="307777"/>
          </a:xfrm>
          <a:prstGeom prst="rect">
            <a:avLst/>
          </a:prstGeom>
          <a:noFill/>
        </p:spPr>
        <p:txBody>
          <a:bodyPr wrap="square" rtlCol="0">
            <a:spAutoFit/>
          </a:bodyPr>
          <a:lstStyle/>
          <a:p>
            <a:pPr algn="ctr"/>
            <a:r>
              <a:rPr lang="en-US" sz="1400" dirty="0" smtClean="0"/>
              <a:t>similar scenes</a:t>
            </a:r>
            <a:endParaRPr lang="en-US" sz="1400" dirty="0"/>
          </a:p>
        </p:txBody>
      </p:sp>
      <p:sp>
        <p:nvSpPr>
          <p:cNvPr id="37" name="TextBox 36"/>
          <p:cNvSpPr txBox="1"/>
          <p:nvPr/>
        </p:nvSpPr>
        <p:spPr>
          <a:xfrm rot="731016">
            <a:off x="7082918" y="2999170"/>
            <a:ext cx="1403553" cy="307777"/>
          </a:xfrm>
          <a:prstGeom prst="rect">
            <a:avLst/>
          </a:prstGeom>
          <a:noFill/>
        </p:spPr>
        <p:txBody>
          <a:bodyPr wrap="square" rtlCol="0">
            <a:spAutoFit/>
          </a:bodyPr>
          <a:lstStyle/>
          <a:p>
            <a:pPr algn="ctr"/>
            <a:r>
              <a:rPr lang="en-US" sz="1400" dirty="0"/>
              <a:t>t</a:t>
            </a:r>
            <a:r>
              <a:rPr lang="en-US" sz="1400" dirty="0" smtClean="0"/>
              <a:t>est video</a:t>
            </a:r>
            <a:endParaRPr lang="en-US" sz="1400" dirty="0"/>
          </a:p>
        </p:txBody>
      </p:sp>
      <p:sp>
        <p:nvSpPr>
          <p:cNvPr id="38" name="TextBox 37"/>
          <p:cNvSpPr txBox="1"/>
          <p:nvPr/>
        </p:nvSpPr>
        <p:spPr>
          <a:xfrm>
            <a:off x="5592004" y="3893162"/>
            <a:ext cx="1630325" cy="307777"/>
          </a:xfrm>
          <a:prstGeom prst="rect">
            <a:avLst/>
          </a:prstGeom>
          <a:noFill/>
        </p:spPr>
        <p:txBody>
          <a:bodyPr wrap="square" rtlCol="0">
            <a:spAutoFit/>
          </a:bodyPr>
          <a:lstStyle/>
          <a:p>
            <a:pPr algn="ctr"/>
            <a:r>
              <a:rPr lang="en-US" sz="1400" spc="-100" dirty="0"/>
              <a:t>i</a:t>
            </a:r>
            <a:r>
              <a:rPr lang="en-US" sz="1400" spc="-100" dirty="0" smtClean="0"/>
              <a:t>ndividual to track</a:t>
            </a:r>
            <a:endParaRPr lang="en-US" sz="1400" spc="-100" dirty="0"/>
          </a:p>
        </p:txBody>
      </p:sp>
      <p:sp>
        <p:nvSpPr>
          <p:cNvPr id="40" name="TextBox 39"/>
          <p:cNvSpPr txBox="1"/>
          <p:nvPr/>
        </p:nvSpPr>
        <p:spPr>
          <a:xfrm>
            <a:off x="3107600" y="3625631"/>
            <a:ext cx="1159600" cy="307777"/>
          </a:xfrm>
          <a:prstGeom prst="rect">
            <a:avLst/>
          </a:prstGeom>
          <a:noFill/>
        </p:spPr>
        <p:txBody>
          <a:bodyPr wrap="square" rtlCol="0">
            <a:spAutoFit/>
          </a:bodyPr>
          <a:lstStyle/>
          <a:p>
            <a:pPr algn="ctr"/>
            <a:r>
              <a:rPr lang="en-US" sz="1400" spc="-100" dirty="0"/>
              <a:t>s</a:t>
            </a:r>
            <a:r>
              <a:rPr lang="en-US" sz="1400" spc="-100" dirty="0" smtClean="0"/>
              <a:t>imilar cells</a:t>
            </a:r>
            <a:endParaRPr lang="en-US" sz="1400" spc="-100" dirty="0"/>
          </a:p>
        </p:txBody>
      </p:sp>
      <p:sp>
        <p:nvSpPr>
          <p:cNvPr id="41" name="TextBox 40"/>
          <p:cNvSpPr txBox="1"/>
          <p:nvPr/>
        </p:nvSpPr>
        <p:spPr>
          <a:xfrm>
            <a:off x="3505200" y="6454567"/>
            <a:ext cx="2386830" cy="307777"/>
          </a:xfrm>
          <a:prstGeom prst="rect">
            <a:avLst/>
          </a:prstGeom>
          <a:noFill/>
        </p:spPr>
        <p:txBody>
          <a:bodyPr wrap="square" rtlCol="0">
            <a:spAutoFit/>
          </a:bodyPr>
          <a:lstStyle/>
          <a:p>
            <a:pPr algn="ctr"/>
            <a:r>
              <a:rPr lang="en-US" sz="1400" spc="-100" dirty="0"/>
              <a:t>m</a:t>
            </a:r>
            <a:r>
              <a:rPr lang="en-US" sz="1400" spc="-100" dirty="0" smtClean="0"/>
              <a:t>otion patterns of similar cells</a:t>
            </a:r>
            <a:endParaRPr lang="en-US" sz="1400" spc="-100" dirty="0"/>
          </a:p>
        </p:txBody>
      </p:sp>
      <p:sp>
        <p:nvSpPr>
          <p:cNvPr id="47" name="TextBox 46"/>
          <p:cNvSpPr txBox="1"/>
          <p:nvPr/>
        </p:nvSpPr>
        <p:spPr>
          <a:xfrm>
            <a:off x="2955200" y="5548199"/>
            <a:ext cx="1159600" cy="307777"/>
          </a:xfrm>
          <a:prstGeom prst="rect">
            <a:avLst/>
          </a:prstGeom>
          <a:noFill/>
        </p:spPr>
        <p:txBody>
          <a:bodyPr wrap="square" rtlCol="0">
            <a:spAutoFit/>
          </a:bodyPr>
          <a:lstStyle/>
          <a:p>
            <a:pPr algn="ctr"/>
            <a:r>
              <a:rPr lang="en-US" sz="1400" spc="-100" dirty="0"/>
              <a:t>s</a:t>
            </a:r>
            <a:r>
              <a:rPr lang="en-US" sz="1400" spc="-100" dirty="0" smtClean="0"/>
              <a:t>imilar cells</a:t>
            </a:r>
            <a:endParaRPr lang="en-US" sz="1400" spc="-100" dirty="0"/>
          </a:p>
        </p:txBody>
      </p:sp>
      <p:sp>
        <p:nvSpPr>
          <p:cNvPr id="3" name="Rectangle 2"/>
          <p:cNvSpPr/>
          <p:nvPr/>
        </p:nvSpPr>
        <p:spPr>
          <a:xfrm>
            <a:off x="304800" y="381000"/>
            <a:ext cx="2438400" cy="4800600"/>
          </a:xfrm>
          <a:prstGeom prst="rect">
            <a:avLst/>
          </a:prstGeom>
          <a:noFill/>
          <a:ln w="762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92442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Motion Patterns</a:t>
            </a:r>
            <a:endParaRPr lang="en-US" dirty="0"/>
          </a:p>
        </p:txBody>
      </p:sp>
      <p:sp>
        <p:nvSpPr>
          <p:cNvPr id="3" name="Content Placeholder 2"/>
          <p:cNvSpPr>
            <a:spLocks noGrp="1"/>
          </p:cNvSpPr>
          <p:nvPr>
            <p:ph idx="1"/>
          </p:nvPr>
        </p:nvSpPr>
        <p:spPr>
          <a:xfrm>
            <a:off x="457201" y="2286001"/>
            <a:ext cx="5486400" cy="3429000"/>
          </a:xfrm>
        </p:spPr>
        <p:txBody>
          <a:bodyPr>
            <a:normAutofit/>
          </a:bodyPr>
          <a:lstStyle/>
          <a:p>
            <a:r>
              <a:rPr lang="en-US" sz="2400" dirty="0" smtClean="0"/>
              <a:t>For each pixel in each frame, calculate average optical flow.</a:t>
            </a:r>
          </a:p>
          <a:p>
            <a:pPr marL="0" indent="0">
              <a:buNone/>
            </a:pPr>
            <a:endParaRPr lang="en-US" sz="2400" i="1" baseline="-25000" dirty="0"/>
          </a:p>
          <a:p>
            <a:r>
              <a:rPr lang="en-US" sz="2400" dirty="0" smtClean="0"/>
              <a:t>Combine the optical flow vectors into a global motion field for a temporal window.</a:t>
            </a:r>
          </a:p>
          <a:p>
            <a:pPr lvl="1"/>
            <a:r>
              <a:rPr lang="en-US" sz="2000" dirty="0"/>
              <a:t>temporal window </a:t>
            </a:r>
            <a:r>
              <a:rPr lang="el-GR" sz="2000" i="1" dirty="0"/>
              <a:t>ω</a:t>
            </a:r>
            <a:r>
              <a:rPr lang="en-US" sz="2000" dirty="0"/>
              <a:t> = 60 </a:t>
            </a:r>
            <a:r>
              <a:rPr lang="en-US" sz="2000" dirty="0" smtClean="0"/>
              <a:t>frames</a:t>
            </a:r>
          </a:p>
          <a:p>
            <a:pPr lvl="1"/>
            <a:r>
              <a:rPr lang="en-US" sz="2000" dirty="0"/>
              <a:t>s</a:t>
            </a:r>
            <a:r>
              <a:rPr lang="en-US" sz="2000" dirty="0" smtClean="0"/>
              <a:t>patial window 20 pixel x 20 pixel</a:t>
            </a:r>
          </a:p>
        </p:txBody>
      </p:sp>
      <p:pic>
        <p:nvPicPr>
          <p:cNvPr id="6147" name="Picture 3" descr="C:\Users\ezgi\Desktop\vision presentation\dense_optical_flow.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49821" y="1981200"/>
            <a:ext cx="1997466" cy="201168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ezgi\Desktop\vision presentation\dense_optical_flow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8941" y="4114800"/>
            <a:ext cx="2539226" cy="1920240"/>
          </a:xfrm>
          <a:prstGeom prst="rect">
            <a:avLst/>
          </a:prstGeom>
          <a:noFill/>
          <a:extLst>
            <a:ext uri="{909E8E84-426E-40DD-AFC4-6F175D3DCCD1}">
              <a14:hiddenFill xmlns:a14="http://schemas.microsoft.com/office/drawing/2010/main">
                <a:solidFill>
                  <a:srgbClr val="FFFFFF"/>
                </a:solidFill>
              </a14:hiddenFill>
            </a:ext>
          </a:extLst>
        </p:spPr>
      </p:pic>
      <p:sp>
        <p:nvSpPr>
          <p:cNvPr id="15" name="Content Placeholder 2"/>
          <p:cNvSpPr txBox="1">
            <a:spLocks/>
          </p:cNvSpPr>
          <p:nvPr/>
        </p:nvSpPr>
        <p:spPr>
          <a:xfrm>
            <a:off x="457200" y="1447801"/>
            <a:ext cx="8260967" cy="7619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000" u="sng" dirty="0" smtClean="0"/>
              <a:t>Low-level Representation</a:t>
            </a:r>
            <a:r>
              <a:rPr lang="en-US" sz="3000" dirty="0" smtClean="0"/>
              <a:t>: Dense Optical Flow</a:t>
            </a:r>
            <a:endParaRPr lang="en-US" sz="3000" b="1" dirty="0"/>
          </a:p>
        </p:txBody>
      </p:sp>
      <p:sp>
        <p:nvSpPr>
          <p:cNvPr id="4" name="TextBox 3"/>
          <p:cNvSpPr txBox="1"/>
          <p:nvPr/>
        </p:nvSpPr>
        <p:spPr>
          <a:xfrm>
            <a:off x="304800" y="6019800"/>
            <a:ext cx="8413367" cy="523220"/>
          </a:xfrm>
          <a:prstGeom prst="rect">
            <a:avLst/>
          </a:prstGeom>
          <a:noFill/>
        </p:spPr>
        <p:txBody>
          <a:bodyPr wrap="square" rtlCol="0">
            <a:spAutoFit/>
          </a:bodyPr>
          <a:lstStyle/>
          <a:p>
            <a:r>
              <a:rPr lang="en-US" sz="1400" dirty="0">
                <a:hlinkClick r:id="rId5"/>
              </a:rPr>
              <a:t>An iterative image registration technique with an application to stereo vision. </a:t>
            </a:r>
            <a:r>
              <a:rPr lang="en-US" sz="1400" dirty="0" smtClean="0"/>
              <a:t>B</a:t>
            </a:r>
            <a:r>
              <a:rPr lang="en-US" sz="1400" dirty="0"/>
              <a:t>. Lucas and T. </a:t>
            </a:r>
            <a:r>
              <a:rPr lang="en-US" sz="1400" dirty="0" err="1"/>
              <a:t>Kanade</a:t>
            </a:r>
            <a:r>
              <a:rPr lang="en-US" sz="1400" dirty="0"/>
              <a:t>. </a:t>
            </a:r>
            <a:r>
              <a:rPr lang="en-US" sz="1400" dirty="0" smtClean="0"/>
              <a:t>In </a:t>
            </a:r>
            <a:r>
              <a:rPr lang="en-US" sz="1400" dirty="0"/>
              <a:t>IJCAI, </a:t>
            </a:r>
            <a:r>
              <a:rPr lang="en-US" sz="1400" dirty="0" smtClean="0"/>
              <a:t>volume 3</a:t>
            </a:r>
            <a:r>
              <a:rPr lang="en-US" sz="1400" dirty="0"/>
              <a:t>, pages 674–679, 1981.</a:t>
            </a:r>
          </a:p>
        </p:txBody>
      </p:sp>
    </p:spTree>
    <p:extLst>
      <p:ext uri="{BB962C8B-B14F-4D97-AF65-F5344CB8AC3E}">
        <p14:creationId xmlns:p14="http://schemas.microsoft.com/office/powerpoint/2010/main" val="2087438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Motion Patterns</a:t>
            </a:r>
            <a:endParaRPr lang="en-US" dirty="0"/>
          </a:p>
        </p:txBody>
      </p:sp>
      <p:sp>
        <p:nvSpPr>
          <p:cNvPr id="3" name="Content Placeholder 2"/>
          <p:cNvSpPr>
            <a:spLocks noGrp="1"/>
          </p:cNvSpPr>
          <p:nvPr>
            <p:ph idx="1"/>
          </p:nvPr>
        </p:nvSpPr>
        <p:spPr>
          <a:xfrm>
            <a:off x="457200" y="1981200"/>
            <a:ext cx="5525689" cy="4297680"/>
          </a:xfrm>
        </p:spPr>
        <p:txBody>
          <a:bodyPr>
            <a:normAutofit/>
          </a:bodyPr>
          <a:lstStyle/>
          <a:p>
            <a:r>
              <a:rPr lang="en-US" sz="2400" dirty="0" smtClean="0"/>
              <a:t>CTM captures spatial dependencies of different behaviors in the same scene. </a:t>
            </a:r>
          </a:p>
          <a:p>
            <a:r>
              <a:rPr lang="en-US" sz="2400" dirty="0" smtClean="0"/>
              <a:t>Video(720x480)=&gt; 10 sec clips </a:t>
            </a:r>
            <a:br>
              <a:rPr lang="en-US" sz="2400" dirty="0" smtClean="0"/>
            </a:br>
            <a:r>
              <a:rPr lang="en-US" sz="2400" dirty="0" smtClean="0"/>
              <a:t>=&gt; 36x24 cells(20x20)</a:t>
            </a:r>
          </a:p>
          <a:p>
            <a:r>
              <a:rPr lang="en-US" sz="2400" dirty="0" smtClean="0"/>
              <a:t>Optical flow is quantized into directions =&gt; {V</a:t>
            </a:r>
            <a:r>
              <a:rPr lang="en-US" sz="2400" baseline="-25000" dirty="0" smtClean="0"/>
              <a:t>0</a:t>
            </a:r>
            <a:r>
              <a:rPr lang="en-US" sz="2400" dirty="0" smtClean="0"/>
              <a:t>, </a:t>
            </a:r>
            <a:r>
              <a:rPr lang="en-US" sz="2400" dirty="0" err="1" smtClean="0"/>
              <a:t>V</a:t>
            </a:r>
            <a:r>
              <a:rPr lang="en-US" sz="2400" baseline="-25000" dirty="0" err="1" smtClean="0"/>
              <a:t>up</a:t>
            </a:r>
            <a:r>
              <a:rPr lang="en-US" sz="2400" dirty="0" smtClean="0"/>
              <a:t>, </a:t>
            </a:r>
            <a:r>
              <a:rPr lang="en-US" sz="2400" dirty="0" err="1" smtClean="0"/>
              <a:t>V</a:t>
            </a:r>
            <a:r>
              <a:rPr lang="en-US" sz="2400" baseline="-25000" dirty="0" err="1" smtClean="0"/>
              <a:t>down</a:t>
            </a:r>
            <a:r>
              <a:rPr lang="en-US" sz="2400" dirty="0" smtClean="0"/>
              <a:t>, </a:t>
            </a:r>
            <a:r>
              <a:rPr lang="en-US" sz="2400" dirty="0" err="1" smtClean="0"/>
              <a:t>V</a:t>
            </a:r>
            <a:r>
              <a:rPr lang="en-US" sz="2400" baseline="-25000" dirty="0" err="1" smtClean="0"/>
              <a:t>left</a:t>
            </a:r>
            <a:r>
              <a:rPr lang="en-US" sz="2400" dirty="0" smtClean="0"/>
              <a:t>, </a:t>
            </a:r>
            <a:r>
              <a:rPr lang="en-US" sz="2400" dirty="0" err="1" smtClean="0"/>
              <a:t>V</a:t>
            </a:r>
            <a:r>
              <a:rPr lang="en-US" sz="2400" baseline="-25000" dirty="0" err="1" smtClean="0"/>
              <a:t>right</a:t>
            </a:r>
            <a:r>
              <a:rPr lang="en-US" sz="2400" dirty="0" smtClean="0"/>
              <a:t>}</a:t>
            </a:r>
          </a:p>
          <a:p>
            <a:r>
              <a:rPr lang="en-US" sz="2400" dirty="0" smtClean="0"/>
              <a:t>Motion word dictionary is constructed</a:t>
            </a:r>
          </a:p>
          <a:p>
            <a:r>
              <a:rPr lang="en-US" sz="2400" dirty="0" smtClean="0"/>
              <a:t>Behavior is (hidden) topic from which motion words are generated.</a:t>
            </a:r>
          </a:p>
        </p:txBody>
      </p:sp>
      <p:sp>
        <p:nvSpPr>
          <p:cNvPr id="5" name="Content Placeholder 2"/>
          <p:cNvSpPr txBox="1">
            <a:spLocks/>
          </p:cNvSpPr>
          <p:nvPr/>
        </p:nvSpPr>
        <p:spPr>
          <a:xfrm>
            <a:off x="457200" y="1447801"/>
            <a:ext cx="8260967" cy="761999"/>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u="sng" dirty="0" smtClean="0"/>
              <a:t>Mid-level Representation</a:t>
            </a:r>
            <a:r>
              <a:rPr lang="en-US" dirty="0" smtClean="0"/>
              <a:t>: Correlated Topic Model</a:t>
            </a:r>
            <a:endParaRPr lang="en-US" sz="2400" b="1" dirty="0"/>
          </a:p>
        </p:txBody>
      </p:sp>
      <p:pic>
        <p:nvPicPr>
          <p:cNvPr id="7171" name="Picture 3" descr="C:\Users\ezgi\Desktop\vision presentation\CT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2888" y="2590800"/>
            <a:ext cx="2932511" cy="246888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8600" y="6248400"/>
            <a:ext cx="8686800" cy="307777"/>
          </a:xfrm>
          <a:prstGeom prst="rect">
            <a:avLst/>
          </a:prstGeom>
          <a:noFill/>
        </p:spPr>
        <p:txBody>
          <a:bodyPr wrap="square" rtlCol="0">
            <a:spAutoFit/>
          </a:bodyPr>
          <a:lstStyle/>
          <a:p>
            <a:r>
              <a:rPr lang="en-US" sz="1400" dirty="0">
                <a:hlinkClick r:id="rId4"/>
              </a:rPr>
              <a:t>A correlated topic model of </a:t>
            </a:r>
            <a:r>
              <a:rPr lang="en-US" sz="1400" dirty="0" smtClean="0">
                <a:hlinkClick r:id="rId4"/>
              </a:rPr>
              <a:t>science. </a:t>
            </a:r>
            <a:r>
              <a:rPr lang="en-US" sz="1400" dirty="0" smtClean="0"/>
              <a:t>D</a:t>
            </a:r>
            <a:r>
              <a:rPr lang="en-US" sz="1400" dirty="0"/>
              <a:t>. </a:t>
            </a:r>
            <a:r>
              <a:rPr lang="en-US" sz="1400" dirty="0" err="1"/>
              <a:t>Blei</a:t>
            </a:r>
            <a:r>
              <a:rPr lang="en-US" sz="1400" dirty="0"/>
              <a:t> and J. Lafferty. </a:t>
            </a:r>
            <a:r>
              <a:rPr lang="en-US" sz="1400" dirty="0" smtClean="0"/>
              <a:t>AAS</a:t>
            </a:r>
            <a:r>
              <a:rPr lang="en-US" sz="1400" dirty="0"/>
              <a:t>, 1(1):17–35, 2007</a:t>
            </a:r>
          </a:p>
        </p:txBody>
      </p:sp>
    </p:spTree>
    <p:extLst>
      <p:ext uri="{BB962C8B-B14F-4D97-AF65-F5344CB8AC3E}">
        <p14:creationId xmlns:p14="http://schemas.microsoft.com/office/powerpoint/2010/main" val="4081356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85787" y="457200"/>
            <a:ext cx="1905000" cy="6463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dirty="0" smtClean="0">
                <a:solidFill>
                  <a:schemeClr val="tx1"/>
                </a:solidFill>
              </a:rPr>
              <a:t>Learning Motion Patterns</a:t>
            </a:r>
            <a:endParaRPr lang="en-US" dirty="0">
              <a:solidFill>
                <a:schemeClr val="tx1"/>
              </a:solidFill>
            </a:endParaRPr>
          </a:p>
        </p:txBody>
      </p:sp>
      <p:sp>
        <p:nvSpPr>
          <p:cNvPr id="7" name="Rectangle 6"/>
          <p:cNvSpPr/>
          <p:nvPr/>
        </p:nvSpPr>
        <p:spPr>
          <a:xfrm>
            <a:off x="5410200" y="458804"/>
            <a:ext cx="1905000"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dirty="0" smtClean="0">
                <a:solidFill>
                  <a:schemeClr val="tx1"/>
                </a:solidFill>
              </a:rPr>
              <a:t>Global Matching</a:t>
            </a:r>
            <a:endParaRPr lang="en-US" dirty="0">
              <a:solidFill>
                <a:schemeClr val="tx1"/>
              </a:solidFill>
            </a:endParaRPr>
          </a:p>
        </p:txBody>
      </p:sp>
      <p:sp>
        <p:nvSpPr>
          <p:cNvPr id="8" name="Rectangle 7"/>
          <p:cNvSpPr/>
          <p:nvPr/>
        </p:nvSpPr>
        <p:spPr>
          <a:xfrm>
            <a:off x="5257800" y="2667000"/>
            <a:ext cx="1905000"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dirty="0" smtClean="0">
                <a:solidFill>
                  <a:schemeClr val="tx1"/>
                </a:solidFill>
              </a:rPr>
              <a:t>Local Matching</a:t>
            </a:r>
          </a:p>
        </p:txBody>
      </p:sp>
      <p:sp>
        <p:nvSpPr>
          <p:cNvPr id="9" name="Rectangle 8"/>
          <p:cNvSpPr/>
          <p:nvPr/>
        </p:nvSpPr>
        <p:spPr>
          <a:xfrm>
            <a:off x="4495800" y="4572000"/>
            <a:ext cx="3733800"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dirty="0" smtClean="0">
                <a:solidFill>
                  <a:schemeClr val="tx1"/>
                </a:solidFill>
              </a:rPr>
              <a:t>Tracking using Motion Patterns</a:t>
            </a:r>
            <a:endParaRPr lang="en-US" dirty="0">
              <a:solidFill>
                <a:schemeClr val="tx1"/>
              </a:solidFill>
            </a:endParaRPr>
          </a:p>
        </p:txBody>
      </p:sp>
      <p:pic>
        <p:nvPicPr>
          <p:cNvPr id="5125" name="Picture 5" descr="C:\Users\ezgi\Desktop\vision presentation\query.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7379" y="1036876"/>
            <a:ext cx="2094632" cy="118872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Users\ezgi\Desktop\vision presentation\globa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65660" y="1005246"/>
            <a:ext cx="3281364" cy="1309528"/>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C:\Users\ezgi\Desktop\vision presentation\local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6082253" y="2968107"/>
            <a:ext cx="2326816" cy="1554480"/>
          </a:xfrm>
          <a:prstGeom prst="rect">
            <a:avLst/>
          </a:prstGeom>
          <a:noFill/>
          <a:extLst>
            <a:ext uri="{909E8E84-426E-40DD-AFC4-6F175D3DCCD1}">
              <a14:hiddenFill xmlns:a14="http://schemas.microsoft.com/office/drawing/2010/main">
                <a:solidFill>
                  <a:srgbClr val="FFFFFF"/>
                </a:solidFill>
              </a14:hiddenFill>
            </a:ext>
          </a:extLst>
        </p:spPr>
      </p:pic>
      <p:pic>
        <p:nvPicPr>
          <p:cNvPr id="5129" name="Picture 9" descr="C:\Users\ezgi\Desktop\vision presentation\local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25544" y="3169920"/>
            <a:ext cx="1308456" cy="1371600"/>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C:\Users\ezgi\Desktop\vision presentation\track1.png"/>
          <p:cNvPicPr>
            <a:picLocks noChangeAspect="1" noChangeArrowheads="1"/>
          </p:cNvPicPr>
          <p:nvPr/>
        </p:nvPicPr>
        <p:blipFill rotWithShape="1">
          <a:blip r:embed="rId7">
            <a:extLst>
              <a:ext uri="{28A0092B-C50C-407E-A947-70E740481C1C}">
                <a14:useLocalDpi xmlns:a14="http://schemas.microsoft.com/office/drawing/2010/main" val="0"/>
              </a:ext>
            </a:extLst>
          </a:blip>
          <a:srcRect l="72367" t="20102" b="31617"/>
          <a:stretch/>
        </p:blipFill>
        <p:spPr bwMode="auto">
          <a:xfrm flipH="1">
            <a:off x="6686411" y="4899924"/>
            <a:ext cx="1416021" cy="1653276"/>
          </a:xfrm>
          <a:prstGeom prst="rect">
            <a:avLst/>
          </a:prstGeom>
          <a:noFill/>
          <a:extLst>
            <a:ext uri="{909E8E84-426E-40DD-AFC4-6F175D3DCCD1}">
              <a14:hiddenFill xmlns:a14="http://schemas.microsoft.com/office/drawing/2010/main">
                <a:solidFill>
                  <a:srgbClr val="FFFFFF"/>
                </a:solidFill>
              </a14:hiddenFill>
            </a:ext>
          </a:extLst>
        </p:spPr>
      </p:pic>
      <p:pic>
        <p:nvPicPr>
          <p:cNvPr id="5131" name="Picture 11" descr="C:\Users\ezgi\Desktop\vision presentation\track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86200" y="4896090"/>
            <a:ext cx="1580793" cy="165711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533399" y="1216223"/>
            <a:ext cx="2009775" cy="3784843"/>
            <a:chOff x="533399" y="1216223"/>
            <a:chExt cx="2009775" cy="3784843"/>
          </a:xfrm>
        </p:grpSpPr>
        <p:pic>
          <p:nvPicPr>
            <p:cNvPr id="5124" name="Picture 4" descr="C:\Users\ezgi\Desktop\vision presentation\dataset.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3399" y="1562541"/>
              <a:ext cx="2009775" cy="34385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85787" y="1216223"/>
              <a:ext cx="1905000" cy="307777"/>
            </a:xfrm>
            <a:prstGeom prst="rect">
              <a:avLst/>
            </a:prstGeom>
            <a:noFill/>
          </p:spPr>
          <p:txBody>
            <a:bodyPr wrap="square" rtlCol="0">
              <a:spAutoFit/>
            </a:bodyPr>
            <a:lstStyle/>
            <a:p>
              <a:pPr algn="ctr"/>
              <a:r>
                <a:rPr lang="en-US" sz="1400" dirty="0" smtClean="0"/>
                <a:t>database</a:t>
              </a:r>
              <a:endParaRPr lang="en-US" sz="1400" dirty="0"/>
            </a:p>
          </p:txBody>
        </p:sp>
      </p:grpSp>
      <p:sp>
        <p:nvSpPr>
          <p:cNvPr id="5" name="TextBox 4"/>
          <p:cNvSpPr txBox="1"/>
          <p:nvPr/>
        </p:nvSpPr>
        <p:spPr>
          <a:xfrm>
            <a:off x="7130847" y="806039"/>
            <a:ext cx="1403553" cy="307777"/>
          </a:xfrm>
          <a:prstGeom prst="rect">
            <a:avLst/>
          </a:prstGeom>
          <a:noFill/>
        </p:spPr>
        <p:txBody>
          <a:bodyPr wrap="square" rtlCol="0">
            <a:spAutoFit/>
          </a:bodyPr>
          <a:lstStyle/>
          <a:p>
            <a:pPr algn="ctr"/>
            <a:r>
              <a:rPr lang="en-US" sz="1400" dirty="0"/>
              <a:t>t</a:t>
            </a:r>
            <a:r>
              <a:rPr lang="en-US" sz="1400" dirty="0" smtClean="0"/>
              <a:t>est video</a:t>
            </a:r>
            <a:endParaRPr lang="en-US" sz="1400" dirty="0"/>
          </a:p>
        </p:txBody>
      </p:sp>
      <p:sp>
        <p:nvSpPr>
          <p:cNvPr id="36" name="TextBox 35"/>
          <p:cNvSpPr txBox="1"/>
          <p:nvPr/>
        </p:nvSpPr>
        <p:spPr>
          <a:xfrm>
            <a:off x="4080474" y="743955"/>
            <a:ext cx="1403553" cy="307777"/>
          </a:xfrm>
          <a:prstGeom prst="rect">
            <a:avLst/>
          </a:prstGeom>
          <a:noFill/>
        </p:spPr>
        <p:txBody>
          <a:bodyPr wrap="square" rtlCol="0">
            <a:spAutoFit/>
          </a:bodyPr>
          <a:lstStyle/>
          <a:p>
            <a:pPr algn="ctr"/>
            <a:r>
              <a:rPr lang="en-US" sz="1400" dirty="0" smtClean="0"/>
              <a:t>similar scenes</a:t>
            </a:r>
            <a:endParaRPr lang="en-US" sz="1400" dirty="0"/>
          </a:p>
        </p:txBody>
      </p:sp>
      <p:sp>
        <p:nvSpPr>
          <p:cNvPr id="37" name="TextBox 36"/>
          <p:cNvSpPr txBox="1"/>
          <p:nvPr/>
        </p:nvSpPr>
        <p:spPr>
          <a:xfrm rot="731016">
            <a:off x="7082918" y="2999170"/>
            <a:ext cx="1403553" cy="307777"/>
          </a:xfrm>
          <a:prstGeom prst="rect">
            <a:avLst/>
          </a:prstGeom>
          <a:noFill/>
        </p:spPr>
        <p:txBody>
          <a:bodyPr wrap="square" rtlCol="0">
            <a:spAutoFit/>
          </a:bodyPr>
          <a:lstStyle/>
          <a:p>
            <a:pPr algn="ctr"/>
            <a:r>
              <a:rPr lang="en-US" sz="1400" dirty="0"/>
              <a:t>t</a:t>
            </a:r>
            <a:r>
              <a:rPr lang="en-US" sz="1400" dirty="0" smtClean="0"/>
              <a:t>est video</a:t>
            </a:r>
            <a:endParaRPr lang="en-US" sz="1400" dirty="0"/>
          </a:p>
        </p:txBody>
      </p:sp>
      <p:sp>
        <p:nvSpPr>
          <p:cNvPr id="38" name="TextBox 37"/>
          <p:cNvSpPr txBox="1"/>
          <p:nvPr/>
        </p:nvSpPr>
        <p:spPr>
          <a:xfrm>
            <a:off x="5592004" y="3893162"/>
            <a:ext cx="1630325" cy="307777"/>
          </a:xfrm>
          <a:prstGeom prst="rect">
            <a:avLst/>
          </a:prstGeom>
          <a:noFill/>
        </p:spPr>
        <p:txBody>
          <a:bodyPr wrap="square" rtlCol="0">
            <a:spAutoFit/>
          </a:bodyPr>
          <a:lstStyle/>
          <a:p>
            <a:pPr algn="ctr"/>
            <a:r>
              <a:rPr lang="en-US" sz="1400" spc="-100" dirty="0"/>
              <a:t>i</a:t>
            </a:r>
            <a:r>
              <a:rPr lang="en-US" sz="1400" spc="-100" dirty="0" smtClean="0"/>
              <a:t>ndividual to track</a:t>
            </a:r>
            <a:endParaRPr lang="en-US" sz="1400" spc="-100" dirty="0"/>
          </a:p>
        </p:txBody>
      </p:sp>
      <p:sp>
        <p:nvSpPr>
          <p:cNvPr id="40" name="TextBox 39"/>
          <p:cNvSpPr txBox="1"/>
          <p:nvPr/>
        </p:nvSpPr>
        <p:spPr>
          <a:xfrm>
            <a:off x="3107600" y="3625631"/>
            <a:ext cx="1159600" cy="307777"/>
          </a:xfrm>
          <a:prstGeom prst="rect">
            <a:avLst/>
          </a:prstGeom>
          <a:noFill/>
        </p:spPr>
        <p:txBody>
          <a:bodyPr wrap="square" rtlCol="0">
            <a:spAutoFit/>
          </a:bodyPr>
          <a:lstStyle/>
          <a:p>
            <a:pPr algn="ctr"/>
            <a:r>
              <a:rPr lang="en-US" sz="1400" spc="-100" dirty="0"/>
              <a:t>s</a:t>
            </a:r>
            <a:r>
              <a:rPr lang="en-US" sz="1400" spc="-100" dirty="0" smtClean="0"/>
              <a:t>imilar cells</a:t>
            </a:r>
            <a:endParaRPr lang="en-US" sz="1400" spc="-100" dirty="0"/>
          </a:p>
        </p:txBody>
      </p:sp>
      <p:sp>
        <p:nvSpPr>
          <p:cNvPr id="41" name="TextBox 40"/>
          <p:cNvSpPr txBox="1"/>
          <p:nvPr/>
        </p:nvSpPr>
        <p:spPr>
          <a:xfrm>
            <a:off x="3505200" y="6454567"/>
            <a:ext cx="2386830" cy="307777"/>
          </a:xfrm>
          <a:prstGeom prst="rect">
            <a:avLst/>
          </a:prstGeom>
          <a:noFill/>
        </p:spPr>
        <p:txBody>
          <a:bodyPr wrap="square" rtlCol="0">
            <a:spAutoFit/>
          </a:bodyPr>
          <a:lstStyle/>
          <a:p>
            <a:pPr algn="ctr"/>
            <a:r>
              <a:rPr lang="en-US" sz="1400" spc="-100" dirty="0"/>
              <a:t>m</a:t>
            </a:r>
            <a:r>
              <a:rPr lang="en-US" sz="1400" spc="-100" dirty="0" smtClean="0"/>
              <a:t>otion patterns of similar cells</a:t>
            </a:r>
            <a:endParaRPr lang="en-US" sz="1400" spc="-100" dirty="0"/>
          </a:p>
        </p:txBody>
      </p:sp>
      <p:sp>
        <p:nvSpPr>
          <p:cNvPr id="47" name="TextBox 46"/>
          <p:cNvSpPr txBox="1"/>
          <p:nvPr/>
        </p:nvSpPr>
        <p:spPr>
          <a:xfrm>
            <a:off x="2955200" y="5548199"/>
            <a:ext cx="1159600" cy="307777"/>
          </a:xfrm>
          <a:prstGeom prst="rect">
            <a:avLst/>
          </a:prstGeom>
          <a:noFill/>
        </p:spPr>
        <p:txBody>
          <a:bodyPr wrap="square" rtlCol="0">
            <a:spAutoFit/>
          </a:bodyPr>
          <a:lstStyle/>
          <a:p>
            <a:pPr algn="ctr"/>
            <a:r>
              <a:rPr lang="en-US" sz="1400" spc="-100" dirty="0"/>
              <a:t>s</a:t>
            </a:r>
            <a:r>
              <a:rPr lang="en-US" sz="1400" spc="-100" dirty="0" smtClean="0"/>
              <a:t>imilar cells</a:t>
            </a:r>
            <a:endParaRPr lang="en-US" sz="1400" spc="-100" dirty="0"/>
          </a:p>
        </p:txBody>
      </p:sp>
      <p:sp>
        <p:nvSpPr>
          <p:cNvPr id="3" name="Rectangle 2"/>
          <p:cNvSpPr/>
          <p:nvPr/>
        </p:nvSpPr>
        <p:spPr>
          <a:xfrm>
            <a:off x="2950284" y="331102"/>
            <a:ext cx="5965115" cy="2107298"/>
          </a:xfrm>
          <a:prstGeom prst="rect">
            <a:avLst/>
          </a:prstGeom>
          <a:noFill/>
          <a:ln w="762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5650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1634</TotalTime>
  <Words>2784</Words>
  <Application>Microsoft Office PowerPoint</Application>
  <PresentationFormat>On-screen Show (4:3)</PresentationFormat>
  <Paragraphs>288</Paragraphs>
  <Slides>30</Slides>
  <Notes>30</Notes>
  <HiddenSlides>0</HiddenSlides>
  <MMClips>6</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Data-driven Crowd Analysis in Videos</vt:lpstr>
      <vt:lpstr>Crowd Analysis</vt:lpstr>
      <vt:lpstr>Crowd Analysis</vt:lpstr>
      <vt:lpstr>Data-driven Crowd Analysis</vt:lpstr>
      <vt:lpstr>PowerPoint Presentation</vt:lpstr>
      <vt:lpstr>PowerPoint Presentation</vt:lpstr>
      <vt:lpstr>Learning Motion Patterns</vt:lpstr>
      <vt:lpstr>Learning Motion Patterns</vt:lpstr>
      <vt:lpstr>PowerPoint Presentation</vt:lpstr>
      <vt:lpstr>Global Crowded Scene Matching</vt:lpstr>
      <vt:lpstr>PowerPoint Presentation</vt:lpstr>
      <vt:lpstr>Local Crowd Patch Matching</vt:lpstr>
      <vt:lpstr>PowerPoint Presentation</vt:lpstr>
      <vt:lpstr>Tracking using Motion Patterns</vt:lpstr>
      <vt:lpstr>Experiments</vt:lpstr>
      <vt:lpstr>Experiments</vt:lpstr>
      <vt:lpstr>Experiments</vt:lpstr>
      <vt:lpstr>1st Experiment</vt:lpstr>
      <vt:lpstr>PowerPoint Presentation</vt:lpstr>
      <vt:lpstr>PowerPoint Presentation</vt:lpstr>
      <vt:lpstr>PowerPoint Presentation</vt:lpstr>
      <vt:lpstr>Results for tracking typical crowd behavior</vt:lpstr>
      <vt:lpstr>2nd Experiment</vt:lpstr>
      <vt:lpstr>PowerPoint Presentation</vt:lpstr>
      <vt:lpstr>PowerPoint Presentation</vt:lpstr>
      <vt:lpstr>PowerPoint Presentation</vt:lpstr>
      <vt:lpstr>Results for tracking rare events</vt:lpstr>
      <vt:lpstr>Results for tracking rare events</vt:lpstr>
      <vt:lpstr>Discussion</vt:lpstr>
      <vt:lpstr>Resources</vt:lpstr>
    </vt:vector>
  </TitlesOfParts>
  <Company>UW</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CSE</dc:creator>
  <cp:lastModifiedBy>CSE</cp:lastModifiedBy>
  <cp:revision>106</cp:revision>
  <dcterms:created xsi:type="dcterms:W3CDTF">2011-11-10T20:37:02Z</dcterms:created>
  <dcterms:modified xsi:type="dcterms:W3CDTF">2011-11-15T20:30:52Z</dcterms:modified>
</cp:coreProperties>
</file>