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305" r:id="rId5"/>
    <p:sldId id="274" r:id="rId6"/>
    <p:sldId id="270" r:id="rId7"/>
    <p:sldId id="276" r:id="rId8"/>
    <p:sldId id="306" r:id="rId9"/>
    <p:sldId id="298" r:id="rId10"/>
    <p:sldId id="277" r:id="rId11"/>
    <p:sldId id="279" r:id="rId12"/>
    <p:sldId id="280" r:id="rId13"/>
    <p:sldId id="299" r:id="rId14"/>
    <p:sldId id="281" r:id="rId15"/>
    <p:sldId id="275" r:id="rId16"/>
    <p:sldId id="282" r:id="rId17"/>
    <p:sldId id="284" r:id="rId18"/>
    <p:sldId id="286" r:id="rId19"/>
    <p:sldId id="287" r:id="rId20"/>
    <p:sldId id="288" r:id="rId21"/>
    <p:sldId id="304" r:id="rId22"/>
    <p:sldId id="300" r:id="rId23"/>
    <p:sldId id="307" r:id="rId24"/>
    <p:sldId id="289" r:id="rId25"/>
    <p:sldId id="290" r:id="rId26"/>
    <p:sldId id="291" r:id="rId27"/>
    <p:sldId id="308" r:id="rId28"/>
    <p:sldId id="292" r:id="rId29"/>
    <p:sldId id="302" r:id="rId30"/>
    <p:sldId id="301" r:id="rId31"/>
    <p:sldId id="293" r:id="rId32"/>
    <p:sldId id="294" r:id="rId33"/>
    <p:sldId id="295" r:id="rId34"/>
    <p:sldId id="303" r:id="rId35"/>
    <p:sldId id="296" r:id="rId36"/>
    <p:sldId id="309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728" y="-112"/>
      </p:cViewPr>
      <p:guideLst>
        <p:guide orient="horz" pos="2160"/>
        <p:guide pos="2878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eeraj:livelearn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(2)'!$F$2</c:f>
              <c:strCache>
                <c:ptCount val="1"/>
                <c:pt idx="0">
                  <c:v>Ours￼</c:v>
                </c:pt>
              </c:strCache>
            </c:strRef>
          </c:tx>
          <c:invertIfNegative val="0"/>
          <c:cat>
            <c:strRef>
              <c:f>'Sheet1 (2)'!$G$1:$R$1</c:f>
              <c:strCache>
                <c:ptCount val="12"/>
                <c:pt idx="0">
                  <c:v>bicyc.</c:v>
                </c:pt>
                <c:pt idx="1">
                  <c:v>bird</c:v>
                </c:pt>
                <c:pt idx="2">
                  <c:v>bottl</c:v>
                </c:pt>
                <c:pt idx="3">
                  <c:v>car</c:v>
                </c:pt>
                <c:pt idx="4">
                  <c:v>chair</c:v>
                </c:pt>
                <c:pt idx="5">
                  <c:v>dinin.</c:v>
                </c:pt>
                <c:pt idx="6">
                  <c:v>horse</c:v>
                </c:pt>
                <c:pt idx="7">
                  <c:v>person</c:v>
                </c:pt>
                <c:pt idx="8">
                  <c:v>potte.</c:v>
                </c:pt>
                <c:pt idx="9">
                  <c:v>sofa</c:v>
                </c:pt>
                <c:pt idx="10">
                  <c:v>tvmon.</c:v>
                </c:pt>
                <c:pt idx="11">
                  <c:v>Mean</c:v>
                </c:pt>
              </c:strCache>
            </c:strRef>
          </c:cat>
          <c:val>
            <c:numRef>
              <c:f>'Sheet1 (2)'!$G$2:$R$2</c:f>
              <c:numCache>
                <c:formatCode>General</c:formatCode>
                <c:ptCount val="12"/>
                <c:pt idx="0">
                  <c:v>48.3</c:v>
                </c:pt>
                <c:pt idx="1">
                  <c:v>14.1</c:v>
                </c:pt>
                <c:pt idx="2">
                  <c:v>15.3</c:v>
                </c:pt>
                <c:pt idx="3">
                  <c:v>49.0</c:v>
                </c:pt>
                <c:pt idx="4">
                  <c:v>11.6</c:v>
                </c:pt>
                <c:pt idx="5">
                  <c:v>13.3</c:v>
                </c:pt>
                <c:pt idx="6">
                  <c:v>43.6</c:v>
                </c:pt>
                <c:pt idx="7">
                  <c:v>18.2</c:v>
                </c:pt>
                <c:pt idx="8">
                  <c:v>11.1</c:v>
                </c:pt>
                <c:pt idx="9">
                  <c:v>33.0</c:v>
                </c:pt>
                <c:pt idx="10">
                  <c:v>43.0</c:v>
                </c:pt>
                <c:pt idx="11">
                  <c:v>30.5</c:v>
                </c:pt>
              </c:numCache>
            </c:numRef>
          </c:val>
        </c:ser>
        <c:ser>
          <c:idx val="1"/>
          <c:order val="1"/>
          <c:tx>
            <c:strRef>
              <c:f>'Sheet1 (2)'!$F$3</c:f>
              <c:strCache>
                <c:ptCount val="1"/>
                <c:pt idx="0">
                  <c:v>BoF SP￼</c:v>
                </c:pt>
              </c:strCache>
            </c:strRef>
          </c:tx>
          <c:invertIfNegative val="0"/>
          <c:cat>
            <c:strRef>
              <c:f>'Sheet1 (2)'!$G$1:$R$1</c:f>
              <c:strCache>
                <c:ptCount val="12"/>
                <c:pt idx="0">
                  <c:v>bicyc.</c:v>
                </c:pt>
                <c:pt idx="1">
                  <c:v>bird</c:v>
                </c:pt>
                <c:pt idx="2">
                  <c:v>bottl</c:v>
                </c:pt>
                <c:pt idx="3">
                  <c:v>car</c:v>
                </c:pt>
                <c:pt idx="4">
                  <c:v>chair</c:v>
                </c:pt>
                <c:pt idx="5">
                  <c:v>dinin.</c:v>
                </c:pt>
                <c:pt idx="6">
                  <c:v>horse</c:v>
                </c:pt>
                <c:pt idx="7">
                  <c:v>person</c:v>
                </c:pt>
                <c:pt idx="8">
                  <c:v>potte.</c:v>
                </c:pt>
                <c:pt idx="9">
                  <c:v>sofa</c:v>
                </c:pt>
                <c:pt idx="10">
                  <c:v>tvmon.</c:v>
                </c:pt>
                <c:pt idx="11">
                  <c:v>Mean</c:v>
                </c:pt>
              </c:strCache>
            </c:strRef>
          </c:cat>
          <c:val>
            <c:numRef>
              <c:f>'Sheet1 (2)'!$G$3:$R$3</c:f>
              <c:numCache>
                <c:formatCode>General</c:formatCode>
                <c:ptCount val="12"/>
                <c:pt idx="0">
                  <c:v>43.1</c:v>
                </c:pt>
                <c:pt idx="1">
                  <c:v>6.9</c:v>
                </c:pt>
                <c:pt idx="2">
                  <c:v>10.8</c:v>
                </c:pt>
                <c:pt idx="3">
                  <c:v>45.0</c:v>
                </c:pt>
                <c:pt idx="4">
                  <c:v>11.5</c:v>
                </c:pt>
                <c:pt idx="5">
                  <c:v>3.5</c:v>
                </c:pt>
                <c:pt idx="6">
                  <c:v>43.5</c:v>
                </c:pt>
                <c:pt idx="7">
                  <c:v>15.3</c:v>
                </c:pt>
                <c:pt idx="8">
                  <c:v>1.5</c:v>
                </c:pt>
                <c:pt idx="9">
                  <c:v>14.7</c:v>
                </c:pt>
                <c:pt idx="10">
                  <c:v>34.9</c:v>
                </c:pt>
                <c:pt idx="11">
                  <c:v>23.0</c:v>
                </c:pt>
              </c:numCache>
            </c:numRef>
          </c:val>
        </c:ser>
        <c:ser>
          <c:idx val="2"/>
          <c:order val="2"/>
          <c:tx>
            <c:strRef>
              <c:f>'Sheet1 (2)'!$F$4</c:f>
              <c:strCache>
                <c:ptCount val="1"/>
                <c:pt idx="0">
                  <c:v>LLC SP￼</c:v>
                </c:pt>
              </c:strCache>
            </c:strRef>
          </c:tx>
          <c:invertIfNegative val="0"/>
          <c:cat>
            <c:strRef>
              <c:f>'Sheet1 (2)'!$G$1:$R$1</c:f>
              <c:strCache>
                <c:ptCount val="12"/>
                <c:pt idx="0">
                  <c:v>bicyc.</c:v>
                </c:pt>
                <c:pt idx="1">
                  <c:v>bird</c:v>
                </c:pt>
                <c:pt idx="2">
                  <c:v>bottl</c:v>
                </c:pt>
                <c:pt idx="3">
                  <c:v>car</c:v>
                </c:pt>
                <c:pt idx="4">
                  <c:v>chair</c:v>
                </c:pt>
                <c:pt idx="5">
                  <c:v>dinin.</c:v>
                </c:pt>
                <c:pt idx="6">
                  <c:v>horse</c:v>
                </c:pt>
                <c:pt idx="7">
                  <c:v>person</c:v>
                </c:pt>
                <c:pt idx="8">
                  <c:v>potte.</c:v>
                </c:pt>
                <c:pt idx="9">
                  <c:v>sofa</c:v>
                </c:pt>
                <c:pt idx="10">
                  <c:v>tvmon.</c:v>
                </c:pt>
                <c:pt idx="11">
                  <c:v>Mean</c:v>
                </c:pt>
              </c:strCache>
            </c:strRef>
          </c:cat>
          <c:val>
            <c:numRef>
              <c:f>'Sheet1 (2)'!$G$4:$R$4</c:f>
              <c:numCache>
                <c:formatCode>General</c:formatCode>
                <c:ptCount val="12"/>
                <c:pt idx="0">
                  <c:v>46.7</c:v>
                </c:pt>
                <c:pt idx="1">
                  <c:v>6.4</c:v>
                </c:pt>
                <c:pt idx="2">
                  <c:v>16.5</c:v>
                </c:pt>
                <c:pt idx="3">
                  <c:v>49.8</c:v>
                </c:pt>
                <c:pt idx="4">
                  <c:v>12.5</c:v>
                </c:pt>
                <c:pt idx="5">
                  <c:v>6.8</c:v>
                </c:pt>
                <c:pt idx="6">
                  <c:v>44.9</c:v>
                </c:pt>
                <c:pt idx="7">
                  <c:v>18.2</c:v>
                </c:pt>
                <c:pt idx="8">
                  <c:v>4.6</c:v>
                </c:pt>
                <c:pt idx="9">
                  <c:v>22.6</c:v>
                </c:pt>
                <c:pt idx="10">
                  <c:v>42.0</c:v>
                </c:pt>
                <c:pt idx="11">
                  <c:v>27.0</c:v>
                </c:pt>
              </c:numCache>
            </c:numRef>
          </c:val>
        </c:ser>
        <c:ser>
          <c:idx val="3"/>
          <c:order val="3"/>
          <c:tx>
            <c:strRef>
              <c:f>'Sheet1 (2)'!$F$5</c:f>
              <c:strCache>
                <c:ptCount val="1"/>
                <c:pt idx="0">
                  <c:v>LSVM+HOG</c:v>
                </c:pt>
              </c:strCache>
            </c:strRef>
          </c:tx>
          <c:invertIfNegative val="0"/>
          <c:cat>
            <c:strRef>
              <c:f>'Sheet1 (2)'!$G$1:$R$1</c:f>
              <c:strCache>
                <c:ptCount val="12"/>
                <c:pt idx="0">
                  <c:v>bicyc.</c:v>
                </c:pt>
                <c:pt idx="1">
                  <c:v>bird</c:v>
                </c:pt>
                <c:pt idx="2">
                  <c:v>bottl</c:v>
                </c:pt>
                <c:pt idx="3">
                  <c:v>car</c:v>
                </c:pt>
                <c:pt idx="4">
                  <c:v>chair</c:v>
                </c:pt>
                <c:pt idx="5">
                  <c:v>dinin.</c:v>
                </c:pt>
                <c:pt idx="6">
                  <c:v>horse</c:v>
                </c:pt>
                <c:pt idx="7">
                  <c:v>person</c:v>
                </c:pt>
                <c:pt idx="8">
                  <c:v>potte.</c:v>
                </c:pt>
                <c:pt idx="9">
                  <c:v>sofa</c:v>
                </c:pt>
                <c:pt idx="10">
                  <c:v>tvmon.</c:v>
                </c:pt>
                <c:pt idx="11">
                  <c:v>Mean</c:v>
                </c:pt>
              </c:strCache>
            </c:strRef>
          </c:cat>
          <c:val>
            <c:numRef>
              <c:f>'Sheet1 (2)'!$G$5:$R$5</c:f>
              <c:numCache>
                <c:formatCode>General</c:formatCode>
                <c:ptCount val="12"/>
                <c:pt idx="0">
                  <c:v>56.8</c:v>
                </c:pt>
                <c:pt idx="1">
                  <c:v>2.5</c:v>
                </c:pt>
                <c:pt idx="2">
                  <c:v>28.5</c:v>
                </c:pt>
                <c:pt idx="3">
                  <c:v>51.6</c:v>
                </c:pt>
                <c:pt idx="4">
                  <c:v>17.9</c:v>
                </c:pt>
                <c:pt idx="5">
                  <c:v>25.9</c:v>
                </c:pt>
                <c:pt idx="6">
                  <c:v>49.2</c:v>
                </c:pt>
                <c:pt idx="7">
                  <c:v>36.8</c:v>
                </c:pt>
                <c:pt idx="8">
                  <c:v>14.6</c:v>
                </c:pt>
                <c:pt idx="9">
                  <c:v>24.4</c:v>
                </c:pt>
                <c:pt idx="10">
                  <c:v>39.1</c:v>
                </c:pt>
                <c:pt idx="11">
                  <c:v>29.1</c:v>
                </c:pt>
              </c:numCache>
            </c:numRef>
          </c:val>
        </c:ser>
        <c:ser>
          <c:idx val="4"/>
          <c:order val="4"/>
          <c:tx>
            <c:strRef>
              <c:f>'Sheet1 (2)'!$F$6</c:f>
              <c:strCache>
                <c:ptCount val="1"/>
                <c:pt idx="0">
                  <c:v>SP+MKL</c:v>
                </c:pt>
              </c:strCache>
            </c:strRef>
          </c:tx>
          <c:invertIfNegative val="0"/>
          <c:cat>
            <c:strRef>
              <c:f>'Sheet1 (2)'!$G$1:$R$1</c:f>
              <c:strCache>
                <c:ptCount val="12"/>
                <c:pt idx="0">
                  <c:v>bicyc.</c:v>
                </c:pt>
                <c:pt idx="1">
                  <c:v>bird</c:v>
                </c:pt>
                <c:pt idx="2">
                  <c:v>bottl</c:v>
                </c:pt>
                <c:pt idx="3">
                  <c:v>car</c:v>
                </c:pt>
                <c:pt idx="4">
                  <c:v>chair</c:v>
                </c:pt>
                <c:pt idx="5">
                  <c:v>dinin.</c:v>
                </c:pt>
                <c:pt idx="6">
                  <c:v>horse</c:v>
                </c:pt>
                <c:pt idx="7">
                  <c:v>person</c:v>
                </c:pt>
                <c:pt idx="8">
                  <c:v>potte.</c:v>
                </c:pt>
                <c:pt idx="9">
                  <c:v>sofa</c:v>
                </c:pt>
                <c:pt idx="10">
                  <c:v>tvmon.</c:v>
                </c:pt>
                <c:pt idx="11">
                  <c:v>Mean</c:v>
                </c:pt>
              </c:strCache>
            </c:strRef>
          </c:cat>
          <c:val>
            <c:numRef>
              <c:f>'Sheet1 (2)'!$G$6:$R$6</c:f>
              <c:numCache>
                <c:formatCode>General</c:formatCode>
                <c:ptCount val="12"/>
                <c:pt idx="0">
                  <c:v>47.8</c:v>
                </c:pt>
                <c:pt idx="1">
                  <c:v>15.3</c:v>
                </c:pt>
                <c:pt idx="2">
                  <c:v>21.9</c:v>
                </c:pt>
                <c:pt idx="3">
                  <c:v>50.6</c:v>
                </c:pt>
                <c:pt idx="4">
                  <c:v>17.3</c:v>
                </c:pt>
                <c:pt idx="5">
                  <c:v>22.5</c:v>
                </c:pt>
                <c:pt idx="6">
                  <c:v>51.2</c:v>
                </c:pt>
                <c:pt idx="7">
                  <c:v>23.3</c:v>
                </c:pt>
                <c:pt idx="8">
                  <c:v>12.4</c:v>
                </c:pt>
                <c:pt idx="9">
                  <c:v>28.5</c:v>
                </c:pt>
                <c:pt idx="10">
                  <c:v>48.5</c:v>
                </c:pt>
                <c:pt idx="11">
                  <c:v>32.1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178120"/>
        <c:axId val="-2095166872"/>
      </c:barChart>
      <c:catAx>
        <c:axId val="-20951781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5166872"/>
        <c:crosses val="autoZero"/>
        <c:auto val="1"/>
        <c:lblAlgn val="ctr"/>
        <c:lblOffset val="100"/>
        <c:noMultiLvlLbl val="0"/>
      </c:catAx>
      <c:valAx>
        <c:axId val="-209516687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5178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5.jp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721"/>
            <a:ext cx="7772400" cy="1470025"/>
          </a:xfrm>
        </p:spPr>
        <p:txBody>
          <a:bodyPr/>
          <a:lstStyle/>
          <a:p>
            <a:r>
              <a:rPr lang="en-US" dirty="0" smtClean="0"/>
              <a:t>Taking Computer Vision</a:t>
            </a:r>
            <a:br>
              <a:rPr lang="en-US" dirty="0" smtClean="0"/>
            </a:br>
            <a:r>
              <a:rPr lang="en-US" dirty="0"/>
              <a:t>I</a:t>
            </a:r>
            <a:r>
              <a:rPr lang="en-US" dirty="0" smtClean="0"/>
              <a:t>nto The Wild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09" y="3097185"/>
            <a:ext cx="8070157" cy="325308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Neeraj Kumar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October 4, 2011</a:t>
            </a:r>
          </a:p>
          <a:p>
            <a:r>
              <a:rPr lang="en-US" sz="2800" dirty="0" smtClean="0"/>
              <a:t>CSE 590V – Fall 2011</a:t>
            </a:r>
          </a:p>
          <a:p>
            <a:r>
              <a:rPr lang="en-US" sz="2800" dirty="0" smtClean="0"/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35673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Pick Examples via </a:t>
            </a:r>
            <a:r>
              <a:rPr lang="en-US" dirty="0" err="1" smtClean="0"/>
              <a:t>Hyperplane</a:t>
            </a:r>
            <a:r>
              <a:rPr lang="en-US" dirty="0" smtClean="0"/>
              <a:t> Hashing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3030" y="5951563"/>
            <a:ext cx="8817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[P. Jain, S.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Vijayanarasimhan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 &amp; K.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Grauman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 – Hashing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Hyperplane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 Queries to</a:t>
            </a:r>
          </a:p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Near Points with Applications to Large-Scale Active Learning (NIPS 2010)]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93" r="52652" b="4187"/>
          <a:stretch/>
        </p:blipFill>
        <p:spPr>
          <a:xfrm>
            <a:off x="6120788" y="1417638"/>
            <a:ext cx="2127975" cy="228261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3029" y="1417636"/>
            <a:ext cx="5957759" cy="228261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Want to label “hard” examples        near the </a:t>
            </a:r>
            <a:r>
              <a:rPr lang="en-US" dirty="0" err="1" smtClean="0">
                <a:solidFill>
                  <a:srgbClr val="FFFFFF"/>
                </a:solidFill>
              </a:rPr>
              <a:t>hyperplane</a:t>
            </a:r>
            <a:r>
              <a:rPr lang="en-US" dirty="0" smtClean="0">
                <a:solidFill>
                  <a:srgbClr val="FFFFFF"/>
                </a:solidFill>
              </a:rPr>
              <a:t> boundary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But </a:t>
            </a:r>
            <a:r>
              <a:rPr lang="en-US" dirty="0" err="1" smtClean="0">
                <a:solidFill>
                  <a:srgbClr val="FFFFFF"/>
                </a:solidFill>
              </a:rPr>
              <a:t>hyperplane</a:t>
            </a:r>
            <a:r>
              <a:rPr lang="en-US" dirty="0" smtClean="0">
                <a:solidFill>
                  <a:srgbClr val="FFFFFF"/>
                </a:solidFill>
              </a:rPr>
              <a:t> keeps changing, so hav</a:t>
            </a:r>
            <a:r>
              <a:rPr lang="en-US" dirty="0" smtClean="0">
                <a:solidFill>
                  <a:srgbClr val="FFFFFF"/>
                </a:solidFill>
              </a:rPr>
              <a:t>e to </a:t>
            </a:r>
            <a:r>
              <a:rPr lang="en-US" dirty="0" err="1" smtClean="0">
                <a:solidFill>
                  <a:srgbClr val="FFFFFF"/>
                </a:solidFill>
              </a:rPr>
              <a:t>recompute</a:t>
            </a:r>
            <a:r>
              <a:rPr lang="en-US" dirty="0" smtClean="0">
                <a:solidFill>
                  <a:srgbClr val="FFFFFF"/>
                </a:solidFill>
              </a:rPr>
              <a:t> distances…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029" y="3700254"/>
            <a:ext cx="8085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</a:rPr>
              <a:t>Instead, </a:t>
            </a:r>
            <a:r>
              <a:rPr lang="en-US" sz="3000" dirty="0" smtClean="0">
                <a:solidFill>
                  <a:srgbClr val="FFFFFF"/>
                </a:solidFill>
              </a:rPr>
              <a:t>hash </a:t>
            </a:r>
            <a:r>
              <a:rPr lang="en-US" sz="3000" dirty="0">
                <a:solidFill>
                  <a:srgbClr val="FFFFFF"/>
                </a:solidFill>
              </a:rPr>
              <a:t>all unlabeled examples into table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</a:rPr>
              <a:t>At run-time, hash current </a:t>
            </a:r>
            <a:r>
              <a:rPr lang="en-US" sz="3000" dirty="0" err="1">
                <a:solidFill>
                  <a:srgbClr val="FFFFFF"/>
                </a:solidFill>
              </a:rPr>
              <a:t>hyperplane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smtClean="0">
                <a:solidFill>
                  <a:srgbClr val="FFFFFF"/>
                </a:solidFill>
              </a:rPr>
              <a:t>to get </a:t>
            </a:r>
            <a:r>
              <a:rPr lang="en-US" sz="3000" dirty="0">
                <a:solidFill>
                  <a:srgbClr val="FFFFFF"/>
                </a:solidFill>
              </a:rPr>
              <a:t>index into table, to pick </a:t>
            </a:r>
            <a:r>
              <a:rPr lang="en-US" sz="3000" dirty="0" smtClean="0">
                <a:solidFill>
                  <a:srgbClr val="FFFFFF"/>
                </a:solidFill>
              </a:rPr>
              <a:t>examples close to it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3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on Pascal VOC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34" y="1256532"/>
            <a:ext cx="7788932" cy="4178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029" y="5428745"/>
            <a:ext cx="865777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Comparable to state-of-the-art, better on few classes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Many fewer annotations required!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Training time is 15mins </a:t>
            </a:r>
            <a:r>
              <a:rPr lang="en-US" sz="2400" dirty="0" err="1" smtClean="0">
                <a:solidFill>
                  <a:srgbClr val="FFFFFF"/>
                </a:solidFill>
              </a:rPr>
              <a:t>vs</a:t>
            </a:r>
            <a:r>
              <a:rPr lang="en-US" sz="2400" dirty="0" smtClean="0">
                <a:solidFill>
                  <a:srgbClr val="FFFFFF"/>
                </a:solidFill>
              </a:rPr>
              <a:t> 7 hours (LSVM) </a:t>
            </a:r>
            <a:r>
              <a:rPr lang="en-US" sz="2400" dirty="0" err="1" smtClean="0">
                <a:solidFill>
                  <a:srgbClr val="FFFFFF"/>
                </a:solidFill>
              </a:rPr>
              <a:t>vs</a:t>
            </a:r>
            <a:r>
              <a:rPr lang="en-US" sz="2400" dirty="0" smtClean="0">
                <a:solidFill>
                  <a:srgbClr val="FFFFFF"/>
                </a:solidFill>
              </a:rPr>
              <a:t> 1 week (SP+MKL)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Live </a:t>
            </a:r>
            <a:r>
              <a:rPr lang="en-US" dirty="0" smtClean="0"/>
              <a:t>Learning for Pascal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08" y="1285785"/>
            <a:ext cx="7797984" cy="4217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29" y="5572247"/>
            <a:ext cx="865777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Comparable to state-of-the-art, better on </a:t>
            </a:r>
            <a:r>
              <a:rPr lang="en-US" sz="2400" dirty="0" smtClean="0">
                <a:solidFill>
                  <a:schemeClr val="accent6"/>
                </a:solidFill>
              </a:rPr>
              <a:t>fewer</a:t>
            </a:r>
            <a:r>
              <a:rPr lang="en-US" sz="2400" dirty="0" smtClean="0">
                <a:solidFill>
                  <a:srgbClr val="FFFFFF"/>
                </a:solidFill>
              </a:rPr>
              <a:t> classes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But using </a:t>
            </a:r>
            <a:r>
              <a:rPr lang="en-US" sz="2400" dirty="0" err="1" smtClean="0">
                <a:solidFill>
                  <a:srgbClr val="FFFFFF"/>
                </a:solidFill>
              </a:rPr>
              <a:t>flickr</a:t>
            </a:r>
            <a:r>
              <a:rPr lang="en-US" sz="2400" dirty="0" smtClean="0">
                <a:solidFill>
                  <a:srgbClr val="FFFFFF"/>
                </a:solidFill>
              </a:rPr>
              <a:t> data vs. Pascal data, and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31718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495" y="1302345"/>
            <a:ext cx="5523010" cy="2708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95" y="4453504"/>
            <a:ext cx="5523010" cy="18099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859317" y="2248887"/>
            <a:ext cx="1112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Correct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56674" y="5075041"/>
            <a:ext cx="131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79646"/>
                </a:solidFill>
              </a:rPr>
              <a:t>Incorrect</a:t>
            </a:r>
            <a:endParaRPr lang="en-US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1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3028" y="1417638"/>
            <a:ext cx="8852263" cy="387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It is possible to leave the sandbox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And still do well on sandbox evaluations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Sparse max pooling with a part model works well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</a:rPr>
              <a:t>Linear SVMs can be competitive with these features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Jumping windows is MUCH faster than sliding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Picking examples to get labeled is a big win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Linear SVMs also allow for fast </a:t>
            </a:r>
            <a:r>
              <a:rPr lang="en-US" sz="3000" dirty="0" err="1" smtClean="0">
                <a:solidFill>
                  <a:srgbClr val="FFFFFF"/>
                </a:solidFill>
              </a:rPr>
              <a:t>hyperplane</a:t>
            </a:r>
            <a:r>
              <a:rPr lang="en-US" sz="3000" dirty="0" smtClean="0">
                <a:solidFill>
                  <a:srgbClr val="FFFFFF"/>
                </a:solidFill>
              </a:rPr>
              <a:t> hashing</a:t>
            </a:r>
          </a:p>
        </p:txBody>
      </p:sp>
    </p:spTree>
    <p:extLst>
      <p:ext uri="{BB962C8B-B14F-4D97-AF65-F5344CB8AC3E}">
        <p14:creationId xmlns:p14="http://schemas.microsoft.com/office/powerpoint/2010/main" val="237344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571957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“Hell is other people”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558992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2800" dirty="0" smtClean="0">
                <a:solidFill>
                  <a:prstClr val="white">
                    <a:tint val="75000"/>
                  </a:prstClr>
                </a:solidFill>
              </a:rPr>
              <a:t>Jean-Paul Sartre</a:t>
            </a:r>
            <a:endParaRPr lang="en-US" sz="28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4713264" y="2537631"/>
            <a:ext cx="2162612" cy="897640"/>
          </a:xfrm>
          <a:prstGeom prst="mathMultiply">
            <a:avLst/>
          </a:prstGeom>
          <a:solidFill>
            <a:schemeClr val="accent6">
              <a:alpha val="8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71208" y="2106849"/>
            <a:ext cx="1270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schemeClr val="accent6"/>
                </a:solidFill>
              </a:rPr>
              <a:t>users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2203" y="5589928"/>
            <a:ext cx="5068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2800" dirty="0" smtClean="0">
                <a:solidFill>
                  <a:srgbClr val="F79646"/>
                </a:solidFill>
              </a:rPr>
              <a:t>With apologies to </a:t>
            </a:r>
            <a:endParaRPr lang="en-US" sz="28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51" y="629306"/>
            <a:ext cx="7959885" cy="53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666" y="2643083"/>
            <a:ext cx="1992544" cy="13487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400657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It doesn’t work well enough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Solving Real Problems for Users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56864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Users want to do stuff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43362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Users express their displeasure gracefully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392526" y="2359460"/>
            <a:ext cx="374823" cy="1924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4392526" y="4201610"/>
            <a:ext cx="374823" cy="1924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392526" y="5168399"/>
            <a:ext cx="374823" cy="1924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226292"/>
            <a:ext cx="6101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*With apologies to John Gabriel</a:t>
            </a:r>
            <a:endParaRPr lang="en-US" sz="2400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3" name="Picture 12" descr="norm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4" y="1677481"/>
            <a:ext cx="1409700" cy="2273300"/>
          </a:xfrm>
          <a:prstGeom prst="rect">
            <a:avLst/>
          </a:prstGeom>
        </p:spPr>
      </p:pic>
      <p:pic>
        <p:nvPicPr>
          <p:cNvPr id="14" name="Picture 13" descr="ques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27" y="2508250"/>
            <a:ext cx="889000" cy="18415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58847" y="4804633"/>
            <a:ext cx="1900759" cy="1860743"/>
            <a:chOff x="7069930" y="3991823"/>
            <a:chExt cx="2413000" cy="2362200"/>
          </a:xfrm>
        </p:grpSpPr>
        <p:pic>
          <p:nvPicPr>
            <p:cNvPr id="6" name="Picture 5" descr="angry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930" y="3991823"/>
              <a:ext cx="2413000" cy="23622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20376929">
              <a:off x="8392828" y="4349750"/>
              <a:ext cx="979000" cy="35785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ultiply 16"/>
          <p:cNvSpPr/>
          <p:nvPr/>
        </p:nvSpPr>
        <p:spPr>
          <a:xfrm>
            <a:off x="6296994" y="5328652"/>
            <a:ext cx="2162612" cy="897640"/>
          </a:xfrm>
          <a:prstGeom prst="mathMultiply">
            <a:avLst/>
          </a:prstGeom>
          <a:solidFill>
            <a:schemeClr val="accent6">
              <a:alpha val="8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 animBg="1"/>
      <p:bldP spid="10" grpId="0" animBg="1"/>
      <p:bldP spid="11" grpId="0" animBg="1"/>
      <p:bldP spid="12" grpId="0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…And Never The Twain Shall </a:t>
            </a:r>
            <a:r>
              <a:rPr lang="en-US" dirty="0" smtClean="0"/>
              <a:t>Meet?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03019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Pascal VOC Results from Previous Paper</a:t>
            </a:r>
            <a:endParaRPr lang="en-US" sz="2400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672235"/>
              </p:ext>
            </p:extLst>
          </p:nvPr>
        </p:nvGraphicFramePr>
        <p:xfrm>
          <a:off x="684394" y="1451537"/>
          <a:ext cx="7775212" cy="468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49155" y="3259361"/>
            <a:ext cx="8137645" cy="0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01570" y="2746757"/>
            <a:ext cx="434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Current Best of Vision Algorithms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49155" y="1661504"/>
            <a:ext cx="8137645" cy="0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67802" y="1627178"/>
            <a:ext cx="2307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User Expectation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99586" y="1661504"/>
            <a:ext cx="0" cy="1597857"/>
          </a:xfrm>
          <a:prstGeom prst="straightConnector1">
            <a:avLst/>
          </a:prstGeom>
          <a:ln w="76200" cmpd="sng">
            <a:gradFill flip="none" rotWithShape="1">
              <a:gsLst>
                <a:gs pos="0">
                  <a:schemeClr val="accent3"/>
                </a:gs>
                <a:gs pos="100000">
                  <a:schemeClr val="accent6"/>
                </a:gs>
              </a:gsLst>
              <a:lin ang="16200000" scaled="0"/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96044" y="1974635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</a:rPr>
              <a:t>?</a:t>
            </a:r>
            <a:endParaRPr lang="en-US" sz="3600" dirty="0">
              <a:solidFill>
                <a:schemeClr val="accent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13722" y="2361719"/>
            <a:ext cx="2778252" cy="2040330"/>
            <a:chOff x="7069930" y="3991823"/>
            <a:chExt cx="2413000" cy="2362200"/>
          </a:xfrm>
        </p:grpSpPr>
        <p:pic>
          <p:nvPicPr>
            <p:cNvPr id="4" name="Picture 3" descr="ang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930" y="3991823"/>
              <a:ext cx="2413000" cy="2362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0376929">
              <a:off x="8392828" y="4349750"/>
              <a:ext cx="979000" cy="35785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832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  <p:bldP spid="14" grpId="0"/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54225"/>
            <a:ext cx="3375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Segmentation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3705" y="2673800"/>
            <a:ext cx="3375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Detection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329592">
            <a:off x="855934" y="3311344"/>
            <a:ext cx="3792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Shape Estimation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948196">
            <a:off x="2287715" y="1929202"/>
            <a:ext cx="3375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Optical Flow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856995">
            <a:off x="4255520" y="3868195"/>
            <a:ext cx="3375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Recognition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610466">
            <a:off x="535956" y="4463175"/>
            <a:ext cx="3375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Stereo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71146">
            <a:off x="5070141" y="4854990"/>
            <a:ext cx="3375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Tracking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35519">
            <a:off x="5227982" y="2092732"/>
            <a:ext cx="3375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Classification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9446" y="5161204"/>
            <a:ext cx="3375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Geometry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15" y="1185706"/>
            <a:ext cx="8683510" cy="510734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1675" y="2686177"/>
            <a:ext cx="86806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8800" dirty="0" smtClean="0">
                <a:solidFill>
                  <a:prstClr val="white">
                    <a:tint val="75000"/>
                  </a:prstClr>
                </a:solidFill>
              </a:rPr>
              <a:t>Simplify Problem!</a:t>
            </a:r>
            <a:endParaRPr lang="en-US" sz="88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Unsolved Vision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5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Joke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88274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Q. What is computer vision?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282885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A. If it doesn’t work (</a:t>
            </a:r>
            <a:r>
              <a:rPr lang="en-US" sz="3600" dirty="0" smtClean="0">
                <a:solidFill>
                  <a:schemeClr val="accent6"/>
                </a:solidFill>
              </a:rPr>
              <a:t>in the wild</a:t>
            </a: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), it’s computer vision.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477755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(I’m only half-joking)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7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5" y="22875"/>
            <a:ext cx="7843170" cy="3226622"/>
          </a:xfrm>
          <a:prstGeom prst="rect">
            <a:avLst/>
          </a:prstGeom>
        </p:spPr>
      </p:pic>
      <p:pic>
        <p:nvPicPr>
          <p:cNvPr id="9" name="Picture 8" descr="appstor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70" y="5477143"/>
            <a:ext cx="2749388" cy="951008"/>
          </a:xfrm>
          <a:prstGeom prst="rect">
            <a:avLst/>
          </a:prstGeom>
        </p:spPr>
      </p:pic>
      <p:pic>
        <p:nvPicPr>
          <p:cNvPr id="10" name="Picture 9" descr="app_store_badge_for_ipad_lar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7" y="5477143"/>
            <a:ext cx="2749388" cy="9510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305" y="3180841"/>
            <a:ext cx="7593696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Columbia University</a:t>
            </a:r>
          </a:p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University of Maryland</a:t>
            </a:r>
          </a:p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Smithsonian Institution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8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6" y="-381000"/>
            <a:ext cx="381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9" y="1154113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33" y="-381000"/>
            <a:ext cx="381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96" y="1154113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4068752" y="3195058"/>
            <a:ext cx="1022372" cy="6951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Easier Segmentation for </a:t>
            </a:r>
            <a:r>
              <a:rPr lang="en-US" dirty="0" err="1" smtClean="0"/>
              <a:t>Leafsnap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479" y="1417638"/>
            <a:ext cx="3270446" cy="4360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479" y="1417638"/>
            <a:ext cx="3270446" cy="43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Plants </a:t>
            </a:r>
            <a:r>
              <a:rPr lang="en-US" dirty="0" err="1" smtClean="0"/>
              <a:t>vs</a:t>
            </a:r>
            <a:r>
              <a:rPr lang="en-US" dirty="0" smtClean="0"/>
              <a:t> Birds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45670"/>
              </p:ext>
            </p:extLst>
          </p:nvPr>
        </p:nvGraphicFramePr>
        <p:xfrm>
          <a:off x="1138351" y="3086257"/>
          <a:ext cx="6881598" cy="338084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436993"/>
                <a:gridCol w="3444605"/>
              </a:tblGrid>
              <a:tr h="4829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/>
                </a:tc>
              </a:tr>
              <a:tr h="4829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Doesn’t move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Moves</a:t>
                      </a:r>
                      <a:endParaRPr lang="en-US" baseline="0" dirty="0" smtClean="0"/>
                    </a:p>
                  </a:txBody>
                  <a:tcPr/>
                </a:tc>
              </a:tr>
              <a:tr h="4829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Okay</a:t>
                      </a:r>
                      <a:r>
                        <a:rPr lang="en-US" baseline="0" dirty="0" smtClean="0"/>
                        <a:t> to pluck from 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okay to pluck</a:t>
                      </a:r>
                      <a:r>
                        <a:rPr lang="en-US" baseline="0" dirty="0" smtClean="0"/>
                        <a:t> from tree</a:t>
                      </a:r>
                      <a:endParaRPr lang="en-US" dirty="0"/>
                    </a:p>
                  </a:txBody>
                  <a:tcPr/>
                </a:tc>
              </a:tr>
              <a:tr h="4829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Mostly single</a:t>
                      </a:r>
                      <a:r>
                        <a:rPr lang="en-US" baseline="0" dirty="0" smtClean="0"/>
                        <a:t>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Many colors</a:t>
                      </a:r>
                      <a:endParaRPr lang="en-US" dirty="0"/>
                    </a:p>
                  </a:txBody>
                  <a:tcPr/>
                </a:tc>
              </a:tr>
              <a:tr h="4829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few</a:t>
                      </a:r>
                      <a:r>
                        <a:rPr lang="en-US" baseline="0" dirty="0" smtClean="0"/>
                        <a:t> 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Many parts</a:t>
                      </a:r>
                      <a:endParaRPr lang="en-US" dirty="0"/>
                    </a:p>
                  </a:txBody>
                  <a:tcPr/>
                </a:tc>
              </a:tr>
              <a:tr h="4829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Adequately described by boundary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well described by boundary</a:t>
                      </a:r>
                      <a:endParaRPr lang="en-US" dirty="0"/>
                    </a:p>
                  </a:txBody>
                  <a:tcPr/>
                </a:tc>
              </a:tr>
              <a:tr h="4829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Relatively</a:t>
                      </a:r>
                      <a:r>
                        <a:rPr lang="en-US" baseline="0" dirty="0" smtClean="0"/>
                        <a:t> easy to segment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 to segment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60" t="12193" r="25194" b="15345"/>
          <a:stretch/>
        </p:blipFill>
        <p:spPr>
          <a:xfrm flipH="1">
            <a:off x="1571032" y="1189961"/>
            <a:ext cx="2615792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715" y="1189961"/>
            <a:ext cx="25557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Human-Computer Cooperation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030" y="5951563"/>
            <a:ext cx="8817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[S. Branson, C.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Wah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, F.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Schroff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, B.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Babenko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, P.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Welinder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, P.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Perona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, S.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Belongie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 – Visual Recognition with Humans in the Loop (ECCV 2010)]</a:t>
            </a:r>
          </a:p>
        </p:txBody>
      </p:sp>
      <p:pic>
        <p:nvPicPr>
          <p:cNvPr id="3" name="Picture 2" descr="3341049716_74104ba054_z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10208" r="31165" b="8957"/>
          <a:stretch/>
        </p:blipFill>
        <p:spPr>
          <a:xfrm>
            <a:off x="6722112" y="4106491"/>
            <a:ext cx="1391530" cy="1728888"/>
          </a:xfrm>
          <a:prstGeom prst="rect">
            <a:avLst/>
          </a:prstGeom>
        </p:spPr>
      </p:pic>
      <p:pic>
        <p:nvPicPr>
          <p:cNvPr id="5" name="Picture 4" descr="Awesome kid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5798" r="9144" b="4452"/>
          <a:stretch/>
        </p:blipFill>
        <p:spPr>
          <a:xfrm>
            <a:off x="1186679" y="4106490"/>
            <a:ext cx="1483446" cy="1728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496" y="1417638"/>
            <a:ext cx="2332308" cy="2313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59393" y="3930512"/>
            <a:ext cx="221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What color is it?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44974" y="1417638"/>
            <a:ext cx="76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Red!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2730" y="4390657"/>
            <a:ext cx="2532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Where’s the beak?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208043" y="1955740"/>
            <a:ext cx="144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Top-right!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7926" y="5313987"/>
            <a:ext cx="232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Where’s the tail?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065651" y="3031945"/>
            <a:ext cx="1725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Bottom-left!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2409" y="4852322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Describe its beak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892376" y="2493842"/>
            <a:ext cx="2072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Uh, it’s pointy?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77743" y="1417638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Where is it?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71481" y="1955740"/>
            <a:ext cx="89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Okay.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5126" y="3031945"/>
            <a:ext cx="1725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Bottom-left!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3674" y="2493842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79646"/>
                </a:solidFill>
              </a:rPr>
              <a:t>&lt;Shape descriptor&gt;</a:t>
            </a:r>
            <a:endParaRPr lang="en-US" sz="24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1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Questions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9" y="1738868"/>
            <a:ext cx="8001142" cy="3364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030" y="5951563"/>
            <a:ext cx="881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l-PL" sz="2000" dirty="0">
                <a:solidFill>
                  <a:prstClr val="white">
                    <a:tint val="75000"/>
                  </a:prstClr>
                </a:solidFill>
              </a:rPr>
              <a:t>http:/</a:t>
            </a:r>
            <a:r>
              <a:rPr lang="pl-PL" sz="2000" dirty="0" smtClean="0">
                <a:solidFill>
                  <a:prstClr val="white">
                    <a:tint val="75000"/>
                  </a:prstClr>
                </a:solidFill>
              </a:rPr>
              <a:t>/20q.net/</a:t>
            </a:r>
            <a:endParaRPr lang="en-US" sz="2000" dirty="0" smtClean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Gain for 20Q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41" y="2597233"/>
            <a:ext cx="7856918" cy="1105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56864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Pick most informative question to ask next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540" y="2597233"/>
            <a:ext cx="1656045" cy="446317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541" y="3965175"/>
            <a:ext cx="8262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Expected information gain of class c, given image &amp; previous responses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541" y="4393807"/>
            <a:ext cx="80049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Probability of getting response </a:t>
            </a:r>
            <a:r>
              <a:rPr lang="en-US" sz="2200" dirty="0" err="1" smtClean="0">
                <a:solidFill>
                  <a:schemeClr val="accent2"/>
                </a:solidFill>
              </a:rPr>
              <a:t>u</a:t>
            </a:r>
            <a:r>
              <a:rPr lang="en-US" sz="2200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sz="2200" dirty="0" smtClean="0">
                <a:solidFill>
                  <a:schemeClr val="accent2"/>
                </a:solidFill>
              </a:rPr>
              <a:t>, given image &amp; previous responses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541" y="4822439"/>
            <a:ext cx="71994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3"/>
                </a:solidFill>
              </a:rPr>
              <a:t>Entropy of class c, given image and possible new response </a:t>
            </a:r>
            <a:r>
              <a:rPr lang="en-US" sz="2200" dirty="0" err="1" smtClean="0">
                <a:solidFill>
                  <a:schemeClr val="accent3"/>
                </a:solidFill>
              </a:rPr>
              <a:t>u</a:t>
            </a:r>
            <a:r>
              <a:rPr lang="en-US" sz="2200" baseline="-25000" dirty="0" err="1" smtClean="0">
                <a:solidFill>
                  <a:schemeClr val="accent3"/>
                </a:solidFill>
              </a:rPr>
              <a:t>i</a:t>
            </a:r>
            <a:endParaRPr lang="en-US" sz="2200" baseline="-25000" dirty="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541" y="5251072"/>
            <a:ext cx="33393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6"/>
                </a:solidFill>
              </a:rPr>
              <a:t>Entropy of class c right now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0585" y="3009224"/>
            <a:ext cx="1656045" cy="446317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6630" y="3009224"/>
            <a:ext cx="1910602" cy="446317"/>
          </a:xfrm>
          <a:prstGeom prst="rect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30756" y="3009224"/>
            <a:ext cx="1469704" cy="446317"/>
          </a:xfrm>
          <a:prstGeom prst="rect">
            <a:avLst/>
          </a:prstGeom>
          <a:noFill/>
          <a:ln w="762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make distribution </a:t>
            </a:r>
            <a:r>
              <a:rPr lang="en-US" dirty="0" err="1" smtClean="0"/>
              <a:t>peakier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3061"/>
            <a:ext cx="8229600" cy="18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8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Incorporating Computer Vision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964642"/>
            <a:ext cx="7404100" cy="1231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3601" y="2357433"/>
            <a:ext cx="1561834" cy="446317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541" y="3502217"/>
            <a:ext cx="69180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Probability of class c, given image and any set of responses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541" y="3930849"/>
            <a:ext cx="14375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Bayes’ rule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541" y="4359481"/>
            <a:ext cx="73789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3"/>
                </a:solidFill>
              </a:rPr>
              <a:t>Assume variations in user responses are NOT image-dependent</a:t>
            </a:r>
            <a:endParaRPr lang="en-US" sz="2200" baseline="-25000" dirty="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0181" y="1964642"/>
            <a:ext cx="2665690" cy="1231900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4940" y="1982244"/>
            <a:ext cx="2272759" cy="1214298"/>
          </a:xfrm>
          <a:prstGeom prst="rect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519573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Probabilities affect entropies!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Incorporating Computer </a:t>
            </a:r>
            <a:r>
              <a:rPr lang="en-US" dirty="0" smtClean="0"/>
              <a:t>Vision…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87" y="2324397"/>
            <a:ext cx="8143426" cy="2871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54576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smtClean="0">
                <a:solidFill>
                  <a:prstClr val="white">
                    <a:tint val="75000"/>
                  </a:prstClr>
                </a:solidFill>
              </a:rPr>
              <a:t>…leads to different questions</a:t>
            </a:r>
            <a:endParaRPr lang="en-US" sz="3600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Object Recognition Paper*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9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for User Confidences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29984" y="1301256"/>
            <a:ext cx="6644202" cy="5129102"/>
            <a:chOff x="680073" y="1827583"/>
            <a:chExt cx="3688074" cy="31839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73756"/>
            <a:stretch/>
          </p:blipFill>
          <p:spPr>
            <a:xfrm>
              <a:off x="680073" y="1827583"/>
              <a:ext cx="2042820" cy="31839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8863"/>
            <a:stretch/>
          </p:blipFill>
          <p:spPr>
            <a:xfrm>
              <a:off x="2722893" y="1827583"/>
              <a:ext cx="1645254" cy="3183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14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User </a:t>
            </a:r>
            <a:r>
              <a:rPr lang="en-US" dirty="0" smtClean="0"/>
              <a:t>Responses is Effective!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9253"/>
          <a:stretch/>
        </p:blipFill>
        <p:spPr>
          <a:xfrm>
            <a:off x="1699517" y="1417638"/>
            <a:ext cx="5867954" cy="46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Birds-200 Dataset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45745"/>
            <a:ext cx="8128000" cy="406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030" y="5951563"/>
            <a:ext cx="881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l-PL" sz="2000" dirty="0">
                <a:solidFill>
                  <a:prstClr val="white">
                    <a:tint val="75000"/>
                  </a:prstClr>
                </a:solidFill>
              </a:rPr>
              <a:t>http://</a:t>
            </a:r>
            <a:r>
              <a:rPr lang="pl-PL" sz="2000" dirty="0" err="1">
                <a:solidFill>
                  <a:prstClr val="white">
                    <a:tint val="75000"/>
                  </a:prstClr>
                </a:solidFill>
              </a:rPr>
              <a:t>www.vision.caltech.edu</a:t>
            </a:r>
            <a:r>
              <a:rPr lang="pl-PL" sz="2000" dirty="0">
                <a:solidFill>
                  <a:prstClr val="white">
                    <a:tint val="75000"/>
                  </a:prstClr>
                </a:solidFill>
              </a:rPr>
              <a:t>/</a:t>
            </a:r>
            <a:r>
              <a:rPr lang="pl-PL" sz="2000" dirty="0" err="1">
                <a:solidFill>
                  <a:prstClr val="white">
                    <a:tint val="75000"/>
                  </a:prstClr>
                </a:solidFill>
              </a:rPr>
              <a:t>visipedia</a:t>
            </a:r>
            <a:r>
              <a:rPr lang="pl-PL" sz="2000" dirty="0">
                <a:solidFill>
                  <a:prstClr val="white">
                    <a:tint val="75000"/>
                  </a:prstClr>
                </a:solidFill>
              </a:rPr>
              <a:t>/CUB-200.html</a:t>
            </a:r>
            <a:endParaRPr lang="en-US" sz="2000" dirty="0" smtClean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1298745" y="1416594"/>
            <a:ext cx="6537244" cy="46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087"/>
          <a:stretch/>
        </p:blipFill>
        <p:spPr>
          <a:xfrm>
            <a:off x="457199" y="1417638"/>
            <a:ext cx="8229039" cy="3616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3811" y="5303879"/>
            <a:ext cx="6445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</a:rPr>
              <a:t>With fewer questions, CV does better</a:t>
            </a:r>
          </a:p>
          <a:p>
            <a:pPr algn="ctr"/>
            <a:r>
              <a:rPr lang="en-US" sz="3000" dirty="0" smtClean="0">
                <a:solidFill>
                  <a:srgbClr val="FFFFFF"/>
                </a:solidFill>
              </a:rPr>
              <a:t>With more questions, humans do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5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3029" y="1417638"/>
            <a:ext cx="8623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Computer vision is not (yet) good enough for users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But users can meet vision halfway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Minimizing user effort is key!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Users are not to be trusted (fully)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Adding vision improves recognition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For fine-scale categorization, attributes do better than 1-vs-all classifiers if there are enough of them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9793"/>
              </p:ext>
            </p:extLst>
          </p:nvPr>
        </p:nvGraphicFramePr>
        <p:xfrm>
          <a:off x="288880" y="5203290"/>
          <a:ext cx="8188698" cy="12353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814"/>
                <a:gridCol w="1169814"/>
                <a:gridCol w="1169814"/>
                <a:gridCol w="1169814"/>
                <a:gridCol w="1169814"/>
                <a:gridCol w="1169814"/>
                <a:gridCol w="1169814"/>
              </a:tblGrid>
              <a:tr h="673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Classifier</a:t>
                      </a:r>
                      <a:endParaRPr lang="fr-F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1-vs-all)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288 </a:t>
                      </a:r>
                      <a:r>
                        <a:rPr lang="sv-S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attr</a:t>
                      </a:r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 </a:t>
                      </a:r>
                      <a:r>
                        <a:rPr lang="sv-S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attr</a:t>
                      </a:r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 </a:t>
                      </a:r>
                      <a:r>
                        <a:rPr lang="sv-S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attr</a:t>
                      </a:r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 </a:t>
                      </a:r>
                      <a:r>
                        <a:rPr lang="sv-S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attr</a:t>
                      </a:r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sv-S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attr</a:t>
                      </a:r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Avg</a:t>
                      </a:r>
                      <a:r>
                        <a:rPr lang="it-IT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# </a:t>
                      </a:r>
                      <a:r>
                        <a:rPr lang="it-IT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Questions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6.43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6.72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7.01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7.67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8.81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9.52</a:t>
                      </a:r>
                    </a:p>
                  </a:txBody>
                  <a:tcPr marL="12700" marR="12700" marT="1270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38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3029" y="1417638"/>
            <a:ext cx="86234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Real system still requires much human effort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Only birds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Collecting and labeling data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Crowdsourcing?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Experts?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Building usable system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000" dirty="0" smtClean="0">
              <a:solidFill>
                <a:srgbClr val="FFFFFF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Minimizing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82638" y="4923023"/>
            <a:ext cx="1438220" cy="1407942"/>
            <a:chOff x="7069930" y="3991823"/>
            <a:chExt cx="2413000" cy="2362200"/>
          </a:xfrm>
        </p:grpSpPr>
        <p:pic>
          <p:nvPicPr>
            <p:cNvPr id="5" name="Picture 4" descr="angr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930" y="3991823"/>
              <a:ext cx="2413000" cy="2362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0376929">
              <a:off x="8392828" y="4349750"/>
              <a:ext cx="979000" cy="35785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70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Visipedia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03" y="1299323"/>
            <a:ext cx="6529794" cy="4624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030" y="5951563"/>
            <a:ext cx="881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l-PL" sz="2000" dirty="0">
                <a:solidFill>
                  <a:prstClr val="white">
                    <a:tint val="75000"/>
                  </a:prstClr>
                </a:solidFill>
              </a:rPr>
              <a:t>http://</a:t>
            </a:r>
            <a:r>
              <a:rPr lang="pl-PL" sz="2000" dirty="0" err="1">
                <a:solidFill>
                  <a:prstClr val="white">
                    <a:tint val="75000"/>
                  </a:prstClr>
                </a:solidFill>
              </a:rPr>
              <a:t>www.vision.caltech.edu</a:t>
            </a:r>
            <a:r>
              <a:rPr lang="pl-PL" sz="2000" dirty="0">
                <a:solidFill>
                  <a:prstClr val="white">
                    <a:tint val="75000"/>
                  </a:prstClr>
                </a:solidFill>
              </a:rPr>
              <a:t>/</a:t>
            </a:r>
            <a:r>
              <a:rPr lang="pl-PL" sz="2000" dirty="0" err="1">
                <a:solidFill>
                  <a:prstClr val="white">
                    <a:tint val="75000"/>
                  </a:prstClr>
                </a:solidFill>
              </a:rPr>
              <a:t>visipedia</a:t>
            </a:r>
            <a:r>
              <a:rPr lang="pl-PL" sz="2000" dirty="0">
                <a:solidFill>
                  <a:prstClr val="white">
                    <a:tint val="75000"/>
                  </a:prstClr>
                </a:solidFill>
              </a:rPr>
              <a:t>/</a:t>
            </a:r>
            <a:endParaRPr lang="en-US" sz="2000" dirty="0" smtClean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8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Object Recognition Paper*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78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Design new algorithm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Pick dataset(s) to evaluate 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Repeat until conference deadline: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Train classifiers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Evaluate on test set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Tune parameters and tweak algorithm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Brag about results with ROC curves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111" y="1543500"/>
            <a:ext cx="495109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400" dirty="0" smtClean="0">
                <a:solidFill>
                  <a:srgbClr val="F79646"/>
                </a:solidFill>
              </a:rPr>
              <a:t>- Fixed set of training examples</a:t>
            </a:r>
          </a:p>
          <a:p>
            <a:pPr lvl="1">
              <a:spcBef>
                <a:spcPct val="20000"/>
              </a:spcBef>
            </a:pPr>
            <a:r>
              <a:rPr lang="en-US" sz="2400" dirty="0" smtClean="0">
                <a:solidFill>
                  <a:srgbClr val="F79646"/>
                </a:solidFill>
              </a:rPr>
              <a:t>- Fixed set of classes/objects</a:t>
            </a:r>
            <a:endParaRPr lang="en-US" sz="2400" dirty="0">
              <a:solidFill>
                <a:srgbClr val="F79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22629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*Just add grad students</a:t>
            </a:r>
            <a:endParaRPr lang="en-US" sz="24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4204" y="3383024"/>
            <a:ext cx="495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400" dirty="0" smtClean="0">
                <a:solidFill>
                  <a:srgbClr val="F79646"/>
                </a:solidFill>
              </a:rPr>
              <a:t>- Training examples only have one object, often in center of image</a:t>
            </a:r>
            <a:endParaRPr lang="en-US" sz="2400" dirty="0">
              <a:solidFill>
                <a:srgbClr val="F7964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4204" y="4126749"/>
            <a:ext cx="495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400" dirty="0" smtClean="0">
                <a:solidFill>
                  <a:srgbClr val="F79646"/>
                </a:solidFill>
              </a:rPr>
              <a:t>- Fixed test set, usually from same overall dataset as training</a:t>
            </a:r>
            <a:endParaRPr lang="en-US" sz="2400" dirty="0">
              <a:solidFill>
                <a:srgbClr val="F7964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088" y="5163701"/>
            <a:ext cx="8230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400" dirty="0" smtClean="0">
                <a:solidFill>
                  <a:srgbClr val="F79646"/>
                </a:solidFill>
              </a:rPr>
              <a:t>- </a:t>
            </a:r>
            <a:r>
              <a:rPr lang="en-US" sz="2400" dirty="0" err="1" smtClean="0">
                <a:solidFill>
                  <a:srgbClr val="F79646"/>
                </a:solidFill>
              </a:rPr>
              <a:t>MTurk</a:t>
            </a:r>
            <a:r>
              <a:rPr lang="en-US" sz="2400" dirty="0" smtClean="0">
                <a:solidFill>
                  <a:srgbClr val="F79646"/>
                </a:solidFill>
              </a:rPr>
              <a:t> filtering, pruning responses, long training times, …</a:t>
            </a:r>
            <a:endParaRPr lang="en-US" sz="2400" dirty="0">
              <a:solidFill>
                <a:srgbClr val="F7964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088" y="5861004"/>
            <a:ext cx="8230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400" dirty="0" smtClean="0">
                <a:solidFill>
                  <a:srgbClr val="F79646"/>
                </a:solidFill>
              </a:rPr>
              <a:t>- How does it do on real data? New classes?</a:t>
            </a:r>
            <a:endParaRPr lang="en-US" sz="24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6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Object Recognition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78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User proposes new </a:t>
            </a:r>
            <a:r>
              <a:rPr lang="en-US" dirty="0" smtClean="0">
                <a:solidFill>
                  <a:srgbClr val="FFFFFF"/>
                </a:solidFill>
              </a:rPr>
              <a:t>object class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System gathers images from </a:t>
            </a:r>
            <a:r>
              <a:rPr lang="en-US" dirty="0" err="1" smtClean="0">
                <a:solidFill>
                  <a:srgbClr val="FFFFFF"/>
                </a:solidFill>
              </a:rPr>
              <a:t>flickr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Repeat until convergence: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Choose windows to label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Get labels from </a:t>
            </a:r>
            <a:r>
              <a:rPr lang="en-US" dirty="0" err="1" smtClean="0">
                <a:solidFill>
                  <a:srgbClr val="FFFFFF"/>
                </a:solidFill>
              </a:rPr>
              <a:t>MTurk</a:t>
            </a:r>
            <a:endParaRPr lang="en-US" dirty="0" smtClean="0">
              <a:solidFill>
                <a:srgbClr val="FFFFFF"/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Improve classifier (detector)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Also evaluate on Pascal VOC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030" y="5951563"/>
            <a:ext cx="8817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[S.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Vijayanarasimhan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 &amp; K.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Grauman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 – Large-Scale Live Active Learning:</a:t>
            </a:r>
          </a:p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Training Object Detectors with Crawled Data and Crowds (CVPR 2011)]</a:t>
            </a:r>
          </a:p>
        </p:txBody>
      </p:sp>
      <p:pic>
        <p:nvPicPr>
          <p:cNvPr id="4" name="Picture 3" descr="new_and_improv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7" y="80095"/>
            <a:ext cx="1570378" cy="15703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91435" y="3237299"/>
            <a:ext cx="415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accent3"/>
                </a:solidFill>
              </a:rPr>
              <a:t>- Which windows to pick?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1435" y="3757754"/>
            <a:ext cx="3392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accent3"/>
                </a:solidFill>
              </a:rPr>
              <a:t>- Which images to label?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1435" y="2729866"/>
            <a:ext cx="415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accent3"/>
                </a:solidFill>
              </a:rPr>
              <a:t>- </a:t>
            </a:r>
            <a:r>
              <a:rPr lang="en-US" sz="2400" dirty="0" smtClean="0">
                <a:solidFill>
                  <a:schemeClr val="accent3"/>
                </a:solidFill>
              </a:rPr>
              <a:t>What representation?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4403" y="5374819"/>
            <a:ext cx="7584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accent3"/>
                </a:solidFill>
              </a:rPr>
              <a:t>- How does it compare to state of the art?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4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Representation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650" y="1880641"/>
            <a:ext cx="5254126" cy="37716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223598" y="2814712"/>
            <a:ext cx="1812447" cy="10755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48316" y="1946226"/>
            <a:ext cx="162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 from here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>
          <a:xfrm>
            <a:off x="3871965" y="2130892"/>
            <a:ext cx="1752059" cy="1053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00" y="1234310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prstClr val="white">
                    <a:tint val="75000"/>
                  </a:prstClr>
                </a:solidFill>
              </a:rPr>
              <a:t>Deformable Parts: </a:t>
            </a:r>
            <a:r>
              <a:rPr lang="en-US" sz="3200" dirty="0" smtClean="0">
                <a:solidFill>
                  <a:srgbClr val="FF0000"/>
                </a:solidFill>
              </a:rPr>
              <a:t>Root</a:t>
            </a:r>
            <a:r>
              <a:rPr lang="en-US" sz="3200" dirty="0" smtClean="0">
                <a:solidFill>
                  <a:prstClr val="white">
                    <a:tint val="75000"/>
                  </a:prstClr>
                </a:solidFill>
              </a:rPr>
              <a:t> + </a:t>
            </a:r>
            <a:r>
              <a:rPr lang="en-US" sz="3200" dirty="0" smtClean="0">
                <a:solidFill>
                  <a:srgbClr val="008000"/>
                </a:solidFill>
              </a:rPr>
              <a:t>Parts </a:t>
            </a:r>
            <a:r>
              <a:rPr lang="en-US" sz="3200" dirty="0" smtClean="0">
                <a:solidFill>
                  <a:prstClr val="white">
                    <a:tint val="75000"/>
                  </a:prstClr>
                </a:solidFill>
              </a:rPr>
              <a:t>+ </a:t>
            </a:r>
            <a:r>
              <a:rPr lang="en-US" sz="3200" dirty="0" smtClean="0">
                <a:solidFill>
                  <a:srgbClr val="4BACC6"/>
                </a:solidFill>
              </a:rPr>
              <a:t>Context</a:t>
            </a:r>
            <a:endParaRPr lang="en-US" sz="3200" dirty="0">
              <a:solidFill>
                <a:srgbClr val="4BACC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8804" y="5833988"/>
            <a:ext cx="170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P=6 parts, from bootstrap set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7062" y="5842817"/>
            <a:ext cx="4109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C=3 context windows, excluding object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candidate, defined to the left, right, above 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7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/>
      <p:bldP spid="18" grpId="1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Features: Sparse Max Pooling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93011"/>
              </p:ext>
            </p:extLst>
          </p:nvPr>
        </p:nvGraphicFramePr>
        <p:xfrm>
          <a:off x="872355" y="1728818"/>
          <a:ext cx="7399290" cy="281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082"/>
                <a:gridCol w="2288145"/>
                <a:gridCol w="2883063"/>
              </a:tblGrid>
              <a:tr h="479649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Bag of Words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Sparse Max Pooling</a:t>
                      </a:r>
                      <a:endParaRPr lang="en-US" sz="2400" b="0" dirty="0"/>
                    </a:p>
                  </a:txBody>
                  <a:tcPr/>
                </a:tc>
              </a:tr>
              <a:tr h="565533">
                <a:tc>
                  <a:txBody>
                    <a:bodyPr/>
                    <a:lstStyle/>
                    <a:p>
                      <a:r>
                        <a:rPr lang="en-US" dirty="0" smtClean="0"/>
                        <a:t>Base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SIFT</a:t>
                      </a:r>
                      <a:endParaRPr lang="en-US" dirty="0"/>
                    </a:p>
                  </a:txBody>
                  <a:tcPr/>
                </a:tc>
              </a:tr>
              <a:tr h="565533">
                <a:tc>
                  <a:txBody>
                    <a:bodyPr/>
                    <a:lstStyle/>
                    <a:p>
                      <a:r>
                        <a:rPr lang="en-US" dirty="0" smtClean="0"/>
                        <a:t>Build vocabulary 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565533">
                <a:tc>
                  <a:txBody>
                    <a:bodyPr/>
                    <a:lstStyle/>
                    <a:p>
                      <a:r>
                        <a:rPr lang="en-US" dirty="0" smtClean="0"/>
                        <a:t>Quantize</a:t>
                      </a:r>
                      <a:r>
                        <a:rPr lang="en-US" baseline="0" dirty="0" smtClean="0"/>
                        <a:t>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Nearest</a:t>
                      </a:r>
                      <a:r>
                        <a:rPr lang="en-US" baseline="0" dirty="0" smtClean="0"/>
                        <a:t> neighbor,</a:t>
                      </a:r>
                    </a:p>
                    <a:p>
                      <a:pPr algn="ctr"/>
                      <a:r>
                        <a:rPr lang="en-US" baseline="0" dirty="0" smtClean="0"/>
                        <a:t>hard decision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Weighted nearest</a:t>
                      </a:r>
                      <a:r>
                        <a:rPr lang="en-US" baseline="0" dirty="0" smtClean="0"/>
                        <a:t> neighbors,</a:t>
                      </a:r>
                    </a:p>
                    <a:p>
                      <a:pPr algn="ctr"/>
                      <a:r>
                        <a:rPr lang="en-US" baseline="0" dirty="0" smtClean="0"/>
                        <a:t>sparse coded</a:t>
                      </a:r>
                    </a:p>
                  </a:txBody>
                  <a:tcPr/>
                </a:tc>
              </a:tr>
              <a:tr h="565533"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</a:t>
                      </a:r>
                      <a:r>
                        <a:rPr lang="en-US" baseline="0" dirty="0" smtClean="0"/>
                        <a:t>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Spatial pyramid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pooling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3030" y="5265043"/>
            <a:ext cx="8817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[Y.-L.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Boureau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, F. Bach, Y. </a:t>
            </a:r>
            <a:r>
              <a:rPr lang="en-US" sz="2000" dirty="0" err="1" smtClean="0">
                <a:solidFill>
                  <a:prstClr val="white">
                    <a:tint val="75000"/>
                  </a:prstClr>
                </a:solidFill>
              </a:rPr>
              <a:t>LeCun</a:t>
            </a: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, J. Ponce – Learning Mid-level Features for Recognition (CVPR 2010]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white">
                    <a:tint val="75000"/>
                  </a:prstClr>
                </a:solidFill>
              </a:rPr>
              <a:t>[J. Yang, K. Yu, Y. Gong, T. Huang – Linear Spatial Pyramid Matching Sparse Coding for Image Classification (CVPR 2009)]</a:t>
            </a:r>
            <a:endParaRPr lang="en-US" sz="2000" dirty="0" smtClean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6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Generate Root Windows?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844"/>
            <a:ext cx="9144000" cy="3052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081154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</a:rPr>
              <a:t>100,000s of possible locations, aspect ratios, sizes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127594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</a:rPr>
              <a:t>1000s of images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4604374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</a:rPr>
              <a:t>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5650815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</a:rPr>
              <a:t>= too many possibilities!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0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Jumping Windows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434"/>
          <a:stretch/>
        </p:blipFill>
        <p:spPr>
          <a:xfrm>
            <a:off x="434857" y="1887917"/>
            <a:ext cx="8274286" cy="2494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857" y="1364697"/>
            <a:ext cx="3638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white">
                    <a:tint val="75000"/>
                  </a:prstClr>
                </a:solidFill>
              </a:rPr>
              <a:t>Training Image</a:t>
            </a:r>
            <a:endParaRPr lang="en-US" sz="2800" dirty="0">
              <a:solidFill>
                <a:srgbClr val="4BACC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8011" y="1364697"/>
            <a:ext cx="3638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white">
                    <a:tint val="75000"/>
                  </a:prstClr>
                </a:solidFill>
              </a:rPr>
              <a:t>Novel Query Image</a:t>
            </a:r>
            <a:endParaRPr lang="en-US" sz="2800" dirty="0">
              <a:solidFill>
                <a:srgbClr val="4BACC6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2254"/>
            <a:ext cx="8229600" cy="210531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Build lookup table of how frequently given feature in a grid cell predicts bounding box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Use lookup table to vote for candidate windows in query image </a:t>
            </a:r>
            <a:r>
              <a:rPr lang="en-US" dirty="0" smtClean="0">
                <a:solidFill>
                  <a:srgbClr val="FFFFFF"/>
                </a:solidFill>
              </a:rPr>
              <a:t>a la </a:t>
            </a:r>
            <a:r>
              <a:rPr lang="en-US" dirty="0" smtClean="0">
                <a:solidFill>
                  <a:srgbClr val="FFFFFF"/>
                </a:solidFill>
              </a:rPr>
              <a:t>generalized Hough transform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9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1209</TotalTime>
  <Words>1170</Words>
  <Application>Microsoft Macintosh PowerPoint</Application>
  <PresentationFormat>On-screen Show (4:3)</PresentationFormat>
  <Paragraphs>218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 Black </vt:lpstr>
      <vt:lpstr>Taking Computer Vision Into The Wild</vt:lpstr>
      <vt:lpstr>A Joke</vt:lpstr>
      <vt:lpstr>Instant Object Recognition Paper*</vt:lpstr>
      <vt:lpstr>Instant Object Recognition Paper*</vt:lpstr>
      <vt:lpstr>Instant Object Recognition Paper</vt:lpstr>
      <vt:lpstr>Object Representation</vt:lpstr>
      <vt:lpstr>Features: Sparse Max Pooling</vt:lpstr>
      <vt:lpstr>How to Generate Root Windows?</vt:lpstr>
      <vt:lpstr>Jumping Windows</vt:lpstr>
      <vt:lpstr>Pick Examples via Hyperplane Hashing</vt:lpstr>
      <vt:lpstr>Comparison on Pascal VOC</vt:lpstr>
      <vt:lpstr>Online Live Learning for Pascal</vt:lpstr>
      <vt:lpstr>Sample Results</vt:lpstr>
      <vt:lpstr>Lessons Learned</vt:lpstr>
      <vt:lpstr>Limitations</vt:lpstr>
      <vt:lpstr>PowerPoint Presentation</vt:lpstr>
      <vt:lpstr>Solving Real Problems for Users</vt:lpstr>
      <vt:lpstr>…And Never The Twain Shall Meet?</vt:lpstr>
      <vt:lpstr>Unsolved Vision Problems</vt:lpstr>
      <vt:lpstr>PowerPoint Presentation</vt:lpstr>
      <vt:lpstr>PowerPoint Presentation</vt:lpstr>
      <vt:lpstr>Easier Segmentation for Leafsnap</vt:lpstr>
      <vt:lpstr>Plants vs Birds</vt:lpstr>
      <vt:lpstr>Human-Computer Cooperation</vt:lpstr>
      <vt:lpstr>20 Questions</vt:lpstr>
      <vt:lpstr>Information Gain for 20Q</vt:lpstr>
      <vt:lpstr>Answers make distribution peakier</vt:lpstr>
      <vt:lpstr>Incorporating Computer Vision</vt:lpstr>
      <vt:lpstr>Incorporating Computer Vision…</vt:lpstr>
      <vt:lpstr>Ask for User Confidences</vt:lpstr>
      <vt:lpstr>Modeling User Responses is Effective!</vt:lpstr>
      <vt:lpstr>Birds-200 Dataset</vt:lpstr>
      <vt:lpstr>Results</vt:lpstr>
      <vt:lpstr>Results</vt:lpstr>
      <vt:lpstr>Lessons Learned</vt:lpstr>
      <vt:lpstr>Limitations</vt:lpstr>
      <vt:lpstr>Visipedia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Localizing Parts of Faces Using a Consensus of Exemplars</dc:title>
  <dc:creator>Neeraj Kumar</dc:creator>
  <cp:lastModifiedBy>Neeraj Kumar</cp:lastModifiedBy>
  <cp:revision>193</cp:revision>
  <dcterms:created xsi:type="dcterms:W3CDTF">2011-09-26T04:28:01Z</dcterms:created>
  <dcterms:modified xsi:type="dcterms:W3CDTF">2011-10-04T20:21:49Z</dcterms:modified>
</cp:coreProperties>
</file>