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60" r:id="rId3"/>
    <p:sldId id="261" r:id="rId4"/>
    <p:sldId id="262" r:id="rId5"/>
    <p:sldId id="259" r:id="rId6"/>
    <p:sldId id="265" r:id="rId7"/>
    <p:sldId id="269" r:id="rId8"/>
    <p:sldId id="271" r:id="rId9"/>
    <p:sldId id="274" r:id="rId10"/>
    <p:sldId id="273" r:id="rId11"/>
    <p:sldId id="267" r:id="rId12"/>
    <p:sldId id="257" r:id="rId13"/>
    <p:sldId id="258" r:id="rId14"/>
    <p:sldId id="275" r:id="rId15"/>
    <p:sldId id="27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26" autoAdjust="0"/>
  </p:normalViewPr>
  <p:slideViewPr>
    <p:cSldViewPr snapToGrid="0">
      <p:cViewPr varScale="1">
        <p:scale>
          <a:sx n="92" d="100"/>
          <a:sy n="92" d="100"/>
        </p:scale>
        <p:origin x="21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seexec.cs.washington.edu\CS\unix\projects\cranio3\ezgi\590v\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seexec.cs.washington.edu\CS\unix\projects\cranio3\ezgi\590v\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Evaluat</a:t>
            </a:r>
            <a:r>
              <a:rPr lang="en-US"/>
              <a:t>i</a:t>
            </a:r>
            <a:r>
              <a:rPr lang="tr-TR"/>
              <a:t>on</a:t>
            </a:r>
            <a:r>
              <a:rPr lang="tr-TR" baseline="0"/>
              <a:t> of Performance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'evaluation of performance'!$B$1</c:f>
              <c:strCache>
                <c:ptCount val="1"/>
                <c:pt idx="0">
                  <c:v>ELDA</c:v>
                </c:pt>
              </c:strCache>
            </c:strRef>
          </c:tx>
          <c:spPr>
            <a:solidFill>
              <a:schemeClr val="accent1"/>
            </a:solidFill>
            <a:ln>
              <a:noFill/>
            </a:ln>
            <a:effectLst/>
          </c:spPr>
          <c:invertIfNegative val="0"/>
          <c:cat>
            <c:strRef>
              <c:f>'evaluation of performance'!$A$2:$A$10</c:f>
              <c:strCache>
                <c:ptCount val="9"/>
                <c:pt idx="0">
                  <c:v>bicycle</c:v>
                </c:pt>
                <c:pt idx="1">
                  <c:v>bottle</c:v>
                </c:pt>
                <c:pt idx="2">
                  <c:v>car</c:v>
                </c:pt>
                <c:pt idx="3">
                  <c:v>cat</c:v>
                </c:pt>
                <c:pt idx="4">
                  <c:v>chair</c:v>
                </c:pt>
                <c:pt idx="5">
                  <c:v>table</c:v>
                </c:pt>
                <c:pt idx="6">
                  <c:v>motorbike</c:v>
                </c:pt>
                <c:pt idx="7">
                  <c:v>person</c:v>
                </c:pt>
                <c:pt idx="8">
                  <c:v>Mean</c:v>
                </c:pt>
              </c:strCache>
            </c:strRef>
          </c:cat>
          <c:val>
            <c:numRef>
              <c:f>'evaluation of performance'!$B$2:$B$10</c:f>
              <c:numCache>
                <c:formatCode>0.00</c:formatCode>
                <c:ptCount val="9"/>
                <c:pt idx="0">
                  <c:v>0.45200000000000001</c:v>
                </c:pt>
                <c:pt idx="1">
                  <c:v>0.69699999999999995</c:v>
                </c:pt>
                <c:pt idx="2">
                  <c:v>0.66800000000000004</c:v>
                </c:pt>
                <c:pt idx="3">
                  <c:v>0.749</c:v>
                </c:pt>
                <c:pt idx="4">
                  <c:v>0.66</c:v>
                </c:pt>
                <c:pt idx="5">
                  <c:v>0.65600000000000003</c:v>
                </c:pt>
                <c:pt idx="6">
                  <c:v>0.57299999999999995</c:v>
                </c:pt>
                <c:pt idx="7">
                  <c:v>0.69599999999999995</c:v>
                </c:pt>
                <c:pt idx="8">
                  <c:v>0.67100000000000004</c:v>
                </c:pt>
              </c:numCache>
            </c:numRef>
          </c:val>
        </c:ser>
        <c:ser>
          <c:idx val="1"/>
          <c:order val="1"/>
          <c:tx>
            <c:strRef>
              <c:f>'evaluation of performance'!$C$1</c:f>
              <c:strCache>
                <c:ptCount val="1"/>
                <c:pt idx="0">
                  <c:v>Ridge</c:v>
                </c:pt>
              </c:strCache>
            </c:strRef>
          </c:tx>
          <c:spPr>
            <a:solidFill>
              <a:schemeClr val="accent5">
                <a:lumMod val="75000"/>
              </a:schemeClr>
            </a:solidFill>
            <a:ln>
              <a:noFill/>
            </a:ln>
            <a:effectLst/>
          </c:spPr>
          <c:invertIfNegative val="0"/>
          <c:cat>
            <c:strRef>
              <c:f>'evaluation of performance'!$A$2:$A$10</c:f>
              <c:strCache>
                <c:ptCount val="9"/>
                <c:pt idx="0">
                  <c:v>bicycle</c:v>
                </c:pt>
                <c:pt idx="1">
                  <c:v>bottle</c:v>
                </c:pt>
                <c:pt idx="2">
                  <c:v>car</c:v>
                </c:pt>
                <c:pt idx="3">
                  <c:v>cat</c:v>
                </c:pt>
                <c:pt idx="4">
                  <c:v>chair</c:v>
                </c:pt>
                <c:pt idx="5">
                  <c:v>table</c:v>
                </c:pt>
                <c:pt idx="6">
                  <c:v>motorbike</c:v>
                </c:pt>
                <c:pt idx="7">
                  <c:v>person</c:v>
                </c:pt>
                <c:pt idx="8">
                  <c:v>Mean</c:v>
                </c:pt>
              </c:strCache>
            </c:strRef>
          </c:cat>
          <c:val>
            <c:numRef>
              <c:f>'evaluation of performance'!$C$2:$C$10</c:f>
              <c:numCache>
                <c:formatCode>0.00</c:formatCode>
                <c:ptCount val="9"/>
                <c:pt idx="0">
                  <c:v>0.57699999999999996</c:v>
                </c:pt>
                <c:pt idx="1">
                  <c:v>0.68300000000000005</c:v>
                </c:pt>
                <c:pt idx="2">
                  <c:v>0.67700000000000005</c:v>
                </c:pt>
                <c:pt idx="3">
                  <c:v>0.71199999999999997</c:v>
                </c:pt>
                <c:pt idx="4">
                  <c:v>0.621</c:v>
                </c:pt>
                <c:pt idx="5">
                  <c:v>0.61699999999999999</c:v>
                </c:pt>
                <c:pt idx="6">
                  <c:v>0.61699999999999999</c:v>
                </c:pt>
                <c:pt idx="7">
                  <c:v>0.66700000000000004</c:v>
                </c:pt>
                <c:pt idx="8">
                  <c:v>0.65600000000000003</c:v>
                </c:pt>
              </c:numCache>
            </c:numRef>
          </c:val>
        </c:ser>
        <c:ser>
          <c:idx val="2"/>
          <c:order val="2"/>
          <c:tx>
            <c:strRef>
              <c:f>'evaluation of performance'!$D$1</c:f>
              <c:strCache>
                <c:ptCount val="1"/>
                <c:pt idx="0">
                  <c:v>Direct</c:v>
                </c:pt>
              </c:strCache>
            </c:strRef>
          </c:tx>
          <c:spPr>
            <a:solidFill>
              <a:schemeClr val="accent3"/>
            </a:solidFill>
            <a:ln>
              <a:noFill/>
            </a:ln>
            <a:effectLst/>
          </c:spPr>
          <c:invertIfNegative val="0"/>
          <c:cat>
            <c:strRef>
              <c:f>'evaluation of performance'!$A$2:$A$10</c:f>
              <c:strCache>
                <c:ptCount val="9"/>
                <c:pt idx="0">
                  <c:v>bicycle</c:v>
                </c:pt>
                <c:pt idx="1">
                  <c:v>bottle</c:v>
                </c:pt>
                <c:pt idx="2">
                  <c:v>car</c:v>
                </c:pt>
                <c:pt idx="3">
                  <c:v>cat</c:v>
                </c:pt>
                <c:pt idx="4">
                  <c:v>chair</c:v>
                </c:pt>
                <c:pt idx="5">
                  <c:v>table</c:v>
                </c:pt>
                <c:pt idx="6">
                  <c:v>motorbike</c:v>
                </c:pt>
                <c:pt idx="7">
                  <c:v>person</c:v>
                </c:pt>
                <c:pt idx="8">
                  <c:v>Mean</c:v>
                </c:pt>
              </c:strCache>
            </c:strRef>
          </c:cat>
          <c:val>
            <c:numRef>
              <c:f>'evaluation of performance'!$D$2:$D$10</c:f>
              <c:numCache>
                <c:formatCode>0.00</c:formatCode>
                <c:ptCount val="9"/>
                <c:pt idx="0">
                  <c:v>0.51300000000000001</c:v>
                </c:pt>
                <c:pt idx="1">
                  <c:v>0.66</c:v>
                </c:pt>
                <c:pt idx="2">
                  <c:v>0.65200000000000002</c:v>
                </c:pt>
                <c:pt idx="3">
                  <c:v>0.68700000000000006</c:v>
                </c:pt>
                <c:pt idx="4">
                  <c:v>0.60399999999999998</c:v>
                </c:pt>
                <c:pt idx="5">
                  <c:v>0.58199999999999996</c:v>
                </c:pt>
                <c:pt idx="6">
                  <c:v>0.54900000000000004</c:v>
                </c:pt>
                <c:pt idx="7">
                  <c:v>0.64600000000000002</c:v>
                </c:pt>
                <c:pt idx="8">
                  <c:v>0.62</c:v>
                </c:pt>
              </c:numCache>
            </c:numRef>
          </c:val>
        </c:ser>
        <c:ser>
          <c:idx val="3"/>
          <c:order val="3"/>
          <c:tx>
            <c:strRef>
              <c:f>'evaluation of performance'!$E$1</c:f>
              <c:strCache>
                <c:ptCount val="1"/>
                <c:pt idx="0">
                  <c:v>PairDict</c:v>
                </c:pt>
              </c:strCache>
            </c:strRef>
          </c:tx>
          <c:spPr>
            <a:solidFill>
              <a:schemeClr val="accent4"/>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'evaluation of performance'!$A$2:$A$10</c:f>
              <c:strCache>
                <c:ptCount val="9"/>
                <c:pt idx="0">
                  <c:v>bicycle</c:v>
                </c:pt>
                <c:pt idx="1">
                  <c:v>bottle</c:v>
                </c:pt>
                <c:pt idx="2">
                  <c:v>car</c:v>
                </c:pt>
                <c:pt idx="3">
                  <c:v>cat</c:v>
                </c:pt>
                <c:pt idx="4">
                  <c:v>chair</c:v>
                </c:pt>
                <c:pt idx="5">
                  <c:v>table</c:v>
                </c:pt>
                <c:pt idx="6">
                  <c:v>motorbike</c:v>
                </c:pt>
                <c:pt idx="7">
                  <c:v>person</c:v>
                </c:pt>
                <c:pt idx="8">
                  <c:v>Mean</c:v>
                </c:pt>
              </c:strCache>
            </c:strRef>
          </c:cat>
          <c:val>
            <c:numRef>
              <c:f>'evaluation of performance'!$E$2:$E$10</c:f>
              <c:numCache>
                <c:formatCode>0.00</c:formatCode>
                <c:ptCount val="9"/>
                <c:pt idx="0">
                  <c:v>0.56100000000000005</c:v>
                </c:pt>
                <c:pt idx="1">
                  <c:v>0.67100000000000004</c:v>
                </c:pt>
                <c:pt idx="2">
                  <c:v>0.63900000000000001</c:v>
                </c:pt>
                <c:pt idx="3">
                  <c:v>0.70499999999999996</c:v>
                </c:pt>
                <c:pt idx="4">
                  <c:v>0.61699999999999999</c:v>
                </c:pt>
                <c:pt idx="5">
                  <c:v>0.61399999999999999</c:v>
                </c:pt>
                <c:pt idx="6">
                  <c:v>0.59199999999999997</c:v>
                </c:pt>
                <c:pt idx="7">
                  <c:v>0.64600000000000002</c:v>
                </c:pt>
                <c:pt idx="8">
                  <c:v>0.63700000000000001</c:v>
                </c:pt>
              </c:numCache>
            </c:numRef>
          </c:val>
        </c:ser>
        <c:dLbls>
          <c:showLegendKey val="0"/>
          <c:showVal val="0"/>
          <c:showCatName val="0"/>
          <c:showSerName val="0"/>
          <c:showPercent val="0"/>
          <c:showBubbleSize val="0"/>
        </c:dLbls>
        <c:gapWidth val="200"/>
        <c:overlap val="-30"/>
        <c:axId val="2090764112"/>
        <c:axId val="2090765744"/>
      </c:barChart>
      <c:catAx>
        <c:axId val="209076411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0765744"/>
        <c:crosses val="autoZero"/>
        <c:auto val="1"/>
        <c:lblAlgn val="ctr"/>
        <c:lblOffset val="100"/>
        <c:tickMarkSkip val="1"/>
        <c:noMultiLvlLbl val="0"/>
      </c:catAx>
      <c:valAx>
        <c:axId val="2090765744"/>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764112"/>
        <c:crosses val="autoZero"/>
        <c:crossBetween val="between"/>
      </c:valAx>
      <c:spPr>
        <a:noFill/>
        <a:ln>
          <a:noFill/>
        </a:ln>
        <a:effectLst/>
      </c:spPr>
    </c:plotArea>
    <c:legend>
      <c:legendPos val="b"/>
      <c:layout>
        <c:manualLayout>
          <c:xMode val="edge"/>
          <c:yMode val="edge"/>
          <c:x val="0.33045745474173049"/>
          <c:y val="7.6298402514500555E-2"/>
          <c:w val="0.37303558216248878"/>
          <c:h val="4.715838760895629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Evaluation of Vizualization</a:t>
            </a:r>
            <a:r>
              <a:rPr lang="en-US" baseline="0"/>
              <a:t> Performance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'evaluation of vizualization'!$B$1</c:f>
              <c:strCache>
                <c:ptCount val="1"/>
                <c:pt idx="0">
                  <c:v>ELDA</c:v>
                </c:pt>
              </c:strCache>
            </c:strRef>
          </c:tx>
          <c:spPr>
            <a:solidFill>
              <a:schemeClr val="accent1"/>
            </a:solidFill>
            <a:ln>
              <a:noFill/>
            </a:ln>
            <a:effectLst/>
          </c:spPr>
          <c:invertIfNegative val="0"/>
          <c:cat>
            <c:strRef>
              <c:f>'evaluation of vizualization'!$A$2:$A$10</c:f>
              <c:strCache>
                <c:ptCount val="9"/>
                <c:pt idx="0">
                  <c:v>bicycle</c:v>
                </c:pt>
                <c:pt idx="1">
                  <c:v>bottle</c:v>
                </c:pt>
                <c:pt idx="2">
                  <c:v>car</c:v>
                </c:pt>
                <c:pt idx="3">
                  <c:v>cat</c:v>
                </c:pt>
                <c:pt idx="4">
                  <c:v>chair</c:v>
                </c:pt>
                <c:pt idx="5">
                  <c:v>table</c:v>
                </c:pt>
                <c:pt idx="6">
                  <c:v>motorbike</c:v>
                </c:pt>
                <c:pt idx="7">
                  <c:v>person</c:v>
                </c:pt>
                <c:pt idx="8">
                  <c:v>Mean</c:v>
                </c:pt>
              </c:strCache>
            </c:strRef>
          </c:cat>
          <c:val>
            <c:numRef>
              <c:f>'evaluation of vizualization'!$B$2:$B$10</c:f>
              <c:numCache>
                <c:formatCode>0.00</c:formatCode>
                <c:ptCount val="9"/>
                <c:pt idx="0">
                  <c:v>0.32700000000000001</c:v>
                </c:pt>
                <c:pt idx="1">
                  <c:v>0.26900000000000002</c:v>
                </c:pt>
                <c:pt idx="2">
                  <c:v>0.39700000000000002</c:v>
                </c:pt>
                <c:pt idx="3">
                  <c:v>0.219</c:v>
                </c:pt>
                <c:pt idx="4">
                  <c:v>9.9000000000000005E-2</c:v>
                </c:pt>
                <c:pt idx="5">
                  <c:v>0.152</c:v>
                </c:pt>
                <c:pt idx="6">
                  <c:v>0.221</c:v>
                </c:pt>
                <c:pt idx="7">
                  <c:v>0.45800000000000002</c:v>
                </c:pt>
                <c:pt idx="8">
                  <c:v>0.28199999999999997</c:v>
                </c:pt>
              </c:numCache>
            </c:numRef>
          </c:val>
        </c:ser>
        <c:ser>
          <c:idx val="1"/>
          <c:order val="1"/>
          <c:tx>
            <c:strRef>
              <c:f>'evaluation of vizualization'!$C$1</c:f>
              <c:strCache>
                <c:ptCount val="1"/>
                <c:pt idx="0">
                  <c:v>Ridge</c:v>
                </c:pt>
              </c:strCache>
            </c:strRef>
          </c:tx>
          <c:spPr>
            <a:solidFill>
              <a:schemeClr val="accent5">
                <a:lumMod val="75000"/>
              </a:schemeClr>
            </a:solidFill>
            <a:ln>
              <a:noFill/>
            </a:ln>
            <a:effectLst/>
          </c:spPr>
          <c:invertIfNegative val="0"/>
          <c:cat>
            <c:strRef>
              <c:f>'evaluation of vizualization'!$A$2:$A$10</c:f>
              <c:strCache>
                <c:ptCount val="9"/>
                <c:pt idx="0">
                  <c:v>bicycle</c:v>
                </c:pt>
                <c:pt idx="1">
                  <c:v>bottle</c:v>
                </c:pt>
                <c:pt idx="2">
                  <c:v>car</c:v>
                </c:pt>
                <c:pt idx="3">
                  <c:v>cat</c:v>
                </c:pt>
                <c:pt idx="4">
                  <c:v>chair</c:v>
                </c:pt>
                <c:pt idx="5">
                  <c:v>table</c:v>
                </c:pt>
                <c:pt idx="6">
                  <c:v>motorbike</c:v>
                </c:pt>
                <c:pt idx="7">
                  <c:v>person</c:v>
                </c:pt>
                <c:pt idx="8">
                  <c:v>Mean</c:v>
                </c:pt>
              </c:strCache>
            </c:strRef>
          </c:cat>
          <c:val>
            <c:numRef>
              <c:f>'evaluation of vizualization'!$C$2:$C$10</c:f>
              <c:numCache>
                <c:formatCode>0.00</c:formatCode>
                <c:ptCount val="9"/>
                <c:pt idx="0">
                  <c:v>0.127</c:v>
                </c:pt>
                <c:pt idx="1">
                  <c:v>0.28199999999999997</c:v>
                </c:pt>
                <c:pt idx="2">
                  <c:v>0.45700000000000002</c:v>
                </c:pt>
                <c:pt idx="3">
                  <c:v>0.17799999999999999</c:v>
                </c:pt>
                <c:pt idx="4">
                  <c:v>0.23899999999999999</c:v>
                </c:pt>
                <c:pt idx="5">
                  <c:v>6.4000000000000001E-2</c:v>
                </c:pt>
                <c:pt idx="6">
                  <c:v>0.23200000000000001</c:v>
                </c:pt>
                <c:pt idx="7">
                  <c:v>0.54600000000000004</c:v>
                </c:pt>
                <c:pt idx="8">
                  <c:v>0.25800000000000001</c:v>
                </c:pt>
              </c:numCache>
            </c:numRef>
          </c:val>
        </c:ser>
        <c:ser>
          <c:idx val="2"/>
          <c:order val="2"/>
          <c:tx>
            <c:strRef>
              <c:f>'evaluation of vizualization'!$D$1</c:f>
              <c:strCache>
                <c:ptCount val="1"/>
                <c:pt idx="0">
                  <c:v>Direct</c:v>
                </c:pt>
              </c:strCache>
            </c:strRef>
          </c:tx>
          <c:spPr>
            <a:solidFill>
              <a:schemeClr val="accent3"/>
            </a:solidFill>
            <a:ln>
              <a:noFill/>
            </a:ln>
            <a:effectLst/>
          </c:spPr>
          <c:invertIfNegative val="0"/>
          <c:cat>
            <c:strRef>
              <c:f>'evaluation of vizualization'!$A$2:$A$10</c:f>
              <c:strCache>
                <c:ptCount val="9"/>
                <c:pt idx="0">
                  <c:v>bicycle</c:v>
                </c:pt>
                <c:pt idx="1">
                  <c:v>bottle</c:v>
                </c:pt>
                <c:pt idx="2">
                  <c:v>car</c:v>
                </c:pt>
                <c:pt idx="3">
                  <c:v>cat</c:v>
                </c:pt>
                <c:pt idx="4">
                  <c:v>chair</c:v>
                </c:pt>
                <c:pt idx="5">
                  <c:v>table</c:v>
                </c:pt>
                <c:pt idx="6">
                  <c:v>motorbike</c:v>
                </c:pt>
                <c:pt idx="7">
                  <c:v>person</c:v>
                </c:pt>
                <c:pt idx="8">
                  <c:v>Mean</c:v>
                </c:pt>
              </c:strCache>
            </c:strRef>
          </c:cat>
          <c:val>
            <c:numRef>
              <c:f>'evaluation of vizualization'!$D$2:$D$10</c:f>
              <c:numCache>
                <c:formatCode>0.00</c:formatCode>
                <c:ptCount val="9"/>
                <c:pt idx="0">
                  <c:v>0.36199999999999999</c:v>
                </c:pt>
                <c:pt idx="1">
                  <c:v>0.28299999999999997</c:v>
                </c:pt>
                <c:pt idx="2">
                  <c:v>0.61699999999999999</c:v>
                </c:pt>
                <c:pt idx="3">
                  <c:v>0.38100000000000001</c:v>
                </c:pt>
                <c:pt idx="4">
                  <c:v>0.223</c:v>
                </c:pt>
                <c:pt idx="5">
                  <c:v>0.16200000000000001</c:v>
                </c:pt>
                <c:pt idx="6">
                  <c:v>0.39600000000000002</c:v>
                </c:pt>
                <c:pt idx="7">
                  <c:v>0.502</c:v>
                </c:pt>
                <c:pt idx="8">
                  <c:v>0.35499999999999998</c:v>
                </c:pt>
              </c:numCache>
            </c:numRef>
          </c:val>
        </c:ser>
        <c:ser>
          <c:idx val="3"/>
          <c:order val="3"/>
          <c:tx>
            <c:strRef>
              <c:f>'evaluation of vizualization'!$E$1</c:f>
              <c:strCache>
                <c:ptCount val="1"/>
                <c:pt idx="0">
                  <c:v>PairDict</c:v>
                </c:pt>
              </c:strCache>
            </c:strRef>
          </c:tx>
          <c:spPr>
            <a:solidFill>
              <a:schemeClr val="accent4"/>
            </a:solidFill>
            <a:ln>
              <a:noFill/>
            </a:ln>
            <a:effectLst/>
          </c:spPr>
          <c:invertIfNegative val="0"/>
          <c:dLbls>
            <c:dLbl>
              <c:idx val="1"/>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459713349892321E-4"/>
                  <c:y val="-1.0637025072720611E-4"/>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'evaluation of vizualization'!$A$2:$A$10</c:f>
              <c:strCache>
                <c:ptCount val="9"/>
                <c:pt idx="0">
                  <c:v>bicycle</c:v>
                </c:pt>
                <c:pt idx="1">
                  <c:v>bottle</c:v>
                </c:pt>
                <c:pt idx="2">
                  <c:v>car</c:v>
                </c:pt>
                <c:pt idx="3">
                  <c:v>cat</c:v>
                </c:pt>
                <c:pt idx="4">
                  <c:v>chair</c:v>
                </c:pt>
                <c:pt idx="5">
                  <c:v>table</c:v>
                </c:pt>
                <c:pt idx="6">
                  <c:v>motorbike</c:v>
                </c:pt>
                <c:pt idx="7">
                  <c:v>person</c:v>
                </c:pt>
                <c:pt idx="8">
                  <c:v>Mean</c:v>
                </c:pt>
              </c:strCache>
            </c:strRef>
          </c:cat>
          <c:val>
            <c:numRef>
              <c:f>'evaluation of vizualization'!$E$2:$E$10</c:f>
              <c:numCache>
                <c:formatCode>0.00</c:formatCode>
                <c:ptCount val="9"/>
                <c:pt idx="0">
                  <c:v>0.307</c:v>
                </c:pt>
                <c:pt idx="1">
                  <c:v>0.44600000000000001</c:v>
                </c:pt>
                <c:pt idx="2">
                  <c:v>0.58499999999999996</c:v>
                </c:pt>
                <c:pt idx="3">
                  <c:v>0.19900000000000001</c:v>
                </c:pt>
                <c:pt idx="4">
                  <c:v>0.38600000000000001</c:v>
                </c:pt>
                <c:pt idx="5">
                  <c:v>0.23699999999999999</c:v>
                </c:pt>
                <c:pt idx="6">
                  <c:v>0.224</c:v>
                </c:pt>
                <c:pt idx="7">
                  <c:v>0.67600000000000005</c:v>
                </c:pt>
                <c:pt idx="8">
                  <c:v>0.38300000000000001</c:v>
                </c:pt>
              </c:numCache>
            </c:numRef>
          </c:val>
        </c:ser>
        <c:dLbls>
          <c:showLegendKey val="0"/>
          <c:showVal val="0"/>
          <c:showCatName val="0"/>
          <c:showSerName val="0"/>
          <c:showPercent val="0"/>
          <c:showBubbleSize val="0"/>
        </c:dLbls>
        <c:gapWidth val="200"/>
        <c:overlap val="-30"/>
        <c:axId val="2089608768"/>
        <c:axId val="2089596800"/>
      </c:barChart>
      <c:scatterChart>
        <c:scatterStyle val="lineMarker"/>
        <c:varyColors val="0"/>
        <c:ser>
          <c:idx val="4"/>
          <c:order val="4"/>
          <c:tx>
            <c:strRef>
              <c:f>'evaluation of vizualization'!$F$1</c:f>
              <c:strCache>
                <c:ptCount val="1"/>
                <c:pt idx="0">
                  <c:v>Glyph</c:v>
                </c:pt>
              </c:strCache>
            </c:strRef>
          </c:tx>
          <c:spPr>
            <a:ln w="25400" cap="rnd">
              <a:noFill/>
              <a:round/>
            </a:ln>
            <a:effectLst/>
          </c:spPr>
          <c:marker>
            <c:symbol val="dash"/>
            <c:size val="15"/>
            <c:spPr>
              <a:solidFill>
                <a:srgbClr val="FF0000"/>
              </a:solidFill>
              <a:ln w="9525">
                <a:noFill/>
              </a:ln>
              <a:effectLst/>
            </c:spPr>
          </c:marker>
          <c:xVal>
            <c:strRef>
              <c:f>'evaluation of vizualization'!$A$2:$A$10</c:f>
              <c:strCache>
                <c:ptCount val="9"/>
                <c:pt idx="0">
                  <c:v>bicycle</c:v>
                </c:pt>
                <c:pt idx="1">
                  <c:v>bottle</c:v>
                </c:pt>
                <c:pt idx="2">
                  <c:v>car</c:v>
                </c:pt>
                <c:pt idx="3">
                  <c:v>cat</c:v>
                </c:pt>
                <c:pt idx="4">
                  <c:v>chair</c:v>
                </c:pt>
                <c:pt idx="5">
                  <c:v>table</c:v>
                </c:pt>
                <c:pt idx="6">
                  <c:v>motorbike</c:v>
                </c:pt>
                <c:pt idx="7">
                  <c:v>person</c:v>
                </c:pt>
                <c:pt idx="8">
                  <c:v>Mean</c:v>
                </c:pt>
              </c:strCache>
            </c:strRef>
          </c:xVal>
          <c:yVal>
            <c:numRef>
              <c:f>'evaluation of vizualization'!$F$2:$F$10</c:f>
              <c:numCache>
                <c:formatCode>0.00</c:formatCode>
                <c:ptCount val="9"/>
                <c:pt idx="0">
                  <c:v>0.40500000000000003</c:v>
                </c:pt>
                <c:pt idx="1">
                  <c:v>0.312</c:v>
                </c:pt>
                <c:pt idx="2">
                  <c:v>0.35899999999999999</c:v>
                </c:pt>
                <c:pt idx="3">
                  <c:v>0.13900000000000001</c:v>
                </c:pt>
                <c:pt idx="4">
                  <c:v>0.11899999999999999</c:v>
                </c:pt>
                <c:pt idx="5">
                  <c:v>7.0999999999999994E-2</c:v>
                </c:pt>
                <c:pt idx="6">
                  <c:v>0.29799999999999999</c:v>
                </c:pt>
                <c:pt idx="7">
                  <c:v>0.30099999999999999</c:v>
                </c:pt>
                <c:pt idx="8">
                  <c:v>0.191</c:v>
                </c:pt>
              </c:numCache>
            </c:numRef>
          </c:yVal>
          <c:smooth val="0"/>
        </c:ser>
        <c:ser>
          <c:idx val="5"/>
          <c:order val="5"/>
          <c:tx>
            <c:strRef>
              <c:f>'evaluation of vizualization'!$G$1</c:f>
              <c:strCache>
                <c:ptCount val="1"/>
                <c:pt idx="0">
                  <c:v>Expert</c:v>
                </c:pt>
              </c:strCache>
            </c:strRef>
          </c:tx>
          <c:spPr>
            <a:ln w="25400" cap="rnd">
              <a:noFill/>
              <a:round/>
            </a:ln>
            <a:effectLst/>
          </c:spPr>
          <c:marker>
            <c:symbol val="dash"/>
            <c:size val="15"/>
            <c:spPr>
              <a:solidFill>
                <a:schemeClr val="tx1"/>
              </a:solidFill>
              <a:ln w="9525">
                <a:noFill/>
              </a:ln>
              <a:effectLst/>
            </c:spPr>
          </c:marker>
          <c:xVal>
            <c:strRef>
              <c:f>'evaluation of vizualization'!$A$2:$A$10</c:f>
              <c:strCache>
                <c:ptCount val="9"/>
                <c:pt idx="0">
                  <c:v>bicycle</c:v>
                </c:pt>
                <c:pt idx="1">
                  <c:v>bottle</c:v>
                </c:pt>
                <c:pt idx="2">
                  <c:v>car</c:v>
                </c:pt>
                <c:pt idx="3">
                  <c:v>cat</c:v>
                </c:pt>
                <c:pt idx="4">
                  <c:v>chair</c:v>
                </c:pt>
                <c:pt idx="5">
                  <c:v>table</c:v>
                </c:pt>
                <c:pt idx="6">
                  <c:v>motorbike</c:v>
                </c:pt>
                <c:pt idx="7">
                  <c:v>person</c:v>
                </c:pt>
                <c:pt idx="8">
                  <c:v>Mean</c:v>
                </c:pt>
              </c:strCache>
            </c:strRef>
          </c:xVal>
          <c:yVal>
            <c:numRef>
              <c:f>'evaluation of vizualization'!$G$2:$G$10</c:f>
              <c:numCache>
                <c:formatCode>0.00</c:formatCode>
                <c:ptCount val="9"/>
                <c:pt idx="0">
                  <c:v>0.438</c:v>
                </c:pt>
                <c:pt idx="1">
                  <c:v>0.222</c:v>
                </c:pt>
                <c:pt idx="2">
                  <c:v>0.38900000000000001</c:v>
                </c:pt>
                <c:pt idx="3">
                  <c:v>0.28599999999999998</c:v>
                </c:pt>
                <c:pt idx="4">
                  <c:v>0.16700000000000001</c:v>
                </c:pt>
                <c:pt idx="5">
                  <c:v>0.125</c:v>
                </c:pt>
                <c:pt idx="6">
                  <c:v>0.35</c:v>
                </c:pt>
                <c:pt idx="7">
                  <c:v>0.375</c:v>
                </c:pt>
                <c:pt idx="8">
                  <c:v>0.23300000000000001</c:v>
                </c:pt>
              </c:numCache>
            </c:numRef>
          </c:yVal>
          <c:smooth val="0"/>
        </c:ser>
        <c:dLbls>
          <c:showLegendKey val="0"/>
          <c:showVal val="0"/>
          <c:showCatName val="0"/>
          <c:showSerName val="0"/>
          <c:showPercent val="0"/>
          <c:showBubbleSize val="0"/>
        </c:dLbls>
        <c:axId val="2089608768"/>
        <c:axId val="2089596800"/>
      </c:scatterChart>
      <c:catAx>
        <c:axId val="208960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9596800"/>
        <c:crosses val="autoZero"/>
        <c:auto val="1"/>
        <c:lblAlgn val="ctr"/>
        <c:lblOffset val="100"/>
        <c:noMultiLvlLbl val="0"/>
      </c:catAx>
      <c:valAx>
        <c:axId val="208959680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9608768"/>
        <c:crosses val="autoZero"/>
        <c:crossBetween val="between"/>
      </c:valAx>
      <c:spPr>
        <a:noFill/>
        <a:ln>
          <a:noFill/>
        </a:ln>
        <a:effectLst/>
      </c:spPr>
    </c:plotArea>
    <c:legend>
      <c:legendPos val="b"/>
      <c:layout>
        <c:manualLayout>
          <c:xMode val="edge"/>
          <c:yMode val="edge"/>
          <c:x val="0.20949244191698263"/>
          <c:y val="7.6298402514500555E-2"/>
          <c:w val="0.55941017789442982"/>
          <c:h val="4.715838760895629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D6EB4-EFB5-4AD8-ACD8-838739D238AE}" type="datetimeFigureOut">
              <a:rPr lang="en-US" smtClean="0"/>
              <a:t>10/11/2013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A6EF2-FFA8-4EFB-87AB-D904F05ADA82}" type="slidenum">
              <a:rPr lang="en-US" smtClean="0"/>
              <a:t>‹#›</a:t>
            </a:fld>
            <a:endParaRPr lang="en-US"/>
          </a:p>
        </p:txBody>
      </p:sp>
    </p:spTree>
    <p:extLst>
      <p:ext uri="{BB962C8B-B14F-4D97-AF65-F5344CB8AC3E}">
        <p14:creationId xmlns:p14="http://schemas.microsoft.com/office/powerpoint/2010/main" val="267028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2A6EF2-FFA8-4EFB-87AB-D904F05ADA82}" type="slidenum">
              <a:rPr lang="en-US" smtClean="0"/>
              <a:t>1</a:t>
            </a:fld>
            <a:endParaRPr lang="en-US"/>
          </a:p>
        </p:txBody>
      </p:sp>
    </p:spTree>
    <p:extLst>
      <p:ext uri="{BB962C8B-B14F-4D97-AF65-F5344CB8AC3E}">
        <p14:creationId xmlns:p14="http://schemas.microsoft.com/office/powerpoint/2010/main" val="572405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Pixel level comparison.</a:t>
            </a:r>
            <a:r>
              <a:rPr lang="en-US" baseline="0" dirty="0" smtClean="0"/>
              <a:t> Compare the inverted HOG image to the original image pixel by pixel. </a:t>
            </a:r>
          </a:p>
          <a:p>
            <a:r>
              <a:rPr lang="en-US" baseline="0" dirty="0" smtClean="0"/>
              <a:t>LDA does the best. </a:t>
            </a:r>
          </a:p>
        </p:txBody>
      </p:sp>
      <p:sp>
        <p:nvSpPr>
          <p:cNvPr id="4" name="Slide Number Placeholder 3"/>
          <p:cNvSpPr>
            <a:spLocks noGrp="1"/>
          </p:cNvSpPr>
          <p:nvPr>
            <p:ph type="sldNum" sz="quarter" idx="10"/>
          </p:nvPr>
        </p:nvSpPr>
        <p:spPr/>
        <p:txBody>
          <a:bodyPr/>
          <a:lstStyle/>
          <a:p>
            <a:fld id="{6F2A6EF2-FFA8-4EFB-87AB-D904F05ADA82}" type="slidenum">
              <a:rPr lang="en-US" smtClean="0"/>
              <a:t>12</a:t>
            </a:fld>
            <a:endParaRPr lang="en-US"/>
          </a:p>
        </p:txBody>
      </p:sp>
    </p:spTree>
    <p:extLst>
      <p:ext uri="{BB962C8B-B14F-4D97-AF65-F5344CB8AC3E}">
        <p14:creationId xmlns:p14="http://schemas.microsoft.com/office/powerpoint/2010/main" val="1736302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look at inverted</a:t>
            </a:r>
            <a:r>
              <a:rPr lang="en-US" baseline="0" dirty="0" smtClean="0"/>
              <a:t> object windows and try to categorize.  They have a hard time categorizing glyph images.</a:t>
            </a:r>
            <a:endParaRPr lang="en-US" dirty="0" smtClean="0"/>
          </a:p>
          <a:p>
            <a:r>
              <a:rPr lang="en-US" dirty="0" smtClean="0"/>
              <a:t>Expert: MIT vision lab</a:t>
            </a:r>
            <a:r>
              <a:rPr lang="en-US" baseline="0" dirty="0" smtClean="0"/>
              <a:t> students look at glyphs and try to classify. </a:t>
            </a:r>
          </a:p>
          <a:p>
            <a:r>
              <a:rPr lang="en-US" baseline="0" dirty="0" smtClean="0"/>
              <a:t>Mechanical Turks do better with direct optimization and paired dictionary than glyphs, and even experts on glyphs. </a:t>
            </a:r>
            <a:endParaRPr lang="en-US" dirty="0"/>
          </a:p>
        </p:txBody>
      </p:sp>
      <p:sp>
        <p:nvSpPr>
          <p:cNvPr id="4" name="Slide Number Placeholder 3"/>
          <p:cNvSpPr>
            <a:spLocks noGrp="1"/>
          </p:cNvSpPr>
          <p:nvPr>
            <p:ph type="sldNum" sz="quarter" idx="10"/>
          </p:nvPr>
        </p:nvSpPr>
        <p:spPr/>
        <p:txBody>
          <a:bodyPr/>
          <a:lstStyle/>
          <a:p>
            <a:fld id="{6F2A6EF2-FFA8-4EFB-87AB-D904F05ADA82}" type="slidenum">
              <a:rPr lang="en-US" smtClean="0"/>
              <a:t>13</a:t>
            </a:fld>
            <a:endParaRPr lang="en-US"/>
          </a:p>
        </p:txBody>
      </p:sp>
    </p:spTree>
    <p:extLst>
      <p:ext uri="{BB962C8B-B14F-4D97-AF65-F5344CB8AC3E}">
        <p14:creationId xmlns:p14="http://schemas.microsoft.com/office/powerpoint/2010/main" val="416033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famous</a:t>
            </a:r>
            <a:r>
              <a:rPr lang="en-US" baseline="0" dirty="0" smtClean="0"/>
              <a:t> object detector. </a:t>
            </a:r>
            <a:endParaRPr lang="en-US" dirty="0" smtClean="0"/>
          </a:p>
          <a:p>
            <a:r>
              <a:rPr lang="en-US" dirty="0" smtClean="0"/>
              <a:t>Train</a:t>
            </a:r>
            <a:r>
              <a:rPr lang="en-US" baseline="0" dirty="0" smtClean="0"/>
              <a:t> paired dictionaries on RGB images. Outdoor scenes produce reasonable results probably because those categories are strongly correlated to HOG descriptors. But indoor scenes with many man-made objects are arbitrarily colored probably because of many to one nature of HOG descriptor and the high variance of image patches that produce the same HOG descriptor. </a:t>
            </a:r>
          </a:p>
          <a:p>
            <a:endParaRPr lang="en-US" dirty="0"/>
          </a:p>
        </p:txBody>
      </p:sp>
      <p:sp>
        <p:nvSpPr>
          <p:cNvPr id="4" name="Slide Number Placeholder 3"/>
          <p:cNvSpPr>
            <a:spLocks noGrp="1"/>
          </p:cNvSpPr>
          <p:nvPr>
            <p:ph type="sldNum" sz="quarter" idx="10"/>
          </p:nvPr>
        </p:nvSpPr>
        <p:spPr/>
        <p:txBody>
          <a:bodyPr/>
          <a:lstStyle/>
          <a:p>
            <a:fld id="{6F2A6EF2-FFA8-4EFB-87AB-D904F05ADA82}" type="slidenum">
              <a:rPr lang="en-US" smtClean="0"/>
              <a:t>14</a:t>
            </a:fld>
            <a:endParaRPr lang="en-US"/>
          </a:p>
        </p:txBody>
      </p:sp>
    </p:spTree>
    <p:extLst>
      <p:ext uri="{BB962C8B-B14F-4D97-AF65-F5344CB8AC3E}">
        <p14:creationId xmlns:p14="http://schemas.microsoft.com/office/powerpoint/2010/main" val="172659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HOG is invariant to illumination. It normalizes patches locally. </a:t>
            </a:r>
            <a:endParaRPr lang="en-US" dirty="0"/>
          </a:p>
        </p:txBody>
      </p:sp>
      <p:sp>
        <p:nvSpPr>
          <p:cNvPr id="4" name="Slide Number Placeholder 3"/>
          <p:cNvSpPr>
            <a:spLocks noGrp="1"/>
          </p:cNvSpPr>
          <p:nvPr>
            <p:ph type="sldNum" sz="quarter" idx="10"/>
          </p:nvPr>
        </p:nvSpPr>
        <p:spPr/>
        <p:txBody>
          <a:bodyPr/>
          <a:lstStyle/>
          <a:p>
            <a:fld id="{6F2A6EF2-FFA8-4EFB-87AB-D904F05ADA82}" type="slidenum">
              <a:rPr lang="en-US" smtClean="0"/>
              <a:t>15</a:t>
            </a:fld>
            <a:endParaRPr lang="en-US"/>
          </a:p>
        </p:txBody>
      </p:sp>
    </p:spTree>
    <p:extLst>
      <p:ext uri="{BB962C8B-B14F-4D97-AF65-F5344CB8AC3E}">
        <p14:creationId xmlns:p14="http://schemas.microsoft.com/office/powerpoint/2010/main" val="424155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Discriminatively</a:t>
            </a:r>
            <a:r>
              <a:rPr lang="en-US" baseline="0" dirty="0" smtClean="0"/>
              <a:t> trained part-based models. </a:t>
            </a:r>
            <a:endParaRPr lang="en-US" baseline="0" dirty="0"/>
          </a:p>
          <a:p>
            <a:r>
              <a:rPr lang="en-US" baseline="0" dirty="0" smtClean="0"/>
              <a:t>Computers do not actually see the RGB images, they only see the feature vectors we give them. </a:t>
            </a:r>
          </a:p>
          <a:p>
            <a:r>
              <a:rPr lang="en-US" baseline="0" dirty="0" smtClean="0"/>
              <a:t>What do computers see in the features? </a:t>
            </a:r>
            <a:endParaRPr lang="tr-TR" baseline="0" dirty="0" smtClean="0"/>
          </a:p>
        </p:txBody>
      </p:sp>
      <p:sp>
        <p:nvSpPr>
          <p:cNvPr id="4" name="Slide Number Placeholder 3"/>
          <p:cNvSpPr>
            <a:spLocks noGrp="1"/>
          </p:cNvSpPr>
          <p:nvPr>
            <p:ph type="sldNum" sz="quarter" idx="10"/>
          </p:nvPr>
        </p:nvSpPr>
        <p:spPr/>
        <p:txBody>
          <a:bodyPr/>
          <a:lstStyle/>
          <a:p>
            <a:fld id="{6F2A6EF2-FFA8-4EFB-87AB-D904F05ADA82}" type="slidenum">
              <a:rPr lang="en-US" smtClean="0"/>
              <a:t>2</a:t>
            </a:fld>
            <a:endParaRPr lang="en-US"/>
          </a:p>
        </p:txBody>
      </p:sp>
    </p:spTree>
    <p:extLst>
      <p:ext uri="{BB962C8B-B14F-4D97-AF65-F5344CB8AC3E}">
        <p14:creationId xmlns:p14="http://schemas.microsoft.com/office/powerpoint/2010/main" val="126255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A6EF2-FFA8-4EFB-87AB-D904F05ADA82}" type="slidenum">
              <a:rPr lang="en-US" smtClean="0"/>
              <a:t>3</a:t>
            </a:fld>
            <a:endParaRPr lang="en-US"/>
          </a:p>
        </p:txBody>
      </p:sp>
    </p:spTree>
    <p:extLst>
      <p:ext uri="{BB962C8B-B14F-4D97-AF65-F5344CB8AC3E}">
        <p14:creationId xmlns:p14="http://schemas.microsoft.com/office/powerpoint/2010/main" val="39055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descriptor, search its nearest neighbor descriptor and warp the corresponding image patch such that it fits into destination ellipse. </a:t>
            </a:r>
          </a:p>
          <a:p>
            <a:r>
              <a:rPr lang="en-US" baseline="0" dirty="0" smtClean="0"/>
              <a:t>Seamlessly stitch all the patches, blend and complete the missing parts. </a:t>
            </a:r>
            <a:r>
              <a:rPr lang="en-US" baseline="0" smtClean="0"/>
              <a:t>Voila! </a:t>
            </a:r>
            <a:endParaRPr lang="en-US" baseline="0" dirty="0" smtClean="0"/>
          </a:p>
        </p:txBody>
      </p:sp>
      <p:sp>
        <p:nvSpPr>
          <p:cNvPr id="4" name="Slide Number Placeholder 3"/>
          <p:cNvSpPr>
            <a:spLocks noGrp="1"/>
          </p:cNvSpPr>
          <p:nvPr>
            <p:ph type="sldNum" sz="quarter" idx="10"/>
          </p:nvPr>
        </p:nvSpPr>
        <p:spPr/>
        <p:txBody>
          <a:bodyPr/>
          <a:lstStyle/>
          <a:p>
            <a:fld id="{6F2A6EF2-FFA8-4EFB-87AB-D904F05ADA82}" type="slidenum">
              <a:rPr lang="en-US" smtClean="0"/>
              <a:t>4</a:t>
            </a:fld>
            <a:endParaRPr lang="en-US"/>
          </a:p>
        </p:txBody>
      </p:sp>
    </p:spTree>
    <p:extLst>
      <p:ext uri="{BB962C8B-B14F-4D97-AF65-F5344CB8AC3E}">
        <p14:creationId xmlns:p14="http://schemas.microsoft.com/office/powerpoint/2010/main" val="154061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Used</a:t>
            </a:r>
            <a:r>
              <a:rPr lang="tr-TR" dirty="0" smtClean="0"/>
              <a:t> </a:t>
            </a:r>
            <a:r>
              <a:rPr lang="en-US" noProof="0" dirty="0" smtClean="0"/>
              <a:t>by</a:t>
            </a:r>
            <a:r>
              <a:rPr lang="tr-TR" dirty="0" smtClean="0"/>
              <a:t> </a:t>
            </a:r>
            <a:r>
              <a:rPr lang="en-US" noProof="0" dirty="0" smtClean="0"/>
              <a:t>Dalal and </a:t>
            </a:r>
            <a:r>
              <a:rPr lang="tr-TR" dirty="0" smtClean="0"/>
              <a:t>Tr</a:t>
            </a:r>
            <a:r>
              <a:rPr lang="en-US" dirty="0" smtClean="0"/>
              <a:t>iggs</a:t>
            </a:r>
            <a:r>
              <a:rPr lang="en-US" baseline="0" dirty="0" smtClean="0"/>
              <a:t> for human detection in their 2005 CVPR paper. </a:t>
            </a:r>
          </a:p>
          <a:p>
            <a:r>
              <a:rPr lang="en-US" baseline="0" dirty="0" smtClean="0"/>
              <a:t>-Gradient computation: 1D derivative mask in both horizontal and vertical directions. (Also can use more complex masks, such as 3x3 </a:t>
            </a:r>
            <a:r>
              <a:rPr lang="en-US" baseline="0" dirty="0" err="1" smtClean="0"/>
              <a:t>Sobel</a:t>
            </a:r>
            <a:r>
              <a:rPr lang="en-US" baseline="0" dirty="0" smtClean="0"/>
              <a:t> masks or diagonal masks)</a:t>
            </a:r>
          </a:p>
          <a:p>
            <a:r>
              <a:rPr lang="en-US" baseline="0" dirty="0" smtClean="0"/>
              <a:t>-Orientation binning: Create cells, each pixel in a cell casts a weighted vote based on the values of gradient. Gradient can be signed or unsigned, bins could be spread over 0-180 degrees or 0-360 degrees. Vote can be the gradient value itself or a function of gradient. </a:t>
            </a:r>
          </a:p>
          <a:p>
            <a:r>
              <a:rPr lang="en-US" baseline="0" dirty="0" smtClean="0"/>
              <a:t>-Descriptor blocks: Create overlapping blocks, rectangular or circular, group cells into overlapping blocks. </a:t>
            </a:r>
          </a:p>
          <a:p>
            <a:r>
              <a:rPr lang="en-US" baseline="0" dirty="0" smtClean="0"/>
              <a:t>-Block normalization: Not really improves performance in human detection case. </a:t>
            </a:r>
          </a:p>
          <a:p>
            <a:r>
              <a:rPr lang="en-US" baseline="0" dirty="0" smtClean="0"/>
              <a:t>What works best is 3x3 cell blocks of 6x6 pixel cells with 9 histogram channels. Or 2 radial bins with 4 angular bins, central radius of 4 pixels and an expansion factor of 2.</a:t>
            </a:r>
            <a:endParaRPr lang="en-US" dirty="0"/>
          </a:p>
        </p:txBody>
      </p:sp>
      <p:sp>
        <p:nvSpPr>
          <p:cNvPr id="4" name="Slide Number Placeholder 3"/>
          <p:cNvSpPr>
            <a:spLocks noGrp="1"/>
          </p:cNvSpPr>
          <p:nvPr>
            <p:ph type="sldNum" sz="quarter" idx="10"/>
          </p:nvPr>
        </p:nvSpPr>
        <p:spPr/>
        <p:txBody>
          <a:bodyPr/>
          <a:lstStyle/>
          <a:p>
            <a:fld id="{6F2A6EF2-FFA8-4EFB-87AB-D904F05ADA82}" type="slidenum">
              <a:rPr lang="en-US" smtClean="0"/>
              <a:t>5</a:t>
            </a:fld>
            <a:endParaRPr lang="en-US"/>
          </a:p>
        </p:txBody>
      </p:sp>
    </p:spTree>
    <p:extLst>
      <p:ext uri="{BB962C8B-B14F-4D97-AF65-F5344CB8AC3E}">
        <p14:creationId xmlns:p14="http://schemas.microsoft.com/office/powerpoint/2010/main" val="18391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Exemplar</a:t>
            </a:r>
            <a:r>
              <a:rPr lang="en-US" baseline="0" dirty="0" smtClean="0"/>
              <a:t> LDA: Train an ELDA detector for the query. Then using the detector, find top K detections from the database and average them.</a:t>
            </a:r>
            <a:r>
              <a:rPr lang="tr-TR" baseline="0" dirty="0" smtClean="0"/>
              <a:t/>
            </a:r>
            <a:br>
              <a:rPr lang="tr-TR" baseline="0" dirty="0" smtClean="0"/>
            </a:br>
            <a:r>
              <a:rPr lang="en-US" baseline="0" dirty="0" smtClean="0"/>
              <a:t>Very simple, produce reasonably good results but very slow because it requires running an object detector across a large database.</a:t>
            </a:r>
          </a:p>
          <a:p>
            <a:pPr marL="171450" indent="-171450">
              <a:buFontTx/>
              <a:buChar char="-"/>
            </a:pPr>
            <a:endParaRPr lang="tr-TR" baseline="0" dirty="0" smtClean="0"/>
          </a:p>
          <a:p>
            <a:pPr marL="171450" indent="-171450">
              <a:buFontTx/>
              <a:buChar char="-"/>
            </a:pPr>
            <a:r>
              <a:rPr lang="en-US" baseline="0" dirty="0" smtClean="0"/>
              <a:t>Ridge Regression: Assume P( image, HOG) is Gaussian, and calculate P( image | HOG). It’s single matrix multiplication, under one second. Statistically most likely image. </a:t>
            </a:r>
            <a:r>
              <a:rPr lang="tr-TR" baseline="0" dirty="0" smtClean="0"/>
              <a:t/>
            </a:r>
            <a:br>
              <a:rPr lang="tr-TR" baseline="0" dirty="0" smtClean="0"/>
            </a:br>
            <a:r>
              <a:rPr lang="en-US" baseline="0" dirty="0" smtClean="0"/>
              <a:t>Very fast after calculating covariance and means. Inversions are blurry because HOG is invariant to shifts up to its bin size. That’s why an inverted patch is the average of all shifted patches that produce the same HOG descriptor. </a:t>
            </a:r>
          </a:p>
        </p:txBody>
      </p:sp>
      <p:sp>
        <p:nvSpPr>
          <p:cNvPr id="4" name="Slide Number Placeholder 3"/>
          <p:cNvSpPr>
            <a:spLocks noGrp="1"/>
          </p:cNvSpPr>
          <p:nvPr>
            <p:ph type="sldNum" sz="quarter" idx="10"/>
          </p:nvPr>
        </p:nvSpPr>
        <p:spPr/>
        <p:txBody>
          <a:bodyPr/>
          <a:lstStyle/>
          <a:p>
            <a:fld id="{6F2A6EF2-FFA8-4EFB-87AB-D904F05ADA82}" type="slidenum">
              <a:rPr lang="en-US" smtClean="0"/>
              <a:t>6</a:t>
            </a:fld>
            <a:endParaRPr lang="en-US"/>
          </a:p>
        </p:txBody>
      </p:sp>
    </p:spTree>
    <p:extLst>
      <p:ext uri="{BB962C8B-B14F-4D97-AF65-F5344CB8AC3E}">
        <p14:creationId xmlns:p14="http://schemas.microsoft.com/office/powerpoint/2010/main" val="52257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Direct Optimization: Use only images that span a natural image basis (?).  Use first K eigenvectors. Any image can be encoded by coefficients of these basis.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Noisy because recovers high frequency details. </a:t>
            </a:r>
            <a:endParaRPr lang="en-US" dirty="0" smtClean="0"/>
          </a:p>
          <a:p>
            <a:endParaRPr lang="en-US" dirty="0"/>
          </a:p>
        </p:txBody>
      </p:sp>
      <p:sp>
        <p:nvSpPr>
          <p:cNvPr id="4" name="Slide Number Placeholder 3"/>
          <p:cNvSpPr>
            <a:spLocks noGrp="1"/>
          </p:cNvSpPr>
          <p:nvPr>
            <p:ph type="sldNum" sz="quarter" idx="10"/>
          </p:nvPr>
        </p:nvSpPr>
        <p:spPr/>
        <p:txBody>
          <a:bodyPr/>
          <a:lstStyle/>
          <a:p>
            <a:fld id="{6F2A6EF2-FFA8-4EFB-87AB-D904F05ADA82}" type="slidenum">
              <a:rPr lang="en-US" smtClean="0"/>
              <a:t>7</a:t>
            </a:fld>
            <a:endParaRPr lang="en-US"/>
          </a:p>
        </p:txBody>
      </p:sp>
    </p:spTree>
    <p:extLst>
      <p:ext uri="{BB962C8B-B14F-4D97-AF65-F5344CB8AC3E}">
        <p14:creationId xmlns:p14="http://schemas.microsoft.com/office/powerpoint/2010/main" val="75292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Paired</a:t>
            </a:r>
            <a:r>
              <a:rPr lang="en-US" baseline="0" dirty="0" smtClean="0"/>
              <a:t> dictionaries require finding appropriate bases U and V. </a:t>
            </a:r>
          </a:p>
          <a:p>
            <a:r>
              <a:rPr lang="en-US" baseline="0" dirty="0" smtClean="0"/>
              <a:t>Efficient solvers exist for alpha, it takes under 2 seconds to calculate it on a quad core CPU. </a:t>
            </a:r>
            <a:endParaRPr lang="en-US" dirty="0"/>
          </a:p>
        </p:txBody>
      </p:sp>
      <p:sp>
        <p:nvSpPr>
          <p:cNvPr id="4" name="Slide Number Placeholder 3"/>
          <p:cNvSpPr>
            <a:spLocks noGrp="1"/>
          </p:cNvSpPr>
          <p:nvPr>
            <p:ph type="sldNum" sz="quarter" idx="10"/>
          </p:nvPr>
        </p:nvSpPr>
        <p:spPr/>
        <p:txBody>
          <a:bodyPr/>
          <a:lstStyle/>
          <a:p>
            <a:fld id="{6F2A6EF2-FFA8-4EFB-87AB-D904F05ADA82}" type="slidenum">
              <a:rPr lang="en-US" smtClean="0"/>
              <a:t>8</a:t>
            </a:fld>
            <a:endParaRPr lang="en-US"/>
          </a:p>
        </p:txBody>
      </p:sp>
    </p:spTree>
    <p:extLst>
      <p:ext uri="{BB962C8B-B14F-4D97-AF65-F5344CB8AC3E}">
        <p14:creationId xmlns:p14="http://schemas.microsoft.com/office/powerpoint/2010/main" val="369175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a:t>
            </a:r>
            <a:r>
              <a:rPr lang="en-US" baseline="0" dirty="0" smtClean="0"/>
              <a:t> a few hours to learn </a:t>
            </a:r>
            <a:r>
              <a:rPr lang="en-US" dirty="0" smtClean="0"/>
              <a:t>U and V with dictionary</a:t>
            </a:r>
            <a:r>
              <a:rPr lang="en-US" baseline="0" dirty="0" smtClean="0"/>
              <a:t> size K = 10^3, and training samples N = 10^6.</a:t>
            </a:r>
          </a:p>
          <a:p>
            <a:r>
              <a:rPr lang="en-US" baseline="0" dirty="0" smtClean="0"/>
              <a:t>The objective functions can be simplified to standard sparse coding and dictionary learning problem with concatenated dictionaries. They optimize it using SPAMS. </a:t>
            </a:r>
            <a:endParaRPr lang="en-US" dirty="0"/>
          </a:p>
        </p:txBody>
      </p:sp>
      <p:sp>
        <p:nvSpPr>
          <p:cNvPr id="4" name="Slide Number Placeholder 3"/>
          <p:cNvSpPr>
            <a:spLocks noGrp="1"/>
          </p:cNvSpPr>
          <p:nvPr>
            <p:ph type="sldNum" sz="quarter" idx="10"/>
          </p:nvPr>
        </p:nvSpPr>
        <p:spPr/>
        <p:txBody>
          <a:bodyPr/>
          <a:lstStyle/>
          <a:p>
            <a:fld id="{6F2A6EF2-FFA8-4EFB-87AB-D904F05ADA82}" type="slidenum">
              <a:rPr lang="en-US" smtClean="0"/>
              <a:t>10</a:t>
            </a:fld>
            <a:endParaRPr lang="en-US"/>
          </a:p>
        </p:txBody>
      </p:sp>
    </p:spTree>
    <p:extLst>
      <p:ext uri="{BB962C8B-B14F-4D97-AF65-F5344CB8AC3E}">
        <p14:creationId xmlns:p14="http://schemas.microsoft.com/office/powerpoint/2010/main" val="63666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9C6D79-1FCE-4C68-BFA3-1DFB4150F5E2}"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339246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2821DE-765D-4510-9939-D9F476EE9B2D}"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36193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B667EF-F61B-4C5A-B505-BC92C4BDC2CB}"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137569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205372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E13A1-3ABE-49F3-B3C6-6193FB7ED9B4}"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407437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E530AC-FDB6-437F-995A-C6F6BA9E1D6A}" type="datetime1">
              <a:rPr lang="en-US" smtClean="0"/>
              <a:t>10/11/2013</a:t>
            </a:fld>
            <a:endParaRPr lang="en-US"/>
          </a:p>
        </p:txBody>
      </p:sp>
      <p:sp>
        <p:nvSpPr>
          <p:cNvPr id="6" name="Footer Placeholder 5"/>
          <p:cNvSpPr>
            <a:spLocks noGrp="1"/>
          </p:cNvSpPr>
          <p:nvPr>
            <p:ph type="ftr" sz="quarter" idx="11"/>
          </p:nvPr>
        </p:nvSpPr>
        <p:spPr/>
        <p:txBody>
          <a:bodyPr/>
          <a:lstStyle/>
          <a:p>
            <a:r>
              <a:rPr lang="en-US" smtClean="0"/>
              <a:t>CSE590V </a:t>
            </a:r>
            <a:endParaRPr lang="en-US"/>
          </a:p>
        </p:txBody>
      </p:sp>
      <p:sp>
        <p:nvSpPr>
          <p:cNvPr id="7" name="Slide Number Placeholder 6"/>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161137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F77B80-91DB-433F-B26D-D17490E0AF55}" type="datetime1">
              <a:rPr lang="en-US" smtClean="0"/>
              <a:t>10/11/2013</a:t>
            </a:fld>
            <a:endParaRPr lang="en-US"/>
          </a:p>
        </p:txBody>
      </p:sp>
      <p:sp>
        <p:nvSpPr>
          <p:cNvPr id="8" name="Footer Placeholder 7"/>
          <p:cNvSpPr>
            <a:spLocks noGrp="1"/>
          </p:cNvSpPr>
          <p:nvPr>
            <p:ph type="ftr" sz="quarter" idx="11"/>
          </p:nvPr>
        </p:nvSpPr>
        <p:spPr/>
        <p:txBody>
          <a:bodyPr/>
          <a:lstStyle/>
          <a:p>
            <a:r>
              <a:rPr lang="en-US" smtClean="0"/>
              <a:t>CSE590V </a:t>
            </a:r>
            <a:endParaRPr lang="en-US"/>
          </a:p>
        </p:txBody>
      </p:sp>
      <p:sp>
        <p:nvSpPr>
          <p:cNvPr id="9" name="Slide Number Placeholder 8"/>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328461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EC184E-E833-436F-AE6B-CFDBE8D8A7B9}" type="datetime1">
              <a:rPr lang="en-US" smtClean="0"/>
              <a:t>10/11/2013</a:t>
            </a:fld>
            <a:endParaRPr lang="en-US"/>
          </a:p>
        </p:txBody>
      </p:sp>
      <p:sp>
        <p:nvSpPr>
          <p:cNvPr id="4" name="Footer Placeholder 3"/>
          <p:cNvSpPr>
            <a:spLocks noGrp="1"/>
          </p:cNvSpPr>
          <p:nvPr>
            <p:ph type="ftr" sz="quarter" idx="11"/>
          </p:nvPr>
        </p:nvSpPr>
        <p:spPr/>
        <p:txBody>
          <a:bodyPr/>
          <a:lstStyle/>
          <a:p>
            <a:r>
              <a:rPr lang="en-US" smtClean="0"/>
              <a:t>CSE590V </a:t>
            </a:r>
            <a:endParaRPr lang="en-US"/>
          </a:p>
        </p:txBody>
      </p:sp>
      <p:sp>
        <p:nvSpPr>
          <p:cNvPr id="5" name="Slide Number Placeholder 4"/>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285416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05CE5-476C-4CDC-A0F8-3DCD61D9008E}" type="datetime1">
              <a:rPr lang="en-US" smtClean="0"/>
              <a:t>10/11/2013</a:t>
            </a:fld>
            <a:endParaRPr lang="en-US"/>
          </a:p>
        </p:txBody>
      </p:sp>
      <p:sp>
        <p:nvSpPr>
          <p:cNvPr id="3" name="Footer Placeholder 2"/>
          <p:cNvSpPr>
            <a:spLocks noGrp="1"/>
          </p:cNvSpPr>
          <p:nvPr>
            <p:ph type="ftr" sz="quarter" idx="11"/>
          </p:nvPr>
        </p:nvSpPr>
        <p:spPr/>
        <p:txBody>
          <a:bodyPr/>
          <a:lstStyle/>
          <a:p>
            <a:r>
              <a:rPr lang="en-US" smtClean="0"/>
              <a:t>CSE590V </a:t>
            </a:r>
            <a:endParaRPr lang="en-US"/>
          </a:p>
        </p:txBody>
      </p:sp>
      <p:sp>
        <p:nvSpPr>
          <p:cNvPr id="4" name="Slide Number Placeholder 3"/>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251857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BD98C-3010-45E2-9947-E0201F96A1E1}" type="datetime1">
              <a:rPr lang="en-US" smtClean="0"/>
              <a:t>10/11/2013</a:t>
            </a:fld>
            <a:endParaRPr lang="en-US"/>
          </a:p>
        </p:txBody>
      </p:sp>
      <p:sp>
        <p:nvSpPr>
          <p:cNvPr id="6" name="Footer Placeholder 5"/>
          <p:cNvSpPr>
            <a:spLocks noGrp="1"/>
          </p:cNvSpPr>
          <p:nvPr>
            <p:ph type="ftr" sz="quarter" idx="11"/>
          </p:nvPr>
        </p:nvSpPr>
        <p:spPr/>
        <p:txBody>
          <a:bodyPr/>
          <a:lstStyle/>
          <a:p>
            <a:r>
              <a:rPr lang="en-US" smtClean="0"/>
              <a:t>CSE590V </a:t>
            </a:r>
            <a:endParaRPr lang="en-US"/>
          </a:p>
        </p:txBody>
      </p:sp>
      <p:sp>
        <p:nvSpPr>
          <p:cNvPr id="7" name="Slide Number Placeholder 6"/>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354189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F1F4B-76D1-4C2E-81BA-F909849AA701}" type="datetime1">
              <a:rPr lang="en-US" smtClean="0"/>
              <a:t>10/11/2013</a:t>
            </a:fld>
            <a:endParaRPr lang="en-US"/>
          </a:p>
        </p:txBody>
      </p:sp>
      <p:sp>
        <p:nvSpPr>
          <p:cNvPr id="6" name="Footer Placeholder 5"/>
          <p:cNvSpPr>
            <a:spLocks noGrp="1"/>
          </p:cNvSpPr>
          <p:nvPr>
            <p:ph type="ftr" sz="quarter" idx="11"/>
          </p:nvPr>
        </p:nvSpPr>
        <p:spPr/>
        <p:txBody>
          <a:bodyPr/>
          <a:lstStyle/>
          <a:p>
            <a:r>
              <a:rPr lang="en-US" smtClean="0"/>
              <a:t>CSE590V </a:t>
            </a:r>
            <a:endParaRPr lang="en-US"/>
          </a:p>
        </p:txBody>
      </p:sp>
      <p:sp>
        <p:nvSpPr>
          <p:cNvPr id="7" name="Slide Number Placeholder 6"/>
          <p:cNvSpPr>
            <a:spLocks noGrp="1"/>
          </p:cNvSpPr>
          <p:nvPr>
            <p:ph type="sldNum" sz="quarter" idx="12"/>
          </p:nvPr>
        </p:nvSpPr>
        <p:spPr/>
        <p:txBody>
          <a:bodyPr/>
          <a:lstStyle/>
          <a:p>
            <a:fld id="{E0670434-8B0D-4AA2-9F76-6BCFA473A2EC}" type="slidenum">
              <a:rPr lang="en-US" smtClean="0"/>
              <a:t>‹#›</a:t>
            </a:fld>
            <a:endParaRPr lang="en-US"/>
          </a:p>
        </p:txBody>
      </p:sp>
    </p:spTree>
    <p:extLst>
      <p:ext uri="{BB962C8B-B14F-4D97-AF65-F5344CB8AC3E}">
        <p14:creationId xmlns:p14="http://schemas.microsoft.com/office/powerpoint/2010/main" val="407777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D91EA-572F-4283-B790-B1F3BF3C4DD8}" type="datetime1">
              <a:rPr lang="en-US" smtClean="0"/>
              <a:t>10/11/2013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CSE590V </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70434-8B0D-4AA2-9F76-6BCFA473A2EC}" type="slidenum">
              <a:rPr lang="en-US" smtClean="0"/>
              <a:t>‹#›</a:t>
            </a:fld>
            <a:endParaRPr lang="en-US"/>
          </a:p>
        </p:txBody>
      </p:sp>
    </p:spTree>
    <p:extLst>
      <p:ext uri="{BB962C8B-B14F-4D97-AF65-F5344CB8AC3E}">
        <p14:creationId xmlns:p14="http://schemas.microsoft.com/office/powerpoint/2010/main" val="3481826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emf"/><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2" Type="http://schemas.openxmlformats.org/officeDocument/2006/relationships/hyperlink" Target="web.mit.edu/vondrick/iho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HOGgles</a:t>
            </a:r>
            <a:r>
              <a:rPr lang="en-US" b="1" dirty="0" smtClean="0"/>
              <a:t/>
            </a:r>
            <a:br>
              <a:rPr lang="en-US" b="1" dirty="0" smtClean="0"/>
            </a:br>
            <a:r>
              <a:rPr lang="en-US" sz="3200" dirty="0" smtClean="0"/>
              <a:t>Visualizing </a:t>
            </a:r>
            <a:r>
              <a:rPr lang="en-US" sz="3200" dirty="0"/>
              <a:t>Object Detection Features</a:t>
            </a:r>
            <a:br>
              <a:rPr lang="en-US" sz="3200" dirty="0"/>
            </a:br>
            <a:endParaRPr lang="en-US" dirty="0"/>
          </a:p>
        </p:txBody>
      </p:sp>
      <p:sp>
        <p:nvSpPr>
          <p:cNvPr id="3" name="Subtitle 2"/>
          <p:cNvSpPr>
            <a:spLocks noGrp="1"/>
          </p:cNvSpPr>
          <p:nvPr>
            <p:ph type="subTitle" idx="1"/>
          </p:nvPr>
        </p:nvSpPr>
        <p:spPr/>
        <p:txBody>
          <a:bodyPr>
            <a:normAutofit fontScale="92500" lnSpcReduction="10000"/>
          </a:bodyPr>
          <a:lstStyle/>
          <a:p>
            <a:r>
              <a:rPr lang="en-US" sz="2000" dirty="0"/>
              <a:t>C. </a:t>
            </a:r>
            <a:r>
              <a:rPr lang="en-US" sz="2000" dirty="0" err="1"/>
              <a:t>Vondrick</a:t>
            </a:r>
            <a:r>
              <a:rPr lang="en-US" sz="2000" dirty="0"/>
              <a:t>, A. </a:t>
            </a:r>
            <a:r>
              <a:rPr lang="en-US" sz="2000" dirty="0" err="1"/>
              <a:t>Khosla</a:t>
            </a:r>
            <a:r>
              <a:rPr lang="en-US" sz="2000" dirty="0"/>
              <a:t>, T. </a:t>
            </a:r>
            <a:r>
              <a:rPr lang="en-US" sz="2000" dirty="0" err="1"/>
              <a:t>Malisiewicz</a:t>
            </a:r>
            <a:r>
              <a:rPr lang="en-US" sz="2000" dirty="0"/>
              <a:t>, A. </a:t>
            </a:r>
            <a:r>
              <a:rPr lang="en-US" sz="2000" dirty="0" err="1" smtClean="0"/>
              <a:t>Torralba</a:t>
            </a:r>
            <a:r>
              <a:rPr lang="en-US" sz="2000" dirty="0" smtClean="0"/>
              <a:t/>
            </a:r>
            <a:br>
              <a:rPr lang="en-US" sz="2000" dirty="0" smtClean="0"/>
            </a:br>
            <a:r>
              <a:rPr lang="en-US" sz="2000" dirty="0" smtClean="0"/>
              <a:t>ICCV</a:t>
            </a:r>
            <a:r>
              <a:rPr lang="en-US" sz="2000" dirty="0"/>
              <a:t>, 2013</a:t>
            </a:r>
            <a:r>
              <a:rPr lang="en-US" sz="2000" dirty="0" smtClean="0"/>
              <a:t>.</a:t>
            </a:r>
          </a:p>
          <a:p>
            <a:endParaRPr lang="en-US" sz="2000" dirty="0"/>
          </a:p>
          <a:p>
            <a:r>
              <a:rPr lang="en-US" sz="1600" dirty="0" smtClean="0">
                <a:solidFill>
                  <a:schemeClr val="bg1">
                    <a:lumMod val="50000"/>
                  </a:schemeClr>
                </a:solidFill>
              </a:rPr>
              <a:t>presented by</a:t>
            </a:r>
          </a:p>
          <a:p>
            <a:r>
              <a:rPr lang="en-US" sz="2000" dirty="0" smtClean="0">
                <a:solidFill>
                  <a:schemeClr val="bg1">
                    <a:lumMod val="50000"/>
                  </a:schemeClr>
                </a:solidFill>
              </a:rPr>
              <a:t>Ezgi Mercan</a:t>
            </a:r>
            <a:endParaRPr lang="en-US" sz="2000" dirty="0">
              <a:solidFill>
                <a:schemeClr val="bg1">
                  <a:lumMod val="50000"/>
                </a:schemeClr>
              </a:solidFill>
            </a:endParaRPr>
          </a:p>
        </p:txBody>
      </p:sp>
    </p:spTree>
    <p:extLst>
      <p:ext uri="{BB962C8B-B14F-4D97-AF65-F5344CB8AC3E}">
        <p14:creationId xmlns:p14="http://schemas.microsoft.com/office/powerpoint/2010/main" val="3605142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Dictionary Learning</a:t>
            </a:r>
            <a:endParaRPr lang="en-US" dirty="0"/>
          </a:p>
        </p:txBody>
      </p:sp>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10</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r>
                  <a:rPr lang="en-US" dirty="0" smtClean="0"/>
                  <a:t>Solving paired dictionary learning problem:</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argmin</m:t>
                              </m:r>
                            </m:e>
                            <m:lim>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lim>
                          </m:limLow>
                        </m:fName>
                        <m:e>
                          <m:nary>
                            <m:naryPr>
                              <m:chr m:val="∑"/>
                              <m:ctrlPr>
                                <a:rPr lang="tr-TR"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𝑁</m:t>
                              </m:r>
                            </m:sup>
                            <m:e>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 </m:t>
                                      </m:r>
                                    </m:e>
                                  </m:d>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 </m:t>
                                      </m:r>
                                    </m:e>
                                  </m:d>
                                </m:e>
                                <m:sub>
                                  <m:r>
                                    <a:rPr lang="en-US" i="1">
                                      <a:latin typeface="Cambria Math" panose="02040503050406030204" pitchFamily="18" charset="0"/>
                                      <a:ea typeface="Cambria Math" panose="02040503050406030204" pitchFamily="18" charset="0"/>
                                    </a:rPr>
                                    <m:t>2</m:t>
                                  </m:r>
                                </m:sub>
                                <m:sup>
                                  <m:r>
                                    <a:rPr lang="en-US" i="1">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e>
                          </m:nary>
                        </m:e>
                      </m:func>
                    </m:oMath>
                  </m:oMathPara>
                </a14:m>
                <a:r>
                  <a:rPr lang="en-US" dirty="0" smtClean="0"/>
                  <a:t/>
                </a:r>
                <a:br>
                  <a:rPr lang="en-US" dirty="0" smtClean="0"/>
                </a:br>
                <a:r>
                  <a:rPr lang="en-US" dirty="0" err="1" smtClean="0"/>
                  <a:t>s.t.</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d>
                          </m:e>
                        </m:d>
                      </m:e>
                      <m:sub>
                        <m:r>
                          <a:rPr lang="en-US" b="0" i="1" smtClean="0">
                            <a:latin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𝜆</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     </m:t>
                    </m:r>
                    <m:sSubSup>
                      <m:sSubSupPr>
                        <m:ctrlPr>
                          <a:rPr lang="en-US" b="0" i="1" dirty="0" smtClean="0">
                            <a:latin typeface="Cambria Math" panose="02040503050406030204" pitchFamily="18" charset="0"/>
                            <a:ea typeface="Cambria Math" panose="02040503050406030204" pitchFamily="18" charset="0"/>
                          </a:rPr>
                        </m:ctrlPr>
                      </m:sSubSupPr>
                      <m:e>
                        <m:d>
                          <m:dPr>
                            <m:begChr m:val="‖"/>
                            <m:endChr m:val=""/>
                            <m:ctrlPr>
                              <a:rPr lang="en-US" i="1" dirty="0">
                                <a:latin typeface="Cambria Math" panose="02040503050406030204" pitchFamily="18" charset="0"/>
                                <a:ea typeface="Cambria Math" panose="02040503050406030204" pitchFamily="18" charset="0"/>
                              </a:rPr>
                            </m:ctrlPr>
                          </m:dPr>
                          <m:e>
                            <m:d>
                              <m:dPr>
                                <m:begChr m:val=""/>
                                <m:endChr m:val="‖"/>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𝑈</m:t>
                                </m:r>
                              </m:e>
                            </m:d>
                            <m:r>
                              <a:rPr lang="en-US" i="1" dirty="0">
                                <a:latin typeface="Cambria Math" panose="02040503050406030204" pitchFamily="18" charset="0"/>
                                <a:ea typeface="Cambria Math" panose="02040503050406030204" pitchFamily="18" charset="0"/>
                              </a:rPr>
                              <m:t> </m:t>
                            </m:r>
                          </m:e>
                        </m:d>
                      </m:e>
                      <m:sub>
                        <m:r>
                          <a:rPr lang="en-US" b="0" i="1" dirty="0" smtClean="0">
                            <a:latin typeface="Cambria Math" panose="02040503050406030204" pitchFamily="18" charset="0"/>
                            <a:ea typeface="Cambria Math" panose="02040503050406030204" pitchFamily="18" charset="0"/>
                          </a:rPr>
                          <m:t>2</m:t>
                        </m:r>
                      </m:sub>
                      <m:sup>
                        <m:r>
                          <a:rPr lang="en-US" b="0" i="1" dirty="0" smtClean="0">
                            <a:latin typeface="Cambria Math" panose="02040503050406030204" pitchFamily="18" charset="0"/>
                            <a:ea typeface="Cambria Math" panose="02040503050406030204" pitchFamily="18" charset="0"/>
                          </a:rPr>
                          <m:t>2</m:t>
                        </m:r>
                      </m:sup>
                    </m:sSubSup>
                    <m:r>
                      <a:rPr lang="en-US" b="0" i="1" dirty="0" smtClean="0">
                        <a:latin typeface="Cambria Math" panose="02040503050406030204" pitchFamily="18" charset="0"/>
                        <a:ea typeface="Cambria Math" panose="02040503050406030204" pitchFamily="18" charset="0"/>
                      </a:rPr>
                      <m:t> ≤</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𝛾</m:t>
                        </m:r>
                      </m:e>
                      <m:sub>
                        <m:r>
                          <a:rPr lang="en-US" b="0" i="1" dirty="0" smtClean="0">
                            <a:latin typeface="Cambria Math" panose="02040503050406030204" pitchFamily="18" charset="0"/>
                            <a:ea typeface="Cambria Math" panose="02040503050406030204" pitchFamily="18" charset="0"/>
                          </a:rPr>
                          <m:t>1</m:t>
                        </m:r>
                      </m:sub>
                    </m:sSub>
                  </m:oMath>
                </a14:m>
                <a:r>
                  <a:rPr lang="en-US" dirty="0" smtClean="0"/>
                  <a:t>,	</a:t>
                </a:r>
                <a14:m>
                  <m:oMath xmlns:m="http://schemas.openxmlformats.org/officeDocument/2006/math">
                    <m:sSubSup>
                      <m:sSubSupPr>
                        <m:ctrlPr>
                          <a:rPr lang="en-US" i="1" dirty="0">
                            <a:latin typeface="Cambria Math" panose="02040503050406030204" pitchFamily="18" charset="0"/>
                            <a:ea typeface="Cambria Math" panose="02040503050406030204" pitchFamily="18" charset="0"/>
                          </a:rPr>
                        </m:ctrlPr>
                      </m:sSubSupPr>
                      <m:e>
                        <m:d>
                          <m:dPr>
                            <m:begChr m:val="‖"/>
                            <m:endChr m:val=""/>
                            <m:ctrlPr>
                              <a:rPr lang="en-US" i="1" dirty="0">
                                <a:latin typeface="Cambria Math" panose="02040503050406030204" pitchFamily="18" charset="0"/>
                                <a:ea typeface="Cambria Math" panose="02040503050406030204" pitchFamily="18" charset="0"/>
                              </a:rPr>
                            </m:ctrlPr>
                          </m:dPr>
                          <m:e>
                            <m:d>
                              <m:dPr>
                                <m:begChr m:val=""/>
                                <m:endChr m:val="‖"/>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𝑉</m:t>
                                </m:r>
                              </m:e>
                            </m:d>
                            <m:r>
                              <a:rPr lang="en-US" i="1" dirty="0">
                                <a:latin typeface="Cambria Math" panose="02040503050406030204" pitchFamily="18" charset="0"/>
                                <a:ea typeface="Cambria Math" panose="02040503050406030204" pitchFamily="18" charset="0"/>
                              </a:rPr>
                              <m:t> </m:t>
                            </m:r>
                          </m:e>
                        </m:d>
                      </m:e>
                      <m:sub>
                        <m:r>
                          <a:rPr lang="en-US" i="1" dirty="0">
                            <a:latin typeface="Cambria Math" panose="02040503050406030204" pitchFamily="18" charset="0"/>
                            <a:ea typeface="Cambria Math" panose="02040503050406030204" pitchFamily="18" charset="0"/>
                          </a:rPr>
                          <m:t>2</m:t>
                        </m:r>
                      </m:sub>
                      <m:sup>
                        <m:r>
                          <a:rPr lang="en-US" i="1" dirty="0">
                            <a:latin typeface="Cambria Math" panose="02040503050406030204" pitchFamily="18" charset="0"/>
                            <a:ea typeface="Cambria Math" panose="02040503050406030204" pitchFamily="18" charset="0"/>
                          </a:rPr>
                          <m:t>2</m:t>
                        </m:r>
                      </m:sup>
                    </m:sSubSup>
                    <m:r>
                      <a:rPr lang="en-US" i="1" dirty="0">
                        <a:latin typeface="Cambria Math" panose="02040503050406030204" pitchFamily="18" charset="0"/>
                        <a:ea typeface="Cambria Math" panose="02040503050406030204" pitchFamily="18" charset="0"/>
                      </a:rPr>
                      <m:t> ≤</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𝛾</m:t>
                        </m:r>
                      </m:e>
                      <m:sub>
                        <m:r>
                          <a:rPr lang="en-US" b="0" i="1" dirty="0" smtClean="0">
                            <a:latin typeface="Cambria Math" panose="02040503050406030204" pitchFamily="18" charset="0"/>
                            <a:ea typeface="Cambria Math" panose="02040503050406030204" pitchFamily="18" charset="0"/>
                          </a:rPr>
                          <m:t>2</m:t>
                        </m:r>
                      </m:sub>
                    </m:sSub>
                  </m:oMath>
                </a14:m>
                <a:r>
                  <a:rPr lang="en-US" dirty="0" smtClean="0"/>
                  <a:t>  </a:t>
                </a:r>
              </a:p>
              <a:p>
                <a:pPr marL="0" indent="0">
                  <a:buNone/>
                </a:pPr>
                <a:endParaRPr lang="en-US" dirty="0" smtClean="0"/>
              </a:p>
              <a:p>
                <a:endParaRPr lang="en-US" dirty="0"/>
              </a:p>
              <a:p>
                <a:endParaRPr lang="en-US" dirty="0" smtClean="0"/>
              </a:p>
              <a:p>
                <a:endParaRPr lang="en-US" dirty="0"/>
              </a:p>
              <a:p>
                <a:endParaRPr lang="en-US" dirty="0" smtClean="0"/>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3"/>
                <a:stretch>
                  <a:fillRect l="-1546" t="-2241"/>
                </a:stretch>
              </a:blipFill>
            </p:spPr>
            <p:txBody>
              <a:bodyPr/>
              <a:lstStyle/>
              <a:p>
                <a:r>
                  <a:rPr lang="en-US">
                    <a:noFill/>
                  </a:rPr>
                  <a:t> </a:t>
                </a:r>
              </a:p>
            </p:txBody>
          </p:sp>
        </mc:Fallback>
      </mc:AlternateContent>
      <p:grpSp>
        <p:nvGrpSpPr>
          <p:cNvPr id="11" name="Group 10"/>
          <p:cNvGrpSpPr/>
          <p:nvPr/>
        </p:nvGrpSpPr>
        <p:grpSpPr>
          <a:xfrm>
            <a:off x="2277000" y="4236094"/>
            <a:ext cx="4590000" cy="1516519"/>
            <a:chOff x="3925350" y="3612640"/>
            <a:chExt cx="4590000" cy="1516519"/>
          </a:xfrm>
        </p:grpSpPr>
        <p:pic>
          <p:nvPicPr>
            <p:cNvPr id="9" name="Content Placeholder 6"/>
            <p:cNvPicPr>
              <a:picLocks noChangeAspect="1"/>
            </p:cNvPicPr>
            <p:nvPr/>
          </p:nvPicPr>
          <p:blipFill rotWithShape="1">
            <a:blip r:embed="rId4"/>
            <a:srcRect b="35501"/>
            <a:stretch/>
          </p:blipFill>
          <p:spPr>
            <a:xfrm>
              <a:off x="3925350" y="3612640"/>
              <a:ext cx="4590000" cy="117216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958936" y="4821382"/>
                  <a:ext cx="4556414" cy="307777"/>
                </a:xfrm>
                <a:prstGeom prst="rect">
                  <a:avLst/>
                </a:prstGeom>
                <a:noFill/>
              </p:spPr>
              <p:txBody>
                <a:bodyPr wrap="square" rtlCol="0">
                  <a:spAutoFit/>
                </a:bodyPr>
                <a:lstStyle/>
                <a:p>
                  <a:pPr algn="ctr"/>
                  <a:r>
                    <a:rPr lang="en-US" sz="1400" dirty="0" smtClean="0"/>
                    <a:t>some learned pairs of dictionaries for </a:t>
                  </a:r>
                  <a14:m>
                    <m:oMath xmlns:m="http://schemas.openxmlformats.org/officeDocument/2006/math">
                      <m:r>
                        <a:rPr lang="en-US" sz="1400" i="1" dirty="0">
                          <a:latin typeface="Cambria Math" panose="02040503050406030204" pitchFamily="18" charset="0"/>
                          <a:ea typeface="Cambria Math" panose="02040503050406030204" pitchFamily="18" charset="0"/>
                        </a:rPr>
                        <m:t>𝑈</m:t>
                      </m:r>
                    </m:oMath>
                  </a14:m>
                  <a:r>
                    <a:rPr lang="en-US" sz="1400" dirty="0" smtClean="0"/>
                    <a:t> and </a:t>
                  </a:r>
                  <a14:m>
                    <m:oMath xmlns:m="http://schemas.openxmlformats.org/officeDocument/2006/math">
                      <m:r>
                        <a:rPr lang="en-US" sz="1400" i="1" dirty="0">
                          <a:latin typeface="Cambria Math" panose="02040503050406030204" pitchFamily="18" charset="0"/>
                          <a:ea typeface="Cambria Math" panose="02040503050406030204" pitchFamily="18" charset="0"/>
                        </a:rPr>
                        <m:t>𝑉</m:t>
                      </m:r>
                    </m:oMath>
                  </a14:m>
                  <a:r>
                    <a:rPr lang="en-US" sz="1400" dirty="0" smtClean="0"/>
                    <a:t> </a:t>
                  </a:r>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958936" y="4821382"/>
                  <a:ext cx="4556414" cy="307777"/>
                </a:xfrm>
                <a:prstGeom prst="rect">
                  <a:avLst/>
                </a:prstGeom>
                <a:blipFill rotWithShape="0">
                  <a:blip r:embed="rId5"/>
                  <a:stretch>
                    <a:fillRect t="-3922" b="-19608"/>
                  </a:stretch>
                </a:blipFill>
              </p:spPr>
              <p:txBody>
                <a:bodyPr/>
                <a:lstStyle/>
                <a:p>
                  <a:r>
                    <a:rPr lang="en-US">
                      <a:noFill/>
                    </a:rPr>
                    <a:t> </a:t>
                  </a:r>
                </a:p>
              </p:txBody>
            </p:sp>
          </mc:Fallback>
        </mc:AlternateContent>
      </p:grpSp>
    </p:spTree>
    <p:extLst>
      <p:ext uri="{BB962C8B-B14F-4D97-AF65-F5344CB8AC3E}">
        <p14:creationId xmlns:p14="http://schemas.microsoft.com/office/powerpoint/2010/main" val="3635379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Visualization</a:t>
            </a:r>
            <a:endParaRPr lang="en-US" dirty="0"/>
          </a:p>
        </p:txBody>
      </p:sp>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11</a:t>
            </a:fld>
            <a:endParaRPr lang="en-US"/>
          </a:p>
        </p:txBody>
      </p:sp>
      <p:pic>
        <p:nvPicPr>
          <p:cNvPr id="7" name="Content Placeholder 8"/>
          <p:cNvPicPr>
            <a:picLocks noGrp="1" noChangeAspect="1"/>
          </p:cNvPicPr>
          <p:nvPr>
            <p:ph idx="1"/>
          </p:nvPr>
        </p:nvPicPr>
        <p:blipFill>
          <a:blip r:embed="rId2"/>
          <a:stretch>
            <a:fillRect/>
          </a:stretch>
        </p:blipFill>
        <p:spPr>
          <a:xfrm>
            <a:off x="1251108" y="1952514"/>
            <a:ext cx="6641784" cy="3450759"/>
          </a:xfrm>
          <a:prstGeom prst="rect">
            <a:avLst/>
          </a:prstGeom>
        </p:spPr>
      </p:pic>
      <p:sp>
        <p:nvSpPr>
          <p:cNvPr id="8" name="TextBox 7"/>
          <p:cNvSpPr txBox="1"/>
          <p:nvPr/>
        </p:nvSpPr>
        <p:spPr>
          <a:xfrm>
            <a:off x="1251108" y="5403273"/>
            <a:ext cx="1253101" cy="307777"/>
          </a:xfrm>
          <a:prstGeom prst="rect">
            <a:avLst/>
          </a:prstGeom>
          <a:noFill/>
        </p:spPr>
        <p:txBody>
          <a:bodyPr wrap="square" rtlCol="0">
            <a:spAutoFit/>
          </a:bodyPr>
          <a:lstStyle/>
          <a:p>
            <a:pPr algn="ctr"/>
            <a:r>
              <a:rPr lang="en-US" sz="1400" dirty="0" smtClean="0"/>
              <a:t>Origina</a:t>
            </a:r>
            <a:r>
              <a:rPr lang="en-US" sz="1400" dirty="0"/>
              <a:t>l</a:t>
            </a:r>
          </a:p>
        </p:txBody>
      </p:sp>
      <p:sp>
        <p:nvSpPr>
          <p:cNvPr id="9" name="TextBox 8"/>
          <p:cNvSpPr txBox="1"/>
          <p:nvPr/>
        </p:nvSpPr>
        <p:spPr>
          <a:xfrm>
            <a:off x="2597097" y="5403273"/>
            <a:ext cx="1253101" cy="307777"/>
          </a:xfrm>
          <a:prstGeom prst="rect">
            <a:avLst/>
          </a:prstGeom>
          <a:noFill/>
        </p:spPr>
        <p:txBody>
          <a:bodyPr wrap="square" rtlCol="0">
            <a:spAutoFit/>
          </a:bodyPr>
          <a:lstStyle/>
          <a:p>
            <a:pPr algn="ctr"/>
            <a:r>
              <a:rPr lang="en-US" sz="1400" dirty="0" smtClean="0"/>
              <a:t>ELDA</a:t>
            </a:r>
            <a:endParaRPr lang="en-US" sz="1400" dirty="0"/>
          </a:p>
        </p:txBody>
      </p:sp>
      <p:sp>
        <p:nvSpPr>
          <p:cNvPr id="10" name="TextBox 9"/>
          <p:cNvSpPr txBox="1"/>
          <p:nvPr/>
        </p:nvSpPr>
        <p:spPr>
          <a:xfrm>
            <a:off x="3935426" y="5403273"/>
            <a:ext cx="1253101" cy="523220"/>
          </a:xfrm>
          <a:prstGeom prst="rect">
            <a:avLst/>
          </a:prstGeom>
          <a:noFill/>
        </p:spPr>
        <p:txBody>
          <a:bodyPr wrap="square" rtlCol="0">
            <a:spAutoFit/>
          </a:bodyPr>
          <a:lstStyle/>
          <a:p>
            <a:pPr algn="ctr"/>
            <a:r>
              <a:rPr lang="en-US" sz="1400" dirty="0" smtClean="0"/>
              <a:t>Ridge Regression</a:t>
            </a:r>
            <a:endParaRPr lang="en-US" sz="1400" dirty="0"/>
          </a:p>
        </p:txBody>
      </p:sp>
      <p:sp>
        <p:nvSpPr>
          <p:cNvPr id="11" name="TextBox 10"/>
          <p:cNvSpPr txBox="1"/>
          <p:nvPr/>
        </p:nvSpPr>
        <p:spPr>
          <a:xfrm>
            <a:off x="5302931" y="5403273"/>
            <a:ext cx="1316813" cy="523220"/>
          </a:xfrm>
          <a:prstGeom prst="rect">
            <a:avLst/>
          </a:prstGeom>
          <a:noFill/>
        </p:spPr>
        <p:txBody>
          <a:bodyPr wrap="square" rtlCol="0">
            <a:spAutoFit/>
          </a:bodyPr>
          <a:lstStyle/>
          <a:p>
            <a:pPr algn="ctr"/>
            <a:r>
              <a:rPr lang="en-US" sz="1400" dirty="0" smtClean="0"/>
              <a:t>Direct Optimization</a:t>
            </a:r>
            <a:endParaRPr lang="en-US" sz="1400" dirty="0"/>
          </a:p>
        </p:txBody>
      </p:sp>
      <p:sp>
        <p:nvSpPr>
          <p:cNvPr id="12" name="TextBox 11"/>
          <p:cNvSpPr txBox="1"/>
          <p:nvPr/>
        </p:nvSpPr>
        <p:spPr>
          <a:xfrm>
            <a:off x="6649551" y="5403273"/>
            <a:ext cx="1253101" cy="523220"/>
          </a:xfrm>
          <a:prstGeom prst="rect">
            <a:avLst/>
          </a:prstGeom>
          <a:noFill/>
        </p:spPr>
        <p:txBody>
          <a:bodyPr wrap="square" rtlCol="0">
            <a:spAutoFit/>
          </a:bodyPr>
          <a:lstStyle/>
          <a:p>
            <a:pPr algn="ctr"/>
            <a:r>
              <a:rPr lang="en-US" sz="1400" dirty="0" smtClean="0"/>
              <a:t>Paired Dict.</a:t>
            </a:r>
          </a:p>
          <a:p>
            <a:pPr algn="ctr"/>
            <a:r>
              <a:rPr lang="en-US" sz="1400" dirty="0" smtClean="0"/>
              <a:t>Learning</a:t>
            </a:r>
            <a:endParaRPr lang="en-US" sz="1400" dirty="0"/>
          </a:p>
        </p:txBody>
      </p:sp>
    </p:spTree>
    <p:extLst>
      <p:ext uri="{BB962C8B-B14F-4D97-AF65-F5344CB8AC3E}">
        <p14:creationId xmlns:p14="http://schemas.microsoft.com/office/powerpoint/2010/main" val="2932777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ChangeAspect="1"/>
          </p:cNvGraphicFramePr>
          <p:nvPr>
            <p:extLst>
              <p:ext uri="{D42A27DB-BD31-4B8C-83A1-F6EECF244321}">
                <p14:modId xmlns:p14="http://schemas.microsoft.com/office/powerpoint/2010/main" val="4208274995"/>
              </p:ext>
            </p:extLst>
          </p:nvPr>
        </p:nvGraphicFramePr>
        <p:xfrm>
          <a:off x="457200" y="342900"/>
          <a:ext cx="8229601"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Date Placeholder 13"/>
          <p:cNvSpPr>
            <a:spLocks noGrp="1"/>
          </p:cNvSpPr>
          <p:nvPr>
            <p:ph type="dt" sz="half" idx="10"/>
          </p:nvPr>
        </p:nvSpPr>
        <p:spPr/>
        <p:txBody>
          <a:bodyPr/>
          <a:lstStyle/>
          <a:p>
            <a:fld id="{6CFBD382-72D3-4BE2-B86A-4903B30D7EB2}" type="datetime1">
              <a:rPr lang="en-US" smtClean="0"/>
              <a:t>10/11/2013</a:t>
            </a:fld>
            <a:endParaRPr lang="en-US"/>
          </a:p>
        </p:txBody>
      </p:sp>
      <p:sp>
        <p:nvSpPr>
          <p:cNvPr id="15" name="Footer Placeholder 14"/>
          <p:cNvSpPr>
            <a:spLocks noGrp="1"/>
          </p:cNvSpPr>
          <p:nvPr>
            <p:ph type="ftr" sz="quarter" idx="11"/>
          </p:nvPr>
        </p:nvSpPr>
        <p:spPr/>
        <p:txBody>
          <a:bodyPr/>
          <a:lstStyle/>
          <a:p>
            <a:r>
              <a:rPr lang="en-US" smtClean="0"/>
              <a:t>CSE590V </a:t>
            </a:r>
            <a:endParaRPr lang="en-US"/>
          </a:p>
        </p:txBody>
      </p:sp>
      <p:sp>
        <p:nvSpPr>
          <p:cNvPr id="16" name="Slide Number Placeholder 15"/>
          <p:cNvSpPr>
            <a:spLocks noGrp="1"/>
          </p:cNvSpPr>
          <p:nvPr>
            <p:ph type="sldNum" sz="quarter" idx="12"/>
          </p:nvPr>
        </p:nvSpPr>
        <p:spPr/>
        <p:txBody>
          <a:bodyPr/>
          <a:lstStyle/>
          <a:p>
            <a:fld id="{E0670434-8B0D-4AA2-9F76-6BCFA473A2EC}" type="slidenum">
              <a:rPr lang="en-US" smtClean="0"/>
              <a:t>12</a:t>
            </a:fld>
            <a:endParaRPr lang="en-US"/>
          </a:p>
        </p:txBody>
      </p:sp>
    </p:spTree>
    <p:extLst>
      <p:ext uri="{BB962C8B-B14F-4D97-AF65-F5344CB8AC3E}">
        <p14:creationId xmlns:p14="http://schemas.microsoft.com/office/powerpoint/2010/main" val="859541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ChangeAspect="1"/>
          </p:cNvGraphicFramePr>
          <p:nvPr>
            <p:extLst>
              <p:ext uri="{D42A27DB-BD31-4B8C-83A1-F6EECF244321}">
                <p14:modId xmlns:p14="http://schemas.microsoft.com/office/powerpoint/2010/main" val="2068137707"/>
              </p:ext>
            </p:extLst>
          </p:nvPr>
        </p:nvGraphicFramePr>
        <p:xfrm>
          <a:off x="457200" y="342900"/>
          <a:ext cx="82296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Date Placeholder 10"/>
          <p:cNvSpPr>
            <a:spLocks noGrp="1"/>
          </p:cNvSpPr>
          <p:nvPr>
            <p:ph type="dt" sz="half" idx="10"/>
          </p:nvPr>
        </p:nvSpPr>
        <p:spPr/>
        <p:txBody>
          <a:bodyPr/>
          <a:lstStyle/>
          <a:p>
            <a:fld id="{7CDA6C6E-9DC7-40D0-BCD8-51BF16472F1A}" type="datetime1">
              <a:rPr lang="en-US" smtClean="0"/>
              <a:t>10/11/2013</a:t>
            </a:fld>
            <a:endParaRPr lang="en-US"/>
          </a:p>
        </p:txBody>
      </p:sp>
      <p:sp>
        <p:nvSpPr>
          <p:cNvPr id="12" name="Footer Placeholder 11"/>
          <p:cNvSpPr>
            <a:spLocks noGrp="1"/>
          </p:cNvSpPr>
          <p:nvPr>
            <p:ph type="ftr" sz="quarter" idx="11"/>
          </p:nvPr>
        </p:nvSpPr>
        <p:spPr/>
        <p:txBody>
          <a:bodyPr/>
          <a:lstStyle/>
          <a:p>
            <a:r>
              <a:rPr lang="en-US" smtClean="0"/>
              <a:t>CSE590V </a:t>
            </a:r>
            <a:endParaRPr lang="en-US"/>
          </a:p>
        </p:txBody>
      </p:sp>
      <p:sp>
        <p:nvSpPr>
          <p:cNvPr id="13" name="Slide Number Placeholder 12"/>
          <p:cNvSpPr>
            <a:spLocks noGrp="1"/>
          </p:cNvSpPr>
          <p:nvPr>
            <p:ph type="sldNum" sz="quarter" idx="12"/>
          </p:nvPr>
        </p:nvSpPr>
        <p:spPr/>
        <p:txBody>
          <a:bodyPr/>
          <a:lstStyle/>
          <a:p>
            <a:fld id="{E0670434-8B0D-4AA2-9F76-6BCFA473A2EC}" type="slidenum">
              <a:rPr lang="en-US" smtClean="0"/>
              <a:t>13</a:t>
            </a:fld>
            <a:endParaRPr lang="en-US"/>
          </a:p>
        </p:txBody>
      </p:sp>
    </p:spTree>
    <p:extLst>
      <p:ext uri="{BB962C8B-B14F-4D97-AF65-F5344CB8AC3E}">
        <p14:creationId xmlns:p14="http://schemas.microsoft.com/office/powerpoint/2010/main" val="1568894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434195" cy="1325563"/>
          </a:xfrm>
        </p:spPr>
        <p:txBody>
          <a:bodyPr>
            <a:normAutofit/>
          </a:bodyPr>
          <a:lstStyle/>
          <a:p>
            <a:r>
              <a:rPr lang="en-US" sz="3200" dirty="0" smtClean="0"/>
              <a:t>Deformable Parts </a:t>
            </a:r>
            <a:br>
              <a:rPr lang="en-US" sz="3200" dirty="0" smtClean="0"/>
            </a:br>
            <a:r>
              <a:rPr lang="en-US" sz="3200" dirty="0" smtClean="0"/>
              <a:t>Model</a:t>
            </a:r>
            <a:endParaRPr lang="en-US" sz="3200" dirty="0"/>
          </a:p>
        </p:txBody>
      </p:sp>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dirty="0" smtClean="0"/>
              <a:t>CSE590V </a:t>
            </a:r>
            <a:endParaRPr lang="en-US" dirty="0"/>
          </a:p>
        </p:txBody>
      </p:sp>
      <p:sp>
        <p:nvSpPr>
          <p:cNvPr id="6" name="Slide Number Placeholder 5"/>
          <p:cNvSpPr>
            <a:spLocks noGrp="1"/>
          </p:cNvSpPr>
          <p:nvPr>
            <p:ph type="sldNum" sz="quarter" idx="12"/>
          </p:nvPr>
        </p:nvSpPr>
        <p:spPr/>
        <p:txBody>
          <a:bodyPr/>
          <a:lstStyle/>
          <a:p>
            <a:fld id="{E0670434-8B0D-4AA2-9F76-6BCFA473A2EC}" type="slidenum">
              <a:rPr lang="en-US" smtClean="0"/>
              <a:t>14</a:t>
            </a:fld>
            <a:endParaRPr lang="en-US"/>
          </a:p>
        </p:txBody>
      </p:sp>
      <p:grpSp>
        <p:nvGrpSpPr>
          <p:cNvPr id="24" name="Group 23"/>
          <p:cNvGrpSpPr/>
          <p:nvPr/>
        </p:nvGrpSpPr>
        <p:grpSpPr>
          <a:xfrm>
            <a:off x="628649" y="1539866"/>
            <a:ext cx="2758786" cy="2040341"/>
            <a:chOff x="1220758" y="1690689"/>
            <a:chExt cx="2930584" cy="2336243"/>
          </a:xfrm>
        </p:grpSpPr>
        <p:pic>
          <p:nvPicPr>
            <p:cNvPr id="18" name="Picture 17"/>
            <p:cNvPicPr>
              <a:picLocks noChangeAspect="1"/>
            </p:cNvPicPr>
            <p:nvPr/>
          </p:nvPicPr>
          <p:blipFill>
            <a:blip r:embed="rId3"/>
            <a:stretch>
              <a:fillRect/>
            </a:stretch>
          </p:blipFill>
          <p:spPr>
            <a:xfrm>
              <a:off x="1220758" y="1690689"/>
              <a:ext cx="1465292" cy="1966911"/>
            </a:xfrm>
            <a:prstGeom prst="rect">
              <a:avLst/>
            </a:prstGeom>
          </p:spPr>
        </p:pic>
        <p:pic>
          <p:nvPicPr>
            <p:cNvPr id="19" name="Picture 18"/>
            <p:cNvPicPr>
              <a:picLocks noChangeAspect="1"/>
            </p:cNvPicPr>
            <p:nvPr/>
          </p:nvPicPr>
          <p:blipFill>
            <a:blip r:embed="rId4"/>
            <a:stretch>
              <a:fillRect/>
            </a:stretch>
          </p:blipFill>
          <p:spPr>
            <a:xfrm>
              <a:off x="2686050" y="1690689"/>
              <a:ext cx="1465292" cy="1966911"/>
            </a:xfrm>
            <a:prstGeom prst="rect">
              <a:avLst/>
            </a:prstGeom>
          </p:spPr>
        </p:pic>
        <p:sp>
          <p:nvSpPr>
            <p:cNvPr id="22" name="TextBox 21"/>
            <p:cNvSpPr txBox="1"/>
            <p:nvPr/>
          </p:nvSpPr>
          <p:spPr>
            <a:xfrm>
              <a:off x="1319645" y="3657600"/>
              <a:ext cx="2660073" cy="369332"/>
            </a:xfrm>
            <a:prstGeom prst="rect">
              <a:avLst/>
            </a:prstGeom>
            <a:noFill/>
          </p:spPr>
          <p:txBody>
            <a:bodyPr wrap="square" rtlCol="0">
              <a:spAutoFit/>
            </a:bodyPr>
            <a:lstStyle/>
            <a:p>
              <a:pPr algn="ctr"/>
              <a:r>
                <a:rPr lang="en-US" dirty="0" smtClean="0"/>
                <a:t>Potted Plant</a:t>
              </a:r>
              <a:endParaRPr lang="en-US" dirty="0"/>
            </a:p>
          </p:txBody>
        </p:sp>
      </p:grpSp>
      <p:grpSp>
        <p:nvGrpSpPr>
          <p:cNvPr id="25" name="Group 24"/>
          <p:cNvGrpSpPr/>
          <p:nvPr/>
        </p:nvGrpSpPr>
        <p:grpSpPr>
          <a:xfrm>
            <a:off x="628649" y="3739632"/>
            <a:ext cx="2758786" cy="2034381"/>
            <a:chOff x="4836876" y="1690689"/>
            <a:chExt cx="3119942" cy="2329419"/>
          </a:xfrm>
        </p:grpSpPr>
        <p:pic>
          <p:nvPicPr>
            <p:cNvPr id="20" name="Picture 19"/>
            <p:cNvPicPr>
              <a:picLocks noChangeAspect="1"/>
            </p:cNvPicPr>
            <p:nvPr/>
          </p:nvPicPr>
          <p:blipFill>
            <a:blip r:embed="rId5"/>
            <a:stretch>
              <a:fillRect/>
            </a:stretch>
          </p:blipFill>
          <p:spPr>
            <a:xfrm>
              <a:off x="4836876" y="1691835"/>
              <a:ext cx="1559516" cy="1965765"/>
            </a:xfrm>
            <a:prstGeom prst="rect">
              <a:avLst/>
            </a:prstGeom>
          </p:spPr>
        </p:pic>
        <p:pic>
          <p:nvPicPr>
            <p:cNvPr id="21" name="Picture 20"/>
            <p:cNvPicPr>
              <a:picLocks noChangeAspect="1"/>
            </p:cNvPicPr>
            <p:nvPr/>
          </p:nvPicPr>
          <p:blipFill>
            <a:blip r:embed="rId6"/>
            <a:stretch>
              <a:fillRect/>
            </a:stretch>
          </p:blipFill>
          <p:spPr>
            <a:xfrm>
              <a:off x="6396392" y="1690689"/>
              <a:ext cx="1560426" cy="1966911"/>
            </a:xfrm>
            <a:prstGeom prst="rect">
              <a:avLst/>
            </a:prstGeom>
          </p:spPr>
        </p:pic>
        <p:sp>
          <p:nvSpPr>
            <p:cNvPr id="23" name="TextBox 22"/>
            <p:cNvSpPr txBox="1"/>
            <p:nvPr/>
          </p:nvSpPr>
          <p:spPr>
            <a:xfrm>
              <a:off x="5066355" y="3650776"/>
              <a:ext cx="2660073" cy="369332"/>
            </a:xfrm>
            <a:prstGeom prst="rect">
              <a:avLst/>
            </a:prstGeom>
            <a:noFill/>
          </p:spPr>
          <p:txBody>
            <a:bodyPr wrap="square" rtlCol="0">
              <a:spAutoFit/>
            </a:bodyPr>
            <a:lstStyle/>
            <a:p>
              <a:pPr algn="ctr"/>
              <a:r>
                <a:rPr lang="en-US" dirty="0" smtClean="0"/>
                <a:t>Chair</a:t>
              </a:r>
              <a:endParaRPr lang="en-US" dirty="0"/>
            </a:p>
          </p:txBody>
        </p:sp>
      </p:grpSp>
      <p:pic>
        <p:nvPicPr>
          <p:cNvPr id="2050" name="Picture 2" descr="http://web.mit.edu/vondrick/ihog/color/2008_00069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9480" y="4416370"/>
            <a:ext cx="3511137" cy="13105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eb.mit.edu/vondrick/ihog/color/2008_00258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9481" y="2978118"/>
            <a:ext cx="3511137" cy="1310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eb.mit.edu/vondrick/ihog/color/2011_00311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9481" y="1539866"/>
            <a:ext cx="3511137" cy="1310593"/>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txBox="1">
            <a:spLocks/>
          </p:cNvSpPr>
          <p:nvPr/>
        </p:nvSpPr>
        <p:spPr>
          <a:xfrm>
            <a:off x="4436422" y="365126"/>
            <a:ext cx="34341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smtClean="0"/>
              <a:t>Does HOG capture color?</a:t>
            </a:r>
            <a:endParaRPr lang="en-US" sz="3200" dirty="0"/>
          </a:p>
        </p:txBody>
      </p:sp>
      <p:sp>
        <p:nvSpPr>
          <p:cNvPr id="26" name="Rectangle 25"/>
          <p:cNvSpPr/>
          <p:nvPr/>
        </p:nvSpPr>
        <p:spPr>
          <a:xfrm>
            <a:off x="411537" y="5771862"/>
            <a:ext cx="3947943" cy="646331"/>
          </a:xfrm>
          <a:prstGeom prst="rect">
            <a:avLst/>
          </a:prstGeom>
        </p:spPr>
        <p:txBody>
          <a:bodyPr wrap="square">
            <a:spAutoFit/>
          </a:bodyPr>
          <a:lstStyle/>
          <a:p>
            <a:r>
              <a:rPr lang="en-US" sz="1200" dirty="0">
                <a:solidFill>
                  <a:schemeClr val="bg1">
                    <a:lumMod val="50000"/>
                  </a:schemeClr>
                </a:solidFill>
              </a:rPr>
              <a:t>Object detection with discriminatively trained part-based </a:t>
            </a:r>
            <a:r>
              <a:rPr lang="en-US" sz="1200" dirty="0" smtClean="0">
                <a:solidFill>
                  <a:schemeClr val="bg1">
                    <a:lumMod val="50000"/>
                  </a:schemeClr>
                </a:solidFill>
              </a:rPr>
              <a:t>models, P</a:t>
            </a:r>
            <a:r>
              <a:rPr lang="en-US" sz="1200" dirty="0">
                <a:solidFill>
                  <a:schemeClr val="bg1">
                    <a:lumMod val="50000"/>
                  </a:schemeClr>
                </a:solidFill>
              </a:rPr>
              <a:t>. </a:t>
            </a:r>
            <a:r>
              <a:rPr lang="en-US" sz="1200" dirty="0" err="1">
                <a:solidFill>
                  <a:schemeClr val="bg1">
                    <a:lumMod val="50000"/>
                  </a:schemeClr>
                </a:solidFill>
              </a:rPr>
              <a:t>Felzenszwalb</a:t>
            </a:r>
            <a:r>
              <a:rPr lang="en-US" sz="1200" dirty="0">
                <a:solidFill>
                  <a:schemeClr val="bg1">
                    <a:lumMod val="50000"/>
                  </a:schemeClr>
                </a:solidFill>
              </a:rPr>
              <a:t>, R. </a:t>
            </a:r>
            <a:r>
              <a:rPr lang="en-US" sz="1200" dirty="0" err="1">
                <a:solidFill>
                  <a:schemeClr val="bg1">
                    <a:lumMod val="50000"/>
                  </a:schemeClr>
                </a:solidFill>
              </a:rPr>
              <a:t>Girshick</a:t>
            </a:r>
            <a:r>
              <a:rPr lang="en-US" sz="1200" dirty="0">
                <a:solidFill>
                  <a:schemeClr val="bg1">
                    <a:lumMod val="50000"/>
                  </a:schemeClr>
                </a:solidFill>
              </a:rPr>
              <a:t>, D. </a:t>
            </a:r>
            <a:r>
              <a:rPr lang="en-US" sz="1200" dirty="0" err="1">
                <a:solidFill>
                  <a:schemeClr val="bg1">
                    <a:lumMod val="50000"/>
                  </a:schemeClr>
                </a:solidFill>
              </a:rPr>
              <a:t>McAllester</a:t>
            </a:r>
            <a:r>
              <a:rPr lang="en-US" sz="1200" dirty="0">
                <a:solidFill>
                  <a:schemeClr val="bg1">
                    <a:lumMod val="50000"/>
                  </a:schemeClr>
                </a:solidFill>
              </a:rPr>
              <a:t>, and D. </a:t>
            </a:r>
            <a:r>
              <a:rPr lang="en-US" sz="1200" dirty="0" err="1">
                <a:solidFill>
                  <a:schemeClr val="bg1">
                    <a:lumMod val="50000"/>
                  </a:schemeClr>
                </a:solidFill>
              </a:rPr>
              <a:t>Ramanan</a:t>
            </a:r>
            <a:r>
              <a:rPr lang="en-US" sz="1200" dirty="0">
                <a:solidFill>
                  <a:schemeClr val="bg1">
                    <a:lumMod val="50000"/>
                  </a:schemeClr>
                </a:solidFill>
              </a:rPr>
              <a:t>. </a:t>
            </a:r>
            <a:r>
              <a:rPr lang="en-US" sz="1200" dirty="0" smtClean="0">
                <a:solidFill>
                  <a:schemeClr val="bg1">
                    <a:lumMod val="50000"/>
                  </a:schemeClr>
                </a:solidFill>
              </a:rPr>
              <a:t>PAMI, 2010</a:t>
            </a:r>
            <a:r>
              <a:rPr lang="en-US" sz="1200" dirty="0">
                <a:solidFill>
                  <a:schemeClr val="bg1">
                    <a:lumMod val="50000"/>
                  </a:schemeClr>
                </a:solidFill>
              </a:rPr>
              <a:t>.</a:t>
            </a:r>
          </a:p>
        </p:txBody>
      </p:sp>
    </p:spTree>
    <p:extLst>
      <p:ext uri="{BB962C8B-B14F-4D97-AF65-F5344CB8AC3E}">
        <p14:creationId xmlns:p14="http://schemas.microsoft.com/office/powerpoint/2010/main" val="2261149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can see better than us</a:t>
            </a:r>
            <a:endParaRPr lang="en-US" dirty="0"/>
          </a:p>
        </p:txBody>
      </p:sp>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15</a:t>
            </a:fld>
            <a:endParaRPr lang="en-US"/>
          </a:p>
        </p:txBody>
      </p:sp>
      <p:pic>
        <p:nvPicPr>
          <p:cNvPr id="7" name="Picture 6"/>
          <p:cNvPicPr>
            <a:picLocks noChangeAspect="1"/>
          </p:cNvPicPr>
          <p:nvPr/>
        </p:nvPicPr>
        <p:blipFill>
          <a:blip r:embed="rId3"/>
          <a:stretch>
            <a:fillRect/>
          </a:stretch>
        </p:blipFill>
        <p:spPr>
          <a:xfrm>
            <a:off x="1357834" y="2003251"/>
            <a:ext cx="2656432" cy="3996085"/>
          </a:xfrm>
          <a:prstGeom prst="rect">
            <a:avLst/>
          </a:prstGeom>
        </p:spPr>
      </p:pic>
      <p:pic>
        <p:nvPicPr>
          <p:cNvPr id="8" name="Picture 7"/>
          <p:cNvPicPr>
            <a:picLocks noChangeAspect="1"/>
          </p:cNvPicPr>
          <p:nvPr/>
        </p:nvPicPr>
        <p:blipFill>
          <a:blip r:embed="rId4"/>
          <a:stretch>
            <a:fillRect/>
          </a:stretch>
        </p:blipFill>
        <p:spPr>
          <a:xfrm>
            <a:off x="5125137" y="2003251"/>
            <a:ext cx="2665626" cy="4002368"/>
          </a:xfrm>
          <a:prstGeom prst="rect">
            <a:avLst/>
          </a:prstGeom>
        </p:spPr>
      </p:pic>
      <p:sp>
        <p:nvSpPr>
          <p:cNvPr id="9" name="Rectangle 8"/>
          <p:cNvSpPr/>
          <p:nvPr/>
        </p:nvSpPr>
        <p:spPr>
          <a:xfrm>
            <a:off x="6847609" y="4520045"/>
            <a:ext cx="924791" cy="1479291"/>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7034645" y="2211415"/>
            <a:ext cx="436419" cy="1479291"/>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5125137" y="2211414"/>
            <a:ext cx="1161363" cy="729213"/>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9125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16</a:t>
            </a:fld>
            <a:endParaRPr lang="en-US"/>
          </a:p>
        </p:txBody>
      </p:sp>
      <p:sp>
        <p:nvSpPr>
          <p:cNvPr id="8" name="Rectangle 7"/>
          <p:cNvSpPr/>
          <p:nvPr/>
        </p:nvSpPr>
        <p:spPr>
          <a:xfrm>
            <a:off x="5085445" y="722907"/>
            <a:ext cx="2912207" cy="923330"/>
          </a:xfrm>
          <a:prstGeom prst="rect">
            <a:avLst/>
          </a:prstGeom>
        </p:spPr>
        <p:txBody>
          <a:bodyPr wrap="none">
            <a:spAutoFit/>
          </a:bodyPr>
          <a:lstStyle/>
          <a:p>
            <a:pPr algn="ctr"/>
            <a:r>
              <a:rPr lang="en-US" dirty="0" smtClean="0"/>
              <a:t>Visit </a:t>
            </a:r>
          </a:p>
          <a:p>
            <a:pPr algn="ctr"/>
            <a:r>
              <a:rPr lang="en-US" dirty="0" smtClean="0">
                <a:hlinkClick r:id="rId2" action="ppaction://hlinkfile"/>
              </a:rPr>
              <a:t>web.mit.edu/</a:t>
            </a:r>
            <a:r>
              <a:rPr lang="en-US" dirty="0" err="1" smtClean="0">
                <a:hlinkClick r:id="rId2" action="ppaction://hlinkfile"/>
              </a:rPr>
              <a:t>vondrick</a:t>
            </a:r>
            <a:r>
              <a:rPr lang="en-US" dirty="0" smtClean="0">
                <a:hlinkClick r:id="rId2" action="ppaction://hlinkfile"/>
              </a:rPr>
              <a:t>/</a:t>
            </a:r>
            <a:r>
              <a:rPr lang="en-US" dirty="0" err="1" smtClean="0">
                <a:hlinkClick r:id="rId2" action="ppaction://hlinkfile"/>
              </a:rPr>
              <a:t>ihog</a:t>
            </a:r>
            <a:r>
              <a:rPr lang="en-US" dirty="0" smtClean="0">
                <a:hlinkClick r:id="rId2" action="ppaction://hlinkfile"/>
              </a:rPr>
              <a:t>/ </a:t>
            </a:r>
            <a:endParaRPr lang="en-US" dirty="0" smtClean="0"/>
          </a:p>
          <a:p>
            <a:pPr algn="ctr"/>
            <a:r>
              <a:rPr lang="en-US" dirty="0" smtClean="0"/>
              <a:t>for more cool stuff.</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74092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Detection Failures</a:t>
            </a:r>
            <a:endParaRPr lang="en-US" dirty="0"/>
          </a:p>
        </p:txBody>
      </p:sp>
      <p:sp>
        <p:nvSpPr>
          <p:cNvPr id="3" name="Content Placeholder 2"/>
          <p:cNvSpPr>
            <a:spLocks noGrp="1"/>
          </p:cNvSpPr>
          <p:nvPr>
            <p:ph idx="1"/>
          </p:nvPr>
        </p:nvSpPr>
        <p:spPr>
          <a:xfrm>
            <a:off x="4895850" y="1825625"/>
            <a:ext cx="3619500" cy="4351338"/>
          </a:xfrm>
        </p:spPr>
        <p:txBody>
          <a:bodyPr/>
          <a:lstStyle/>
          <a:p>
            <a:pPr marL="0" indent="0">
              <a:buNone/>
            </a:pPr>
            <a:endParaRPr lang="en-US" dirty="0" smtClean="0"/>
          </a:p>
          <a:p>
            <a:r>
              <a:rPr lang="en-US" dirty="0" smtClean="0"/>
              <a:t>Why do our detectors think water looks like a car?</a:t>
            </a:r>
          </a:p>
          <a:p>
            <a:pPr lvl="1"/>
            <a:r>
              <a:rPr lang="en-US" dirty="0"/>
              <a:t>D</a:t>
            </a:r>
            <a:r>
              <a:rPr lang="en-US" dirty="0" smtClean="0"/>
              <a:t>ata set?</a:t>
            </a:r>
          </a:p>
          <a:p>
            <a:pPr lvl="1"/>
            <a:r>
              <a:rPr lang="en-US" dirty="0" smtClean="0"/>
              <a:t>Machine learning method?</a:t>
            </a:r>
          </a:p>
          <a:p>
            <a:pPr lvl="1"/>
            <a:r>
              <a:rPr lang="en-US" dirty="0" smtClean="0"/>
              <a:t>Features?</a:t>
            </a:r>
          </a:p>
          <a:p>
            <a:endParaRPr lang="en-US" dirty="0" smtClean="0"/>
          </a:p>
        </p:txBody>
      </p:sp>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dirty="0" smtClean="0"/>
              <a:t>CSE590V </a:t>
            </a:r>
            <a:endParaRPr lang="en-US" dirty="0"/>
          </a:p>
        </p:txBody>
      </p:sp>
      <p:sp>
        <p:nvSpPr>
          <p:cNvPr id="6" name="Slide Number Placeholder 5"/>
          <p:cNvSpPr>
            <a:spLocks noGrp="1"/>
          </p:cNvSpPr>
          <p:nvPr>
            <p:ph type="sldNum" sz="quarter" idx="12"/>
          </p:nvPr>
        </p:nvSpPr>
        <p:spPr/>
        <p:txBody>
          <a:bodyPr/>
          <a:lstStyle/>
          <a:p>
            <a:fld id="{E0670434-8B0D-4AA2-9F76-6BCFA473A2EC}" type="slidenum">
              <a:rPr lang="en-US" smtClean="0"/>
              <a:t>2</a:t>
            </a:fld>
            <a:endParaRPr lang="en-US"/>
          </a:p>
        </p:txBody>
      </p:sp>
      <p:grpSp>
        <p:nvGrpSpPr>
          <p:cNvPr id="14" name="Group 13"/>
          <p:cNvGrpSpPr/>
          <p:nvPr/>
        </p:nvGrpSpPr>
        <p:grpSpPr>
          <a:xfrm>
            <a:off x="628650" y="2424477"/>
            <a:ext cx="4267200" cy="3475084"/>
            <a:chOff x="628650" y="1825625"/>
            <a:chExt cx="4267200" cy="3475084"/>
          </a:xfrm>
        </p:grpSpPr>
        <p:pic>
          <p:nvPicPr>
            <p:cNvPr id="15" name="Picture 4" descr="http://web.mit.edu/vondrick/ihog/results/000821_annotated.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825625"/>
              <a:ext cx="4267200" cy="28479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8650" y="4654378"/>
              <a:ext cx="4267200" cy="646331"/>
            </a:xfrm>
            <a:prstGeom prst="rect">
              <a:avLst/>
            </a:prstGeom>
            <a:noFill/>
          </p:spPr>
          <p:txBody>
            <a:bodyPr wrap="square" rtlCol="0">
              <a:spAutoFit/>
            </a:bodyPr>
            <a:lstStyle/>
            <a:p>
              <a:r>
                <a:rPr lang="en-US" dirty="0" smtClean="0"/>
                <a:t>A high scoring car detection </a:t>
              </a:r>
            </a:p>
            <a:p>
              <a:r>
                <a:rPr lang="en-US" dirty="0" smtClean="0"/>
                <a:t>from DPM.</a:t>
              </a:r>
              <a:endParaRPr lang="en-US" dirty="0"/>
            </a:p>
          </p:txBody>
        </p:sp>
      </p:grpSp>
      <p:pic>
        <p:nvPicPr>
          <p:cNvPr id="1030" name="Picture 6" descr="http://web.mit.edu/vondrick/ihog/results/teaser_v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5253230"/>
            <a:ext cx="4762500"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17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Detection Failures</a:t>
            </a:r>
          </a:p>
        </p:txBody>
      </p:sp>
      <p:pic>
        <p:nvPicPr>
          <p:cNvPr id="10" name="Content Placeholder 9"/>
          <p:cNvPicPr>
            <a:picLocks noGrp="1" noChangeAspect="1"/>
          </p:cNvPicPr>
          <p:nvPr>
            <p:ph idx="1"/>
          </p:nvPr>
        </p:nvPicPr>
        <p:blipFill>
          <a:blip r:embed="rId3"/>
          <a:stretch>
            <a:fillRect/>
          </a:stretch>
        </p:blipFill>
        <p:spPr>
          <a:xfrm>
            <a:off x="1963881" y="1578587"/>
            <a:ext cx="834960" cy="2312053"/>
          </a:xfrm>
          <a:prstGeom prst="rect">
            <a:avLst/>
          </a:prstGeom>
        </p:spPr>
      </p:pic>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3</a:t>
            </a:fld>
            <a:endParaRPr lang="en-US"/>
          </a:p>
        </p:txBody>
      </p:sp>
      <p:pic>
        <p:nvPicPr>
          <p:cNvPr id="9" name="Picture 8"/>
          <p:cNvPicPr>
            <a:picLocks noChangeAspect="1"/>
          </p:cNvPicPr>
          <p:nvPr/>
        </p:nvPicPr>
        <p:blipFill>
          <a:blip r:embed="rId4"/>
          <a:stretch>
            <a:fillRect/>
          </a:stretch>
        </p:blipFill>
        <p:spPr>
          <a:xfrm>
            <a:off x="840796" y="1578587"/>
            <a:ext cx="1009576" cy="2312053"/>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3643991345"/>
              </p:ext>
            </p:extLst>
          </p:nvPr>
        </p:nvGraphicFramePr>
        <p:xfrm>
          <a:off x="6017137" y="1796798"/>
          <a:ext cx="2939826" cy="3396615"/>
        </p:xfrm>
        <a:graphic>
          <a:graphicData uri="http://schemas.openxmlformats.org/drawingml/2006/table">
            <a:tbl>
              <a:tblPr>
                <a:tableStyleId>{5C22544A-7EE6-4342-B048-85BDC9FD1C3A}</a:tableStyleId>
              </a:tblPr>
              <a:tblGrid>
                <a:gridCol w="1469913"/>
                <a:gridCol w="1469913"/>
              </a:tblGrid>
              <a:tr h="190500">
                <a:tc gridSpan="2">
                  <a:txBody>
                    <a:bodyPr/>
                    <a:lstStyle/>
                    <a:p>
                      <a:pPr algn="ctr" fontAlgn="b"/>
                      <a:r>
                        <a:rPr lang="en-US" sz="1800" b="0" i="0" u="sng" strike="noStrike" dirty="0" smtClean="0">
                          <a:solidFill>
                            <a:srgbClr val="000000"/>
                          </a:solidFill>
                          <a:effectLst/>
                          <a:latin typeface="Calibri" panose="020F0502020204030204" pitchFamily="34" charset="0"/>
                        </a:rPr>
                        <a:t>Object</a:t>
                      </a:r>
                      <a:r>
                        <a:rPr lang="en-US" sz="1800" b="0" i="0" u="sng" strike="noStrike" baseline="0" dirty="0" smtClean="0">
                          <a:solidFill>
                            <a:srgbClr val="000000"/>
                          </a:solidFill>
                          <a:effectLst/>
                          <a:latin typeface="Calibri" panose="020F0502020204030204" pitchFamily="34" charset="0"/>
                        </a:rPr>
                        <a:t> Categories</a:t>
                      </a:r>
                    </a:p>
                    <a:p>
                      <a:pPr algn="ctr" fontAlgn="b"/>
                      <a:endParaRPr lang="en-US" sz="1800" b="0" i="0" u="sng" strike="noStrike" dirty="0">
                        <a:solidFill>
                          <a:srgbClr val="000000"/>
                        </a:solidFill>
                        <a:effectLst/>
                        <a:latin typeface="Calibri" panose="020F0502020204030204" pitchFamily="34" charset="0"/>
                      </a:endParaRPr>
                    </a:p>
                  </a:txBody>
                  <a:tcPr marL="9525" marR="9525" marT="9525" marB="0" anchor="b">
                    <a:noFill/>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err="1" smtClean="0">
                          <a:effectLst/>
                        </a:rPr>
                        <a:t>Aeroplane</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Table</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smtClean="0">
                          <a:effectLst/>
                        </a:rPr>
                        <a:t>Bicycle</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Dog</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smtClean="0">
                          <a:effectLst/>
                        </a:rPr>
                        <a:t>Bird</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Horse</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smtClean="0">
                          <a:effectLst/>
                        </a:rPr>
                        <a:t>Boat</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Motorbike</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smtClean="0">
                          <a:effectLst/>
                        </a:rPr>
                        <a:t>Bottle</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Person</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smtClean="0">
                          <a:effectLst/>
                        </a:rPr>
                        <a:t>Bus</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Potted plant</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smtClean="0">
                          <a:effectLst/>
                        </a:rPr>
                        <a:t>Car</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Sheep</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smtClean="0">
                          <a:effectLst/>
                        </a:rPr>
                        <a:t>Cat</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Sofa</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smtClean="0">
                          <a:effectLst/>
                        </a:rPr>
                        <a:t>Chair</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Train</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r h="190500">
                <a:tc>
                  <a:txBody>
                    <a:bodyPr/>
                    <a:lstStyle/>
                    <a:p>
                      <a:pPr marL="285750" indent="-285750" algn="l" fontAlgn="b">
                        <a:buFont typeface="Arial" panose="020B0604020202020204" pitchFamily="34" charset="0"/>
                        <a:buChar char="•"/>
                      </a:pPr>
                      <a:r>
                        <a:rPr lang="en-US" sz="1800" u="none" strike="noStrike" dirty="0" smtClean="0">
                          <a:effectLst/>
                        </a:rPr>
                        <a:t>Cow</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marL="285750" indent="-285750" algn="l" fontAlgn="b">
                        <a:buFont typeface="Arial" panose="020B0604020202020204" pitchFamily="34" charset="0"/>
                        <a:buChar char="•"/>
                      </a:pPr>
                      <a:r>
                        <a:rPr lang="en-US" sz="1800" u="none" strike="noStrike" dirty="0" smtClean="0">
                          <a:effectLst/>
                        </a:rPr>
                        <a:t>TV/ monitor</a:t>
                      </a:r>
                      <a:endParaRPr lang="en-US" sz="1800" b="0" i="0"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sp>
        <p:nvSpPr>
          <p:cNvPr id="21" name="TextBox 20"/>
          <p:cNvSpPr txBox="1"/>
          <p:nvPr/>
        </p:nvSpPr>
        <p:spPr>
          <a:xfrm>
            <a:off x="877598" y="3890640"/>
            <a:ext cx="935972" cy="369332"/>
          </a:xfrm>
          <a:prstGeom prst="rect">
            <a:avLst/>
          </a:prstGeom>
          <a:noFill/>
        </p:spPr>
        <p:txBody>
          <a:bodyPr wrap="square" rtlCol="0">
            <a:spAutoFit/>
          </a:bodyPr>
          <a:lstStyle/>
          <a:p>
            <a:pPr algn="ctr"/>
            <a:r>
              <a:rPr lang="en-US" dirty="0" smtClean="0"/>
              <a:t>Person</a:t>
            </a:r>
            <a:endParaRPr lang="en-US" dirty="0"/>
          </a:p>
        </p:txBody>
      </p:sp>
      <p:grpSp>
        <p:nvGrpSpPr>
          <p:cNvPr id="25" name="Group 24"/>
          <p:cNvGrpSpPr/>
          <p:nvPr/>
        </p:nvGrpSpPr>
        <p:grpSpPr>
          <a:xfrm>
            <a:off x="3219629" y="1578587"/>
            <a:ext cx="2628111" cy="2681385"/>
            <a:chOff x="3219629" y="1578587"/>
            <a:chExt cx="2628111" cy="2681385"/>
          </a:xfrm>
        </p:grpSpPr>
        <p:pic>
          <p:nvPicPr>
            <p:cNvPr id="12" name="Picture 11"/>
            <p:cNvPicPr>
              <a:picLocks noChangeAspect="1"/>
            </p:cNvPicPr>
            <p:nvPr/>
          </p:nvPicPr>
          <p:blipFill>
            <a:blip r:embed="rId5"/>
            <a:stretch>
              <a:fillRect/>
            </a:stretch>
          </p:blipFill>
          <p:spPr>
            <a:xfrm>
              <a:off x="3219629" y="1578588"/>
              <a:ext cx="1258854" cy="2312053"/>
            </a:xfrm>
            <a:prstGeom prst="rect">
              <a:avLst/>
            </a:prstGeom>
          </p:spPr>
        </p:pic>
        <p:pic>
          <p:nvPicPr>
            <p:cNvPr id="13" name="Picture 12"/>
            <p:cNvPicPr>
              <a:picLocks noChangeAspect="1"/>
            </p:cNvPicPr>
            <p:nvPr/>
          </p:nvPicPr>
          <p:blipFill>
            <a:blip r:embed="rId6"/>
            <a:stretch>
              <a:fillRect/>
            </a:stretch>
          </p:blipFill>
          <p:spPr>
            <a:xfrm>
              <a:off x="4583869" y="1578587"/>
              <a:ext cx="1263871" cy="2313231"/>
            </a:xfrm>
            <a:prstGeom prst="rect">
              <a:avLst/>
            </a:prstGeom>
          </p:spPr>
        </p:pic>
        <p:sp>
          <p:nvSpPr>
            <p:cNvPr id="22" name="TextBox 21"/>
            <p:cNvSpPr txBox="1"/>
            <p:nvPr/>
          </p:nvSpPr>
          <p:spPr>
            <a:xfrm>
              <a:off x="3381070" y="3890640"/>
              <a:ext cx="935972" cy="369332"/>
            </a:xfrm>
            <a:prstGeom prst="rect">
              <a:avLst/>
            </a:prstGeom>
            <a:noFill/>
          </p:spPr>
          <p:txBody>
            <a:bodyPr wrap="square" rtlCol="0">
              <a:spAutoFit/>
            </a:bodyPr>
            <a:lstStyle/>
            <a:p>
              <a:pPr algn="ctr"/>
              <a:r>
                <a:rPr lang="en-US" dirty="0" smtClean="0"/>
                <a:t>Chair</a:t>
              </a:r>
              <a:endParaRPr lang="en-US" dirty="0"/>
            </a:p>
          </p:txBody>
        </p:sp>
      </p:grpSp>
      <p:grpSp>
        <p:nvGrpSpPr>
          <p:cNvPr id="24" name="Group 23"/>
          <p:cNvGrpSpPr/>
          <p:nvPr/>
        </p:nvGrpSpPr>
        <p:grpSpPr>
          <a:xfrm>
            <a:off x="591412" y="4488715"/>
            <a:ext cx="5290642" cy="1444630"/>
            <a:chOff x="591412" y="4488715"/>
            <a:chExt cx="5290642" cy="1444630"/>
          </a:xfrm>
        </p:grpSpPr>
        <p:pic>
          <p:nvPicPr>
            <p:cNvPr id="14" name="Picture 13"/>
            <p:cNvPicPr>
              <a:picLocks noChangeAspect="1"/>
            </p:cNvPicPr>
            <p:nvPr/>
          </p:nvPicPr>
          <p:blipFill>
            <a:blip r:embed="rId7"/>
            <a:stretch>
              <a:fillRect/>
            </a:stretch>
          </p:blipFill>
          <p:spPr>
            <a:xfrm>
              <a:off x="591412" y="4488715"/>
              <a:ext cx="2578919" cy="1075298"/>
            </a:xfrm>
            <a:prstGeom prst="rect">
              <a:avLst/>
            </a:prstGeom>
          </p:spPr>
        </p:pic>
        <p:pic>
          <p:nvPicPr>
            <p:cNvPr id="15" name="Picture 14"/>
            <p:cNvPicPr>
              <a:picLocks noChangeAspect="1"/>
            </p:cNvPicPr>
            <p:nvPr/>
          </p:nvPicPr>
          <p:blipFill>
            <a:blip r:embed="rId8"/>
            <a:stretch>
              <a:fillRect/>
            </a:stretch>
          </p:blipFill>
          <p:spPr>
            <a:xfrm>
              <a:off x="3328608" y="4488715"/>
              <a:ext cx="2553446" cy="1075298"/>
            </a:xfrm>
            <a:prstGeom prst="rect">
              <a:avLst/>
            </a:prstGeom>
          </p:spPr>
        </p:pic>
        <p:sp>
          <p:nvSpPr>
            <p:cNvPr id="23" name="TextBox 22"/>
            <p:cNvSpPr txBox="1"/>
            <p:nvPr/>
          </p:nvSpPr>
          <p:spPr>
            <a:xfrm>
              <a:off x="1412885" y="5564013"/>
              <a:ext cx="935972" cy="369332"/>
            </a:xfrm>
            <a:prstGeom prst="rect">
              <a:avLst/>
            </a:prstGeom>
            <a:noFill/>
          </p:spPr>
          <p:txBody>
            <a:bodyPr wrap="square" rtlCol="0">
              <a:spAutoFit/>
            </a:bodyPr>
            <a:lstStyle/>
            <a:p>
              <a:pPr algn="ctr"/>
              <a:r>
                <a:rPr lang="en-US" dirty="0" smtClean="0"/>
                <a:t>Car</a:t>
              </a:r>
              <a:endParaRPr lang="en-US" dirty="0"/>
            </a:p>
          </p:txBody>
        </p:sp>
      </p:grpSp>
    </p:spTree>
    <p:extLst>
      <p:ext uri="{BB962C8B-B14F-4D97-AF65-F5344CB8AC3E}">
        <p14:creationId xmlns:p14="http://schemas.microsoft.com/office/powerpoint/2010/main" val="3420586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Reconstructing an Image</a:t>
            </a:r>
            <a:endParaRPr lang="en-US" dirty="0"/>
          </a:p>
        </p:txBody>
      </p:sp>
      <p:pic>
        <p:nvPicPr>
          <p:cNvPr id="7" name="Content Placeholder 6"/>
          <p:cNvPicPr>
            <a:picLocks noGrp="1" noChangeAspect="1"/>
          </p:cNvPicPr>
          <p:nvPr>
            <p:ph idx="1"/>
          </p:nvPr>
        </p:nvPicPr>
        <p:blipFill>
          <a:blip r:embed="rId3"/>
          <a:stretch>
            <a:fillRect/>
          </a:stretch>
        </p:blipFill>
        <p:spPr>
          <a:xfrm>
            <a:off x="628650" y="1983857"/>
            <a:ext cx="7886700" cy="1359775"/>
          </a:xfrm>
          <a:prstGeom prst="rect">
            <a:avLst/>
          </a:prstGeom>
        </p:spPr>
      </p:pic>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4</a:t>
            </a:fld>
            <a:endParaRPr lang="en-US" dirty="0"/>
          </a:p>
        </p:txBody>
      </p:sp>
      <p:grpSp>
        <p:nvGrpSpPr>
          <p:cNvPr id="18" name="Group 17"/>
          <p:cNvGrpSpPr/>
          <p:nvPr/>
        </p:nvGrpSpPr>
        <p:grpSpPr>
          <a:xfrm>
            <a:off x="628649" y="4307163"/>
            <a:ext cx="7930837" cy="1699520"/>
            <a:chOff x="628649" y="4307163"/>
            <a:chExt cx="7930837" cy="1699520"/>
          </a:xfrm>
        </p:grpSpPr>
        <p:pic>
          <p:nvPicPr>
            <p:cNvPr id="8" name="Picture 7"/>
            <p:cNvPicPr>
              <a:picLocks noChangeAspect="1"/>
            </p:cNvPicPr>
            <p:nvPr/>
          </p:nvPicPr>
          <p:blipFill>
            <a:blip r:embed="rId4"/>
            <a:stretch>
              <a:fillRect/>
            </a:stretch>
          </p:blipFill>
          <p:spPr>
            <a:xfrm>
              <a:off x="6777444" y="4320654"/>
              <a:ext cx="1771089" cy="1342787"/>
            </a:xfrm>
            <a:prstGeom prst="rect">
              <a:avLst/>
            </a:prstGeom>
          </p:spPr>
        </p:pic>
        <p:grpSp>
          <p:nvGrpSpPr>
            <p:cNvPr id="13" name="Group 12"/>
            <p:cNvGrpSpPr/>
            <p:nvPr/>
          </p:nvGrpSpPr>
          <p:grpSpPr>
            <a:xfrm>
              <a:off x="628649" y="4307163"/>
              <a:ext cx="5652449" cy="1389888"/>
              <a:chOff x="628649" y="4307163"/>
              <a:chExt cx="5652449" cy="1389888"/>
            </a:xfrm>
          </p:grpSpPr>
          <p:pic>
            <p:nvPicPr>
              <p:cNvPr id="9" name="Picture 8"/>
              <p:cNvPicPr>
                <a:picLocks noChangeAspect="1"/>
              </p:cNvPicPr>
              <p:nvPr/>
            </p:nvPicPr>
            <p:blipFill>
              <a:blip r:embed="rId5"/>
              <a:stretch>
                <a:fillRect/>
              </a:stretch>
            </p:blipFill>
            <p:spPr>
              <a:xfrm>
                <a:off x="628649" y="4317554"/>
                <a:ext cx="1809092" cy="1371600"/>
              </a:xfrm>
              <a:prstGeom prst="rect">
                <a:avLst/>
              </a:prstGeom>
            </p:spPr>
          </p:pic>
          <p:pic>
            <p:nvPicPr>
              <p:cNvPr id="12" name="Picture 11"/>
              <p:cNvPicPr>
                <a:picLocks noChangeAspect="1"/>
              </p:cNvPicPr>
              <p:nvPr/>
            </p:nvPicPr>
            <p:blipFill>
              <a:blip r:embed="rId6"/>
              <a:stretch>
                <a:fillRect/>
              </a:stretch>
            </p:blipFill>
            <p:spPr>
              <a:xfrm>
                <a:off x="2509967" y="4307163"/>
                <a:ext cx="3771131" cy="1389888"/>
              </a:xfrm>
              <a:prstGeom prst="rect">
                <a:avLst/>
              </a:prstGeom>
            </p:spPr>
          </p:pic>
        </p:grpSp>
        <p:sp>
          <p:nvSpPr>
            <p:cNvPr id="14" name="TextBox 13"/>
            <p:cNvSpPr txBox="1"/>
            <p:nvPr/>
          </p:nvSpPr>
          <p:spPr>
            <a:xfrm>
              <a:off x="6777445" y="5689760"/>
              <a:ext cx="1782041" cy="307777"/>
            </a:xfrm>
            <a:prstGeom prst="rect">
              <a:avLst/>
            </a:prstGeom>
            <a:noFill/>
          </p:spPr>
          <p:txBody>
            <a:bodyPr wrap="square" rtlCol="0">
              <a:spAutoFit/>
            </a:bodyPr>
            <a:lstStyle/>
            <a:p>
              <a:pPr algn="ctr"/>
              <a:r>
                <a:rPr lang="en-US" sz="1400" dirty="0" smtClean="0"/>
                <a:t>original image</a:t>
              </a:r>
              <a:endParaRPr lang="en-US" sz="1400" dirty="0"/>
            </a:p>
          </p:txBody>
        </p:sp>
        <p:sp>
          <p:nvSpPr>
            <p:cNvPr id="15" name="TextBox 14"/>
            <p:cNvSpPr txBox="1"/>
            <p:nvPr/>
          </p:nvSpPr>
          <p:spPr>
            <a:xfrm>
              <a:off x="642174" y="5697051"/>
              <a:ext cx="1782041" cy="307777"/>
            </a:xfrm>
            <a:prstGeom prst="rect">
              <a:avLst/>
            </a:prstGeom>
            <a:noFill/>
          </p:spPr>
          <p:txBody>
            <a:bodyPr wrap="square" rtlCol="0">
              <a:spAutoFit/>
            </a:bodyPr>
            <a:lstStyle/>
            <a:p>
              <a:pPr algn="ctr"/>
              <a:r>
                <a:rPr lang="en-US" sz="1400" dirty="0" smtClean="0"/>
                <a:t>copied patches</a:t>
              </a:r>
              <a:endParaRPr lang="en-US" sz="1400" dirty="0"/>
            </a:p>
          </p:txBody>
        </p:sp>
        <p:sp>
          <p:nvSpPr>
            <p:cNvPr id="16" name="TextBox 15"/>
            <p:cNvSpPr txBox="1"/>
            <p:nvPr/>
          </p:nvSpPr>
          <p:spPr>
            <a:xfrm>
              <a:off x="2509967" y="5697051"/>
              <a:ext cx="1782041" cy="307777"/>
            </a:xfrm>
            <a:prstGeom prst="rect">
              <a:avLst/>
            </a:prstGeom>
            <a:noFill/>
          </p:spPr>
          <p:txBody>
            <a:bodyPr wrap="square" rtlCol="0">
              <a:spAutoFit/>
            </a:bodyPr>
            <a:lstStyle/>
            <a:p>
              <a:pPr algn="ctr"/>
              <a:r>
                <a:rPr lang="en-US" sz="1400" dirty="0" smtClean="0"/>
                <a:t>blending</a:t>
              </a:r>
              <a:endParaRPr lang="en-US" sz="1400" dirty="0"/>
            </a:p>
          </p:txBody>
        </p:sp>
        <p:sp>
          <p:nvSpPr>
            <p:cNvPr id="17" name="TextBox 16"/>
            <p:cNvSpPr txBox="1"/>
            <p:nvPr/>
          </p:nvSpPr>
          <p:spPr>
            <a:xfrm>
              <a:off x="4377761" y="5698906"/>
              <a:ext cx="1903338" cy="307777"/>
            </a:xfrm>
            <a:prstGeom prst="rect">
              <a:avLst/>
            </a:prstGeom>
            <a:noFill/>
          </p:spPr>
          <p:txBody>
            <a:bodyPr wrap="square" rtlCol="0">
              <a:spAutoFit/>
            </a:bodyPr>
            <a:lstStyle/>
            <a:p>
              <a:pPr algn="ctr"/>
              <a:r>
                <a:rPr lang="en-US" sz="1400" dirty="0" smtClean="0"/>
                <a:t>interpolation</a:t>
              </a:r>
              <a:endParaRPr lang="en-US" sz="1400" dirty="0"/>
            </a:p>
          </p:txBody>
        </p:sp>
      </p:grpSp>
      <p:sp>
        <p:nvSpPr>
          <p:cNvPr id="21" name="TextBox 20"/>
          <p:cNvSpPr txBox="1"/>
          <p:nvPr/>
        </p:nvSpPr>
        <p:spPr>
          <a:xfrm>
            <a:off x="628649" y="6079352"/>
            <a:ext cx="7886701" cy="276999"/>
          </a:xfrm>
          <a:prstGeom prst="rect">
            <a:avLst/>
          </a:prstGeom>
          <a:noFill/>
        </p:spPr>
        <p:txBody>
          <a:bodyPr wrap="square" rtlCol="0">
            <a:spAutoFit/>
          </a:bodyPr>
          <a:lstStyle/>
          <a:p>
            <a:r>
              <a:rPr lang="en-US" sz="1200" dirty="0">
                <a:solidFill>
                  <a:schemeClr val="bg1">
                    <a:lumMod val="50000"/>
                  </a:schemeClr>
                </a:solidFill>
              </a:rPr>
              <a:t>Reconstructing an image from its local descriptors, Philippe </a:t>
            </a:r>
            <a:r>
              <a:rPr lang="en-US" sz="1200" dirty="0" err="1">
                <a:solidFill>
                  <a:schemeClr val="bg1">
                    <a:lumMod val="50000"/>
                  </a:schemeClr>
                </a:solidFill>
              </a:rPr>
              <a:t>Weinzaepfel</a:t>
            </a:r>
            <a:r>
              <a:rPr lang="en-US" sz="1200" dirty="0">
                <a:solidFill>
                  <a:schemeClr val="bg1">
                    <a:lumMod val="50000"/>
                  </a:schemeClr>
                </a:solidFill>
              </a:rPr>
              <a:t>, </a:t>
            </a:r>
            <a:r>
              <a:rPr lang="en-US" sz="1200" dirty="0" err="1">
                <a:solidFill>
                  <a:schemeClr val="bg1">
                    <a:lumMod val="50000"/>
                  </a:schemeClr>
                </a:solidFill>
              </a:rPr>
              <a:t>Hervé</a:t>
            </a:r>
            <a:r>
              <a:rPr lang="en-US" sz="1200" dirty="0">
                <a:solidFill>
                  <a:schemeClr val="bg1">
                    <a:lumMod val="50000"/>
                  </a:schemeClr>
                </a:solidFill>
              </a:rPr>
              <a:t> </a:t>
            </a:r>
            <a:r>
              <a:rPr lang="en-US" sz="1200" dirty="0" err="1">
                <a:solidFill>
                  <a:schemeClr val="bg1">
                    <a:lumMod val="50000"/>
                  </a:schemeClr>
                </a:solidFill>
              </a:rPr>
              <a:t>Jégou</a:t>
            </a:r>
            <a:r>
              <a:rPr lang="en-US" sz="1200" dirty="0">
                <a:solidFill>
                  <a:schemeClr val="bg1">
                    <a:lumMod val="50000"/>
                  </a:schemeClr>
                </a:solidFill>
              </a:rPr>
              <a:t> and Patrick Pérez, Proc. IEEE </a:t>
            </a:r>
            <a:r>
              <a:rPr lang="en-US" sz="1200" dirty="0" smtClean="0">
                <a:solidFill>
                  <a:schemeClr val="bg1">
                    <a:lumMod val="50000"/>
                  </a:schemeClr>
                </a:solidFill>
              </a:rPr>
              <a:t>CVPR’11.</a:t>
            </a:r>
            <a:endParaRPr lang="en-US" sz="1200" dirty="0">
              <a:solidFill>
                <a:schemeClr val="bg1">
                  <a:lumMod val="50000"/>
                </a:schemeClr>
              </a:solidFill>
            </a:endParaRPr>
          </a:p>
        </p:txBody>
      </p:sp>
      <p:sp>
        <p:nvSpPr>
          <p:cNvPr id="22" name="TextBox 21"/>
          <p:cNvSpPr txBox="1"/>
          <p:nvPr/>
        </p:nvSpPr>
        <p:spPr>
          <a:xfrm>
            <a:off x="614796" y="3339106"/>
            <a:ext cx="1782041" cy="307777"/>
          </a:xfrm>
          <a:prstGeom prst="rect">
            <a:avLst/>
          </a:prstGeom>
          <a:noFill/>
        </p:spPr>
        <p:txBody>
          <a:bodyPr wrap="square" rtlCol="0">
            <a:spAutoFit/>
          </a:bodyPr>
          <a:lstStyle/>
          <a:p>
            <a:pPr algn="ctr"/>
            <a:r>
              <a:rPr lang="en-US" sz="1400" dirty="0" smtClean="0"/>
              <a:t>calculate SIFT</a:t>
            </a:r>
            <a:endParaRPr lang="en-US" sz="1400" dirty="0"/>
          </a:p>
        </p:txBody>
      </p:sp>
      <p:sp>
        <p:nvSpPr>
          <p:cNvPr id="23" name="TextBox 22"/>
          <p:cNvSpPr txBox="1"/>
          <p:nvPr/>
        </p:nvSpPr>
        <p:spPr>
          <a:xfrm>
            <a:off x="2951017" y="3339105"/>
            <a:ext cx="1600201" cy="523220"/>
          </a:xfrm>
          <a:prstGeom prst="rect">
            <a:avLst/>
          </a:prstGeom>
          <a:noFill/>
        </p:spPr>
        <p:txBody>
          <a:bodyPr wrap="square" rtlCol="0">
            <a:spAutoFit/>
          </a:bodyPr>
          <a:lstStyle/>
          <a:p>
            <a:pPr algn="ctr"/>
            <a:r>
              <a:rPr lang="en-US" sz="1400" dirty="0" smtClean="0"/>
              <a:t>elliptic </a:t>
            </a:r>
          </a:p>
          <a:p>
            <a:pPr algn="ctr"/>
            <a:r>
              <a:rPr lang="en-US" sz="1400" dirty="0" smtClean="0"/>
              <a:t>region of interest</a:t>
            </a:r>
            <a:endParaRPr lang="en-US" sz="1400" dirty="0"/>
          </a:p>
        </p:txBody>
      </p:sp>
      <p:sp>
        <p:nvSpPr>
          <p:cNvPr id="24" name="TextBox 23"/>
          <p:cNvSpPr txBox="1"/>
          <p:nvPr/>
        </p:nvSpPr>
        <p:spPr>
          <a:xfrm>
            <a:off x="4863571" y="3356923"/>
            <a:ext cx="2050259" cy="523220"/>
          </a:xfrm>
          <a:prstGeom prst="rect">
            <a:avLst/>
          </a:prstGeom>
          <a:noFill/>
        </p:spPr>
        <p:txBody>
          <a:bodyPr wrap="square" rtlCol="0">
            <a:spAutoFit/>
          </a:bodyPr>
          <a:lstStyle/>
          <a:p>
            <a:pPr algn="ctr"/>
            <a:r>
              <a:rPr lang="en-US" sz="1400" dirty="0" smtClean="0"/>
              <a:t>affine normalization </a:t>
            </a:r>
          </a:p>
          <a:p>
            <a:pPr algn="ctr"/>
            <a:r>
              <a:rPr lang="en-US" sz="1400" dirty="0" smtClean="0"/>
              <a:t>to square patch</a:t>
            </a:r>
            <a:endParaRPr lang="en-US" sz="1400" dirty="0"/>
          </a:p>
        </p:txBody>
      </p:sp>
      <p:sp>
        <p:nvSpPr>
          <p:cNvPr id="25" name="TextBox 24"/>
          <p:cNvSpPr txBox="1"/>
          <p:nvPr/>
        </p:nvSpPr>
        <p:spPr>
          <a:xfrm>
            <a:off x="6777444" y="3339105"/>
            <a:ext cx="2050259" cy="307777"/>
          </a:xfrm>
          <a:prstGeom prst="rect">
            <a:avLst/>
          </a:prstGeom>
          <a:noFill/>
        </p:spPr>
        <p:txBody>
          <a:bodyPr wrap="square" rtlCol="0">
            <a:spAutoFit/>
          </a:bodyPr>
          <a:lstStyle/>
          <a:p>
            <a:pPr algn="ctr"/>
            <a:r>
              <a:rPr lang="en-US" sz="1400" dirty="0" smtClean="0"/>
              <a:t>local descriptor</a:t>
            </a:r>
            <a:endParaRPr lang="en-US" sz="1400" dirty="0"/>
          </a:p>
        </p:txBody>
      </p:sp>
    </p:spTree>
    <p:extLst>
      <p:ext uri="{BB962C8B-B14F-4D97-AF65-F5344CB8AC3E}">
        <p14:creationId xmlns:p14="http://schemas.microsoft.com/office/powerpoint/2010/main" val="3384086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a:t>
            </a:r>
            <a:r>
              <a:rPr lang="en-US" dirty="0"/>
              <a:t>o</a:t>
            </a:r>
            <a:r>
              <a:rPr lang="en-US" dirty="0" smtClean="0"/>
              <a:t>f Oriented Gradients</a:t>
            </a:r>
            <a:endParaRPr lang="en-US" dirty="0"/>
          </a:p>
        </p:txBody>
      </p:sp>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dirty="0" smtClean="0"/>
              <a:t>CSE590V </a:t>
            </a:r>
            <a:endParaRPr lang="en-US" dirty="0"/>
          </a:p>
        </p:txBody>
      </p:sp>
      <p:sp>
        <p:nvSpPr>
          <p:cNvPr id="6" name="Slide Number Placeholder 5"/>
          <p:cNvSpPr>
            <a:spLocks noGrp="1"/>
          </p:cNvSpPr>
          <p:nvPr>
            <p:ph type="sldNum" sz="quarter" idx="12"/>
          </p:nvPr>
        </p:nvSpPr>
        <p:spPr/>
        <p:txBody>
          <a:bodyPr/>
          <a:lstStyle/>
          <a:p>
            <a:fld id="{E0670434-8B0D-4AA2-9F76-6BCFA473A2EC}" type="slidenum">
              <a:rPr lang="en-US" smtClean="0"/>
              <a:t>5</a:t>
            </a:fld>
            <a:endParaRPr lang="en-US" dirty="0"/>
          </a:p>
        </p:txBody>
      </p:sp>
      <p:pic>
        <p:nvPicPr>
          <p:cNvPr id="10" name="Picture 9"/>
          <p:cNvPicPr>
            <a:picLocks noChangeAspect="1"/>
          </p:cNvPicPr>
          <p:nvPr/>
        </p:nvPicPr>
        <p:blipFill>
          <a:blip r:embed="rId3"/>
          <a:stretch>
            <a:fillRect/>
          </a:stretch>
        </p:blipFill>
        <p:spPr>
          <a:xfrm>
            <a:off x="628650" y="1383867"/>
            <a:ext cx="7972425" cy="3848100"/>
          </a:xfrm>
          <a:prstGeom prst="rect">
            <a:avLst/>
          </a:prstGeom>
        </p:spPr>
      </p:pic>
      <p:sp>
        <p:nvSpPr>
          <p:cNvPr id="11" name="TextBox 10"/>
          <p:cNvSpPr txBox="1"/>
          <p:nvPr/>
        </p:nvSpPr>
        <p:spPr>
          <a:xfrm>
            <a:off x="671512" y="6079352"/>
            <a:ext cx="7886700" cy="276999"/>
          </a:xfrm>
          <a:prstGeom prst="rect">
            <a:avLst/>
          </a:prstGeom>
          <a:noFill/>
        </p:spPr>
        <p:txBody>
          <a:bodyPr wrap="square" rtlCol="0">
            <a:spAutoFit/>
          </a:bodyPr>
          <a:lstStyle/>
          <a:p>
            <a:r>
              <a:rPr lang="en-US" sz="1200" dirty="0">
                <a:solidFill>
                  <a:schemeClr val="bg1">
                    <a:lumMod val="50000"/>
                  </a:schemeClr>
                </a:solidFill>
              </a:rPr>
              <a:t>Histograms of oriented gradients for human </a:t>
            </a:r>
            <a:r>
              <a:rPr lang="en-US" sz="1200" dirty="0" smtClean="0">
                <a:solidFill>
                  <a:schemeClr val="bg1">
                    <a:lumMod val="50000"/>
                  </a:schemeClr>
                </a:solidFill>
              </a:rPr>
              <a:t>detection, </a:t>
            </a:r>
            <a:r>
              <a:rPr lang="en-US" sz="1200" dirty="0">
                <a:solidFill>
                  <a:schemeClr val="bg1">
                    <a:lumMod val="50000"/>
                  </a:schemeClr>
                </a:solidFill>
              </a:rPr>
              <a:t>Dalal, N</a:t>
            </a:r>
            <a:r>
              <a:rPr lang="en-US" sz="1200" dirty="0" smtClean="0">
                <a:solidFill>
                  <a:schemeClr val="bg1">
                    <a:lumMod val="50000"/>
                  </a:schemeClr>
                </a:solidFill>
              </a:rPr>
              <a:t>.</a:t>
            </a:r>
            <a:r>
              <a:rPr lang="en-US" sz="1200" dirty="0">
                <a:solidFill>
                  <a:schemeClr val="bg1">
                    <a:lumMod val="50000"/>
                  </a:schemeClr>
                </a:solidFill>
              </a:rPr>
              <a:t>,</a:t>
            </a:r>
            <a:r>
              <a:rPr lang="en-US" sz="1200" dirty="0" smtClean="0">
                <a:solidFill>
                  <a:schemeClr val="bg1">
                    <a:lumMod val="50000"/>
                  </a:schemeClr>
                </a:solidFill>
              </a:rPr>
              <a:t> </a:t>
            </a:r>
            <a:r>
              <a:rPr lang="en-US" sz="1200" dirty="0" err="1">
                <a:solidFill>
                  <a:schemeClr val="bg1">
                    <a:lumMod val="50000"/>
                  </a:schemeClr>
                </a:solidFill>
              </a:rPr>
              <a:t>Triggs</a:t>
            </a:r>
            <a:r>
              <a:rPr lang="en-US" sz="1200" dirty="0">
                <a:solidFill>
                  <a:schemeClr val="bg1">
                    <a:lumMod val="50000"/>
                  </a:schemeClr>
                </a:solidFill>
              </a:rPr>
              <a:t>, B</a:t>
            </a:r>
            <a:r>
              <a:rPr lang="en-US" sz="1200" dirty="0" smtClean="0">
                <a:solidFill>
                  <a:schemeClr val="bg1">
                    <a:lumMod val="50000"/>
                  </a:schemeClr>
                </a:solidFill>
              </a:rPr>
              <a:t>., CVPR’05.</a:t>
            </a:r>
            <a:endParaRPr lang="en-US" sz="1200" dirty="0">
              <a:solidFill>
                <a:schemeClr val="bg1">
                  <a:lumMod val="50000"/>
                </a:schemeClr>
              </a:solidFill>
            </a:endParaRPr>
          </a:p>
        </p:txBody>
      </p:sp>
      <p:sp>
        <p:nvSpPr>
          <p:cNvPr id="12" name="TextBox 11"/>
          <p:cNvSpPr txBox="1"/>
          <p:nvPr/>
        </p:nvSpPr>
        <p:spPr>
          <a:xfrm>
            <a:off x="671511" y="5256630"/>
            <a:ext cx="1828800" cy="307777"/>
          </a:xfrm>
          <a:prstGeom prst="rect">
            <a:avLst/>
          </a:prstGeom>
          <a:noFill/>
        </p:spPr>
        <p:txBody>
          <a:bodyPr wrap="square" rtlCol="0">
            <a:spAutoFit/>
          </a:bodyPr>
          <a:lstStyle/>
          <a:p>
            <a:pPr algn="ctr"/>
            <a:r>
              <a:rPr lang="en-US" sz="1400" dirty="0" smtClean="0"/>
              <a:t>original image</a:t>
            </a:r>
            <a:endParaRPr lang="en-US" sz="1400" dirty="0"/>
          </a:p>
        </p:txBody>
      </p:sp>
      <p:sp>
        <p:nvSpPr>
          <p:cNvPr id="13" name="TextBox 12"/>
          <p:cNvSpPr txBox="1"/>
          <p:nvPr/>
        </p:nvSpPr>
        <p:spPr>
          <a:xfrm>
            <a:off x="2663329" y="5256630"/>
            <a:ext cx="1828800" cy="523220"/>
          </a:xfrm>
          <a:prstGeom prst="rect">
            <a:avLst/>
          </a:prstGeom>
          <a:noFill/>
        </p:spPr>
        <p:txBody>
          <a:bodyPr wrap="square" rtlCol="0">
            <a:spAutoFit/>
          </a:bodyPr>
          <a:lstStyle/>
          <a:p>
            <a:pPr algn="ctr"/>
            <a:r>
              <a:rPr lang="en-US" sz="1400" dirty="0" smtClean="0"/>
              <a:t>R-HOG descriptor</a:t>
            </a:r>
          </a:p>
          <a:p>
            <a:pPr algn="ctr"/>
            <a:r>
              <a:rPr lang="en-US" sz="1400" dirty="0" smtClean="0"/>
              <a:t>(HOG glyph)</a:t>
            </a:r>
            <a:endParaRPr lang="en-US" sz="1400" dirty="0"/>
          </a:p>
        </p:txBody>
      </p:sp>
      <p:sp>
        <p:nvSpPr>
          <p:cNvPr id="14" name="TextBox 13"/>
          <p:cNvSpPr txBox="1"/>
          <p:nvPr/>
        </p:nvSpPr>
        <p:spPr>
          <a:xfrm>
            <a:off x="4655147" y="5256630"/>
            <a:ext cx="1828800" cy="738664"/>
          </a:xfrm>
          <a:prstGeom prst="rect">
            <a:avLst/>
          </a:prstGeom>
          <a:noFill/>
        </p:spPr>
        <p:txBody>
          <a:bodyPr wrap="square" rtlCol="0">
            <a:spAutoFit/>
          </a:bodyPr>
          <a:lstStyle/>
          <a:p>
            <a:pPr algn="ctr"/>
            <a:r>
              <a:rPr lang="en-US" sz="1400" dirty="0" smtClean="0"/>
              <a:t>R-HOG descriptor</a:t>
            </a:r>
          </a:p>
          <a:p>
            <a:pPr algn="ctr"/>
            <a:r>
              <a:rPr lang="en-US" sz="1400" dirty="0" smtClean="0"/>
              <a:t>weighted by </a:t>
            </a:r>
          </a:p>
          <a:p>
            <a:pPr algn="ctr"/>
            <a:r>
              <a:rPr lang="en-US" sz="1400" dirty="0" smtClean="0"/>
              <a:t>positive SVM weights</a:t>
            </a:r>
            <a:endParaRPr lang="en-US" sz="1400" dirty="0"/>
          </a:p>
        </p:txBody>
      </p:sp>
      <p:sp>
        <p:nvSpPr>
          <p:cNvPr id="15" name="TextBox 14"/>
          <p:cNvSpPr txBox="1"/>
          <p:nvPr/>
        </p:nvSpPr>
        <p:spPr>
          <a:xfrm>
            <a:off x="6646965" y="5258485"/>
            <a:ext cx="1828800" cy="738664"/>
          </a:xfrm>
          <a:prstGeom prst="rect">
            <a:avLst/>
          </a:prstGeom>
          <a:noFill/>
        </p:spPr>
        <p:txBody>
          <a:bodyPr wrap="square" rtlCol="0">
            <a:spAutoFit/>
          </a:bodyPr>
          <a:lstStyle/>
          <a:p>
            <a:pPr algn="ctr"/>
            <a:r>
              <a:rPr lang="en-US" sz="1400" dirty="0"/>
              <a:t>R-HOG descriptor</a:t>
            </a:r>
          </a:p>
          <a:p>
            <a:pPr algn="ctr"/>
            <a:r>
              <a:rPr lang="en-US" sz="1400" dirty="0"/>
              <a:t>weighted by </a:t>
            </a:r>
          </a:p>
          <a:p>
            <a:pPr algn="ctr"/>
            <a:r>
              <a:rPr lang="en-US" sz="1400" dirty="0" smtClean="0"/>
              <a:t>negative SVM </a:t>
            </a:r>
            <a:r>
              <a:rPr lang="en-US" sz="1400" dirty="0"/>
              <a:t>weights</a:t>
            </a:r>
          </a:p>
        </p:txBody>
      </p:sp>
    </p:spTree>
    <p:extLst>
      <p:ext uri="{BB962C8B-B14F-4D97-AF65-F5344CB8AC3E}">
        <p14:creationId xmlns:p14="http://schemas.microsoft.com/office/powerpoint/2010/main" val="232196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6</a:t>
            </a:fld>
            <a:endParaRPr lang="en-US"/>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p:txBody>
              <a:bodyPr>
                <a:normAutofit lnSpcReduction="10000"/>
              </a:bodyPr>
              <a:lstStyle/>
              <a:p>
                <a:pPr marL="0" indent="0">
                  <a:buNone/>
                </a:pPr>
                <a:r>
                  <a:rPr lang="en-US" dirty="0" smtClean="0"/>
                  <a:t>Image: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𝐷</m:t>
                        </m:r>
                      </m:sup>
                    </m:sSup>
                  </m:oMath>
                </a14:m>
                <a:r>
                  <a:rPr lang="en-US" dirty="0">
                    <a:ea typeface="Cambria Math" panose="02040503050406030204" pitchFamily="18" charset="0"/>
                  </a:rPr>
                  <a:t/>
                </a:r>
                <a:br>
                  <a:rPr lang="en-US" dirty="0">
                    <a:ea typeface="Cambria Math" panose="02040503050406030204" pitchFamily="18" charset="0"/>
                  </a:rPr>
                </a:br>
                <a:r>
                  <a:rPr lang="en-US" dirty="0">
                    <a:ea typeface="Cambria Math" panose="02040503050406030204" pitchFamily="18" charset="0"/>
                  </a:rPr>
                  <a:t>HOG descriptor:	</a:t>
                </a:r>
                <a14:m>
                  <m:oMath xmlns:m="http://schemas.openxmlformats.org/officeDocument/2006/math">
                    <m:r>
                      <a:rPr lang="en-US" i="1">
                        <a:latin typeface="Cambria Math" panose="02040503050406030204" pitchFamily="18" charset="0"/>
                      </a:rPr>
                      <m:t>𝑦</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𝑑</m:t>
                        </m:r>
                      </m:sup>
                    </m:sSup>
                  </m:oMath>
                </a14:m>
                <a:r>
                  <a:rPr lang="tr-TR" dirty="0" smtClean="0"/>
                  <a:t/>
                </a:r>
                <a:br>
                  <a:rPr lang="tr-TR" dirty="0" smtClean="0"/>
                </a:br>
                <a:r>
                  <a:rPr lang="tr-TR" dirty="0" smtClean="0"/>
                  <a:t>HOG </a:t>
                </a:r>
                <a:r>
                  <a:rPr lang="en-US" dirty="0" smtClean="0"/>
                  <a:t>inverse: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𝑦</m:t>
                        </m:r>
                      </m:e>
                    </m:d>
                    <m:r>
                      <a:rPr lang="en-US" b="0" i="1" smtClean="0">
                        <a:latin typeface="Cambria Math" panose="02040503050406030204" pitchFamily="18" charset="0"/>
                      </a:rPr>
                      <m:t> </m:t>
                    </m:r>
                  </m:oMath>
                </a14:m>
                <a:endParaRPr lang="tr-TR" dirty="0"/>
              </a:p>
              <a:p>
                <a:r>
                  <a:rPr lang="en-US" dirty="0" smtClean="0"/>
                  <a:t>Exemplar LDA</a:t>
                </a:r>
                <a:br>
                  <a:rPr lang="en-US" dirty="0" smtClean="0"/>
                </a:br>
                <a:endParaRPr lang="en-US" dirty="0" smtClean="0"/>
              </a:p>
              <a:p>
                <a:pPr marL="457200" lvl="1" indent="0">
                  <a:buNone/>
                </a:pPr>
                <a:r>
                  <a:rPr lang="en-US" dirty="0" smtClean="0"/>
                  <a:t>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m:t>
                        </m:r>
                      </m:e>
                      <m:sub>
                        <m:r>
                          <a:rPr lang="tr-TR" b="0" i="1" smtClean="0">
                            <a:latin typeface="Cambria Math" panose="02040503050406030204" pitchFamily="18" charset="0"/>
                          </a:rPr>
                          <m:t>𝐴</m:t>
                        </m:r>
                      </m:sub>
                      <m:sup>
                        <m:r>
                          <a:rPr lang="tr-TR"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𝐾</m:t>
                        </m:r>
                      </m:den>
                    </m:f>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𝐾</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e>
                    </m:nary>
                  </m:oMath>
                </a14:m>
                <a:endParaRPr lang="en-US" dirty="0" smtClean="0"/>
              </a:p>
              <a:p>
                <a:endParaRPr lang="en-US" dirty="0" smtClean="0"/>
              </a:p>
              <a:p>
                <a:r>
                  <a:rPr lang="en-US" dirty="0" smtClean="0"/>
                  <a:t>Ridge Regression</a:t>
                </a:r>
                <a:br>
                  <a:rPr lang="en-US" dirty="0" smtClean="0"/>
                </a:br>
                <a:endParaRPr lang="en-US" dirty="0" smtClean="0"/>
              </a:p>
              <a:p>
                <a:pPr marL="457200" lvl="1" indent="0">
                  <a:buNone/>
                </a:pPr>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𝐵</m:t>
                        </m:r>
                      </m:sub>
                      <m:sup>
                        <m:r>
                          <a:rPr lang="tr-TR" i="1">
                            <a:latin typeface="Cambria Math" panose="02040503050406030204" pitchFamily="18" charset="0"/>
                          </a:rPr>
                          <m:t>−1</m:t>
                        </m:r>
                      </m:sup>
                    </m:sSubSup>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en-US" b="0" i="1" smtClean="0">
                        <a:latin typeface="Cambria Math" panose="02040503050406030204" pitchFamily="18" charset="0"/>
                      </a:rPr>
                      <m:t> </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𝑋</m:t>
                        </m:r>
                        <m:r>
                          <a:rPr lang="en-US" b="0" i="1" smtClean="0">
                            <a:latin typeface="Cambria Math" panose="02040503050406030204" pitchFamily="18" charset="0"/>
                          </a:rPr>
                          <m:t>𝑌</m:t>
                        </m:r>
                      </m:sub>
                      <m:sup/>
                      <m:e>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𝑌</m:t>
                            </m:r>
                            <m:r>
                              <a:rPr lang="en-US" b="0" i="1" smtClean="0">
                                <a:latin typeface="Cambria Math" panose="02040503050406030204" pitchFamily="18" charset="0"/>
                              </a:rPr>
                              <m:t>𝑌</m:t>
                            </m:r>
                          </m:sub>
                          <m:sup>
                            <m:r>
                              <a:rPr lang="en-US" b="0" i="1" smtClean="0">
                                <a:latin typeface="Cambria Math" panose="02040503050406030204" pitchFamily="18" charset="0"/>
                              </a:rPr>
                              <m:t>−1</m:t>
                            </m:r>
                          </m:sup>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𝑌</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𝑋</m:t>
                                </m:r>
                              </m:sub>
                            </m:sSub>
                          </m:e>
                        </m:nary>
                      </m:e>
                    </m:nary>
                  </m:oMath>
                </a14:m>
                <a:endParaRPr lang="en-US" dirty="0" smtClean="0"/>
              </a:p>
              <a:p>
                <a:pPr marL="228600" lvl="1">
                  <a:spcBef>
                    <a:spcPts val="1000"/>
                  </a:spcBef>
                </a:pPr>
                <a:endParaRPr lang="en-US" dirty="0" smtClean="0"/>
              </a:p>
              <a:p>
                <a:pPr marL="0" indent="0">
                  <a:buNone/>
                </a:pPr>
                <a:endParaRPr lang="tr-TR" dirty="0" smtClean="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blipFill rotWithShape="0">
                <a:blip r:embed="rId3"/>
                <a:stretch>
                  <a:fillRect l="-1546" t="-3081" b="-14006"/>
                </a:stretch>
              </a:blipFill>
            </p:spPr>
            <p:txBody>
              <a:bodyPr/>
              <a:lstStyle/>
              <a:p>
                <a:r>
                  <a:rPr lang="en-US">
                    <a:noFill/>
                  </a:rPr>
                  <a:t> </a:t>
                </a:r>
              </a:p>
            </p:txBody>
          </p:sp>
        </mc:Fallback>
      </mc:AlternateContent>
      <p:pic>
        <p:nvPicPr>
          <p:cNvPr id="11" name="Picture 10"/>
          <p:cNvPicPr>
            <a:picLocks noChangeAspect="1"/>
          </p:cNvPicPr>
          <p:nvPr/>
        </p:nvPicPr>
        <p:blipFill>
          <a:blip r:embed="rId4"/>
          <a:stretch>
            <a:fillRect/>
          </a:stretch>
        </p:blipFill>
        <p:spPr>
          <a:xfrm>
            <a:off x="6115050" y="526226"/>
            <a:ext cx="1895498" cy="1188720"/>
          </a:xfrm>
          <a:prstGeom prst="rect">
            <a:avLst/>
          </a:prstGeom>
        </p:spPr>
      </p:pic>
      <p:pic>
        <p:nvPicPr>
          <p:cNvPr id="12" name="Picture 11"/>
          <p:cNvPicPr>
            <a:picLocks noChangeAspect="1"/>
          </p:cNvPicPr>
          <p:nvPr/>
        </p:nvPicPr>
        <p:blipFill>
          <a:blip r:embed="rId5"/>
          <a:stretch>
            <a:fillRect/>
          </a:stretch>
        </p:blipFill>
        <p:spPr>
          <a:xfrm>
            <a:off x="6115050" y="2965331"/>
            <a:ext cx="1895498" cy="1188720"/>
          </a:xfrm>
          <a:prstGeom prst="rect">
            <a:avLst/>
          </a:prstGeom>
        </p:spPr>
      </p:pic>
      <p:pic>
        <p:nvPicPr>
          <p:cNvPr id="13" name="Picture 12"/>
          <p:cNvPicPr>
            <a:picLocks noChangeAspect="1"/>
          </p:cNvPicPr>
          <p:nvPr/>
        </p:nvPicPr>
        <p:blipFill>
          <a:blip r:embed="rId6"/>
          <a:stretch>
            <a:fillRect/>
          </a:stretch>
        </p:blipFill>
        <p:spPr>
          <a:xfrm>
            <a:off x="6115050" y="4863552"/>
            <a:ext cx="1895498" cy="1188720"/>
          </a:xfrm>
          <a:prstGeom prst="rect">
            <a:avLst/>
          </a:prstGeom>
        </p:spPr>
      </p:pic>
    </p:spTree>
    <p:extLst>
      <p:ext uri="{BB962C8B-B14F-4D97-AF65-F5344CB8AC3E}">
        <p14:creationId xmlns:p14="http://schemas.microsoft.com/office/powerpoint/2010/main" val="352105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228600" lvl="1">
                  <a:spcBef>
                    <a:spcPts val="1000"/>
                  </a:spcBef>
                </a:pPr>
                <a:r>
                  <a:rPr lang="en-US" sz="2800" dirty="0" smtClean="0"/>
                  <a:t>Direct Optimization</a:t>
                </a:r>
                <a:br>
                  <a:rPr lang="en-US" sz="2800" dirty="0" smtClean="0"/>
                </a:br>
                <a:r>
                  <a:rPr lang="en-US" dirty="0"/>
                  <a:t>	</a:t>
                </a:r>
                <a:r>
                  <a:rPr lang="en-US" dirty="0" smtClean="0"/>
                  <a:t/>
                </a:r>
                <a:br>
                  <a:rPr lang="en-US" dirty="0" smtClean="0"/>
                </a:br>
                <a:r>
                  <a:rPr lang="en-US" dirty="0" smtClean="0"/>
                  <a:t>Image: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𝐷</m:t>
                        </m:r>
                      </m:sup>
                    </m:sSup>
                  </m:oMath>
                </a14:m>
                <a:r>
                  <a:rPr lang="en-US" dirty="0" smtClean="0">
                    <a:ea typeface="Cambria Math" panose="02040503050406030204" pitchFamily="18" charset="0"/>
                  </a:rPr>
                  <a:t/>
                </a:r>
                <a:br>
                  <a:rPr lang="en-US" dirty="0" smtClean="0">
                    <a:ea typeface="Cambria Math" panose="02040503050406030204" pitchFamily="18" charset="0"/>
                  </a:rPr>
                </a:br>
                <a:r>
                  <a:rPr lang="en-US" dirty="0" smtClean="0">
                    <a:ea typeface="Cambria Math" panose="02040503050406030204" pitchFamily="18" charset="0"/>
                  </a:rPr>
                  <a:t>HOG descriptor:	</a:t>
                </a:r>
                <a14:m>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a14:m>
                <a:r>
                  <a:rPr lang="en-US" dirty="0"/>
                  <a:t/>
                </a:r>
                <a:br>
                  <a:rPr lang="en-US" dirty="0"/>
                </a:br>
                <a:r>
                  <a:rPr lang="en-US" dirty="0" smtClean="0"/>
                  <a:t>Image basis: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𝐾</m:t>
                        </m:r>
                      </m:sup>
                    </m:sSup>
                    <m:r>
                      <a:rPr lang="en-US" b="0" i="1" smtClean="0">
                        <a:latin typeface="Cambria Math" panose="02040503050406030204" pitchFamily="18" charset="0"/>
                        <a:ea typeface="Cambria Math" panose="02040503050406030204" pitchFamily="18" charset="0"/>
                      </a:rPr>
                      <m:t> </m:t>
                    </m:r>
                  </m:oMath>
                </a14:m>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Coefficients:		</a:t>
                </a:r>
                <a14:m>
                  <m:oMath xmlns:m="http://schemas.openxmlformats.org/officeDocument/2006/math">
                    <m:r>
                      <a:rPr lang="en-US" i="1" smtClean="0">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 </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𝜌</m:t>
                    </m:r>
                  </m:oMath>
                </a14:m>
                <a:endParaRPr lang="en-US" dirty="0" smtClean="0"/>
              </a:p>
              <a:p>
                <a:pPr marL="0" lvl="1" indent="0">
                  <a:spcBef>
                    <a:spcPts val="1000"/>
                  </a:spcBef>
                  <a:buNone/>
                </a:pPr>
                <a:r>
                  <a:rPr lang="en-US" dirty="0"/>
                  <a:t>	</a:t>
                </a:r>
              </a:p>
              <a:p>
                <a:pPr marL="0" lvl="1" indent="0">
                  <a:spcBef>
                    <a:spcPts val="1000"/>
                  </a:spcBef>
                  <a:buNone/>
                </a:pPr>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tr-TR" i="1">
                            <a:latin typeface="Cambria Math" panose="02040503050406030204" pitchFamily="18" charset="0"/>
                            <a:ea typeface="Cambria Math" panose="02040503050406030204" pitchFamily="18" charset="0"/>
                          </a:rPr>
                          <m:t>𝐶</m:t>
                        </m:r>
                      </m:sub>
                      <m:sup>
                        <m:r>
                          <a:rPr lang="tr-TR" i="1">
                            <a:latin typeface="Cambria Math" panose="02040503050406030204" pitchFamily="18" charset="0"/>
                          </a:rPr>
                          <m:t>−1</m:t>
                        </m:r>
                      </m:sup>
                    </m:sSubSup>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tr-TR" i="1">
                        <a:latin typeface="Cambria Math" panose="02040503050406030204" pitchFamily="18" charset="0"/>
                      </a:rPr>
                      <m:t>𝑈</m:t>
                    </m:r>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𝜌</m:t>
                        </m:r>
                      </m:e>
                      <m:sup>
                        <m:r>
                          <a:rPr lang="tr-TR" i="1">
                            <a:latin typeface="Cambria Math" panose="02040503050406030204" pitchFamily="18" charset="0"/>
                          </a:rPr>
                          <m:t>∗</m:t>
                        </m:r>
                      </m:sup>
                    </m:sSup>
                  </m:oMath>
                </a14:m>
                <a:r>
                  <a:rPr lang="en-US" dirty="0"/>
                  <a:t/>
                </a:r>
                <a:br>
                  <a:rPr lang="en-US" dirty="0"/>
                </a:br>
                <a:r>
                  <a:rPr lang="en-US" dirty="0"/>
                  <a:t/>
                </a:r>
                <a:br>
                  <a:rPr lang="en-US" dirty="0"/>
                </a:br>
                <a:r>
                  <a:rPr lang="en-US" dirty="0"/>
                  <a:t>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ea typeface="Cambria Math" panose="02040503050406030204" pitchFamily="18" charset="0"/>
                          </a:rPr>
                          <m:t>𝜌</m:t>
                        </m:r>
                      </m:e>
                      <m:sup>
                        <m:r>
                          <a:rPr lang="tr-TR" i="1">
                            <a:latin typeface="Cambria Math" panose="02040503050406030204" pitchFamily="18" charset="0"/>
                          </a:rPr>
                          <m:t>∗</m:t>
                        </m:r>
                      </m:sup>
                    </m:sSup>
                    <m:r>
                      <a:rPr lang="en-US" i="1">
                        <a:latin typeface="Cambria Math" panose="02040503050406030204" pitchFamily="18" charset="0"/>
                      </a:rPr>
                      <m:t>= </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argmin</m:t>
                            </m:r>
                          </m:e>
                          <m:lim>
                            <m:r>
                              <a:rPr lang="tr-TR" i="1">
                                <a:latin typeface="Cambria Math" panose="02040503050406030204" pitchFamily="18" charset="0"/>
                                <a:ea typeface="Cambria Math" panose="02040503050406030204" pitchFamily="18" charset="0"/>
                              </a:rPr>
                              <m:t>𝜌</m:t>
                            </m:r>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tr-TR" i="1">
                                    <a:latin typeface="Cambria Math" panose="02040503050406030204" pitchFamily="18" charset="0"/>
                                    <a:ea typeface="Cambria Math" panose="02040503050406030204" pitchFamily="18" charset="0"/>
                                  </a:rPr>
                                  <m:t>𝐾</m:t>
                                </m:r>
                              </m:sup>
                            </m:sSup>
                          </m:lim>
                        </m:limLow>
                      </m:fName>
                      <m:e>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𝑈</m:t>
                                        </m:r>
                                        <m:r>
                                          <a:rPr lang="tr-TR" i="1">
                                            <a:latin typeface="Cambria Math" panose="02040503050406030204" pitchFamily="18" charset="0"/>
                                            <a:ea typeface="Cambria Math" panose="02040503050406030204" pitchFamily="18" charset="0"/>
                                          </a:rPr>
                                          <m:t>𝜌</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d>
                          </m:e>
                          <m:sub>
                            <m:r>
                              <a:rPr lang="en-US" i="1">
                                <a:latin typeface="Cambria Math" panose="02040503050406030204" pitchFamily="18" charset="0"/>
                              </a:rPr>
                              <m:t>2</m:t>
                            </m:r>
                          </m:sub>
                          <m:sup>
                            <m:r>
                              <a:rPr lang="en-US" i="1">
                                <a:latin typeface="Cambria Math" panose="02040503050406030204" pitchFamily="18" charset="0"/>
                              </a:rPr>
                              <m:t>2</m:t>
                            </m:r>
                          </m:sup>
                        </m:sSubSup>
                      </m:e>
                    </m:func>
                    <m:r>
                      <m:rPr>
                        <m:nor/>
                      </m:rPr>
                      <a:rPr lang="tr-TR" dirty="0"/>
                      <m:t> </m:t>
                    </m:r>
                    <m:r>
                      <m:rPr>
                        <m:nor/>
                      </m:rPr>
                      <a:rPr lang="en-US" dirty="0"/>
                      <m:t> </m:t>
                    </m:r>
                  </m:oMath>
                </a14:m>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22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7</a:t>
            </a:fld>
            <a:endParaRPr lang="en-US"/>
          </a:p>
        </p:txBody>
      </p:sp>
      <p:pic>
        <p:nvPicPr>
          <p:cNvPr id="7" name="Picture 6"/>
          <p:cNvPicPr>
            <a:picLocks noChangeAspect="1"/>
          </p:cNvPicPr>
          <p:nvPr/>
        </p:nvPicPr>
        <p:blipFill>
          <a:blip r:embed="rId4"/>
          <a:stretch>
            <a:fillRect/>
          </a:stretch>
        </p:blipFill>
        <p:spPr>
          <a:xfrm>
            <a:off x="6115050" y="2272434"/>
            <a:ext cx="1895498" cy="1188720"/>
          </a:xfrm>
          <a:prstGeom prst="rect">
            <a:avLst/>
          </a:prstGeom>
        </p:spPr>
      </p:pic>
      <p:pic>
        <p:nvPicPr>
          <p:cNvPr id="8" name="Picture 7"/>
          <p:cNvPicPr>
            <a:picLocks noChangeAspect="1"/>
          </p:cNvPicPr>
          <p:nvPr/>
        </p:nvPicPr>
        <p:blipFill>
          <a:blip r:embed="rId5"/>
          <a:stretch>
            <a:fillRect/>
          </a:stretch>
        </p:blipFill>
        <p:spPr>
          <a:xfrm>
            <a:off x="6115050" y="526226"/>
            <a:ext cx="1895498" cy="1188720"/>
          </a:xfrm>
          <a:prstGeom prst="rect">
            <a:avLst/>
          </a:prstGeom>
        </p:spPr>
      </p:pic>
    </p:spTree>
    <p:extLst>
      <p:ext uri="{BB962C8B-B14F-4D97-AF65-F5344CB8AC3E}">
        <p14:creationId xmlns:p14="http://schemas.microsoft.com/office/powerpoint/2010/main" val="112494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228600" lvl="1">
                  <a:spcBef>
                    <a:spcPts val="1000"/>
                  </a:spcBef>
                </a:pPr>
                <a:r>
                  <a:rPr lang="en-US" sz="2800" dirty="0" smtClean="0"/>
                  <a:t>Paired Dictionary Learning</a:t>
                </a:r>
                <a:br>
                  <a:rPr lang="en-US" sz="2800" dirty="0" smtClean="0"/>
                </a:br>
                <a:r>
                  <a:rPr lang="en-US" dirty="0"/>
                  <a:t>	</a:t>
                </a:r>
                <a:r>
                  <a:rPr lang="en-US" dirty="0" smtClean="0"/>
                  <a:t/>
                </a:r>
                <a:br>
                  <a:rPr lang="en-US" dirty="0" smtClean="0"/>
                </a:br>
                <a:r>
                  <a:rPr lang="en-US" dirty="0" smtClean="0"/>
                  <a:t>Image: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𝐷</m:t>
                        </m:r>
                      </m:sup>
                    </m:sSup>
                  </m:oMath>
                </a14:m>
                <a:r>
                  <a:rPr lang="en-US" dirty="0" smtClean="0">
                    <a:ea typeface="Cambria Math" panose="02040503050406030204" pitchFamily="18" charset="0"/>
                  </a:rPr>
                  <a:t/>
                </a:r>
                <a:br>
                  <a:rPr lang="en-US" dirty="0" smtClean="0">
                    <a:ea typeface="Cambria Math" panose="02040503050406030204" pitchFamily="18" charset="0"/>
                  </a:rPr>
                </a:br>
                <a:r>
                  <a:rPr lang="en-US" dirty="0" smtClean="0">
                    <a:ea typeface="Cambria Math" panose="02040503050406030204" pitchFamily="18" charset="0"/>
                  </a:rPr>
                  <a:t>HOG descriptor:	</a:t>
                </a:r>
                <a14:m>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a14:m>
                <a:r>
                  <a:rPr lang="en-US" dirty="0"/>
                  <a:t/>
                </a:r>
                <a:br>
                  <a:rPr lang="en-US" dirty="0"/>
                </a:br>
                <a:r>
                  <a:rPr lang="en-US" dirty="0" smtClean="0"/>
                  <a:t>Image basis: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𝐾</m:t>
                        </m:r>
                      </m:sup>
                    </m:sSup>
                    <m:r>
                      <a:rPr lang="en-US" b="0" i="1" smtClean="0">
                        <a:latin typeface="Cambria Math" panose="02040503050406030204" pitchFamily="18" charset="0"/>
                        <a:ea typeface="Cambria Math" panose="02040503050406030204" pitchFamily="18" charset="0"/>
                      </a:rPr>
                      <m:t> </m:t>
                    </m:r>
                  </m:oMath>
                </a14:m>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HOG basis:		</a:t>
                </a:r>
                <a14:m>
                  <m:oMath xmlns:m="http://schemas.openxmlformats.org/officeDocument/2006/math">
                    <m:r>
                      <a:rPr lang="en-US" b="0" i="1" smtClean="0">
                        <a:latin typeface="Cambria Math" panose="02040503050406030204" pitchFamily="18" charset="0"/>
                      </a:rPr>
                      <m:t>𝑉</m:t>
                    </m:r>
                    <m:r>
                      <a:rPr lang="en-US"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𝐾</m:t>
                        </m:r>
                      </m:sup>
                    </m:sSup>
                    <m:r>
                      <a:rPr lang="en-US" i="1">
                        <a:latin typeface="Cambria Math" panose="02040503050406030204" pitchFamily="18" charset="0"/>
                        <a:ea typeface="Cambria Math" panose="02040503050406030204" pitchFamily="18" charset="0"/>
                      </a:rPr>
                      <m:t> </m:t>
                    </m:r>
                  </m:oMath>
                </a14:m>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Coefficients: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 </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i="1">
                        <a:latin typeface="Cambria Math" panose="02040503050406030204" pitchFamily="18" charset="0"/>
                        <a:ea typeface="Cambria Math" panose="02040503050406030204" pitchFamily="18" charset="0"/>
                      </a:rPr>
                      <m:t>𝛼</m:t>
                    </m:r>
                  </m:oMath>
                </a14:m>
                <a:endParaRPr lang="en-US" dirty="0" smtClean="0"/>
              </a:p>
              <a:p>
                <a:pPr marL="0" lvl="1" indent="0">
                  <a:spcBef>
                    <a:spcPts val="1000"/>
                  </a:spcBef>
                  <a:buNone/>
                </a:pPr>
                <a:r>
                  <a:rPr lang="en-US" dirty="0"/>
                  <a:t>	</a:t>
                </a:r>
              </a:p>
              <a:p>
                <a:pPr marL="0" lvl="1" indent="0">
                  <a:spcBef>
                    <a:spcPts val="1000"/>
                  </a:spcBef>
                  <a:buNone/>
                </a:pPr>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𝐷</m:t>
                        </m:r>
                      </m:sub>
                      <m:sup>
                        <m:r>
                          <a:rPr lang="tr-TR" i="1">
                            <a:latin typeface="Cambria Math" panose="02040503050406030204" pitchFamily="18" charset="0"/>
                          </a:rPr>
                          <m:t>−1</m:t>
                        </m:r>
                      </m:sup>
                    </m:sSubSup>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tr-TR" i="1">
                        <a:latin typeface="Cambria Math" panose="02040503050406030204" pitchFamily="18" charset="0"/>
                      </a:rPr>
                      <m:t>𝑈</m:t>
                    </m:r>
                    <m:r>
                      <a:rPr lang="tr-TR" i="1">
                        <a:latin typeface="Cambria Math" panose="02040503050406030204" pitchFamily="18" charset="0"/>
                      </a:rPr>
                      <m:t> </m:t>
                    </m:r>
                    <m:sSup>
                      <m:sSupPr>
                        <m:ctrlPr>
                          <a:rPr lang="tr-TR" i="1">
                            <a:latin typeface="Cambria Math" panose="02040503050406030204" pitchFamily="18" charset="0"/>
                          </a:rPr>
                        </m:ctrlPr>
                      </m:sSupPr>
                      <m:e>
                        <m:r>
                          <a:rPr lang="tr-TR" i="1" smtClean="0">
                            <a:latin typeface="Cambria Math" panose="02040503050406030204" pitchFamily="18" charset="0"/>
                            <a:ea typeface="Cambria Math" panose="02040503050406030204" pitchFamily="18" charset="0"/>
                          </a:rPr>
                          <m:t>𝛼</m:t>
                        </m:r>
                      </m:e>
                      <m:sup>
                        <m:r>
                          <a:rPr lang="tr-TR" i="1">
                            <a:latin typeface="Cambria Math" panose="02040503050406030204" pitchFamily="18" charset="0"/>
                          </a:rPr>
                          <m:t>∗</m:t>
                        </m:r>
                      </m:sup>
                    </m:sSup>
                  </m:oMath>
                </a14:m>
                <a:r>
                  <a:rPr lang="en-US" dirty="0"/>
                  <a:t/>
                </a:r>
                <a:br>
                  <a:rPr lang="en-US" dirty="0"/>
                </a:br>
                <a:r>
                  <a:rPr lang="en-US" dirty="0"/>
                  <a:t/>
                </a:r>
                <a:br>
                  <a:rPr lang="en-US" dirty="0"/>
                </a:br>
                <a:r>
                  <a:rPr lang="en-US" dirty="0"/>
                  <a:t>	</a:t>
                </a:r>
                <a14:m>
                  <m:oMath xmlns:m="http://schemas.openxmlformats.org/officeDocument/2006/math">
                    <m:sSup>
                      <m:sSupPr>
                        <m:ctrlPr>
                          <a:rPr lang="tr-TR" i="1">
                            <a:latin typeface="Cambria Math" panose="02040503050406030204" pitchFamily="18" charset="0"/>
                          </a:rPr>
                        </m:ctrlPr>
                      </m:sSupPr>
                      <m:e>
                        <m:r>
                          <a:rPr lang="tr-TR" i="1" smtClean="0">
                            <a:latin typeface="Cambria Math" panose="02040503050406030204" pitchFamily="18" charset="0"/>
                            <a:ea typeface="Cambria Math" panose="02040503050406030204" pitchFamily="18" charset="0"/>
                          </a:rPr>
                          <m:t>𝛼</m:t>
                        </m:r>
                      </m:e>
                      <m:sup>
                        <m:r>
                          <a:rPr lang="tr-TR" i="1">
                            <a:latin typeface="Cambria Math" panose="02040503050406030204" pitchFamily="18" charset="0"/>
                          </a:rPr>
                          <m:t>∗</m:t>
                        </m:r>
                      </m:sup>
                    </m:sSup>
                    <m:r>
                      <a:rPr lang="en-US" i="1">
                        <a:latin typeface="Cambria Math" panose="02040503050406030204" pitchFamily="18" charset="0"/>
                      </a:rPr>
                      <m:t>= </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argmin</m:t>
                            </m:r>
                          </m:e>
                          <m:lim>
                            <m:r>
                              <a:rPr lang="en-US" i="1" smtClean="0">
                                <a:latin typeface="Cambria Math" panose="02040503050406030204" pitchFamily="18" charset="0"/>
                                <a:ea typeface="Cambria Math" panose="02040503050406030204" pitchFamily="18" charset="0"/>
                              </a:rPr>
                              <m:t>𝛼</m:t>
                            </m:r>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ℝ</m:t>
                                </m:r>
                              </m:e>
                              <m:sup>
                                <m:r>
                                  <a:rPr lang="tr-TR" i="1">
                                    <a:latin typeface="Cambria Math" panose="02040503050406030204" pitchFamily="18" charset="0"/>
                                    <a:ea typeface="Cambria Math" panose="02040503050406030204" pitchFamily="18" charset="0"/>
                                  </a:rPr>
                                  <m:t>𝐾</m:t>
                                </m:r>
                              </m:sup>
                            </m:sSup>
                          </m:lim>
                        </m:limLow>
                      </m:fName>
                      <m:e>
                        <m:sSubSup>
                          <m:sSubSupPr>
                            <m:ctrlPr>
                              <a:rPr lang="en-US" i="1">
                                <a:latin typeface="Cambria Math" panose="02040503050406030204" pitchFamily="18" charset="0"/>
                              </a:rPr>
                            </m:ctrlPr>
                          </m:sSubSupPr>
                          <m:e>
                            <m:d>
                              <m:dPr>
                                <m:begChr m:val="‖"/>
                                <m:endChr m:val=""/>
                                <m:ctrlPr>
                                  <a:rPr lang="en-US"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d>
                          </m:e>
                          <m:sub>
                            <m:r>
                              <a:rPr lang="en-US" i="1">
                                <a:latin typeface="Cambria Math" panose="02040503050406030204" pitchFamily="18" charset="0"/>
                              </a:rPr>
                              <m:t>2</m:t>
                            </m:r>
                          </m:sub>
                          <m:sup>
                            <m:r>
                              <a:rPr lang="en-US" i="1">
                                <a:latin typeface="Cambria Math" panose="02040503050406030204" pitchFamily="18" charset="0"/>
                              </a:rPr>
                              <m:t>2</m:t>
                            </m:r>
                          </m:sup>
                        </m:sSubSup>
                      </m:e>
                    </m:func>
                    <m:r>
                      <m:rPr>
                        <m:nor/>
                      </m:rPr>
                      <a:rPr lang="tr-TR" dirty="0"/>
                      <m:t> </m:t>
                    </m:r>
                    <m:r>
                      <m:rPr>
                        <m:nor/>
                      </m:rPr>
                      <a:rPr lang="en-US" b="0" i="0" dirty="0" smtClean="0"/>
                      <m:t>      </m:t>
                    </m:r>
                    <m:r>
                      <m:rPr>
                        <m:nor/>
                      </m:rPr>
                      <a:rPr lang="en-US" b="0" i="0" dirty="0" smtClean="0"/>
                      <m:t>s</m:t>
                    </m:r>
                    <m:r>
                      <m:rPr>
                        <m:nor/>
                      </m:rPr>
                      <a:rPr lang="en-US" b="0" i="0" dirty="0" smtClean="0"/>
                      <m:t>.</m:t>
                    </m:r>
                    <m:r>
                      <m:rPr>
                        <m:nor/>
                      </m:rPr>
                      <a:rPr lang="en-US" b="0" i="0" dirty="0" smtClean="0"/>
                      <m:t>t</m:t>
                    </m:r>
                    <m:r>
                      <m:rPr>
                        <m:nor/>
                      </m:rPr>
                      <a:rPr lang="en-US" b="0" i="0" dirty="0" smtClean="0"/>
                      <m:t>. </m:t>
                    </m:r>
                    <m:sSub>
                      <m:sSubPr>
                        <m:ctrlPr>
                          <a:rPr lang="en-US" b="0" i="1" dirty="0" smtClean="0">
                            <a:latin typeface="Cambria Math" panose="02040503050406030204" pitchFamily="18" charset="0"/>
                          </a:rPr>
                        </m:ctrlPr>
                      </m:sSubPr>
                      <m:e>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𝛼</m:t>
                                </m:r>
                              </m:e>
                            </m:d>
                          </m:e>
                        </m:d>
                      </m:e>
                      <m:sub>
                        <m:r>
                          <a:rPr lang="en-US" b="0" i="1" dirty="0" smtClean="0">
                            <a:latin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𝜆</m:t>
                    </m:r>
                    <m:r>
                      <m:rPr>
                        <m:nor/>
                      </m:rPr>
                      <a:rPr lang="en-US" dirty="0"/>
                      <m:t> </m:t>
                    </m:r>
                  </m:oMath>
                </a14:m>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22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8</a:t>
            </a:fld>
            <a:endParaRPr lang="en-US"/>
          </a:p>
        </p:txBody>
      </p:sp>
      <p:pic>
        <p:nvPicPr>
          <p:cNvPr id="8" name="Picture 7"/>
          <p:cNvPicPr>
            <a:picLocks noChangeAspect="1"/>
          </p:cNvPicPr>
          <p:nvPr/>
        </p:nvPicPr>
        <p:blipFill>
          <a:blip r:embed="rId4"/>
          <a:stretch>
            <a:fillRect/>
          </a:stretch>
        </p:blipFill>
        <p:spPr>
          <a:xfrm>
            <a:off x="6115050" y="526226"/>
            <a:ext cx="1895498" cy="1188720"/>
          </a:xfrm>
          <a:prstGeom prst="rect">
            <a:avLst/>
          </a:prstGeom>
        </p:spPr>
      </p:pic>
      <p:pic>
        <p:nvPicPr>
          <p:cNvPr id="10" name="Content Placeholder 11"/>
          <p:cNvPicPr>
            <a:picLocks noChangeAspect="1"/>
          </p:cNvPicPr>
          <p:nvPr/>
        </p:nvPicPr>
        <p:blipFill>
          <a:blip r:embed="rId5"/>
          <a:stretch>
            <a:fillRect/>
          </a:stretch>
        </p:blipFill>
        <p:spPr>
          <a:xfrm>
            <a:off x="6115050" y="2331010"/>
            <a:ext cx="1885950" cy="1182732"/>
          </a:xfrm>
          <a:prstGeom prst="rect">
            <a:avLst/>
          </a:prstGeom>
        </p:spPr>
      </p:pic>
    </p:spTree>
    <p:extLst>
      <p:ext uri="{BB962C8B-B14F-4D97-AF65-F5344CB8AC3E}">
        <p14:creationId xmlns:p14="http://schemas.microsoft.com/office/powerpoint/2010/main" val="240797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Paired Dictionary Learning</a:t>
            </a:r>
          </a:p>
        </p:txBody>
      </p:sp>
      <p:pic>
        <p:nvPicPr>
          <p:cNvPr id="8" name="Content Placeholder 7"/>
          <p:cNvPicPr>
            <a:picLocks noGrp="1" noChangeAspect="1"/>
          </p:cNvPicPr>
          <p:nvPr>
            <p:ph idx="1"/>
          </p:nvPr>
        </p:nvPicPr>
        <p:blipFill>
          <a:blip r:embed="rId2"/>
          <a:stretch>
            <a:fillRect/>
          </a:stretch>
        </p:blipFill>
        <p:spPr>
          <a:xfrm>
            <a:off x="628650" y="2789347"/>
            <a:ext cx="7886700" cy="2423894"/>
          </a:xfrm>
          <a:prstGeom prst="rect">
            <a:avLst/>
          </a:prstGeom>
        </p:spPr>
      </p:pic>
      <p:sp>
        <p:nvSpPr>
          <p:cNvPr id="4" name="Date Placeholder 3"/>
          <p:cNvSpPr>
            <a:spLocks noGrp="1"/>
          </p:cNvSpPr>
          <p:nvPr>
            <p:ph type="dt" sz="half" idx="10"/>
          </p:nvPr>
        </p:nvSpPr>
        <p:spPr/>
        <p:txBody>
          <a:bodyPr/>
          <a:lstStyle/>
          <a:p>
            <a:fld id="{A99BCE6C-C560-4F6C-AA58-6BFF268681EA}" type="datetime1">
              <a:rPr lang="en-US" smtClean="0"/>
              <a:t>10/11/2013</a:t>
            </a:fld>
            <a:endParaRPr lang="en-US"/>
          </a:p>
        </p:txBody>
      </p:sp>
      <p:sp>
        <p:nvSpPr>
          <p:cNvPr id="5" name="Footer Placeholder 4"/>
          <p:cNvSpPr>
            <a:spLocks noGrp="1"/>
          </p:cNvSpPr>
          <p:nvPr>
            <p:ph type="ftr" sz="quarter" idx="11"/>
          </p:nvPr>
        </p:nvSpPr>
        <p:spPr/>
        <p:txBody>
          <a:bodyPr/>
          <a:lstStyle/>
          <a:p>
            <a:r>
              <a:rPr lang="en-US" smtClean="0"/>
              <a:t>CSE590V </a:t>
            </a:r>
            <a:endParaRPr lang="en-US"/>
          </a:p>
        </p:txBody>
      </p:sp>
      <p:sp>
        <p:nvSpPr>
          <p:cNvPr id="6" name="Slide Number Placeholder 5"/>
          <p:cNvSpPr>
            <a:spLocks noGrp="1"/>
          </p:cNvSpPr>
          <p:nvPr>
            <p:ph type="sldNum" sz="quarter" idx="12"/>
          </p:nvPr>
        </p:nvSpPr>
        <p:spPr/>
        <p:txBody>
          <a:bodyPr/>
          <a:lstStyle/>
          <a:p>
            <a:fld id="{E0670434-8B0D-4AA2-9F76-6BCFA473A2EC}" type="slidenum">
              <a:rPr lang="en-US" smtClean="0"/>
              <a:t>9</a:t>
            </a:fld>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639041" y="2310579"/>
                <a:ext cx="1272886" cy="523220"/>
              </a:xfrm>
              <a:prstGeom prst="rect">
                <a:avLst/>
              </a:prstGeom>
              <a:noFill/>
            </p:spPr>
            <p:txBody>
              <a:bodyPr wrap="square" rtlCol="0">
                <a:spAutoFit/>
              </a:bodyPr>
              <a:lstStyle/>
              <a:p>
                <a:pPr algn="ctr"/>
                <a:r>
                  <a:rPr lang="en-US" sz="1400" dirty="0" smtClean="0"/>
                  <a:t>HOG feature</a:t>
                </a:r>
              </a:p>
              <a:p>
                <a:pPr algn="ct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𝑦</m:t>
                      </m:r>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39041" y="2310579"/>
                <a:ext cx="1272886" cy="523220"/>
              </a:xfrm>
              <a:prstGeom prst="rect">
                <a:avLst/>
              </a:prstGeom>
              <a:blipFill rotWithShape="0">
                <a:blip r:embed="rId3"/>
                <a:stretch>
                  <a:fillRect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46369" y="2310579"/>
                <a:ext cx="1272886" cy="523220"/>
              </a:xfrm>
              <a:prstGeom prst="rect">
                <a:avLst/>
              </a:prstGeom>
              <a:noFill/>
            </p:spPr>
            <p:txBody>
              <a:bodyPr wrap="square" rtlCol="0">
                <a:spAutoFit/>
              </a:bodyPr>
              <a:lstStyle/>
              <a:p>
                <a:pPr algn="ctr"/>
                <a:r>
                  <a:rPr lang="en-US" sz="1400" dirty="0" smtClean="0"/>
                  <a:t>HOG Basis</a:t>
                </a:r>
              </a:p>
              <a:p>
                <a:pPr algn="ct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𝑉</m:t>
                      </m:r>
                    </m:oMath>
                  </m:oMathPara>
                </a14:m>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46369" y="2310579"/>
                <a:ext cx="1272886" cy="523220"/>
              </a:xfrm>
              <a:prstGeom prst="rect">
                <a:avLst/>
              </a:prstGeom>
              <a:blipFill rotWithShape="0">
                <a:blip r:embed="rId4"/>
                <a:stretch>
                  <a:fillRect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46369" y="5430399"/>
                <a:ext cx="1272886" cy="523220"/>
              </a:xfrm>
              <a:prstGeom prst="rect">
                <a:avLst/>
              </a:prstGeom>
              <a:noFill/>
            </p:spPr>
            <p:txBody>
              <a:bodyPr wrap="square" rtlCol="0">
                <a:spAutoFit/>
              </a:bodyPr>
              <a:lstStyle/>
              <a:p>
                <a:pPr algn="ctr"/>
                <a:r>
                  <a:rPr lang="en-US" sz="1400" dirty="0" smtClean="0"/>
                  <a:t>Image Basis</a:t>
                </a:r>
              </a:p>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𝑈</m:t>
                      </m:r>
                    </m:oMath>
                  </m:oMathPara>
                </a14:m>
                <a:endParaRPr lang="en-US"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846369" y="5430399"/>
                <a:ext cx="1272886" cy="523220"/>
              </a:xfrm>
              <a:prstGeom prst="rect">
                <a:avLst/>
              </a:prstGeom>
              <a:blipFill rotWithShape="0">
                <a:blip r:embed="rId5"/>
                <a:stretch>
                  <a:fillRect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97437" y="5428475"/>
                <a:ext cx="1272886" cy="525721"/>
              </a:xfrm>
              <a:prstGeom prst="rect">
                <a:avLst/>
              </a:prstGeom>
              <a:noFill/>
            </p:spPr>
            <p:txBody>
              <a:bodyPr wrap="square" rtlCol="0">
                <a:spAutoFit/>
              </a:bodyPr>
              <a:lstStyle/>
              <a:p>
                <a:pPr algn="ctr"/>
                <a:r>
                  <a:rPr lang="en-US" sz="1400" dirty="0" smtClean="0"/>
                  <a:t>HOG Inversion</a:t>
                </a:r>
              </a:p>
              <a:p>
                <a:pPr algn="ctr"/>
                <a14:m>
                  <m:oMathPara xmlns:m="http://schemas.openxmlformats.org/officeDocument/2006/math">
                    <m:oMathParaPr>
                      <m:jc m:val="centerGroup"/>
                    </m:oMathParaPr>
                    <m:oMath xmlns:m="http://schemas.openxmlformats.org/officeDocument/2006/math">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m:t>
                          </m:r>
                        </m:e>
                        <m:sub>
                          <m:r>
                            <a:rPr lang="en-US" sz="1400" i="1">
                              <a:latin typeface="Cambria Math" panose="02040503050406030204" pitchFamily="18" charset="0"/>
                              <a:ea typeface="Cambria Math" panose="02040503050406030204" pitchFamily="18" charset="0"/>
                            </a:rPr>
                            <m:t>𝐷</m:t>
                          </m:r>
                        </m:sub>
                        <m:sup>
                          <m:r>
                            <a:rPr lang="tr-TR" sz="1400" i="1">
                              <a:latin typeface="Cambria Math" panose="02040503050406030204" pitchFamily="18" charset="0"/>
                            </a:rPr>
                            <m:t>−1</m:t>
                          </m:r>
                        </m:sup>
                      </m:sSubSup>
                      <m:d>
                        <m:dPr>
                          <m:ctrlPr>
                            <a:rPr lang="en-US" sz="1400" i="1">
                              <a:latin typeface="Cambria Math" panose="02040503050406030204" pitchFamily="18" charset="0"/>
                            </a:rPr>
                          </m:ctrlPr>
                        </m:dPr>
                        <m:e>
                          <m:r>
                            <a:rPr lang="en-US" sz="1400" i="1">
                              <a:latin typeface="Cambria Math" panose="02040503050406030204" pitchFamily="18" charset="0"/>
                            </a:rPr>
                            <m:t>𝑦</m:t>
                          </m:r>
                        </m:e>
                      </m:d>
                    </m:oMath>
                  </m:oMathPara>
                </a14:m>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197437" y="5428475"/>
                <a:ext cx="1272886" cy="525721"/>
              </a:xfrm>
              <a:prstGeom prst="rect">
                <a:avLst/>
              </a:prstGeom>
              <a:blipFill rotWithShape="0">
                <a:blip r:embed="rId6"/>
                <a:stretch>
                  <a:fillRect t="-1149"/>
                </a:stretch>
              </a:blipFill>
            </p:spPr>
            <p:txBody>
              <a:bodyPr/>
              <a:lstStyle/>
              <a:p>
                <a:r>
                  <a:rPr lang="en-US">
                    <a:noFill/>
                  </a:rPr>
                  <a:t> </a:t>
                </a:r>
              </a:p>
            </p:txBody>
          </p:sp>
        </mc:Fallback>
      </mc:AlternateContent>
    </p:spTree>
    <p:extLst>
      <p:ext uri="{BB962C8B-B14F-4D97-AF65-F5344CB8AC3E}">
        <p14:creationId xmlns:p14="http://schemas.microsoft.com/office/powerpoint/2010/main" val="2710397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2591</TotalTime>
  <Words>870</Words>
  <Application>Microsoft Office PowerPoint</Application>
  <PresentationFormat>On-screen Show (4:3)</PresentationFormat>
  <Paragraphs>198</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 Math</vt:lpstr>
      <vt:lpstr>Office Theme</vt:lpstr>
      <vt:lpstr>HOGgles Visualizing Object Detection Features </vt:lpstr>
      <vt:lpstr>Object Detection Failures</vt:lpstr>
      <vt:lpstr>Object Detection Failures</vt:lpstr>
      <vt:lpstr>Reconstructing an Image</vt:lpstr>
      <vt:lpstr>Histogram of Oriented Gradients</vt:lpstr>
      <vt:lpstr>Algorithms</vt:lpstr>
      <vt:lpstr>Algorithms</vt:lpstr>
      <vt:lpstr>Algorithms</vt:lpstr>
      <vt:lpstr>Paired Dictionary Learning</vt:lpstr>
      <vt:lpstr>Paired Dictionary Learning</vt:lpstr>
      <vt:lpstr>Feature Visualization</vt:lpstr>
      <vt:lpstr>PowerPoint Presentation</vt:lpstr>
      <vt:lpstr>PowerPoint Presentation</vt:lpstr>
      <vt:lpstr>Deformable Parts  Model</vt:lpstr>
      <vt:lpstr>Computers can see better than us</vt:lpstr>
      <vt:lpstr>Questions?</vt:lpstr>
    </vt:vector>
  </TitlesOfParts>
  <Company>UW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Ezgi Mercan</dc:creator>
  <cp:lastModifiedBy>Ezgi Mercan</cp:lastModifiedBy>
  <cp:revision>61</cp:revision>
  <dcterms:created xsi:type="dcterms:W3CDTF">2013-10-09T18:43:28Z</dcterms:created>
  <dcterms:modified xsi:type="dcterms:W3CDTF">2013-10-11T19:55:25Z</dcterms:modified>
</cp:coreProperties>
</file>