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9" r:id="rId4"/>
    <p:sldId id="293" r:id="rId5"/>
    <p:sldId id="294" r:id="rId6"/>
    <p:sldId id="260" r:id="rId7"/>
    <p:sldId id="261" r:id="rId8"/>
    <p:sldId id="262" r:id="rId9"/>
    <p:sldId id="263" r:id="rId10"/>
    <p:sldId id="264" r:id="rId11"/>
    <p:sldId id="265" r:id="rId12"/>
    <p:sldId id="266" r:id="rId13"/>
    <p:sldId id="295" r:id="rId14"/>
    <p:sldId id="267" r:id="rId15"/>
    <p:sldId id="268" r:id="rId16"/>
    <p:sldId id="269" r:id="rId17"/>
    <p:sldId id="271" r:id="rId18"/>
    <p:sldId id="272" r:id="rId19"/>
    <p:sldId id="273" r:id="rId20"/>
    <p:sldId id="274" r:id="rId21"/>
    <p:sldId id="275" r:id="rId22"/>
    <p:sldId id="276" r:id="rId23"/>
    <p:sldId id="296" r:id="rId24"/>
    <p:sldId id="277" r:id="rId25"/>
    <p:sldId id="278"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66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0499C-BAC7-2447-A581-CB9A043E8351}" type="datetimeFigureOut">
              <a:rPr lang="en-US" smtClean="0"/>
              <a:t>10/17/13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22FEE-DFA8-234A-9DB9-BCBC132A672B}" type="slidenum">
              <a:rPr lang="en-US" smtClean="0"/>
              <a:t>‹#›</a:t>
            </a:fld>
            <a:endParaRPr lang="en-US"/>
          </a:p>
        </p:txBody>
      </p:sp>
    </p:spTree>
    <p:extLst>
      <p:ext uri="{BB962C8B-B14F-4D97-AF65-F5344CB8AC3E}">
        <p14:creationId xmlns:p14="http://schemas.microsoft.com/office/powerpoint/2010/main" val="3737093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problem: recover cam poses and dense shapes (more or less every pixel) from monocular color</a:t>
            </a:r>
            <a:r>
              <a:rPr lang="en-US" baseline="0" dirty="0" smtClean="0"/>
              <a:t> video</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2</a:t>
            </a:fld>
            <a:endParaRPr lang="en-US"/>
          </a:p>
        </p:txBody>
      </p:sp>
    </p:spTree>
    <p:extLst>
      <p:ext uri="{BB962C8B-B14F-4D97-AF65-F5344CB8AC3E}">
        <p14:creationId xmlns:p14="http://schemas.microsoft.com/office/powerpoint/2010/main" val="222262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this is the kind of objective function you end up with in </a:t>
            </a:r>
            <a:r>
              <a:rPr lang="en-US" dirty="0" err="1" smtClean="0"/>
              <a:t>variational</a:t>
            </a:r>
            <a:r>
              <a:rPr lang="en-US" dirty="0" smtClean="0"/>
              <a:t> approaches to vision problems: data term + regularization terms</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11</a:t>
            </a:fld>
            <a:endParaRPr lang="en-US"/>
          </a:p>
        </p:txBody>
      </p:sp>
    </p:spTree>
    <p:extLst>
      <p:ext uri="{BB962C8B-B14F-4D97-AF65-F5344CB8AC3E}">
        <p14:creationId xmlns:p14="http://schemas.microsoft.com/office/powerpoint/2010/main" val="392652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Just mention this is the usual 2-norm</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12</a:t>
            </a:fld>
            <a:endParaRPr lang="en-US"/>
          </a:p>
        </p:txBody>
      </p:sp>
    </p:spTree>
    <p:extLst>
      <p:ext uri="{BB962C8B-B14F-4D97-AF65-F5344CB8AC3E}">
        <p14:creationId xmlns:p14="http://schemas.microsoft.com/office/powerpoint/2010/main" val="267032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For formulations based on linear algebra, like matrix factorization stuff, all operations need to be linear, so can’t use perspective</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13</a:t>
            </a:fld>
            <a:endParaRPr lang="en-US"/>
          </a:p>
        </p:txBody>
      </p:sp>
    </p:spTree>
    <p:extLst>
      <p:ext uri="{BB962C8B-B14F-4D97-AF65-F5344CB8AC3E}">
        <p14:creationId xmlns:p14="http://schemas.microsoft.com/office/powerpoint/2010/main" val="3216813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 comes from the results of running flow; we never change these points, so we’re always optimizing for whatever errors flow made; one of their future steps is to add the flow to the same optimization (which is perfectly doable in a parallelized framework)</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17</a:t>
            </a:fld>
            <a:endParaRPr lang="en-US"/>
          </a:p>
        </p:txBody>
      </p:sp>
    </p:spTree>
    <p:extLst>
      <p:ext uri="{BB962C8B-B14F-4D97-AF65-F5344CB8AC3E}">
        <p14:creationId xmlns:p14="http://schemas.microsoft.com/office/powerpoint/2010/main" val="374715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trace norm is a convex relaxation of an exact low-rank constraint; I don’t have intuition</a:t>
            </a:r>
            <a:r>
              <a:rPr lang="en-US" baseline="0" dirty="0" smtClean="0"/>
              <a:t> for how low-rank the resulting matrix actually will be with the trace norm, but it’s been used before</a:t>
            </a:r>
          </a:p>
          <a:p>
            <a:pPr marL="171450" indent="-171450">
              <a:buFontTx/>
              <a:buChar char="-"/>
            </a:pPr>
            <a:r>
              <a:rPr lang="en-US" baseline="0" dirty="0" smtClean="0"/>
              <a:t>Instead of a hard low-rank constraint as in some prior work, they use a weight to penalize deviation from the low-dimensional manifold</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19</a:t>
            </a:fld>
            <a:endParaRPr lang="en-US"/>
          </a:p>
        </p:txBody>
      </p:sp>
    </p:spTree>
    <p:extLst>
      <p:ext uri="{BB962C8B-B14F-4D97-AF65-F5344CB8AC3E}">
        <p14:creationId xmlns:p14="http://schemas.microsoft.com/office/powerpoint/2010/main" val="1222797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21</a:t>
            </a:fld>
            <a:endParaRPr lang="en-US"/>
          </a:p>
        </p:txBody>
      </p:sp>
    </p:spTree>
    <p:extLst>
      <p:ext uri="{BB962C8B-B14F-4D97-AF65-F5344CB8AC3E}">
        <p14:creationId xmlns:p14="http://schemas.microsoft.com/office/powerpoint/2010/main" val="250333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it’s convex because we</a:t>
            </a:r>
            <a:r>
              <a:rPr lang="en-US" baseline="0" dirty="0" smtClean="0"/>
              <a:t> used the approximate low-rank constraint instead of an exact one</a:t>
            </a:r>
          </a:p>
        </p:txBody>
      </p:sp>
      <p:sp>
        <p:nvSpPr>
          <p:cNvPr id="4" name="Slide Number Placeholder 3"/>
          <p:cNvSpPr>
            <a:spLocks noGrp="1"/>
          </p:cNvSpPr>
          <p:nvPr>
            <p:ph type="sldNum" sz="quarter" idx="10"/>
          </p:nvPr>
        </p:nvSpPr>
        <p:spPr/>
        <p:txBody>
          <a:bodyPr/>
          <a:lstStyle/>
          <a:p>
            <a:fld id="{A7122FEE-DFA8-234A-9DB9-BCBC132A672B}" type="slidenum">
              <a:rPr lang="en-US" smtClean="0"/>
              <a:t>22</a:t>
            </a:fld>
            <a:endParaRPr lang="en-US"/>
          </a:p>
        </p:txBody>
      </p:sp>
    </p:spTree>
    <p:extLst>
      <p:ext uri="{BB962C8B-B14F-4D97-AF65-F5344CB8AC3E}">
        <p14:creationId xmlns:p14="http://schemas.microsoft.com/office/powerpoint/2010/main" val="197345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Auxiliary variables and alternating</a:t>
            </a:r>
            <a:r>
              <a:rPr lang="en-US" baseline="0" dirty="0" smtClean="0"/>
              <a:t> optimization, and reduce theta over time; guaranteed convergence if the original problem is convex</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23</a:t>
            </a:fld>
            <a:endParaRPr lang="en-US"/>
          </a:p>
        </p:txBody>
      </p:sp>
    </p:spTree>
    <p:extLst>
      <p:ext uri="{BB962C8B-B14F-4D97-AF65-F5344CB8AC3E}">
        <p14:creationId xmlns:p14="http://schemas.microsoft.com/office/powerpoint/2010/main" val="3048296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Ground truth is because these are synthetic sequences</a:t>
            </a:r>
          </a:p>
          <a:p>
            <a:pPr marL="171450" indent="-171450">
              <a:buFontTx/>
              <a:buChar char="-"/>
            </a:pPr>
            <a:r>
              <a:rPr lang="en-US" dirty="0" smtClean="0"/>
              <a:t>Explain tau = 0 (no low-rank constraint;</a:t>
            </a:r>
            <a:r>
              <a:rPr lang="en-US" baseline="0" dirty="0" smtClean="0"/>
              <a:t> the numbers are the # of frames in the sequence)</a:t>
            </a:r>
          </a:p>
          <a:p>
            <a:pPr marL="171450" indent="-171450">
              <a:buFontTx/>
              <a:buChar char="-"/>
            </a:pPr>
            <a:r>
              <a:rPr lang="en-US" baseline="0" dirty="0" smtClean="0"/>
              <a:t>Runtime isn’t one of their goals and they don’t discuss it</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25</a:t>
            </a:fld>
            <a:endParaRPr lang="en-US"/>
          </a:p>
        </p:txBody>
      </p:sp>
    </p:spTree>
    <p:extLst>
      <p:ext uri="{BB962C8B-B14F-4D97-AF65-F5344CB8AC3E}">
        <p14:creationId xmlns:p14="http://schemas.microsoft.com/office/powerpoint/2010/main" val="77135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and various other methods take point correspondences as input</a:t>
            </a:r>
            <a:r>
              <a:rPr lang="en-US" baseline="0" dirty="0" smtClean="0"/>
              <a:t> (and those must be defined over the whole sequence to be useful to matrix factorization approaches); traditionally these have come from point-feature tracking</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3</a:t>
            </a:fld>
            <a:endParaRPr lang="en-US"/>
          </a:p>
        </p:txBody>
      </p:sp>
    </p:spTree>
    <p:extLst>
      <p:ext uri="{BB962C8B-B14F-4D97-AF65-F5344CB8AC3E}">
        <p14:creationId xmlns:p14="http://schemas.microsoft.com/office/powerpoint/2010/main" val="360348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Think of it as using flow rather than feat tracking as the method of getting correspondences</a:t>
            </a:r>
            <a:r>
              <a:rPr lang="en-US" baseline="0" dirty="0" smtClean="0"/>
              <a:t> over time in the previous approach</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4</a:t>
            </a:fld>
            <a:endParaRPr lang="en-US"/>
          </a:p>
        </p:txBody>
      </p:sp>
    </p:spTree>
    <p:extLst>
      <p:ext uri="{BB962C8B-B14F-4D97-AF65-F5344CB8AC3E}">
        <p14:creationId xmlns:p14="http://schemas.microsoft.com/office/powerpoint/2010/main" val="278283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Previous work forced trajectories to lie in the low-rank space; the contribution of this work (by the same authors) is that it allows them to deviate</a:t>
            </a:r>
            <a:r>
              <a:rPr lang="en-US" baseline="0" dirty="0" smtClean="0"/>
              <a:t> at all</a:t>
            </a:r>
          </a:p>
          <a:p>
            <a:pPr marL="171450" indent="-171450">
              <a:buFontTx/>
              <a:buChar char="-"/>
            </a:pPr>
            <a:r>
              <a:rPr lang="en-US" baseline="0" dirty="0" smtClean="0"/>
              <a:t>Show flow videos from </a:t>
            </a:r>
            <a:r>
              <a:rPr lang="en-US" baseline="0" dirty="0" err="1" smtClean="0"/>
              <a:t>lourdes</a:t>
            </a:r>
            <a:r>
              <a:rPr lang="en-US" baseline="0" dirty="0" smtClean="0"/>
              <a:t>’ site (</a:t>
            </a:r>
            <a:r>
              <a:rPr lang="en-US" baseline="0" dirty="0" err="1" smtClean="0"/>
              <a:t>www.eecs.qmul.ac.uk</a:t>
            </a:r>
            <a:r>
              <a:rPr lang="en-US" baseline="0" dirty="0" smtClean="0"/>
              <a:t>/~</a:t>
            </a:r>
            <a:r>
              <a:rPr lang="en-US" baseline="0" dirty="0" err="1" smtClean="0"/>
              <a:t>lourdes</a:t>
            </a:r>
            <a:r>
              <a:rPr lang="en-US" baseline="0" dirty="0" smtClean="0"/>
              <a:t>/</a:t>
            </a:r>
            <a:r>
              <a:rPr lang="en-US" baseline="0" dirty="0" err="1" smtClean="0"/>
              <a:t>subspace_flow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5</a:t>
            </a:fld>
            <a:endParaRPr lang="en-US"/>
          </a:p>
        </p:txBody>
      </p:sp>
    </p:spTree>
    <p:extLst>
      <p:ext uri="{BB962C8B-B14F-4D97-AF65-F5344CB8AC3E}">
        <p14:creationId xmlns:p14="http://schemas.microsoft.com/office/powerpoint/2010/main" val="60259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figure is a little unclear; you should think of B and S as having each </a:t>
            </a:r>
            <a:r>
              <a:rPr lang="en-US" dirty="0" err="1" smtClean="0"/>
              <a:t>ith</a:t>
            </a:r>
            <a:r>
              <a:rPr lang="en-US" baseline="0" dirty="0" smtClean="0"/>
              <a:t> row be the 3-d location of the </a:t>
            </a:r>
            <a:r>
              <a:rPr lang="en-US" baseline="0" dirty="0" err="1" smtClean="0"/>
              <a:t>ith</a:t>
            </a:r>
            <a:r>
              <a:rPr lang="en-US" baseline="0" dirty="0" smtClean="0"/>
              <a:t> point in a known list, rather than containing pixel values, which is what this picture suggests; it would be clearer if B and S were visualized as point clouds</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6</a:t>
            </a:fld>
            <a:endParaRPr lang="en-US"/>
          </a:p>
        </p:txBody>
      </p:sp>
    </p:spTree>
    <p:extLst>
      <p:ext uri="{BB962C8B-B14F-4D97-AF65-F5344CB8AC3E}">
        <p14:creationId xmlns:p14="http://schemas.microsoft.com/office/powerpoint/2010/main" val="58691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paper visualized here used a predefined trajectory basis made up of sinusoids; in this work the basis will be learned</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7</a:t>
            </a:fld>
            <a:endParaRPr lang="en-US"/>
          </a:p>
        </p:txBody>
      </p:sp>
    </p:spTree>
    <p:extLst>
      <p:ext uri="{BB962C8B-B14F-4D97-AF65-F5344CB8AC3E}">
        <p14:creationId xmlns:p14="http://schemas.microsoft.com/office/powerpoint/2010/main" val="339776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Their optimization techniques basically all come from recent</a:t>
            </a:r>
            <a:r>
              <a:rPr lang="en-US" baseline="0" dirty="0" smtClean="0"/>
              <a:t> work on similar stuff that assumes rigidity and that runs at tens of frames a second on the </a:t>
            </a:r>
            <a:r>
              <a:rPr lang="en-US" baseline="0" dirty="0" err="1" smtClean="0"/>
              <a:t>gpu</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8</a:t>
            </a:fld>
            <a:endParaRPr lang="en-US"/>
          </a:p>
        </p:txBody>
      </p:sp>
    </p:spTree>
    <p:extLst>
      <p:ext uri="{BB962C8B-B14F-4D97-AF65-F5344CB8AC3E}">
        <p14:creationId xmlns:p14="http://schemas.microsoft.com/office/powerpoint/2010/main" val="233466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Because of the very large number of points involved, this stuff isn’t really feasible on a </a:t>
            </a:r>
            <a:r>
              <a:rPr lang="en-US" dirty="0" err="1" smtClean="0"/>
              <a:t>cpu</a:t>
            </a:r>
            <a:endParaRPr lang="en-US" dirty="0"/>
          </a:p>
        </p:txBody>
      </p:sp>
      <p:sp>
        <p:nvSpPr>
          <p:cNvPr id="4" name="Slide Number Placeholder 3"/>
          <p:cNvSpPr>
            <a:spLocks noGrp="1"/>
          </p:cNvSpPr>
          <p:nvPr>
            <p:ph type="sldNum" sz="quarter" idx="10"/>
          </p:nvPr>
        </p:nvSpPr>
        <p:spPr/>
        <p:txBody>
          <a:bodyPr/>
          <a:lstStyle/>
          <a:p>
            <a:fld id="{A7122FEE-DFA8-234A-9DB9-BCBC132A672B}" type="slidenum">
              <a:rPr lang="en-US" smtClean="0"/>
              <a:t>9</a:t>
            </a:fld>
            <a:endParaRPr lang="en-US"/>
          </a:p>
        </p:txBody>
      </p:sp>
    </p:spTree>
    <p:extLst>
      <p:ext uri="{BB962C8B-B14F-4D97-AF65-F5344CB8AC3E}">
        <p14:creationId xmlns:p14="http://schemas.microsoft.com/office/powerpoint/2010/main" val="335785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They do a </a:t>
            </a:r>
            <a:r>
              <a:rPr lang="en-US" dirty="0" err="1" smtClean="0"/>
              <a:t>variational</a:t>
            </a:r>
            <a:r>
              <a:rPr lang="en-US" dirty="0" smtClean="0"/>
              <a:t> optimization: they optimize</a:t>
            </a:r>
            <a:r>
              <a:rPr lang="en-US" baseline="0" dirty="0" smtClean="0"/>
              <a:t> over a very large number of variables representing values of some field of interest (field in the sense of vector field), in order to estimate these fields at each pixel in some very large set, meaning they need lots of regularization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Because of the very large number of points involved, this stuff isn’t really feasible on a </a:t>
            </a:r>
            <a:r>
              <a:rPr lang="en-US" dirty="0" err="1" smtClean="0"/>
              <a:t>cpu</a:t>
            </a:r>
            <a:endParaRPr lang="en-US" dirty="0" smtClean="0"/>
          </a:p>
        </p:txBody>
      </p:sp>
      <p:sp>
        <p:nvSpPr>
          <p:cNvPr id="4" name="Slide Number Placeholder 3"/>
          <p:cNvSpPr>
            <a:spLocks noGrp="1"/>
          </p:cNvSpPr>
          <p:nvPr>
            <p:ph type="sldNum" sz="quarter" idx="10"/>
          </p:nvPr>
        </p:nvSpPr>
        <p:spPr/>
        <p:txBody>
          <a:bodyPr/>
          <a:lstStyle/>
          <a:p>
            <a:fld id="{A7122FEE-DFA8-234A-9DB9-BCBC132A672B}" type="slidenum">
              <a:rPr lang="en-US" smtClean="0"/>
              <a:t>10</a:t>
            </a:fld>
            <a:endParaRPr lang="en-US"/>
          </a:p>
        </p:txBody>
      </p:sp>
    </p:spTree>
    <p:extLst>
      <p:ext uri="{BB962C8B-B14F-4D97-AF65-F5344CB8AC3E}">
        <p14:creationId xmlns:p14="http://schemas.microsoft.com/office/powerpoint/2010/main" val="163427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52091F-DF07-5C42-9394-1B9813A315CF}"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1665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2091F-DF07-5C42-9394-1B9813A315CF}"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350833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2091F-DF07-5C42-9394-1B9813A315CF}"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292788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2091F-DF07-5C42-9394-1B9813A315CF}"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328811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2091F-DF07-5C42-9394-1B9813A315CF}"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44741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52091F-DF07-5C42-9394-1B9813A315CF}" type="datetimeFigureOut">
              <a:rPr lang="en-US" smtClean="0"/>
              <a:t>10/17/13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27659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52091F-DF07-5C42-9394-1B9813A315CF}" type="datetimeFigureOut">
              <a:rPr lang="en-US" smtClean="0"/>
              <a:t>10/17/13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145745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52091F-DF07-5C42-9394-1B9813A315CF}" type="datetimeFigureOut">
              <a:rPr lang="en-US" smtClean="0"/>
              <a:t>10/17/13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82929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2091F-DF07-5C42-9394-1B9813A315CF}" type="datetimeFigureOut">
              <a:rPr lang="en-US" smtClean="0"/>
              <a:t>10/17/13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17678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2091F-DF07-5C42-9394-1B9813A315CF}" type="datetimeFigureOut">
              <a:rPr lang="en-US" smtClean="0"/>
              <a:t>10/17/13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414523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2091F-DF07-5C42-9394-1B9813A315CF}" type="datetimeFigureOut">
              <a:rPr lang="en-US" smtClean="0"/>
              <a:t>10/17/13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86729-588D-A148-BE26-6863D1CA4141}" type="slidenum">
              <a:rPr lang="en-US" smtClean="0"/>
              <a:t>‹#›</a:t>
            </a:fld>
            <a:endParaRPr lang="en-US"/>
          </a:p>
        </p:txBody>
      </p:sp>
    </p:spTree>
    <p:extLst>
      <p:ext uri="{BB962C8B-B14F-4D97-AF65-F5344CB8AC3E}">
        <p14:creationId xmlns:p14="http://schemas.microsoft.com/office/powerpoint/2010/main" val="40284759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2091F-DF07-5C42-9394-1B9813A315CF}" type="datetimeFigureOut">
              <a:rPr lang="en-US" smtClean="0"/>
              <a:t>10/17/13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86729-588D-A148-BE26-6863D1CA4141}" type="slidenum">
              <a:rPr lang="en-US" smtClean="0"/>
              <a:t>‹#›</a:t>
            </a:fld>
            <a:endParaRPr lang="en-US"/>
          </a:p>
        </p:txBody>
      </p:sp>
    </p:spTree>
    <p:extLst>
      <p:ext uri="{BB962C8B-B14F-4D97-AF65-F5344CB8AC3E}">
        <p14:creationId xmlns:p14="http://schemas.microsoft.com/office/powerpoint/2010/main" val="901162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pages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037427" y="2595957"/>
            <a:ext cx="5156279" cy="461665"/>
          </a:xfrm>
          <a:prstGeom prst="rect">
            <a:avLst/>
          </a:prstGeom>
          <a:noFill/>
        </p:spPr>
        <p:txBody>
          <a:bodyPr wrap="none" rtlCol="0">
            <a:spAutoFit/>
          </a:bodyPr>
          <a:lstStyle/>
          <a:p>
            <a:r>
              <a:rPr lang="en-US" sz="2400" b="1" dirty="0" smtClean="0">
                <a:solidFill>
                  <a:srgbClr val="0000FF"/>
                </a:solidFill>
              </a:rPr>
              <a:t>(plain black-on-white slides are Evan’s)</a:t>
            </a:r>
            <a:endParaRPr lang="en-US" sz="2400" b="1" dirty="0">
              <a:solidFill>
                <a:srgbClr val="0000FF"/>
              </a:solidFill>
            </a:endParaRPr>
          </a:p>
        </p:txBody>
      </p:sp>
    </p:spTree>
    <p:extLst>
      <p:ext uri="{BB962C8B-B14F-4D97-AF65-F5344CB8AC3E}">
        <p14:creationId xmlns:p14="http://schemas.microsoft.com/office/powerpoint/2010/main" val="2894706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31689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8804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98151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Orthographic Projection</a:t>
            </a:r>
            <a:endParaRPr lang="en-US" dirty="0"/>
          </a:p>
        </p:txBody>
      </p:sp>
      <p:sp>
        <p:nvSpPr>
          <p:cNvPr id="3" name="Content Placeholder 2"/>
          <p:cNvSpPr>
            <a:spLocks noGrp="1"/>
          </p:cNvSpPr>
          <p:nvPr>
            <p:ph idx="1"/>
          </p:nvPr>
        </p:nvSpPr>
        <p:spPr/>
        <p:txBody>
          <a:bodyPr/>
          <a:lstStyle/>
          <a:p>
            <a:r>
              <a:rPr lang="en-US" dirty="0"/>
              <a:t>O</a:t>
            </a:r>
            <a:r>
              <a:rPr lang="en-US" dirty="0" smtClean="0"/>
              <a:t>rthographic:</a:t>
            </a:r>
          </a:p>
          <a:p>
            <a:endParaRPr lang="en-US" dirty="0" smtClean="0"/>
          </a:p>
          <a:p>
            <a:endParaRPr lang="en-US" dirty="0"/>
          </a:p>
          <a:p>
            <a:r>
              <a:rPr lang="en-US" dirty="0" smtClean="0"/>
              <a:t>Perspective:</a:t>
            </a:r>
          </a:p>
          <a:p>
            <a:endParaRPr lang="en-US" dirty="0" smtClean="0"/>
          </a:p>
          <a:p>
            <a:endParaRPr lang="en-US" dirty="0" smtClean="0"/>
          </a:p>
          <a:p>
            <a:r>
              <a:rPr lang="en-US" dirty="0" smtClean="0"/>
              <a:t>Requires small variation in depth</a:t>
            </a:r>
            <a:endParaRPr lang="en-US" dirty="0"/>
          </a:p>
        </p:txBody>
      </p:sp>
      <p:sp>
        <p:nvSpPr>
          <p:cNvPr id="4" name="TextBox 3"/>
          <p:cNvSpPr txBox="1"/>
          <p:nvPr/>
        </p:nvSpPr>
        <p:spPr>
          <a:xfrm>
            <a:off x="1269902" y="2358691"/>
            <a:ext cx="1930497" cy="830997"/>
          </a:xfrm>
          <a:prstGeom prst="rect">
            <a:avLst/>
          </a:prstGeom>
          <a:noFill/>
        </p:spPr>
        <p:txBody>
          <a:bodyPr wrap="square" rtlCol="0">
            <a:spAutoFit/>
          </a:bodyPr>
          <a:lstStyle/>
          <a:p>
            <a:r>
              <a:rPr lang="en-US" sz="2400" dirty="0"/>
              <a:t>u</a:t>
            </a:r>
            <a:r>
              <a:rPr lang="en-US" sz="2400" dirty="0" smtClean="0"/>
              <a:t> = </a:t>
            </a:r>
            <a:r>
              <a:rPr lang="en-US" sz="2400" dirty="0" err="1" smtClean="0"/>
              <a:t>s</a:t>
            </a:r>
            <a:r>
              <a:rPr lang="en-US" sz="2400" baseline="-25000" dirty="0" err="1" smtClean="0"/>
              <a:t>u</a:t>
            </a:r>
            <a:r>
              <a:rPr lang="en-US" sz="2400" dirty="0" smtClean="0"/>
              <a:t> x + </a:t>
            </a:r>
            <a:r>
              <a:rPr lang="en-US" sz="2400" dirty="0" err="1" smtClean="0"/>
              <a:t>u</a:t>
            </a:r>
            <a:r>
              <a:rPr lang="en-US" sz="2400" baseline="-25000" dirty="0" err="1" smtClean="0"/>
              <a:t>c</a:t>
            </a:r>
            <a:endParaRPr lang="en-US" sz="2400" baseline="-25000" dirty="0" smtClean="0"/>
          </a:p>
          <a:p>
            <a:r>
              <a:rPr lang="en-US" sz="2400" dirty="0"/>
              <a:t>v</a:t>
            </a:r>
            <a:r>
              <a:rPr lang="en-US" sz="2400" dirty="0" smtClean="0"/>
              <a:t> = </a:t>
            </a:r>
            <a:r>
              <a:rPr lang="en-US" sz="2400" dirty="0" err="1" smtClean="0"/>
              <a:t>s</a:t>
            </a:r>
            <a:r>
              <a:rPr lang="en-US" sz="2400" baseline="-25000" dirty="0" err="1" smtClean="0"/>
              <a:t>v</a:t>
            </a:r>
            <a:r>
              <a:rPr lang="en-US" sz="2400" dirty="0" smtClean="0"/>
              <a:t> y + </a:t>
            </a:r>
            <a:r>
              <a:rPr lang="en-US" sz="2400" dirty="0" err="1" smtClean="0"/>
              <a:t>v</a:t>
            </a:r>
            <a:r>
              <a:rPr lang="en-US" sz="2400" baseline="-25000" dirty="0" err="1" smtClean="0"/>
              <a:t>c</a:t>
            </a:r>
            <a:endParaRPr lang="en-US" sz="2400" baseline="-25000" dirty="0"/>
          </a:p>
        </p:txBody>
      </p:sp>
      <p:sp>
        <p:nvSpPr>
          <p:cNvPr id="5" name="TextBox 4"/>
          <p:cNvSpPr txBox="1"/>
          <p:nvPr/>
        </p:nvSpPr>
        <p:spPr>
          <a:xfrm>
            <a:off x="1269902" y="4078111"/>
            <a:ext cx="2557110" cy="830997"/>
          </a:xfrm>
          <a:prstGeom prst="rect">
            <a:avLst/>
          </a:prstGeom>
          <a:noFill/>
        </p:spPr>
        <p:txBody>
          <a:bodyPr wrap="none" rtlCol="0">
            <a:spAutoFit/>
          </a:bodyPr>
          <a:lstStyle/>
          <a:p>
            <a:r>
              <a:rPr lang="en-US" sz="2400" dirty="0"/>
              <a:t>u</a:t>
            </a:r>
            <a:r>
              <a:rPr lang="en-US" sz="2400" dirty="0" smtClean="0"/>
              <a:t> = (x – x</a:t>
            </a:r>
            <a:r>
              <a:rPr lang="en-US" sz="2400" baseline="-25000" dirty="0" smtClean="0"/>
              <a:t>c</a:t>
            </a:r>
            <a:r>
              <a:rPr lang="en-US" sz="2400" dirty="0" smtClean="0"/>
              <a:t>) f / z + </a:t>
            </a:r>
            <a:r>
              <a:rPr lang="en-US" sz="2400" dirty="0" err="1" smtClean="0"/>
              <a:t>u</a:t>
            </a:r>
            <a:r>
              <a:rPr lang="en-US" sz="2400" baseline="-25000" dirty="0" err="1" smtClean="0"/>
              <a:t>c</a:t>
            </a:r>
            <a:endParaRPr lang="en-US" sz="2400" baseline="-25000" dirty="0" smtClean="0"/>
          </a:p>
          <a:p>
            <a:r>
              <a:rPr lang="en-US" sz="2400" dirty="0"/>
              <a:t>v</a:t>
            </a:r>
            <a:r>
              <a:rPr lang="en-US" sz="2400" dirty="0" smtClean="0"/>
              <a:t> = (y – </a:t>
            </a:r>
            <a:r>
              <a:rPr lang="en-US" sz="2400" dirty="0" err="1" smtClean="0"/>
              <a:t>y</a:t>
            </a:r>
            <a:r>
              <a:rPr lang="en-US" sz="2400" baseline="-25000" dirty="0" err="1" smtClean="0"/>
              <a:t>c</a:t>
            </a:r>
            <a:r>
              <a:rPr lang="en-US" sz="2400" dirty="0" smtClean="0"/>
              <a:t>) f / z + </a:t>
            </a:r>
            <a:r>
              <a:rPr lang="en-US" sz="2400" dirty="0" err="1" smtClean="0"/>
              <a:t>v</a:t>
            </a:r>
            <a:r>
              <a:rPr lang="en-US" sz="2400" baseline="-25000" dirty="0" err="1" smtClean="0"/>
              <a:t>c</a:t>
            </a:r>
            <a:endParaRPr lang="en-US" sz="2400" baseline="-25000" dirty="0"/>
          </a:p>
        </p:txBody>
      </p:sp>
      <p:sp>
        <p:nvSpPr>
          <p:cNvPr id="6" name="TextBox 5"/>
          <p:cNvSpPr txBox="1"/>
          <p:nvPr/>
        </p:nvSpPr>
        <p:spPr>
          <a:xfrm>
            <a:off x="4995333" y="2554111"/>
            <a:ext cx="2303573" cy="492443"/>
          </a:xfrm>
          <a:prstGeom prst="rect">
            <a:avLst/>
          </a:prstGeom>
          <a:noFill/>
        </p:spPr>
        <p:txBody>
          <a:bodyPr wrap="none" rtlCol="0">
            <a:spAutoFit/>
          </a:bodyPr>
          <a:lstStyle/>
          <a:p>
            <a:r>
              <a:rPr lang="en-US" sz="2600" dirty="0">
                <a:solidFill>
                  <a:srgbClr val="FF0000"/>
                </a:solidFill>
              </a:rPr>
              <a:t>l</a:t>
            </a:r>
            <a:r>
              <a:rPr lang="en-US" sz="2600" dirty="0" smtClean="0">
                <a:solidFill>
                  <a:srgbClr val="FF0000"/>
                </a:solidFill>
              </a:rPr>
              <a:t>inear</a:t>
            </a:r>
            <a:r>
              <a:rPr lang="en-US" sz="2600" dirty="0" smtClean="0"/>
              <a:t> in (x, y, z)</a:t>
            </a:r>
            <a:endParaRPr lang="en-US" sz="2600" dirty="0"/>
          </a:p>
        </p:txBody>
      </p:sp>
      <p:sp>
        <p:nvSpPr>
          <p:cNvPr id="7" name="TextBox 6"/>
          <p:cNvSpPr txBox="1"/>
          <p:nvPr/>
        </p:nvSpPr>
        <p:spPr>
          <a:xfrm>
            <a:off x="4995333" y="4289778"/>
            <a:ext cx="2829759" cy="492443"/>
          </a:xfrm>
          <a:prstGeom prst="rect">
            <a:avLst/>
          </a:prstGeom>
          <a:noFill/>
        </p:spPr>
        <p:txBody>
          <a:bodyPr wrap="none" rtlCol="0">
            <a:spAutoFit/>
          </a:bodyPr>
          <a:lstStyle/>
          <a:p>
            <a:r>
              <a:rPr lang="en-US" sz="2600" dirty="0">
                <a:solidFill>
                  <a:srgbClr val="FF0000"/>
                </a:solidFill>
              </a:rPr>
              <a:t>n</a:t>
            </a:r>
            <a:r>
              <a:rPr lang="en-US" sz="2600" dirty="0" smtClean="0">
                <a:solidFill>
                  <a:srgbClr val="FF0000"/>
                </a:solidFill>
              </a:rPr>
              <a:t>onlinear</a:t>
            </a:r>
            <a:r>
              <a:rPr lang="en-US" sz="2600" dirty="0" smtClean="0"/>
              <a:t> in (x, y, z)</a:t>
            </a:r>
            <a:endParaRPr lang="en-US" sz="2600" dirty="0"/>
          </a:p>
        </p:txBody>
      </p:sp>
    </p:spTree>
    <p:extLst>
      <p:ext uri="{BB962C8B-B14F-4D97-AF65-F5344CB8AC3E}">
        <p14:creationId xmlns:p14="http://schemas.microsoft.com/office/powerpoint/2010/main" val="2604090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7773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7397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46282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34120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60845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pages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35561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descr="pages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64675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60545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62210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39272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for 3-D Shape</a:t>
            </a:r>
            <a:endParaRPr lang="en-US" dirty="0"/>
          </a:p>
        </p:txBody>
      </p:sp>
      <p:pic>
        <p:nvPicPr>
          <p:cNvPr id="4" name="Picture 3" descr="pages41.png"/>
          <p:cNvPicPr>
            <a:picLocks noChangeAspect="1"/>
          </p:cNvPicPr>
          <p:nvPr/>
        </p:nvPicPr>
        <p:blipFill rotWithShape="1">
          <a:blip r:embed="rId3">
            <a:extLst>
              <a:ext uri="{28A0092B-C50C-407E-A947-70E740481C1C}">
                <a14:useLocalDpi xmlns:a14="http://schemas.microsoft.com/office/drawing/2010/main" val="0"/>
              </a:ext>
            </a:extLst>
          </a:blip>
          <a:srcRect l="7099" t="39506" r="6944" b="41770"/>
          <a:stretch/>
        </p:blipFill>
        <p:spPr>
          <a:xfrm>
            <a:off x="649110" y="1608674"/>
            <a:ext cx="7859889" cy="1284111"/>
          </a:xfrm>
          <a:prstGeom prst="rect">
            <a:avLst/>
          </a:prstGeom>
        </p:spPr>
      </p:pic>
      <p:sp>
        <p:nvSpPr>
          <p:cNvPr id="5" name="TextBox 4"/>
          <p:cNvSpPr txBox="1"/>
          <p:nvPr/>
        </p:nvSpPr>
        <p:spPr>
          <a:xfrm>
            <a:off x="3019778" y="3132668"/>
            <a:ext cx="1874657" cy="646331"/>
          </a:xfrm>
          <a:prstGeom prst="rect">
            <a:avLst/>
          </a:prstGeom>
          <a:noFill/>
        </p:spPr>
        <p:txBody>
          <a:bodyPr wrap="none" rtlCol="0">
            <a:spAutoFit/>
          </a:bodyPr>
          <a:lstStyle/>
          <a:p>
            <a:r>
              <a:rPr lang="en-US" sz="3600" dirty="0" smtClean="0"/>
              <a:t>becomes</a:t>
            </a:r>
            <a:endParaRPr lang="en-US" sz="3600" dirty="0"/>
          </a:p>
        </p:txBody>
      </p:sp>
      <p:pic>
        <p:nvPicPr>
          <p:cNvPr id="6" name="Picture 5" descr="eqn.png"/>
          <p:cNvPicPr>
            <a:picLocks noChangeAspect="1"/>
          </p:cNvPicPr>
          <p:nvPr/>
        </p:nvPicPr>
        <p:blipFill rotWithShape="1">
          <a:blip r:embed="rId4">
            <a:extLst>
              <a:ext uri="{28A0092B-C50C-407E-A947-70E740481C1C}">
                <a14:useLocalDpi xmlns:a14="http://schemas.microsoft.com/office/drawing/2010/main" val="0"/>
              </a:ext>
            </a:extLst>
          </a:blip>
          <a:srcRect r="5000"/>
          <a:stretch/>
        </p:blipFill>
        <p:spPr>
          <a:xfrm>
            <a:off x="465663" y="4178285"/>
            <a:ext cx="8280402" cy="2183719"/>
          </a:xfrm>
          <a:prstGeom prst="rect">
            <a:avLst/>
          </a:prstGeom>
        </p:spPr>
      </p:pic>
    </p:spTree>
    <p:extLst>
      <p:ext uri="{BB962C8B-B14F-4D97-AF65-F5344CB8AC3E}">
        <p14:creationId xmlns:p14="http://schemas.microsoft.com/office/powerpoint/2010/main" val="25881565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Results</a:t>
            </a:r>
            <a:endParaRPr lang="en-US" dirty="0"/>
          </a:p>
        </p:txBody>
      </p:sp>
      <p:sp>
        <p:nvSpPr>
          <p:cNvPr id="3" name="Content Placeholder 2"/>
          <p:cNvSpPr>
            <a:spLocks noGrp="1"/>
          </p:cNvSpPr>
          <p:nvPr>
            <p:ph idx="1"/>
          </p:nvPr>
        </p:nvSpPr>
        <p:spPr/>
        <p:txBody>
          <a:bodyPr/>
          <a:lstStyle/>
          <a:p>
            <a:r>
              <a:rPr lang="en-US" dirty="0" smtClean="0"/>
              <a:t>[online videos]</a:t>
            </a:r>
            <a:endParaRPr lang="en-US" dirty="0"/>
          </a:p>
        </p:txBody>
      </p:sp>
    </p:spTree>
    <p:extLst>
      <p:ext uri="{BB962C8B-B14F-4D97-AF65-F5344CB8AC3E}">
        <p14:creationId xmlns:p14="http://schemas.microsoft.com/office/powerpoint/2010/main" val="38787268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sp>
        <p:nvSpPr>
          <p:cNvPr id="3" name="Content Placeholder 2"/>
          <p:cNvSpPr>
            <a:spLocks noGrp="1"/>
          </p:cNvSpPr>
          <p:nvPr>
            <p:ph idx="1"/>
          </p:nvPr>
        </p:nvSpPr>
        <p:spPr>
          <a:xfrm>
            <a:off x="457200" y="1600200"/>
            <a:ext cx="8557716" cy="4525963"/>
          </a:xfrm>
        </p:spPr>
        <p:txBody>
          <a:bodyPr>
            <a:normAutofit/>
          </a:bodyPr>
          <a:lstStyle/>
          <a:p>
            <a:r>
              <a:rPr lang="en-US" sz="2600" dirty="0" smtClean="0"/>
              <a:t>Top row: ground truth; bottom row: their result</a:t>
            </a:r>
          </a:p>
          <a:p>
            <a:endParaRPr lang="en-US" sz="2600" dirty="0"/>
          </a:p>
          <a:p>
            <a:endParaRPr lang="en-US" sz="2600" dirty="0" smtClean="0"/>
          </a:p>
          <a:p>
            <a:endParaRPr lang="en-US" sz="2600" dirty="0"/>
          </a:p>
          <a:p>
            <a:endParaRPr lang="en-US" sz="2600" dirty="0" smtClean="0"/>
          </a:p>
          <a:p>
            <a:endParaRPr lang="en-US" sz="2600" dirty="0" smtClean="0"/>
          </a:p>
          <a:p>
            <a:r>
              <a:rPr lang="en-US" sz="2600" dirty="0" smtClean="0"/>
              <a:t>RMS reconstruction error, with matrix rank in </a:t>
            </a:r>
            <a:r>
              <a:rPr lang="en-US" sz="2600" dirty="0" err="1" smtClean="0"/>
              <a:t>parens</a:t>
            </a:r>
            <a:endParaRPr lang="en-US" sz="2600" dirty="0"/>
          </a:p>
        </p:txBody>
      </p:sp>
      <p:pic>
        <p:nvPicPr>
          <p:cNvPr id="4" name="Picture 3" descr="figur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136" y="2117809"/>
            <a:ext cx="5884263" cy="2329285"/>
          </a:xfrm>
          <a:prstGeom prst="rect">
            <a:avLst/>
          </a:prstGeom>
        </p:spPr>
      </p:pic>
      <p:pic>
        <p:nvPicPr>
          <p:cNvPr id="5" name="Picture 4" descr="tabl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443" y="4988850"/>
            <a:ext cx="6553200" cy="1705065"/>
          </a:xfrm>
          <a:prstGeom prst="rect">
            <a:avLst/>
          </a:prstGeom>
        </p:spPr>
      </p:pic>
    </p:spTree>
    <p:extLst>
      <p:ext uri="{BB962C8B-B14F-4D97-AF65-F5344CB8AC3E}">
        <p14:creationId xmlns:p14="http://schemas.microsoft.com/office/powerpoint/2010/main" val="34743006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03326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3969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ipe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7554"/>
            <a:ext cx="9144000" cy="6469402"/>
          </a:xfrm>
          <a:prstGeom prst="rect">
            <a:avLst/>
          </a:prstGeom>
        </p:spPr>
      </p:pic>
      <p:sp>
        <p:nvSpPr>
          <p:cNvPr id="5" name="TextBox 4"/>
          <p:cNvSpPr txBox="1"/>
          <p:nvPr/>
        </p:nvSpPr>
        <p:spPr>
          <a:xfrm>
            <a:off x="1549003" y="-13957"/>
            <a:ext cx="5910793" cy="584776"/>
          </a:xfrm>
          <a:prstGeom prst="rect">
            <a:avLst/>
          </a:prstGeom>
          <a:noFill/>
        </p:spPr>
        <p:txBody>
          <a:bodyPr wrap="none" rtlCol="0">
            <a:spAutoFit/>
          </a:bodyPr>
          <a:lstStyle/>
          <a:p>
            <a:r>
              <a:rPr lang="en-US" sz="3200" dirty="0" smtClean="0"/>
              <a:t>Dense NRSFM Approach Overview</a:t>
            </a:r>
            <a:endParaRPr lang="en-US" sz="3200" dirty="0"/>
          </a:p>
        </p:txBody>
      </p:sp>
    </p:spTree>
    <p:extLst>
      <p:ext uri="{BB962C8B-B14F-4D97-AF65-F5344CB8AC3E}">
        <p14:creationId xmlns:p14="http://schemas.microsoft.com/office/powerpoint/2010/main" val="24150776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Multi-Frame Optical Flow Details</a:t>
            </a:r>
            <a:endParaRPr lang="en-US" dirty="0"/>
          </a:p>
        </p:txBody>
      </p:sp>
      <p:sp>
        <p:nvSpPr>
          <p:cNvPr id="3" name="Content Placeholder 2"/>
          <p:cNvSpPr>
            <a:spLocks noGrp="1"/>
          </p:cNvSpPr>
          <p:nvPr>
            <p:ph idx="1"/>
          </p:nvPr>
        </p:nvSpPr>
        <p:spPr/>
        <p:txBody>
          <a:bodyPr/>
          <a:lstStyle/>
          <a:p>
            <a:r>
              <a:rPr lang="en-US" dirty="0" smtClean="0"/>
              <a:t>Set of points to be tracked comes from a reference frame</a:t>
            </a:r>
          </a:p>
          <a:p>
            <a:r>
              <a:rPr lang="en-US" dirty="0" smtClean="0"/>
              <a:t>Represent trajectories with a linear basis</a:t>
            </a:r>
          </a:p>
          <a:p>
            <a:endParaRPr lang="en-US" dirty="0" smtClean="0"/>
          </a:p>
          <a:p>
            <a:endParaRPr lang="en-US" dirty="0"/>
          </a:p>
          <a:p>
            <a:r>
              <a:rPr lang="en-US" dirty="0" smtClean="0"/>
              <a:t>Penalties for deviating from the low-rank structure</a:t>
            </a:r>
          </a:p>
          <a:p>
            <a:r>
              <a:rPr lang="en-US" dirty="0" smtClean="0"/>
              <a:t>Spatial pyramid</a:t>
            </a:r>
            <a:endParaRPr lang="en-US" dirty="0"/>
          </a:p>
        </p:txBody>
      </p:sp>
      <p:sp>
        <p:nvSpPr>
          <p:cNvPr id="4" name="Freeform 3"/>
          <p:cNvSpPr/>
          <p:nvPr/>
        </p:nvSpPr>
        <p:spPr>
          <a:xfrm>
            <a:off x="1214083" y="3432270"/>
            <a:ext cx="563470" cy="727143"/>
          </a:xfrm>
          <a:custGeom>
            <a:avLst/>
            <a:gdLst>
              <a:gd name="connsiteX0" fmla="*/ 0 w 563470"/>
              <a:gd name="connsiteY0" fmla="*/ 196486 h 727143"/>
              <a:gd name="connsiteX1" fmla="*/ 27910 w 563470"/>
              <a:gd name="connsiteY1" fmla="*/ 126702 h 727143"/>
              <a:gd name="connsiteX2" fmla="*/ 55820 w 563470"/>
              <a:gd name="connsiteY2" fmla="*/ 42962 h 727143"/>
              <a:gd name="connsiteX3" fmla="*/ 97685 w 563470"/>
              <a:gd name="connsiteY3" fmla="*/ 29005 h 727143"/>
              <a:gd name="connsiteX4" fmla="*/ 209325 w 563470"/>
              <a:gd name="connsiteY4" fmla="*/ 1091 h 727143"/>
              <a:gd name="connsiteX5" fmla="*/ 488424 w 563470"/>
              <a:gd name="connsiteY5" fmla="*/ 15048 h 727143"/>
              <a:gd name="connsiteX6" fmla="*/ 558199 w 563470"/>
              <a:gd name="connsiteY6" fmla="*/ 140659 h 727143"/>
              <a:gd name="connsiteX7" fmla="*/ 544244 w 563470"/>
              <a:gd name="connsiteY7" fmla="*/ 308140 h 727143"/>
              <a:gd name="connsiteX8" fmla="*/ 404695 w 563470"/>
              <a:gd name="connsiteY8" fmla="*/ 322097 h 727143"/>
              <a:gd name="connsiteX9" fmla="*/ 362830 w 563470"/>
              <a:gd name="connsiteY9" fmla="*/ 405837 h 727143"/>
              <a:gd name="connsiteX10" fmla="*/ 404695 w 563470"/>
              <a:gd name="connsiteY10" fmla="*/ 629145 h 727143"/>
              <a:gd name="connsiteX11" fmla="*/ 488424 w 563470"/>
              <a:gd name="connsiteY11" fmla="*/ 684972 h 727143"/>
              <a:gd name="connsiteX12" fmla="*/ 558199 w 563470"/>
              <a:gd name="connsiteY12" fmla="*/ 726843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470" h="727143">
                <a:moveTo>
                  <a:pt x="0" y="196486"/>
                </a:moveTo>
                <a:cubicBezTo>
                  <a:pt x="9303" y="173225"/>
                  <a:pt x="19349" y="150247"/>
                  <a:pt x="27910" y="126702"/>
                </a:cubicBezTo>
                <a:cubicBezTo>
                  <a:pt x="37964" y="99050"/>
                  <a:pt x="27907" y="52268"/>
                  <a:pt x="55820" y="42962"/>
                </a:cubicBezTo>
                <a:cubicBezTo>
                  <a:pt x="69775" y="38310"/>
                  <a:pt x="83493" y="32876"/>
                  <a:pt x="97685" y="29005"/>
                </a:cubicBezTo>
                <a:cubicBezTo>
                  <a:pt x="134692" y="18911"/>
                  <a:pt x="209325" y="1091"/>
                  <a:pt x="209325" y="1091"/>
                </a:cubicBezTo>
                <a:cubicBezTo>
                  <a:pt x="302358" y="5743"/>
                  <a:pt x="399002" y="-11037"/>
                  <a:pt x="488424" y="15048"/>
                </a:cubicBezTo>
                <a:cubicBezTo>
                  <a:pt x="523859" y="25384"/>
                  <a:pt x="546155" y="104522"/>
                  <a:pt x="558199" y="140659"/>
                </a:cubicBezTo>
                <a:cubicBezTo>
                  <a:pt x="553547" y="196486"/>
                  <a:pt x="580427" y="265372"/>
                  <a:pt x="544244" y="308140"/>
                </a:cubicBezTo>
                <a:cubicBezTo>
                  <a:pt x="514050" y="343829"/>
                  <a:pt x="449044" y="307312"/>
                  <a:pt x="404695" y="322097"/>
                </a:cubicBezTo>
                <a:cubicBezTo>
                  <a:pt x="384406" y="328861"/>
                  <a:pt x="368248" y="389582"/>
                  <a:pt x="362830" y="405837"/>
                </a:cubicBezTo>
                <a:cubicBezTo>
                  <a:pt x="366597" y="454817"/>
                  <a:pt x="346314" y="578055"/>
                  <a:pt x="404695" y="629145"/>
                </a:cubicBezTo>
                <a:cubicBezTo>
                  <a:pt x="429938" y="651236"/>
                  <a:pt x="464706" y="661251"/>
                  <a:pt x="488424" y="684972"/>
                </a:cubicBezTo>
                <a:cubicBezTo>
                  <a:pt x="536867" y="733422"/>
                  <a:pt x="510552" y="726843"/>
                  <a:pt x="558199" y="72684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3446880" y="3445265"/>
            <a:ext cx="627974" cy="685934"/>
          </a:xfrm>
          <a:custGeom>
            <a:avLst/>
            <a:gdLst>
              <a:gd name="connsiteX0" fmla="*/ 0 w 627974"/>
              <a:gd name="connsiteY0" fmla="*/ 113707 h 685934"/>
              <a:gd name="connsiteX1" fmla="*/ 69775 w 627974"/>
              <a:gd name="connsiteY1" fmla="*/ 71837 h 685934"/>
              <a:gd name="connsiteX2" fmla="*/ 83730 w 627974"/>
              <a:gd name="connsiteY2" fmla="*/ 29967 h 685934"/>
              <a:gd name="connsiteX3" fmla="*/ 181415 w 627974"/>
              <a:gd name="connsiteY3" fmla="*/ 2053 h 685934"/>
              <a:gd name="connsiteX4" fmla="*/ 474469 w 627974"/>
              <a:gd name="connsiteY4" fmla="*/ 16010 h 685934"/>
              <a:gd name="connsiteX5" fmla="*/ 502379 w 627974"/>
              <a:gd name="connsiteY5" fmla="*/ 99751 h 685934"/>
              <a:gd name="connsiteX6" fmla="*/ 530289 w 627974"/>
              <a:gd name="connsiteY6" fmla="*/ 532410 h 685934"/>
              <a:gd name="connsiteX7" fmla="*/ 544244 w 627974"/>
              <a:gd name="connsiteY7" fmla="*/ 574280 h 685934"/>
              <a:gd name="connsiteX8" fmla="*/ 572154 w 627974"/>
              <a:gd name="connsiteY8" fmla="*/ 630107 h 685934"/>
              <a:gd name="connsiteX9" fmla="*/ 614019 w 627974"/>
              <a:gd name="connsiteY9" fmla="*/ 671977 h 685934"/>
              <a:gd name="connsiteX10" fmla="*/ 627974 w 627974"/>
              <a:gd name="connsiteY10" fmla="*/ 685934 h 68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974" h="685934">
                <a:moveTo>
                  <a:pt x="0" y="113707"/>
                </a:moveTo>
                <a:cubicBezTo>
                  <a:pt x="23258" y="99750"/>
                  <a:pt x="50596" y="91018"/>
                  <a:pt x="69775" y="71837"/>
                </a:cubicBezTo>
                <a:cubicBezTo>
                  <a:pt x="80177" y="61434"/>
                  <a:pt x="73328" y="40370"/>
                  <a:pt x="83730" y="29967"/>
                </a:cubicBezTo>
                <a:cubicBezTo>
                  <a:pt x="90403" y="23293"/>
                  <a:pt x="180931" y="2174"/>
                  <a:pt x="181415" y="2053"/>
                </a:cubicBezTo>
                <a:cubicBezTo>
                  <a:pt x="279100" y="6705"/>
                  <a:pt x="380912" y="-12468"/>
                  <a:pt x="474469" y="16010"/>
                </a:cubicBezTo>
                <a:cubicBezTo>
                  <a:pt x="502617" y="24578"/>
                  <a:pt x="502379" y="99751"/>
                  <a:pt x="502379" y="99751"/>
                </a:cubicBezTo>
                <a:cubicBezTo>
                  <a:pt x="508503" y="258997"/>
                  <a:pt x="494311" y="388479"/>
                  <a:pt x="530289" y="532410"/>
                </a:cubicBezTo>
                <a:cubicBezTo>
                  <a:pt x="533857" y="546682"/>
                  <a:pt x="538449" y="560758"/>
                  <a:pt x="544244" y="574280"/>
                </a:cubicBezTo>
                <a:cubicBezTo>
                  <a:pt x="552439" y="593403"/>
                  <a:pt x="560062" y="613177"/>
                  <a:pt x="572154" y="630107"/>
                </a:cubicBezTo>
                <a:cubicBezTo>
                  <a:pt x="583625" y="646168"/>
                  <a:pt x="600064" y="658020"/>
                  <a:pt x="614019" y="671977"/>
                </a:cubicBezTo>
                <a:lnTo>
                  <a:pt x="627974" y="68593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5121477" y="3335664"/>
            <a:ext cx="460515" cy="572227"/>
          </a:xfrm>
          <a:custGeom>
            <a:avLst/>
            <a:gdLst>
              <a:gd name="connsiteX0" fmla="*/ 0 w 460515"/>
              <a:gd name="connsiteY0" fmla="*/ 209352 h 572227"/>
              <a:gd name="connsiteX1" fmla="*/ 13955 w 460515"/>
              <a:gd name="connsiteY1" fmla="*/ 111654 h 572227"/>
              <a:gd name="connsiteX2" fmla="*/ 27910 w 460515"/>
              <a:gd name="connsiteY2" fmla="*/ 69784 h 572227"/>
              <a:gd name="connsiteX3" fmla="*/ 83730 w 460515"/>
              <a:gd name="connsiteY3" fmla="*/ 41870 h 572227"/>
              <a:gd name="connsiteX4" fmla="*/ 125595 w 460515"/>
              <a:gd name="connsiteY4" fmla="*/ 27914 h 572227"/>
              <a:gd name="connsiteX5" fmla="*/ 251190 w 460515"/>
              <a:gd name="connsiteY5" fmla="*/ 0 h 572227"/>
              <a:gd name="connsiteX6" fmla="*/ 404695 w 460515"/>
              <a:gd name="connsiteY6" fmla="*/ 13957 h 572227"/>
              <a:gd name="connsiteX7" fmla="*/ 418650 w 460515"/>
              <a:gd name="connsiteY7" fmla="*/ 69784 h 572227"/>
              <a:gd name="connsiteX8" fmla="*/ 446560 w 460515"/>
              <a:gd name="connsiteY8" fmla="*/ 153525 h 572227"/>
              <a:gd name="connsiteX9" fmla="*/ 460515 w 460515"/>
              <a:gd name="connsiteY9" fmla="*/ 195395 h 572227"/>
              <a:gd name="connsiteX10" fmla="*/ 446560 w 460515"/>
              <a:gd name="connsiteY10" fmla="*/ 293092 h 572227"/>
              <a:gd name="connsiteX11" fmla="*/ 390740 w 460515"/>
              <a:gd name="connsiteY11" fmla="*/ 376833 h 572227"/>
              <a:gd name="connsiteX12" fmla="*/ 320965 w 460515"/>
              <a:gd name="connsiteY12" fmla="*/ 446616 h 572227"/>
              <a:gd name="connsiteX13" fmla="*/ 195370 w 460515"/>
              <a:gd name="connsiteY13" fmla="*/ 502443 h 572227"/>
              <a:gd name="connsiteX14" fmla="*/ 167460 w 460515"/>
              <a:gd name="connsiteY14" fmla="*/ 572227 h 57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0515" h="572227">
                <a:moveTo>
                  <a:pt x="0" y="209352"/>
                </a:moveTo>
                <a:cubicBezTo>
                  <a:pt x="4652" y="176786"/>
                  <a:pt x="7504" y="143912"/>
                  <a:pt x="13955" y="111654"/>
                </a:cubicBezTo>
                <a:cubicBezTo>
                  <a:pt x="16840" y="97228"/>
                  <a:pt x="17508" y="80187"/>
                  <a:pt x="27910" y="69784"/>
                </a:cubicBezTo>
                <a:cubicBezTo>
                  <a:pt x="42619" y="55073"/>
                  <a:pt x="64609" y="50066"/>
                  <a:pt x="83730" y="41870"/>
                </a:cubicBezTo>
                <a:cubicBezTo>
                  <a:pt x="97250" y="36075"/>
                  <a:pt x="111451" y="31956"/>
                  <a:pt x="125595" y="27914"/>
                </a:cubicBezTo>
                <a:cubicBezTo>
                  <a:pt x="171585" y="14773"/>
                  <a:pt x="203222" y="9595"/>
                  <a:pt x="251190" y="0"/>
                </a:cubicBezTo>
                <a:cubicBezTo>
                  <a:pt x="302358" y="4652"/>
                  <a:pt x="357269" y="-5806"/>
                  <a:pt x="404695" y="13957"/>
                </a:cubicBezTo>
                <a:cubicBezTo>
                  <a:pt x="422401" y="21335"/>
                  <a:pt x="413139" y="51411"/>
                  <a:pt x="418650" y="69784"/>
                </a:cubicBezTo>
                <a:cubicBezTo>
                  <a:pt x="427104" y="97967"/>
                  <a:pt x="437257" y="125611"/>
                  <a:pt x="446560" y="153525"/>
                </a:cubicBezTo>
                <a:lnTo>
                  <a:pt x="460515" y="195395"/>
                </a:lnTo>
                <a:cubicBezTo>
                  <a:pt x="455863" y="227961"/>
                  <a:pt x="458368" y="262388"/>
                  <a:pt x="446560" y="293092"/>
                </a:cubicBezTo>
                <a:cubicBezTo>
                  <a:pt x="434519" y="324403"/>
                  <a:pt x="409347" y="348919"/>
                  <a:pt x="390740" y="376833"/>
                </a:cubicBezTo>
                <a:cubicBezTo>
                  <a:pt x="365279" y="415029"/>
                  <a:pt x="365034" y="427027"/>
                  <a:pt x="320965" y="446616"/>
                </a:cubicBezTo>
                <a:cubicBezTo>
                  <a:pt x="171503" y="513052"/>
                  <a:pt x="290116" y="439272"/>
                  <a:pt x="195370" y="502443"/>
                </a:cubicBezTo>
                <a:cubicBezTo>
                  <a:pt x="178126" y="554183"/>
                  <a:pt x="187994" y="531155"/>
                  <a:pt x="167460" y="57222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474764" y="3724895"/>
            <a:ext cx="656230" cy="531915"/>
          </a:xfrm>
          <a:custGeom>
            <a:avLst/>
            <a:gdLst>
              <a:gd name="connsiteX0" fmla="*/ 446906 w 656230"/>
              <a:gd name="connsiteY0" fmla="*/ 182996 h 531915"/>
              <a:gd name="connsiteX1" fmla="*/ 377131 w 656230"/>
              <a:gd name="connsiteY1" fmla="*/ 155083 h 531915"/>
              <a:gd name="connsiteX2" fmla="*/ 321311 w 656230"/>
              <a:gd name="connsiteY2" fmla="*/ 127169 h 531915"/>
              <a:gd name="connsiteX3" fmla="*/ 237581 w 656230"/>
              <a:gd name="connsiteY3" fmla="*/ 85299 h 531915"/>
              <a:gd name="connsiteX4" fmla="*/ 84076 w 656230"/>
              <a:gd name="connsiteY4" fmla="*/ 15515 h 531915"/>
              <a:gd name="connsiteX5" fmla="*/ 346 w 656230"/>
              <a:gd name="connsiteY5" fmla="*/ 85299 h 531915"/>
              <a:gd name="connsiteX6" fmla="*/ 42211 w 656230"/>
              <a:gd name="connsiteY6" fmla="*/ 127169 h 531915"/>
              <a:gd name="connsiteX7" fmla="*/ 98031 w 656230"/>
              <a:gd name="connsiteY7" fmla="*/ 141126 h 531915"/>
              <a:gd name="connsiteX8" fmla="*/ 139896 w 656230"/>
              <a:gd name="connsiteY8" fmla="*/ 169039 h 531915"/>
              <a:gd name="connsiteX9" fmla="*/ 181761 w 656230"/>
              <a:gd name="connsiteY9" fmla="*/ 210910 h 531915"/>
              <a:gd name="connsiteX10" fmla="*/ 251536 w 656230"/>
              <a:gd name="connsiteY10" fmla="*/ 224866 h 531915"/>
              <a:gd name="connsiteX11" fmla="*/ 335266 w 656230"/>
              <a:gd name="connsiteY11" fmla="*/ 252780 h 531915"/>
              <a:gd name="connsiteX12" fmla="*/ 405041 w 656230"/>
              <a:gd name="connsiteY12" fmla="*/ 322564 h 531915"/>
              <a:gd name="connsiteX13" fmla="*/ 502726 w 656230"/>
              <a:gd name="connsiteY13" fmla="*/ 392347 h 531915"/>
              <a:gd name="connsiteX14" fmla="*/ 586455 w 656230"/>
              <a:gd name="connsiteY14" fmla="*/ 420261 h 531915"/>
              <a:gd name="connsiteX15" fmla="*/ 600410 w 656230"/>
              <a:gd name="connsiteY15" fmla="*/ 462131 h 531915"/>
              <a:gd name="connsiteX16" fmla="*/ 656230 w 656230"/>
              <a:gd name="connsiteY16" fmla="*/ 531915 h 5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6230" h="531915">
                <a:moveTo>
                  <a:pt x="446906" y="182996"/>
                </a:moveTo>
                <a:cubicBezTo>
                  <a:pt x="423648" y="173692"/>
                  <a:pt x="400022" y="165258"/>
                  <a:pt x="377131" y="155083"/>
                </a:cubicBezTo>
                <a:cubicBezTo>
                  <a:pt x="358121" y="146633"/>
                  <a:pt x="340432" y="135365"/>
                  <a:pt x="321311" y="127169"/>
                </a:cubicBezTo>
                <a:cubicBezTo>
                  <a:pt x="240422" y="92497"/>
                  <a:pt x="318038" y="138943"/>
                  <a:pt x="237581" y="85299"/>
                </a:cubicBezTo>
                <a:cubicBezTo>
                  <a:pt x="163517" y="-25811"/>
                  <a:pt x="214970" y="-3187"/>
                  <a:pt x="84076" y="15515"/>
                </a:cubicBezTo>
                <a:cubicBezTo>
                  <a:pt x="69709" y="22700"/>
                  <a:pt x="-5723" y="48881"/>
                  <a:pt x="346" y="85299"/>
                </a:cubicBezTo>
                <a:cubicBezTo>
                  <a:pt x="3590" y="104767"/>
                  <a:pt x="25075" y="117376"/>
                  <a:pt x="42211" y="127169"/>
                </a:cubicBezTo>
                <a:cubicBezTo>
                  <a:pt x="58863" y="136686"/>
                  <a:pt x="79424" y="136474"/>
                  <a:pt x="98031" y="141126"/>
                </a:cubicBezTo>
                <a:cubicBezTo>
                  <a:pt x="111986" y="150430"/>
                  <a:pt x="127012" y="158301"/>
                  <a:pt x="139896" y="169039"/>
                </a:cubicBezTo>
                <a:cubicBezTo>
                  <a:pt x="155057" y="181675"/>
                  <a:pt x="164108" y="202083"/>
                  <a:pt x="181761" y="210910"/>
                </a:cubicBezTo>
                <a:cubicBezTo>
                  <a:pt x="202975" y="221519"/>
                  <a:pt x="228653" y="218624"/>
                  <a:pt x="251536" y="224866"/>
                </a:cubicBezTo>
                <a:cubicBezTo>
                  <a:pt x="279919" y="232608"/>
                  <a:pt x="335266" y="252780"/>
                  <a:pt x="335266" y="252780"/>
                </a:cubicBezTo>
                <a:cubicBezTo>
                  <a:pt x="386434" y="329541"/>
                  <a:pt x="335266" y="264411"/>
                  <a:pt x="405041" y="322564"/>
                </a:cubicBezTo>
                <a:cubicBezTo>
                  <a:pt x="467290" y="374445"/>
                  <a:pt x="423272" y="360561"/>
                  <a:pt x="502726" y="392347"/>
                </a:cubicBezTo>
                <a:cubicBezTo>
                  <a:pt x="530041" y="403274"/>
                  <a:pt x="586455" y="420261"/>
                  <a:pt x="586455" y="420261"/>
                </a:cubicBezTo>
                <a:cubicBezTo>
                  <a:pt x="591107" y="434218"/>
                  <a:pt x="593112" y="449358"/>
                  <a:pt x="600410" y="462131"/>
                </a:cubicBezTo>
                <a:cubicBezTo>
                  <a:pt x="620770" y="497766"/>
                  <a:pt x="633027" y="508709"/>
                  <a:pt x="656230" y="53191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V="1">
            <a:off x="1777553" y="3907891"/>
            <a:ext cx="0" cy="2515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521093" y="4159413"/>
            <a:ext cx="2564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5" idx="10"/>
          </p:cNvCxnSpPr>
          <p:nvPr/>
        </p:nvCxnSpPr>
        <p:spPr>
          <a:xfrm flipV="1">
            <a:off x="4074854" y="3907891"/>
            <a:ext cx="153505" cy="223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5" idx="10"/>
          </p:cNvCxnSpPr>
          <p:nvPr/>
        </p:nvCxnSpPr>
        <p:spPr>
          <a:xfrm flipH="1" flipV="1">
            <a:off x="3837619" y="4019545"/>
            <a:ext cx="237235" cy="1116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6" idx="14"/>
          </p:cNvCxnSpPr>
          <p:nvPr/>
        </p:nvCxnSpPr>
        <p:spPr>
          <a:xfrm>
            <a:off x="5288937" y="3907891"/>
            <a:ext cx="195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288937" y="3724895"/>
            <a:ext cx="0" cy="1829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7" idx="16"/>
          </p:cNvCxnSpPr>
          <p:nvPr/>
        </p:nvCxnSpPr>
        <p:spPr>
          <a:xfrm flipV="1">
            <a:off x="7130994" y="4019545"/>
            <a:ext cx="0" cy="2372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879805" y="4256810"/>
            <a:ext cx="251189"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190931" y="3459712"/>
            <a:ext cx="1238052" cy="677108"/>
          </a:xfrm>
          <a:prstGeom prst="rect">
            <a:avLst/>
          </a:prstGeom>
          <a:noFill/>
        </p:spPr>
        <p:txBody>
          <a:bodyPr wrap="none" rtlCol="0">
            <a:spAutoFit/>
          </a:bodyPr>
          <a:lstStyle/>
          <a:p>
            <a:r>
              <a:rPr lang="en-US" sz="3800" dirty="0" smtClean="0"/>
              <a:t>=    .8</a:t>
            </a:r>
            <a:endParaRPr lang="en-US" sz="3800" dirty="0"/>
          </a:p>
        </p:txBody>
      </p:sp>
      <p:sp>
        <p:nvSpPr>
          <p:cNvPr id="27" name="TextBox 26"/>
          <p:cNvSpPr txBox="1"/>
          <p:nvPr/>
        </p:nvSpPr>
        <p:spPr>
          <a:xfrm>
            <a:off x="4158584" y="3459712"/>
            <a:ext cx="907545" cy="677108"/>
          </a:xfrm>
          <a:prstGeom prst="rect">
            <a:avLst/>
          </a:prstGeom>
          <a:noFill/>
        </p:spPr>
        <p:txBody>
          <a:bodyPr wrap="none" rtlCol="0">
            <a:spAutoFit/>
          </a:bodyPr>
          <a:lstStyle/>
          <a:p>
            <a:r>
              <a:rPr lang="en-US" sz="3800" dirty="0" smtClean="0"/>
              <a:t>+ .2</a:t>
            </a:r>
            <a:endParaRPr lang="en-US" sz="3800" dirty="0"/>
          </a:p>
        </p:txBody>
      </p:sp>
      <p:sp>
        <p:nvSpPr>
          <p:cNvPr id="28" name="TextBox 27"/>
          <p:cNvSpPr txBox="1"/>
          <p:nvPr/>
        </p:nvSpPr>
        <p:spPr>
          <a:xfrm>
            <a:off x="5624329" y="3451703"/>
            <a:ext cx="907545" cy="677108"/>
          </a:xfrm>
          <a:prstGeom prst="rect">
            <a:avLst/>
          </a:prstGeom>
          <a:noFill/>
        </p:spPr>
        <p:txBody>
          <a:bodyPr wrap="none" rtlCol="0">
            <a:spAutoFit/>
          </a:bodyPr>
          <a:lstStyle/>
          <a:p>
            <a:r>
              <a:rPr lang="en-US" sz="3800" dirty="0" smtClean="0"/>
              <a:t>+ .4</a:t>
            </a:r>
            <a:endParaRPr lang="en-US" sz="3800" dirty="0"/>
          </a:p>
        </p:txBody>
      </p:sp>
      <p:sp>
        <p:nvSpPr>
          <p:cNvPr id="29" name="TextBox 28"/>
          <p:cNvSpPr txBox="1"/>
          <p:nvPr/>
        </p:nvSpPr>
        <p:spPr>
          <a:xfrm>
            <a:off x="251190" y="6434064"/>
            <a:ext cx="8059368" cy="307777"/>
          </a:xfrm>
          <a:prstGeom prst="rect">
            <a:avLst/>
          </a:prstGeom>
          <a:noFill/>
        </p:spPr>
        <p:txBody>
          <a:bodyPr wrap="none" rtlCol="0">
            <a:spAutoFit/>
          </a:bodyPr>
          <a:lstStyle/>
          <a:p>
            <a:r>
              <a:rPr lang="en-US" sz="1400" dirty="0" err="1" smtClean="0"/>
              <a:t>Garg</a:t>
            </a:r>
            <a:r>
              <a:rPr lang="en-US" sz="1400" dirty="0" smtClean="0"/>
              <a:t>, Roussos, </a:t>
            </a:r>
            <a:r>
              <a:rPr lang="en-US" sz="1400" dirty="0" err="1" smtClean="0"/>
              <a:t>Agapito</a:t>
            </a:r>
            <a:r>
              <a:rPr lang="en-US" sz="1400" dirty="0" smtClean="0"/>
              <a:t>, “Robust Trajectory-Space TV-L1 Optical Flow for </a:t>
            </a:r>
            <a:r>
              <a:rPr lang="en-US" sz="1400" dirty="0" err="1" smtClean="0"/>
              <a:t>Nonrigid</a:t>
            </a:r>
            <a:r>
              <a:rPr lang="en-US" sz="1400" dirty="0" smtClean="0"/>
              <a:t> Sequences”, EMMCVPR11</a:t>
            </a:r>
            <a:endParaRPr lang="en-US" sz="1400" dirty="0"/>
          </a:p>
        </p:txBody>
      </p:sp>
    </p:spTree>
    <p:extLst>
      <p:ext uri="{BB962C8B-B14F-4D97-AF65-F5344CB8AC3E}">
        <p14:creationId xmlns:p14="http://schemas.microsoft.com/office/powerpoint/2010/main" val="909758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9329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34807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99400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ages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9306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1050</TotalTime>
  <Words>785</Words>
  <Application>Microsoft Macintosh PowerPoint</Application>
  <PresentationFormat>On-screen Show (4:3)</PresentationFormat>
  <Paragraphs>79</Paragraphs>
  <Slides>26</Slides>
  <Notes>18</Notes>
  <HiddenSlides>3</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Multi-Frame Optical Flow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Orthographic Projection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Optimizing for 3-D Shape</vt:lpstr>
      <vt:lpstr>Qualitative Results</vt:lpstr>
      <vt:lpstr>Quantitative Comparison</vt:lpstr>
      <vt:lpstr>PowerPoint Presentation</vt:lpstr>
    </vt:vector>
  </TitlesOfParts>
  <Company>UW CSE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Herbst</dc:creator>
  <cp:lastModifiedBy>Evan Herbst</cp:lastModifiedBy>
  <cp:revision>45</cp:revision>
  <dcterms:created xsi:type="dcterms:W3CDTF">2013-10-18T01:35:31Z</dcterms:created>
  <dcterms:modified xsi:type="dcterms:W3CDTF">2013-10-18T19:06:20Z</dcterms:modified>
</cp:coreProperties>
</file>