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7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5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3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DA53-829C-544D-8DA7-6B63186A0085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4C61-F8ED-7B44-947C-BCFC18CD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Mid-level Visual Element Discovery as Discriminative Mode Seeking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Harley Montgomery</a:t>
            </a:r>
          </a:p>
          <a:p>
            <a:r>
              <a:rPr lang="en-US" dirty="0" smtClean="0"/>
              <a:t>11/15/13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8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Inter-Element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86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practice, doing ‘m’ different runs starting from ‘m’ initializations. We can phrase this as a joint optimization: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α</a:t>
            </a:r>
            <a:r>
              <a:rPr lang="en-US" sz="2000" baseline="-25000" dirty="0" err="1" smtClean="0"/>
              <a:t>i,j</a:t>
            </a:r>
            <a:r>
              <a:rPr lang="en-US" sz="2000" dirty="0" smtClean="0"/>
              <a:t> controls how much patch ‘</a:t>
            </a:r>
            <a:r>
              <a:rPr lang="en-US" sz="2000" dirty="0" err="1" smtClean="0"/>
              <a:t>i</a:t>
            </a:r>
            <a:r>
              <a:rPr lang="en-US" sz="2000" dirty="0" smtClean="0"/>
              <a:t>’ contributes to run ‘j’</a:t>
            </a:r>
          </a:p>
          <a:p>
            <a:r>
              <a:rPr lang="en-US" sz="2000" dirty="0" smtClean="0"/>
              <a:t>First, cluster the paths based on inlying patches, then add competition between paths in different clusters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Intuition, very similar paths will still go to same mode, but other paths will be repelled</a:t>
            </a:r>
            <a:endParaRPr lang="en-US" sz="2000" dirty="0"/>
          </a:p>
        </p:txBody>
      </p:sp>
      <p:pic>
        <p:nvPicPr>
          <p:cNvPr id="4" name="Picture 3" descr="Screen Shot 2013-11-20 at 2.3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80" y="2421058"/>
            <a:ext cx="7052342" cy="681067"/>
          </a:xfrm>
          <a:prstGeom prst="rect">
            <a:avLst/>
          </a:prstGeom>
        </p:spPr>
      </p:pic>
      <p:pic>
        <p:nvPicPr>
          <p:cNvPr id="6" name="Picture 5" descr="Screen Shot 2013-11-20 at 2.33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2" y="4472357"/>
            <a:ext cx="6118566" cy="7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5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0 at 2.3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7" y="363394"/>
            <a:ext cx="6118566" cy="7044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99665" y="156706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52065" y="171946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08162" y="206797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0562" y="222037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9691" y="189391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2091" y="204631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24491" y="219871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94865" y="178483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50962" y="213334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03362" y="228574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55762" y="243814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08162" y="259054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60230" y="252517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2630" y="267757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65030" y="282997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93762" y="26114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46162" y="27638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39550" y="175824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1950" y="191064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48047" y="22591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60450" y="235111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19579" y="202465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71979" y="217705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24379" y="232945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34750" y="197601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90847" y="23245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43247" y="24769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95647" y="26293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48047" y="27817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0115" y="27163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52515" y="28687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04915" y="30211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93650" y="274216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46050" y="289456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29832" y="163243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82232" y="178483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49858" y="195928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902258" y="211168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054658" y="226408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25032" y="185020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81129" y="219871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33529" y="235111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85929" y="250351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90397" y="259054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42797" y="274294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95197" y="2895340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23929" y="267679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076329" y="282919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812517" y="191064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964917" y="206304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55649" y="222037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273414" y="25639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2546" y="217705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44946" y="232945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97346" y="2481850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07717" y="212841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663814" y="24769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816214" y="26293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68614" y="27817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121014" y="293412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73082" y="28687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25482" y="30211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877882" y="317355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166617" y="289456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19017" y="3046962"/>
            <a:ext cx="130729" cy="1307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Curved Connector 70"/>
          <p:cNvCxnSpPr/>
          <p:nvPr/>
        </p:nvCxnSpPr>
        <p:spPr>
          <a:xfrm rot="5400000" flipH="1" flipV="1">
            <a:off x="1068921" y="3273630"/>
            <a:ext cx="812194" cy="62033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rot="16200000" flipV="1">
            <a:off x="2175094" y="3273630"/>
            <a:ext cx="812194" cy="620338"/>
          </a:xfrm>
          <a:prstGeom prst="curvedConnector3">
            <a:avLst>
              <a:gd name="adj1" fmla="val 62648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5079213" y="3064862"/>
            <a:ext cx="844624" cy="702516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40464" y="3620564"/>
            <a:ext cx="101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1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323385" y="3304291"/>
            <a:ext cx="101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035" y="4272846"/>
            <a:ext cx="7656962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Elements near the Cluster 1 paths will be </a:t>
            </a:r>
            <a:r>
              <a:rPr lang="en-US" dirty="0" err="1" smtClean="0"/>
              <a:t>downweighted</a:t>
            </a:r>
            <a:r>
              <a:rPr lang="en-US" dirty="0" smtClean="0"/>
              <a:t> heavily for the Cluster 2 path and vice versa, preventing Cluster 2 from drifting toward more dominant mode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No competition occurs between the two Cluster 1 paths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In practice, calculated a per pixel quantity and averaged over patch: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2973649" y="169287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126049" y="184527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282146" y="219378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434546" y="234618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93675" y="20197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346075" y="21721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98475" y="23245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68849" y="191064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24946" y="225915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977346" y="241155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129746" y="256395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282146" y="271635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734214" y="265098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886614" y="280338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039014" y="295578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367746" y="27372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520146" y="28896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303816" y="175824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456216" y="191064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523842" y="208509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2676242" y="223749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828642" y="238989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99016" y="197601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155113" y="23245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307513" y="24769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459913" y="262932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64381" y="271635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216781" y="286875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369181" y="3021152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697913" y="280260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850313" y="295500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497935" y="149598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650335" y="164838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806432" y="199689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958832" y="214929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7961" y="18228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70361" y="19752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022761" y="21276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193135" y="171375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349232" y="206226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501632" y="221466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654032" y="236706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806432" y="251946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258500" y="245409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410900" y="260649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563300" y="275889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92032" y="2540346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044432" y="2692746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828102" y="156135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980502" y="171375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48128" y="188820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1200528" y="204060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352928" y="219300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523302" y="177912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79399" y="21276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1831799" y="22800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984199" y="243243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588667" y="251946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741067" y="267186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893467" y="2824264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222199" y="2605716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374599" y="2758116"/>
            <a:ext cx="130729" cy="130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 descr="Screen Shot 2013-11-20 at 2.47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1" y="5884056"/>
            <a:ext cx="7812743" cy="7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0 at 2.2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48" y="303685"/>
            <a:ext cx="5463068" cy="2920674"/>
          </a:xfrm>
          <a:prstGeom prst="rect">
            <a:avLst/>
          </a:prstGeom>
        </p:spPr>
      </p:pic>
      <p:pic>
        <p:nvPicPr>
          <p:cNvPr id="5" name="Picture 4" descr="Screen Shot 2013-11-20 at 2.2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89" y="443763"/>
            <a:ext cx="1275894" cy="2453057"/>
          </a:xfrm>
          <a:prstGeom prst="rect">
            <a:avLst/>
          </a:prstGeom>
        </p:spPr>
      </p:pic>
      <p:pic>
        <p:nvPicPr>
          <p:cNvPr id="6" name="Picture 5" descr="Screen Shot 2013-11-20 at 2.28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86" y="3692200"/>
            <a:ext cx="5440401" cy="2905669"/>
          </a:xfrm>
          <a:prstGeom prst="rect">
            <a:avLst/>
          </a:prstGeom>
        </p:spPr>
      </p:pic>
      <p:pic>
        <p:nvPicPr>
          <p:cNvPr id="7" name="Picture 6" descr="Screen Shot 2013-11-20 at 2.2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89" y="3811609"/>
            <a:ext cx="1275894" cy="2453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15" y="327212"/>
            <a:ext cx="182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inter-element communication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46828"/>
            <a:ext cx="213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inter-element communication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42724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0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Coverage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Given a trained element, run patch detection on a hold-out set with some threshold</a:t>
            </a:r>
          </a:p>
          <a:p>
            <a:r>
              <a:rPr lang="en-US" sz="2400" dirty="0" smtClean="0"/>
              <a:t>Purity: % of detections from positive images</a:t>
            </a:r>
          </a:p>
          <a:p>
            <a:r>
              <a:rPr lang="en-US" sz="2400" dirty="0" smtClean="0"/>
              <a:t>Coverage: % of pixels covered in positive images by union of all patches</a:t>
            </a:r>
          </a:p>
          <a:p>
            <a:r>
              <a:rPr lang="en-US" sz="2400" dirty="0" smtClean="0"/>
              <a:t>Given many elements, set each threshold so all have same purity, then pick N elements greedily to maximize total coverage</a:t>
            </a:r>
          </a:p>
          <a:p>
            <a:r>
              <a:rPr lang="en-US" sz="2400" dirty="0" smtClean="0"/>
              <a:t>Ideally, resulting elements will be discriminative/representative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5137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699826"/>
            <a:ext cx="9144000" cy="50097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Discriminative mode seeking finds better elements than previous methods</a:t>
            </a:r>
            <a:endParaRPr lang="en-US" sz="2200" dirty="0"/>
          </a:p>
        </p:txBody>
      </p:sp>
      <p:pic>
        <p:nvPicPr>
          <p:cNvPr id="7" name="Picture 6" descr="Screen Shot 2013-11-20 at 2.5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490"/>
            <a:ext cx="9144000" cy="39805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Purity Coverage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33" y="1305575"/>
            <a:ext cx="8229600" cy="17523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MIT Scene 67 dataset, learned 200 elements per class using discriminative mode seeking and PC-plots</a:t>
            </a:r>
          </a:p>
          <a:p>
            <a:r>
              <a:rPr lang="en-US" sz="2400" dirty="0" smtClean="0"/>
              <a:t>Then computed </a:t>
            </a:r>
            <a:r>
              <a:rPr lang="en-US" sz="2400" dirty="0" err="1" smtClean="0"/>
              <a:t>BoP</a:t>
            </a:r>
            <a:r>
              <a:rPr lang="en-US" sz="2400" dirty="0" smtClean="0"/>
              <a:t> feature vectors with elements and trained 67 one vs. all linear SVMs for classification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35136"/>
              </p:ext>
            </p:extLst>
          </p:nvPr>
        </p:nvGraphicFramePr>
        <p:xfrm>
          <a:off x="552873" y="3742655"/>
          <a:ext cx="987857" cy="2730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57"/>
              </a:tblGrid>
              <a:tr h="910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0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910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094" y="3289276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13,400 elements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1459" y="5007145"/>
            <a:ext cx="14566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388" y="4085546"/>
            <a:ext cx="2683372" cy="20125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63201" y="5038143"/>
            <a:ext cx="14566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1459" y="4085545"/>
            <a:ext cx="145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level spatial pyramid </a:t>
            </a:r>
          </a:p>
          <a:p>
            <a:pPr algn="ctr"/>
            <a:r>
              <a:rPr lang="en-US" dirty="0" smtClean="0"/>
              <a:t>(1x1, 2x2)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63201" y="4089715"/>
            <a:ext cx="145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detection in each region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56723"/>
              </p:ext>
            </p:extLst>
          </p:nvPr>
        </p:nvGraphicFramePr>
        <p:xfrm>
          <a:off x="7698943" y="3742655"/>
          <a:ext cx="987857" cy="2730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57"/>
              </a:tblGrid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82043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95786" y="3289276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67,000 elements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950173" y="648263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8115232" y="650131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055"/>
              </p:ext>
            </p:extLst>
          </p:nvPr>
        </p:nvGraphicFramePr>
        <p:xfrm>
          <a:off x="3330388" y="4085545"/>
          <a:ext cx="2683372" cy="201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86"/>
                <a:gridCol w="1341686"/>
              </a:tblGrid>
              <a:tr h="1006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6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9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0 at 3.1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64" y="0"/>
            <a:ext cx="5441818" cy="5360697"/>
          </a:xfrm>
          <a:prstGeom prst="rect">
            <a:avLst/>
          </a:prstGeom>
        </p:spPr>
      </p:pic>
      <p:pic>
        <p:nvPicPr>
          <p:cNvPr id="5" name="Picture 4" descr="Screen Shot 2013-11-20 at 3.2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9" y="5348261"/>
            <a:ext cx="8574397" cy="15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0 at 3.2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497"/>
            <a:ext cx="9144000" cy="30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6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Defined discriminative elements as maxima in the ratio between positive/negative distributions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Adapted mean shift algorithm to find the maxima in these distributions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Introduced PC plots to choose best elements out of many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Achieved state-of-the-art accuracy on MIT Scene 67 dataset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209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discriminative features exactly, and how can we find them automatically?</a:t>
            </a:r>
          </a:p>
          <a:p>
            <a:r>
              <a:rPr lang="en-US" dirty="0" smtClean="0"/>
              <a:t>Discriminative features are local maxima in the feature distribution of positive/negative examples, p</a:t>
            </a:r>
            <a:r>
              <a:rPr lang="en-US" baseline="-25000" dirty="0" smtClean="0"/>
              <a:t>+</a:t>
            </a:r>
            <a:r>
              <a:rPr lang="en-US" dirty="0" smtClean="0"/>
              <a:t>(x)/p</a:t>
            </a:r>
            <a:r>
              <a:rPr lang="en-US" baseline="-25000" dirty="0" smtClean="0"/>
              <a:t>-</a:t>
            </a:r>
            <a:r>
              <a:rPr lang="en-US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7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tter_unlabe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8" y="245138"/>
            <a:ext cx="8451389" cy="63385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50444" y="2828998"/>
            <a:ext cx="822960" cy="822960"/>
          </a:xfrm>
          <a:prstGeom prst="ellipse">
            <a:avLst/>
          </a:prstGeom>
          <a:solidFill>
            <a:schemeClr val="accent3">
              <a:lumMod val="7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163"/>
          </a:xfrm>
        </p:spPr>
        <p:txBody>
          <a:bodyPr/>
          <a:lstStyle/>
          <a:p>
            <a:r>
              <a:rPr lang="en-US" dirty="0" smtClean="0"/>
              <a:t>Mean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582E-6 -2.53358E-6 L 0.0297 -0.0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1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7 -0.02848 L 0.06425 -0.054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5 -0.05465 L 0.10818 -0.073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" y="-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tter_unlabe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8" y="245138"/>
            <a:ext cx="8451389" cy="63385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8149" y="2400120"/>
            <a:ext cx="1728104" cy="1728104"/>
          </a:xfrm>
          <a:prstGeom prst="ellipse">
            <a:avLst/>
          </a:prstGeom>
          <a:solidFill>
            <a:srgbClr val="77933C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163"/>
          </a:xfrm>
        </p:spPr>
        <p:txBody>
          <a:bodyPr/>
          <a:lstStyle/>
          <a:p>
            <a:r>
              <a:rPr lang="en-US" dirty="0" smtClean="0"/>
              <a:t>Mean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4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63594E-6 L -0.04202 0.04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2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2 0.04747 L -0.0698 0.081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8102 L -0.11128 0.1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– 1</a:t>
            </a:r>
            <a:r>
              <a:rPr lang="en-US" baseline="30000" dirty="0" smtClean="0"/>
              <a:t>st</a:t>
            </a:r>
            <a:r>
              <a:rPr lang="en-US" dirty="0" smtClean="0"/>
              <a:t>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HOG distances vary significantly across feature space, different bandwidths are needed in different regions</a:t>
            </a:r>
            <a:endParaRPr lang="en-US" sz="2400" dirty="0"/>
          </a:p>
        </p:txBody>
      </p:sp>
      <p:pic>
        <p:nvPicPr>
          <p:cNvPr id="7" name="Picture 6" descr="Screen Shot 2013-11-20 at 2.1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3" y="2843055"/>
            <a:ext cx="6362700" cy="1435100"/>
          </a:xfrm>
          <a:prstGeom prst="rect">
            <a:avLst/>
          </a:prstGeom>
        </p:spPr>
      </p:pic>
      <p:pic>
        <p:nvPicPr>
          <p:cNvPr id="8" name="Picture 7" descr="Screen Shot 2013-11-20 at 2.1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3" y="4278155"/>
            <a:ext cx="6413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4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tter_labe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1" y="2446701"/>
            <a:ext cx="5881732" cy="44112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Mean Shift – 2</a:t>
            </a:r>
            <a:r>
              <a:rPr lang="en-US" baseline="30000" dirty="0" smtClean="0"/>
              <a:t>nd</a:t>
            </a:r>
            <a:r>
              <a:rPr lang="en-US" dirty="0" smtClean="0"/>
              <a:t> Issue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actually have labeled data, and we want to find maxima in p</a:t>
            </a:r>
            <a:r>
              <a:rPr lang="en-US" sz="2800" baseline="-25000" dirty="0" smtClean="0"/>
              <a:t>+</a:t>
            </a:r>
            <a:r>
              <a:rPr lang="en-US" sz="2800" dirty="0" smtClean="0"/>
              <a:t>(x)/p</a:t>
            </a:r>
            <a:r>
              <a:rPr lang="en-US" sz="2800" baseline="-25000" dirty="0" smtClean="0"/>
              <a:t>-</a:t>
            </a:r>
            <a:r>
              <a:rPr lang="en-US" sz="2800" dirty="0" smtClean="0"/>
              <a:t>(x)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718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73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Mean shift using flat kernel and bandwidth ‘b’ converges to maxima of KDE using triangular kernel:</a:t>
            </a:r>
          </a:p>
        </p:txBody>
      </p:sp>
      <p:pic>
        <p:nvPicPr>
          <p:cNvPr id="5" name="Picture 4" descr="KDE_unlabeled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9289"/>
            <a:ext cx="3156162" cy="2367122"/>
          </a:xfrm>
          <a:prstGeom prst="rect">
            <a:avLst/>
          </a:prstGeom>
        </p:spPr>
      </p:pic>
      <p:pic>
        <p:nvPicPr>
          <p:cNvPr id="6" name="Picture 5" descr="KDE_unlabeled_0.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99" y="3959289"/>
            <a:ext cx="3156162" cy="2367122"/>
          </a:xfrm>
          <a:prstGeom prst="rect">
            <a:avLst/>
          </a:prstGeom>
        </p:spPr>
      </p:pic>
      <p:pic>
        <p:nvPicPr>
          <p:cNvPr id="7" name="Picture 6" descr="KDE_unlabeled_0.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94" y="3959289"/>
            <a:ext cx="3156163" cy="2367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5895" y="6326411"/>
            <a:ext cx="6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1</a:t>
            </a:r>
            <a:endParaRPr lang="en-US" dirty="0"/>
          </a:p>
        </p:txBody>
      </p:sp>
      <p:pic>
        <p:nvPicPr>
          <p:cNvPr id="9" name="Picture 8" descr="Screen Shot 2013-11-20 at 2.18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06" y="2717519"/>
            <a:ext cx="4071262" cy="986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5057" y="6326411"/>
            <a:ext cx="81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0.1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42618" y="6326411"/>
            <a:ext cx="81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9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512"/>
            <a:ext cx="8229600" cy="1143000"/>
          </a:xfrm>
        </p:spPr>
        <p:txBody>
          <a:bodyPr/>
          <a:lstStyle/>
          <a:p>
            <a:r>
              <a:rPr lang="en-US" dirty="0" smtClean="0"/>
              <a:t>Mean Shift Reformulation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85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Take ratio of the KDEs for positive/negative patches, and use adaptive bandwidth: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Make denominator constant to adapt bandwidth: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Use normalized correlation rather than triangular kernel: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pic>
        <p:nvPicPr>
          <p:cNvPr id="4" name="Picture 3" descr="Screen Shot 2013-11-20 at 2.2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10" y="2505031"/>
            <a:ext cx="3806597" cy="828921"/>
          </a:xfrm>
          <a:prstGeom prst="rect">
            <a:avLst/>
          </a:prstGeom>
        </p:spPr>
      </p:pic>
      <p:pic>
        <p:nvPicPr>
          <p:cNvPr id="5" name="Picture 4" descr="Screen Shot 2013-11-20 at 2.2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0" y="4070937"/>
            <a:ext cx="3216711" cy="829882"/>
          </a:xfrm>
          <a:prstGeom prst="rect">
            <a:avLst/>
          </a:prstGeom>
        </p:spPr>
      </p:pic>
      <p:pic>
        <p:nvPicPr>
          <p:cNvPr id="6" name="Picture 5" descr="Screen Shot 2013-11-20 at 2.25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38" y="5618034"/>
            <a:ext cx="6315646" cy="7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5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0 at 2.2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99" y="80905"/>
            <a:ext cx="6177890" cy="3325797"/>
          </a:xfrm>
          <a:prstGeom prst="rect">
            <a:avLst/>
          </a:prstGeom>
        </p:spPr>
      </p:pic>
      <p:pic>
        <p:nvPicPr>
          <p:cNvPr id="5" name="Picture 4" descr="Screen Shot 2013-11-20 at 2.2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99" y="3406702"/>
            <a:ext cx="6128546" cy="3276453"/>
          </a:xfrm>
          <a:prstGeom prst="rect">
            <a:avLst/>
          </a:prstGeom>
        </p:spPr>
      </p:pic>
      <p:pic>
        <p:nvPicPr>
          <p:cNvPr id="6" name="Picture 5" descr="Screen Shot 2013-11-20 at 2.28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89" y="644359"/>
            <a:ext cx="1275894" cy="2453057"/>
          </a:xfrm>
          <a:prstGeom prst="rect">
            <a:avLst/>
          </a:prstGeom>
        </p:spPr>
      </p:pic>
      <p:pic>
        <p:nvPicPr>
          <p:cNvPr id="7" name="Picture 6" descr="Screen Shot 2013-11-20 at 2.28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89" y="3710387"/>
            <a:ext cx="1275894" cy="24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4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513</Words>
  <Application>Microsoft Macintosh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Mid-level Visual Element Discovery as Discriminative Mode Seeking</vt:lpstr>
      <vt:lpstr>Main Idea </vt:lpstr>
      <vt:lpstr>Mean Shift</vt:lpstr>
      <vt:lpstr>Mean Shift</vt:lpstr>
      <vt:lpstr>Mean Shift – 1st Issue</vt:lpstr>
      <vt:lpstr>Mean Shift – 2nd Issue</vt:lpstr>
      <vt:lpstr>Mean Shift</vt:lpstr>
      <vt:lpstr>Mean Shift Reformulation</vt:lpstr>
      <vt:lpstr>PowerPoint Presentation</vt:lpstr>
      <vt:lpstr>Inter-Element Communication</vt:lpstr>
      <vt:lpstr>PowerPoint Presentation</vt:lpstr>
      <vt:lpstr>PowerPoint Presentation</vt:lpstr>
      <vt:lpstr>Purity Coverage Plot</vt:lpstr>
      <vt:lpstr>Purity Coverage Plot</vt:lpstr>
      <vt:lpstr>Classification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Mid-level Visual Element Discovery as Discriminative Mode Seeking</dc:title>
  <dc:creator>Harley Montgomery</dc:creator>
  <cp:lastModifiedBy>Harley Montgomery</cp:lastModifiedBy>
  <cp:revision>23</cp:revision>
  <dcterms:created xsi:type="dcterms:W3CDTF">2013-11-20T21:56:46Z</dcterms:created>
  <dcterms:modified xsi:type="dcterms:W3CDTF">2013-11-20T23:29:50Z</dcterms:modified>
</cp:coreProperties>
</file>