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3890"/>
    <a:srgbClr val="3E7A38"/>
    <a:srgbClr val="8D4242"/>
    <a:srgbClr val="539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8" autoAdjust="0"/>
    <p:restoredTop sz="84828" autoAdjust="0"/>
  </p:normalViewPr>
  <p:slideViewPr>
    <p:cSldViewPr snapToGrid="0" snapToObjects="1">
      <p:cViewPr>
        <p:scale>
          <a:sx n="150" d="100"/>
          <a:sy n="150" d="100"/>
        </p:scale>
        <p:origin x="-2224" y="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9E4AE-EAAA-404A-850F-EBD67F15B760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9D95B-2075-3440-902B-45C189120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9D95B-2075-3440-902B-45C1891207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9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Such as changes in shape, geometry, skin color, ambient illumination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9D95B-2075-3440-902B-45C1891207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7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556-DFC1-7948-948F-3A51B0C3C0BA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B821-CA33-7844-8F73-989E7285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556-DFC1-7948-948F-3A51B0C3C0BA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B821-CA33-7844-8F73-989E7285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7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556-DFC1-7948-948F-3A51B0C3C0BA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B821-CA33-7844-8F73-989E7285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9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ller"/>
                <a:cs typeface="Aller"/>
              </a:defRPr>
            </a:lvl1pPr>
            <a:lvl2pPr>
              <a:defRPr b="0" i="0">
                <a:latin typeface="Aller"/>
                <a:cs typeface="Aller"/>
              </a:defRPr>
            </a:lvl2pPr>
            <a:lvl3pPr>
              <a:defRPr b="0" i="0">
                <a:latin typeface="Aller"/>
                <a:cs typeface="Aller"/>
              </a:defRPr>
            </a:lvl3pPr>
            <a:lvl4pPr>
              <a:defRPr b="0" i="0">
                <a:latin typeface="Aller"/>
                <a:cs typeface="Aller"/>
              </a:defRPr>
            </a:lvl4pPr>
            <a:lvl5pPr>
              <a:defRPr b="0" i="0">
                <a:latin typeface="Aller"/>
                <a:cs typeface="Alle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ller"/>
                <a:cs typeface="Aller"/>
              </a:defRPr>
            </a:lvl1pPr>
          </a:lstStyle>
          <a:p>
            <a:fld id="{F95CE556-DFC1-7948-948F-3A51B0C3C0BA}" type="datetimeFigureOut">
              <a:rPr lang="en-US" smtClean="0"/>
              <a:pPr/>
              <a:t>10/10/14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ller"/>
                <a:cs typeface="Alle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ller"/>
                <a:cs typeface="Aller"/>
              </a:defRPr>
            </a:lvl1pPr>
          </a:lstStyle>
          <a:p>
            <a:fld id="{3C3CB821-CA33-7844-8F73-989E72852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7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556-DFC1-7948-948F-3A51B0C3C0BA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B821-CA33-7844-8F73-989E7285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9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556-DFC1-7948-948F-3A51B0C3C0BA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B821-CA33-7844-8F73-989E7285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5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556-DFC1-7948-948F-3A51B0C3C0BA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B821-CA33-7844-8F73-989E7285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5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556-DFC1-7948-948F-3A51B0C3C0BA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B821-CA33-7844-8F73-989E7285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6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556-DFC1-7948-948F-3A51B0C3C0BA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B821-CA33-7844-8F73-989E7285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556-DFC1-7948-948F-3A51B0C3C0BA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B821-CA33-7844-8F73-989E7285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7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556-DFC1-7948-948F-3A51B0C3C0BA}" type="datetimeFigureOut">
              <a:rPr lang="en-US" smtClean="0"/>
              <a:t>10/10/14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CB821-CA33-7844-8F73-989E7285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9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ller Light"/>
                <a:cs typeface="Aller Light"/>
              </a:defRPr>
            </a:lvl1pPr>
          </a:lstStyle>
          <a:p>
            <a:fld id="{F95CE556-DFC1-7948-948F-3A51B0C3C0BA}" type="datetimeFigureOut">
              <a:rPr lang="en-US" smtClean="0"/>
              <a:pPr/>
              <a:t>10/10/14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ller Light"/>
                <a:cs typeface="Aller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ller Light"/>
                <a:cs typeface="Aller Light"/>
              </a:defRPr>
            </a:lvl1pPr>
          </a:lstStyle>
          <a:p>
            <a:fld id="{3C3CB821-CA33-7844-8F73-989E72852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6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ller Light"/>
          <a:ea typeface="+mj-ea"/>
          <a:cs typeface="Aller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Aller Light"/>
          <a:ea typeface="+mn-ea"/>
          <a:cs typeface="Aller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Aller Light"/>
          <a:ea typeface="+mn-ea"/>
          <a:cs typeface="Aller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Aller Light"/>
          <a:ea typeface="+mn-ea"/>
          <a:cs typeface="Aller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Aller Light"/>
          <a:ea typeface="+mn-ea"/>
          <a:cs typeface="Aller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Aller Light"/>
          <a:ea typeface="+mn-ea"/>
          <a:cs typeface="Aller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448" y="2130425"/>
            <a:ext cx="8233104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Learning to be a Depth Camera for Close-Range Human Capture and Interaction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69509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Sean Ryan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Fanello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*^  (+9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other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guys*)</a:t>
            </a:r>
            <a:b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Microsoft Research    ^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iCub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Facility –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Istituto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Italiano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di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Tecnologia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1920" y="5648960"/>
            <a:ext cx="372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Presented by Supasorn Suwajanakorn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8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Hyper-parameter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70" y="2021294"/>
            <a:ext cx="7263141" cy="3526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470" y="1631642"/>
            <a:ext cx="3080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Number of quantized depth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138028" y="5148094"/>
            <a:ext cx="66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3601" y="6057284"/>
            <a:ext cx="8263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Optimal : 4 quantized depths, 3 trees / forest, 25 max tree depth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672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2" y="1314738"/>
            <a:ext cx="8875076" cy="5460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220" y="142596"/>
            <a:ext cx="2306717" cy="94072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328144" y="1083323"/>
            <a:ext cx="0" cy="1772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19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Fused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2298700"/>
            <a:ext cx="9144000" cy="365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9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Generalization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2226441"/>
            <a:ext cx="7557025" cy="682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" b="3081"/>
          <a:stretch/>
        </p:blipFill>
        <p:spPr>
          <a:xfrm>
            <a:off x="734221" y="4145241"/>
            <a:ext cx="7557025" cy="239102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4810" y="129434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ller"/>
                <a:ea typeface="+mj-ea"/>
                <a:cs typeface="Aller"/>
              </a:defRPr>
            </a:lvl1pPr>
          </a:lstStyle>
          <a:p>
            <a:r>
              <a:rPr lang="en-US" sz="2400" dirty="0" smtClean="0"/>
              <a:t>Across </a:t>
            </a:r>
            <a:r>
              <a:rPr lang="en-US" sz="2400" dirty="0"/>
              <a:t>D</a:t>
            </a:r>
            <a:r>
              <a:rPr lang="en-US" sz="2400" dirty="0" smtClean="0"/>
              <a:t>ifferent People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7870" y="32078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ller"/>
                <a:ea typeface="+mj-ea"/>
                <a:cs typeface="Aller"/>
              </a:defRPr>
            </a:lvl1pPr>
          </a:lstStyle>
          <a:p>
            <a:r>
              <a:rPr lang="en-US" sz="2400" dirty="0" smtClean="0"/>
              <a:t>Across </a:t>
            </a:r>
            <a:r>
              <a:rPr lang="en-US" sz="2400" dirty="0"/>
              <a:t>D</a:t>
            </a:r>
            <a:r>
              <a:rPr lang="en-US" sz="2400" dirty="0" smtClean="0"/>
              <a:t>ifferent Cameras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647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vs</a:t>
            </a:r>
            <a:r>
              <a:rPr lang="en-US" dirty="0" smtClean="0"/>
              <a:t> Single-Layer </a:t>
            </a:r>
            <a:r>
              <a:rPr lang="en-US" dirty="0" err="1"/>
              <a:t>R</a:t>
            </a:r>
            <a:r>
              <a:rPr lang="en-US" dirty="0" err="1" smtClean="0"/>
              <a:t>egressor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03" y="2587074"/>
            <a:ext cx="5161550" cy="3441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6267" y="2054495"/>
            <a:ext cx="3079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Use single-tree forest for all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43257" y="2035755"/>
            <a:ext cx="228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Claimed benefits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90153" y="2608585"/>
            <a:ext cx="3481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Multi-layer can infer useful intermediate results that simplify primary task, which in turn increases the accuracy of the model.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Shallower tree depth with comparable accuracy. Low memory usage.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798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43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Low-cost technique to convert 2D camera to real-time depth sensor.</a:t>
            </a:r>
          </a:p>
          <a:p>
            <a:r>
              <a:rPr lang="en-US" dirty="0" smtClean="0"/>
              <a:t>Discriminative approach implicitly handles variations e.g. light physics, skin color, geometry</a:t>
            </a:r>
          </a:p>
          <a:p>
            <a:r>
              <a:rPr lang="en-US" dirty="0" smtClean="0"/>
              <a:t>Multi-layer can achieve comparable accuracy to deeper single-layer forest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0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&amp;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Fails to generalize beyond face and hand</a:t>
            </a:r>
          </a:p>
          <a:p>
            <a:pPr lvl="1"/>
            <a:r>
              <a:rPr lang="en-US" sz="2400" dirty="0" smtClean="0"/>
              <a:t>Strong shape prior / bias in the forest</a:t>
            </a:r>
          </a:p>
          <a:p>
            <a:r>
              <a:rPr lang="en-US" sz="2800" dirty="0" smtClean="0"/>
              <a:t>Works only on uniform albedo (skin)</a:t>
            </a:r>
          </a:p>
          <a:p>
            <a:pPr lvl="1"/>
            <a:r>
              <a:rPr lang="en-US" sz="2400" dirty="0" smtClean="0"/>
              <a:t>Feature too simple? Why does it even work?</a:t>
            </a:r>
          </a:p>
          <a:p>
            <a:r>
              <a:rPr lang="en-US" sz="2800" dirty="0" smtClean="0"/>
              <a:t>Output is noisy even if IR image is smooth</a:t>
            </a:r>
          </a:p>
          <a:p>
            <a:pPr lvl="1"/>
            <a:r>
              <a:rPr lang="en-US" sz="2400" dirty="0" smtClean="0"/>
              <a:t>No spatial or temporal smoothness</a:t>
            </a:r>
          </a:p>
          <a:p>
            <a:r>
              <a:rPr lang="en-US" sz="2800" dirty="0" smtClean="0"/>
              <a:t>Baseline method too simple?</a:t>
            </a:r>
          </a:p>
          <a:p>
            <a:pPr lvl="1"/>
            <a:r>
              <a:rPr lang="en-US" sz="2400" dirty="0" smtClean="0"/>
              <a:t>Interesting to compare to single view modeling</a:t>
            </a:r>
          </a:p>
        </p:txBody>
      </p:sp>
    </p:spTree>
    <p:extLst>
      <p:ext uri="{BB962C8B-B14F-4D97-AF65-F5344CB8AC3E}">
        <p14:creationId xmlns:p14="http://schemas.microsoft.com/office/powerpoint/2010/main" val="266502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Camera -&gt; Depth sensing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1417638"/>
            <a:ext cx="8312728" cy="49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1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Camera’s modification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1417638"/>
            <a:ext cx="7557025" cy="513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5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Camera’s modification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90" y="1945674"/>
            <a:ext cx="8650257" cy="32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5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919" y="2203904"/>
            <a:ext cx="5161550" cy="3080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1429" y="1553414"/>
            <a:ext cx="1582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IR intensity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60963" y="1583357"/>
            <a:ext cx="1695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Depth value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4120927" y="1660913"/>
            <a:ext cx="740262" cy="3766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3897877" y="1208007"/>
            <a:ext cx="126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Per pixel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5779" y="5567193"/>
            <a:ext cx="7230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IR reflection is skin-tone invariant </a:t>
            </a:r>
            <a:r>
              <a:rPr lang="fr-FR" sz="2400" dirty="0" smtClean="0"/>
              <a:t>[Simpson et al. 1998]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125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388" y="1815619"/>
            <a:ext cx="1508090" cy="1174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240"/>
            <a:ext cx="8229600" cy="1143000"/>
          </a:xfrm>
        </p:spPr>
        <p:txBody>
          <a:bodyPr/>
          <a:lstStyle/>
          <a:p>
            <a:r>
              <a:rPr lang="en-US" dirty="0" smtClean="0"/>
              <a:t>Multi-layered Decision Forest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67388" y="994028"/>
            <a:ext cx="149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 Image pixel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76" y="1107574"/>
            <a:ext cx="1723533" cy="15423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485" y="1353200"/>
            <a:ext cx="370627" cy="37062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782294" y="3371753"/>
            <a:ext cx="139700" cy="551586"/>
          </a:xfrm>
          <a:prstGeom prst="rect">
            <a:avLst/>
          </a:prstGeom>
          <a:solidFill>
            <a:srgbClr val="5397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34694" y="3839307"/>
            <a:ext cx="146050" cy="84031"/>
          </a:xfrm>
          <a:prstGeom prst="rect">
            <a:avLst/>
          </a:prstGeom>
          <a:solidFill>
            <a:srgbClr val="8D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87094" y="3721003"/>
            <a:ext cx="139700" cy="202336"/>
          </a:xfrm>
          <a:prstGeom prst="rect">
            <a:avLst/>
          </a:prstGeom>
          <a:solidFill>
            <a:srgbClr val="3E7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239494" y="3644803"/>
            <a:ext cx="139700" cy="278536"/>
          </a:xfrm>
          <a:prstGeom prst="rect">
            <a:avLst/>
          </a:prstGeom>
          <a:solidFill>
            <a:srgbClr val="4D38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750544" y="3929689"/>
            <a:ext cx="825671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750544" y="3189914"/>
            <a:ext cx="0" cy="75565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499776" y="3060435"/>
            <a:ext cx="119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576215" y="3721003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Quantized depth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080744" y="1697639"/>
            <a:ext cx="0" cy="1772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080744" y="3010550"/>
            <a:ext cx="0" cy="1772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00032" y="2989776"/>
            <a:ext cx="856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39799"/>
                </a:solidFill>
              </a:rPr>
              <a:t>0-25 cm</a:t>
            </a:r>
            <a:endParaRPr lang="en-US" sz="1600" dirty="0">
              <a:solidFill>
                <a:srgbClr val="539799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00032" y="3254412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8D4242"/>
                </a:solidFill>
              </a:rPr>
              <a:t>25-50 cm</a:t>
            </a:r>
            <a:endParaRPr lang="en-US" sz="1600" dirty="0">
              <a:solidFill>
                <a:srgbClr val="8D424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00032" y="3500754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E7A38"/>
                </a:solidFill>
              </a:rPr>
              <a:t>50-75 cm</a:t>
            </a:r>
            <a:endParaRPr lang="en-US" sz="1600" dirty="0">
              <a:solidFill>
                <a:srgbClr val="3E7A38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00032" y="3750636"/>
            <a:ext cx="1064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4D3890"/>
                </a:solidFill>
              </a:rPr>
              <a:t>75-100 cm</a:t>
            </a:r>
            <a:endParaRPr lang="en-US" sz="1600" dirty="0">
              <a:solidFill>
                <a:srgbClr val="4D3890"/>
              </a:solidFill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606" y="4491139"/>
            <a:ext cx="1577892" cy="124891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907" y="4491139"/>
            <a:ext cx="1577892" cy="124891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5917" y="4489427"/>
            <a:ext cx="1577892" cy="124891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725" y="4471007"/>
            <a:ext cx="1577892" cy="1248910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1437454" y="4188684"/>
            <a:ext cx="215845" cy="351309"/>
            <a:chOff x="1598715" y="4430609"/>
            <a:chExt cx="370627" cy="603233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8715" y="4430609"/>
              <a:ext cx="370627" cy="370627"/>
            </a:xfrm>
            <a:prstGeom prst="rect">
              <a:avLst/>
            </a:prstGeom>
          </p:spPr>
        </p:pic>
        <p:cxnSp>
          <p:nvCxnSpPr>
            <p:cNvPr id="56" name="Straight Arrow Connector 55"/>
            <p:cNvCxnSpPr>
              <a:stCxn id="55" idx="2"/>
            </p:cNvCxnSpPr>
            <p:nvPr/>
          </p:nvCxnSpPr>
          <p:spPr>
            <a:xfrm>
              <a:off x="1784028" y="4801235"/>
              <a:ext cx="945" cy="23260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3242540" y="4188684"/>
            <a:ext cx="215845" cy="351309"/>
            <a:chOff x="1598715" y="4430609"/>
            <a:chExt cx="370627" cy="603233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8715" y="4430609"/>
              <a:ext cx="370627" cy="370627"/>
            </a:xfrm>
            <a:prstGeom prst="rect">
              <a:avLst/>
            </a:prstGeom>
          </p:spPr>
        </p:pic>
        <p:cxnSp>
          <p:nvCxnSpPr>
            <p:cNvPr id="66" name="Straight Arrow Connector 65"/>
            <p:cNvCxnSpPr>
              <a:stCxn id="65" idx="2"/>
            </p:cNvCxnSpPr>
            <p:nvPr/>
          </p:nvCxnSpPr>
          <p:spPr>
            <a:xfrm>
              <a:off x="1784028" y="4801235"/>
              <a:ext cx="945" cy="23260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5024328" y="4188684"/>
            <a:ext cx="215845" cy="351309"/>
            <a:chOff x="1598715" y="4430609"/>
            <a:chExt cx="370627" cy="60323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8715" y="4430609"/>
              <a:ext cx="370627" cy="370627"/>
            </a:xfrm>
            <a:prstGeom prst="rect">
              <a:avLst/>
            </a:prstGeom>
          </p:spPr>
        </p:pic>
        <p:cxnSp>
          <p:nvCxnSpPr>
            <p:cNvPr id="70" name="Straight Arrow Connector 69"/>
            <p:cNvCxnSpPr>
              <a:stCxn id="69" idx="2"/>
            </p:cNvCxnSpPr>
            <p:nvPr/>
          </p:nvCxnSpPr>
          <p:spPr>
            <a:xfrm>
              <a:off x="1784028" y="4801235"/>
              <a:ext cx="945" cy="23260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6803630" y="4193440"/>
            <a:ext cx="215845" cy="351309"/>
            <a:chOff x="1598715" y="4430609"/>
            <a:chExt cx="370627" cy="603233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8715" y="4430609"/>
              <a:ext cx="370627" cy="370627"/>
            </a:xfrm>
            <a:prstGeom prst="rect">
              <a:avLst/>
            </a:prstGeom>
          </p:spPr>
        </p:pic>
        <p:cxnSp>
          <p:nvCxnSpPr>
            <p:cNvPr id="74" name="Straight Arrow Connector 73"/>
            <p:cNvCxnSpPr>
              <a:stCxn id="73" idx="2"/>
            </p:cNvCxnSpPr>
            <p:nvPr/>
          </p:nvCxnSpPr>
          <p:spPr>
            <a:xfrm>
              <a:off x="1784028" y="4801235"/>
              <a:ext cx="945" cy="23260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Arrow Connector 77"/>
          <p:cNvCxnSpPr/>
          <p:nvPr/>
        </p:nvCxnSpPr>
        <p:spPr>
          <a:xfrm>
            <a:off x="1545927" y="5738337"/>
            <a:ext cx="0" cy="165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334466" y="5740049"/>
            <a:ext cx="0" cy="165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116254" y="5719917"/>
            <a:ext cx="0" cy="165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911553" y="5719917"/>
            <a:ext cx="0" cy="165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195047" y="5887098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23cm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2984137" y="5854832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40cm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816089" y="5870163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60cm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6543580" y="5870163"/>
            <a:ext cx="70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76cm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1215157" y="6334230"/>
            <a:ext cx="141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 x              +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3004247" y="6327365"/>
            <a:ext cx="146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x               +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4836199" y="6317295"/>
            <a:ext cx="146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x               +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6563690" y="6317295"/>
            <a:ext cx="57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76 x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97324" y="6326925"/>
            <a:ext cx="1023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= 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1754903" y="6204663"/>
            <a:ext cx="124641" cy="476264"/>
          </a:xfrm>
          <a:prstGeom prst="rect">
            <a:avLst/>
          </a:prstGeom>
          <a:solidFill>
            <a:srgbClr val="5397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580595" y="6493931"/>
            <a:ext cx="161481" cy="116199"/>
          </a:xfrm>
          <a:prstGeom prst="rect">
            <a:avLst/>
          </a:prstGeom>
          <a:solidFill>
            <a:srgbClr val="8D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443720" y="6430338"/>
            <a:ext cx="139700" cy="202336"/>
          </a:xfrm>
          <a:prstGeom prst="rect">
            <a:avLst/>
          </a:prstGeom>
          <a:solidFill>
            <a:srgbClr val="3E7A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139623" y="6360906"/>
            <a:ext cx="139700" cy="278536"/>
          </a:xfrm>
          <a:prstGeom prst="rect">
            <a:avLst/>
          </a:prstGeom>
          <a:solidFill>
            <a:srgbClr val="4D38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Brace 96"/>
          <p:cNvSpPr/>
          <p:nvPr/>
        </p:nvSpPr>
        <p:spPr>
          <a:xfrm>
            <a:off x="7645394" y="1107574"/>
            <a:ext cx="152396" cy="2981616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Brace 97"/>
          <p:cNvSpPr/>
          <p:nvPr/>
        </p:nvSpPr>
        <p:spPr>
          <a:xfrm>
            <a:off x="7639999" y="4188684"/>
            <a:ext cx="157790" cy="1949212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7789" y="2439872"/>
            <a:ext cx="12710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1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Classification 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Forest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812391" y="4996804"/>
            <a:ext cx="10919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2</a:t>
            </a:r>
          </a:p>
          <a:p>
            <a:r>
              <a:rPr lang="en-US" sz="1600" dirty="0" smtClean="0">
                <a:solidFill>
                  <a:srgbClr val="595959"/>
                </a:solidFill>
              </a:rPr>
              <a:t>Regression </a:t>
            </a:r>
          </a:p>
          <a:p>
            <a:r>
              <a:rPr lang="en-US" sz="1600" dirty="0" smtClean="0">
                <a:solidFill>
                  <a:srgbClr val="595959"/>
                </a:solidFill>
              </a:rPr>
              <a:t>Forests</a:t>
            </a:r>
            <a:endParaRPr lang="en-US" sz="16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8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animBg="1"/>
      <p:bldP spid="25" grpId="0" animBg="1"/>
      <p:bldP spid="26" grpId="0" animBg="1"/>
      <p:bldP spid="27" grpId="0" animBg="1"/>
      <p:bldP spid="42" grpId="0"/>
      <p:bldP spid="43" grpId="0"/>
      <p:bldP spid="48" grpId="0"/>
      <p:bldP spid="49" grpId="0"/>
      <p:bldP spid="50" grpId="0"/>
      <p:bldP spid="51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3503954" y="3555878"/>
            <a:ext cx="293934" cy="29393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87185" y="3560536"/>
            <a:ext cx="280809" cy="28080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65107" t="65774" r="29402" b="7546"/>
          <a:stretch/>
        </p:blipFill>
        <p:spPr>
          <a:xfrm>
            <a:off x="3952129" y="3464242"/>
            <a:ext cx="342945" cy="4656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86331" b="66237"/>
          <a:stretch/>
        </p:blipFill>
        <p:spPr>
          <a:xfrm>
            <a:off x="5013571" y="3306231"/>
            <a:ext cx="939038" cy="648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764" t="65774" r="6891" b="7546"/>
          <a:stretch/>
        </p:blipFill>
        <p:spPr>
          <a:xfrm>
            <a:off x="2599810" y="4178815"/>
            <a:ext cx="3081866" cy="465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273" y="2894118"/>
            <a:ext cx="1912045" cy="366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980" y="2792888"/>
            <a:ext cx="3207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Tree splitting parameter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3580" t="11115" r="12308" b="11018"/>
          <a:stretch/>
        </p:blipFill>
        <p:spPr>
          <a:xfrm>
            <a:off x="3922407" y="1431045"/>
            <a:ext cx="1193448" cy="1253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86331" b="66237"/>
          <a:stretch/>
        </p:blipFill>
        <p:spPr>
          <a:xfrm>
            <a:off x="5700234" y="4038600"/>
            <a:ext cx="939038" cy="64821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599810" y="4802973"/>
            <a:ext cx="1782808" cy="1075267"/>
          </a:xfrm>
          <a:prstGeom prst="straightConnector1">
            <a:avLst/>
          </a:prstGeom>
          <a:ln w="5715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82618" y="4802973"/>
            <a:ext cx="1832459" cy="1075267"/>
          </a:xfrm>
          <a:prstGeom prst="straightConnector1">
            <a:avLst/>
          </a:prstGeom>
          <a:ln w="57150" cmpd="sng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75940" y="5924333"/>
            <a:ext cx="20667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Left branch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81" y="5915866"/>
            <a:ext cx="23006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Right branch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89445" y="4853773"/>
            <a:ext cx="597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yes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39976" y="4904572"/>
            <a:ext cx="5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7933C"/>
                </a:solidFill>
              </a:rPr>
              <a:t>no</a:t>
            </a:r>
            <a:endParaRPr lang="en-US" sz="2400" dirty="0">
              <a:solidFill>
                <a:srgbClr val="77933C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552723" y="1583880"/>
            <a:ext cx="214907" cy="447584"/>
          </a:xfrm>
          <a:prstGeom prst="straightConnector1">
            <a:avLst/>
          </a:prstGeom>
          <a:ln w="28575" cmpd="sng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47346" y="2124335"/>
            <a:ext cx="214907" cy="382411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750148" y="1509157"/>
            <a:ext cx="108805" cy="10880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30161" y="2506746"/>
            <a:ext cx="108805" cy="10880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476786" y="2015530"/>
            <a:ext cx="108805" cy="1088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374560" y="1595396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07065" y="2150389"/>
            <a:ext cx="288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61076" y="3828220"/>
            <a:ext cx="325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Invariant to additive illumination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/>
          <a:srcRect l="43764" t="65774" r="52832" b="7546"/>
          <a:stretch/>
        </p:blipFill>
        <p:spPr>
          <a:xfrm>
            <a:off x="3565557" y="1900621"/>
            <a:ext cx="212582" cy="46566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/>
          <a:srcRect l="43764" t="65774" r="50955" b="7546"/>
          <a:stretch/>
        </p:blipFill>
        <p:spPr>
          <a:xfrm>
            <a:off x="3174115" y="3464242"/>
            <a:ext cx="329839" cy="4656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/>
          <a:srcRect l="43764" t="65774" r="50955" b="7546"/>
          <a:stretch/>
        </p:blipFill>
        <p:spPr>
          <a:xfrm>
            <a:off x="4160634" y="3464242"/>
            <a:ext cx="329839" cy="46566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/>
          <a:srcRect l="62607" t="67234" r="35399" b="6086"/>
          <a:stretch/>
        </p:blipFill>
        <p:spPr>
          <a:xfrm>
            <a:off x="3797888" y="3488781"/>
            <a:ext cx="124519" cy="4656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/>
          <a:srcRect l="62607" t="67234" r="35399" b="6086"/>
          <a:stretch/>
        </p:blipFill>
        <p:spPr>
          <a:xfrm>
            <a:off x="4778029" y="3481176"/>
            <a:ext cx="124519" cy="46566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251251" y="1849821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6369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7" grpId="0"/>
      <p:bldP spid="15" grpId="0"/>
      <p:bldP spid="16" grpId="0"/>
      <p:bldP spid="18" grpId="0"/>
      <p:bldP spid="19" grpId="0"/>
      <p:bldP spid="26" grpId="0" animBg="1"/>
      <p:bldP spid="27" grpId="0" animBg="1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331" y="2530044"/>
            <a:ext cx="4265744" cy="871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163" y="3757268"/>
            <a:ext cx="4423445" cy="810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067" y="1794728"/>
            <a:ext cx="6427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Layer 1 (output quantized depth posterior)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93799" y="2266100"/>
            <a:ext cx="1844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Shanon</a:t>
            </a:r>
            <a:r>
              <a:rPr lang="en-US" sz="2000" dirty="0" smtClean="0"/>
              <a:t> Entropy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93799" y="3442073"/>
            <a:ext cx="2979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Maximize information gain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45067" y="4969729"/>
            <a:ext cx="4343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Layer 2 (output depth value)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855" y="5860734"/>
            <a:ext cx="2129934" cy="4602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46199" y="5441096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Differential Entropy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769" y="5934243"/>
            <a:ext cx="811676" cy="3436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75010" y="5869201"/>
            <a:ext cx="325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 Fitting Gaussian to                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672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3934" y="1810809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ller"/>
                <a:ea typeface="+mj-ea"/>
                <a:cs typeface="Aller"/>
              </a:defRPr>
            </a:lvl1pPr>
          </a:lstStyle>
          <a:p>
            <a:r>
              <a:rPr lang="en-US" sz="3200" dirty="0" smtClean="0"/>
              <a:t>Real</a:t>
            </a:r>
            <a:endParaRPr lang="en-US" sz="32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3934" y="2992438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ller"/>
                <a:ea typeface="+mj-ea"/>
                <a:cs typeface="Aller"/>
              </a:defRPr>
            </a:lvl1pPr>
          </a:lstStyle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Photos taken with calibrated depth camera + IR camera</a:t>
            </a:r>
            <a:endParaRPr lang="en-US" sz="24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792134" y="1849438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ller"/>
                <a:ea typeface="+mj-ea"/>
                <a:cs typeface="Aller"/>
              </a:defRPr>
            </a:lvl1pPr>
          </a:lstStyle>
          <a:p>
            <a:r>
              <a:rPr lang="en-US" sz="3200" dirty="0" smtClean="0"/>
              <a:t>Synthetic</a:t>
            </a:r>
            <a:endParaRPr lang="en-US" sz="32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334934" y="3021543"/>
            <a:ext cx="4588933" cy="313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ller"/>
                <a:ea typeface="+mj-ea"/>
                <a:cs typeface="Aller"/>
              </a:defRPr>
            </a:lvl1pPr>
          </a:lstStyle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100K Renders of hand and face 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Models illumination fall off, noise, </a:t>
            </a:r>
            <a:r>
              <a:rPr lang="en-US" sz="2000" dirty="0" err="1" smtClean="0"/>
              <a:t>vignetting</a:t>
            </a:r>
            <a:r>
              <a:rPr lang="en-US" sz="2000" dirty="0" smtClean="0"/>
              <a:t>, subsurface scattering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Face variations thru 100+ </a:t>
            </a:r>
            <a:r>
              <a:rPr lang="en-US" sz="2000" dirty="0" err="1" smtClean="0"/>
              <a:t>Blendshapes</a:t>
            </a:r>
            <a:endParaRPr lang="en-US" sz="20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Hand variations thru 26-dof model</a:t>
            </a:r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Random global transformations</a:t>
            </a:r>
          </a:p>
          <a:p>
            <a:pPr marL="342900" indent="-342900" algn="l">
              <a:buFont typeface="Arial"/>
              <a:buChar char="•"/>
            </a:pPr>
            <a:endParaRPr lang="en-US" sz="2000" dirty="0" smtClean="0"/>
          </a:p>
          <a:p>
            <a:pPr marL="342900" indent="-342900" algn="l">
              <a:buFont typeface="Arial"/>
              <a:buChar char="•"/>
            </a:pPr>
            <a:endParaRPr lang="en-US" sz="2000" dirty="0" smtClean="0"/>
          </a:p>
          <a:p>
            <a:pPr marL="342900" indent="-342900" algn="l">
              <a:buFont typeface="Arial"/>
              <a:buChar char="•"/>
            </a:pPr>
            <a:endParaRPr lang="en-US" sz="2000" dirty="0" smtClean="0"/>
          </a:p>
          <a:p>
            <a:pPr algn="l"/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276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408</Words>
  <Application>Microsoft Macintosh PowerPoint</Application>
  <PresentationFormat>On-screen Show (4:3)</PresentationFormat>
  <Paragraphs>94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Learning to be a Depth Camera for Close-Range Human Capture and Interaction</vt:lpstr>
      <vt:lpstr>2D Camera -&gt; Depth sensing</vt:lpstr>
      <vt:lpstr>Camera’s modification</vt:lpstr>
      <vt:lpstr>Camera’s modification</vt:lpstr>
      <vt:lpstr>Machine Learning</vt:lpstr>
      <vt:lpstr>Multi-layered Decision Forest</vt:lpstr>
      <vt:lpstr>Features</vt:lpstr>
      <vt:lpstr>Training</vt:lpstr>
      <vt:lpstr>Training Data</vt:lpstr>
      <vt:lpstr>Hyper-parameter</vt:lpstr>
      <vt:lpstr>PowerPoint Presentation</vt:lpstr>
      <vt:lpstr>3D Fused</vt:lpstr>
      <vt:lpstr>Generalization</vt:lpstr>
      <vt:lpstr>vs Single-Layer Regressor</vt:lpstr>
      <vt:lpstr>Video Demo</vt:lpstr>
      <vt:lpstr>Conclusion</vt:lpstr>
      <vt:lpstr>Limitations &amp; Discussion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be a Depth Camera for Close-Range Human Capture and Interaction</dc:title>
  <dc:creator>Supasorn Suwajanakorn</dc:creator>
  <cp:lastModifiedBy>Supasorn Suwajanakorn</cp:lastModifiedBy>
  <cp:revision>35</cp:revision>
  <dcterms:created xsi:type="dcterms:W3CDTF">2014-10-10T02:02:12Z</dcterms:created>
  <dcterms:modified xsi:type="dcterms:W3CDTF">2014-10-10T17:33:58Z</dcterms:modified>
</cp:coreProperties>
</file>