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1" r:id="rId37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10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notesViewPr>
    <p:cSldViewPr>
      <p:cViewPr varScale="1">
        <p:scale>
          <a:sx n="87" d="100"/>
          <a:sy n="87" d="100"/>
        </p:scale>
        <p:origin x="-1932" y="-72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Au09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467AAC04-C8A7-49F4-84A3-4B41D58E7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57B1A-58F5-4F72-AE13-27D6DED006A1}" type="slidenum">
              <a:rPr lang="en-US"/>
              <a:pPr/>
              <a:t>21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Clone family: objects created from the same prototype.  All such objects are identical except for their assignable slots.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Factor the common information into a “map.”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Representation of an object is the contents of the assignable slots plus a pointer to the shared map object.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For each slot, the map contains: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. the name of the slot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. whether it is a parent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. the offset of the associated data in the object if the slot is assignable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. the value if it is not assignable.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If the user changes a constant slot, then a new map is created for the resulting object.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Under the hood, the maps play the role of classes/types from class-based object-oriented languages, but the user does not have to know.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Compiler </a:t>
            </a:r>
            <a:r>
              <a:rPr lang="en-US" dirty="0" err="1" smtClean="0">
                <a:latin typeface="Arial" charset="0"/>
                <a:ea typeface="ＭＳ Ｐゴシック" charset="-128"/>
              </a:rPr>
              <a:t>treates</a:t>
            </a:r>
            <a:r>
              <a:rPr lang="en-US" dirty="0" smtClean="0">
                <a:latin typeface="Arial" charset="0"/>
                <a:ea typeface="ＭＳ Ｐゴシック" charset="-128"/>
              </a:rPr>
              <a:t> the map of an object as its internal type, used intensively during optimization.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BA2E28A-84C5-4463-9D75-EAFF2AF83FFC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00D5F97F-86A0-4C6D-9940-937D5033CD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0CC0C-73D2-42EE-82C2-B014732F7771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D4E63FB5-F2A9-4739-90AC-28BC7ED1C3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8655B-3152-4246-8237-BC247E75D0F7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EFA72487-1189-40F1-B783-E56463B6D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2A59C-3E97-453F-98D0-11D8001181E0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308F1-B452-41D1-95C7-CE77BD0F4B9D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7C9F8BA7-D86C-48B8-B2BD-B3B38453CA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B3AE-55EB-499E-902A-15C58D73C328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3EA411BF-5E07-473A-85CE-6D0B7DCF5B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55DC-BE50-4020-B2A9-DEB4D2072F7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35FDE9DF-662C-4980-8C6D-C9F9AF7800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C68F5-6807-449F-8F46-FADA9B97C110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DAA186FD-622B-48EE-A556-8951819FE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44FFE-03B0-4D75-BFF3-A5EEDCF34F48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FE514E09-7FC6-4E84-B83C-815E76F725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966CE-FC9F-488C-BD24-77443DD80BE9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159C6074-E21C-4AF8-AA03-6E9E3CD7E0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B95FA-4F32-4956-905B-0C427AA6B622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6E8A0AB9-48A8-4ABE-83E3-3231578F42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61E0E8C9-BDC8-450C-989A-E672C2FFFBE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fld id="{F049A646-436F-465C-A7CC-C67561AD4B7D}" type="datetime1">
              <a:rPr lang="en-US" smtClean="0"/>
              <a:pPr/>
              <a:t>12/8/2009</a:t>
            </a:fld>
            <a:endParaRPr lang="en-US" smtClean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 dirty="0" smtClean="0"/>
              <a:t>© 2002-09 Hal Perkins &amp; UW CSE</a:t>
            </a: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 dirty="0" smtClean="0"/>
              <a:t>X2-</a:t>
            </a:r>
            <a:fld id="{586F07FF-C179-4CB3-A89D-1530F1CEAFE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Dynamic Languages</a:t>
            </a:r>
          </a:p>
          <a:p>
            <a:pPr eaLnBrk="1" hangingPunct="1"/>
            <a:r>
              <a:rPr lang="en-US" sz="2800" dirty="0" smtClean="0"/>
              <a:t>Hal Perkins</a:t>
            </a:r>
          </a:p>
          <a:p>
            <a:pPr eaLnBrk="1" hangingPunct="1"/>
            <a:r>
              <a:rPr lang="en-US" sz="2800" dirty="0" smtClean="0"/>
              <a:t>Autumn 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Messages and Methods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19600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When message is sent, object searched for slot with name.</a:t>
            </a:r>
          </a:p>
          <a:p>
            <a:pPr eaLnBrk="1" hangingPunct="1"/>
            <a:r>
              <a:rPr lang="en-US" sz="2400" dirty="0" smtClean="0"/>
              <a:t>If none found, all parents are searched.</a:t>
            </a:r>
          </a:p>
          <a:p>
            <a:pPr lvl="1" eaLnBrk="1" hangingPunct="1"/>
            <a:r>
              <a:rPr lang="en-US" sz="2000" dirty="0" smtClean="0"/>
              <a:t>Runtime error if more than one parent has a slot with the same name.</a:t>
            </a:r>
          </a:p>
          <a:p>
            <a:pPr eaLnBrk="1" hangingPunct="1"/>
            <a:r>
              <a:rPr lang="en-US" sz="2400" dirty="0" smtClean="0"/>
              <a:t>If slot is found, its contents evaluated and returned.</a:t>
            </a:r>
          </a:p>
          <a:p>
            <a:pPr lvl="1" eaLnBrk="1" hangingPunct="1"/>
            <a:r>
              <a:rPr lang="en-US" sz="2000" dirty="0" smtClean="0"/>
              <a:t>Runtime error if no slot found. 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5626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69342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endParaRPr lang="en-US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55626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69342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3</a:t>
            </a:r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55626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x:</a:t>
            </a:r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69342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55626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69342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Rectangle 13"/>
          <p:cNvSpPr>
            <a:spLocks noChangeArrowheads="1"/>
          </p:cNvSpPr>
          <p:nvPr/>
        </p:nvSpPr>
        <p:spPr bwMode="auto">
          <a:xfrm>
            <a:off x="55626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print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69342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 flipV="1">
            <a:off x="76200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6"/>
          <p:cNvSpPr>
            <a:spLocks noChangeShapeType="1"/>
          </p:cNvSpPr>
          <p:nvPr/>
        </p:nvSpPr>
        <p:spPr bwMode="auto">
          <a:xfrm flipV="1">
            <a:off x="7620000" y="2286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55626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clone</a:t>
            </a:r>
          </a:p>
        </p:txBody>
      </p:sp>
      <p:sp>
        <p:nvSpPr>
          <p:cNvPr id="24593" name="Rectangle 18"/>
          <p:cNvSpPr>
            <a:spLocks noChangeArrowheads="1"/>
          </p:cNvSpPr>
          <p:nvPr/>
        </p:nvSpPr>
        <p:spPr bwMode="auto">
          <a:xfrm>
            <a:off x="69342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CBDA1-08C6-41FD-B078-598EF8C349CD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28" name="Rectangle 28"/>
          <p:cNvSpPr>
            <a:spLocks noChangeArrowheads="1"/>
          </p:cNvSpPr>
          <p:nvPr/>
        </p:nvSpPr>
        <p:spPr bwMode="auto">
          <a:xfrm>
            <a:off x="685800" y="2286000"/>
            <a:ext cx="4267200" cy="35814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Messages and Methods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5626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9342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5626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9342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3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55626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x: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9342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5626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69342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5626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print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9342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76200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7620000" y="2286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55626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clone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9342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5618" name="Rectangle 19"/>
          <p:cNvSpPr>
            <a:spLocks noChangeArrowheads="1"/>
          </p:cNvSpPr>
          <p:nvPr/>
        </p:nvSpPr>
        <p:spPr bwMode="auto">
          <a:xfrm>
            <a:off x="1136650" y="2286000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obj</a:t>
            </a:r>
            <a:r>
              <a:rPr lang="en-US" dirty="0"/>
              <a:t> x </a:t>
            </a:r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2133600" y="2530475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3359150" y="2301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685800" y="30321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 print </a:t>
            </a:r>
          </a:p>
        </p:txBody>
      </p:sp>
      <p:sp>
        <p:nvSpPr>
          <p:cNvPr id="25622" name="Line 23"/>
          <p:cNvSpPr>
            <a:spLocks noChangeShapeType="1"/>
          </p:cNvSpPr>
          <p:nvPr/>
        </p:nvSpPr>
        <p:spPr bwMode="auto">
          <a:xfrm>
            <a:off x="2133600" y="3276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4"/>
          <p:cNvSpPr>
            <a:spLocks noChangeArrowheads="1"/>
          </p:cNvSpPr>
          <p:nvPr/>
        </p:nvSpPr>
        <p:spPr bwMode="auto">
          <a:xfrm>
            <a:off x="3200400" y="30480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print point object</a:t>
            </a:r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>
            <a:off x="762000" y="42672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 x: 4 </a:t>
            </a:r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2057400" y="4511675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7"/>
          <p:cNvSpPr>
            <a:spLocks noChangeArrowheads="1"/>
          </p:cNvSpPr>
          <p:nvPr/>
        </p:nvSpPr>
        <p:spPr bwMode="auto">
          <a:xfrm>
            <a:off x="3124200" y="4267200"/>
            <a:ext cx="190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obj</a:t>
            </a:r>
          </a:p>
          <a:p>
            <a:r>
              <a:rPr lang="en-US" i="1"/>
              <a:t>after setting </a:t>
            </a:r>
          </a:p>
          <a:p>
            <a:r>
              <a:rPr lang="en-US" i="1"/>
              <a:t>x to 4.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70339-8567-4320-A7EC-8557F56CF89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Mixing State and Behavior</a:t>
            </a:r>
          </a:p>
        </p:txBody>
      </p:sp>
      <p:sp>
        <p:nvSpPr>
          <p:cNvPr id="26627" name="Rectangle 9"/>
          <p:cNvSpPr>
            <a:spLocks noChangeArrowheads="1"/>
          </p:cNvSpPr>
          <p:nvPr/>
        </p:nvSpPr>
        <p:spPr bwMode="auto">
          <a:xfrm>
            <a:off x="30480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6628" name="Rectangle 10"/>
          <p:cNvSpPr>
            <a:spLocks noChangeArrowheads="1"/>
          </p:cNvSpPr>
          <p:nvPr/>
        </p:nvSpPr>
        <p:spPr bwMode="auto">
          <a:xfrm>
            <a:off x="44196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6629" name="Rectangle 11"/>
          <p:cNvSpPr>
            <a:spLocks noChangeArrowheads="1"/>
          </p:cNvSpPr>
          <p:nvPr/>
        </p:nvSpPr>
        <p:spPr bwMode="auto">
          <a:xfrm>
            <a:off x="3048000" y="2286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+</a:t>
            </a:r>
          </a:p>
        </p:txBody>
      </p:sp>
      <p:sp>
        <p:nvSpPr>
          <p:cNvPr id="26630" name="Rectangle 12"/>
          <p:cNvSpPr>
            <a:spLocks noChangeArrowheads="1"/>
          </p:cNvSpPr>
          <p:nvPr/>
        </p:nvSpPr>
        <p:spPr bwMode="auto">
          <a:xfrm>
            <a:off x="4419600" y="2286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2000"/>
              <a:t>add points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295400" y="3733800"/>
            <a:ext cx="2743200" cy="2667000"/>
            <a:chOff x="816" y="2352"/>
            <a:chExt cx="1728" cy="1680"/>
          </a:xfrm>
        </p:grpSpPr>
        <p:sp>
          <p:nvSpPr>
            <p:cNvPr id="26643" name="Rectangle 3"/>
            <p:cNvSpPr>
              <a:spLocks noChangeArrowheads="1"/>
            </p:cNvSpPr>
            <p:nvPr/>
          </p:nvSpPr>
          <p:spPr bwMode="auto">
            <a:xfrm>
              <a:off x="816" y="268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x</a:t>
              </a:r>
            </a:p>
          </p:txBody>
        </p:sp>
        <p:sp>
          <p:nvSpPr>
            <p:cNvPr id="26644" name="Rectangle 4"/>
            <p:cNvSpPr>
              <a:spLocks noChangeArrowheads="1"/>
            </p:cNvSpPr>
            <p:nvPr/>
          </p:nvSpPr>
          <p:spPr bwMode="auto">
            <a:xfrm>
              <a:off x="1680" y="268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4</a:t>
              </a:r>
            </a:p>
          </p:txBody>
        </p:sp>
        <p:sp>
          <p:nvSpPr>
            <p:cNvPr id="26645" name="Rectangle 5"/>
            <p:cNvSpPr>
              <a:spLocks noChangeArrowheads="1"/>
            </p:cNvSpPr>
            <p:nvPr/>
          </p:nvSpPr>
          <p:spPr bwMode="auto">
            <a:xfrm>
              <a:off x="816" y="302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</a:t>
              </a:r>
            </a:p>
          </p:txBody>
        </p:sp>
        <p:sp>
          <p:nvSpPr>
            <p:cNvPr id="26646" name="Rectangle 6"/>
            <p:cNvSpPr>
              <a:spLocks noChangeArrowheads="1"/>
            </p:cNvSpPr>
            <p:nvPr/>
          </p:nvSpPr>
          <p:spPr bwMode="auto">
            <a:xfrm>
              <a:off x="1680" y="302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/>
                <a:t>17</a:t>
              </a:r>
            </a:p>
          </p:txBody>
        </p:sp>
        <p:sp>
          <p:nvSpPr>
            <p:cNvPr id="26647" name="Rectangle 7"/>
            <p:cNvSpPr>
              <a:spLocks noChangeArrowheads="1"/>
            </p:cNvSpPr>
            <p:nvPr/>
          </p:nvSpPr>
          <p:spPr bwMode="auto">
            <a:xfrm>
              <a:off x="816" y="336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x:</a:t>
              </a:r>
            </a:p>
          </p:txBody>
        </p:sp>
        <p:sp>
          <p:nvSpPr>
            <p:cNvPr id="26648" name="Rectangle 8"/>
            <p:cNvSpPr>
              <a:spLocks noChangeArrowheads="1"/>
            </p:cNvSpPr>
            <p:nvPr/>
          </p:nvSpPr>
          <p:spPr bwMode="auto">
            <a:xfrm>
              <a:off x="1680" y="336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</a:t>
              </a:r>
              <a:endParaRPr lang="en-US"/>
            </a:p>
          </p:txBody>
        </p:sp>
        <p:sp>
          <p:nvSpPr>
            <p:cNvPr id="26649" name="Rectangle 13"/>
            <p:cNvSpPr>
              <a:spLocks noChangeArrowheads="1"/>
            </p:cNvSpPr>
            <p:nvPr/>
          </p:nvSpPr>
          <p:spPr bwMode="auto">
            <a:xfrm>
              <a:off x="816" y="235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parent*</a:t>
              </a:r>
            </a:p>
          </p:txBody>
        </p:sp>
        <p:sp>
          <p:nvSpPr>
            <p:cNvPr id="26650" name="Rectangle 14"/>
            <p:cNvSpPr>
              <a:spLocks noChangeArrowheads="1"/>
            </p:cNvSpPr>
            <p:nvPr/>
          </p:nvSpPr>
          <p:spPr bwMode="auto">
            <a:xfrm>
              <a:off x="1680" y="235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6651" name="Rectangle 24"/>
            <p:cNvSpPr>
              <a:spLocks noChangeArrowheads="1"/>
            </p:cNvSpPr>
            <p:nvPr/>
          </p:nvSpPr>
          <p:spPr bwMode="auto">
            <a:xfrm>
              <a:off x="816" y="3696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y:</a:t>
              </a:r>
            </a:p>
          </p:txBody>
        </p:sp>
        <p:sp>
          <p:nvSpPr>
            <p:cNvPr id="26652" name="Rectangle 25"/>
            <p:cNvSpPr>
              <a:spLocks noChangeArrowheads="1"/>
            </p:cNvSpPr>
            <p:nvPr/>
          </p:nvSpPr>
          <p:spPr bwMode="auto">
            <a:xfrm>
              <a:off x="1680" y="3696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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724400" y="3733800"/>
            <a:ext cx="2743200" cy="2667000"/>
            <a:chOff x="2976" y="2400"/>
            <a:chExt cx="1728" cy="1680"/>
          </a:xfrm>
        </p:grpSpPr>
        <p:sp>
          <p:nvSpPr>
            <p:cNvPr id="26635" name="Rectangle 26"/>
            <p:cNvSpPr>
              <a:spLocks noChangeArrowheads="1"/>
            </p:cNvSpPr>
            <p:nvPr/>
          </p:nvSpPr>
          <p:spPr bwMode="auto">
            <a:xfrm>
              <a:off x="2976" y="2736"/>
              <a:ext cx="86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x</a:t>
              </a:r>
            </a:p>
          </p:txBody>
        </p:sp>
        <p:sp>
          <p:nvSpPr>
            <p:cNvPr id="26636" name="Rectangle 27"/>
            <p:cNvSpPr>
              <a:spLocks noChangeArrowheads="1"/>
            </p:cNvSpPr>
            <p:nvPr/>
          </p:nvSpPr>
          <p:spPr bwMode="auto">
            <a:xfrm>
              <a:off x="3840" y="2736"/>
              <a:ext cx="86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 sz="2000">
                  <a:sym typeface="Symbol" charset="2"/>
                </a:rPr>
                <a:t>random number generator</a:t>
              </a:r>
            </a:p>
          </p:txBody>
        </p:sp>
        <p:sp>
          <p:nvSpPr>
            <p:cNvPr id="26637" name="Rectangle 30"/>
            <p:cNvSpPr>
              <a:spLocks noChangeArrowheads="1"/>
            </p:cNvSpPr>
            <p:nvPr/>
          </p:nvSpPr>
          <p:spPr bwMode="auto">
            <a:xfrm>
              <a:off x="2976" y="340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</a:t>
              </a:r>
            </a:p>
          </p:txBody>
        </p:sp>
        <p:sp>
          <p:nvSpPr>
            <p:cNvPr id="26638" name="Rectangle 31"/>
            <p:cNvSpPr>
              <a:spLocks noChangeArrowheads="1"/>
            </p:cNvSpPr>
            <p:nvPr/>
          </p:nvSpPr>
          <p:spPr bwMode="auto">
            <a:xfrm>
              <a:off x="3840" y="340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o</a:t>
              </a:r>
              <a:endParaRPr lang="en-US"/>
            </a:p>
          </p:txBody>
        </p:sp>
        <p:sp>
          <p:nvSpPr>
            <p:cNvPr id="26639" name="Rectangle 32"/>
            <p:cNvSpPr>
              <a:spLocks noChangeArrowheads="1"/>
            </p:cNvSpPr>
            <p:nvPr/>
          </p:nvSpPr>
          <p:spPr bwMode="auto">
            <a:xfrm>
              <a:off x="2976" y="240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parent*</a:t>
              </a:r>
            </a:p>
          </p:txBody>
        </p:sp>
        <p:sp>
          <p:nvSpPr>
            <p:cNvPr id="26640" name="Rectangle 33"/>
            <p:cNvSpPr>
              <a:spLocks noChangeArrowheads="1"/>
            </p:cNvSpPr>
            <p:nvPr/>
          </p:nvSpPr>
          <p:spPr bwMode="auto">
            <a:xfrm>
              <a:off x="3840" y="240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6641" name="Rectangle 34"/>
            <p:cNvSpPr>
              <a:spLocks noChangeArrowheads="1"/>
            </p:cNvSpPr>
            <p:nvPr/>
          </p:nvSpPr>
          <p:spPr bwMode="auto">
            <a:xfrm>
              <a:off x="2976" y="374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y:</a:t>
              </a:r>
            </a:p>
          </p:txBody>
        </p:sp>
        <p:sp>
          <p:nvSpPr>
            <p:cNvPr id="26642" name="Rectangle 35"/>
            <p:cNvSpPr>
              <a:spLocks noChangeArrowheads="1"/>
            </p:cNvSpPr>
            <p:nvPr/>
          </p:nvSpPr>
          <p:spPr bwMode="auto">
            <a:xfrm>
              <a:off x="3840" y="374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</a:t>
              </a:r>
            </a:p>
          </p:txBody>
        </p:sp>
      </p:grpSp>
      <p:sp>
        <p:nvSpPr>
          <p:cNvPr id="26633" name="Line 19"/>
          <p:cNvSpPr>
            <a:spLocks noChangeShapeType="1"/>
          </p:cNvSpPr>
          <p:nvPr/>
        </p:nvSpPr>
        <p:spPr bwMode="auto">
          <a:xfrm flipV="1">
            <a:off x="3352800" y="2819400"/>
            <a:ext cx="990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38"/>
          <p:cNvSpPr>
            <a:spLocks noChangeShapeType="1"/>
          </p:cNvSpPr>
          <p:nvPr/>
        </p:nvSpPr>
        <p:spPr bwMode="auto">
          <a:xfrm flipH="1" flipV="1">
            <a:off x="4724400" y="2819400"/>
            <a:ext cx="1981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CFEE4-4863-427D-8D87-9C30498FFC09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4191000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 Creation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4800600" cy="3200400"/>
          </a:xfrm>
        </p:spPr>
        <p:txBody>
          <a:bodyPr/>
          <a:lstStyle/>
          <a:p>
            <a:pPr eaLnBrk="1" hangingPunct="1"/>
            <a:r>
              <a:rPr lang="en-US" smtClean="0"/>
              <a:t>To create an object,   we copy an old one.</a:t>
            </a:r>
          </a:p>
          <a:p>
            <a:pPr eaLnBrk="1" hangingPunct="1"/>
            <a:r>
              <a:rPr lang="en-US" smtClean="0"/>
              <a:t>We can </a:t>
            </a:r>
            <a:r>
              <a:rPr lang="en-US" smtClean="0">
                <a:solidFill>
                  <a:schemeClr val="hlink"/>
                </a:solidFill>
              </a:rPr>
              <a:t>add</a:t>
            </a:r>
            <a:r>
              <a:rPr lang="en-US" smtClean="0"/>
              <a:t> new methods, </a:t>
            </a:r>
            <a:r>
              <a:rPr lang="en-US" smtClean="0">
                <a:solidFill>
                  <a:schemeClr val="hlink"/>
                </a:solidFill>
              </a:rPr>
              <a:t>override</a:t>
            </a:r>
            <a:r>
              <a:rPr lang="en-US" smtClean="0"/>
              <a:t> existing ones, or even </a:t>
            </a:r>
            <a:r>
              <a:rPr lang="en-US" smtClean="0">
                <a:solidFill>
                  <a:schemeClr val="hlink"/>
                </a:solidFill>
              </a:rPr>
              <a:t>remove</a:t>
            </a:r>
            <a:r>
              <a:rPr lang="en-US" smtClean="0"/>
              <a:t> methods. </a:t>
            </a:r>
            <a:endParaRPr lang="en-US" dirty="0" smtClean="0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533400" y="5181600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0513" indent="-290513">
              <a:buFont typeface="Arial" pitchFamily="34" charset="0"/>
              <a:buChar char="•"/>
            </a:pPr>
            <a:r>
              <a:rPr lang="en-US" sz="3200" dirty="0"/>
              <a:t>These operations also apply to </a:t>
            </a:r>
            <a:r>
              <a:rPr lang="en-US" sz="3200" dirty="0">
                <a:solidFill>
                  <a:schemeClr val="hlink"/>
                </a:solidFill>
              </a:rPr>
              <a:t>parent</a:t>
            </a:r>
            <a:r>
              <a:rPr lang="en-US" sz="3200" dirty="0"/>
              <a:t> slots.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B6DEC-3B80-4F5F-BA86-F0C65C69148B}" type="datetime1">
              <a:rPr lang="en-US" smtClean="0"/>
              <a:pPr>
                <a:defRPr/>
              </a:pPr>
              <a:t>12/8/2009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Parent Pointers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5814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parent*: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9530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35814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49530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Charles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35814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name: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49530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12954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jump</a:t>
            </a:r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26670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12954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eatFly</a:t>
            </a:r>
          </a:p>
        </p:txBody>
      </p: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26670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8685" name="Rectangle 16"/>
          <p:cNvSpPr>
            <a:spLocks noChangeArrowheads="1"/>
          </p:cNvSpPr>
          <p:nvPr/>
        </p:nvSpPr>
        <p:spPr bwMode="auto">
          <a:xfrm>
            <a:off x="35814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8686" name="Rectangle 17"/>
          <p:cNvSpPr>
            <a:spLocks noChangeArrowheads="1"/>
          </p:cNvSpPr>
          <p:nvPr/>
        </p:nvSpPr>
        <p:spPr bwMode="auto">
          <a:xfrm>
            <a:off x="49530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87" name="Rectangle 20"/>
          <p:cNvSpPr>
            <a:spLocks noChangeArrowheads="1"/>
          </p:cNvSpPr>
          <p:nvPr/>
        </p:nvSpPr>
        <p:spPr bwMode="auto">
          <a:xfrm>
            <a:off x="54102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dance</a:t>
            </a:r>
          </a:p>
        </p:txBody>
      </p:sp>
      <p:sp>
        <p:nvSpPr>
          <p:cNvPr id="28688" name="Rectangle 21"/>
          <p:cNvSpPr>
            <a:spLocks noChangeArrowheads="1"/>
          </p:cNvSpPr>
          <p:nvPr/>
        </p:nvSpPr>
        <p:spPr bwMode="auto">
          <a:xfrm>
            <a:off x="67818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8689" name="Rectangle 22"/>
          <p:cNvSpPr>
            <a:spLocks noChangeArrowheads="1"/>
          </p:cNvSpPr>
          <p:nvPr/>
        </p:nvSpPr>
        <p:spPr bwMode="auto">
          <a:xfrm>
            <a:off x="54102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eatCake</a:t>
            </a:r>
          </a:p>
        </p:txBody>
      </p:sp>
      <p:sp>
        <p:nvSpPr>
          <p:cNvPr id="28690" name="Rectangle 23"/>
          <p:cNvSpPr>
            <a:spLocks noChangeArrowheads="1"/>
          </p:cNvSpPr>
          <p:nvPr/>
        </p:nvSpPr>
        <p:spPr bwMode="auto">
          <a:xfrm>
            <a:off x="67818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8691" name="Line 15"/>
          <p:cNvSpPr>
            <a:spLocks noChangeShapeType="1"/>
          </p:cNvSpPr>
          <p:nvPr/>
        </p:nvSpPr>
        <p:spPr bwMode="auto">
          <a:xfrm flipH="1" flipV="1">
            <a:off x="3352800" y="3124200"/>
            <a:ext cx="2209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533400" y="4648200"/>
            <a:ext cx="2397125" cy="15621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p jump.</a:t>
            </a:r>
          </a:p>
          <a:p>
            <a:r>
              <a:rPr lang="en-US"/>
              <a:t>p eatFly.</a:t>
            </a:r>
          </a:p>
          <a:p>
            <a:r>
              <a:rPr lang="en-US"/>
              <a:t>p parent: prince.</a:t>
            </a:r>
          </a:p>
          <a:p>
            <a:r>
              <a:rPr lang="en-US"/>
              <a:t>p dance.</a:t>
            </a:r>
          </a:p>
        </p:txBody>
      </p:sp>
      <p:sp>
        <p:nvSpPr>
          <p:cNvPr id="28693" name="Rectangle 25"/>
          <p:cNvSpPr>
            <a:spLocks noChangeArrowheads="1"/>
          </p:cNvSpPr>
          <p:nvPr/>
        </p:nvSpPr>
        <p:spPr bwMode="auto">
          <a:xfrm>
            <a:off x="29718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8694" name="Rectangle 26"/>
          <p:cNvSpPr>
            <a:spLocks noChangeArrowheads="1"/>
          </p:cNvSpPr>
          <p:nvPr/>
        </p:nvSpPr>
        <p:spPr bwMode="auto">
          <a:xfrm>
            <a:off x="44196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prince</a:t>
            </a:r>
          </a:p>
        </p:txBody>
      </p:sp>
      <p:sp>
        <p:nvSpPr>
          <p:cNvPr id="28695" name="Rectangle 27"/>
          <p:cNvSpPr>
            <a:spLocks noChangeArrowheads="1"/>
          </p:cNvSpPr>
          <p:nvPr/>
        </p:nvSpPr>
        <p:spPr bwMode="auto">
          <a:xfrm>
            <a:off x="509588" y="20574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frog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094C-D2B5-418C-BCDF-35DB715ADAF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Parent Pointers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814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9530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814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9530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Charles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5814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name: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9530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2954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jump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6670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2954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eatFly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6670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5814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9530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102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dance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7818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4102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eatCake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7818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5562600" y="3124200"/>
            <a:ext cx="1600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533400" y="4648200"/>
            <a:ext cx="2397125" cy="15621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p jump.</a:t>
            </a:r>
          </a:p>
          <a:p>
            <a:r>
              <a:rPr lang="en-US" dirty="0"/>
              <a:t>p </a:t>
            </a:r>
            <a:r>
              <a:rPr lang="en-US" dirty="0" err="1"/>
              <a:t>eatFly</a:t>
            </a:r>
            <a:r>
              <a:rPr lang="en-US" dirty="0"/>
              <a:t>.</a:t>
            </a:r>
          </a:p>
          <a:p>
            <a:r>
              <a:rPr lang="en-US" dirty="0"/>
              <a:t>p parent: prince.</a:t>
            </a:r>
          </a:p>
          <a:p>
            <a:r>
              <a:rPr lang="en-US" dirty="0"/>
              <a:t>p dance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9718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4196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prince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509588" y="20574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frog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64239-001B-44F6-AA59-572945EE6726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Disadvantages of classes?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2133600"/>
            <a:ext cx="8178800" cy="41529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Classes require programmers to understand a more complex model.</a:t>
            </a:r>
          </a:p>
          <a:p>
            <a:pPr lvl="1" eaLnBrk="1" hangingPunct="1"/>
            <a:r>
              <a:rPr lang="en-US" sz="2400" dirty="0" smtClean="0"/>
              <a:t>To make a new kind of object, we have to create a new class first.</a:t>
            </a:r>
          </a:p>
          <a:p>
            <a:pPr lvl="1" eaLnBrk="1" hangingPunct="1"/>
            <a:r>
              <a:rPr lang="en-US" sz="2400" dirty="0" smtClean="0"/>
              <a:t>To change an object, we have to change the class. </a:t>
            </a:r>
          </a:p>
          <a:p>
            <a:pPr lvl="1" eaLnBrk="1" hangingPunct="1"/>
            <a:r>
              <a:rPr lang="en-US" sz="2400" dirty="0" smtClean="0"/>
              <a:t>Infinite meta-class regression.</a:t>
            </a:r>
          </a:p>
          <a:p>
            <a:pPr eaLnBrk="1" hangingPunct="1">
              <a:buClr>
                <a:schemeClr val="tx2"/>
              </a:buClr>
            </a:pPr>
            <a:r>
              <a:rPr lang="en-US" sz="2800" dirty="0" smtClean="0">
                <a:solidFill>
                  <a:srgbClr val="F90000"/>
                </a:solidFill>
              </a:rPr>
              <a:t>But</a:t>
            </a:r>
            <a:r>
              <a:rPr lang="en-US" sz="2800" dirty="0" smtClean="0"/>
              <a:t>: Does Self require programmer to reinvent structure?</a:t>
            </a:r>
          </a:p>
          <a:p>
            <a:pPr lvl="1" eaLnBrk="1" hangingPunct="1"/>
            <a:r>
              <a:rPr lang="en-US" sz="2400" dirty="0" smtClean="0"/>
              <a:t>Common to structure Self programs with </a:t>
            </a:r>
            <a:r>
              <a:rPr lang="en-US" sz="2400" i="1" dirty="0" smtClean="0"/>
              <a:t>traits:</a:t>
            </a:r>
            <a:r>
              <a:rPr lang="en-US" sz="2400" dirty="0" smtClean="0"/>
              <a:t> objects that simply collect behavior for sharing.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01806F-B1EB-4F1A-80DA-EB24337DCAB2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C++ </a:t>
            </a:r>
          </a:p>
          <a:p>
            <a:pPr lvl="1" eaLnBrk="1" hangingPunct="1"/>
            <a:r>
              <a:rPr lang="en-US" dirty="0" smtClean="0"/>
              <a:t>Restricts expressiveness to ensure efficient implementation. </a:t>
            </a:r>
          </a:p>
          <a:p>
            <a:pPr eaLnBrk="1" hangingPunct="1"/>
            <a:r>
              <a:rPr lang="en-US" dirty="0" smtClean="0"/>
              <a:t>Self </a:t>
            </a:r>
          </a:p>
          <a:p>
            <a:pPr lvl="1" eaLnBrk="1" hangingPunct="1"/>
            <a:r>
              <a:rPr lang="en-US" dirty="0" smtClean="0"/>
              <a:t>Provides unbreakable high-level model of underlying machine.</a:t>
            </a:r>
          </a:p>
          <a:p>
            <a:pPr lvl="1" eaLnBrk="1" hangingPunct="1"/>
            <a:r>
              <a:rPr lang="en-US" dirty="0" smtClean="0"/>
              <a:t>Compiler does fancy optimizations to obtain acceptable performance.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Contrast with C++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3E652-4C12-482D-A51F-41AE8FA50BBA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Challenges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05800" cy="3810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Many, many slow function calls:</a:t>
            </a:r>
          </a:p>
          <a:p>
            <a:pPr lvl="1" eaLnBrk="1" hangingPunct="1"/>
            <a:r>
              <a:rPr lang="en-US" sz="2400" dirty="0" smtClean="0"/>
              <a:t>Function calls generally somewhat expensive.</a:t>
            </a:r>
          </a:p>
          <a:p>
            <a:pPr lvl="1" eaLnBrk="1" hangingPunct="1"/>
            <a:r>
              <a:rPr lang="en-US" sz="2400" dirty="0" smtClean="0"/>
              <a:t>Dynamic dispatch makes message invocation even slower than typical procedure calls.</a:t>
            </a:r>
          </a:p>
          <a:p>
            <a:pPr lvl="1" eaLnBrk="1" hangingPunct="1"/>
            <a:r>
              <a:rPr lang="en-US" sz="2400" dirty="0" smtClean="0"/>
              <a:t>OO programs tend to have lots of small methods.</a:t>
            </a:r>
          </a:p>
          <a:p>
            <a:pPr lvl="1" eaLnBrk="1" hangingPunct="1"/>
            <a:r>
              <a:rPr lang="en-US" sz="2400" dirty="0" smtClean="0"/>
              <a:t>Everything is a message: even variable access! 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514600" y="5029200"/>
            <a:ext cx="6172200" cy="9906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 anchorCtr="0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“The resulting call density of pure object-oriented programs is staggering, and brings naïve implementations to their knees” [Chambers &amp; </a:t>
            </a:r>
            <a:r>
              <a:rPr lang="en-US" dirty="0" err="1"/>
              <a:t>Ungar</a:t>
            </a:r>
            <a:r>
              <a:rPr lang="en-US" dirty="0"/>
              <a:t>, PLDI 89</a:t>
            </a:r>
            <a:r>
              <a:rPr lang="en-US" dirty="0" smtClean="0"/>
              <a:t>]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7FC82-683A-4F14-8D36-D10AA830DF1C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static type system</a:t>
            </a:r>
          </a:p>
          <a:p>
            <a:pPr lvl="1" eaLnBrk="1" hangingPunct="1"/>
            <a:r>
              <a:rPr lang="en-US" dirty="0" smtClean="0"/>
              <a:t>Each reference could point to any object, making it hard to find methods statically.</a:t>
            </a:r>
          </a:p>
          <a:p>
            <a:pPr eaLnBrk="1" hangingPunct="1"/>
            <a:r>
              <a:rPr lang="en-US" dirty="0" smtClean="0"/>
              <a:t>No class structure to enforce sharing </a:t>
            </a:r>
          </a:p>
          <a:p>
            <a:pPr lvl="1" eaLnBrk="1" hangingPunct="1"/>
            <a:r>
              <a:rPr lang="en-US" dirty="0" smtClean="0"/>
              <a:t>Each object having a copy of its methods leads to space overheads.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Challenges II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2667000" y="5257801"/>
            <a:ext cx="5965825" cy="9144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r>
              <a:rPr lang="en-US" sz="2400" dirty="0"/>
              <a:t>Optimized Smalltalk-80 roughly 10 times slower than optimized C.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14E62-CD18-4312-8AAE-FC6A590B2947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An Efficient Implementation of Self, a dynamically-typed object-oriented language based on prototypes                      </a:t>
            </a:r>
            <a:r>
              <a:rPr lang="en-US" dirty="0" smtClean="0"/>
              <a:t>Chambers, Unger, Lee, OOPSLA 1989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Slides by Vijay Menon, CSE 501, Sp09, adapted from slides by Kathleen Fisher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3ED021-D601-487E-A2B8-E3FEE6F63613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 per object space requirements.</a:t>
            </a:r>
          </a:p>
          <a:p>
            <a:pPr eaLnBrk="1" hangingPunct="1"/>
            <a:r>
              <a:rPr lang="en-US" smtClean="0"/>
              <a:t>Compile, don’t interpret.</a:t>
            </a:r>
          </a:p>
          <a:p>
            <a:pPr eaLnBrk="1" hangingPunct="1"/>
            <a:r>
              <a:rPr lang="en-US" smtClean="0"/>
              <a:t>Avoid method lookup.</a:t>
            </a:r>
          </a:p>
          <a:p>
            <a:pPr eaLnBrk="1" hangingPunct="1"/>
            <a:r>
              <a:rPr lang="en-US" smtClean="0"/>
              <a:t>Inline methods wherever possible. </a:t>
            </a:r>
          </a:p>
          <a:p>
            <a:pPr lvl="1" eaLnBrk="1" hangingPunct="1"/>
            <a:r>
              <a:rPr lang="en-US" smtClean="0"/>
              <a:t>Saves method call overhead.</a:t>
            </a:r>
          </a:p>
          <a:p>
            <a:pPr lvl="1" eaLnBrk="1" hangingPunct="1"/>
            <a:r>
              <a:rPr lang="en-US" smtClean="0"/>
              <a:t>Enables further optimizations.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Strategies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4BB89-5C1F-4517-AC48-5059886E2A9D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Clone Families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5629275" y="381000"/>
            <a:ext cx="3057525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Avoid per object data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2209800" y="21336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2209800" y="26670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677863" y="2133600"/>
            <a:ext cx="145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prototype</a:t>
            </a:r>
          </a:p>
        </p:txBody>
      </p:sp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1371600" y="4495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48" name="Rectangle 10"/>
          <p:cNvSpPr>
            <a:spLocks noChangeArrowheads="1"/>
          </p:cNvSpPr>
          <p:nvPr/>
        </p:nvSpPr>
        <p:spPr bwMode="auto">
          <a:xfrm>
            <a:off x="1371600" y="50292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49" name="Rectangle 11"/>
          <p:cNvSpPr>
            <a:spLocks noChangeArrowheads="1"/>
          </p:cNvSpPr>
          <p:nvPr/>
        </p:nvSpPr>
        <p:spPr bwMode="auto">
          <a:xfrm>
            <a:off x="1676400" y="46482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0" name="Rectangle 12"/>
          <p:cNvSpPr>
            <a:spLocks noChangeArrowheads="1"/>
          </p:cNvSpPr>
          <p:nvPr/>
        </p:nvSpPr>
        <p:spPr bwMode="auto">
          <a:xfrm>
            <a:off x="1676400" y="51816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51" name="Rectangle 13"/>
          <p:cNvSpPr>
            <a:spLocks noChangeArrowheads="1"/>
          </p:cNvSpPr>
          <p:nvPr/>
        </p:nvSpPr>
        <p:spPr bwMode="auto">
          <a:xfrm>
            <a:off x="2057400" y="48006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2" name="Rectangle 14"/>
          <p:cNvSpPr>
            <a:spLocks noChangeArrowheads="1"/>
          </p:cNvSpPr>
          <p:nvPr/>
        </p:nvSpPr>
        <p:spPr bwMode="auto">
          <a:xfrm>
            <a:off x="2057400" y="53340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53" name="Rectangle 15"/>
          <p:cNvSpPr>
            <a:spLocks noChangeArrowheads="1"/>
          </p:cNvSpPr>
          <p:nvPr/>
        </p:nvSpPr>
        <p:spPr bwMode="auto">
          <a:xfrm>
            <a:off x="2438400" y="4953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4" name="Rectangle 16"/>
          <p:cNvSpPr>
            <a:spLocks noChangeArrowheads="1"/>
          </p:cNvSpPr>
          <p:nvPr/>
        </p:nvSpPr>
        <p:spPr bwMode="auto">
          <a:xfrm>
            <a:off x="2438400" y="54864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55" name="Rectangle 17"/>
          <p:cNvSpPr>
            <a:spLocks noChangeArrowheads="1"/>
          </p:cNvSpPr>
          <p:nvPr/>
        </p:nvSpPr>
        <p:spPr bwMode="auto">
          <a:xfrm>
            <a:off x="720725" y="39624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clone family</a:t>
            </a:r>
          </a:p>
        </p:txBody>
      </p:sp>
      <p:sp>
        <p:nvSpPr>
          <p:cNvPr id="35856" name="Rectangle 18"/>
          <p:cNvSpPr>
            <a:spLocks noChangeArrowheads="1"/>
          </p:cNvSpPr>
          <p:nvPr/>
        </p:nvSpPr>
        <p:spPr bwMode="auto">
          <a:xfrm>
            <a:off x="5638800" y="44196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7" name="Rectangle 19"/>
          <p:cNvSpPr>
            <a:spLocks noChangeArrowheads="1"/>
          </p:cNvSpPr>
          <p:nvPr/>
        </p:nvSpPr>
        <p:spPr bwMode="auto">
          <a:xfrm>
            <a:off x="5638800" y="4953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58" name="Rectangle 20"/>
          <p:cNvSpPr>
            <a:spLocks noChangeArrowheads="1"/>
          </p:cNvSpPr>
          <p:nvPr/>
        </p:nvSpPr>
        <p:spPr bwMode="auto">
          <a:xfrm>
            <a:off x="5943600" y="4572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9" name="Rectangle 26"/>
          <p:cNvSpPr>
            <a:spLocks noChangeArrowheads="1"/>
          </p:cNvSpPr>
          <p:nvPr/>
        </p:nvSpPr>
        <p:spPr bwMode="auto">
          <a:xfrm>
            <a:off x="5943600" y="51054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60" name="Rectangle 27"/>
          <p:cNvSpPr>
            <a:spLocks noChangeArrowheads="1"/>
          </p:cNvSpPr>
          <p:nvPr/>
        </p:nvSpPr>
        <p:spPr bwMode="auto">
          <a:xfrm>
            <a:off x="6324600" y="5257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61" name="Rectangle 28"/>
          <p:cNvSpPr>
            <a:spLocks noChangeArrowheads="1"/>
          </p:cNvSpPr>
          <p:nvPr/>
        </p:nvSpPr>
        <p:spPr bwMode="auto">
          <a:xfrm>
            <a:off x="6705600" y="54102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6324600" y="47244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63" name="Rectangle 24"/>
          <p:cNvSpPr>
            <a:spLocks noChangeArrowheads="1"/>
          </p:cNvSpPr>
          <p:nvPr/>
        </p:nvSpPr>
        <p:spPr bwMode="auto">
          <a:xfrm>
            <a:off x="6705600" y="4876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400800" y="2362200"/>
            <a:ext cx="2057400" cy="1143000"/>
            <a:chOff x="3744" y="1488"/>
            <a:chExt cx="1296" cy="720"/>
          </a:xfrm>
        </p:grpSpPr>
        <p:sp>
          <p:nvSpPr>
            <p:cNvPr id="35870" name="Rectangle 29"/>
            <p:cNvSpPr>
              <a:spLocks noChangeArrowheads="1"/>
            </p:cNvSpPr>
            <p:nvPr/>
          </p:nvSpPr>
          <p:spPr bwMode="auto">
            <a:xfrm>
              <a:off x="3744" y="1488"/>
              <a:ext cx="912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Fixed</a:t>
              </a:r>
            </a:p>
          </p:txBody>
        </p:sp>
        <p:sp>
          <p:nvSpPr>
            <p:cNvPr id="35871" name="Rectangle 30"/>
            <p:cNvSpPr>
              <a:spLocks noChangeArrowheads="1"/>
            </p:cNvSpPr>
            <p:nvPr/>
          </p:nvSpPr>
          <p:spPr bwMode="auto">
            <a:xfrm>
              <a:off x="4656" y="1488"/>
              <a:ext cx="38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Info</a:t>
              </a:r>
            </a:p>
          </p:txBody>
        </p:sp>
      </p:grpSp>
      <p:cxnSp>
        <p:nvCxnSpPr>
          <p:cNvPr id="35865" name="AutoShape 33"/>
          <p:cNvCxnSpPr>
            <a:cxnSpLocks noChangeShapeType="1"/>
            <a:stCxn id="35861" idx="3"/>
            <a:endCxn id="35870" idx="2"/>
          </p:cNvCxnSpPr>
          <p:nvPr/>
        </p:nvCxnSpPr>
        <p:spPr bwMode="auto">
          <a:xfrm flipH="1" flipV="1">
            <a:off x="7124700" y="3505200"/>
            <a:ext cx="1028700" cy="2171700"/>
          </a:xfrm>
          <a:prstGeom prst="bentConnector4">
            <a:avLst>
              <a:gd name="adj1" fmla="val -22222"/>
              <a:gd name="adj2" fmla="val 7222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85378" name="Rectangle 34"/>
          <p:cNvSpPr>
            <a:spLocks noChangeArrowheads="1"/>
          </p:cNvSpPr>
          <p:nvPr/>
        </p:nvSpPr>
        <p:spPr bwMode="auto">
          <a:xfrm>
            <a:off x="609600" y="2809875"/>
            <a:ext cx="1023938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Model</a:t>
            </a:r>
          </a:p>
        </p:txBody>
      </p:sp>
      <p:sp>
        <p:nvSpPr>
          <p:cNvPr id="35867" name="Line 35"/>
          <p:cNvSpPr>
            <a:spLocks noChangeShapeType="1"/>
          </p:cNvSpPr>
          <p:nvPr/>
        </p:nvSpPr>
        <p:spPr bwMode="auto">
          <a:xfrm>
            <a:off x="4572000" y="16764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81" name="Rectangle 37"/>
          <p:cNvSpPr>
            <a:spLocks noChangeArrowheads="1"/>
          </p:cNvSpPr>
          <p:nvPr/>
        </p:nvSpPr>
        <p:spPr bwMode="auto">
          <a:xfrm>
            <a:off x="6256337" y="1590675"/>
            <a:ext cx="2278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Implementation</a:t>
            </a:r>
          </a:p>
        </p:txBody>
      </p:sp>
      <p:sp>
        <p:nvSpPr>
          <p:cNvPr id="35869" name="Rectangle 38"/>
          <p:cNvSpPr>
            <a:spLocks noChangeArrowheads="1"/>
          </p:cNvSpPr>
          <p:nvPr/>
        </p:nvSpPr>
        <p:spPr bwMode="auto">
          <a:xfrm>
            <a:off x="5486400" y="23622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map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14"/>
          <p:cNvSpPr>
            <a:spLocks noChangeShapeType="1"/>
          </p:cNvSpPr>
          <p:nvPr/>
        </p:nvSpPr>
        <p:spPr bwMode="auto">
          <a:xfrm>
            <a:off x="5181600" y="323215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13"/>
          <p:cNvSpPr>
            <a:spLocks noChangeShapeType="1"/>
          </p:cNvSpPr>
          <p:nvPr/>
        </p:nvSpPr>
        <p:spPr bwMode="auto">
          <a:xfrm>
            <a:off x="2133600" y="323215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Compilation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6248400" y="304800"/>
            <a:ext cx="2565400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interpreting</a:t>
            </a:r>
          </a:p>
        </p:txBody>
      </p:sp>
      <p:pic>
        <p:nvPicPr>
          <p:cNvPr id="3789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95550"/>
            <a:ext cx="14986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AutoShape 8"/>
          <p:cNvSpPr>
            <a:spLocks noChangeArrowheads="1"/>
          </p:cNvSpPr>
          <p:nvPr/>
        </p:nvSpPr>
        <p:spPr bwMode="auto">
          <a:xfrm>
            <a:off x="3810000" y="2546350"/>
            <a:ext cx="1447800" cy="1371600"/>
          </a:xfrm>
          <a:prstGeom prst="flowChartDocumen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latin typeface="Courier" charset="0"/>
              </a:rPr>
              <a:t>LOAD R0</a:t>
            </a:r>
          </a:p>
          <a:p>
            <a:r>
              <a:rPr lang="en-US" sz="1800">
                <a:latin typeface="Courier" charset="0"/>
              </a:rPr>
              <a:t>MOV R1 2</a:t>
            </a:r>
          </a:p>
          <a:p>
            <a:r>
              <a:rPr lang="en-US" sz="1800">
                <a:latin typeface="Courier" charset="0"/>
              </a:rPr>
              <a:t>ADD R1 R2</a:t>
            </a:r>
          </a:p>
          <a:p>
            <a:r>
              <a:rPr lang="en-US" sz="1800">
                <a:latin typeface="Courier" charset="0"/>
              </a:rPr>
              <a:t>…</a:t>
            </a:r>
            <a:endParaRPr lang="en-US" sz="1800"/>
          </a:p>
        </p:txBody>
      </p:sp>
      <p:sp>
        <p:nvSpPr>
          <p:cNvPr id="37896" name="AutoShape 9"/>
          <p:cNvSpPr>
            <a:spLocks noChangeArrowheads="1"/>
          </p:cNvSpPr>
          <p:nvPr/>
        </p:nvSpPr>
        <p:spPr bwMode="auto">
          <a:xfrm>
            <a:off x="6858000" y="2546350"/>
            <a:ext cx="1447800" cy="1371600"/>
          </a:xfrm>
          <a:prstGeom prst="flowChartDocumen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latin typeface="Courier" charset="0"/>
              </a:rPr>
              <a:t>01001010010011000100101101000110</a:t>
            </a:r>
            <a:endParaRPr lang="en-US" sz="1800"/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762000" y="208915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3649663" y="2089150"/>
            <a:ext cx="160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</p:txBody>
      </p:sp>
      <p:sp>
        <p:nvSpPr>
          <p:cNvPr id="37899" name="Rectangle 12"/>
          <p:cNvSpPr>
            <a:spLocks noChangeArrowheads="1"/>
          </p:cNvSpPr>
          <p:nvPr/>
        </p:nvSpPr>
        <p:spPr bwMode="auto">
          <a:xfrm>
            <a:off x="6629400" y="208915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Code</a:t>
            </a:r>
          </a:p>
        </p:txBody>
      </p:sp>
      <p:sp>
        <p:nvSpPr>
          <p:cNvPr id="37900" name="Rectangle 15"/>
          <p:cNvSpPr>
            <a:spLocks noChangeArrowheads="1"/>
          </p:cNvSpPr>
          <p:nvPr/>
        </p:nvSpPr>
        <p:spPr bwMode="auto">
          <a:xfrm>
            <a:off x="2363787" y="3384550"/>
            <a:ext cx="1522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Method</a:t>
            </a:r>
          </a:p>
          <a:p>
            <a:r>
              <a:rPr lang="en-US" dirty="0"/>
              <a:t>is entered</a:t>
            </a:r>
          </a:p>
        </p:txBody>
      </p:sp>
      <p:sp>
        <p:nvSpPr>
          <p:cNvPr id="37901" name="Rectangle 16"/>
          <p:cNvSpPr>
            <a:spLocks noChangeArrowheads="1"/>
          </p:cNvSpPr>
          <p:nvPr/>
        </p:nvSpPr>
        <p:spPr bwMode="auto">
          <a:xfrm>
            <a:off x="5368925" y="3308350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First</a:t>
            </a:r>
          </a:p>
          <a:p>
            <a:r>
              <a:rPr lang="en-US" dirty="0"/>
              <a:t>method </a:t>
            </a:r>
          </a:p>
          <a:p>
            <a:r>
              <a:rPr lang="en-US" dirty="0"/>
              <a:t>execution</a:t>
            </a:r>
          </a:p>
        </p:txBody>
      </p:sp>
      <p:sp>
        <p:nvSpPr>
          <p:cNvPr id="37902" name="Rectangle 17"/>
          <p:cNvSpPr>
            <a:spLocks noChangeArrowheads="1"/>
          </p:cNvSpPr>
          <p:nvPr/>
        </p:nvSpPr>
        <p:spPr bwMode="auto">
          <a:xfrm>
            <a:off x="746125" y="4459288"/>
            <a:ext cx="7788275" cy="1789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buFontTx/>
              <a:buChar char="•"/>
            </a:pPr>
            <a:r>
              <a:rPr lang="en-US"/>
              <a:t>Method is converted to byte codes when entered.</a:t>
            </a:r>
          </a:p>
          <a:p>
            <a:pPr marL="228600" indent="-228600">
              <a:buFontTx/>
              <a:buChar char="•"/>
            </a:pPr>
            <a:r>
              <a:rPr lang="en-US"/>
              <a:t>Compiled to machine code when first executed.</a:t>
            </a:r>
          </a:p>
          <a:p>
            <a:pPr marL="228600" indent="-228600">
              <a:buFontTx/>
              <a:buChar char="•"/>
            </a:pPr>
            <a:r>
              <a:rPr lang="en-US"/>
              <a:t>Code stored in cache</a:t>
            </a:r>
          </a:p>
          <a:p>
            <a:pPr lvl="1"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if cache fills, previously compiled method flushed.</a:t>
            </a:r>
          </a:p>
          <a:p>
            <a:pPr marL="228600" indent="-228600">
              <a:buFontTx/>
              <a:buChar char="•"/>
            </a:pPr>
            <a:r>
              <a:rPr lang="en-US"/>
              <a:t>Requires entire source (byte) code to be available. </a:t>
            </a:r>
            <a:r>
              <a:rPr lang="en-US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5881FD-09A9-4EEB-B494-67876E62F78C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5791200" y="381000"/>
            <a:ext cx="3040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method lookup</a:t>
            </a:r>
          </a:p>
        </p:txBody>
      </p:sp>
      <p:sp>
        <p:nvSpPr>
          <p:cNvPr id="3891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Lookup Cache</a:t>
            </a:r>
          </a:p>
        </p:txBody>
      </p:sp>
      <p:sp>
        <p:nvSpPr>
          <p:cNvPr id="38916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038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Cache of recently used methods, indexed by </a:t>
            </a:r>
            <a:r>
              <a:rPr lang="en-US" dirty="0" smtClean="0">
                <a:solidFill>
                  <a:schemeClr val="hlink"/>
                </a:solidFill>
              </a:rPr>
              <a:t>(receiver type, message name)</a:t>
            </a:r>
            <a:r>
              <a:rPr lang="en-US" dirty="0" smtClean="0"/>
              <a:t> pairs.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When a message is sent, compiler first consults cache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found: invokes associated code.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absent: performs general lookup and potentially updates cache.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Berkeley Smalltalk would have been 37% slower without this optimization.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CF5498-8DE0-46DA-B1C5-A67F3468AFBB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Type Prediction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458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Compiler predicts types that are unknown but likely: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Arithmetic operations (+, -, &lt;, </a:t>
            </a:r>
            <a:r>
              <a:rPr lang="en-US" i="1" dirty="0" smtClean="0"/>
              <a:t>etc</a:t>
            </a:r>
            <a:r>
              <a:rPr lang="en-US" dirty="0" smtClean="0"/>
              <a:t>.) have small integers as their receivers 95% of time in Smalltalk-80.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ifTrue</a:t>
            </a:r>
            <a:r>
              <a:rPr lang="en-US" dirty="0" smtClean="0"/>
              <a:t> had Boolean receiver 100% of the time.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Compiler </a:t>
            </a:r>
            <a:r>
              <a:rPr lang="en-US" dirty="0" err="1" smtClean="0"/>
              <a:t>inlines</a:t>
            </a:r>
            <a:r>
              <a:rPr lang="en-US" dirty="0" smtClean="0"/>
              <a:t> code (and test to confirm guess): 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1371600" y="5638800"/>
            <a:ext cx="6781800" cy="7620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type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jump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method_smallInt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general_lookup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5791200" y="371475"/>
            <a:ext cx="3040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method lookup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B349A-D76A-4DEC-BFF6-FD2E37FD5400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5791200" y="381000"/>
            <a:ext cx="3040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method lookup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Inline Caches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153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First message send from a </a:t>
            </a:r>
            <a:r>
              <a:rPr lang="en-US" i="1" dirty="0" smtClean="0"/>
              <a:t>call site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general lookup routine invoked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call site back-patched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is previous method still correct?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yes: invoke code directly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no: proceed with general lookup &amp; </a:t>
            </a:r>
            <a:r>
              <a:rPr lang="en-US" dirty="0" err="1" smtClean="0"/>
              <a:t>backpatch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Successful about 95% of the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All compiled implementations of Smalltalk and Self use inline caches.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941C0-6024-4C09-9ECF-164E188F6DB4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5791200" y="295275"/>
            <a:ext cx="3040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method lookup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Polymorphic Inline Caches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153400" cy="4419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Typical call site has &lt;10 distinct receiver types.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 often can cache </a:t>
            </a:r>
            <a:r>
              <a:rPr lang="en-US" sz="2400" i="1" dirty="0" smtClean="0"/>
              <a:t>all</a:t>
            </a:r>
            <a:r>
              <a:rPr lang="en-US" sz="2400" dirty="0" smtClean="0"/>
              <a:t> receivers.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At each call site, for each new receiver, extend patch code: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After some threshold, revert to simple inline cache (</a:t>
            </a:r>
            <a:r>
              <a:rPr lang="en-US" sz="2800" dirty="0" err="1" smtClean="0">
                <a:solidFill>
                  <a:schemeClr val="hlink"/>
                </a:solidFill>
              </a:rPr>
              <a:t>megamorphic</a:t>
            </a:r>
            <a:r>
              <a:rPr lang="en-US" sz="2800" dirty="0" smtClean="0">
                <a:solidFill>
                  <a:schemeClr val="hlink"/>
                </a:solidFill>
              </a:rPr>
              <a:t> site</a:t>
            </a:r>
            <a:r>
              <a:rPr lang="en-US" sz="28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Order clauses by frequency.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Inline short methods into PIC code.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676400" y="3581400"/>
            <a:ext cx="6553200" cy="9906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type = rectangle jump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method_rect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type = circle    jump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method_circle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general_lookup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B2D633-E432-424E-B4ED-C40880B4CE49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6553200" y="381000"/>
            <a:ext cx="21764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Inline methods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Customized Compilation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924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Compile several copies of each method, one for each receiver type.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Within each copy: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Compiler knows the type of 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Calls through self can be statically selected and </a:t>
            </a:r>
            <a:r>
              <a:rPr lang="en-US" dirty="0" err="1" smtClean="0"/>
              <a:t>inlined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Enables downstream optimizations.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Increases code size.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F04A5-FD55-4CF7-B3EC-19EEF2A4ECBE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6553200" y="381000"/>
            <a:ext cx="21764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Inline methods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Analysis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6248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Constructed by compiler by flow analysis.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Type: set of possible maps for object.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Singleton: know map statically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Union/Merge: know expression has one of a fixed collection of maps.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Unknown: know nothing about expression.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singleton, we can inline method.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type is small, we can insert type test and create branch for each possible receiver (</a:t>
            </a:r>
            <a:r>
              <a:rPr lang="en-US" sz="2400" dirty="0" smtClean="0">
                <a:solidFill>
                  <a:schemeClr val="hlink"/>
                </a:solidFill>
              </a:rPr>
              <a:t>type casing</a:t>
            </a:r>
            <a:r>
              <a:rPr lang="en-US" sz="2400" dirty="0" smtClean="0"/>
              <a:t>).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70104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80772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010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7543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7543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42" name="AutoShape 10"/>
          <p:cNvCxnSpPr>
            <a:cxnSpLocks noChangeShapeType="1"/>
            <a:stCxn id="44041" idx="2"/>
            <a:endCxn id="44037" idx="0"/>
          </p:cNvCxnSpPr>
          <p:nvPr/>
        </p:nvCxnSpPr>
        <p:spPr bwMode="auto">
          <a:xfrm flipH="1">
            <a:off x="72771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3" name="AutoShape 11"/>
          <p:cNvCxnSpPr>
            <a:cxnSpLocks noChangeShapeType="1"/>
            <a:stCxn id="44041" idx="2"/>
            <a:endCxn id="44038" idx="0"/>
          </p:cNvCxnSpPr>
          <p:nvPr/>
        </p:nvCxnSpPr>
        <p:spPr bwMode="auto">
          <a:xfrm>
            <a:off x="78105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4" name="AutoShape 12"/>
          <p:cNvCxnSpPr>
            <a:cxnSpLocks noChangeShapeType="1"/>
            <a:stCxn id="44037" idx="2"/>
            <a:endCxn id="44039" idx="0"/>
          </p:cNvCxnSpPr>
          <p:nvPr/>
        </p:nvCxnSpPr>
        <p:spPr bwMode="auto">
          <a:xfrm>
            <a:off x="7277100" y="3581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5" name="AutoShape 13"/>
          <p:cNvCxnSpPr>
            <a:cxnSpLocks noChangeShapeType="1"/>
            <a:stCxn id="44038" idx="2"/>
            <a:endCxn id="44040" idx="0"/>
          </p:cNvCxnSpPr>
          <p:nvPr/>
        </p:nvCxnSpPr>
        <p:spPr bwMode="auto">
          <a:xfrm flipH="1">
            <a:off x="7810500" y="3581400"/>
            <a:ext cx="5334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6" name="AutoShape 14"/>
          <p:cNvCxnSpPr>
            <a:cxnSpLocks noChangeShapeType="1"/>
            <a:stCxn id="44039" idx="2"/>
            <a:endCxn id="44040" idx="0"/>
          </p:cNvCxnSpPr>
          <p:nvPr/>
        </p:nvCxnSpPr>
        <p:spPr bwMode="auto">
          <a:xfrm>
            <a:off x="7277100" y="4495800"/>
            <a:ext cx="533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AC3E7-F583-4B3C-B993-FCBF33B889AC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6553200" y="381000"/>
            <a:ext cx="21764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Inline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Splitting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6248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Type information above a merge point is often better.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Move message send “before” merge point: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duplicates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improves type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allows more </a:t>
            </a:r>
            <a:r>
              <a:rPr lang="en-US" sz="2400" dirty="0" err="1" smtClean="0"/>
              <a:t>inlining</a:t>
            </a:r>
            <a:endParaRPr lang="en-US" sz="2400" dirty="0" smtClean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0104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80772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7010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543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543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66" name="AutoShape 10"/>
          <p:cNvCxnSpPr>
            <a:cxnSpLocks noChangeShapeType="1"/>
            <a:stCxn id="45065" idx="2"/>
            <a:endCxn id="45061" idx="0"/>
          </p:cNvCxnSpPr>
          <p:nvPr/>
        </p:nvCxnSpPr>
        <p:spPr bwMode="auto">
          <a:xfrm flipH="1">
            <a:off x="72771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67" name="AutoShape 11"/>
          <p:cNvCxnSpPr>
            <a:cxnSpLocks noChangeShapeType="1"/>
            <a:stCxn id="45065" idx="2"/>
            <a:endCxn id="45062" idx="0"/>
          </p:cNvCxnSpPr>
          <p:nvPr/>
        </p:nvCxnSpPr>
        <p:spPr bwMode="auto">
          <a:xfrm>
            <a:off x="78105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68" name="AutoShape 12"/>
          <p:cNvCxnSpPr>
            <a:cxnSpLocks noChangeShapeType="1"/>
            <a:stCxn id="45061" idx="2"/>
            <a:endCxn id="45063" idx="0"/>
          </p:cNvCxnSpPr>
          <p:nvPr/>
        </p:nvCxnSpPr>
        <p:spPr bwMode="auto">
          <a:xfrm>
            <a:off x="7277100" y="3581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69" name="AutoShape 13"/>
          <p:cNvCxnSpPr>
            <a:cxnSpLocks noChangeShapeType="1"/>
            <a:stCxn id="45062" idx="2"/>
            <a:endCxn id="45064" idx="0"/>
          </p:cNvCxnSpPr>
          <p:nvPr/>
        </p:nvCxnSpPr>
        <p:spPr bwMode="auto">
          <a:xfrm flipH="1">
            <a:off x="7810500" y="3581400"/>
            <a:ext cx="5334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0" name="AutoShape 14"/>
          <p:cNvCxnSpPr>
            <a:cxnSpLocks noChangeShapeType="1"/>
            <a:stCxn id="45063" idx="2"/>
            <a:endCxn id="45064" idx="0"/>
          </p:cNvCxnSpPr>
          <p:nvPr/>
        </p:nvCxnSpPr>
        <p:spPr bwMode="auto">
          <a:xfrm>
            <a:off x="7277100" y="4495800"/>
            <a:ext cx="533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4DC4E9-F8BB-4C12-865E-4003D6A17D22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Typing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2296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JavaScript:</a:t>
            </a:r>
          </a:p>
          <a:p>
            <a:pPr>
              <a:buFontTx/>
              <a:buNone/>
            </a:pPr>
            <a:r>
              <a:rPr lang="en-US" sz="2800" dirty="0" smtClean="0"/>
              <a:t> 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function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(a, b) {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t1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a.x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sz="2800" i="1" dirty="0" smtClean="0"/>
              <a:t>// runtime field lookup </a:t>
            </a:r>
            <a:r>
              <a:rPr lang="en-US" sz="2800" i="1" dirty="0" smtClean="0">
                <a:latin typeface="Wingdings" pitchFamily="2" charset="2"/>
              </a:rPr>
              <a:t> </a:t>
            </a:r>
            <a:endParaRPr lang="en-US" sz="2800" i="1" dirty="0" smtClean="0"/>
          </a:p>
          <a:p>
            <a:pPr>
              <a:buFontTx/>
              <a:buNone/>
            </a:pPr>
            <a:r>
              <a:rPr lang="en-US" sz="2800" dirty="0" smtClean="0">
                <a:latin typeface="Courier" charset="0"/>
              </a:rPr>
              <a:t>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t2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b.y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   </a:t>
            </a:r>
            <a:r>
              <a:rPr lang="en-US" sz="2800" i="1" dirty="0" smtClean="0"/>
              <a:t>// runtime method lookup </a:t>
            </a:r>
            <a:endParaRPr lang="en-US" sz="2800" dirty="0" smtClean="0">
              <a:latin typeface="Courier" charset="0"/>
            </a:endParaRP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t3 = t1 + t2; </a:t>
            </a:r>
            <a:r>
              <a:rPr lang="en-US" sz="2800" i="1" dirty="0" smtClean="0"/>
              <a:t>// runtime dispatch on ‘+’</a:t>
            </a:r>
            <a:r>
              <a:rPr lang="en-US" sz="2800" dirty="0" smtClean="0">
                <a:latin typeface="Courier" charset="0"/>
              </a:rPr>
              <a:t>  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return t3;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A077C-9C52-4613-BD8B-95454926C1F5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6553200" y="381000"/>
            <a:ext cx="21764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Inline methods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PICS as Type Source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Polymorphic inline caches build a call-site specific type database </a:t>
            </a:r>
            <a:r>
              <a:rPr lang="en-US" sz="2800" i="1" dirty="0" smtClean="0"/>
              <a:t>as the program runs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Compiler can use this runtime information rather than the result of a static flow analysis to build type cases.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Must wait until PIC has collected information.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When to recompile?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should be recompiled?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Initial fast compile yielding slow code; then dynamically recompile </a:t>
            </a:r>
            <a:r>
              <a:rPr lang="en-US" sz="2800" i="1" dirty="0" smtClean="0"/>
              <a:t>hotspots</a:t>
            </a:r>
            <a:r>
              <a:rPr lang="en-US" sz="2800" dirty="0" smtClean="0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6676D-4CBD-4669-8F81-728A922591A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Improvements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3733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Initial version of Self was 4-5 times slower than optimized C.</a:t>
            </a:r>
          </a:p>
          <a:p>
            <a:pPr eaLnBrk="1" hangingPunct="1"/>
            <a:r>
              <a:rPr lang="en-US" sz="2800" dirty="0" smtClean="0"/>
              <a:t>Adding </a:t>
            </a:r>
            <a:r>
              <a:rPr lang="en-US" sz="2800" dirty="0" smtClean="0">
                <a:solidFill>
                  <a:schemeClr val="hlink"/>
                </a:solidFill>
              </a:rPr>
              <a:t>type analysis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hlink"/>
                </a:solidFill>
              </a:rPr>
              <a:t>message splitting </a:t>
            </a:r>
            <a:r>
              <a:rPr lang="en-US" sz="2800" dirty="0" smtClean="0"/>
              <a:t>got within a factor of 2 of optimized C.</a:t>
            </a:r>
          </a:p>
          <a:p>
            <a:pPr eaLnBrk="1" hangingPunct="1"/>
            <a:r>
              <a:rPr lang="en-US" sz="2800" dirty="0" smtClean="0"/>
              <a:t>Replacing type analysis with </a:t>
            </a:r>
            <a:r>
              <a:rPr lang="en-US" sz="2800" dirty="0" smtClean="0">
                <a:solidFill>
                  <a:schemeClr val="hlink"/>
                </a:solidFill>
              </a:rPr>
              <a:t>PICS </a:t>
            </a:r>
            <a:r>
              <a:rPr lang="en-US" sz="2800" dirty="0" smtClean="0"/>
              <a:t>improved performance by further 37%.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3962400" y="5350559"/>
            <a:ext cx="4648200" cy="646331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 anchorCtr="0">
            <a:spAutoFit/>
          </a:bodyPr>
          <a:lstStyle/>
          <a:p>
            <a:r>
              <a:rPr lang="en-US" dirty="0"/>
              <a:t>Current Self compiler is within a factor of 2 of optimized C.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00D9E-3ED7-4744-8FF8-CAD4B790E31A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Impact on Java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838200" y="22860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Self with</a:t>
            </a:r>
          </a:p>
          <a:p>
            <a:pPr algn="ctr"/>
            <a:r>
              <a:rPr lang="en-US"/>
              <a:t>PICs</a:t>
            </a:r>
          </a:p>
        </p:txBody>
      </p:sp>
      <p:sp>
        <p:nvSpPr>
          <p:cNvPr id="48132" name="Rectangle 7"/>
          <p:cNvSpPr>
            <a:spLocks noChangeArrowheads="1"/>
          </p:cNvSpPr>
          <p:nvPr/>
        </p:nvSpPr>
        <p:spPr bwMode="auto">
          <a:xfrm>
            <a:off x="2133600" y="51816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Animorphics</a:t>
            </a:r>
          </a:p>
          <a:p>
            <a:pPr algn="ctr"/>
            <a:r>
              <a:rPr lang="en-US"/>
              <a:t>Java</a:t>
            </a:r>
          </a:p>
        </p:txBody>
      </p:sp>
      <p:sp>
        <p:nvSpPr>
          <p:cNvPr id="48133" name="Rectangle 8"/>
          <p:cNvSpPr>
            <a:spLocks noChangeArrowheads="1"/>
          </p:cNvSpPr>
          <p:nvPr/>
        </p:nvSpPr>
        <p:spPr bwMode="auto">
          <a:xfrm>
            <a:off x="6324600" y="51816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Java </a:t>
            </a:r>
          </a:p>
          <a:p>
            <a:pPr algn="ctr"/>
            <a:r>
              <a:rPr lang="en-US"/>
              <a:t>Hotspot</a:t>
            </a:r>
          </a:p>
        </p:txBody>
      </p:sp>
      <p:sp>
        <p:nvSpPr>
          <p:cNvPr id="48134" name="Line 9"/>
          <p:cNvSpPr>
            <a:spLocks noChangeShapeType="1"/>
          </p:cNvSpPr>
          <p:nvPr/>
        </p:nvSpPr>
        <p:spPr bwMode="auto">
          <a:xfrm>
            <a:off x="2514600" y="2667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10"/>
          <p:cNvSpPr>
            <a:spLocks noChangeArrowheads="1"/>
          </p:cNvSpPr>
          <p:nvPr/>
        </p:nvSpPr>
        <p:spPr bwMode="auto">
          <a:xfrm>
            <a:off x="2879725" y="2209800"/>
            <a:ext cx="245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Sun cancels Self</a:t>
            </a:r>
          </a:p>
        </p:txBody>
      </p:sp>
      <p:sp>
        <p:nvSpPr>
          <p:cNvPr id="48136" name="Line 11"/>
          <p:cNvSpPr>
            <a:spLocks noChangeShapeType="1"/>
          </p:cNvSpPr>
          <p:nvPr/>
        </p:nvSpPr>
        <p:spPr bwMode="auto">
          <a:xfrm flipH="1">
            <a:off x="2971800" y="3124200"/>
            <a:ext cx="36576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12"/>
          <p:cNvSpPr>
            <a:spLocks noChangeArrowheads="1"/>
          </p:cNvSpPr>
          <p:nvPr/>
        </p:nvSpPr>
        <p:spPr bwMode="auto">
          <a:xfrm>
            <a:off x="1701800" y="3657600"/>
            <a:ext cx="325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Java becomes popular</a:t>
            </a:r>
          </a:p>
        </p:txBody>
      </p:sp>
      <p:sp>
        <p:nvSpPr>
          <p:cNvPr id="48138" name="Line 13"/>
          <p:cNvSpPr>
            <a:spLocks noChangeShapeType="1"/>
          </p:cNvSpPr>
          <p:nvPr/>
        </p:nvSpPr>
        <p:spPr bwMode="auto">
          <a:xfrm>
            <a:off x="3810000" y="5638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114800" y="5638800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Sun buys A.J.</a:t>
            </a:r>
          </a:p>
        </p:txBody>
      </p:sp>
      <p:sp>
        <p:nvSpPr>
          <p:cNvPr id="48140" name="Rectangle 6"/>
          <p:cNvSpPr>
            <a:spLocks noChangeArrowheads="1"/>
          </p:cNvSpPr>
          <p:nvPr/>
        </p:nvSpPr>
        <p:spPr bwMode="auto">
          <a:xfrm>
            <a:off x="5715000" y="22860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Animorphics</a:t>
            </a:r>
          </a:p>
          <a:p>
            <a:pPr algn="ctr"/>
            <a:r>
              <a:rPr lang="en-US"/>
              <a:t>Smalltalk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5740F-AD1E-4886-B4C1-47E3682247C6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“Power of simplicity”</a:t>
            </a:r>
          </a:p>
          <a:p>
            <a:pPr lvl="1" eaLnBrk="1" hangingPunct="1"/>
            <a:r>
              <a:rPr lang="en-US" sz="2400" dirty="0" smtClean="0"/>
              <a:t>Everything is an object: no classes, no variables. </a:t>
            </a:r>
          </a:p>
          <a:p>
            <a:pPr lvl="1" eaLnBrk="1" hangingPunct="1"/>
            <a:r>
              <a:rPr lang="en-US" sz="2400" dirty="0" smtClean="0"/>
              <a:t>Provides high-level model that can’t be violated (even during debugging).</a:t>
            </a:r>
          </a:p>
          <a:p>
            <a:pPr eaLnBrk="1" hangingPunct="1"/>
            <a:r>
              <a:rPr lang="en-US" sz="2800" dirty="0" smtClean="0"/>
              <a:t>Fancy optimizations recover reasonable performance.</a:t>
            </a:r>
          </a:p>
          <a:p>
            <a:pPr eaLnBrk="1" hangingPunct="1"/>
            <a:r>
              <a:rPr lang="en-US" sz="2800" dirty="0" smtClean="0"/>
              <a:t>Many techniques now used in Java compilers. </a:t>
            </a:r>
          </a:p>
          <a:p>
            <a:pPr eaLnBrk="1" hangingPunct="1"/>
            <a:r>
              <a:rPr lang="en-US" sz="2800" dirty="0" smtClean="0"/>
              <a:t>Papers describing various optimization techniques available from Self web site.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Self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667000" y="5839896"/>
            <a:ext cx="317042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0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http://research.sun.com/self/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067D83-AB5C-4CEC-93B2-FC517F91F270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JavaScript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Self-like language with Java syntax</a:t>
            </a:r>
          </a:p>
          <a:p>
            <a:pPr lvl="1"/>
            <a:r>
              <a:rPr lang="en-US" dirty="0" smtClean="0"/>
              <a:t>Dynamic OO language</a:t>
            </a:r>
          </a:p>
          <a:p>
            <a:pPr lvl="1"/>
            <a:r>
              <a:rPr lang="en-US" dirty="0" smtClean="0"/>
              <a:t>Prototypes instead of classes</a:t>
            </a:r>
          </a:p>
          <a:p>
            <a:pPr lvl="1"/>
            <a:r>
              <a:rPr lang="en-US" dirty="0" smtClean="0"/>
              <a:t>Nothing to do with Java beyond syntax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Originated in Netscape</a:t>
            </a:r>
          </a:p>
          <a:p>
            <a:endParaRPr lang="en-US" dirty="0" smtClean="0"/>
          </a:p>
          <a:p>
            <a:r>
              <a:rPr lang="en-US" dirty="0" smtClean="0"/>
              <a:t>“Standard” on today’s browsers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2C7BAF-CDF4-4E83-8D5F-1F1598DC512D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V8 (Google Chrome)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primary features</a:t>
            </a:r>
          </a:p>
          <a:p>
            <a:pPr lvl="1"/>
            <a:r>
              <a:rPr lang="en-US" dirty="0" smtClean="0"/>
              <a:t>Fast property access</a:t>
            </a:r>
          </a:p>
          <a:p>
            <a:pPr lvl="2"/>
            <a:r>
              <a:rPr lang="en-US" dirty="0" smtClean="0"/>
              <a:t>Hidden classes</a:t>
            </a:r>
          </a:p>
          <a:p>
            <a:pPr lvl="1"/>
            <a:r>
              <a:rPr lang="en-US" dirty="0" smtClean="0"/>
              <a:t>Dynamic compiler</a:t>
            </a:r>
          </a:p>
          <a:p>
            <a:pPr lvl="2"/>
            <a:r>
              <a:rPr lang="en-US" dirty="0" smtClean="0"/>
              <a:t>Compile on first invocation</a:t>
            </a:r>
          </a:p>
          <a:p>
            <a:pPr lvl="2"/>
            <a:r>
              <a:rPr lang="en-US" dirty="0" smtClean="0"/>
              <a:t>Inline caching with back patching</a:t>
            </a:r>
          </a:p>
          <a:p>
            <a:pPr lvl="1"/>
            <a:r>
              <a:rPr lang="en-US" dirty="0" smtClean="0"/>
              <a:t>Generational garbage collection</a:t>
            </a:r>
          </a:p>
          <a:p>
            <a:pPr lvl="2"/>
            <a:r>
              <a:rPr lang="en-US" dirty="0" smtClean="0"/>
              <a:t>Segmented by types</a:t>
            </a:r>
          </a:p>
          <a:p>
            <a:r>
              <a:rPr lang="en-US" sz="2400" dirty="0" smtClean="0"/>
              <a:t>See http://code.google.com/apis/v8/design.html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2F2C59-2649-4083-A426-01BDDA15BD69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High-performance JavaScript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 smtClean="0"/>
              <a:t>Self approach:</a:t>
            </a:r>
          </a:p>
          <a:p>
            <a:pPr lvl="1"/>
            <a:r>
              <a:rPr lang="en-US" dirty="0" smtClean="0"/>
              <a:t>V8 (Google Chrome)</a:t>
            </a:r>
          </a:p>
          <a:p>
            <a:pPr lvl="1"/>
            <a:r>
              <a:rPr lang="en-US" dirty="0" err="1" smtClean="0"/>
              <a:t>SquirrelFish</a:t>
            </a:r>
            <a:r>
              <a:rPr lang="en-US" dirty="0" smtClean="0"/>
              <a:t> Extreme (Safari / </a:t>
            </a:r>
            <a:r>
              <a:rPr lang="en-US" dirty="0" err="1" smtClean="0"/>
              <a:t>WebKit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r>
              <a:rPr lang="en-US" dirty="0" smtClean="0"/>
              <a:t>Trace compilation:</a:t>
            </a:r>
          </a:p>
          <a:p>
            <a:pPr lvl="1"/>
            <a:r>
              <a:rPr lang="en-US" dirty="0" err="1" smtClean="0"/>
              <a:t>TraceMonkey</a:t>
            </a:r>
            <a:r>
              <a:rPr lang="en-US" dirty="0" smtClean="0"/>
              <a:t> (Firefox)</a:t>
            </a:r>
          </a:p>
          <a:p>
            <a:pPr lvl="1"/>
            <a:r>
              <a:rPr lang="en-US" dirty="0" err="1" smtClean="0"/>
              <a:t>Tamarin</a:t>
            </a:r>
            <a:r>
              <a:rPr lang="en-US" dirty="0" smtClean="0"/>
              <a:t> (Adobe Flash/Flex)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dirty="0" smtClean="0"/>
              <a:t>No time to cover today; see </a:t>
            </a:r>
            <a:r>
              <a:rPr lang="en-US" sz="2600" i="1" dirty="0" smtClean="0"/>
              <a:t>Tracing for web 3.0</a:t>
            </a:r>
            <a:r>
              <a:rPr lang="en-US" sz="2600" dirty="0" smtClean="0"/>
              <a:t>, Chang et al, Virtual Execution </a:t>
            </a:r>
            <a:r>
              <a:rPr lang="en-US" sz="2600" dirty="0" err="1" smtClean="0"/>
              <a:t>Env</a:t>
            </a:r>
            <a:r>
              <a:rPr lang="en-US" sz="2600" dirty="0" smtClean="0"/>
              <a:t> 2009, etc.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71D52-304F-4B55-8AD7-3288C31ED823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Self</a:t>
            </a:r>
          </a:p>
          <a:p>
            <a:pPr lvl="1"/>
            <a:r>
              <a:rPr lang="en-US" smtClean="0"/>
              <a:t>20+ year old research language</a:t>
            </a:r>
          </a:p>
          <a:p>
            <a:pPr lvl="1"/>
            <a:r>
              <a:rPr lang="en-US" smtClean="0"/>
              <a:t>One of earliest JIT compilation systems</a:t>
            </a:r>
          </a:p>
          <a:p>
            <a:pPr lvl="1"/>
            <a:r>
              <a:rPr lang="en-US" smtClean="0"/>
              <a:t>Pioneered techniques used today</a:t>
            </a:r>
          </a:p>
          <a:p>
            <a:r>
              <a:rPr lang="en-US" smtClean="0"/>
              <a:t>JavaScript</a:t>
            </a:r>
          </a:p>
          <a:p>
            <a:pPr lvl="1"/>
            <a:r>
              <a:rPr lang="en-US" smtClean="0"/>
              <a:t>Self with a Java syntax</a:t>
            </a:r>
          </a:p>
          <a:p>
            <a:pPr lvl="1"/>
            <a:r>
              <a:rPr lang="en-US" smtClean="0"/>
              <a:t>Much recent work to optimize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1225F-004B-4DFC-803D-37587C0C5AEA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Prototype-based pure object-oriented language. </a:t>
            </a:r>
          </a:p>
          <a:p>
            <a:r>
              <a:rPr lang="en-US" dirty="0" smtClean="0"/>
              <a:t>Designed by Randall Smith (Xerox PARC) and David </a:t>
            </a:r>
            <a:r>
              <a:rPr lang="en-US" dirty="0" err="1" smtClean="0"/>
              <a:t>Ungar</a:t>
            </a:r>
            <a:r>
              <a:rPr lang="en-US" dirty="0" smtClean="0"/>
              <a:t> (Stanford University).</a:t>
            </a:r>
          </a:p>
          <a:p>
            <a:pPr lvl="1"/>
            <a:r>
              <a:rPr lang="en-US" dirty="0" smtClean="0"/>
              <a:t>Successor to Smalltalk-80.</a:t>
            </a:r>
          </a:p>
          <a:p>
            <a:pPr lvl="1"/>
            <a:r>
              <a:rPr lang="en-US" dirty="0" smtClean="0"/>
              <a:t>“Self: The power of simplicity” appeared at OOPSLA ‘87.</a:t>
            </a:r>
          </a:p>
          <a:p>
            <a:pPr lvl="1"/>
            <a:r>
              <a:rPr lang="en-US" dirty="0" smtClean="0"/>
              <a:t>Initial implementation done at Stanford; then project shifted to Sun Microsystems Labs.</a:t>
            </a:r>
          </a:p>
          <a:p>
            <a:pPr lvl="1"/>
            <a:r>
              <a:rPr lang="en-US" dirty="0" smtClean="0"/>
              <a:t>Vehicle for implementation research.</a:t>
            </a:r>
          </a:p>
          <a:p>
            <a:r>
              <a:rPr lang="en-US" dirty="0" smtClean="0"/>
              <a:t>Self 4.3 available from Sun web site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1300-B2B7-4AE1-8AE3-A5E9200644EF}" type="datetime1">
              <a:rPr lang="en-US" smtClean="0"/>
              <a:pPr/>
              <a:t>12/8/2009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2002-09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X2-</a:t>
            </a:r>
            <a:fld id="{D60129FB-96EC-407D-A4BA-9F72A61BD8C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600450"/>
            <a:ext cx="3276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Occam’s Razor: Conceptual economy</a:t>
            </a:r>
          </a:p>
          <a:p>
            <a:pPr lvl="1" eaLnBrk="1" hangingPunct="1"/>
            <a:r>
              <a:rPr lang="en-US" dirty="0" smtClean="0"/>
              <a:t>Everything is an object.</a:t>
            </a:r>
          </a:p>
          <a:p>
            <a:pPr lvl="1" eaLnBrk="1" hangingPunct="1"/>
            <a:r>
              <a:rPr lang="en-US" dirty="0" smtClean="0"/>
              <a:t>Everything done using messages.</a:t>
            </a:r>
          </a:p>
          <a:p>
            <a:pPr lvl="1" eaLnBrk="1" hangingPunct="1"/>
            <a:r>
              <a:rPr lang="en-US" dirty="0" smtClean="0"/>
              <a:t>No classes </a:t>
            </a:r>
          </a:p>
          <a:p>
            <a:pPr lvl="1" eaLnBrk="1" hangingPunct="1"/>
            <a:r>
              <a:rPr lang="en-US" dirty="0" smtClean="0"/>
              <a:t>No variables</a:t>
            </a:r>
          </a:p>
          <a:p>
            <a:pPr eaLnBrk="1" hangingPunct="1"/>
            <a:r>
              <a:rPr lang="en-US" dirty="0" smtClean="0"/>
              <a:t>Concreteness</a:t>
            </a:r>
          </a:p>
          <a:p>
            <a:pPr lvl="1" eaLnBrk="1" hangingPunct="1"/>
            <a:r>
              <a:rPr lang="en-US" dirty="0" smtClean="0"/>
              <a:t>Objects should seem “real.”</a:t>
            </a:r>
          </a:p>
          <a:p>
            <a:pPr lvl="1" eaLnBrk="1" hangingPunct="1"/>
            <a:r>
              <a:rPr lang="en-US" dirty="0" smtClean="0"/>
              <a:t>GUI to manipulate objects directly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Goals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E7FD2-5ADE-42AA-882B-08F1787D4597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successful?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Self is a very well-designed language.</a:t>
            </a:r>
          </a:p>
          <a:p>
            <a:r>
              <a:rPr lang="en-US" dirty="0" smtClean="0"/>
              <a:t>Few users: not a popular success</a:t>
            </a:r>
          </a:p>
          <a:p>
            <a:pPr lvl="1"/>
            <a:r>
              <a:rPr lang="en-US" dirty="0" smtClean="0"/>
              <a:t>Not clear why.</a:t>
            </a:r>
          </a:p>
          <a:p>
            <a:r>
              <a:rPr lang="en-US" dirty="0" smtClean="0"/>
              <a:t>However, many research innovations</a:t>
            </a:r>
          </a:p>
          <a:p>
            <a:pPr lvl="1"/>
            <a:r>
              <a:rPr lang="en-US" dirty="0" smtClean="0"/>
              <a:t>Very simple computational model.</a:t>
            </a:r>
          </a:p>
          <a:p>
            <a:pPr lvl="1"/>
            <a:r>
              <a:rPr lang="en-US" dirty="0" smtClean="0"/>
              <a:t>Enormous advances in compilation techniques.</a:t>
            </a:r>
          </a:p>
          <a:p>
            <a:pPr lvl="1"/>
            <a:r>
              <a:rPr lang="en-US" dirty="0" smtClean="0"/>
              <a:t>Influenced the design of Java compilers.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B3A9-9F50-4815-A58C-C310E7B0EC43}" type="datetime1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2002-09 Hal Perkins &amp; UW CSE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X2-</a:t>
            </a:r>
            <a:fld id="{D60129FB-96EC-407D-A4BA-9F72A61BD8C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Overview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4592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Dynamically typed.</a:t>
            </a:r>
          </a:p>
          <a:p>
            <a:r>
              <a:rPr lang="en-US" dirty="0" smtClean="0"/>
              <a:t>Everything is an object.</a:t>
            </a:r>
          </a:p>
          <a:p>
            <a:r>
              <a:rPr lang="en-US" dirty="0" smtClean="0"/>
              <a:t>All computation via message passing.</a:t>
            </a:r>
          </a:p>
          <a:p>
            <a:r>
              <a:rPr lang="en-US" dirty="0" smtClean="0"/>
              <a:t>Creation and initialization done by copying example object.</a:t>
            </a:r>
          </a:p>
          <a:p>
            <a:r>
              <a:rPr lang="en-US" dirty="0" smtClean="0"/>
              <a:t>Operations on objects:</a:t>
            </a:r>
          </a:p>
          <a:p>
            <a:pPr lvl="1"/>
            <a:r>
              <a:rPr lang="en-US" dirty="0" smtClean="0"/>
              <a:t>send messages</a:t>
            </a:r>
          </a:p>
          <a:p>
            <a:pPr lvl="1"/>
            <a:r>
              <a:rPr lang="en-US" dirty="0" smtClean="0"/>
              <a:t>add new slots</a:t>
            </a:r>
          </a:p>
          <a:p>
            <a:pPr lvl="1"/>
            <a:r>
              <a:rPr lang="en-US" dirty="0" smtClean="0"/>
              <a:t>replace old slots</a:t>
            </a:r>
          </a:p>
          <a:p>
            <a:pPr lvl="1"/>
            <a:r>
              <a:rPr lang="en-US" dirty="0" smtClean="0"/>
              <a:t>remove slots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CA9A-B4E4-42FB-A1CD-46EC7710D35A}" type="datetime1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2002-09 Hal Perkins &amp; UW CSE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X2-</a:t>
            </a:r>
            <a:fld id="{D60129FB-96EC-407D-A4BA-9F72A61BD8C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Objects and Slots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0772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Object consists of named slots.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Such slots return contents upon evaluation; so act like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Assignment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Set the value of                                            associated slot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Method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Slot contains Self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Parent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References existing object to inherit slots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82987"/>
            <a:ext cx="44196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25411-40E0-4A62-8D70-BBE9E8B9B269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3cc1f58b-6da9-4796-b235-f2a2f3caef7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435</TotalTime>
  <Words>2137</Words>
  <Application>Microsoft Office PowerPoint</Application>
  <PresentationFormat>On-screen Show (4:3)</PresentationFormat>
  <Paragraphs>499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Blends</vt:lpstr>
      <vt:lpstr>CSE P 501 – Compilers</vt:lpstr>
      <vt:lpstr>References</vt:lpstr>
      <vt:lpstr>Dynamic Typing</vt:lpstr>
      <vt:lpstr>Overview</vt:lpstr>
      <vt:lpstr>Self</vt:lpstr>
      <vt:lpstr>Design Goals</vt:lpstr>
      <vt:lpstr>How successful?</vt:lpstr>
      <vt:lpstr>Language Overview</vt:lpstr>
      <vt:lpstr>Objects and Slots</vt:lpstr>
      <vt:lpstr>Messages and Methods</vt:lpstr>
      <vt:lpstr>Messages and Methods</vt:lpstr>
      <vt:lpstr>Mixing State and Behavior</vt:lpstr>
      <vt:lpstr>Object Creation</vt:lpstr>
      <vt:lpstr>Changing Parent Pointers</vt:lpstr>
      <vt:lpstr>Changing Parent Pointers</vt:lpstr>
      <vt:lpstr>Disadvantages of classes?</vt:lpstr>
      <vt:lpstr>Contrast with C++</vt:lpstr>
      <vt:lpstr>Implementation Challenges I</vt:lpstr>
      <vt:lpstr>Implementation Challenges II</vt:lpstr>
      <vt:lpstr>Optimization Strategies</vt:lpstr>
      <vt:lpstr>Clone Families</vt:lpstr>
      <vt:lpstr>Dynamic Compilation</vt:lpstr>
      <vt:lpstr>Lookup Cache</vt:lpstr>
      <vt:lpstr>Static Type Prediction</vt:lpstr>
      <vt:lpstr>Inline Caches</vt:lpstr>
      <vt:lpstr>Polymorphic Inline Caches</vt:lpstr>
      <vt:lpstr>Customized Compilation</vt:lpstr>
      <vt:lpstr>Type Analysis</vt:lpstr>
      <vt:lpstr>Message Splitting</vt:lpstr>
      <vt:lpstr>PICS as Type Source</vt:lpstr>
      <vt:lpstr>Performance Improvements</vt:lpstr>
      <vt:lpstr>Impact on Java</vt:lpstr>
      <vt:lpstr>Summary of Self</vt:lpstr>
      <vt:lpstr>JavaScript</vt:lpstr>
      <vt:lpstr>V8 (Google Chrome)</vt:lpstr>
      <vt:lpstr>High-performance JavaScript</vt:lpstr>
    </vt:vector>
  </TitlesOfParts>
  <Company>UW 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47</cp:revision>
  <dcterms:created xsi:type="dcterms:W3CDTF">2002-10-01T01:44:57Z</dcterms:created>
  <dcterms:modified xsi:type="dcterms:W3CDTF">2009-12-08T21:01:56Z</dcterms:modified>
</cp:coreProperties>
</file>