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3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4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5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6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05" r:id="rId4"/>
    <p:sldId id="258" r:id="rId5"/>
    <p:sldId id="303" r:id="rId6"/>
    <p:sldId id="304" r:id="rId7"/>
    <p:sldId id="306" r:id="rId8"/>
    <p:sldId id="308" r:id="rId9"/>
    <p:sldId id="307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20" r:id="rId20"/>
    <p:sldId id="323" r:id="rId21"/>
    <p:sldId id="321" r:id="rId22"/>
    <p:sldId id="322" r:id="rId23"/>
    <p:sldId id="324" r:id="rId24"/>
    <p:sldId id="325" r:id="rId25"/>
    <p:sldId id="329" r:id="rId26"/>
    <p:sldId id="326" r:id="rId27"/>
    <p:sldId id="330" r:id="rId28"/>
    <p:sldId id="345" r:id="rId29"/>
    <p:sldId id="327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02" r:id="rId42"/>
  </p:sldIdLst>
  <p:sldSz cx="9144000" cy="6858000" type="screen4x3"/>
  <p:notesSz cx="6934200" cy="9080500"/>
  <p:custDataLst>
    <p:tags r:id="rId45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buClr>
        <a:schemeClr val="folHlink"/>
      </a:buClr>
      <a:buSzPct val="60000"/>
      <a:buFont typeface="Wingdings" pitchFamily="2" charset="2"/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D-</a:t>
            </a:r>
            <a:fld id="{2DF372D3-B260-4714-968F-52137C1BC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73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l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9" tIns="45749" rIns="91499" bIns="45749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E2A575D-9E54-4E2E-AFF8-7EC116601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372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780A2DE-E36E-483B-B485-30B469EF6834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C96313E-A860-4066-9837-318073BB7261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example from the dragon book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414D38E-E1A9-4477-B88E-4F309A2CE176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taken from the dragon book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403943E-9A97-4100-8F5B-D44B9B89CC56}" type="slidenum">
              <a:rPr lang="en-US" smtClean="0">
                <a:latin typeface="Arial" charset="0"/>
              </a:rPr>
              <a:pPr eaLnBrk="1" hangingPunct="1"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def. from the dragon book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2085222-1C86-4887-98C5-87DC2248920A}" type="slidenum">
              <a:rPr lang="en-US" smtClean="0">
                <a:latin typeface="Arial" charset="0"/>
              </a:rPr>
              <a:pPr eaLnBrk="1" hangingPunct="1"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Next time: fix start state info (S’::=S$)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5008F9-E698-4600-A8F3-D2095236B626}" type="slidenum">
              <a:rPr lang="en-US" smtClean="0">
                <a:latin typeface="Arial" charset="0"/>
              </a:rPr>
              <a:pPr eaLnBrk="1" hangingPunct="1"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Au02: trace through this, beginning at the start state each time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20D8C70-B896-405C-A175-35ED43006CCF}" type="datetime1">
              <a:rPr lang="en-US" smtClean="0"/>
              <a:t>10/11/2011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D-</a:t>
            </a:r>
            <a:fld id="{CAF7A096-E4E6-4229-973F-2B7922A7B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1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84D10-5368-4435-92A9-789A11374F2B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F73193DB-B031-4055-B9B2-0580B4C05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5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DABE-977A-4C43-9972-63015908FBBE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3DA90620-928B-4EAB-B795-E073FBA57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27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  <p:custDataLst>
              <p:tags r:id="rId1"/>
            </p:custDataLst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113F2-05E0-44C6-8562-EA5196FA0F58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9C137371-4F6F-48A1-B487-4FCF51E12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9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F298-EEFB-49AC-88D8-76FBEB67DD46}" type="datetime1">
              <a:rPr lang="en-US" smtClean="0"/>
              <a:t>10/11/2011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8EE7B478-F933-4E32-A124-C54F71AF5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4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3BC60-75DC-4C7E-8036-4347749A827B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85F150C1-0739-4919-9E78-1AF0B1DCF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2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42C5-1853-4874-A56E-B3B6769B427C}" type="datetime1">
              <a:rPr lang="en-US" smtClean="0"/>
              <a:t>10/11/2011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3FFB656B-26C0-43B6-8F5C-3CE2657D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2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CCC5D-FC95-4CFD-8295-02DF8F99F44B}" type="datetime1">
              <a:rPr lang="en-US" smtClean="0"/>
              <a:t>10/11/2011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448651AF-B0EF-49DE-A279-68D190B5F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5F389-5DEF-4A66-97B4-80CEFDFB351B}" type="datetime1">
              <a:rPr lang="en-US" smtClean="0"/>
              <a:t>10/11/2011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252B1F05-3D4C-4BFF-870C-3910458E1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4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C77BA-5658-4591-A469-84CAC2FDAFC6}" type="datetime1">
              <a:rPr lang="en-US" smtClean="0"/>
              <a:t>10/11/2011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3DD55026-78A5-45F5-80E5-43E6D489D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3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438C9-1BBA-402C-923A-7FA467706D23}" type="datetime1">
              <a:rPr lang="en-US" smtClean="0"/>
              <a:t>10/11/2011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7E45F420-3FB5-4317-9C52-297D6DBFF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176EF-FDA5-4396-B36E-7B3BDEB139E9}" type="datetime1">
              <a:rPr lang="en-US" smtClean="0"/>
              <a:t>10/11/2011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014B5CF5-EDBA-4F57-A667-F46732B14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9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5C9F5-6C2E-48F2-B9F0-A8C6DC5C17D7}" type="datetime1">
              <a:rPr lang="en-US" smtClean="0"/>
              <a:t>10/11/2011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D-</a:t>
            </a:r>
            <a:fld id="{5C55E17C-E3F4-4088-9A8A-71D998814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Tx/>
              <a:buSzTx/>
              <a:buFontTx/>
              <a:buNone/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fld id="{B19D8781-2EAF-43D3-9962-702294B56AC3}" type="datetime1">
              <a:rPr lang="en-US" smtClean="0"/>
              <a:t>10/11/2011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7042150" y="6243638"/>
            <a:ext cx="162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latin typeface="Tahoma" charset="0"/>
              </a:defRPr>
            </a:lvl1pPr>
          </a:lstStyle>
          <a:p>
            <a:pPr>
              <a:defRPr/>
            </a:pPr>
            <a:r>
              <a:rPr lang="en-US"/>
              <a:t>D-</a:t>
            </a:r>
            <a:fld id="{B06BD5CB-99B4-42AD-92ED-30D630468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tags" Target="../tags/tag99.xml"/><Relationship Id="rId26" Type="http://schemas.openxmlformats.org/officeDocument/2006/relationships/tags" Target="../tags/tag107.xml"/><Relationship Id="rId39" Type="http://schemas.openxmlformats.org/officeDocument/2006/relationships/tags" Target="../tags/tag120.xml"/><Relationship Id="rId3" Type="http://schemas.openxmlformats.org/officeDocument/2006/relationships/tags" Target="../tags/tag84.xml"/><Relationship Id="rId21" Type="http://schemas.openxmlformats.org/officeDocument/2006/relationships/tags" Target="../tags/tag102.xml"/><Relationship Id="rId34" Type="http://schemas.openxmlformats.org/officeDocument/2006/relationships/tags" Target="../tags/tag115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5" Type="http://schemas.openxmlformats.org/officeDocument/2006/relationships/tags" Target="../tags/tag106.xml"/><Relationship Id="rId33" Type="http://schemas.openxmlformats.org/officeDocument/2006/relationships/tags" Target="../tags/tag114.xml"/><Relationship Id="rId38" Type="http://schemas.openxmlformats.org/officeDocument/2006/relationships/tags" Target="../tags/tag119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20" Type="http://schemas.openxmlformats.org/officeDocument/2006/relationships/tags" Target="../tags/tag101.xml"/><Relationship Id="rId29" Type="http://schemas.openxmlformats.org/officeDocument/2006/relationships/tags" Target="../tags/tag110.xml"/><Relationship Id="rId41" Type="http://schemas.openxmlformats.org/officeDocument/2006/relationships/notesSlide" Target="../notesSlides/notesSlide5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24" Type="http://schemas.openxmlformats.org/officeDocument/2006/relationships/tags" Target="../tags/tag105.xml"/><Relationship Id="rId32" Type="http://schemas.openxmlformats.org/officeDocument/2006/relationships/tags" Target="../tags/tag113.xml"/><Relationship Id="rId37" Type="http://schemas.openxmlformats.org/officeDocument/2006/relationships/tags" Target="../tags/tag118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23" Type="http://schemas.openxmlformats.org/officeDocument/2006/relationships/tags" Target="../tags/tag104.xml"/><Relationship Id="rId28" Type="http://schemas.openxmlformats.org/officeDocument/2006/relationships/tags" Target="../tags/tag109.xml"/><Relationship Id="rId36" Type="http://schemas.openxmlformats.org/officeDocument/2006/relationships/tags" Target="../tags/tag117.xml"/><Relationship Id="rId10" Type="http://schemas.openxmlformats.org/officeDocument/2006/relationships/tags" Target="../tags/tag91.xml"/><Relationship Id="rId19" Type="http://schemas.openxmlformats.org/officeDocument/2006/relationships/tags" Target="../tags/tag100.xml"/><Relationship Id="rId31" Type="http://schemas.openxmlformats.org/officeDocument/2006/relationships/tags" Target="../tags/tag112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Relationship Id="rId22" Type="http://schemas.openxmlformats.org/officeDocument/2006/relationships/tags" Target="../tags/tag103.xml"/><Relationship Id="rId27" Type="http://schemas.openxmlformats.org/officeDocument/2006/relationships/tags" Target="../tags/tag108.xml"/><Relationship Id="rId30" Type="http://schemas.openxmlformats.org/officeDocument/2006/relationships/tags" Target="../tags/tag111.xml"/><Relationship Id="rId35" Type="http://schemas.openxmlformats.org/officeDocument/2006/relationships/tags" Target="../tags/tag1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9" Type="http://schemas.openxmlformats.org/officeDocument/2006/relationships/tags" Target="../tags/tag159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34" Type="http://schemas.openxmlformats.org/officeDocument/2006/relationships/tags" Target="../tags/tag154.xml"/><Relationship Id="rId42" Type="http://schemas.openxmlformats.org/officeDocument/2006/relationships/slideLayout" Target="../slideLayouts/slideLayout4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33" Type="http://schemas.openxmlformats.org/officeDocument/2006/relationships/tags" Target="../tags/tag153.xml"/><Relationship Id="rId38" Type="http://schemas.openxmlformats.org/officeDocument/2006/relationships/tags" Target="../tags/tag158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tags" Target="../tags/tag149.xml"/><Relationship Id="rId41" Type="http://schemas.openxmlformats.org/officeDocument/2006/relationships/tags" Target="../tags/tag161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32" Type="http://schemas.openxmlformats.org/officeDocument/2006/relationships/tags" Target="../tags/tag152.xml"/><Relationship Id="rId37" Type="http://schemas.openxmlformats.org/officeDocument/2006/relationships/tags" Target="../tags/tag157.xml"/><Relationship Id="rId40" Type="http://schemas.openxmlformats.org/officeDocument/2006/relationships/tags" Target="../tags/tag160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36" Type="http://schemas.openxmlformats.org/officeDocument/2006/relationships/tags" Target="../tags/tag156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tags" Target="../tags/tag151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Relationship Id="rId35" Type="http://schemas.openxmlformats.org/officeDocument/2006/relationships/tags" Target="../tags/tag155.xml"/><Relationship Id="rId43" Type="http://schemas.openxmlformats.org/officeDocument/2006/relationships/notesSlide" Target="../notesSlides/notesSlid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6.xml"/><Relationship Id="rId4" Type="http://schemas.openxmlformats.org/officeDocument/2006/relationships/tags" Target="../tags/tag16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1.xml"/><Relationship Id="rId4" Type="http://schemas.openxmlformats.org/officeDocument/2006/relationships/tags" Target="../tags/tag17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79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1.xml"/><Relationship Id="rId4" Type="http://schemas.openxmlformats.org/officeDocument/2006/relationships/tags" Target="../tags/tag18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4" Type="http://schemas.openxmlformats.org/officeDocument/2006/relationships/tags" Target="../tags/tag19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94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6.xml"/><Relationship Id="rId4" Type="http://schemas.openxmlformats.org/officeDocument/2006/relationships/tags" Target="../tags/tag19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26" Type="http://schemas.openxmlformats.org/officeDocument/2006/relationships/tags" Target="../tags/tag222.xml"/><Relationship Id="rId39" Type="http://schemas.openxmlformats.org/officeDocument/2006/relationships/tags" Target="../tags/tag235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34" Type="http://schemas.openxmlformats.org/officeDocument/2006/relationships/tags" Target="../tags/tag230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5" Type="http://schemas.openxmlformats.org/officeDocument/2006/relationships/tags" Target="../tags/tag221.xml"/><Relationship Id="rId33" Type="http://schemas.openxmlformats.org/officeDocument/2006/relationships/tags" Target="../tags/tag229.xml"/><Relationship Id="rId38" Type="http://schemas.openxmlformats.org/officeDocument/2006/relationships/tags" Target="../tags/tag234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29" Type="http://schemas.openxmlformats.org/officeDocument/2006/relationships/tags" Target="../tags/tag225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tags" Target="../tags/tag220.xml"/><Relationship Id="rId32" Type="http://schemas.openxmlformats.org/officeDocument/2006/relationships/tags" Target="../tags/tag228.xml"/><Relationship Id="rId37" Type="http://schemas.openxmlformats.org/officeDocument/2006/relationships/tags" Target="../tags/tag233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28" Type="http://schemas.openxmlformats.org/officeDocument/2006/relationships/tags" Target="../tags/tag224.xml"/><Relationship Id="rId36" Type="http://schemas.openxmlformats.org/officeDocument/2006/relationships/tags" Target="../tags/tag232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31" Type="http://schemas.openxmlformats.org/officeDocument/2006/relationships/tags" Target="../tags/tag227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Relationship Id="rId27" Type="http://schemas.openxmlformats.org/officeDocument/2006/relationships/tags" Target="../tags/tag223.xml"/><Relationship Id="rId30" Type="http://schemas.openxmlformats.org/officeDocument/2006/relationships/tags" Target="../tags/tag226.xml"/><Relationship Id="rId35" Type="http://schemas.openxmlformats.org/officeDocument/2006/relationships/tags" Target="../tags/tag23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7" Type="http://schemas.openxmlformats.org/officeDocument/2006/relationships/slideLayout" Target="../slideLayouts/slideLayout12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5" Type="http://schemas.openxmlformats.org/officeDocument/2006/relationships/tags" Target="../tags/tag240.xml"/><Relationship Id="rId4" Type="http://schemas.openxmlformats.org/officeDocument/2006/relationships/tags" Target="../tags/tag23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tags" Target="../tags/tag24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251.xml"/><Relationship Id="rId7" Type="http://schemas.openxmlformats.org/officeDocument/2006/relationships/tags" Target="../tags/tag255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5" Type="http://schemas.openxmlformats.org/officeDocument/2006/relationships/tags" Target="../tags/tag253.xml"/><Relationship Id="rId4" Type="http://schemas.openxmlformats.org/officeDocument/2006/relationships/tags" Target="../tags/tag25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258.xml"/><Relationship Id="rId2" Type="http://schemas.openxmlformats.org/officeDocument/2006/relationships/tags" Target="../tags/tag257.xml"/><Relationship Id="rId1" Type="http://schemas.openxmlformats.org/officeDocument/2006/relationships/tags" Target="../tags/tag25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0.xml"/><Relationship Id="rId4" Type="http://schemas.openxmlformats.org/officeDocument/2006/relationships/tags" Target="../tags/tag25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263.xml"/><Relationship Id="rId2" Type="http://schemas.openxmlformats.org/officeDocument/2006/relationships/tags" Target="../tags/tag262.xml"/><Relationship Id="rId1" Type="http://schemas.openxmlformats.org/officeDocument/2006/relationships/tags" Target="../tags/tag26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5.xml"/><Relationship Id="rId4" Type="http://schemas.openxmlformats.org/officeDocument/2006/relationships/tags" Target="../tags/tag26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73.xml"/><Relationship Id="rId13" Type="http://schemas.openxmlformats.org/officeDocument/2006/relationships/tags" Target="../tags/tag278.xml"/><Relationship Id="rId18" Type="http://schemas.openxmlformats.org/officeDocument/2006/relationships/tags" Target="../tags/tag283.xml"/><Relationship Id="rId26" Type="http://schemas.openxmlformats.org/officeDocument/2006/relationships/tags" Target="../tags/tag291.xml"/><Relationship Id="rId39" Type="http://schemas.openxmlformats.org/officeDocument/2006/relationships/tags" Target="../tags/tag304.xml"/><Relationship Id="rId3" Type="http://schemas.openxmlformats.org/officeDocument/2006/relationships/tags" Target="../tags/tag268.xml"/><Relationship Id="rId21" Type="http://schemas.openxmlformats.org/officeDocument/2006/relationships/tags" Target="../tags/tag286.xml"/><Relationship Id="rId34" Type="http://schemas.openxmlformats.org/officeDocument/2006/relationships/tags" Target="../tags/tag299.xml"/><Relationship Id="rId42" Type="http://schemas.openxmlformats.org/officeDocument/2006/relationships/tags" Target="../tags/tag307.xml"/><Relationship Id="rId7" Type="http://schemas.openxmlformats.org/officeDocument/2006/relationships/tags" Target="../tags/tag272.xml"/><Relationship Id="rId12" Type="http://schemas.openxmlformats.org/officeDocument/2006/relationships/tags" Target="../tags/tag277.xml"/><Relationship Id="rId17" Type="http://schemas.openxmlformats.org/officeDocument/2006/relationships/tags" Target="../tags/tag282.xml"/><Relationship Id="rId25" Type="http://schemas.openxmlformats.org/officeDocument/2006/relationships/tags" Target="../tags/tag290.xml"/><Relationship Id="rId33" Type="http://schemas.openxmlformats.org/officeDocument/2006/relationships/tags" Target="../tags/tag298.xml"/><Relationship Id="rId38" Type="http://schemas.openxmlformats.org/officeDocument/2006/relationships/tags" Target="../tags/tag303.xml"/><Relationship Id="rId2" Type="http://schemas.openxmlformats.org/officeDocument/2006/relationships/tags" Target="../tags/tag267.xml"/><Relationship Id="rId16" Type="http://schemas.openxmlformats.org/officeDocument/2006/relationships/tags" Target="../tags/tag281.xml"/><Relationship Id="rId20" Type="http://schemas.openxmlformats.org/officeDocument/2006/relationships/tags" Target="../tags/tag285.xml"/><Relationship Id="rId29" Type="http://schemas.openxmlformats.org/officeDocument/2006/relationships/tags" Target="../tags/tag294.xml"/><Relationship Id="rId41" Type="http://schemas.openxmlformats.org/officeDocument/2006/relationships/tags" Target="../tags/tag306.xml"/><Relationship Id="rId1" Type="http://schemas.openxmlformats.org/officeDocument/2006/relationships/tags" Target="../tags/tag266.xml"/><Relationship Id="rId6" Type="http://schemas.openxmlformats.org/officeDocument/2006/relationships/tags" Target="../tags/tag271.xml"/><Relationship Id="rId11" Type="http://schemas.openxmlformats.org/officeDocument/2006/relationships/tags" Target="../tags/tag276.xml"/><Relationship Id="rId24" Type="http://schemas.openxmlformats.org/officeDocument/2006/relationships/tags" Target="../tags/tag289.xml"/><Relationship Id="rId32" Type="http://schemas.openxmlformats.org/officeDocument/2006/relationships/tags" Target="../tags/tag297.xml"/><Relationship Id="rId37" Type="http://schemas.openxmlformats.org/officeDocument/2006/relationships/tags" Target="../tags/tag302.xml"/><Relationship Id="rId40" Type="http://schemas.openxmlformats.org/officeDocument/2006/relationships/tags" Target="../tags/tag305.xml"/><Relationship Id="rId5" Type="http://schemas.openxmlformats.org/officeDocument/2006/relationships/tags" Target="../tags/tag270.xml"/><Relationship Id="rId15" Type="http://schemas.openxmlformats.org/officeDocument/2006/relationships/tags" Target="../tags/tag280.xml"/><Relationship Id="rId23" Type="http://schemas.openxmlformats.org/officeDocument/2006/relationships/tags" Target="../tags/tag288.xml"/><Relationship Id="rId28" Type="http://schemas.openxmlformats.org/officeDocument/2006/relationships/tags" Target="../tags/tag293.xml"/><Relationship Id="rId36" Type="http://schemas.openxmlformats.org/officeDocument/2006/relationships/tags" Target="../tags/tag301.xml"/><Relationship Id="rId10" Type="http://schemas.openxmlformats.org/officeDocument/2006/relationships/tags" Target="../tags/tag275.xml"/><Relationship Id="rId19" Type="http://schemas.openxmlformats.org/officeDocument/2006/relationships/tags" Target="../tags/tag284.xml"/><Relationship Id="rId31" Type="http://schemas.openxmlformats.org/officeDocument/2006/relationships/tags" Target="../tags/tag296.xml"/><Relationship Id="rId44" Type="http://schemas.openxmlformats.org/officeDocument/2006/relationships/slideLayout" Target="../slideLayouts/slideLayout6.xml"/><Relationship Id="rId4" Type="http://schemas.openxmlformats.org/officeDocument/2006/relationships/tags" Target="../tags/tag269.xml"/><Relationship Id="rId9" Type="http://schemas.openxmlformats.org/officeDocument/2006/relationships/tags" Target="../tags/tag274.xml"/><Relationship Id="rId14" Type="http://schemas.openxmlformats.org/officeDocument/2006/relationships/tags" Target="../tags/tag279.xml"/><Relationship Id="rId22" Type="http://schemas.openxmlformats.org/officeDocument/2006/relationships/tags" Target="../tags/tag287.xml"/><Relationship Id="rId27" Type="http://schemas.openxmlformats.org/officeDocument/2006/relationships/tags" Target="../tags/tag292.xml"/><Relationship Id="rId30" Type="http://schemas.openxmlformats.org/officeDocument/2006/relationships/tags" Target="../tags/tag295.xml"/><Relationship Id="rId35" Type="http://schemas.openxmlformats.org/officeDocument/2006/relationships/tags" Target="../tags/tag300.xml"/><Relationship Id="rId43" Type="http://schemas.openxmlformats.org/officeDocument/2006/relationships/tags" Target="../tags/tag30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11.xml"/><Relationship Id="rId2" Type="http://schemas.openxmlformats.org/officeDocument/2006/relationships/tags" Target="../tags/tag310.xml"/><Relationship Id="rId1" Type="http://schemas.openxmlformats.org/officeDocument/2006/relationships/tags" Target="../tags/tag30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3.xml"/><Relationship Id="rId4" Type="http://schemas.openxmlformats.org/officeDocument/2006/relationships/tags" Target="../tags/tag3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16.xml"/><Relationship Id="rId2" Type="http://schemas.openxmlformats.org/officeDocument/2006/relationships/tags" Target="../tags/tag315.xml"/><Relationship Id="rId1" Type="http://schemas.openxmlformats.org/officeDocument/2006/relationships/tags" Target="../tags/tag3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8.xml"/><Relationship Id="rId4" Type="http://schemas.openxmlformats.org/officeDocument/2006/relationships/tags" Target="../tags/tag31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26.xml"/><Relationship Id="rId13" Type="http://schemas.openxmlformats.org/officeDocument/2006/relationships/tags" Target="../tags/tag331.xml"/><Relationship Id="rId18" Type="http://schemas.openxmlformats.org/officeDocument/2006/relationships/tags" Target="../tags/tag336.xml"/><Relationship Id="rId3" Type="http://schemas.openxmlformats.org/officeDocument/2006/relationships/tags" Target="../tags/tag321.xml"/><Relationship Id="rId21" Type="http://schemas.openxmlformats.org/officeDocument/2006/relationships/slideLayout" Target="../slideLayouts/slideLayout4.xml"/><Relationship Id="rId7" Type="http://schemas.openxmlformats.org/officeDocument/2006/relationships/tags" Target="../tags/tag325.xml"/><Relationship Id="rId12" Type="http://schemas.openxmlformats.org/officeDocument/2006/relationships/tags" Target="../tags/tag330.xml"/><Relationship Id="rId17" Type="http://schemas.openxmlformats.org/officeDocument/2006/relationships/tags" Target="../tags/tag335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20" Type="http://schemas.openxmlformats.org/officeDocument/2006/relationships/tags" Target="../tags/tag338.xml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10" Type="http://schemas.openxmlformats.org/officeDocument/2006/relationships/tags" Target="../tags/tag328.xml"/><Relationship Id="rId19" Type="http://schemas.openxmlformats.org/officeDocument/2006/relationships/tags" Target="../tags/tag337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41.xml"/><Relationship Id="rId2" Type="http://schemas.openxmlformats.org/officeDocument/2006/relationships/tags" Target="../tags/tag340.xml"/><Relationship Id="rId1" Type="http://schemas.openxmlformats.org/officeDocument/2006/relationships/tags" Target="../tags/tag3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3.xml"/><Relationship Id="rId4" Type="http://schemas.openxmlformats.org/officeDocument/2006/relationships/tags" Target="../tags/tag34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346.xml"/><Relationship Id="rId2" Type="http://schemas.openxmlformats.org/officeDocument/2006/relationships/tags" Target="../tags/tag345.xml"/><Relationship Id="rId1" Type="http://schemas.openxmlformats.org/officeDocument/2006/relationships/tags" Target="../tags/tag3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48.xml"/><Relationship Id="rId4" Type="http://schemas.openxmlformats.org/officeDocument/2006/relationships/tags" Target="../tags/tag34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356.xml"/><Relationship Id="rId13" Type="http://schemas.openxmlformats.org/officeDocument/2006/relationships/tags" Target="../tags/tag361.xml"/><Relationship Id="rId3" Type="http://schemas.openxmlformats.org/officeDocument/2006/relationships/tags" Target="../tags/tag351.xml"/><Relationship Id="rId7" Type="http://schemas.openxmlformats.org/officeDocument/2006/relationships/tags" Target="../tags/tag355.xml"/><Relationship Id="rId12" Type="http://schemas.openxmlformats.org/officeDocument/2006/relationships/tags" Target="../tags/tag360.xml"/><Relationship Id="rId2" Type="http://schemas.openxmlformats.org/officeDocument/2006/relationships/tags" Target="../tags/tag350.xml"/><Relationship Id="rId1" Type="http://schemas.openxmlformats.org/officeDocument/2006/relationships/tags" Target="../tags/tag349.xml"/><Relationship Id="rId6" Type="http://schemas.openxmlformats.org/officeDocument/2006/relationships/tags" Target="../tags/tag354.xml"/><Relationship Id="rId11" Type="http://schemas.openxmlformats.org/officeDocument/2006/relationships/tags" Target="../tags/tag359.xml"/><Relationship Id="rId5" Type="http://schemas.openxmlformats.org/officeDocument/2006/relationships/tags" Target="../tags/tag353.xml"/><Relationship Id="rId10" Type="http://schemas.openxmlformats.org/officeDocument/2006/relationships/tags" Target="../tags/tag358.xml"/><Relationship Id="rId4" Type="http://schemas.openxmlformats.org/officeDocument/2006/relationships/tags" Target="../tags/tag352.xml"/><Relationship Id="rId9" Type="http://schemas.openxmlformats.org/officeDocument/2006/relationships/tags" Target="../tags/tag357.xml"/><Relationship Id="rId14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364.xml"/><Relationship Id="rId2" Type="http://schemas.openxmlformats.org/officeDocument/2006/relationships/tags" Target="../tags/tag363.xml"/><Relationship Id="rId1" Type="http://schemas.openxmlformats.org/officeDocument/2006/relationships/tags" Target="../tags/tag36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66.xml"/><Relationship Id="rId4" Type="http://schemas.openxmlformats.org/officeDocument/2006/relationships/tags" Target="../tags/tag36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369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1.xml"/><Relationship Id="rId4" Type="http://schemas.openxmlformats.org/officeDocument/2006/relationships/tags" Target="../tags/tag37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374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76.xml"/><Relationship Id="rId4" Type="http://schemas.openxmlformats.org/officeDocument/2006/relationships/tags" Target="../tags/tag37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tags" Target="../tags/tag379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81.xml"/><Relationship Id="rId4" Type="http://schemas.openxmlformats.org/officeDocument/2006/relationships/tags" Target="../tags/tag38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27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DD5D94E-F9FD-4BC5-A22B-68B361B6D28E}" type="datetime1">
              <a:rPr lang="en-US" smtClean="0">
                <a:solidFill>
                  <a:schemeClr val="bg2"/>
                </a:solidFill>
              </a:rPr>
              <a:t>10/11/2011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>
                <a:solidFill>
                  <a:schemeClr val="bg2"/>
                </a:solidFill>
              </a:rPr>
              <a:t>© 2002-11 Hal Perkins &amp; UW CSE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>
                <a:solidFill>
                  <a:schemeClr val="bg2"/>
                </a:solidFill>
              </a:rPr>
              <a:t>D-</a:t>
            </a:r>
            <a:fld id="{D62EAC01-BE0B-480D-BF88-ACCB2DCC6327}" type="slidenum">
              <a:rPr lang="en-US" smtClean="0">
                <a:solidFill>
                  <a:schemeClr val="bg2"/>
                </a:solidFill>
              </a:rPr>
              <a:pPr eaLnBrk="1" hangingPunct="1"/>
              <a:t>1</a:t>
            </a:fld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LR Parsing</a:t>
            </a:r>
          </a:p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Autumn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5A9FB18-8AE0-4AEE-8C9B-B060FA3E0138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4E9A8A2A-C702-44BB-9849-941BC6CF1E6A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Handles (cont.)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Formally, a </a:t>
            </a:r>
            <a:r>
              <a:rPr lang="en-US" i="1" dirty="0" smtClean="0">
                <a:solidFill>
                  <a:schemeClr val="tx2"/>
                </a:solidFill>
              </a:rPr>
              <a:t>handle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of a right-sentential form </a:t>
            </a:r>
            <a:r>
              <a:rPr lang="en-US" dirty="0" smtClean="0">
                <a:sym typeface="Symbol" pitchFamily="18" charset="2"/>
              </a:rPr>
              <a:t> is a production </a:t>
            </a:r>
            <a:r>
              <a:rPr lang="en-US" i="1" dirty="0" smtClean="0">
                <a:sym typeface="Symbol" pitchFamily="18" charset="2"/>
              </a:rPr>
              <a:t>A </a:t>
            </a:r>
            <a:r>
              <a:rPr lang="en-US" dirty="0" smtClean="0">
                <a:sym typeface="Symbol" pitchFamily="18" charset="2"/>
              </a:rPr>
              <a:t>::=  and a position in  where  may be replaced by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 to produce the previous right-sentential form in the rightmost derivation of 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6B195C6-5E41-460B-961E-AF54BBAEAACA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55196664-A7D0-4A41-8BC7-34250E49D48D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Handle Examples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In the derivation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i="1" dirty="0" smtClean="0"/>
              <a:t>S</a:t>
            </a:r>
            <a:r>
              <a:rPr lang="en-US" dirty="0" smtClean="0"/>
              <a:t> =&gt; </a:t>
            </a:r>
            <a:r>
              <a:rPr lang="en-US" dirty="0" err="1" smtClean="0"/>
              <a:t>a</a:t>
            </a:r>
            <a:r>
              <a:rPr lang="en-US" i="1" dirty="0" err="1" smtClean="0"/>
              <a:t>AB</a:t>
            </a:r>
            <a:r>
              <a:rPr lang="en-US" dirty="0" err="1" smtClean="0"/>
              <a:t>e</a:t>
            </a:r>
            <a:r>
              <a:rPr lang="en-US" dirty="0" smtClean="0"/>
              <a:t> =&gt; </a:t>
            </a:r>
            <a:r>
              <a:rPr lang="en-US" dirty="0" err="1" smtClean="0"/>
              <a:t>a</a:t>
            </a:r>
            <a:r>
              <a:rPr lang="en-US" i="1" dirty="0" err="1" smtClean="0"/>
              <a:t>A</a:t>
            </a:r>
            <a:r>
              <a:rPr lang="en-US" dirty="0" err="1" smtClean="0"/>
              <a:t>de</a:t>
            </a:r>
            <a:r>
              <a:rPr lang="en-US" dirty="0" smtClean="0"/>
              <a:t> =&gt; </a:t>
            </a:r>
            <a:r>
              <a:rPr lang="en-US" dirty="0" err="1" smtClean="0"/>
              <a:t>a</a:t>
            </a:r>
            <a:r>
              <a:rPr lang="en-US" i="1" dirty="0" err="1" smtClean="0"/>
              <a:t>A</a:t>
            </a:r>
            <a:r>
              <a:rPr lang="en-US" dirty="0" err="1" smtClean="0"/>
              <a:t>bcde</a:t>
            </a:r>
            <a:r>
              <a:rPr lang="en-US" dirty="0" smtClean="0"/>
              <a:t> =&gt; </a:t>
            </a:r>
            <a:r>
              <a:rPr lang="en-US" dirty="0" err="1" smtClean="0"/>
              <a:t>abbcde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abbcde</a:t>
            </a:r>
            <a:r>
              <a:rPr lang="en-US" dirty="0" smtClean="0"/>
              <a:t> is a right sentential form whose handle is </a:t>
            </a:r>
            <a:r>
              <a:rPr lang="en-US" i="1" dirty="0" smtClean="0"/>
              <a:t>A</a:t>
            </a:r>
            <a:r>
              <a:rPr lang="en-US" dirty="0" smtClean="0"/>
              <a:t>::=b at position 2</a:t>
            </a:r>
          </a:p>
          <a:p>
            <a:pPr lvl="1" eaLnBrk="1" hangingPunct="1"/>
            <a:r>
              <a:rPr lang="en-US" dirty="0" err="1" smtClean="0"/>
              <a:t>a</a:t>
            </a:r>
            <a:r>
              <a:rPr lang="en-US" i="1" dirty="0" err="1" smtClean="0"/>
              <a:t>A</a:t>
            </a:r>
            <a:r>
              <a:rPr lang="en-US" dirty="0" err="1" smtClean="0"/>
              <a:t>bcde</a:t>
            </a:r>
            <a:r>
              <a:rPr lang="en-US" dirty="0" smtClean="0"/>
              <a:t> is a right sentential form whose handle is </a:t>
            </a:r>
            <a:r>
              <a:rPr lang="en-US" i="1" dirty="0" smtClean="0"/>
              <a:t>A</a:t>
            </a:r>
            <a:r>
              <a:rPr lang="en-US" dirty="0" smtClean="0"/>
              <a:t>::=</a:t>
            </a:r>
            <a:r>
              <a:rPr lang="en-US" i="1" dirty="0" smtClean="0"/>
              <a:t>A</a:t>
            </a:r>
            <a:r>
              <a:rPr lang="en-US" dirty="0" smtClean="0"/>
              <a:t>bc at position 4</a:t>
            </a:r>
          </a:p>
          <a:p>
            <a:pPr lvl="2" eaLnBrk="1" hangingPunct="1"/>
            <a:r>
              <a:rPr lang="en-US" dirty="0" smtClean="0"/>
              <a:t>Note: some books take the left of the match as the position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8D9C9FC-CEC4-4151-80C8-3422588D6D52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590DC5FD-0BC2-41BF-9A65-C7586C076DAD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Shift-Reduce Parsers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Data structures</a:t>
            </a:r>
          </a:p>
          <a:p>
            <a:pPr lvl="1" eaLnBrk="1" hangingPunct="1"/>
            <a:r>
              <a:rPr lang="en-US" smtClean="0"/>
              <a:t>A stack holding the frontier of the tree</a:t>
            </a:r>
          </a:p>
          <a:p>
            <a:pPr lvl="1" eaLnBrk="1" hangingPunct="1"/>
            <a:r>
              <a:rPr lang="en-US" smtClean="0"/>
              <a:t>A string with the remaining input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42DB411-5A4A-44C1-8DCB-C53C698DC8FC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75E430B4-9370-4378-B20F-8BD122124B03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Shift-Reduce Parser Operations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i="1" dirty="0" smtClean="0">
                <a:solidFill>
                  <a:schemeClr val="tx2"/>
                </a:solidFill>
              </a:rPr>
              <a:t>Reduce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– if the top of the stack is the right side of a handle </a:t>
            </a:r>
            <a:r>
              <a:rPr lang="en-US" i="1" dirty="0" smtClean="0"/>
              <a:t>A</a:t>
            </a:r>
            <a:r>
              <a:rPr lang="en-US" dirty="0" smtClean="0"/>
              <a:t>::=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, pop the right side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 and push the left side </a:t>
            </a:r>
            <a:r>
              <a:rPr lang="en-US" i="1" dirty="0" smtClean="0"/>
              <a:t>A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i="1" dirty="0" smtClean="0">
                <a:solidFill>
                  <a:schemeClr val="tx2"/>
                </a:solidFill>
              </a:rPr>
              <a:t>Shift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– push the next input symbol onto the stack</a:t>
            </a:r>
          </a:p>
          <a:p>
            <a:pPr eaLnBrk="1" hangingPunct="1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Accept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– announce success</a:t>
            </a:r>
          </a:p>
          <a:p>
            <a:pPr eaLnBrk="1" hangingPunct="1"/>
            <a:r>
              <a:rPr lang="en-US" i="1" dirty="0" smtClean="0">
                <a:solidFill>
                  <a:srgbClr val="C00000"/>
                </a:solidFill>
              </a:rPr>
              <a:t>Error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 syntax error discovered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BCF87CF-785A-4594-B421-5859245D4A4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0011A106-A47C-4AAD-8130-46DFAA3DF17E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Shift-Reduce Example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u="sng" smtClean="0"/>
              <a:t>Stack			Input			Action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$				abbcde$		</a:t>
            </a:r>
            <a:r>
              <a:rPr lang="en-US" sz="2400" i="1" smtClean="0"/>
              <a:t>shift</a:t>
            </a:r>
            <a:endParaRPr lang="en-US" sz="2400" smtClean="0"/>
          </a:p>
        </p:txBody>
      </p:sp>
      <p:sp>
        <p:nvSpPr>
          <p:cNvPr id="16391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94525" y="455613"/>
            <a:ext cx="1768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a</a:t>
            </a:r>
            <a:r>
              <a:rPr lang="en-US" i="1"/>
              <a:t>AB</a:t>
            </a:r>
            <a:r>
              <a:rPr lang="en-US"/>
              <a:t>e</a:t>
            </a:r>
          </a:p>
          <a:p>
            <a:pPr algn="l" eaLnBrk="1" hangingPunct="1"/>
            <a:r>
              <a:rPr lang="en-US" i="1"/>
              <a:t>A</a:t>
            </a:r>
            <a:r>
              <a:rPr lang="en-US"/>
              <a:t> ::= </a:t>
            </a:r>
            <a:r>
              <a:rPr lang="en-US" i="1"/>
              <a:t>A</a:t>
            </a:r>
            <a:r>
              <a:rPr lang="en-US"/>
              <a:t>bc | b</a:t>
            </a:r>
          </a:p>
          <a:p>
            <a:pPr algn="l" eaLnBrk="1" hangingPunct="1"/>
            <a:r>
              <a:rPr lang="en-US" i="1"/>
              <a:t>B</a:t>
            </a:r>
            <a:r>
              <a:rPr lang="en-US"/>
              <a:t> ::= 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919456F-5C8D-45F0-A3CE-59D02025D2C6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B6A9128-5FE6-4133-89D6-BB82555B2D02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Automate This?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Def. </a:t>
            </a:r>
            <a:r>
              <a:rPr lang="en-US" sz="2800" i="1" dirty="0" smtClean="0">
                <a:solidFill>
                  <a:schemeClr val="tx2"/>
                </a:solidFill>
              </a:rPr>
              <a:t>Viable prefix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– a prefix of a right- sentential form that can appear on the stack of the shift-reduce parser</a:t>
            </a:r>
          </a:p>
          <a:p>
            <a:pPr lvl="1" eaLnBrk="1" hangingPunct="1"/>
            <a:r>
              <a:rPr lang="en-US" sz="2400" dirty="0" smtClean="0"/>
              <a:t>Equivalent: a prefix of a right-sentential form that does not continue past the rightmost handle of that sentential form</a:t>
            </a:r>
          </a:p>
          <a:p>
            <a:pPr eaLnBrk="1" hangingPunct="1"/>
            <a:r>
              <a:rPr lang="en-US" sz="2800" dirty="0" smtClean="0"/>
              <a:t>Idea: Construct a DFA to recognize viable prefixes given the stack and remaining input</a:t>
            </a:r>
          </a:p>
          <a:p>
            <a:pPr lvl="1" eaLnBrk="1" hangingPunct="1"/>
            <a:r>
              <a:rPr lang="en-US" sz="2400" dirty="0" smtClean="0"/>
              <a:t>Perform reductions when we recognize them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8D50600-7956-47CB-AC6B-816EC905670B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981F6FD3-57AF-4385-896B-D2EECB8101E2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for prefixes of</a:t>
            </a:r>
          </a:p>
        </p:txBody>
      </p:sp>
      <p:sp>
        <p:nvSpPr>
          <p:cNvPr id="1843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247650"/>
            <a:ext cx="2286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S</a:t>
            </a:r>
            <a:r>
              <a:rPr lang="en-US" sz="2800">
                <a:solidFill>
                  <a:schemeClr val="tx2"/>
                </a:solidFill>
              </a:rPr>
              <a:t> ::= a</a:t>
            </a:r>
            <a:r>
              <a:rPr lang="en-US" sz="2800" i="1">
                <a:solidFill>
                  <a:schemeClr val="tx2"/>
                </a:solidFill>
              </a:rPr>
              <a:t>AB</a:t>
            </a:r>
            <a:r>
              <a:rPr lang="en-US" sz="2800">
                <a:solidFill>
                  <a:schemeClr val="tx2"/>
                </a:solidFill>
              </a:rPr>
              <a:t>e</a:t>
            </a:r>
          </a:p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 ::= </a:t>
            </a:r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bc | b</a:t>
            </a:r>
          </a:p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B</a:t>
            </a:r>
            <a:r>
              <a:rPr lang="en-US" sz="2800">
                <a:solidFill>
                  <a:schemeClr val="tx2"/>
                </a:solidFill>
              </a:rPr>
              <a:t> ::= d </a:t>
            </a:r>
          </a:p>
        </p:txBody>
      </p:sp>
      <p:sp>
        <p:nvSpPr>
          <p:cNvPr id="18439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4861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1844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79095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981200" y="379095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Oval 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67000" y="34861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18443" name="Line 1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200400" y="379095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Oval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86200" y="34861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18445" name="Line 1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19600" y="379095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34861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18447" name="Line 2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38800" y="379095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324600" y="34861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7</a:t>
            </a:r>
          </a:p>
        </p:txBody>
      </p:sp>
      <p:sp>
        <p:nvSpPr>
          <p:cNvPr id="18449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17825" y="401955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644775" y="46291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18451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59250" y="401955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Oval 2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86200" y="46291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18453" name="Oval 2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0" y="24955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8</a:t>
            </a:r>
          </a:p>
        </p:txBody>
      </p:sp>
      <p:sp>
        <p:nvSpPr>
          <p:cNvPr id="18454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638800" y="280035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Oval 2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249555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9</a:t>
            </a:r>
          </a:p>
        </p:txBody>
      </p:sp>
      <p:sp>
        <p:nvSpPr>
          <p:cNvPr id="18456" name="Text Box 3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06450" y="344170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start</a:t>
            </a:r>
          </a:p>
        </p:txBody>
      </p:sp>
      <p:sp>
        <p:nvSpPr>
          <p:cNvPr id="18457" name="Text Box 3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33600" y="33655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18458" name="Text Box 3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439988" y="5194300"/>
            <a:ext cx="919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 </a:t>
            </a:r>
            <a:r>
              <a:rPr lang="en-US"/>
              <a:t>::= b</a:t>
            </a:r>
            <a:endParaRPr lang="en-US" i="1"/>
          </a:p>
        </p:txBody>
      </p:sp>
      <p:sp>
        <p:nvSpPr>
          <p:cNvPr id="18459" name="Text Box 3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675063" y="5195888"/>
            <a:ext cx="917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B </a:t>
            </a:r>
            <a:r>
              <a:rPr lang="en-US"/>
              <a:t>::= d</a:t>
            </a:r>
            <a:endParaRPr lang="en-US" i="1"/>
          </a:p>
        </p:txBody>
      </p:sp>
      <p:sp>
        <p:nvSpPr>
          <p:cNvPr id="18460" name="Text Box 3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4110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8461" name="Text Box 3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79850" y="4110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18462" name="Text Box 3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344863" y="342423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</a:t>
            </a:r>
          </a:p>
        </p:txBody>
      </p:sp>
      <p:sp>
        <p:nvSpPr>
          <p:cNvPr id="18463" name="Text Box 3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68825" y="3424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8464" name="Text Box 38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799138" y="34242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18465" name="Text Box 3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858000" y="3576638"/>
            <a:ext cx="1160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 </a:t>
            </a:r>
            <a:r>
              <a:rPr lang="en-US"/>
              <a:t>::= </a:t>
            </a:r>
            <a:r>
              <a:rPr lang="en-US" i="1"/>
              <a:t>A</a:t>
            </a:r>
            <a:r>
              <a:rPr lang="en-US"/>
              <a:t>bc</a:t>
            </a:r>
            <a:endParaRPr lang="en-US" i="1"/>
          </a:p>
        </p:txBody>
      </p:sp>
      <p:sp>
        <p:nvSpPr>
          <p:cNvPr id="18466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343400" y="2952750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Text Box 41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413250" y="29083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B</a:t>
            </a:r>
          </a:p>
        </p:txBody>
      </p:sp>
      <p:sp>
        <p:nvSpPr>
          <p:cNvPr id="18468" name="Text Box 42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638800" y="21478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18469" name="Text Box 43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858000" y="258603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S </a:t>
            </a:r>
            <a:r>
              <a:rPr lang="en-US"/>
              <a:t>::= a</a:t>
            </a:r>
            <a:r>
              <a:rPr lang="en-US" i="1"/>
              <a:t>AB</a:t>
            </a:r>
            <a:r>
              <a:rPr lang="en-US"/>
              <a:t>e</a:t>
            </a:r>
            <a:endParaRPr lang="en-US" i="1"/>
          </a:p>
        </p:txBody>
      </p:sp>
      <p:sp>
        <p:nvSpPr>
          <p:cNvPr id="18470" name="Line 44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1709738" y="287655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Text Box 45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257300" y="24511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accept</a:t>
            </a:r>
          </a:p>
        </p:txBody>
      </p:sp>
      <p:sp>
        <p:nvSpPr>
          <p:cNvPr id="18472" name="Text Box 46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443038" y="298450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$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0941DB7-8971-41CD-B993-29088A3A9971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4F016E1-CC7E-44C5-B82E-C992AA65A2B8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Trace</a:t>
            </a:r>
          </a:p>
        </p:txBody>
      </p:sp>
      <p:sp>
        <p:nvSpPr>
          <p:cNvPr id="19462" name="Rectangle 39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533400" y="2209800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Stack		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$			abbcde$</a:t>
            </a:r>
          </a:p>
        </p:txBody>
      </p:sp>
      <p:sp>
        <p:nvSpPr>
          <p:cNvPr id="19463" name="Text Box 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24600" y="228600"/>
            <a:ext cx="2286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S</a:t>
            </a:r>
            <a:r>
              <a:rPr lang="en-US" sz="2800">
                <a:solidFill>
                  <a:schemeClr val="tx2"/>
                </a:solidFill>
              </a:rPr>
              <a:t> ::= a</a:t>
            </a:r>
            <a:r>
              <a:rPr lang="en-US" sz="2800" i="1">
                <a:solidFill>
                  <a:schemeClr val="tx2"/>
                </a:solidFill>
              </a:rPr>
              <a:t>AB</a:t>
            </a:r>
            <a:r>
              <a:rPr lang="en-US" sz="2800">
                <a:solidFill>
                  <a:schemeClr val="tx2"/>
                </a:solidFill>
              </a:rPr>
              <a:t>e</a:t>
            </a:r>
          </a:p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 ::= </a:t>
            </a:r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bc | b</a:t>
            </a:r>
          </a:p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B</a:t>
            </a:r>
            <a:r>
              <a:rPr lang="en-US" sz="2800">
                <a:solidFill>
                  <a:schemeClr val="tx2"/>
                </a:solidFill>
              </a:rPr>
              <a:t> ::= d </a:t>
            </a:r>
          </a:p>
        </p:txBody>
      </p:sp>
      <p:grpSp>
        <p:nvGrpSpPr>
          <p:cNvPr id="19464" name="Group 4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4432300" y="2109788"/>
            <a:ext cx="4559300" cy="1928812"/>
            <a:chOff x="2600" y="1329"/>
            <a:chExt cx="2872" cy="1215"/>
          </a:xfrm>
        </p:grpSpPr>
        <p:sp>
          <p:nvSpPr>
            <p:cNvPr id="19465" name="Oval 4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76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1</a:t>
              </a:r>
            </a:p>
          </p:txBody>
        </p:sp>
        <p:sp>
          <p:nvSpPr>
            <p:cNvPr id="19466" name="Line 5"/>
            <p:cNvSpPr>
              <a:spLocks noChangeAspect="1"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646" y="1865"/>
              <a:ext cx="2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6"/>
            <p:cNvSpPr>
              <a:spLocks noChangeAspect="1"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3077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Oval 7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3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2</a:t>
              </a:r>
            </a:p>
          </p:txBody>
        </p:sp>
        <p:sp>
          <p:nvSpPr>
            <p:cNvPr id="19469" name="Line 8"/>
            <p:cNvSpPr>
              <a:spLocks noChangeAspect="1"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353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Oval 9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79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3</a:t>
              </a:r>
            </a:p>
          </p:txBody>
        </p:sp>
        <p:sp>
          <p:nvSpPr>
            <p:cNvPr id="19471" name="Line 10"/>
            <p:cNvSpPr>
              <a:spLocks noChangeAspect="1"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996" y="1865"/>
              <a:ext cx="2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Oval 11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55" y="1750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6</a:t>
              </a:r>
            </a:p>
          </p:txBody>
        </p:sp>
        <p:sp>
          <p:nvSpPr>
            <p:cNvPr id="19473" name="Line 12"/>
            <p:cNvSpPr>
              <a:spLocks noChangeAspect="1"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4456" y="1865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Oval 13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714" y="1750"/>
              <a:ext cx="202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7</a:t>
              </a:r>
            </a:p>
          </p:txBody>
        </p:sp>
        <p:sp>
          <p:nvSpPr>
            <p:cNvPr id="19475" name="Line 14"/>
            <p:cNvSpPr>
              <a:spLocks noChangeAspect="1"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3430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Oval 15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27" y="2181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4</a:t>
              </a:r>
            </a:p>
          </p:txBody>
        </p:sp>
        <p:sp>
          <p:nvSpPr>
            <p:cNvPr id="19477" name="Line 16"/>
            <p:cNvSpPr>
              <a:spLocks noChangeAspect="1"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898" y="1951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Oval 1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795" y="2181"/>
              <a:ext cx="201" cy="201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5</a:t>
              </a:r>
            </a:p>
          </p:txBody>
        </p:sp>
        <p:sp>
          <p:nvSpPr>
            <p:cNvPr id="19479" name="Oval 18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255" y="1376"/>
              <a:ext cx="201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8</a:t>
              </a:r>
            </a:p>
          </p:txBody>
        </p:sp>
        <p:sp>
          <p:nvSpPr>
            <p:cNvPr id="19480" name="Line 19"/>
            <p:cNvSpPr>
              <a:spLocks noChangeAspect="1"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4456" y="1491"/>
              <a:ext cx="25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Oval 2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14" y="1376"/>
              <a:ext cx="202" cy="202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342900" indent="-342900"/>
              <a:r>
                <a:rPr lang="en-US" sz="1200"/>
                <a:t>9</a:t>
              </a:r>
            </a:p>
          </p:txBody>
        </p:sp>
        <p:sp>
          <p:nvSpPr>
            <p:cNvPr id="19482" name="Text Box 21"/>
            <p:cNvSpPr txBox="1"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00" y="1699"/>
              <a:ext cx="3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start</a:t>
              </a:r>
            </a:p>
          </p:txBody>
        </p:sp>
        <p:sp>
          <p:nvSpPr>
            <p:cNvPr id="19483" name="Text Box 22"/>
            <p:cNvSpPr txBox="1"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107" y="1680"/>
              <a:ext cx="16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</a:t>
              </a:r>
            </a:p>
          </p:txBody>
        </p:sp>
        <p:sp>
          <p:nvSpPr>
            <p:cNvPr id="19484" name="Text Box 23"/>
            <p:cNvSpPr txBox="1"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210" y="2370"/>
              <a:ext cx="42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 </a:t>
              </a:r>
              <a:r>
                <a:rPr lang="en-US" sz="1200"/>
                <a:t>::= b</a:t>
              </a:r>
              <a:endParaRPr lang="en-US" sz="1200" i="1"/>
            </a:p>
          </p:txBody>
        </p:sp>
        <p:sp>
          <p:nvSpPr>
            <p:cNvPr id="19485" name="Text Box 24"/>
            <p:cNvSpPr txBox="1"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76" y="2371"/>
              <a:ext cx="4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 </a:t>
              </a:r>
              <a:r>
                <a:rPr lang="en-US" sz="1200"/>
                <a:t>::= d</a:t>
              </a:r>
              <a:endParaRPr lang="en-US" sz="1200" i="1"/>
            </a:p>
          </p:txBody>
        </p:sp>
        <p:sp>
          <p:nvSpPr>
            <p:cNvPr id="19486" name="Text Box 25"/>
            <p:cNvSpPr txBox="1"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280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87" name="Text Box 26"/>
            <p:cNvSpPr txBox="1"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766" y="1961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d</a:t>
              </a:r>
            </a:p>
          </p:txBody>
        </p:sp>
        <p:sp>
          <p:nvSpPr>
            <p:cNvPr id="19488" name="Text Box 27"/>
            <p:cNvSpPr txBox="1"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564" y="1703"/>
              <a:ext cx="17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</a:t>
              </a:r>
            </a:p>
          </p:txBody>
        </p:sp>
        <p:sp>
          <p:nvSpPr>
            <p:cNvPr id="19489" name="Text Box 28"/>
            <p:cNvSpPr txBox="1"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4026" y="1703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b</a:t>
              </a:r>
            </a:p>
          </p:txBody>
        </p:sp>
        <p:sp>
          <p:nvSpPr>
            <p:cNvPr id="19490" name="Text Box 29"/>
            <p:cNvSpPr txBox="1"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489" y="1703"/>
              <a:ext cx="1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c</a:t>
              </a:r>
            </a:p>
          </p:txBody>
        </p:sp>
        <p:sp>
          <p:nvSpPr>
            <p:cNvPr id="19491" name="Text Box 30"/>
            <p:cNvSpPr txBox="1"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897" y="1760"/>
              <a:ext cx="52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A </a:t>
              </a:r>
              <a:r>
                <a:rPr lang="en-US" sz="1200"/>
                <a:t>::= </a:t>
              </a:r>
              <a:r>
                <a:rPr lang="en-US" sz="1200" i="1"/>
                <a:t>A</a:t>
              </a:r>
              <a:r>
                <a:rPr lang="en-US" sz="1200"/>
                <a:t>bc</a:t>
              </a:r>
              <a:endParaRPr lang="en-US" sz="1200" i="1"/>
            </a:p>
          </p:txBody>
        </p:sp>
        <p:sp>
          <p:nvSpPr>
            <p:cNvPr id="19492" name="Line 31"/>
            <p:cNvSpPr>
              <a:spLocks noChangeAspect="1"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3967" y="1549"/>
              <a:ext cx="288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32"/>
            <p:cNvSpPr txBox="1">
              <a:spLocks noChangeAspect="1"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967" y="1508"/>
              <a:ext cx="17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B</a:t>
              </a:r>
            </a:p>
          </p:txBody>
        </p:sp>
        <p:sp>
          <p:nvSpPr>
            <p:cNvPr id="19494" name="Text Box 33"/>
            <p:cNvSpPr txBox="1">
              <a:spLocks noChangeAspect="1"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86" y="1329"/>
              <a:ext cx="1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e</a:t>
              </a:r>
            </a:p>
          </p:txBody>
        </p:sp>
        <p:sp>
          <p:nvSpPr>
            <p:cNvPr id="19495" name="Text Box 34"/>
            <p:cNvSpPr txBox="1">
              <a:spLocks noChangeAspect="1"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889" y="1386"/>
              <a:ext cx="583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i="1"/>
                <a:t>S </a:t>
              </a:r>
              <a:r>
                <a:rPr lang="en-US" sz="1200"/>
                <a:t>::= a</a:t>
              </a:r>
              <a:r>
                <a:rPr lang="en-US" sz="1200" i="1"/>
                <a:t>AB</a:t>
              </a:r>
              <a:r>
                <a:rPr lang="en-US" sz="1200"/>
                <a:t>e</a:t>
              </a:r>
              <a:endParaRPr lang="en-US" sz="1200" i="1"/>
            </a:p>
          </p:txBody>
        </p:sp>
        <p:sp>
          <p:nvSpPr>
            <p:cNvPr id="19496" name="Line 35"/>
            <p:cNvSpPr>
              <a:spLocks noChangeAspect="1" noChangeShapeType="1"/>
            </p:cNvSpPr>
            <p:nvPr>
              <p:custDataLst>
                <p:tags r:id="rId39"/>
              </p:custDataLst>
            </p:nvPr>
          </p:nvSpPr>
          <p:spPr bwMode="auto">
            <a:xfrm>
              <a:off x="2974" y="152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Text Box 36"/>
            <p:cNvSpPr txBox="1"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766" y="1344"/>
              <a:ext cx="39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accept</a:t>
              </a:r>
            </a:p>
          </p:txBody>
        </p:sp>
        <p:sp>
          <p:nvSpPr>
            <p:cNvPr id="19498" name="Text Box 37"/>
            <p:cNvSpPr txBox="1">
              <a:spLocks noChangeAspect="1"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47" y="1609"/>
              <a:ext cx="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itchFamily="2" charset="2"/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/>
                <a:t>$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907BBB3-5954-4BBD-AE04-FECCC2D198C6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3B1AF450-EA61-46C8-80E0-958AE545C904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Way too much backtracking</a:t>
            </a:r>
          </a:p>
          <a:p>
            <a:pPr lvl="1" eaLnBrk="1" hangingPunct="1"/>
            <a:r>
              <a:rPr lang="en-US" smtClean="0"/>
              <a:t>We want the parser to run in time proportional to the length of the input</a:t>
            </a:r>
          </a:p>
          <a:p>
            <a:pPr eaLnBrk="1" hangingPunct="1"/>
            <a:r>
              <a:rPr lang="en-US" smtClean="0"/>
              <a:t>Where the heck did this DFA come from anyway?</a:t>
            </a:r>
          </a:p>
          <a:p>
            <a:pPr lvl="1" eaLnBrk="1" hangingPunct="1"/>
            <a:r>
              <a:rPr lang="en-US" smtClean="0"/>
              <a:t>From the underlying grammar</a:t>
            </a:r>
          </a:p>
          <a:p>
            <a:pPr lvl="1" eaLnBrk="1" hangingPunct="1"/>
            <a:r>
              <a:rPr lang="en-US" smtClean="0"/>
              <a:t>We’ll defer construction details for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C82A232-0C7E-46FB-9019-419A1EB0007F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F8B99D8-243D-4118-A5EF-77B3594ECA4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Avoiding DFA Rescanning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Observation: after a reduction, the contents of the stack are the same as before except for the new non-terminal on top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 Scanning the stack will take us through the same transitions as before until the last one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 If we record state numbers on the stack, we can go directly to the appropriate state when we pop the right hand side of a production from the stack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169CF37-15BA-4F68-A39B-8C1F99ACE171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977DD77-7258-46A9-B6CB-872E338BC5D3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 Parsing</a:t>
            </a:r>
          </a:p>
          <a:p>
            <a:pPr eaLnBrk="1" hangingPunct="1"/>
            <a:r>
              <a:rPr lang="en-US" smtClean="0"/>
              <a:t>Table-driven Parsers</a:t>
            </a:r>
          </a:p>
          <a:p>
            <a:pPr eaLnBrk="1" hangingPunct="1"/>
            <a:r>
              <a:rPr lang="en-US" smtClean="0"/>
              <a:t>Parser States</a:t>
            </a:r>
          </a:p>
          <a:p>
            <a:pPr eaLnBrk="1" hangingPunct="1"/>
            <a:r>
              <a:rPr lang="en-US" smtClean="0"/>
              <a:t>Shift-Reduce and Reduce-Reduce conflicts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D66446F-3302-4EFD-B174-E28232C2F1BF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B6228979-5209-46E3-BCA4-8EB7ED0C7F5C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Change the stack to contain pairs of states and symbols from the grammar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$s</a:t>
            </a:r>
            <a:r>
              <a:rPr lang="en-US" baseline="-25000" dirty="0" smtClean="0"/>
              <a:t>0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S</a:t>
            </a:r>
            <a:r>
              <a:rPr lang="en-US" baseline="-25000" dirty="0" smtClean="0"/>
              <a:t>1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S</a:t>
            </a:r>
            <a:r>
              <a:rPr lang="en-US" baseline="-25000" dirty="0" smtClean="0"/>
              <a:t>2</a:t>
            </a:r>
            <a:r>
              <a:rPr lang="en-US" dirty="0" smtClean="0"/>
              <a:t> … </a:t>
            </a:r>
            <a:r>
              <a:rPr lang="en-US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State s</a:t>
            </a:r>
            <a:r>
              <a:rPr lang="en-US" baseline="-25000" dirty="0" smtClean="0"/>
              <a:t>0</a:t>
            </a:r>
            <a:r>
              <a:rPr lang="en-US" dirty="0" smtClean="0"/>
              <a:t> represents the accept state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(Not always added – depends on particular presentation)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Observation: in an actual parser, only the state numbers need to be pushed, since they implicitly contain the symbol information, but for explanations, it’s clearer to use both.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0E86509-EAA6-4890-B09F-21F961E635FC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6F33091-6373-455E-8E53-A75947734A64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Encoding the DFA in a Table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shift-reduce parser’s DFA can be encoded in two tables</a:t>
            </a:r>
          </a:p>
          <a:p>
            <a:pPr lvl="1" eaLnBrk="1" hangingPunct="1"/>
            <a:r>
              <a:rPr lang="en-US" dirty="0" smtClean="0"/>
              <a:t>One row for each state</a:t>
            </a:r>
          </a:p>
          <a:p>
            <a:pPr lvl="1" eaLnBrk="1" hangingPunct="1"/>
            <a:r>
              <a:rPr lang="en-US" i="1" dirty="0" smtClean="0">
                <a:solidFill>
                  <a:schemeClr val="tx2"/>
                </a:solidFill>
              </a:rPr>
              <a:t>action</a:t>
            </a:r>
            <a:r>
              <a:rPr lang="en-US" dirty="0" smtClean="0"/>
              <a:t>  table encodes what to do given the current state and the next input symbol</a:t>
            </a:r>
          </a:p>
          <a:p>
            <a:pPr lvl="1" eaLnBrk="1" hangingPunct="1"/>
            <a:r>
              <a:rPr lang="en-US" i="1" dirty="0" err="1" smtClean="0">
                <a:solidFill>
                  <a:schemeClr val="tx2"/>
                </a:solidFill>
              </a:rPr>
              <a:t>goto</a:t>
            </a:r>
            <a:r>
              <a:rPr lang="en-US" dirty="0" smtClean="0"/>
              <a:t>  table encodes the transitions to take after a reduction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3FEF9FA-F4C8-45BE-91A1-6DACB9F8378B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09E8474-93E9-41CE-87D2-2EA5C7067F0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Actions (1)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the current state and input symbol, the main possible actions are</a:t>
            </a:r>
          </a:p>
          <a:p>
            <a:pPr lvl="1" eaLnBrk="1" hangingPunct="1"/>
            <a:r>
              <a:rPr lang="en-US" dirty="0" err="1" smtClean="0">
                <a:solidFill>
                  <a:schemeClr val="tx2"/>
                </a:solidFill>
              </a:rPr>
              <a:t>s</a:t>
            </a:r>
            <a:r>
              <a:rPr lang="en-US" i="1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– shift the input symbol and </a:t>
            </a:r>
            <a:r>
              <a:rPr lang="en-US" dirty="0" smtClean="0">
                <a:solidFill>
                  <a:schemeClr val="tx2"/>
                </a:solidFill>
              </a:rPr>
              <a:t>state </a:t>
            </a:r>
            <a:r>
              <a:rPr lang="en-US" i="1" dirty="0" err="1" smtClean="0">
                <a:solidFill>
                  <a:schemeClr val="tx2"/>
                </a:solidFill>
              </a:rPr>
              <a:t>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onto the stack (i.e., shift and move to state </a:t>
            </a:r>
            <a:r>
              <a:rPr lang="en-US" i="1" dirty="0" err="1" smtClean="0"/>
              <a:t>i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i="1" dirty="0" err="1" smtClean="0">
                <a:solidFill>
                  <a:schemeClr val="accent2">
                    <a:lumMod val="50000"/>
                  </a:schemeClr>
                </a:solidFill>
              </a:rPr>
              <a:t>j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/>
              <a:t>– reduce using grammar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production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j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 eaLnBrk="1" hangingPunct="1"/>
            <a:r>
              <a:rPr lang="en-US" dirty="0" smtClean="0"/>
              <a:t>The production number tells us how many &lt;symbol, state&gt; pairs to pop off the stack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BD2889D-0696-469E-BA01-9C55331707CD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3AB78621-EB42-41CA-91B8-6FF4D8786552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Actions (2)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possible </a:t>
            </a:r>
            <a:r>
              <a:rPr lang="en-US" i="1" dirty="0" smtClean="0"/>
              <a:t>action</a:t>
            </a:r>
            <a:r>
              <a:rPr lang="en-US" dirty="0" smtClean="0"/>
              <a:t> table entries</a:t>
            </a:r>
          </a:p>
          <a:p>
            <a:pPr lvl="1" eaLnBrk="1" hangingPunct="1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accept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 eaLnBrk="1" hangingPunct="1"/>
            <a:r>
              <a:rPr lang="en-US" dirty="0" smtClean="0">
                <a:solidFill>
                  <a:srgbClr val="C00000"/>
                </a:solidFill>
              </a:rPr>
              <a:t>blank</a:t>
            </a:r>
            <a:r>
              <a:rPr lang="en-US" dirty="0" smtClean="0"/>
              <a:t> – no transition – syntax error</a:t>
            </a:r>
          </a:p>
          <a:p>
            <a:pPr lvl="2" eaLnBrk="1" hangingPunct="1"/>
            <a:r>
              <a:rPr lang="en-US" dirty="0" smtClean="0"/>
              <a:t>A LR parser will detect an error as soon as possible on a left-to-right scan</a:t>
            </a:r>
          </a:p>
          <a:p>
            <a:pPr lvl="2" eaLnBrk="1" hangingPunct="1"/>
            <a:r>
              <a:rPr lang="en-US" dirty="0" smtClean="0"/>
              <a:t>A real compiler needs to produce an error message, recover, and continue parsing when this happens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EAF17E7-52EA-4CEC-846B-2E96AB18FBD7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D79AB37-6DF1-414D-893D-0BE160B6A662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Goto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When a reduction is performed, &lt;symbol, state&gt; pairs are popped from the stack revealing a state </a:t>
            </a:r>
            <a:r>
              <a:rPr lang="en-US" i="1" dirty="0" err="1" smtClean="0"/>
              <a:t>uncovered_s</a:t>
            </a:r>
            <a:r>
              <a:rPr lang="en-US" i="1" dirty="0" smtClean="0"/>
              <a:t> </a:t>
            </a:r>
            <a:r>
              <a:rPr lang="en-US" dirty="0" smtClean="0"/>
              <a:t>on the top of the stack</a:t>
            </a:r>
          </a:p>
          <a:p>
            <a:pPr eaLnBrk="1" hangingPunct="1"/>
            <a:r>
              <a:rPr lang="en-US" dirty="0" err="1" smtClean="0"/>
              <a:t>goto</a:t>
            </a:r>
            <a:r>
              <a:rPr lang="en-US" dirty="0" smtClean="0"/>
              <a:t>[</a:t>
            </a:r>
            <a:r>
              <a:rPr lang="en-US" i="1" dirty="0" err="1" smtClean="0"/>
              <a:t>uncovered_s</a:t>
            </a:r>
            <a:r>
              <a:rPr lang="en-US" i="1" dirty="0" smtClean="0"/>
              <a:t> 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dirty="0" smtClean="0"/>
              <a:t>] is the new state to push on the stack when reducing production </a:t>
            </a:r>
            <a:r>
              <a:rPr lang="en-US" i="1" dirty="0" smtClean="0"/>
              <a:t>A </a:t>
            </a:r>
            <a:r>
              <a:rPr lang="en-US" dirty="0" smtClean="0"/>
              <a:t>::= </a:t>
            </a:r>
            <a:r>
              <a:rPr lang="en-US" dirty="0" smtClean="0">
                <a:sym typeface="Symbol" pitchFamily="18" charset="2"/>
              </a:rPr>
              <a:t></a:t>
            </a:r>
            <a:r>
              <a:rPr lang="en-US" dirty="0" smtClean="0"/>
              <a:t> (after popping </a:t>
            </a:r>
            <a:r>
              <a:rPr lang="en-US" dirty="0" smtClean="0">
                <a:sym typeface="Symbol" pitchFamily="18" charset="2"/>
              </a:rPr>
              <a:t> and finding state </a:t>
            </a:r>
            <a:r>
              <a:rPr lang="en-US" i="1" dirty="0" err="1" smtClean="0">
                <a:sym typeface="Symbol" pitchFamily="18" charset="2"/>
              </a:rPr>
              <a:t>uncovered_s</a:t>
            </a:r>
            <a:r>
              <a:rPr lang="en-US" dirty="0" smtClean="0">
                <a:sym typeface="Symbol" pitchFamily="18" charset="2"/>
              </a:rPr>
              <a:t> on top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16BE0A9-426E-4D08-8236-30AF8CA3BC80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5E26DD7B-61CB-4DA6-9939-41D7D73B96EF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Reminder: DFA for</a:t>
            </a:r>
          </a:p>
        </p:txBody>
      </p:sp>
      <p:sp>
        <p:nvSpPr>
          <p:cNvPr id="27654" name="Text Box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48400" y="228600"/>
            <a:ext cx="2286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S</a:t>
            </a:r>
            <a:r>
              <a:rPr lang="en-US" sz="2800">
                <a:solidFill>
                  <a:schemeClr val="tx2"/>
                </a:solidFill>
              </a:rPr>
              <a:t> ::= a</a:t>
            </a:r>
            <a:r>
              <a:rPr lang="en-US" sz="2800" i="1">
                <a:solidFill>
                  <a:schemeClr val="tx2"/>
                </a:solidFill>
              </a:rPr>
              <a:t>AB</a:t>
            </a:r>
            <a:r>
              <a:rPr lang="en-US" sz="2800">
                <a:solidFill>
                  <a:schemeClr val="tx2"/>
                </a:solidFill>
              </a:rPr>
              <a:t>e</a:t>
            </a:r>
          </a:p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 ::= </a:t>
            </a:r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bc | b</a:t>
            </a:r>
          </a:p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B</a:t>
            </a:r>
            <a:r>
              <a:rPr lang="en-US" sz="2800">
                <a:solidFill>
                  <a:schemeClr val="tx2"/>
                </a:solidFill>
              </a:rPr>
              <a:t> ::= d </a:t>
            </a:r>
          </a:p>
        </p:txBody>
      </p:sp>
      <p:sp>
        <p:nvSpPr>
          <p:cNvPr id="27655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95400" y="3200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27656" name="Line 5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85800" y="3505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28800" y="3505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Oval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14600" y="3200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27659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048000" y="3505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Oval 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33800" y="3200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27661" name="Line 1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267200" y="3505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Oval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3200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27663" name="Line 12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86400" y="35052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Oval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3200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7</a:t>
            </a:r>
          </a:p>
        </p:txBody>
      </p:sp>
      <p:sp>
        <p:nvSpPr>
          <p:cNvPr id="27665" name="Line 1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65425" y="3733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92375" y="4343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27667" name="Line 1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06850" y="3733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Oval 1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733800" y="43434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27669" name="Oval 1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22098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8</a:t>
            </a:r>
          </a:p>
        </p:txBody>
      </p:sp>
      <p:sp>
        <p:nvSpPr>
          <p:cNvPr id="27670" name="Line 1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486400" y="2514600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Oval 2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2209800"/>
            <a:ext cx="533400" cy="5334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9</a:t>
            </a:r>
          </a:p>
        </p:txBody>
      </p:sp>
      <p:sp>
        <p:nvSpPr>
          <p:cNvPr id="27672" name="Text Box 2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4050" y="3155950"/>
            <a:ext cx="641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start</a:t>
            </a:r>
          </a:p>
        </p:txBody>
      </p:sp>
      <p:sp>
        <p:nvSpPr>
          <p:cNvPr id="27673" name="Text Box 2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981200" y="30797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27674" name="Text Box 2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287588" y="4908550"/>
            <a:ext cx="919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 </a:t>
            </a:r>
            <a:r>
              <a:rPr lang="en-US"/>
              <a:t>::= b</a:t>
            </a:r>
            <a:endParaRPr lang="en-US" i="1"/>
          </a:p>
        </p:txBody>
      </p:sp>
      <p:sp>
        <p:nvSpPr>
          <p:cNvPr id="27675" name="Text Box 2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522663" y="4910138"/>
            <a:ext cx="917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B </a:t>
            </a:r>
            <a:r>
              <a:rPr lang="en-US"/>
              <a:t>::= d</a:t>
            </a:r>
            <a:endParaRPr lang="en-US" i="1"/>
          </a:p>
        </p:txBody>
      </p:sp>
      <p:sp>
        <p:nvSpPr>
          <p:cNvPr id="27676" name="Text Box 2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438400" y="382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27677" name="Text Box 2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727450" y="38242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27678" name="Text Box 27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192463" y="31384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</a:t>
            </a:r>
          </a:p>
        </p:txBody>
      </p:sp>
      <p:sp>
        <p:nvSpPr>
          <p:cNvPr id="27679" name="Text Box 28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416425" y="31384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27680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646738" y="313848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27681" name="Text Box 3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705600" y="3290888"/>
            <a:ext cx="1160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 </a:t>
            </a:r>
            <a:r>
              <a:rPr lang="en-US"/>
              <a:t>::= </a:t>
            </a:r>
            <a:r>
              <a:rPr lang="en-US" i="1"/>
              <a:t>A</a:t>
            </a:r>
            <a:r>
              <a:rPr lang="en-US"/>
              <a:t>bc</a:t>
            </a:r>
            <a:endParaRPr lang="en-US" i="1"/>
          </a:p>
        </p:txBody>
      </p:sp>
      <p:sp>
        <p:nvSpPr>
          <p:cNvPr id="27682" name="Line 3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4191000" y="2667000"/>
            <a:ext cx="762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2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260850" y="262255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B</a:t>
            </a:r>
          </a:p>
        </p:txBody>
      </p:sp>
      <p:sp>
        <p:nvSpPr>
          <p:cNvPr id="27684" name="Text Box 33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638800" y="21478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27685" name="Text Box 3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230028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S </a:t>
            </a:r>
            <a:r>
              <a:rPr lang="en-US"/>
              <a:t>::= a</a:t>
            </a:r>
            <a:r>
              <a:rPr lang="en-US" i="1"/>
              <a:t>AB</a:t>
            </a:r>
            <a:r>
              <a:rPr lang="en-US"/>
              <a:t>e</a:t>
            </a:r>
            <a:endParaRPr lang="en-US" i="1"/>
          </a:p>
        </p:txBody>
      </p:sp>
      <p:sp>
        <p:nvSpPr>
          <p:cNvPr id="27686" name="Line 3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1557338" y="2590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04900" y="216535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accept</a:t>
            </a:r>
          </a:p>
        </p:txBody>
      </p:sp>
      <p:sp>
        <p:nvSpPr>
          <p:cNvPr id="27688" name="Text Box 37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90638" y="26987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$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59693B6-8111-44AC-8606-8690D2E1814C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4FFBA059-E12E-45C1-8A27-E9CD7B12FF3C}" type="slidenum">
              <a:rPr lang="en-US" smtClean="0"/>
              <a:pPr eaLnBrk="1" hangingPunct="1"/>
              <a:t>26</a:t>
            </a:fld>
            <a:endParaRPr lang="en-US" smtClean="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 Parse Table for</a:t>
            </a:r>
          </a:p>
        </p:txBody>
      </p:sp>
      <p:sp>
        <p:nvSpPr>
          <p:cNvPr id="2867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0"/>
            <a:ext cx="2819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chemeClr val="tx2"/>
                </a:solidFill>
                <a:sym typeface="ZapfDingbats" pitchFamily="82" charset="2"/>
              </a:rPr>
              <a:t>1.</a:t>
            </a:r>
            <a:r>
              <a:rPr lang="en-US" sz="2800">
                <a:solidFill>
                  <a:schemeClr val="tx2"/>
                </a:solidFill>
                <a:sym typeface="ZapfDingbats" pitchFamily="82" charset="2"/>
              </a:rPr>
              <a:t>  </a:t>
            </a:r>
            <a:r>
              <a:rPr lang="en-US" sz="2800" i="1">
                <a:solidFill>
                  <a:schemeClr val="tx2"/>
                </a:solidFill>
              </a:rPr>
              <a:t>S</a:t>
            </a:r>
            <a:r>
              <a:rPr lang="en-US" sz="2800">
                <a:solidFill>
                  <a:schemeClr val="tx2"/>
                </a:solidFill>
              </a:rPr>
              <a:t> ::= a</a:t>
            </a:r>
            <a:r>
              <a:rPr lang="en-US" sz="2800" i="1">
                <a:solidFill>
                  <a:schemeClr val="tx2"/>
                </a:solidFill>
              </a:rPr>
              <a:t>AB</a:t>
            </a:r>
            <a:r>
              <a:rPr lang="en-US" sz="2800">
                <a:solidFill>
                  <a:schemeClr val="tx2"/>
                </a:solidFill>
              </a:rPr>
              <a:t>e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  <a:sym typeface="ZapfDingbats" pitchFamily="82" charset="2"/>
              </a:rPr>
              <a:t>2.</a:t>
            </a:r>
            <a:r>
              <a:rPr lang="en-US" sz="2800">
                <a:solidFill>
                  <a:schemeClr val="tx2"/>
                </a:solidFill>
              </a:rPr>
              <a:t>  </a:t>
            </a:r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 ::= </a:t>
            </a:r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bc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  <a:sym typeface="ZapfDingbats" pitchFamily="82" charset="2"/>
              </a:rPr>
              <a:t>3.</a:t>
            </a:r>
            <a:r>
              <a:rPr lang="en-US" sz="2800">
                <a:solidFill>
                  <a:schemeClr val="tx2"/>
                </a:solidFill>
              </a:rPr>
              <a:t>  </a:t>
            </a:r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 ::= b</a:t>
            </a:r>
          </a:p>
          <a:p>
            <a:pPr algn="l" eaLnBrk="1" hangingPunct="1"/>
            <a:r>
              <a:rPr lang="en-US" sz="2400">
                <a:solidFill>
                  <a:schemeClr val="tx2"/>
                </a:solidFill>
                <a:sym typeface="ZapfDingbats" pitchFamily="82" charset="2"/>
              </a:rPr>
              <a:t>4.</a:t>
            </a:r>
            <a:r>
              <a:rPr lang="en-US" sz="2800">
                <a:solidFill>
                  <a:schemeClr val="tx2"/>
                </a:solidFill>
              </a:rPr>
              <a:t>  </a:t>
            </a:r>
            <a:r>
              <a:rPr lang="en-US" sz="2800" i="1">
                <a:solidFill>
                  <a:schemeClr val="tx2"/>
                </a:solidFill>
              </a:rPr>
              <a:t>B</a:t>
            </a:r>
            <a:r>
              <a:rPr lang="en-US" sz="2800">
                <a:solidFill>
                  <a:schemeClr val="tx2"/>
                </a:solidFill>
              </a:rPr>
              <a:t> ::= d </a:t>
            </a:r>
          </a:p>
        </p:txBody>
      </p:sp>
      <p:graphicFrame>
        <p:nvGraphicFramePr>
          <p:cNvPr id="347202" name="Group 1090"/>
          <p:cNvGraphicFramePr>
            <a:graphicFrameLocks noGrp="1"/>
          </p:cNvGraphicFramePr>
          <p:nvPr>
            <p:ph type="tbl" idx="1"/>
            <p:custDataLst>
              <p:tags r:id="rId6"/>
            </p:custDataLst>
          </p:nvPr>
        </p:nvGraphicFramePr>
        <p:xfrm>
          <a:off x="1143000" y="2057400"/>
          <a:ext cx="7023100" cy="4023206"/>
        </p:xfrm>
        <a:graphic>
          <a:graphicData uri="http://schemas.openxmlformats.org/drawingml/2006/table">
            <a:tbl>
              <a:tblPr/>
              <a:tblGrid>
                <a:gridCol w="762000"/>
                <a:gridCol w="673100"/>
                <a:gridCol w="700088"/>
                <a:gridCol w="698500"/>
                <a:gridCol w="696912"/>
                <a:gridCol w="698500"/>
                <a:gridCol w="700088"/>
                <a:gridCol w="696912"/>
                <a:gridCol w="698500"/>
                <a:gridCol w="698500"/>
              </a:tblGrid>
              <a:tr h="36570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State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    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acc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186B7AC-F222-42D5-9949-9BCC43CF3A3B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F4E2868-8983-4A75-A7BE-834966CAF2D6}" type="slidenum">
              <a:rPr lang="en-US" smtClean="0"/>
              <a:pPr eaLnBrk="1" hangingPunct="1"/>
              <a:t>27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 Parsing Algorithm (1)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914400" y="2017713"/>
            <a:ext cx="3810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word = scanner.getToken();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while (true)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s = top of stack;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if (action[s, word] = s</a:t>
            </a:r>
            <a:r>
              <a:rPr lang="en-US" sz="1600" i="1" smtClean="0"/>
              <a:t>i</a:t>
            </a:r>
            <a:r>
              <a:rPr lang="en-US" sz="1600" smtClean="0"/>
              <a:t> 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   push word; push </a:t>
            </a:r>
            <a:r>
              <a:rPr lang="en-US" sz="1600" i="1" smtClean="0"/>
              <a:t>i</a:t>
            </a:r>
            <a:r>
              <a:rPr lang="en-US" sz="1600" smtClean="0"/>
              <a:t>  (state);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   word = scanner.getToken();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} else if (action[s, word] = r</a:t>
            </a:r>
            <a:r>
              <a:rPr lang="en-US" sz="1600" i="1" smtClean="0"/>
              <a:t>j</a:t>
            </a:r>
            <a:r>
              <a:rPr lang="en-US" sz="1600" smtClean="0"/>
              <a:t> 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   pop 2 * length of right side of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	production </a:t>
            </a:r>
            <a:r>
              <a:rPr lang="en-US" sz="1600" i="1" smtClean="0"/>
              <a:t>j  </a:t>
            </a:r>
            <a:r>
              <a:rPr lang="en-US" sz="1600" smtClean="0"/>
              <a:t>(2*|</a:t>
            </a:r>
            <a:r>
              <a:rPr lang="en-US" sz="1600" smtClean="0">
                <a:sym typeface="Symbol" pitchFamily="18" charset="2"/>
              </a:rPr>
              <a:t>|)</a:t>
            </a:r>
            <a:r>
              <a:rPr lang="en-US" sz="1600" smtClean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   uncovered_s = top of stack;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   push left side </a:t>
            </a:r>
            <a:r>
              <a:rPr lang="en-US" sz="1600" i="1" smtClean="0"/>
              <a:t>A</a:t>
            </a:r>
            <a:r>
              <a:rPr lang="en-US" sz="1600" smtClean="0"/>
              <a:t> of production </a:t>
            </a:r>
            <a:r>
              <a:rPr lang="en-US" sz="1600" i="1" smtClean="0"/>
              <a:t>j</a:t>
            </a:r>
            <a:r>
              <a:rPr lang="en-US" sz="1600" smtClean="0"/>
              <a:t> 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   push state goto[uncovered_s, </a:t>
            </a:r>
            <a:r>
              <a:rPr lang="en-US" sz="1600" i="1" smtClean="0"/>
              <a:t>A</a:t>
            </a:r>
            <a:r>
              <a:rPr lang="en-US" sz="1600" smtClean="0"/>
              <a:t>];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smtClean="0"/>
              <a:t>	}</a:t>
            </a:r>
          </a:p>
        </p:txBody>
      </p:sp>
      <p:sp>
        <p:nvSpPr>
          <p:cNvPr id="29703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53000" y="2024063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1600"/>
              <a:t>} else if (action[s, word] = accept ) {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600"/>
              <a:t>	return;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600"/>
              <a:t>} else {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600"/>
              <a:t>	// no entry in action table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600"/>
              <a:t>	report syntax error;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600"/>
              <a:t>	halt or attempt recovery;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1600"/>
              <a:t>}</a:t>
            </a:r>
          </a:p>
        </p:txBody>
      </p:sp>
      <p:sp>
        <p:nvSpPr>
          <p:cNvPr id="29704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724400" y="205740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C543D7-5E3B-4866-AE23-924290D8F9B1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0723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0724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8D2F6C3B-7680-4B5C-9A69-2F8CB505C7E1}" type="slidenum">
              <a:rPr lang="en-US" smtClean="0"/>
              <a:pPr eaLnBrk="1" hangingPunct="1"/>
              <a:t>28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>
          <a:xfrm>
            <a:off x="762000" y="2057400"/>
            <a:ext cx="4191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Stack 		                   Input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$			               </a:t>
            </a:r>
            <a:r>
              <a:rPr lang="en-US" sz="2000" dirty="0" err="1" smtClean="0"/>
              <a:t>abbcde</a:t>
            </a:r>
            <a:r>
              <a:rPr lang="en-US" sz="2000" dirty="0" smtClean="0"/>
              <a:t>$</a:t>
            </a:r>
          </a:p>
        </p:txBody>
      </p:sp>
      <p:sp>
        <p:nvSpPr>
          <p:cNvPr id="30727" name="Text Box 1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76200"/>
            <a:ext cx="2819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tx2"/>
                </a:solidFill>
                <a:sym typeface="ZapfDingbats" pitchFamily="82" charset="2"/>
              </a:rPr>
              <a:t>1.</a:t>
            </a:r>
            <a:r>
              <a:rPr lang="en-US" sz="2400">
                <a:solidFill>
                  <a:schemeClr val="tx2"/>
                </a:solidFill>
                <a:sym typeface="ZapfDingbats" pitchFamily="82" charset="2"/>
              </a:rPr>
              <a:t>  </a:t>
            </a:r>
            <a:r>
              <a:rPr lang="en-US" sz="2400" i="1">
                <a:solidFill>
                  <a:schemeClr val="tx2"/>
                </a:solidFill>
              </a:rPr>
              <a:t>S</a:t>
            </a:r>
            <a:r>
              <a:rPr lang="en-US" sz="2400">
                <a:solidFill>
                  <a:schemeClr val="tx2"/>
                </a:solidFill>
              </a:rPr>
              <a:t> ::= a</a:t>
            </a:r>
            <a:r>
              <a:rPr lang="en-US" sz="2400" i="1">
                <a:solidFill>
                  <a:schemeClr val="tx2"/>
                </a:solidFill>
              </a:rPr>
              <a:t>AB</a:t>
            </a:r>
            <a:r>
              <a:rPr lang="en-US" sz="2400">
                <a:solidFill>
                  <a:schemeClr val="tx2"/>
                </a:solidFill>
              </a:rPr>
              <a:t>e</a:t>
            </a:r>
          </a:p>
          <a:p>
            <a:pPr algn="l" eaLnBrk="1" hangingPunct="1"/>
            <a:r>
              <a:rPr lang="en-US" sz="2000">
                <a:solidFill>
                  <a:schemeClr val="tx2"/>
                </a:solidFill>
              </a:rPr>
              <a:t>2.</a:t>
            </a:r>
            <a:r>
              <a:rPr lang="en-US" sz="2400">
                <a:solidFill>
                  <a:schemeClr val="tx2"/>
                </a:solidFill>
              </a:rPr>
              <a:t>  </a:t>
            </a:r>
            <a:r>
              <a:rPr lang="en-US" sz="2400" i="1">
                <a:solidFill>
                  <a:schemeClr val="tx2"/>
                </a:solidFill>
              </a:rPr>
              <a:t>A</a:t>
            </a:r>
            <a:r>
              <a:rPr lang="en-US" sz="2400">
                <a:solidFill>
                  <a:schemeClr val="tx2"/>
                </a:solidFill>
              </a:rPr>
              <a:t> ::= </a:t>
            </a:r>
            <a:r>
              <a:rPr lang="en-US" sz="2400" i="1">
                <a:solidFill>
                  <a:schemeClr val="tx2"/>
                </a:solidFill>
              </a:rPr>
              <a:t>A</a:t>
            </a:r>
            <a:r>
              <a:rPr lang="en-US" sz="2400">
                <a:solidFill>
                  <a:schemeClr val="tx2"/>
                </a:solidFill>
              </a:rPr>
              <a:t>bc</a:t>
            </a:r>
          </a:p>
          <a:p>
            <a:pPr algn="l" eaLnBrk="1" hangingPunct="1"/>
            <a:r>
              <a:rPr lang="en-US" sz="2000">
                <a:solidFill>
                  <a:schemeClr val="tx2"/>
                </a:solidFill>
                <a:sym typeface="ZapfDingbats" pitchFamily="82" charset="2"/>
              </a:rPr>
              <a:t>3.</a:t>
            </a:r>
            <a:r>
              <a:rPr lang="en-US" sz="2400">
                <a:solidFill>
                  <a:schemeClr val="tx2"/>
                </a:solidFill>
              </a:rPr>
              <a:t>  </a:t>
            </a:r>
            <a:r>
              <a:rPr lang="en-US" sz="2400" i="1">
                <a:solidFill>
                  <a:schemeClr val="tx2"/>
                </a:solidFill>
              </a:rPr>
              <a:t>A</a:t>
            </a:r>
            <a:r>
              <a:rPr lang="en-US" sz="2400">
                <a:solidFill>
                  <a:schemeClr val="tx2"/>
                </a:solidFill>
              </a:rPr>
              <a:t> ::= b</a:t>
            </a:r>
          </a:p>
          <a:p>
            <a:pPr algn="l" eaLnBrk="1" hangingPunct="1"/>
            <a:r>
              <a:rPr lang="en-US" sz="2000">
                <a:solidFill>
                  <a:schemeClr val="tx2"/>
                </a:solidFill>
                <a:sym typeface="ZapfDingbats" pitchFamily="82" charset="2"/>
              </a:rPr>
              <a:t>4.</a:t>
            </a:r>
            <a:r>
              <a:rPr lang="en-US" sz="2400">
                <a:solidFill>
                  <a:schemeClr val="tx2"/>
                </a:solidFill>
              </a:rPr>
              <a:t>  </a:t>
            </a:r>
            <a:r>
              <a:rPr lang="en-US" sz="2400" i="1">
                <a:solidFill>
                  <a:schemeClr val="tx2"/>
                </a:solidFill>
              </a:rPr>
              <a:t>B</a:t>
            </a:r>
            <a:r>
              <a:rPr lang="en-US" sz="2400">
                <a:solidFill>
                  <a:schemeClr val="tx2"/>
                </a:solidFill>
              </a:rPr>
              <a:t> ::= d </a:t>
            </a:r>
          </a:p>
        </p:txBody>
      </p:sp>
      <p:graphicFrame>
        <p:nvGraphicFramePr>
          <p:cNvPr id="348396" name="Group 236"/>
          <p:cNvGraphicFramePr>
            <a:graphicFrameLocks noGrp="1"/>
          </p:cNvGraphicFramePr>
          <p:nvPr>
            <p:ph sz="half" idx="2"/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4165227430"/>
              </p:ext>
            </p:extLst>
          </p:nvPr>
        </p:nvGraphicFramePr>
        <p:xfrm>
          <a:off x="5029200" y="2017713"/>
          <a:ext cx="3846512" cy="4114802"/>
        </p:xfrm>
        <a:graphic>
          <a:graphicData uri="http://schemas.openxmlformats.org/drawingml/2006/table">
            <a:tbl>
              <a:tblPr/>
              <a:tblGrid>
                <a:gridCol w="398462"/>
                <a:gridCol w="369888"/>
                <a:gridCol w="385762"/>
                <a:gridCol w="401638"/>
                <a:gridCol w="366712"/>
                <a:gridCol w="385763"/>
                <a:gridCol w="384175"/>
                <a:gridCol w="384175"/>
                <a:gridCol w="384175"/>
                <a:gridCol w="385762"/>
              </a:tblGrid>
              <a:tr h="3746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goto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0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$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ac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r3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r2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7F9CB78-35B9-410B-9494-331124B0C987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05FE4423-CFE2-4074-BE02-6558C987D9A8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 States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is that each state encodes</a:t>
            </a:r>
          </a:p>
          <a:p>
            <a:pPr lvl="1" eaLnBrk="1" hangingPunct="1"/>
            <a:r>
              <a:rPr lang="en-US" smtClean="0"/>
              <a:t>The set of all possible productions that we could be looking at, given the current state of the parse, and</a:t>
            </a:r>
          </a:p>
          <a:p>
            <a:pPr lvl="1" eaLnBrk="1" hangingPunct="1"/>
            <a:r>
              <a:rPr lang="en-US" i="1" smtClean="0"/>
              <a:t>Where</a:t>
            </a:r>
            <a:r>
              <a:rPr lang="en-US" smtClean="0"/>
              <a:t> we are in the right hand side of each of those productions</a:t>
            </a:r>
            <a:endParaRPr lang="en-US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039258B-4F2D-418A-938A-B049563BD142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4A266853-2D06-4BD4-91CA-2A1E0EC64BC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LR(1) Parsing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We’ll look at LR(1) parsers</a:t>
            </a:r>
          </a:p>
          <a:p>
            <a:pPr lvl="1" eaLnBrk="1" hangingPunct="1"/>
            <a:r>
              <a:rPr lang="en-US" u="sng" smtClean="0"/>
              <a:t>L</a:t>
            </a:r>
            <a:r>
              <a:rPr lang="en-US" smtClean="0"/>
              <a:t>eft to right scan, </a:t>
            </a:r>
            <a:r>
              <a:rPr lang="en-US" u="sng" smtClean="0"/>
              <a:t>R</a:t>
            </a:r>
            <a:r>
              <a:rPr lang="en-US" smtClean="0"/>
              <a:t>ightmost derivation, 1 symbol lookahead</a:t>
            </a:r>
          </a:p>
          <a:p>
            <a:pPr lvl="1" eaLnBrk="1" hangingPunct="1"/>
            <a:r>
              <a:rPr lang="en-US" smtClean="0"/>
              <a:t>Almost all practical programming languages have an LR(1) grammar</a:t>
            </a:r>
          </a:p>
          <a:p>
            <a:pPr lvl="1" eaLnBrk="1" hangingPunct="1"/>
            <a:r>
              <a:rPr lang="en-US" smtClean="0"/>
              <a:t>LALR(1), SLR(1), etc. – subsets of LR(1)</a:t>
            </a:r>
          </a:p>
          <a:p>
            <a:pPr lvl="2" eaLnBrk="1" hangingPunct="1"/>
            <a:r>
              <a:rPr lang="en-US" smtClean="0"/>
              <a:t>LALR(1) can parse most real languages, is more compact, and is used by YACC/Bison/etc.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13ADEE-59C5-496A-8100-13E7B7DEEA7D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BCF145BC-A57B-4B77-A3CB-10BFD66946BC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Items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</a:t>
            </a:r>
            <a:r>
              <a:rPr lang="en-US" i="1" dirty="0" smtClean="0">
                <a:solidFill>
                  <a:schemeClr val="tx2"/>
                </a:solidFill>
              </a:rPr>
              <a:t>item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is a production with a dot in the right hand side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 Items for production </a:t>
            </a:r>
            <a:r>
              <a:rPr lang="en-US" i="1" dirty="0" smtClean="0"/>
              <a:t>A</a:t>
            </a:r>
            <a:r>
              <a:rPr lang="en-US" dirty="0" smtClean="0"/>
              <a:t> ::= </a:t>
            </a:r>
            <a:r>
              <a:rPr lang="en-US" i="1" dirty="0" smtClean="0"/>
              <a:t>XY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/>
              <a:t>		 A</a:t>
            </a:r>
            <a:r>
              <a:rPr lang="en-US" dirty="0" smtClean="0"/>
              <a:t> ::= .</a:t>
            </a:r>
            <a:r>
              <a:rPr lang="en-US" i="1" dirty="0" smtClean="0"/>
              <a:t>XY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/>
              <a:t>		 A</a:t>
            </a:r>
            <a:r>
              <a:rPr lang="en-US" dirty="0" smtClean="0"/>
              <a:t> ::= </a:t>
            </a:r>
            <a:r>
              <a:rPr lang="en-US" i="1" dirty="0" smtClean="0"/>
              <a:t>X.Y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/>
              <a:t>		 A</a:t>
            </a:r>
            <a:r>
              <a:rPr lang="en-US" dirty="0" smtClean="0"/>
              <a:t> ::= </a:t>
            </a:r>
            <a:r>
              <a:rPr lang="en-US" i="1" dirty="0" smtClean="0"/>
              <a:t>XY.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Idea: The dot represents a position in the production</a:t>
            </a:r>
            <a:endParaRPr lang="en-US" i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2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64D6B66-F912-4614-B229-78296778487C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3795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44442019-D6F8-439A-87B7-141DBFA93C43}" type="slidenum">
              <a:rPr lang="en-US" smtClean="0"/>
              <a:pPr eaLnBrk="1" hangingPunct="1"/>
              <a:t>31</a:t>
            </a:fld>
            <a:endParaRPr lang="en-US" smtClean="0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DFA for</a:t>
            </a:r>
          </a:p>
        </p:txBody>
      </p:sp>
      <p:sp>
        <p:nvSpPr>
          <p:cNvPr id="3379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29000" y="228600"/>
            <a:ext cx="2286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S</a:t>
            </a:r>
            <a:r>
              <a:rPr lang="en-US" sz="2800">
                <a:solidFill>
                  <a:schemeClr val="tx2"/>
                </a:solidFill>
              </a:rPr>
              <a:t> ::= a</a:t>
            </a:r>
            <a:r>
              <a:rPr lang="en-US" sz="2800" i="1">
                <a:solidFill>
                  <a:schemeClr val="tx2"/>
                </a:solidFill>
              </a:rPr>
              <a:t>AB</a:t>
            </a:r>
            <a:r>
              <a:rPr lang="en-US" sz="2800">
                <a:solidFill>
                  <a:schemeClr val="tx2"/>
                </a:solidFill>
              </a:rPr>
              <a:t>e</a:t>
            </a:r>
          </a:p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 ::= </a:t>
            </a:r>
            <a:r>
              <a:rPr lang="en-US" sz="2800" i="1">
                <a:solidFill>
                  <a:schemeClr val="tx2"/>
                </a:solidFill>
              </a:rPr>
              <a:t>A</a:t>
            </a:r>
            <a:r>
              <a:rPr lang="en-US" sz="2800">
                <a:solidFill>
                  <a:schemeClr val="tx2"/>
                </a:solidFill>
              </a:rPr>
              <a:t>bc | b</a:t>
            </a:r>
          </a:p>
          <a:p>
            <a:pPr algn="l" eaLnBrk="1" hangingPunct="1"/>
            <a:r>
              <a:rPr lang="en-US" sz="2800" i="1">
                <a:solidFill>
                  <a:schemeClr val="tx2"/>
                </a:solidFill>
              </a:rPr>
              <a:t>B</a:t>
            </a:r>
            <a:r>
              <a:rPr lang="en-US" sz="2800">
                <a:solidFill>
                  <a:schemeClr val="tx2"/>
                </a:solidFill>
              </a:rPr>
              <a:t> ::= d </a:t>
            </a:r>
          </a:p>
        </p:txBody>
      </p:sp>
      <p:sp>
        <p:nvSpPr>
          <p:cNvPr id="33799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2850" y="2759075"/>
            <a:ext cx="1377950" cy="3794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S</a:t>
            </a:r>
            <a:r>
              <a:rPr lang="en-US"/>
              <a:t> ::= .a</a:t>
            </a:r>
            <a:r>
              <a:rPr lang="en-US" i="1"/>
              <a:t>AB</a:t>
            </a:r>
            <a:r>
              <a:rPr lang="en-US"/>
              <a:t>e</a:t>
            </a:r>
          </a:p>
        </p:txBody>
      </p:sp>
      <p:sp>
        <p:nvSpPr>
          <p:cNvPr id="33800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4438" y="3643313"/>
            <a:ext cx="1377950" cy="92868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a.</a:t>
            </a:r>
            <a:r>
              <a:rPr lang="en-US" i="1"/>
              <a:t>AB</a:t>
            </a:r>
            <a:r>
              <a:rPr lang="en-US"/>
              <a:t>e</a:t>
            </a:r>
          </a:p>
          <a:p>
            <a:pPr algn="l" eaLnBrk="1" hangingPunct="1"/>
            <a:r>
              <a:rPr lang="en-US" i="1"/>
              <a:t>A</a:t>
            </a:r>
            <a:r>
              <a:rPr lang="en-US"/>
              <a:t> ::= .</a:t>
            </a:r>
            <a:r>
              <a:rPr lang="en-US" i="1"/>
              <a:t>A</a:t>
            </a:r>
            <a:r>
              <a:rPr lang="en-US"/>
              <a:t>bc</a:t>
            </a:r>
          </a:p>
          <a:p>
            <a:pPr algn="l" eaLnBrk="1" hangingPunct="1"/>
            <a:r>
              <a:rPr lang="en-US" i="1"/>
              <a:t>A</a:t>
            </a:r>
            <a:r>
              <a:rPr lang="en-US"/>
              <a:t> ::= .b</a:t>
            </a:r>
          </a:p>
        </p:txBody>
      </p:sp>
      <p:sp>
        <p:nvSpPr>
          <p:cNvPr id="3380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60488" y="5106988"/>
            <a:ext cx="1001712" cy="3794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A</a:t>
            </a:r>
            <a:r>
              <a:rPr lang="en-US"/>
              <a:t> ::= b.</a:t>
            </a:r>
          </a:p>
        </p:txBody>
      </p:sp>
      <p:sp>
        <p:nvSpPr>
          <p:cNvPr id="33802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858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5908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27432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accept</a:t>
            </a:r>
          </a:p>
        </p:txBody>
      </p:sp>
      <p:sp>
        <p:nvSpPr>
          <p:cNvPr id="3380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741613" y="2622550"/>
            <a:ext cx="309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$</a:t>
            </a:r>
          </a:p>
        </p:txBody>
      </p:sp>
      <p:sp>
        <p:nvSpPr>
          <p:cNvPr id="33806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828800" y="31242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31559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33808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1828800" y="4572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20825" y="46037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33810" name="Text Box 17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3657600"/>
            <a:ext cx="1377950" cy="928688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a</a:t>
            </a:r>
            <a:r>
              <a:rPr lang="en-US" i="1"/>
              <a:t>A</a:t>
            </a:r>
            <a:r>
              <a:rPr lang="en-US"/>
              <a:t>.</a:t>
            </a:r>
            <a:r>
              <a:rPr lang="en-US" i="1"/>
              <a:t>B</a:t>
            </a:r>
            <a:r>
              <a:rPr lang="en-US"/>
              <a:t>e</a:t>
            </a:r>
          </a:p>
          <a:p>
            <a:pPr algn="l" eaLnBrk="1" hangingPunct="1"/>
            <a:r>
              <a:rPr lang="en-US" i="1"/>
              <a:t>A</a:t>
            </a:r>
            <a:r>
              <a:rPr lang="en-US"/>
              <a:t> ::= </a:t>
            </a:r>
            <a:r>
              <a:rPr lang="en-US" i="1"/>
              <a:t>A</a:t>
            </a:r>
            <a:r>
              <a:rPr lang="en-US"/>
              <a:t>.bc</a:t>
            </a:r>
          </a:p>
          <a:p>
            <a:pPr algn="l" eaLnBrk="1" hangingPunct="1"/>
            <a:r>
              <a:rPr lang="en-US" i="1"/>
              <a:t>B</a:t>
            </a:r>
            <a:r>
              <a:rPr lang="en-US"/>
              <a:t> ::= .d</a:t>
            </a:r>
          </a:p>
        </p:txBody>
      </p:sp>
      <p:sp>
        <p:nvSpPr>
          <p:cNvPr id="33811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90800" y="409733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Text Box 1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667000" y="374808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33813" name="Text Box 2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65488" y="5106988"/>
            <a:ext cx="1001712" cy="3794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B</a:t>
            </a:r>
            <a:r>
              <a:rPr lang="en-US"/>
              <a:t> ::= d.</a:t>
            </a:r>
          </a:p>
        </p:txBody>
      </p:sp>
      <p:sp>
        <p:nvSpPr>
          <p:cNvPr id="33814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733800" y="45720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5" name="Text Box 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5825" y="46037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33816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4495800" y="4097338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576763" y="3733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33818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022850" y="3887788"/>
            <a:ext cx="1243013" cy="3794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A</a:t>
            </a:r>
            <a:r>
              <a:rPr lang="en-US"/>
              <a:t> ::= </a:t>
            </a:r>
            <a:r>
              <a:rPr lang="en-US" i="1"/>
              <a:t>A</a:t>
            </a:r>
            <a:r>
              <a:rPr lang="en-US"/>
              <a:t>b.c</a:t>
            </a:r>
          </a:p>
        </p:txBody>
      </p:sp>
      <p:sp>
        <p:nvSpPr>
          <p:cNvPr id="3381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05400" y="4802188"/>
            <a:ext cx="1243013" cy="3794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A</a:t>
            </a:r>
            <a:r>
              <a:rPr lang="en-US"/>
              <a:t> ::= </a:t>
            </a:r>
            <a:r>
              <a:rPr lang="en-US" i="1"/>
              <a:t>A</a:t>
            </a:r>
            <a:r>
              <a:rPr lang="en-US"/>
              <a:t>bc.</a:t>
            </a:r>
          </a:p>
        </p:txBody>
      </p:sp>
      <p:sp>
        <p:nvSpPr>
          <p:cNvPr id="33820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573713" y="42672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276850" y="429895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33822" name="Line 2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4495800" y="2954338"/>
            <a:ext cx="515938" cy="703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495800" y="29718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33824" name="Text Box 3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005388" y="2744788"/>
            <a:ext cx="1377950" cy="3794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a</a:t>
            </a:r>
            <a:r>
              <a:rPr lang="en-US" i="1"/>
              <a:t>AB</a:t>
            </a:r>
            <a:r>
              <a:rPr lang="en-US"/>
              <a:t>.e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477000" y="266700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33826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27850" y="2730500"/>
            <a:ext cx="1377950" cy="3794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a</a:t>
            </a:r>
            <a:r>
              <a:rPr lang="en-US" i="1"/>
              <a:t>AB</a:t>
            </a:r>
            <a:r>
              <a:rPr lang="en-US"/>
              <a:t>e.</a:t>
            </a:r>
          </a:p>
        </p:txBody>
      </p:sp>
      <p:sp>
        <p:nvSpPr>
          <p:cNvPr id="33827" name="Oval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914400" y="2438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33828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914400" y="33528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33829" name="Oval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066800" y="48006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  <p:sp>
        <p:nvSpPr>
          <p:cNvPr id="33830" name="Oval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819400" y="33528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33831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971800" y="48006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5</a:t>
            </a:r>
          </a:p>
        </p:txBody>
      </p:sp>
      <p:sp>
        <p:nvSpPr>
          <p:cNvPr id="33832" name="Oval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724400" y="3581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6</a:t>
            </a:r>
          </a:p>
        </p:txBody>
      </p:sp>
      <p:sp>
        <p:nvSpPr>
          <p:cNvPr id="33833" name="Oval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800600" y="44958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7</a:t>
            </a:r>
          </a:p>
        </p:txBody>
      </p:sp>
      <p:sp>
        <p:nvSpPr>
          <p:cNvPr id="33834" name="Oval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24400" y="2438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8</a:t>
            </a:r>
          </a:p>
        </p:txBody>
      </p:sp>
      <p:sp>
        <p:nvSpPr>
          <p:cNvPr id="33835" name="Oval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646863" y="2438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9</a:t>
            </a:r>
          </a:p>
        </p:txBody>
      </p:sp>
      <p:sp>
        <p:nvSpPr>
          <p:cNvPr id="33836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4008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BD1B4BE-7889-4F4D-BB4B-50B486C6F640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7D11AC3D-3F55-471B-9BC1-BD270194A759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Grammars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Grammars can cause to problems when constructing a LR parser</a:t>
            </a:r>
          </a:p>
          <a:p>
            <a:pPr lvl="1" eaLnBrk="1" hangingPunct="1"/>
            <a:r>
              <a:rPr lang="en-US" smtClean="0"/>
              <a:t>Shift-reduce conflicts</a:t>
            </a:r>
          </a:p>
          <a:p>
            <a:pPr lvl="1" eaLnBrk="1" hangingPunct="1"/>
            <a:r>
              <a:rPr lang="en-US" smtClean="0"/>
              <a:t>Reduce-reduce conflicts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248A90D-CBD6-4A7C-933A-E06C7F3DDA14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9782BCAC-1A55-48E0-A78B-44C3E6504D24}" type="slidenum">
              <a:rPr lang="en-US" smtClean="0"/>
              <a:pPr eaLnBrk="1" hangingPunct="1"/>
              <a:t>33</a:t>
            </a:fld>
            <a:endParaRPr lang="en-US" smtClean="0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Shift-Reduce Conflicts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Situation: both a shift and a reduce are possible at a given point in the parse (equivalently: in a particular state of the DFA)</a:t>
            </a:r>
          </a:p>
          <a:p>
            <a:pPr eaLnBrk="1" hangingPunct="1"/>
            <a:r>
              <a:rPr lang="en-US" smtClean="0"/>
              <a:t>Classic example: if-else statement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S</a:t>
            </a:r>
            <a:r>
              <a:rPr lang="en-US" smtClean="0"/>
              <a:t> ::= ifthen </a:t>
            </a:r>
            <a:r>
              <a:rPr lang="en-US" i="1" smtClean="0"/>
              <a:t>S</a:t>
            </a:r>
            <a:r>
              <a:rPr lang="en-US" smtClean="0"/>
              <a:t>  | ifthen </a:t>
            </a:r>
            <a:r>
              <a:rPr lang="en-US" i="1" smtClean="0"/>
              <a:t>S</a:t>
            </a:r>
            <a:r>
              <a:rPr lang="en-US" smtClean="0"/>
              <a:t> else </a:t>
            </a:r>
            <a:r>
              <a:rPr lang="en-US" i="1" smtClean="0"/>
              <a:t>S</a:t>
            </a: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FC9209A-8590-467A-8B94-EA9EA6FBBEF7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6867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6868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D571B9D-DF9D-4AB8-A6C2-6748E6463C85}" type="slidenum">
              <a:rPr lang="en-US" smtClean="0"/>
              <a:pPr eaLnBrk="1" hangingPunct="1"/>
              <a:t>34</a:t>
            </a:fld>
            <a:endParaRPr lang="en-US" smtClean="0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States for</a:t>
            </a:r>
          </a:p>
        </p:txBody>
      </p:sp>
      <p:sp>
        <p:nvSpPr>
          <p:cNvPr id="36870" name="Rectangle 24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 3 has a shift-reduce conflict</a:t>
            </a:r>
          </a:p>
          <a:p>
            <a:pPr lvl="1" eaLnBrk="1" hangingPunct="1"/>
            <a:r>
              <a:rPr lang="en-US" smtClean="0"/>
              <a:t>Can shift past else into state 4 (s4)</a:t>
            </a:r>
          </a:p>
          <a:p>
            <a:pPr lvl="1" eaLnBrk="1" hangingPunct="1"/>
            <a:r>
              <a:rPr lang="en-US" smtClean="0"/>
              <a:t>Can reduce (r1)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smtClean="0"/>
              <a:t>S</a:t>
            </a:r>
            <a:r>
              <a:rPr lang="en-US" smtClean="0"/>
              <a:t> ::= ifthen </a:t>
            </a:r>
            <a:r>
              <a:rPr lang="en-US" i="1" smtClean="0"/>
              <a:t>S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(Note: other </a:t>
            </a:r>
            <a:r>
              <a:rPr lang="en-US" sz="2000" i="1" smtClean="0"/>
              <a:t>S </a:t>
            </a:r>
            <a:r>
              <a:rPr lang="en-US" sz="2000" smtClean="0"/>
              <a:t>::= .ifthen items not included in states 2-4 to save space)</a:t>
            </a:r>
            <a:endParaRPr lang="en-US" smtClean="0"/>
          </a:p>
        </p:txBody>
      </p:sp>
      <p:sp>
        <p:nvSpPr>
          <p:cNvPr id="3687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3225" y="711200"/>
            <a:ext cx="33083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sz="2000">
                <a:solidFill>
                  <a:schemeClr val="tx2"/>
                </a:solidFill>
                <a:sym typeface="ZapfDingbats" pitchFamily="82" charset="2"/>
              </a:rPr>
              <a:t>1.</a:t>
            </a:r>
            <a:r>
              <a:rPr lang="en-US" sz="2400">
                <a:solidFill>
                  <a:schemeClr val="tx2"/>
                </a:solidFill>
              </a:rPr>
              <a:t>  </a:t>
            </a:r>
            <a:r>
              <a:rPr lang="en-US" sz="2400" i="1">
                <a:solidFill>
                  <a:schemeClr val="tx2"/>
                </a:solidFill>
              </a:rPr>
              <a:t>S</a:t>
            </a:r>
            <a:r>
              <a:rPr lang="en-US" sz="2400">
                <a:solidFill>
                  <a:schemeClr val="tx2"/>
                </a:solidFill>
              </a:rPr>
              <a:t> ::= ifthen </a:t>
            </a:r>
            <a:r>
              <a:rPr lang="en-US" sz="2400" i="1">
                <a:solidFill>
                  <a:schemeClr val="tx2"/>
                </a:solidFill>
              </a:rPr>
              <a:t>S</a:t>
            </a:r>
            <a:endParaRPr lang="en-US" sz="2400">
              <a:solidFill>
                <a:schemeClr val="tx2"/>
              </a:solidFill>
            </a:endParaRPr>
          </a:p>
          <a:p>
            <a:pPr algn="l" eaLnBrk="1" hangingPunct="1"/>
            <a:r>
              <a:rPr lang="en-US" sz="2000">
                <a:solidFill>
                  <a:schemeClr val="tx2"/>
                </a:solidFill>
                <a:sym typeface="ZapfDingbats" pitchFamily="82" charset="2"/>
              </a:rPr>
              <a:t>2.</a:t>
            </a:r>
            <a:r>
              <a:rPr lang="en-US" sz="2400" i="1">
                <a:solidFill>
                  <a:schemeClr val="tx2"/>
                </a:solidFill>
              </a:rPr>
              <a:t>  S</a:t>
            </a:r>
            <a:r>
              <a:rPr lang="en-US" sz="2400">
                <a:solidFill>
                  <a:schemeClr val="tx2"/>
                </a:solidFill>
              </a:rPr>
              <a:t> ::= ifthen </a:t>
            </a:r>
            <a:r>
              <a:rPr lang="en-US" sz="2400" i="1">
                <a:solidFill>
                  <a:schemeClr val="tx2"/>
                </a:solidFill>
              </a:rPr>
              <a:t>S</a:t>
            </a:r>
            <a:r>
              <a:rPr lang="en-US" sz="2400">
                <a:solidFill>
                  <a:schemeClr val="tx2"/>
                </a:solidFill>
              </a:rPr>
              <a:t> else </a:t>
            </a:r>
            <a:r>
              <a:rPr lang="en-US" sz="2400" i="1">
                <a:solidFill>
                  <a:schemeClr val="tx2"/>
                </a:solidFill>
              </a:rPr>
              <a:t>S</a:t>
            </a:r>
          </a:p>
        </p:txBody>
      </p:sp>
      <p:sp>
        <p:nvSpPr>
          <p:cNvPr id="36872" name="Text 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35163" y="1981200"/>
            <a:ext cx="2376487" cy="6540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.ifthen </a:t>
            </a:r>
            <a:r>
              <a:rPr lang="en-US" i="1"/>
              <a:t>S</a:t>
            </a:r>
            <a:endParaRPr lang="en-US"/>
          </a:p>
          <a:p>
            <a:pPr algn="l" eaLnBrk="1" hangingPunct="1"/>
            <a:r>
              <a:rPr lang="en-US" i="1"/>
              <a:t>S</a:t>
            </a:r>
            <a:r>
              <a:rPr lang="en-US"/>
              <a:t> ::= .ifthen </a:t>
            </a:r>
            <a:r>
              <a:rPr lang="en-US" i="1"/>
              <a:t>S</a:t>
            </a:r>
            <a:r>
              <a:rPr lang="en-US"/>
              <a:t> else </a:t>
            </a:r>
            <a:r>
              <a:rPr lang="en-US" i="1"/>
              <a:t>S</a:t>
            </a:r>
            <a:r>
              <a:rPr lang="en-US"/>
              <a:t> </a:t>
            </a:r>
            <a:endParaRPr lang="en-US" i="1"/>
          </a:p>
        </p:txBody>
      </p:sp>
      <p:sp>
        <p:nvSpPr>
          <p:cNvPr id="368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971800" y="26670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11388" y="2605088"/>
            <a:ext cx="760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ifthen</a:t>
            </a:r>
          </a:p>
        </p:txBody>
      </p:sp>
      <p:sp>
        <p:nvSpPr>
          <p:cNvPr id="368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057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36876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35163" y="3048000"/>
            <a:ext cx="2376487" cy="6540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ifthen .</a:t>
            </a:r>
            <a:r>
              <a:rPr lang="en-US" i="1"/>
              <a:t>S</a:t>
            </a:r>
            <a:endParaRPr lang="en-US"/>
          </a:p>
          <a:p>
            <a:pPr algn="l" eaLnBrk="1" hangingPunct="1"/>
            <a:r>
              <a:rPr lang="en-US" i="1"/>
              <a:t>S</a:t>
            </a:r>
            <a:r>
              <a:rPr lang="en-US"/>
              <a:t> ::= ifthen .</a:t>
            </a:r>
            <a:r>
              <a:rPr lang="en-US" i="1"/>
              <a:t>S</a:t>
            </a:r>
            <a:r>
              <a:rPr lang="en-US"/>
              <a:t> else </a:t>
            </a:r>
            <a:r>
              <a:rPr lang="en-US" i="1"/>
              <a:t>S</a:t>
            </a:r>
            <a:r>
              <a:rPr lang="en-US"/>
              <a:t> </a:t>
            </a:r>
            <a:endParaRPr lang="en-US" i="1"/>
          </a:p>
        </p:txBody>
      </p:sp>
      <p:sp>
        <p:nvSpPr>
          <p:cNvPr id="3687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71800" y="37338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28900" y="3671888"/>
            <a:ext cx="382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S </a:t>
            </a:r>
          </a:p>
        </p:txBody>
      </p:sp>
      <p:sp>
        <p:nvSpPr>
          <p:cNvPr id="36879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36880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935163" y="4114800"/>
            <a:ext cx="2376487" cy="6540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ifthen </a:t>
            </a:r>
            <a:r>
              <a:rPr lang="en-US" i="1"/>
              <a:t>S .</a:t>
            </a:r>
            <a:endParaRPr lang="en-US"/>
          </a:p>
          <a:p>
            <a:pPr algn="l" eaLnBrk="1" hangingPunct="1"/>
            <a:r>
              <a:rPr lang="en-US" i="1"/>
              <a:t>S</a:t>
            </a:r>
            <a:r>
              <a:rPr lang="en-US"/>
              <a:t> ::= ifthen </a:t>
            </a:r>
            <a:r>
              <a:rPr lang="en-US" i="1"/>
              <a:t>S</a:t>
            </a:r>
            <a:r>
              <a:rPr lang="en-US"/>
              <a:t> .else </a:t>
            </a:r>
            <a:r>
              <a:rPr lang="en-US" i="1"/>
              <a:t>S</a:t>
            </a:r>
            <a:r>
              <a:rPr lang="en-US"/>
              <a:t> </a:t>
            </a:r>
            <a:endParaRPr lang="en-US" i="1"/>
          </a:p>
        </p:txBody>
      </p:sp>
      <p:sp>
        <p:nvSpPr>
          <p:cNvPr id="3688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4800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38400" y="4738688"/>
            <a:ext cx="722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else </a:t>
            </a:r>
            <a:r>
              <a:rPr lang="en-US" i="1"/>
              <a:t> </a:t>
            </a:r>
          </a:p>
        </p:txBody>
      </p:sp>
      <p:sp>
        <p:nvSpPr>
          <p:cNvPr id="36883" name="Oval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24000" y="41910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3</a:t>
            </a:r>
          </a:p>
        </p:txBody>
      </p:sp>
      <p:sp>
        <p:nvSpPr>
          <p:cNvPr id="36884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35163" y="5183188"/>
            <a:ext cx="2376487" cy="37941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ifthen </a:t>
            </a:r>
            <a:r>
              <a:rPr lang="en-US" i="1"/>
              <a:t>S</a:t>
            </a:r>
            <a:r>
              <a:rPr lang="en-US"/>
              <a:t> else .</a:t>
            </a:r>
            <a:r>
              <a:rPr lang="en-US" i="1"/>
              <a:t>S</a:t>
            </a:r>
            <a:r>
              <a:rPr lang="en-US"/>
              <a:t> </a:t>
            </a:r>
            <a:endParaRPr lang="en-US" i="1"/>
          </a:p>
        </p:txBody>
      </p:sp>
      <p:sp>
        <p:nvSpPr>
          <p:cNvPr id="36885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0" y="521335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B07B81-E5F9-45ED-9963-14917D61F60D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2C566032-5550-4F38-8034-B77E8F972838}" type="slidenum">
              <a:rPr lang="en-US" smtClean="0"/>
              <a:pPr eaLnBrk="1" hangingPunct="1"/>
              <a:t>35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Solving Shift-Reduce Conflicts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 the grammar</a:t>
            </a:r>
          </a:p>
          <a:p>
            <a:pPr lvl="1" eaLnBrk="1" hangingPunct="1"/>
            <a:r>
              <a:rPr lang="en-US" smtClean="0"/>
              <a:t>Done in Java reference grammar, others</a:t>
            </a:r>
          </a:p>
          <a:p>
            <a:pPr eaLnBrk="1" hangingPunct="1"/>
            <a:r>
              <a:rPr lang="en-US" smtClean="0"/>
              <a:t>Use a parse tool with a “longest match” rule – i.e., if there is a conflict, choose to shift instead of reduce</a:t>
            </a:r>
          </a:p>
          <a:p>
            <a:pPr lvl="1" eaLnBrk="1" hangingPunct="1"/>
            <a:r>
              <a:rPr lang="en-US" smtClean="0"/>
              <a:t>Does exactly what we want for if-else case</a:t>
            </a:r>
          </a:p>
          <a:p>
            <a:pPr lvl="1" eaLnBrk="1" hangingPunct="1"/>
            <a:r>
              <a:rPr lang="en-US" smtClean="0"/>
              <a:t>Guideline: a few shift-reduce conflicts are fine, but be sure they do what you want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DDDC50-2EF0-45EC-B124-62401BEAF2C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63FA559F-AF58-4F3D-8F48-BDD3D4824DEF}" type="slidenum">
              <a:rPr lang="en-US" smtClean="0"/>
              <a:pPr eaLnBrk="1" hangingPunct="1"/>
              <a:t>36</a:t>
            </a:fld>
            <a:endParaRPr lang="en-US" smtClean="0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Reduce-Reduce Conflicts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Situation: two different reductions are possible in a given state</a:t>
            </a:r>
          </a:p>
          <a:p>
            <a:pPr eaLnBrk="1" hangingPunct="1"/>
            <a:r>
              <a:rPr lang="en-US" smtClean="0"/>
              <a:t>Contrived example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S</a:t>
            </a:r>
            <a:r>
              <a:rPr lang="en-US" smtClean="0"/>
              <a:t> ::= </a:t>
            </a:r>
            <a:r>
              <a:rPr lang="en-US" i="1" smtClean="0"/>
              <a:t>A</a:t>
            </a: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S</a:t>
            </a:r>
            <a:r>
              <a:rPr lang="en-US" smtClean="0"/>
              <a:t> ::= </a:t>
            </a:r>
            <a:r>
              <a:rPr lang="en-US" i="1" smtClean="0"/>
              <a:t>B</a:t>
            </a: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A</a:t>
            </a:r>
            <a:r>
              <a:rPr lang="en-US" smtClean="0"/>
              <a:t> ::= x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B</a:t>
            </a:r>
            <a:r>
              <a:rPr lang="en-US" smtClean="0"/>
              <a:t> ::= x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054524C-04F9-4067-82C1-B9A59E0FA134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39939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39940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7210845A-CE9A-4F63-9CE2-BE88E0D48C6C}" type="slidenum">
              <a:rPr lang="en-US" smtClean="0"/>
              <a:pPr eaLnBrk="1" hangingPunct="1"/>
              <a:t>37</a:t>
            </a:fld>
            <a:endParaRPr lang="en-US" smtClean="0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Parser States for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343400" y="2017713"/>
            <a:ext cx="3886200" cy="4114800"/>
          </a:xfrm>
        </p:spPr>
        <p:txBody>
          <a:bodyPr/>
          <a:lstStyle/>
          <a:p>
            <a:pPr eaLnBrk="1" hangingPunct="1"/>
            <a:r>
              <a:rPr lang="en-US" smtClean="0"/>
              <a:t>State 2 has a reduce-reduce conflict (r3, r4)</a:t>
            </a:r>
          </a:p>
        </p:txBody>
      </p:sp>
      <p:sp>
        <p:nvSpPr>
          <p:cNvPr id="39943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83225" y="65881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endParaRPr lang="en-US" sz="2800" i="1">
              <a:solidFill>
                <a:schemeClr val="tx2"/>
              </a:solidFill>
            </a:endParaRPr>
          </a:p>
        </p:txBody>
      </p:sp>
      <p:sp>
        <p:nvSpPr>
          <p:cNvPr id="39944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935163" y="1981200"/>
            <a:ext cx="1057275" cy="1203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r>
              <a:rPr lang="en-US" i="1"/>
              <a:t>S</a:t>
            </a:r>
            <a:r>
              <a:rPr lang="en-US"/>
              <a:t> ::= .</a:t>
            </a:r>
            <a:r>
              <a:rPr lang="en-US" i="1"/>
              <a:t>A</a:t>
            </a:r>
            <a:endParaRPr lang="en-US"/>
          </a:p>
          <a:p>
            <a:pPr algn="l" eaLnBrk="1" hangingPunct="1"/>
            <a:r>
              <a:rPr lang="en-US" i="1"/>
              <a:t>S</a:t>
            </a:r>
            <a:r>
              <a:rPr lang="en-US"/>
              <a:t> ::= .</a:t>
            </a:r>
            <a:r>
              <a:rPr lang="en-US" i="1"/>
              <a:t>B</a:t>
            </a:r>
            <a:endParaRPr lang="en-US"/>
          </a:p>
          <a:p>
            <a:pPr algn="l" eaLnBrk="1" hangingPunct="1"/>
            <a:r>
              <a:rPr lang="en-US" i="1"/>
              <a:t>A</a:t>
            </a:r>
            <a:r>
              <a:rPr lang="en-US"/>
              <a:t> ::= .x</a:t>
            </a:r>
          </a:p>
          <a:p>
            <a:pPr algn="l" eaLnBrk="1" hangingPunct="1"/>
            <a:r>
              <a:rPr lang="en-US" i="1"/>
              <a:t>B</a:t>
            </a:r>
            <a:r>
              <a:rPr lang="en-US"/>
              <a:t> ::= .x </a:t>
            </a:r>
            <a:endParaRPr lang="en-US" i="1"/>
          </a:p>
        </p:txBody>
      </p:sp>
      <p:sp>
        <p:nvSpPr>
          <p:cNvPr id="39945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3186113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Text Box 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3124200"/>
            <a:ext cx="296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39947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0574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1</a:t>
            </a:r>
          </a:p>
        </p:txBody>
      </p:sp>
      <p:sp>
        <p:nvSpPr>
          <p:cNvPr id="39948" name="Text Box 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51038" y="3581400"/>
            <a:ext cx="987425" cy="6540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i="1"/>
              <a:t>A</a:t>
            </a:r>
            <a:r>
              <a:rPr lang="en-US"/>
              <a:t> ::= x.</a:t>
            </a:r>
          </a:p>
          <a:p>
            <a:pPr eaLnBrk="1" hangingPunct="1"/>
            <a:r>
              <a:rPr lang="en-US" i="1"/>
              <a:t>B</a:t>
            </a:r>
            <a:r>
              <a:rPr lang="en-US"/>
              <a:t> ::= x.</a:t>
            </a:r>
          </a:p>
        </p:txBody>
      </p:sp>
      <p:sp>
        <p:nvSpPr>
          <p:cNvPr id="39949" name="Oval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524000" y="3352800"/>
            <a:ext cx="304800" cy="304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/>
            <a:r>
              <a:rPr lang="en-US"/>
              <a:t>2</a:t>
            </a:r>
          </a:p>
        </p:txBody>
      </p:sp>
      <p:sp>
        <p:nvSpPr>
          <p:cNvPr id="39950" name="Text Box 2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62675" y="230188"/>
            <a:ext cx="21193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lvl="1" algn="l" eaLnBrk="1" hangingPunct="1"/>
            <a:r>
              <a:rPr lang="en-US" sz="2000">
                <a:sym typeface="ZapfDingbats" pitchFamily="82" charset="2"/>
              </a:rPr>
              <a:t>1.</a:t>
            </a:r>
            <a:r>
              <a:rPr lang="en-US" sz="2400"/>
              <a:t>  </a:t>
            </a:r>
            <a:r>
              <a:rPr lang="en-US" sz="2400" i="1"/>
              <a:t>S</a:t>
            </a:r>
            <a:r>
              <a:rPr lang="en-US" sz="2400"/>
              <a:t> ::= </a:t>
            </a:r>
            <a:r>
              <a:rPr lang="en-US" sz="2400" i="1"/>
              <a:t>A</a:t>
            </a:r>
            <a:endParaRPr lang="en-US" sz="2400"/>
          </a:p>
          <a:p>
            <a:pPr lvl="1" algn="l" eaLnBrk="1" hangingPunct="1"/>
            <a:r>
              <a:rPr lang="en-US" sz="2000">
                <a:sym typeface="ZapfDingbats" pitchFamily="82" charset="2"/>
              </a:rPr>
              <a:t>2.</a:t>
            </a:r>
            <a:r>
              <a:rPr lang="en-US" sz="2400"/>
              <a:t>  </a:t>
            </a:r>
            <a:r>
              <a:rPr lang="en-US" sz="2400" i="1"/>
              <a:t>S</a:t>
            </a:r>
            <a:r>
              <a:rPr lang="en-US" sz="2400"/>
              <a:t> ::= </a:t>
            </a:r>
            <a:r>
              <a:rPr lang="en-US" sz="2400" i="1"/>
              <a:t>B </a:t>
            </a:r>
            <a:endParaRPr lang="en-US" sz="2400"/>
          </a:p>
          <a:p>
            <a:pPr lvl="1" algn="l" eaLnBrk="1" hangingPunct="1"/>
            <a:r>
              <a:rPr lang="en-US" sz="2000">
                <a:sym typeface="ZapfDingbats" pitchFamily="82" charset="2"/>
              </a:rPr>
              <a:t>3.</a:t>
            </a:r>
            <a:r>
              <a:rPr lang="en-US" sz="2400"/>
              <a:t>  </a:t>
            </a:r>
            <a:r>
              <a:rPr lang="en-US" sz="2400" i="1"/>
              <a:t>A</a:t>
            </a:r>
            <a:r>
              <a:rPr lang="en-US" sz="2400"/>
              <a:t> ::= x</a:t>
            </a:r>
          </a:p>
          <a:p>
            <a:pPr lvl="1" algn="l" eaLnBrk="1" hangingPunct="1"/>
            <a:r>
              <a:rPr lang="en-US" sz="2000">
                <a:sym typeface="ZapfDingbats" pitchFamily="82" charset="2"/>
              </a:rPr>
              <a:t>4.</a:t>
            </a:r>
            <a:r>
              <a:rPr lang="en-US" sz="2400"/>
              <a:t>  </a:t>
            </a:r>
            <a:r>
              <a:rPr lang="en-US" sz="2400" i="1"/>
              <a:t>B</a:t>
            </a:r>
            <a:r>
              <a:rPr lang="en-US" sz="2400"/>
              <a:t> ::= x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4CCEA68-9E66-46C4-87BD-B27A98012BEF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CCF34CCC-22F8-4FAE-9279-9733B9DD4F88}" type="slidenum">
              <a:rPr lang="en-US" smtClean="0"/>
              <a:pPr eaLnBrk="1" hangingPunct="1"/>
              <a:t>38</a:t>
            </a:fld>
            <a:endParaRPr lang="en-US" smtClean="0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Handling Reduce-Reduce Conflicts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These normally indicate a serious problem with the grammar. 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Fixes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 a different kind of parser generator that takes lookahead information into account when constructing the states (LR(1) instead of SLR(1) for example)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Most practical tools use this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Fix the grammar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4AEB333-27F7-4B2A-9F6F-E69F59748A8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BDF9283A-0D0C-4060-A9BF-92DD7308632C}" type="slidenum">
              <a:rPr lang="en-US" smtClean="0"/>
              <a:pPr eaLnBrk="1" hangingPunct="1"/>
              <a:t>39</a:t>
            </a:fld>
            <a:endParaRPr lang="en-US" smtClean="0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Reduce-Reduce Conflict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the grammar separates arithmetic and boolean expressions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expr</a:t>
            </a:r>
            <a:r>
              <a:rPr lang="en-US" smtClean="0"/>
              <a:t> ::= </a:t>
            </a:r>
            <a:r>
              <a:rPr lang="en-US" i="1" smtClean="0"/>
              <a:t>aexp</a:t>
            </a:r>
            <a:r>
              <a:rPr lang="en-US" smtClean="0"/>
              <a:t> | </a:t>
            </a:r>
            <a:r>
              <a:rPr lang="en-US" i="1" smtClean="0"/>
              <a:t>bexp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i="1" smtClean="0"/>
              <a:t>	aexp</a:t>
            </a:r>
            <a:r>
              <a:rPr lang="en-US" smtClean="0"/>
              <a:t> ::= </a:t>
            </a:r>
            <a:r>
              <a:rPr lang="en-US" i="1" smtClean="0"/>
              <a:t>aexp</a:t>
            </a:r>
            <a:r>
              <a:rPr lang="en-US" smtClean="0"/>
              <a:t> * </a:t>
            </a:r>
            <a:r>
              <a:rPr lang="en-US" i="1" smtClean="0"/>
              <a:t>aident</a:t>
            </a:r>
            <a:r>
              <a:rPr lang="en-US" smtClean="0"/>
              <a:t> | </a:t>
            </a:r>
            <a:r>
              <a:rPr lang="en-US" i="1" smtClean="0"/>
              <a:t>aident</a:t>
            </a:r>
            <a:r>
              <a:rPr lang="en-US" smtClean="0"/>
              <a:t>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bexp</a:t>
            </a:r>
            <a:r>
              <a:rPr lang="en-US" smtClean="0"/>
              <a:t> ::= </a:t>
            </a:r>
            <a:r>
              <a:rPr lang="en-US" i="1" smtClean="0"/>
              <a:t>bexp</a:t>
            </a:r>
            <a:r>
              <a:rPr lang="en-US" smtClean="0"/>
              <a:t> &amp;&amp; </a:t>
            </a:r>
            <a:r>
              <a:rPr lang="en-US" i="1" smtClean="0"/>
              <a:t>bident</a:t>
            </a:r>
            <a:r>
              <a:rPr lang="en-US" smtClean="0"/>
              <a:t> | </a:t>
            </a:r>
            <a:r>
              <a:rPr lang="en-US" i="1" smtClean="0"/>
              <a:t>bident</a:t>
            </a:r>
            <a:r>
              <a:rPr lang="en-US" smtClean="0"/>
              <a:t> </a:t>
            </a:r>
            <a:endParaRPr lang="en-US" i="1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i="1" smtClean="0"/>
              <a:t>	aident</a:t>
            </a:r>
            <a:r>
              <a:rPr lang="en-US" smtClean="0"/>
              <a:t> ::= </a:t>
            </a:r>
            <a:r>
              <a:rPr lang="en-US" i="1" smtClean="0"/>
              <a:t>id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r>
              <a:rPr lang="en-US" i="1" smtClean="0"/>
              <a:t>	bident</a:t>
            </a:r>
            <a:r>
              <a:rPr lang="en-US" smtClean="0"/>
              <a:t> ::= </a:t>
            </a:r>
            <a:r>
              <a:rPr lang="en-US" i="1" smtClean="0"/>
              <a:t>id</a:t>
            </a:r>
            <a:r>
              <a:rPr lang="en-US" smtClean="0"/>
              <a:t> </a:t>
            </a:r>
            <a:endParaRPr lang="en-US" i="1" smtClean="0"/>
          </a:p>
          <a:p>
            <a:pPr eaLnBrk="1" hangingPunct="1"/>
            <a:r>
              <a:rPr lang="en-US" smtClean="0"/>
              <a:t>This will create a reduce-reduce conflict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E4B506-CC2E-420B-B046-7556FD986C4D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E11D98AD-AC1D-4CC9-861A-14553631736B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Parsing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Idea: Read the input left to right </a:t>
            </a:r>
          </a:p>
          <a:p>
            <a:pPr eaLnBrk="1" hangingPunct="1"/>
            <a:r>
              <a:rPr lang="en-US" smtClean="0"/>
              <a:t>Whenever we’ve matched the right hand side of a production, reduce it to the appropriate non-terminal and add that non-terminal to the parse tree</a:t>
            </a:r>
          </a:p>
          <a:p>
            <a:pPr eaLnBrk="1" hangingPunct="1"/>
            <a:r>
              <a:rPr lang="en-US" smtClean="0"/>
              <a:t>The upper edge of this partial parse tree is known as the </a:t>
            </a:r>
            <a:r>
              <a:rPr lang="en-US" i="1" smtClean="0"/>
              <a:t>frontier</a:t>
            </a:r>
            <a:endParaRPr lang="en-US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6CD4478-BA3A-4AC6-AD10-EEC556C35262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F6B78A0C-04A5-49FA-A5CE-016C4C54F2BC}" type="slidenum">
              <a:rPr lang="en-US" smtClean="0"/>
              <a:pPr eaLnBrk="1" hangingPunct="1"/>
              <a:t>40</a:t>
            </a:fld>
            <a:endParaRPr lang="en-US" smtClean="0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Covering Grammars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 solution is to merge </a:t>
            </a:r>
            <a:r>
              <a:rPr lang="en-US" sz="2800" i="1" dirty="0" err="1" smtClean="0"/>
              <a:t>aident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bident</a:t>
            </a:r>
            <a:r>
              <a:rPr lang="en-US" sz="2800" dirty="0" smtClean="0"/>
              <a:t> into a single non-terminal (or use </a:t>
            </a:r>
            <a:r>
              <a:rPr lang="en-US" sz="2800" i="1" dirty="0" smtClean="0"/>
              <a:t>id</a:t>
            </a:r>
            <a:r>
              <a:rPr lang="en-US" sz="2800" dirty="0" smtClean="0"/>
              <a:t> in place of </a:t>
            </a:r>
            <a:r>
              <a:rPr lang="en-US" sz="2800" i="1" dirty="0" err="1" smtClean="0"/>
              <a:t>aident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bident</a:t>
            </a:r>
            <a:r>
              <a:rPr lang="en-US" sz="2800" dirty="0" smtClean="0"/>
              <a:t> everywhere they appear)</a:t>
            </a:r>
          </a:p>
          <a:p>
            <a:pPr eaLnBrk="1" hangingPunct="1"/>
            <a:r>
              <a:rPr lang="en-US" sz="2800" dirty="0" smtClean="0"/>
              <a:t>This is a </a:t>
            </a:r>
            <a:r>
              <a:rPr lang="en-US" sz="2800" i="1" dirty="0" smtClean="0">
                <a:solidFill>
                  <a:schemeClr val="tx2"/>
                </a:solidFill>
              </a:rPr>
              <a:t>covering grammar</a:t>
            </a:r>
          </a:p>
          <a:p>
            <a:pPr lvl="1" eaLnBrk="1" hangingPunct="1"/>
            <a:r>
              <a:rPr lang="en-US" sz="2400" dirty="0" smtClean="0"/>
              <a:t>Includes some programs that are not generated by the original grammar</a:t>
            </a:r>
          </a:p>
          <a:p>
            <a:pPr lvl="1" eaLnBrk="1" hangingPunct="1"/>
            <a:r>
              <a:rPr lang="en-US" sz="2400" dirty="0" smtClean="0"/>
              <a:t>Use the type checker or other static semantic analysis to weed out illegal programs later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E36A24B-333F-443E-A21B-D047AC3C1FA4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4403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AFE3D528-5C30-462A-BAAB-0678FA86EDB8}" type="slidenum">
              <a:rPr lang="en-US" smtClean="0"/>
              <a:pPr eaLnBrk="1" hangingPunct="1"/>
              <a:t>41</a:t>
            </a:fld>
            <a:endParaRPr lang="en-US" smtClean="0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Coming Attractions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Constructing LR tables</a:t>
            </a:r>
          </a:p>
          <a:p>
            <a:pPr lvl="1" eaLnBrk="1" hangingPunct="1"/>
            <a:r>
              <a:rPr lang="en-US" smtClean="0"/>
              <a:t>We’ll present a simple version (SLR(0)) in lecture, then talk about extending it to LR(1) </a:t>
            </a:r>
          </a:p>
          <a:p>
            <a:pPr eaLnBrk="1" hangingPunct="1"/>
            <a:r>
              <a:rPr lang="en-US" smtClean="0"/>
              <a:t>LL parsers and recursive descent</a:t>
            </a:r>
          </a:p>
          <a:p>
            <a:pPr eaLnBrk="1" hangingPunct="1"/>
            <a:r>
              <a:rPr lang="en-US" smtClean="0"/>
              <a:t>Continue reading ch. 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4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302222A-BECB-440C-A122-A63A67CA745F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7171" name="Footer Placeholder 5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7172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D56B76E1-13FE-4EC8-92B6-A7AF0E20078A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Grammar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S</a:t>
            </a:r>
            <a:r>
              <a:rPr lang="en-US" smtClean="0"/>
              <a:t> ::= a</a:t>
            </a:r>
            <a:r>
              <a:rPr lang="en-US" i="1" smtClean="0"/>
              <a:t>AB </a:t>
            </a:r>
            <a:r>
              <a:rPr lang="en-US" smtClean="0"/>
              <a:t>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A</a:t>
            </a:r>
            <a:r>
              <a:rPr lang="en-US" smtClean="0"/>
              <a:t> ::= </a:t>
            </a:r>
            <a:r>
              <a:rPr lang="en-US" i="1" smtClean="0"/>
              <a:t>A</a:t>
            </a:r>
            <a:r>
              <a:rPr lang="en-US" smtClean="0"/>
              <a:t>bc | b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B ::= 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7175" name="Rectangle 5"/>
          <p:cNvSpPr>
            <a:spLocks noGrp="1" noChangeArrowheads="1"/>
          </p:cNvSpPr>
          <p:nvPr>
            <p:ph type="body" sz="half" idx="2"/>
            <p:custDataLst>
              <p:tags r:id="rId6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Parse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    b    b    c    d    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9FE6116-EC60-4F38-88BB-0829AAB9937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F3E12C0E-F66F-4C46-BB6E-9B3E3FB45E15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Details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bottom-up parser reconstructs a reverse rightmost derivation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Given the rightmost derivation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/>
              <a:t>S</a:t>
            </a:r>
            <a:r>
              <a:rPr lang="en-US" sz="2400" smtClean="0"/>
              <a:t> =&gt;</a:t>
            </a:r>
            <a:r>
              <a:rPr lang="en-US" sz="2400" smtClean="0">
                <a:sym typeface="Symbol" pitchFamily="18" charset="2"/>
              </a:rPr>
              <a:t></a:t>
            </a:r>
            <a:r>
              <a:rPr lang="en-US" sz="2400" baseline="-25000" smtClean="0">
                <a:sym typeface="Symbol" pitchFamily="18" charset="2"/>
              </a:rPr>
              <a:t>1</a:t>
            </a:r>
            <a:r>
              <a:rPr lang="en-US" sz="2400" smtClean="0">
                <a:sym typeface="Symbol" pitchFamily="18" charset="2"/>
              </a:rPr>
              <a:t>=&gt;</a:t>
            </a:r>
            <a:r>
              <a:rPr lang="en-US" sz="2400" baseline="-25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=&gt;…=&gt;</a:t>
            </a:r>
            <a:r>
              <a:rPr lang="en-US" sz="2400" i="1" baseline="-25000" smtClean="0">
                <a:sym typeface="Symbol" pitchFamily="18" charset="2"/>
              </a:rPr>
              <a:t>n</a:t>
            </a:r>
            <a:r>
              <a:rPr lang="en-US" sz="2400" baseline="-25000" smtClean="0">
                <a:sym typeface="Symbol" pitchFamily="18" charset="2"/>
              </a:rPr>
              <a:t>-2</a:t>
            </a:r>
            <a:r>
              <a:rPr lang="en-US" sz="2400" smtClean="0">
                <a:sym typeface="Symbol" pitchFamily="18" charset="2"/>
              </a:rPr>
              <a:t>=&gt;</a:t>
            </a:r>
            <a:r>
              <a:rPr lang="en-US" sz="2400" i="1" baseline="-25000" smtClean="0">
                <a:sym typeface="Symbol" pitchFamily="18" charset="2"/>
              </a:rPr>
              <a:t>n</a:t>
            </a:r>
            <a:r>
              <a:rPr lang="en-US" sz="2400" baseline="-25000" smtClean="0">
                <a:sym typeface="Symbol" pitchFamily="18" charset="2"/>
              </a:rPr>
              <a:t>-1</a:t>
            </a:r>
            <a:r>
              <a:rPr lang="en-US" sz="2400" smtClean="0">
                <a:sym typeface="Symbol" pitchFamily="18" charset="2"/>
              </a:rPr>
              <a:t>=&gt;</a:t>
            </a:r>
            <a:r>
              <a:rPr lang="en-US" sz="2400" i="1" baseline="-25000" smtClean="0">
                <a:sym typeface="Symbol" pitchFamily="18" charset="2"/>
              </a:rPr>
              <a:t>n </a:t>
            </a:r>
            <a:r>
              <a:rPr lang="en-US" sz="2400" smtClean="0">
                <a:sym typeface="Symbol" pitchFamily="18" charset="2"/>
              </a:rPr>
              <a:t>= </a:t>
            </a:r>
            <a:r>
              <a:rPr lang="en-US" sz="2400" i="1" smtClean="0">
                <a:sym typeface="Symbol" pitchFamily="18" charset="2"/>
              </a:rPr>
              <a:t>w</a:t>
            </a:r>
            <a:endParaRPr lang="en-US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>
                <a:sym typeface="Symbol" pitchFamily="18" charset="2"/>
              </a:rPr>
              <a:t>	</a:t>
            </a:r>
            <a:r>
              <a:rPr lang="en-US" sz="2800" smtClean="0">
                <a:sym typeface="Symbol" pitchFamily="18" charset="2"/>
              </a:rPr>
              <a:t>the parser will first discover </a:t>
            </a:r>
            <a:r>
              <a:rPr lang="en-US" sz="2800" i="1" baseline="-25000" smtClean="0">
                <a:sym typeface="Symbol" pitchFamily="18" charset="2"/>
              </a:rPr>
              <a:t>n</a:t>
            </a:r>
            <a:r>
              <a:rPr lang="en-US" sz="2800" baseline="-25000" smtClean="0">
                <a:sym typeface="Symbol" pitchFamily="18" charset="2"/>
              </a:rPr>
              <a:t>-1</a:t>
            </a:r>
            <a:r>
              <a:rPr lang="en-US" sz="2800" smtClean="0">
                <a:sym typeface="Symbol" pitchFamily="18" charset="2"/>
              </a:rPr>
              <a:t>=&gt;</a:t>
            </a:r>
            <a:r>
              <a:rPr lang="en-US" sz="2800" i="1" baseline="-25000" smtClean="0">
                <a:sym typeface="Symbol" pitchFamily="18" charset="2"/>
              </a:rPr>
              <a:t>n  </a:t>
            </a:r>
            <a:r>
              <a:rPr lang="en-US" sz="2800" smtClean="0">
                <a:sym typeface="Symbol" pitchFamily="18" charset="2"/>
              </a:rPr>
              <a:t>, then </a:t>
            </a:r>
            <a:r>
              <a:rPr lang="en-US" sz="2800" i="1" baseline="-25000" smtClean="0">
                <a:sym typeface="Symbol" pitchFamily="18" charset="2"/>
              </a:rPr>
              <a:t>n</a:t>
            </a:r>
            <a:r>
              <a:rPr lang="en-US" sz="2800" baseline="-25000" smtClean="0">
                <a:sym typeface="Symbol" pitchFamily="18" charset="2"/>
              </a:rPr>
              <a:t>-2</a:t>
            </a:r>
            <a:r>
              <a:rPr lang="en-US" sz="2800" smtClean="0">
                <a:sym typeface="Symbol" pitchFamily="18" charset="2"/>
              </a:rPr>
              <a:t>=&gt;</a:t>
            </a:r>
            <a:r>
              <a:rPr lang="en-US" sz="2800" i="1" baseline="-25000" smtClean="0">
                <a:sym typeface="Symbol" pitchFamily="18" charset="2"/>
              </a:rPr>
              <a:t>n</a:t>
            </a:r>
            <a:r>
              <a:rPr lang="en-US" sz="2800" baseline="-25000" smtClean="0">
                <a:sym typeface="Symbol" pitchFamily="18" charset="2"/>
              </a:rPr>
              <a:t>-1 </a:t>
            </a:r>
            <a:r>
              <a:rPr lang="en-US" sz="2800" smtClean="0">
                <a:sym typeface="Symbol" pitchFamily="18" charset="2"/>
              </a:rPr>
              <a:t>, etc.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Parsing terminates when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</a:t>
            </a:r>
            <a:r>
              <a:rPr lang="en-US" sz="2400" baseline="-25000" smtClean="0">
                <a:sym typeface="Symbol" pitchFamily="18" charset="2"/>
              </a:rPr>
              <a:t>1</a:t>
            </a:r>
            <a:r>
              <a:rPr lang="en-US" sz="2400" smtClean="0">
                <a:sym typeface="Symbol" pitchFamily="18" charset="2"/>
              </a:rPr>
              <a:t> reduced to </a:t>
            </a:r>
            <a:r>
              <a:rPr lang="en-US" sz="2400" i="1" smtClean="0">
                <a:sym typeface="Symbol" pitchFamily="18" charset="2"/>
              </a:rPr>
              <a:t>S</a:t>
            </a:r>
            <a:r>
              <a:rPr lang="en-US" sz="2400" smtClean="0">
                <a:sym typeface="Symbol" pitchFamily="18" charset="2"/>
              </a:rPr>
              <a:t>  (start symbol, success), 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No match can be found (syntax error)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4593425-C925-4992-8017-B23D5DC0375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EF7DA7F0-F365-4645-9EC5-65240462822A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Parse with This?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Key: given what we’ve already seen and the next input symbol, decide what to do.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Choices: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Perform a reduction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Look ahead further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Can reduce </a:t>
            </a:r>
            <a:r>
              <a:rPr lang="en-US" sz="2800" i="1" dirty="0" smtClean="0"/>
              <a:t>A</a:t>
            </a:r>
            <a:r>
              <a:rPr lang="en-US" sz="2800" dirty="0" smtClean="0"/>
              <a:t>=&gt;</a:t>
            </a:r>
            <a:r>
              <a:rPr lang="en-US" sz="2800" dirty="0" smtClean="0">
                <a:sym typeface="Symbol" pitchFamily="18" charset="2"/>
              </a:rPr>
              <a:t> if both of these hold: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A</a:t>
            </a:r>
            <a:r>
              <a:rPr lang="en-US" sz="2400" dirty="0" smtClean="0"/>
              <a:t>=&gt;</a:t>
            </a:r>
            <a:r>
              <a:rPr lang="en-US" sz="2400" dirty="0" smtClean="0">
                <a:sym typeface="Symbol" pitchFamily="18" charset="2"/>
              </a:rPr>
              <a:t> is a valid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A</a:t>
            </a:r>
            <a:r>
              <a:rPr lang="en-US" sz="2400" dirty="0" smtClean="0"/>
              <a:t>=&gt;</a:t>
            </a:r>
            <a:r>
              <a:rPr lang="en-US" sz="2400" dirty="0" smtClean="0">
                <a:sym typeface="Symbol" pitchFamily="18" charset="2"/>
              </a:rPr>
              <a:t> is a step in </a:t>
            </a:r>
            <a:r>
              <a:rPr lang="en-US" sz="2400" i="1" dirty="0" smtClean="0">
                <a:sym typeface="Symbol" pitchFamily="18" charset="2"/>
              </a:rPr>
              <a:t>this</a:t>
            </a:r>
            <a:r>
              <a:rPr lang="en-US" sz="2400" dirty="0" smtClean="0">
                <a:sym typeface="Symbol" pitchFamily="18" charset="2"/>
              </a:rPr>
              <a:t> rightmost derivation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This is known as a </a:t>
            </a:r>
            <a:r>
              <a:rPr lang="en-US" sz="2800" i="1" dirty="0" smtClean="0">
                <a:solidFill>
                  <a:schemeClr val="tx2"/>
                </a:solidFill>
                <a:sym typeface="Symbol" pitchFamily="18" charset="2"/>
              </a:rPr>
              <a:t>shift-reduce</a:t>
            </a:r>
            <a:r>
              <a:rPr lang="en-US" sz="280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parser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7ABBF89-DE9C-4A7B-BAAF-E725404F6899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932B799D-2E55-43E1-8CEE-C1F58359D82A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Sentential Forms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If </a:t>
            </a:r>
            <a:r>
              <a:rPr lang="en-US" sz="2800" i="1" dirty="0" smtClean="0"/>
              <a:t>S </a:t>
            </a:r>
            <a:r>
              <a:rPr lang="en-US" sz="2800" dirty="0" smtClean="0"/>
              <a:t>=&gt;* </a:t>
            </a:r>
            <a:r>
              <a:rPr lang="en-US" sz="2800" dirty="0" smtClean="0">
                <a:sym typeface="Symbol" pitchFamily="18" charset="2"/>
              </a:rPr>
              <a:t>, the string  is called a </a:t>
            </a:r>
            <a:r>
              <a:rPr lang="en-US" sz="2800" i="1" dirty="0" smtClean="0">
                <a:solidFill>
                  <a:schemeClr val="tx2"/>
                </a:solidFill>
                <a:sym typeface="Symbol" pitchFamily="18" charset="2"/>
              </a:rPr>
              <a:t>sentential form</a:t>
            </a:r>
            <a:r>
              <a:rPr lang="en-US" sz="2800" dirty="0" smtClean="0">
                <a:sym typeface="Symbol" pitchFamily="18" charset="2"/>
              </a:rPr>
              <a:t> of the of the grammar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In the derivation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i="1" dirty="0" smtClean="0"/>
              <a:t>S</a:t>
            </a:r>
            <a:r>
              <a:rPr lang="en-US" sz="2800" dirty="0" smtClean="0"/>
              <a:t> =&gt;</a:t>
            </a:r>
            <a:r>
              <a:rPr lang="en-US" sz="2800" dirty="0" smtClean="0">
                <a:sym typeface="Symbol" pitchFamily="18" charset="2"/>
              </a:rPr>
              <a:t>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=&gt;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=&gt;…=&gt;</a:t>
            </a:r>
            <a:r>
              <a:rPr lang="en-US" sz="2800" i="1" baseline="-25000" dirty="0" smtClean="0">
                <a:sym typeface="Symbol" pitchFamily="18" charset="2"/>
              </a:rPr>
              <a:t>n</a:t>
            </a:r>
            <a:r>
              <a:rPr lang="en-US" sz="2800" baseline="-25000" dirty="0" smtClean="0">
                <a:sym typeface="Symbol" pitchFamily="18" charset="2"/>
              </a:rPr>
              <a:t>-2</a:t>
            </a:r>
            <a:r>
              <a:rPr lang="en-US" sz="2800" dirty="0" smtClean="0">
                <a:sym typeface="Symbol" pitchFamily="18" charset="2"/>
              </a:rPr>
              <a:t>=&gt;</a:t>
            </a:r>
            <a:r>
              <a:rPr lang="en-US" sz="2800" i="1" baseline="-25000" dirty="0" smtClean="0">
                <a:sym typeface="Symbol" pitchFamily="18" charset="2"/>
              </a:rPr>
              <a:t>n</a:t>
            </a:r>
            <a:r>
              <a:rPr lang="en-US" sz="2800" baseline="-25000" dirty="0" smtClean="0">
                <a:sym typeface="Symbol" pitchFamily="18" charset="2"/>
              </a:rPr>
              <a:t>-1</a:t>
            </a:r>
            <a:r>
              <a:rPr lang="en-US" sz="2800" dirty="0" smtClean="0">
                <a:sym typeface="Symbol" pitchFamily="18" charset="2"/>
              </a:rPr>
              <a:t>=&gt;</a:t>
            </a:r>
            <a:r>
              <a:rPr lang="en-US" sz="2800" i="1" baseline="-25000" dirty="0" smtClean="0">
                <a:sym typeface="Symbol" pitchFamily="18" charset="2"/>
              </a:rPr>
              <a:t>n </a:t>
            </a:r>
            <a:r>
              <a:rPr lang="en-US" sz="2800" dirty="0" smtClean="0">
                <a:sym typeface="Symbol" pitchFamily="18" charset="2"/>
              </a:rPr>
              <a:t>= </a:t>
            </a:r>
            <a:r>
              <a:rPr lang="en-US" sz="2800" i="1" dirty="0" smtClean="0">
                <a:sym typeface="Symbol" pitchFamily="18" charset="2"/>
              </a:rPr>
              <a:t>w</a:t>
            </a:r>
            <a:endParaRPr lang="en-US" sz="28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	each of the </a:t>
            </a:r>
            <a:r>
              <a:rPr lang="en-US" sz="2800" i="1" baseline="-25000" dirty="0" err="1" smtClean="0">
                <a:sym typeface="Symbol" pitchFamily="18" charset="2"/>
              </a:rPr>
              <a:t>i</a:t>
            </a:r>
            <a:r>
              <a:rPr lang="en-US" sz="2800" baseline="-25000" dirty="0" smtClean="0">
                <a:sym typeface="Symbol" pitchFamily="18" charset="2"/>
              </a:rPr>
              <a:t>  </a:t>
            </a:r>
            <a:r>
              <a:rPr lang="en-US" sz="2800" dirty="0" smtClean="0">
                <a:sym typeface="Symbol" pitchFamily="18" charset="2"/>
              </a:rPr>
              <a:t>are sentential forms</a:t>
            </a:r>
          </a:p>
          <a:p>
            <a:pPr eaLnBrk="1" hangingPunct="1"/>
            <a:r>
              <a:rPr lang="en-US" sz="2800" dirty="0" smtClean="0">
                <a:sym typeface="Symbol" pitchFamily="18" charset="2"/>
              </a:rPr>
              <a:t>A sentential form in a rightmost derivation is called a right-sentential form (similarly for leftmost and left-sentential)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A441F32-E587-407C-8D68-479C558236F0}" type="datetime1">
              <a:rPr lang="en-US" smtClean="0"/>
              <a:t>10/11/2011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nl-NL" smtClean="0"/>
              <a:t>© 2002-11 Hal Perkins &amp; UW CSE</a:t>
            </a:r>
            <a:endParaRPr lang="en-US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mtClean="0"/>
              <a:t>D-</a:t>
            </a:r>
            <a:fld id="{E9BF8E21-234C-4825-865B-ECD812B7B55D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0668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Informally, a substring of the tree frontier that matches the right side of a production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Even if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::= is a production,  is a handle only if it matches the frontier at a point where </a:t>
            </a:r>
            <a:r>
              <a:rPr lang="en-US" i="1" dirty="0" smtClean="0">
                <a:sym typeface="Symbol" pitchFamily="18" charset="2"/>
              </a:rPr>
              <a:t>A</a:t>
            </a:r>
            <a:r>
              <a:rPr lang="en-US" dirty="0" smtClean="0">
                <a:sym typeface="Symbol" pitchFamily="18" charset="2"/>
              </a:rPr>
              <a:t>::= was used in the derivation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 may appear in many other places in the frontier without being a handle for that particular production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943b401b-de7e-4213-b291-ebbca06bab5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1488</TotalTime>
  <Words>2314</Words>
  <Application>Microsoft Office PowerPoint</Application>
  <PresentationFormat>On-screen Show (4:3)</PresentationFormat>
  <Paragraphs>617</Paragraphs>
  <Slides>41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Blends</vt:lpstr>
      <vt:lpstr>CSE P 501 – Compilers</vt:lpstr>
      <vt:lpstr>Agenda</vt:lpstr>
      <vt:lpstr>LR(1) Parsing</vt:lpstr>
      <vt:lpstr>Bottom-Up Parsing</vt:lpstr>
      <vt:lpstr>Example</vt:lpstr>
      <vt:lpstr>Details</vt:lpstr>
      <vt:lpstr>How Do We Parse with This?</vt:lpstr>
      <vt:lpstr>Sentential Forms</vt:lpstr>
      <vt:lpstr>Handles</vt:lpstr>
      <vt:lpstr>Handles (cont.)</vt:lpstr>
      <vt:lpstr>Handle Examples</vt:lpstr>
      <vt:lpstr>Implementing Shift-Reduce Parsers</vt:lpstr>
      <vt:lpstr>Shift-Reduce Parser Operations</vt:lpstr>
      <vt:lpstr>Shift-Reduce Example</vt:lpstr>
      <vt:lpstr>How Do We Automate This?</vt:lpstr>
      <vt:lpstr>DFA for prefixes of</vt:lpstr>
      <vt:lpstr>Trace</vt:lpstr>
      <vt:lpstr>Observations</vt:lpstr>
      <vt:lpstr>Avoiding DFA Rescanning</vt:lpstr>
      <vt:lpstr>Stack</vt:lpstr>
      <vt:lpstr>Encoding the DFA in a Table</vt:lpstr>
      <vt:lpstr>Actions (1)</vt:lpstr>
      <vt:lpstr>Actions (2)</vt:lpstr>
      <vt:lpstr>Goto</vt:lpstr>
      <vt:lpstr>Reminder: DFA for</vt:lpstr>
      <vt:lpstr>LR Parse Table for</vt:lpstr>
      <vt:lpstr>LR Parsing Algorithm (1)</vt:lpstr>
      <vt:lpstr>Example</vt:lpstr>
      <vt:lpstr>LR States</vt:lpstr>
      <vt:lpstr>Items</vt:lpstr>
      <vt:lpstr>DFA for</vt:lpstr>
      <vt:lpstr>Problems with Grammars</vt:lpstr>
      <vt:lpstr>Shift-Reduce Conflicts</vt:lpstr>
      <vt:lpstr>Parser States for</vt:lpstr>
      <vt:lpstr>Solving Shift-Reduce Conflicts</vt:lpstr>
      <vt:lpstr>Reduce-Reduce Conflicts</vt:lpstr>
      <vt:lpstr>Parser States for</vt:lpstr>
      <vt:lpstr>Handling Reduce-Reduce Conflicts</vt:lpstr>
      <vt:lpstr>Another Reduce-Reduce Conflict</vt:lpstr>
      <vt:lpstr>Covering Grammars</vt:lpstr>
      <vt:lpstr>Coming Attractions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111</cp:revision>
  <dcterms:created xsi:type="dcterms:W3CDTF">2002-10-01T01:44:57Z</dcterms:created>
  <dcterms:modified xsi:type="dcterms:W3CDTF">2011-10-11T19:06:39Z</dcterms:modified>
</cp:coreProperties>
</file>