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2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305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61" r:id="rId17"/>
    <p:sldId id="359" r:id="rId18"/>
    <p:sldId id="360" r:id="rId19"/>
    <p:sldId id="362" r:id="rId20"/>
    <p:sldId id="363" r:id="rId21"/>
    <p:sldId id="364" r:id="rId22"/>
    <p:sldId id="366" r:id="rId23"/>
    <p:sldId id="367" r:id="rId24"/>
    <p:sldId id="368" r:id="rId25"/>
    <p:sldId id="369" r:id="rId26"/>
    <p:sldId id="370" r:id="rId27"/>
    <p:sldId id="371" r:id="rId28"/>
    <p:sldId id="372" r:id="rId29"/>
    <p:sldId id="381" r:id="rId30"/>
    <p:sldId id="373" r:id="rId31"/>
    <p:sldId id="374" r:id="rId32"/>
    <p:sldId id="375" r:id="rId33"/>
    <p:sldId id="376" r:id="rId34"/>
    <p:sldId id="377" r:id="rId35"/>
    <p:sldId id="378" r:id="rId36"/>
    <p:sldId id="379" r:id="rId37"/>
    <p:sldId id="380" r:id="rId38"/>
    <p:sldId id="302" r:id="rId39"/>
  </p:sldIdLst>
  <p:sldSz cx="9144000" cy="6858000" type="screen4x3"/>
  <p:notesSz cx="6934200" cy="9220200"/>
  <p:custDataLst>
    <p:tags r:id="rId42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92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2" rIns="91486" bIns="45742" numCol="1" anchor="t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5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2" rIns="91486" bIns="45742" numCol="1" anchor="t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2" rIns="91486" bIns="45742" numCol="1" anchor="b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2" rIns="91486" bIns="45742" numCol="1" anchor="b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E-</a:t>
            </a:r>
            <a:fld id="{57C17F89-9B80-4DAB-9CAC-E2CCCAAAF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2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2" rIns="91486" bIns="45742" numCol="1" anchor="t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2" rIns="91486" bIns="45742" numCol="1" anchor="t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3738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9" y="4379596"/>
            <a:ext cx="5546725" cy="414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2" rIns="91486" bIns="45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2" rIns="91486" bIns="45742" numCol="1" anchor="b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2" rIns="91486" bIns="45742" numCol="1" anchor="b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568CA590-2889-4515-8213-F32991618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01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21A6BF91-DF85-4F38-9E88-F87203DC9C98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233C0D65-8EA9-482B-A48A-5BB1617464AB}" type="slidenum">
              <a:rPr lang="en-US" smtClean="0">
                <a:latin typeface="Arial" charset="0"/>
              </a:rPr>
              <a:pPr eaLnBrk="1" hangingPunct="1"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Taken from Appel’s book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5C2239D-7215-445B-81D2-8D774FA03604}" type="datetime1">
              <a:rPr lang="en-US" smtClean="0"/>
              <a:t>10/11/2011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E-</a:t>
            </a:r>
            <a:fld id="{68DDE8EC-6A49-43C8-AEE3-9E27BEF12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8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FF842-2B4E-4241-AA7F-DB6B74A32D19}" type="datetime1">
              <a:rPr lang="en-US" smtClean="0"/>
              <a:t>10/11/2011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</a:t>
            </a:r>
            <a:fld id="{1689DD8A-0591-462F-8CE6-8E95DFF50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6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D4A99-81E8-4DEB-AD04-FA82953C4090}" type="datetime1">
              <a:rPr lang="en-US" smtClean="0"/>
              <a:t>10/11/2011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</a:t>
            </a:r>
            <a:fld id="{18BECC3A-F00C-44E0-A151-4B659970B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64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9E27A-D997-40A7-AC6E-A03BAC9EBE12}" type="datetime1">
              <a:rPr lang="en-US" smtClean="0"/>
              <a:t>10/11/2011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</a:t>
            </a:r>
            <a:fld id="{010228DF-16C6-4626-BF01-CADCC04CD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1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0AE60-79C1-4AA0-A808-8819EF81E410}" type="datetime1">
              <a:rPr lang="en-US" smtClean="0"/>
              <a:t>10/11/2011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6858000" y="6243638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</a:t>
            </a:r>
            <a:fld id="{1A635BF0-1B85-41FF-A6DC-4CEC9CA93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0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1CBEC-E32C-428A-80D3-D822E865CDD6}" type="datetime1">
              <a:rPr lang="en-US" smtClean="0"/>
              <a:t>10/11/2011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</a:t>
            </a:r>
            <a:fld id="{71BC97F1-11CA-49E2-A650-0DE03D852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4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06148-4002-460C-922F-005ED6BB1EDC}" type="datetime1">
              <a:rPr lang="en-US" smtClean="0"/>
              <a:t>10/11/2011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</a:t>
            </a:r>
            <a:fld id="{E2938A4F-C1CF-4E05-9173-B61AF27D7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0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71BD9-20A5-4FF4-A7D2-67AE718243D3}" type="datetime1">
              <a:rPr lang="en-US" smtClean="0"/>
              <a:t>10/11/2011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</a:t>
            </a:r>
            <a:fld id="{28AD6AAF-78CE-44A8-A73A-187B2A9AE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1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B7689-B5C3-49AA-B7A9-EDA592817E25}" type="datetime1">
              <a:rPr lang="en-US" smtClean="0"/>
              <a:t>10/11/2011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</a:t>
            </a:r>
            <a:fld id="{06EFEB47-AB9D-47A4-8111-B2659F68A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8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A80D1-E356-4679-9A33-872F17A87563}" type="datetime1">
              <a:rPr lang="en-US" smtClean="0"/>
              <a:t>10/11/2011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</a:t>
            </a:r>
            <a:fld id="{0C629AE3-49D2-45AE-872E-EA2B18435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2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F9AFA-9332-4BFD-84BC-08D63E476A52}" type="datetime1">
              <a:rPr lang="en-US" smtClean="0"/>
              <a:t>10/11/2011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</a:t>
            </a:r>
            <a:fld id="{FAFE414F-8679-4AF4-9187-0910C9DCE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85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D291D-E50C-4BD7-9E5A-3DE2FFE59F28}" type="datetime1">
              <a:rPr lang="en-US" smtClean="0"/>
              <a:t>10/11/2011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</a:t>
            </a:r>
            <a:fld id="{71FBFEE3-4DC3-4A2E-B797-08C12F0FD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3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74BCBCE4-A026-4084-A0DA-110CE89F2F61}" type="datetime1">
              <a:rPr lang="en-US" smtClean="0"/>
              <a:t>10/11/2011</a:t>
            </a:fld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r>
              <a:rPr lang="en-US"/>
              <a:t>E-</a:t>
            </a:r>
            <a:fld id="{728C8B94-EABF-4932-BC5E-F20432400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10" Type="http://schemas.openxmlformats.org/officeDocument/2006/relationships/tags" Target="../tags/tag77.xml"/><Relationship Id="rId4" Type="http://schemas.openxmlformats.org/officeDocument/2006/relationships/tags" Target="../tags/tag71.xml"/><Relationship Id="rId9" Type="http://schemas.openxmlformats.org/officeDocument/2006/relationships/tags" Target="../tags/tag7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2.xml"/><Relationship Id="rId4" Type="http://schemas.openxmlformats.org/officeDocument/2006/relationships/tags" Target="../tags/tag8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7.xml"/><Relationship Id="rId4" Type="http://schemas.openxmlformats.org/officeDocument/2006/relationships/tags" Target="../tags/tag8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7.xml"/><Relationship Id="rId4" Type="http://schemas.openxmlformats.org/officeDocument/2006/relationships/tags" Target="../tags/tag9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3" Type="http://schemas.openxmlformats.org/officeDocument/2006/relationships/tags" Target="../tags/tag100.xml"/><Relationship Id="rId7" Type="http://schemas.openxmlformats.org/officeDocument/2006/relationships/tags" Target="../tags/tag104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4" Type="http://schemas.openxmlformats.org/officeDocument/2006/relationships/tags" Target="../tags/tag101.xml"/><Relationship Id="rId9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10.xml"/><Relationship Id="rId4" Type="http://schemas.openxmlformats.org/officeDocument/2006/relationships/tags" Target="../tags/tag10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13.xml"/><Relationship Id="rId7" Type="http://schemas.openxmlformats.org/officeDocument/2006/relationships/tags" Target="../tags/tag117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5" Type="http://schemas.openxmlformats.org/officeDocument/2006/relationships/tags" Target="../tags/tag115.xml"/><Relationship Id="rId4" Type="http://schemas.openxmlformats.org/officeDocument/2006/relationships/tags" Target="../tags/tag1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2.xml"/><Relationship Id="rId4" Type="http://schemas.openxmlformats.org/officeDocument/2006/relationships/tags" Target="../tags/tag1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27.xml"/><Relationship Id="rId4" Type="http://schemas.openxmlformats.org/officeDocument/2006/relationships/tags" Target="../tags/tag1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2.xml"/><Relationship Id="rId4" Type="http://schemas.openxmlformats.org/officeDocument/2006/relationships/tags" Target="../tags/tag13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7.xml"/><Relationship Id="rId4" Type="http://schemas.openxmlformats.org/officeDocument/2006/relationships/tags" Target="../tags/tag13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13" Type="http://schemas.openxmlformats.org/officeDocument/2006/relationships/tags" Target="../tags/tag150.xml"/><Relationship Id="rId18" Type="http://schemas.openxmlformats.org/officeDocument/2006/relationships/tags" Target="../tags/tag155.xml"/><Relationship Id="rId26" Type="http://schemas.openxmlformats.org/officeDocument/2006/relationships/tags" Target="../tags/tag163.xml"/><Relationship Id="rId3" Type="http://schemas.openxmlformats.org/officeDocument/2006/relationships/tags" Target="../tags/tag140.xml"/><Relationship Id="rId21" Type="http://schemas.openxmlformats.org/officeDocument/2006/relationships/tags" Target="../tags/tag158.xml"/><Relationship Id="rId34" Type="http://schemas.openxmlformats.org/officeDocument/2006/relationships/slideLayout" Target="../slideLayouts/slideLayout12.xml"/><Relationship Id="rId7" Type="http://schemas.openxmlformats.org/officeDocument/2006/relationships/tags" Target="../tags/tag144.xml"/><Relationship Id="rId12" Type="http://schemas.openxmlformats.org/officeDocument/2006/relationships/tags" Target="../tags/tag149.xml"/><Relationship Id="rId17" Type="http://schemas.openxmlformats.org/officeDocument/2006/relationships/tags" Target="../tags/tag154.xml"/><Relationship Id="rId25" Type="http://schemas.openxmlformats.org/officeDocument/2006/relationships/tags" Target="../tags/tag162.xml"/><Relationship Id="rId33" Type="http://schemas.openxmlformats.org/officeDocument/2006/relationships/tags" Target="../tags/tag170.xml"/><Relationship Id="rId2" Type="http://schemas.openxmlformats.org/officeDocument/2006/relationships/tags" Target="../tags/tag139.xml"/><Relationship Id="rId16" Type="http://schemas.openxmlformats.org/officeDocument/2006/relationships/tags" Target="../tags/tag153.xml"/><Relationship Id="rId20" Type="http://schemas.openxmlformats.org/officeDocument/2006/relationships/tags" Target="../tags/tag157.xml"/><Relationship Id="rId29" Type="http://schemas.openxmlformats.org/officeDocument/2006/relationships/tags" Target="../tags/tag166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tags" Target="../tags/tag148.xml"/><Relationship Id="rId24" Type="http://schemas.openxmlformats.org/officeDocument/2006/relationships/tags" Target="../tags/tag161.xml"/><Relationship Id="rId32" Type="http://schemas.openxmlformats.org/officeDocument/2006/relationships/tags" Target="../tags/tag169.xml"/><Relationship Id="rId5" Type="http://schemas.openxmlformats.org/officeDocument/2006/relationships/tags" Target="../tags/tag142.xml"/><Relationship Id="rId15" Type="http://schemas.openxmlformats.org/officeDocument/2006/relationships/tags" Target="../tags/tag152.xml"/><Relationship Id="rId23" Type="http://schemas.openxmlformats.org/officeDocument/2006/relationships/tags" Target="../tags/tag160.xml"/><Relationship Id="rId28" Type="http://schemas.openxmlformats.org/officeDocument/2006/relationships/tags" Target="../tags/tag165.xml"/><Relationship Id="rId10" Type="http://schemas.openxmlformats.org/officeDocument/2006/relationships/tags" Target="../tags/tag147.xml"/><Relationship Id="rId19" Type="http://schemas.openxmlformats.org/officeDocument/2006/relationships/tags" Target="../tags/tag156.xml"/><Relationship Id="rId31" Type="http://schemas.openxmlformats.org/officeDocument/2006/relationships/tags" Target="../tags/tag168.xml"/><Relationship Id="rId4" Type="http://schemas.openxmlformats.org/officeDocument/2006/relationships/tags" Target="../tags/tag141.xml"/><Relationship Id="rId9" Type="http://schemas.openxmlformats.org/officeDocument/2006/relationships/tags" Target="../tags/tag146.xml"/><Relationship Id="rId14" Type="http://schemas.openxmlformats.org/officeDocument/2006/relationships/tags" Target="../tags/tag151.xml"/><Relationship Id="rId22" Type="http://schemas.openxmlformats.org/officeDocument/2006/relationships/tags" Target="../tags/tag159.xml"/><Relationship Id="rId27" Type="http://schemas.openxmlformats.org/officeDocument/2006/relationships/tags" Target="../tags/tag164.xml"/><Relationship Id="rId30" Type="http://schemas.openxmlformats.org/officeDocument/2006/relationships/tags" Target="../tags/tag16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73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5.xml"/><Relationship Id="rId4" Type="http://schemas.openxmlformats.org/officeDocument/2006/relationships/tags" Target="../tags/tag17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78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0.xml"/><Relationship Id="rId4" Type="http://schemas.openxmlformats.org/officeDocument/2006/relationships/tags" Target="../tags/tag17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83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5.xml"/><Relationship Id="rId4" Type="http://schemas.openxmlformats.org/officeDocument/2006/relationships/tags" Target="../tags/tag18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88.xml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0.xml"/><Relationship Id="rId4" Type="http://schemas.openxmlformats.org/officeDocument/2006/relationships/tags" Target="../tags/tag18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93.xml"/><Relationship Id="rId2" Type="http://schemas.openxmlformats.org/officeDocument/2006/relationships/tags" Target="../tags/tag192.xml"/><Relationship Id="rId1" Type="http://schemas.openxmlformats.org/officeDocument/2006/relationships/tags" Target="../tags/tag19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5.xml"/><Relationship Id="rId4" Type="http://schemas.openxmlformats.org/officeDocument/2006/relationships/tags" Target="../tags/tag19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198.xml"/><Relationship Id="rId7" Type="http://schemas.openxmlformats.org/officeDocument/2006/relationships/tags" Target="../tags/tag202.xml"/><Relationship Id="rId2" Type="http://schemas.openxmlformats.org/officeDocument/2006/relationships/tags" Target="../tags/tag197.xml"/><Relationship Id="rId1" Type="http://schemas.openxmlformats.org/officeDocument/2006/relationships/tags" Target="../tags/tag196.xml"/><Relationship Id="rId6" Type="http://schemas.openxmlformats.org/officeDocument/2006/relationships/tags" Target="../tags/tag201.xml"/><Relationship Id="rId5" Type="http://schemas.openxmlformats.org/officeDocument/2006/relationships/tags" Target="../tags/tag200.xml"/><Relationship Id="rId4" Type="http://schemas.openxmlformats.org/officeDocument/2006/relationships/tags" Target="../tags/tag19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205.xml"/><Relationship Id="rId2" Type="http://schemas.openxmlformats.org/officeDocument/2006/relationships/tags" Target="../tags/tag204.xml"/><Relationship Id="rId1" Type="http://schemas.openxmlformats.org/officeDocument/2006/relationships/tags" Target="../tags/tag20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7.xml"/><Relationship Id="rId4" Type="http://schemas.openxmlformats.org/officeDocument/2006/relationships/tags" Target="../tags/tag20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210.xml"/><Relationship Id="rId2" Type="http://schemas.openxmlformats.org/officeDocument/2006/relationships/tags" Target="../tags/tag209.xml"/><Relationship Id="rId1" Type="http://schemas.openxmlformats.org/officeDocument/2006/relationships/tags" Target="../tags/tag20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2.xml"/><Relationship Id="rId4" Type="http://schemas.openxmlformats.org/officeDocument/2006/relationships/tags" Target="../tags/tag21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220.xml"/><Relationship Id="rId13" Type="http://schemas.openxmlformats.org/officeDocument/2006/relationships/tags" Target="../tags/tag225.xml"/><Relationship Id="rId18" Type="http://schemas.openxmlformats.org/officeDocument/2006/relationships/tags" Target="../tags/tag230.xml"/><Relationship Id="rId26" Type="http://schemas.openxmlformats.org/officeDocument/2006/relationships/tags" Target="../tags/tag238.xml"/><Relationship Id="rId3" Type="http://schemas.openxmlformats.org/officeDocument/2006/relationships/tags" Target="../tags/tag215.xml"/><Relationship Id="rId21" Type="http://schemas.openxmlformats.org/officeDocument/2006/relationships/tags" Target="../tags/tag233.xml"/><Relationship Id="rId7" Type="http://schemas.openxmlformats.org/officeDocument/2006/relationships/tags" Target="../tags/tag219.xml"/><Relationship Id="rId12" Type="http://schemas.openxmlformats.org/officeDocument/2006/relationships/tags" Target="../tags/tag224.xml"/><Relationship Id="rId17" Type="http://schemas.openxmlformats.org/officeDocument/2006/relationships/tags" Target="../tags/tag229.xml"/><Relationship Id="rId25" Type="http://schemas.openxmlformats.org/officeDocument/2006/relationships/tags" Target="../tags/tag237.xml"/><Relationship Id="rId33" Type="http://schemas.openxmlformats.org/officeDocument/2006/relationships/slideLayout" Target="../slideLayouts/slideLayout12.xml"/><Relationship Id="rId2" Type="http://schemas.openxmlformats.org/officeDocument/2006/relationships/tags" Target="../tags/tag214.xml"/><Relationship Id="rId16" Type="http://schemas.openxmlformats.org/officeDocument/2006/relationships/tags" Target="../tags/tag228.xml"/><Relationship Id="rId20" Type="http://schemas.openxmlformats.org/officeDocument/2006/relationships/tags" Target="../tags/tag232.xml"/><Relationship Id="rId29" Type="http://schemas.openxmlformats.org/officeDocument/2006/relationships/tags" Target="../tags/tag241.xml"/><Relationship Id="rId1" Type="http://schemas.openxmlformats.org/officeDocument/2006/relationships/tags" Target="../tags/tag213.xml"/><Relationship Id="rId6" Type="http://schemas.openxmlformats.org/officeDocument/2006/relationships/tags" Target="../tags/tag218.xml"/><Relationship Id="rId11" Type="http://schemas.openxmlformats.org/officeDocument/2006/relationships/tags" Target="../tags/tag223.xml"/><Relationship Id="rId24" Type="http://schemas.openxmlformats.org/officeDocument/2006/relationships/tags" Target="../tags/tag236.xml"/><Relationship Id="rId32" Type="http://schemas.openxmlformats.org/officeDocument/2006/relationships/tags" Target="../tags/tag244.xml"/><Relationship Id="rId5" Type="http://schemas.openxmlformats.org/officeDocument/2006/relationships/tags" Target="../tags/tag217.xml"/><Relationship Id="rId15" Type="http://schemas.openxmlformats.org/officeDocument/2006/relationships/tags" Target="../tags/tag227.xml"/><Relationship Id="rId23" Type="http://schemas.openxmlformats.org/officeDocument/2006/relationships/tags" Target="../tags/tag235.xml"/><Relationship Id="rId28" Type="http://schemas.openxmlformats.org/officeDocument/2006/relationships/tags" Target="../tags/tag240.xml"/><Relationship Id="rId10" Type="http://schemas.openxmlformats.org/officeDocument/2006/relationships/tags" Target="../tags/tag222.xml"/><Relationship Id="rId19" Type="http://schemas.openxmlformats.org/officeDocument/2006/relationships/tags" Target="../tags/tag231.xml"/><Relationship Id="rId31" Type="http://schemas.openxmlformats.org/officeDocument/2006/relationships/tags" Target="../tags/tag243.xml"/><Relationship Id="rId4" Type="http://schemas.openxmlformats.org/officeDocument/2006/relationships/tags" Target="../tags/tag216.xml"/><Relationship Id="rId9" Type="http://schemas.openxmlformats.org/officeDocument/2006/relationships/tags" Target="../tags/tag221.xml"/><Relationship Id="rId14" Type="http://schemas.openxmlformats.org/officeDocument/2006/relationships/tags" Target="../tags/tag226.xml"/><Relationship Id="rId22" Type="http://schemas.openxmlformats.org/officeDocument/2006/relationships/tags" Target="../tags/tag234.xml"/><Relationship Id="rId27" Type="http://schemas.openxmlformats.org/officeDocument/2006/relationships/tags" Target="../tags/tag239.xml"/><Relationship Id="rId30" Type="http://schemas.openxmlformats.org/officeDocument/2006/relationships/tags" Target="../tags/tag24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247.xml"/><Relationship Id="rId2" Type="http://schemas.openxmlformats.org/officeDocument/2006/relationships/tags" Target="../tags/tag246.xml"/><Relationship Id="rId1" Type="http://schemas.openxmlformats.org/officeDocument/2006/relationships/tags" Target="../tags/tag24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9.xml"/><Relationship Id="rId4" Type="http://schemas.openxmlformats.org/officeDocument/2006/relationships/tags" Target="../tags/tag24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252.xml"/><Relationship Id="rId2" Type="http://schemas.openxmlformats.org/officeDocument/2006/relationships/tags" Target="../tags/tag251.xml"/><Relationship Id="rId1" Type="http://schemas.openxmlformats.org/officeDocument/2006/relationships/tags" Target="../tags/tag25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4.xml"/><Relationship Id="rId4" Type="http://schemas.openxmlformats.org/officeDocument/2006/relationships/tags" Target="../tags/tag25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257.xml"/><Relationship Id="rId2" Type="http://schemas.openxmlformats.org/officeDocument/2006/relationships/tags" Target="../tags/tag256.xml"/><Relationship Id="rId1" Type="http://schemas.openxmlformats.org/officeDocument/2006/relationships/tags" Target="../tags/tag25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9.xml"/><Relationship Id="rId4" Type="http://schemas.openxmlformats.org/officeDocument/2006/relationships/tags" Target="../tags/tag25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262.xml"/><Relationship Id="rId2" Type="http://schemas.openxmlformats.org/officeDocument/2006/relationships/tags" Target="../tags/tag261.xml"/><Relationship Id="rId1" Type="http://schemas.openxmlformats.org/officeDocument/2006/relationships/tags" Target="../tags/tag26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4.xml"/><Relationship Id="rId4" Type="http://schemas.openxmlformats.org/officeDocument/2006/relationships/tags" Target="../tags/tag26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267.xml"/><Relationship Id="rId2" Type="http://schemas.openxmlformats.org/officeDocument/2006/relationships/tags" Target="../tags/tag266.xml"/><Relationship Id="rId1" Type="http://schemas.openxmlformats.org/officeDocument/2006/relationships/tags" Target="../tags/tag26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9.xml"/><Relationship Id="rId4" Type="http://schemas.openxmlformats.org/officeDocument/2006/relationships/tags" Target="../tags/tag26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272.xml"/><Relationship Id="rId7" Type="http://schemas.openxmlformats.org/officeDocument/2006/relationships/image" Target="../media/image1.JPG"/><Relationship Id="rId2" Type="http://schemas.openxmlformats.org/officeDocument/2006/relationships/tags" Target="../tags/tag271.xml"/><Relationship Id="rId1" Type="http://schemas.openxmlformats.org/officeDocument/2006/relationships/tags" Target="../tags/tag27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4.xml"/><Relationship Id="rId4" Type="http://schemas.openxmlformats.org/officeDocument/2006/relationships/tags" Target="../tags/tag27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277.xml"/><Relationship Id="rId2" Type="http://schemas.openxmlformats.org/officeDocument/2006/relationships/tags" Target="../tags/tag276.xml"/><Relationship Id="rId1" Type="http://schemas.openxmlformats.org/officeDocument/2006/relationships/tags" Target="../tags/tag27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9.xml"/><Relationship Id="rId4" Type="http://schemas.openxmlformats.org/officeDocument/2006/relationships/tags" Target="../tags/tag27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12" Type="http://schemas.openxmlformats.org/officeDocument/2006/relationships/tags" Target="../tags/tag47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5" Type="http://schemas.openxmlformats.org/officeDocument/2006/relationships/tags" Target="../tags/tag40.xml"/><Relationship Id="rId10" Type="http://schemas.openxmlformats.org/officeDocument/2006/relationships/tags" Target="../tags/tag45.xml"/><Relationship Id="rId4" Type="http://schemas.openxmlformats.org/officeDocument/2006/relationships/tags" Target="../tags/tag39.xml"/><Relationship Id="rId9" Type="http://schemas.openxmlformats.org/officeDocument/2006/relationships/tags" Target="../tags/tag4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2.xml"/><Relationship Id="rId10" Type="http://schemas.openxmlformats.org/officeDocument/2006/relationships/tags" Target="../tags/tag57.xml"/><Relationship Id="rId4" Type="http://schemas.openxmlformats.org/officeDocument/2006/relationships/tags" Target="../tags/tag51.xml"/><Relationship Id="rId9" Type="http://schemas.openxmlformats.org/officeDocument/2006/relationships/tags" Target="../tags/tag5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62.xml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6B695DC-7564-4012-ACD3-63DEBD96A305}" type="datetime1">
              <a:rPr lang="en-US" smtClean="0">
                <a:solidFill>
                  <a:schemeClr val="bg2"/>
                </a:solidFill>
              </a:rPr>
              <a:t>10/11/2011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>
                <a:solidFill>
                  <a:schemeClr val="bg2"/>
                </a:solidFill>
              </a:rPr>
              <a:t>© 2002-11 Hal Perkins &amp; UW CSE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6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E-</a:t>
            </a:r>
            <a:fld id="{C9C2CE7B-B414-461A-8F1E-70F6280C4606}" type="slidenum">
              <a:rPr lang="en-US" smtClean="0">
                <a:solidFill>
                  <a:schemeClr val="bg2"/>
                </a:solidFill>
              </a:rPr>
              <a:pPr eaLnBrk="1" hangingPunct="1"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7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– Compilers</a:t>
            </a:r>
          </a:p>
        </p:txBody>
      </p:sp>
      <p:sp>
        <p:nvSpPr>
          <p:cNvPr id="3078" name="Rectangle 16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LR Parser Construction</a:t>
            </a:r>
          </a:p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Autumn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FB679E3D-B539-4859-AAA9-CC4FE57C15D3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31EF854B-E980-430E-A33F-5B97EE354ECD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Once we reduce </a:t>
            </a:r>
            <a:r>
              <a:rPr lang="en-US" i="1" smtClean="0"/>
              <a:t>S</a:t>
            </a:r>
            <a:r>
              <a:rPr lang="en-US" smtClean="0"/>
              <a:t>, we’ll pop the rhs from the stack exposing the first state.  Add a </a:t>
            </a:r>
            <a:r>
              <a:rPr lang="en-US" i="1" smtClean="0"/>
              <a:t>goto</a:t>
            </a:r>
            <a:r>
              <a:rPr lang="en-US" smtClean="0"/>
              <a:t> transition on </a:t>
            </a:r>
            <a:r>
              <a:rPr lang="en-US" i="1" smtClean="0"/>
              <a:t>S</a:t>
            </a:r>
            <a:r>
              <a:rPr lang="en-US" smtClean="0"/>
              <a:t>  for this.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Goto Actions</a:t>
            </a:r>
          </a:p>
        </p:txBody>
      </p:sp>
      <p:sp>
        <p:nvSpPr>
          <p:cNvPr id="12295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335088" y="2311400"/>
            <a:ext cx="2017712" cy="1385888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sz="2800" i="1"/>
              <a:t>S’</a:t>
            </a:r>
            <a:r>
              <a:rPr lang="en-US" sz="2800"/>
              <a:t> ::= . </a:t>
            </a:r>
            <a:r>
              <a:rPr lang="en-US" sz="2800" i="1"/>
              <a:t>S </a:t>
            </a:r>
            <a:r>
              <a:rPr lang="en-US" sz="2800"/>
              <a:t>$</a:t>
            </a:r>
          </a:p>
          <a:p>
            <a:pPr algn="l" eaLnBrk="1" hangingPunct="1"/>
            <a:r>
              <a:rPr lang="en-US" sz="2800" i="1"/>
              <a:t>S</a:t>
            </a:r>
            <a:r>
              <a:rPr lang="en-US" sz="2800"/>
              <a:t> ::= . ( </a:t>
            </a:r>
            <a:r>
              <a:rPr lang="en-US" sz="2800" i="1"/>
              <a:t>L</a:t>
            </a:r>
            <a:r>
              <a:rPr lang="en-US" sz="2800"/>
              <a:t> )</a:t>
            </a:r>
          </a:p>
          <a:p>
            <a:pPr algn="l" eaLnBrk="1" hangingPunct="1"/>
            <a:r>
              <a:rPr lang="en-US" sz="2800" i="1"/>
              <a:t>S</a:t>
            </a:r>
            <a:r>
              <a:rPr lang="en-US" sz="2800"/>
              <a:t> ::= . x</a:t>
            </a:r>
          </a:p>
        </p:txBody>
      </p:sp>
      <p:sp>
        <p:nvSpPr>
          <p:cNvPr id="12296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343400" y="2668588"/>
            <a:ext cx="1924050" cy="53181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sz="2800" i="1"/>
              <a:t>S’</a:t>
            </a:r>
            <a:r>
              <a:rPr lang="en-US" sz="2800"/>
              <a:t> ::= </a:t>
            </a:r>
            <a:r>
              <a:rPr lang="en-US" sz="2800" i="1"/>
              <a:t>S</a:t>
            </a:r>
            <a:r>
              <a:rPr lang="en-US" sz="2800"/>
              <a:t> . $</a:t>
            </a:r>
            <a:endParaRPr lang="en-US" sz="2800" i="1"/>
          </a:p>
        </p:txBody>
      </p:sp>
      <p:sp>
        <p:nvSpPr>
          <p:cNvPr id="12297" name="Line 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352800" y="29718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654425" y="25463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i="1"/>
              <a:t>S</a:t>
            </a:r>
          </a:p>
        </p:txBody>
      </p:sp>
      <p:sp>
        <p:nvSpPr>
          <p:cNvPr id="12299" name="Text Box 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05600" y="228600"/>
            <a:ext cx="2133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0.  </a:t>
            </a:r>
            <a:r>
              <a:rPr lang="en-US" i="1">
                <a:solidFill>
                  <a:schemeClr val="tx2"/>
                </a:solidFill>
              </a:rPr>
              <a:t>S’</a:t>
            </a:r>
            <a:r>
              <a:rPr lang="en-US">
                <a:solidFill>
                  <a:schemeClr val="tx2"/>
                </a:solidFill>
              </a:rPr>
              <a:t> ::= </a:t>
            </a:r>
            <a:r>
              <a:rPr lang="en-US" i="1">
                <a:solidFill>
                  <a:schemeClr val="tx2"/>
                </a:solidFill>
              </a:rPr>
              <a:t>S </a:t>
            </a:r>
            <a:r>
              <a:rPr lang="en-US">
                <a:solidFill>
                  <a:schemeClr val="tx2"/>
                </a:solidFill>
              </a:rPr>
              <a:t>$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1.  </a:t>
            </a:r>
            <a:r>
              <a:rPr lang="en-US" i="1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 ::= ( </a:t>
            </a:r>
            <a:r>
              <a:rPr lang="en-US" i="1">
                <a:solidFill>
                  <a:schemeClr val="tx2"/>
                </a:solidFill>
              </a:rPr>
              <a:t>L</a:t>
            </a:r>
            <a:r>
              <a:rPr lang="en-US">
                <a:solidFill>
                  <a:schemeClr val="tx2"/>
                </a:solidFill>
              </a:rPr>
              <a:t> )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2.  </a:t>
            </a:r>
            <a:r>
              <a:rPr lang="en-US" i="1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 ::= x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3.  </a:t>
            </a:r>
            <a:r>
              <a:rPr lang="en-US" i="1">
                <a:solidFill>
                  <a:schemeClr val="tx2"/>
                </a:solidFill>
              </a:rPr>
              <a:t>L</a:t>
            </a:r>
            <a:r>
              <a:rPr lang="en-US">
                <a:solidFill>
                  <a:schemeClr val="tx2"/>
                </a:solidFill>
              </a:rPr>
              <a:t> ::= </a:t>
            </a:r>
            <a:r>
              <a:rPr lang="en-US" i="1">
                <a:solidFill>
                  <a:schemeClr val="tx2"/>
                </a:solidFill>
              </a:rPr>
              <a:t>S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4.  </a:t>
            </a:r>
            <a:r>
              <a:rPr lang="en-US" i="1">
                <a:solidFill>
                  <a:schemeClr val="tx2"/>
                </a:solidFill>
              </a:rPr>
              <a:t>L</a:t>
            </a:r>
            <a:r>
              <a:rPr lang="en-US">
                <a:solidFill>
                  <a:schemeClr val="tx2"/>
                </a:solidFill>
              </a:rPr>
              <a:t> ::= </a:t>
            </a:r>
            <a:r>
              <a:rPr lang="en-US" i="1">
                <a:solidFill>
                  <a:schemeClr val="tx2"/>
                </a:solidFill>
              </a:rPr>
              <a:t>L </a:t>
            </a:r>
            <a:r>
              <a:rPr lang="en-US">
                <a:solidFill>
                  <a:schemeClr val="tx2"/>
                </a:solidFill>
              </a:rPr>
              <a:t>, </a:t>
            </a:r>
            <a:r>
              <a:rPr lang="en-US" i="1">
                <a:solidFill>
                  <a:schemeClr val="tx2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279254A-0BD7-4799-AD2E-0F3F61EB0C21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A5AB7F16-2C66-4E6A-AFF2-1CBD6FE895C6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Operations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914400" y="2017713"/>
            <a:ext cx="7772400" cy="4114800"/>
          </a:xfrm>
        </p:spPr>
        <p:txBody>
          <a:bodyPr/>
          <a:lstStyle/>
          <a:p>
            <a:pPr eaLnBrk="1" hangingPunct="1"/>
            <a:r>
              <a:rPr lang="en-US" i="1" dirty="0" smtClean="0"/>
              <a:t>Closure 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 )</a:t>
            </a:r>
          </a:p>
          <a:p>
            <a:pPr lvl="1" eaLnBrk="1" hangingPunct="1"/>
            <a:r>
              <a:rPr lang="en-US" dirty="0" smtClean="0"/>
              <a:t>Adds all items implied by items already in </a:t>
            </a:r>
            <a:r>
              <a:rPr lang="en-US" i="1" dirty="0" smtClean="0"/>
              <a:t>S</a:t>
            </a:r>
            <a:endParaRPr lang="en-US" dirty="0" smtClean="0"/>
          </a:p>
          <a:p>
            <a:pPr eaLnBrk="1" hangingPunct="1"/>
            <a:r>
              <a:rPr lang="en-US" i="1" dirty="0" err="1" smtClean="0"/>
              <a:t>Goto</a:t>
            </a:r>
            <a:r>
              <a:rPr lang="en-US" dirty="0" smtClean="0"/>
              <a:t> (</a:t>
            </a:r>
            <a:r>
              <a:rPr lang="en-US" i="1" dirty="0" smtClean="0"/>
              <a:t>I, X</a:t>
            </a:r>
            <a:r>
              <a:rPr lang="en-US" dirty="0" smtClean="0"/>
              <a:t> )</a:t>
            </a:r>
          </a:p>
          <a:p>
            <a:pPr lvl="1" eaLnBrk="1" hangingPunct="1"/>
            <a:r>
              <a:rPr lang="en-US" i="1" dirty="0" smtClean="0"/>
              <a:t>I</a:t>
            </a:r>
            <a:r>
              <a:rPr lang="en-US" dirty="0" smtClean="0"/>
              <a:t> is a set of items</a:t>
            </a:r>
          </a:p>
          <a:p>
            <a:pPr lvl="1" eaLnBrk="1" hangingPunct="1"/>
            <a:r>
              <a:rPr lang="en-US" i="1" dirty="0" smtClean="0"/>
              <a:t>X</a:t>
            </a:r>
            <a:r>
              <a:rPr lang="en-US" dirty="0" smtClean="0"/>
              <a:t> is a grammar symbol (terminal or non-terminal)</a:t>
            </a:r>
          </a:p>
          <a:p>
            <a:pPr lvl="1" eaLnBrk="1" hangingPunct="1"/>
            <a:r>
              <a:rPr lang="en-US" i="1" dirty="0" err="1" smtClean="0"/>
              <a:t>Goto</a:t>
            </a:r>
            <a:r>
              <a:rPr lang="en-US" dirty="0" smtClean="0"/>
              <a:t> moves the dot past the symbol </a:t>
            </a:r>
            <a:r>
              <a:rPr lang="en-US" i="1" dirty="0" smtClean="0"/>
              <a:t>X</a:t>
            </a:r>
            <a:r>
              <a:rPr lang="en-US" dirty="0" smtClean="0"/>
              <a:t>  in all appropriate items in set </a:t>
            </a:r>
            <a:r>
              <a:rPr lang="en-US" i="1" dirty="0" smtClean="0"/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413B350-F100-4F97-9314-3FC64ADEB822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AAB9A65E-5B27-4D6D-B70A-D8FA9E327F81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Closure Algorithm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Closure </a:t>
            </a:r>
            <a:r>
              <a:rPr lang="en-US" smtClean="0"/>
              <a:t>(</a:t>
            </a:r>
            <a:r>
              <a:rPr lang="en-US" i="1" smtClean="0"/>
              <a:t>S</a:t>
            </a:r>
            <a:r>
              <a:rPr lang="en-US" smtClean="0"/>
              <a:t> ) =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repeat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 for any item [A ::= </a:t>
            </a:r>
            <a:r>
              <a:rPr lang="en-US" smtClean="0">
                <a:sym typeface="Symbol" pitchFamily="18" charset="2"/>
              </a:rPr>
              <a:t> . 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 ] in </a:t>
            </a:r>
            <a:r>
              <a:rPr lang="en-US" i="1" smtClean="0">
                <a:sym typeface="Symbol" pitchFamily="18" charset="2"/>
              </a:rPr>
              <a:t>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smtClean="0">
                <a:sym typeface="Symbol" pitchFamily="18" charset="2"/>
              </a:rPr>
              <a:t>		    </a:t>
            </a:r>
            <a:r>
              <a:rPr lang="en-US" smtClean="0">
                <a:sym typeface="Symbol" pitchFamily="18" charset="2"/>
              </a:rPr>
              <a:t>for all productions 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 ::= 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			add [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 ::= . ] to </a:t>
            </a:r>
            <a:r>
              <a:rPr lang="en-US" i="1" smtClean="0">
                <a:sym typeface="Symbol" pitchFamily="18" charset="2"/>
              </a:rPr>
              <a:t>S</a:t>
            </a:r>
            <a:endParaRPr lang="en-US" smtClean="0"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	until </a:t>
            </a:r>
            <a:r>
              <a:rPr lang="en-US" i="1" smtClean="0">
                <a:sym typeface="Symbol" pitchFamily="18" charset="2"/>
              </a:rPr>
              <a:t>S</a:t>
            </a:r>
            <a:r>
              <a:rPr lang="en-US" smtClean="0">
                <a:sym typeface="Symbol" pitchFamily="18" charset="2"/>
              </a:rPr>
              <a:t>  does not change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	return </a:t>
            </a:r>
            <a:r>
              <a:rPr lang="en-US" i="1" smtClean="0">
                <a:sym typeface="Symbol" pitchFamily="18" charset="2"/>
              </a:rPr>
              <a:t>S</a:t>
            </a: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BD5D579C-9CF3-4EC8-97A0-07C5B298075F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BF8A2DB9-1E70-4A61-B5E8-086F09A25879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Goto Algorithm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Goto </a:t>
            </a:r>
            <a:r>
              <a:rPr lang="en-US" smtClean="0"/>
              <a:t>(</a:t>
            </a:r>
            <a:r>
              <a:rPr lang="en-US" i="1" smtClean="0"/>
              <a:t>I, X</a:t>
            </a:r>
            <a:r>
              <a:rPr lang="en-US" smtClean="0"/>
              <a:t> ) =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set </a:t>
            </a:r>
            <a:r>
              <a:rPr lang="en-US" i="1" smtClean="0"/>
              <a:t>new</a:t>
            </a:r>
            <a:r>
              <a:rPr lang="en-US" smtClean="0"/>
              <a:t>  to the empty set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for each item [A ::= </a:t>
            </a:r>
            <a:r>
              <a:rPr lang="en-US" smtClean="0">
                <a:sym typeface="Symbol" pitchFamily="18" charset="2"/>
              </a:rPr>
              <a:t> . </a:t>
            </a:r>
            <a:r>
              <a:rPr lang="en-US" i="1" smtClean="0">
                <a:sym typeface="Symbol" pitchFamily="18" charset="2"/>
              </a:rPr>
              <a:t>X </a:t>
            </a:r>
            <a:r>
              <a:rPr lang="en-US" smtClean="0">
                <a:sym typeface="Symbol" pitchFamily="18" charset="2"/>
              </a:rPr>
              <a:t> ] in </a:t>
            </a:r>
            <a:r>
              <a:rPr lang="en-US" i="1" smtClean="0">
                <a:sym typeface="Symbol" pitchFamily="18" charset="2"/>
              </a:rPr>
              <a:t>I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smtClean="0">
                <a:sym typeface="Symbol" pitchFamily="18" charset="2"/>
              </a:rPr>
              <a:t>			</a:t>
            </a:r>
            <a:r>
              <a:rPr lang="en-US" smtClean="0">
                <a:sym typeface="Symbol" pitchFamily="18" charset="2"/>
              </a:rPr>
              <a:t>add [</a:t>
            </a:r>
            <a:r>
              <a:rPr lang="en-US" smtClean="0"/>
              <a:t>A ::= </a:t>
            </a:r>
            <a:r>
              <a:rPr lang="en-US" smtClean="0">
                <a:sym typeface="Symbol" pitchFamily="18" charset="2"/>
              </a:rPr>
              <a:t> </a:t>
            </a:r>
            <a:r>
              <a:rPr lang="en-US" i="1" smtClean="0">
                <a:sym typeface="Symbol" pitchFamily="18" charset="2"/>
              </a:rPr>
              <a:t>X . </a:t>
            </a:r>
            <a:r>
              <a:rPr lang="en-US" smtClean="0">
                <a:sym typeface="Symbol" pitchFamily="18" charset="2"/>
              </a:rPr>
              <a:t> ] to </a:t>
            </a:r>
            <a:r>
              <a:rPr lang="en-US" i="1" smtClean="0">
                <a:sym typeface="Symbol" pitchFamily="18" charset="2"/>
              </a:rPr>
              <a:t>new</a:t>
            </a:r>
            <a:endParaRPr lang="en-US" smtClean="0"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		return </a:t>
            </a:r>
            <a:r>
              <a:rPr lang="en-US" i="1" smtClean="0">
                <a:sym typeface="Symbol" pitchFamily="18" charset="2"/>
              </a:rPr>
              <a:t>Closure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new </a:t>
            </a:r>
            <a:r>
              <a:rPr lang="en-US" smtClean="0">
                <a:sym typeface="Symbol" pitchFamily="18" charset="2"/>
              </a:rPr>
              <a:t>)</a:t>
            </a:r>
          </a:p>
          <a:p>
            <a:pPr lvl="2" eaLnBrk="1" hangingPunct="1"/>
            <a:endParaRPr lang="en-US" smtClean="0">
              <a:sym typeface="Symbol" pitchFamily="18" charset="2"/>
            </a:endParaRPr>
          </a:p>
          <a:p>
            <a:pPr lvl="2" eaLnBrk="1" hangingPunct="1"/>
            <a:r>
              <a:rPr lang="en-US" smtClean="0">
                <a:sym typeface="Symbol" pitchFamily="18" charset="2"/>
              </a:rPr>
              <a:t>This may create a new state, or may return an existing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0E438D63-D6B6-4F8D-9D16-A955EE763C91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00811FF1-8CF1-4D2F-AA5F-762FDEA6E03F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LR(0) Construction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First, augment the grammar with an extra start production </a:t>
            </a:r>
            <a:r>
              <a:rPr lang="en-US" i="1" smtClean="0"/>
              <a:t>S’</a:t>
            </a:r>
            <a:r>
              <a:rPr lang="en-US" smtClean="0"/>
              <a:t> ::= </a:t>
            </a:r>
            <a:r>
              <a:rPr lang="en-US" i="1" smtClean="0"/>
              <a:t>S</a:t>
            </a:r>
            <a:r>
              <a:rPr lang="en-US" smtClean="0"/>
              <a:t> $</a:t>
            </a:r>
          </a:p>
          <a:p>
            <a:pPr eaLnBrk="1" hangingPunct="1"/>
            <a:r>
              <a:rPr lang="en-US" smtClean="0"/>
              <a:t>Let </a:t>
            </a:r>
            <a:r>
              <a:rPr lang="en-US" i="1" smtClean="0"/>
              <a:t>T</a:t>
            </a:r>
            <a:r>
              <a:rPr lang="en-US" smtClean="0"/>
              <a:t>  be the set of states</a:t>
            </a:r>
          </a:p>
          <a:p>
            <a:pPr eaLnBrk="1" hangingPunct="1"/>
            <a:r>
              <a:rPr lang="en-US" smtClean="0"/>
              <a:t>Let </a:t>
            </a:r>
            <a:r>
              <a:rPr lang="en-US" i="1" smtClean="0"/>
              <a:t>E</a:t>
            </a:r>
            <a:r>
              <a:rPr lang="en-US" smtClean="0"/>
              <a:t>  be the set of edges</a:t>
            </a:r>
          </a:p>
          <a:p>
            <a:pPr eaLnBrk="1" hangingPunct="1"/>
            <a:r>
              <a:rPr lang="en-US" smtClean="0"/>
              <a:t>Initialize </a:t>
            </a:r>
            <a:r>
              <a:rPr lang="en-US" i="1" smtClean="0"/>
              <a:t>T</a:t>
            </a:r>
            <a:r>
              <a:rPr lang="en-US" smtClean="0"/>
              <a:t>  to </a:t>
            </a:r>
            <a:r>
              <a:rPr lang="en-US" i="1" smtClean="0"/>
              <a:t>Closure</a:t>
            </a:r>
            <a:r>
              <a:rPr lang="en-US" smtClean="0"/>
              <a:t> ( [</a:t>
            </a:r>
            <a:r>
              <a:rPr lang="en-US" i="1" smtClean="0"/>
              <a:t>S’</a:t>
            </a:r>
            <a:r>
              <a:rPr lang="en-US" smtClean="0"/>
              <a:t> ::= . </a:t>
            </a:r>
            <a:r>
              <a:rPr lang="en-US" i="1" smtClean="0"/>
              <a:t>S</a:t>
            </a:r>
            <a:r>
              <a:rPr lang="en-US" smtClean="0"/>
              <a:t> $] )</a:t>
            </a:r>
          </a:p>
          <a:p>
            <a:pPr eaLnBrk="1" hangingPunct="1"/>
            <a:r>
              <a:rPr lang="en-US" smtClean="0"/>
              <a:t>Initialize </a:t>
            </a:r>
            <a:r>
              <a:rPr lang="en-US" i="1" smtClean="0"/>
              <a:t>E</a:t>
            </a:r>
            <a:r>
              <a:rPr lang="en-US" smtClean="0"/>
              <a:t>  to empty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4E7C456-79C7-418E-9F9B-3FBAF8F6B483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FA4EB18B-90A4-4486-82A6-72B0FAA1763F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LR(0) Construction Algorithm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repeat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for each state </a:t>
            </a:r>
            <a:r>
              <a:rPr lang="en-US" sz="2400" i="1" smtClean="0"/>
              <a:t>I</a:t>
            </a:r>
            <a:r>
              <a:rPr lang="en-US" sz="2400" smtClean="0"/>
              <a:t>  in </a:t>
            </a:r>
            <a:r>
              <a:rPr lang="en-US" sz="2400" i="1" smtClean="0"/>
              <a:t>T</a:t>
            </a:r>
            <a:r>
              <a:rPr lang="en-US" sz="2400" smtClean="0"/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	for each item [</a:t>
            </a:r>
            <a:r>
              <a:rPr lang="en-US" sz="2400" i="1" smtClean="0"/>
              <a:t>A</a:t>
            </a:r>
            <a:r>
              <a:rPr lang="en-US" sz="2400" smtClean="0"/>
              <a:t> ::= </a:t>
            </a:r>
            <a:r>
              <a:rPr lang="en-US" sz="2400" smtClean="0">
                <a:sym typeface="Symbol" pitchFamily="18" charset="2"/>
              </a:rPr>
              <a:t> . </a:t>
            </a:r>
            <a:r>
              <a:rPr lang="en-US" sz="2400" i="1" smtClean="0">
                <a:sym typeface="Symbol" pitchFamily="18" charset="2"/>
              </a:rPr>
              <a:t>X </a:t>
            </a:r>
            <a:r>
              <a:rPr lang="en-US" sz="2400" smtClean="0">
                <a:sym typeface="Symbol" pitchFamily="18" charset="2"/>
              </a:rPr>
              <a:t> ] in </a:t>
            </a:r>
            <a:r>
              <a:rPr lang="en-US" sz="2400" i="1" smtClean="0">
                <a:sym typeface="Symbol" pitchFamily="18" charset="2"/>
              </a:rPr>
              <a:t>I</a:t>
            </a:r>
            <a:endParaRPr lang="en-US" sz="240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		   Let </a:t>
            </a:r>
            <a:r>
              <a:rPr lang="en-US" sz="2400" i="1" smtClean="0">
                <a:sym typeface="Symbol" pitchFamily="18" charset="2"/>
              </a:rPr>
              <a:t>new</a:t>
            </a:r>
            <a:r>
              <a:rPr lang="en-US" sz="2400" smtClean="0">
                <a:sym typeface="Symbol" pitchFamily="18" charset="2"/>
              </a:rPr>
              <a:t>  be </a:t>
            </a:r>
            <a:r>
              <a:rPr lang="en-US" sz="2400" i="1" smtClean="0">
                <a:sym typeface="Symbol" pitchFamily="18" charset="2"/>
              </a:rPr>
              <a:t>Goto</a:t>
            </a:r>
            <a:r>
              <a:rPr lang="en-US" sz="2400" smtClean="0">
                <a:sym typeface="Symbol" pitchFamily="18" charset="2"/>
              </a:rPr>
              <a:t> ( </a:t>
            </a:r>
            <a:r>
              <a:rPr lang="en-US" sz="2400" i="1" smtClean="0">
                <a:sym typeface="Symbol" pitchFamily="18" charset="2"/>
              </a:rPr>
              <a:t>I</a:t>
            </a:r>
            <a:r>
              <a:rPr lang="en-US" sz="2400" smtClean="0">
                <a:sym typeface="Symbol" pitchFamily="18" charset="2"/>
              </a:rPr>
              <a:t>, </a:t>
            </a:r>
            <a:r>
              <a:rPr lang="en-US" sz="2400" i="1" smtClean="0">
                <a:sym typeface="Symbol" pitchFamily="18" charset="2"/>
              </a:rPr>
              <a:t>X</a:t>
            </a:r>
            <a:r>
              <a:rPr lang="en-US" sz="2400" smtClean="0">
                <a:sym typeface="Symbol" pitchFamily="18" charset="2"/>
              </a:rPr>
              <a:t> 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		   Add </a:t>
            </a:r>
            <a:r>
              <a:rPr lang="en-US" sz="2400" i="1" smtClean="0">
                <a:sym typeface="Symbol" pitchFamily="18" charset="2"/>
              </a:rPr>
              <a:t>new</a:t>
            </a:r>
            <a:r>
              <a:rPr lang="en-US" sz="2400" smtClean="0">
                <a:sym typeface="Symbol" pitchFamily="18" charset="2"/>
              </a:rPr>
              <a:t>  to </a:t>
            </a:r>
            <a:r>
              <a:rPr lang="en-US" sz="2400" i="1" smtClean="0">
                <a:sym typeface="Symbol" pitchFamily="18" charset="2"/>
              </a:rPr>
              <a:t>T</a:t>
            </a:r>
            <a:r>
              <a:rPr lang="en-US" sz="2400" smtClean="0">
                <a:sym typeface="Symbol" pitchFamily="18" charset="2"/>
              </a:rPr>
              <a:t>  if not present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		   Add </a:t>
            </a:r>
            <a:r>
              <a:rPr lang="en-US" sz="2400" i="1" smtClean="0">
                <a:sym typeface="Symbol" pitchFamily="18" charset="2"/>
              </a:rPr>
              <a:t>I</a:t>
            </a:r>
            <a:r>
              <a:rPr lang="en-US" sz="2400" smtClean="0">
                <a:sym typeface="Symbol" pitchFamily="18" charset="2"/>
              </a:rPr>
              <a:t>     </a:t>
            </a:r>
            <a:r>
              <a:rPr lang="en-US" sz="2400" i="1" smtClean="0">
                <a:sym typeface="Symbol" pitchFamily="18" charset="2"/>
              </a:rPr>
              <a:t>new</a:t>
            </a:r>
            <a:r>
              <a:rPr lang="en-US" sz="2400" smtClean="0">
                <a:sym typeface="Symbol" pitchFamily="18" charset="2"/>
              </a:rPr>
              <a:t>  to </a:t>
            </a:r>
            <a:r>
              <a:rPr lang="en-US" sz="2400" i="1" smtClean="0">
                <a:sym typeface="Symbol" pitchFamily="18" charset="2"/>
              </a:rPr>
              <a:t>E</a:t>
            </a:r>
            <a:r>
              <a:rPr lang="en-US" sz="2400" smtClean="0">
                <a:sym typeface="Symbol" pitchFamily="18" charset="2"/>
              </a:rPr>
              <a:t>  if not present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until </a:t>
            </a:r>
            <a:r>
              <a:rPr lang="en-US" sz="2400" i="1" smtClean="0">
                <a:sym typeface="Symbol" pitchFamily="18" charset="2"/>
              </a:rPr>
              <a:t>E</a:t>
            </a:r>
            <a:r>
              <a:rPr lang="en-US" sz="2400" smtClean="0">
                <a:sym typeface="Symbol" pitchFamily="18" charset="2"/>
              </a:rPr>
              <a:t>  and </a:t>
            </a:r>
            <a:r>
              <a:rPr lang="en-US" sz="2400" i="1" smtClean="0">
                <a:sym typeface="Symbol" pitchFamily="18" charset="2"/>
              </a:rPr>
              <a:t>T</a:t>
            </a:r>
            <a:r>
              <a:rPr lang="en-US" sz="2400" smtClean="0">
                <a:sym typeface="Symbol" pitchFamily="18" charset="2"/>
              </a:rPr>
              <a:t>  do not change in this iteration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ym typeface="Symbol" pitchFamily="18" charset="2"/>
              </a:rPr>
              <a:t>Footnote:</a:t>
            </a:r>
            <a:r>
              <a:rPr lang="en-US" sz="1600" smtClean="0">
                <a:sym typeface="Symbol" pitchFamily="18" charset="2"/>
              </a:rPr>
              <a:t> </a:t>
            </a:r>
            <a:r>
              <a:rPr lang="en-US" sz="2000" smtClean="0">
                <a:sym typeface="Symbol" pitchFamily="18" charset="2"/>
              </a:rPr>
              <a:t>For symbol $, we don’t compute </a:t>
            </a:r>
            <a:r>
              <a:rPr lang="en-US" sz="2000" i="1" smtClean="0">
                <a:sym typeface="Symbol" pitchFamily="18" charset="2"/>
              </a:rPr>
              <a:t>goto</a:t>
            </a:r>
            <a:r>
              <a:rPr lang="en-US" sz="2000" smtClean="0">
                <a:sym typeface="Symbol" pitchFamily="18" charset="2"/>
              </a:rPr>
              <a:t> (</a:t>
            </a:r>
            <a:r>
              <a:rPr lang="en-US" sz="2000" i="1" smtClean="0">
                <a:sym typeface="Symbol" pitchFamily="18" charset="2"/>
              </a:rPr>
              <a:t>I</a:t>
            </a:r>
            <a:r>
              <a:rPr lang="en-US" sz="2000" smtClean="0">
                <a:sym typeface="Symbol" pitchFamily="18" charset="2"/>
              </a:rPr>
              <a:t>, $); instead, we make this an </a:t>
            </a:r>
            <a:r>
              <a:rPr lang="en-US" sz="2000" i="1" smtClean="0">
                <a:sym typeface="Symbol" pitchFamily="18" charset="2"/>
              </a:rPr>
              <a:t>accept</a:t>
            </a:r>
            <a:r>
              <a:rPr lang="en-US" sz="2000" smtClean="0">
                <a:sym typeface="Symbol" pitchFamily="18" charset="2"/>
              </a:rPr>
              <a:t> action.</a:t>
            </a:r>
          </a:p>
          <a:p>
            <a:pPr eaLnBrk="1" hangingPunct="1">
              <a:lnSpc>
                <a:spcPct val="90000"/>
              </a:lnSpc>
            </a:pPr>
            <a:endParaRPr lang="en-US" sz="1600" smtClean="0">
              <a:sym typeface="Symbol" pitchFamily="18" charset="2"/>
            </a:endParaRPr>
          </a:p>
        </p:txBody>
      </p:sp>
      <p:sp>
        <p:nvSpPr>
          <p:cNvPr id="17415" name="Line 4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276600" y="4267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3962400"/>
            <a:ext cx="1143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55000"/>
            </a:pPr>
            <a:r>
              <a:rPr lang="en-US" sz="1600"/>
              <a:t>X</a:t>
            </a:r>
          </a:p>
        </p:txBody>
      </p:sp>
      <p:sp>
        <p:nvSpPr>
          <p:cNvPr id="17417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27925" y="514350"/>
            <a:ext cx="641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0071C1B2-747B-486D-84E4-1A41DB19B044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16E3C481-37AE-4FBC-A2D5-9680F3B4186A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States for</a:t>
            </a:r>
          </a:p>
        </p:txBody>
      </p:sp>
      <p:sp>
        <p:nvSpPr>
          <p:cNvPr id="21510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228600"/>
            <a:ext cx="2133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0.  </a:t>
            </a:r>
            <a:r>
              <a:rPr lang="en-US" i="1">
                <a:solidFill>
                  <a:schemeClr val="tx2"/>
                </a:solidFill>
              </a:rPr>
              <a:t>S’</a:t>
            </a:r>
            <a:r>
              <a:rPr lang="en-US">
                <a:solidFill>
                  <a:schemeClr val="tx2"/>
                </a:solidFill>
              </a:rPr>
              <a:t> ::= </a:t>
            </a:r>
            <a:r>
              <a:rPr lang="en-US" i="1">
                <a:solidFill>
                  <a:schemeClr val="tx2"/>
                </a:solidFill>
              </a:rPr>
              <a:t>S </a:t>
            </a:r>
            <a:r>
              <a:rPr lang="en-US">
                <a:solidFill>
                  <a:schemeClr val="tx2"/>
                </a:solidFill>
              </a:rPr>
              <a:t>$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1.  </a:t>
            </a:r>
            <a:r>
              <a:rPr lang="en-US" i="1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 ::= ( </a:t>
            </a:r>
            <a:r>
              <a:rPr lang="en-US" i="1">
                <a:solidFill>
                  <a:schemeClr val="tx2"/>
                </a:solidFill>
              </a:rPr>
              <a:t>L</a:t>
            </a:r>
            <a:r>
              <a:rPr lang="en-US">
                <a:solidFill>
                  <a:schemeClr val="tx2"/>
                </a:solidFill>
              </a:rPr>
              <a:t> )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2.  </a:t>
            </a:r>
            <a:r>
              <a:rPr lang="en-US" i="1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 ::= x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3.  </a:t>
            </a:r>
            <a:r>
              <a:rPr lang="en-US" i="1">
                <a:solidFill>
                  <a:schemeClr val="tx2"/>
                </a:solidFill>
              </a:rPr>
              <a:t>L</a:t>
            </a:r>
            <a:r>
              <a:rPr lang="en-US">
                <a:solidFill>
                  <a:schemeClr val="tx2"/>
                </a:solidFill>
              </a:rPr>
              <a:t> ::= </a:t>
            </a:r>
            <a:r>
              <a:rPr lang="en-US" i="1">
                <a:solidFill>
                  <a:schemeClr val="tx2"/>
                </a:solidFill>
              </a:rPr>
              <a:t>S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4.  </a:t>
            </a:r>
            <a:r>
              <a:rPr lang="en-US" i="1">
                <a:solidFill>
                  <a:schemeClr val="tx2"/>
                </a:solidFill>
              </a:rPr>
              <a:t>L</a:t>
            </a:r>
            <a:r>
              <a:rPr lang="en-US">
                <a:solidFill>
                  <a:schemeClr val="tx2"/>
                </a:solidFill>
              </a:rPr>
              <a:t> ::= </a:t>
            </a:r>
            <a:r>
              <a:rPr lang="en-US" i="1">
                <a:solidFill>
                  <a:schemeClr val="tx2"/>
                </a:solidFill>
              </a:rPr>
              <a:t>L </a:t>
            </a:r>
            <a:r>
              <a:rPr lang="en-US">
                <a:solidFill>
                  <a:schemeClr val="tx2"/>
                </a:solidFill>
              </a:rPr>
              <a:t>, </a:t>
            </a:r>
            <a:r>
              <a:rPr lang="en-US" i="1">
                <a:solidFill>
                  <a:schemeClr val="tx2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BDD4A01B-633E-42F5-B96B-50A028C6BA8F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F0E1D6B1-1B60-4310-8DB0-979F46CC6392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 the Parse Tables (1)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914400" y="2017713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For each edge </a:t>
            </a:r>
            <a:r>
              <a:rPr lang="en-US" i="1" dirty="0" smtClean="0"/>
              <a:t>I</a:t>
            </a:r>
            <a:r>
              <a:rPr lang="en-US" dirty="0" smtClean="0"/>
              <a:t>      </a:t>
            </a:r>
            <a:r>
              <a:rPr lang="en-US" i="1" dirty="0" smtClean="0"/>
              <a:t>J</a:t>
            </a:r>
            <a:r>
              <a:rPr lang="en-US" dirty="0" smtClean="0"/>
              <a:t>  </a:t>
            </a:r>
          </a:p>
          <a:p>
            <a:pPr lvl="1" eaLnBrk="1" hangingPunct="1"/>
            <a:r>
              <a:rPr lang="en-US" dirty="0" smtClean="0"/>
              <a:t>if X is a terminal, put </a:t>
            </a:r>
            <a:r>
              <a:rPr lang="en-US" dirty="0" err="1" smtClean="0"/>
              <a:t>s</a:t>
            </a:r>
            <a:r>
              <a:rPr lang="en-US" i="1" dirty="0" err="1" smtClean="0"/>
              <a:t>j</a:t>
            </a:r>
            <a:r>
              <a:rPr lang="en-US" dirty="0" smtClean="0"/>
              <a:t>  in column X, row </a:t>
            </a:r>
            <a:r>
              <a:rPr lang="en-US" i="1" dirty="0" smtClean="0"/>
              <a:t>I</a:t>
            </a:r>
            <a:r>
              <a:rPr lang="en-US" dirty="0" smtClean="0"/>
              <a:t>  of the action table (shift to state </a:t>
            </a:r>
            <a:r>
              <a:rPr lang="en-US" i="1" dirty="0" smtClean="0"/>
              <a:t>j 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If X is a non-terminal, put </a:t>
            </a:r>
            <a:r>
              <a:rPr lang="en-US" dirty="0" err="1" smtClean="0"/>
              <a:t>g</a:t>
            </a:r>
            <a:r>
              <a:rPr lang="en-US" i="1" dirty="0" err="1" smtClean="0"/>
              <a:t>j</a:t>
            </a:r>
            <a:r>
              <a:rPr lang="en-US" dirty="0" smtClean="0"/>
              <a:t>  in column X, row </a:t>
            </a:r>
            <a:r>
              <a:rPr lang="en-US" i="1" dirty="0" smtClean="0"/>
              <a:t>I</a:t>
            </a:r>
            <a:r>
              <a:rPr lang="en-US" dirty="0" smtClean="0"/>
              <a:t> of the </a:t>
            </a:r>
            <a:r>
              <a:rPr lang="en-US" dirty="0" err="1" smtClean="0"/>
              <a:t>goto</a:t>
            </a:r>
            <a:r>
              <a:rPr lang="en-US" dirty="0" smtClean="0"/>
              <a:t> table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9463" name="Line 4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419600" y="2286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64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1936750"/>
            <a:ext cx="296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dirty="0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65061C80-E6A1-49EE-8DD3-8540D63B603D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849B7FA3-2452-4499-A161-B2072AE362C0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 the Parse Tables (2)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914400" y="2017713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For each state </a:t>
            </a:r>
            <a:r>
              <a:rPr lang="en-US" i="1" dirty="0" smtClean="0"/>
              <a:t>I</a:t>
            </a:r>
            <a:r>
              <a:rPr lang="en-US" dirty="0" smtClean="0"/>
              <a:t>  containing an item 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i="1" dirty="0" smtClean="0"/>
              <a:t>S’</a:t>
            </a:r>
            <a:r>
              <a:rPr lang="en-US" dirty="0" smtClean="0"/>
              <a:t>  ::= </a:t>
            </a:r>
            <a:r>
              <a:rPr lang="en-US" i="1" dirty="0" smtClean="0"/>
              <a:t>S</a:t>
            </a:r>
            <a:r>
              <a:rPr lang="en-US" dirty="0" smtClean="0"/>
              <a:t> . $], put </a:t>
            </a:r>
            <a:r>
              <a:rPr lang="en-US" i="1" dirty="0" smtClean="0"/>
              <a:t>accept</a:t>
            </a:r>
            <a:r>
              <a:rPr lang="en-US" dirty="0" smtClean="0"/>
              <a:t> in column $ of row </a:t>
            </a:r>
            <a:r>
              <a:rPr lang="en-US" i="1" dirty="0" smtClean="0"/>
              <a:t>I</a:t>
            </a:r>
            <a:r>
              <a:rPr lang="en-US" dirty="0" smtClean="0"/>
              <a:t>  </a:t>
            </a:r>
          </a:p>
          <a:p>
            <a:pPr eaLnBrk="1" hangingPunct="1"/>
            <a:r>
              <a:rPr lang="en-US" dirty="0" smtClean="0"/>
              <a:t>Finally, for any state containing 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i="1" dirty="0" smtClean="0"/>
              <a:t>A</a:t>
            </a:r>
            <a:r>
              <a:rPr lang="en-US" dirty="0" smtClean="0"/>
              <a:t> ::= </a:t>
            </a:r>
            <a:r>
              <a:rPr lang="en-US" dirty="0" smtClean="0">
                <a:sym typeface="Symbol" pitchFamily="18" charset="2"/>
              </a:rPr>
              <a:t> .] put action </a:t>
            </a:r>
            <a:r>
              <a:rPr lang="en-US" dirty="0" err="1" smtClean="0">
                <a:sym typeface="Symbol" pitchFamily="18" charset="2"/>
              </a:rPr>
              <a:t>r</a:t>
            </a:r>
            <a:r>
              <a:rPr lang="en-US" i="1" dirty="0" err="1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in every column of row </a:t>
            </a:r>
            <a:r>
              <a:rPr lang="en-US" i="1" dirty="0" smtClean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 in the table, where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is the production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8233992-7BF1-4FF7-B072-BC02E108A80E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33639886-CDA6-4E99-A969-379C9F3C832F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Tables for</a:t>
            </a:r>
          </a:p>
        </p:txBody>
      </p:sp>
      <p:sp>
        <p:nvSpPr>
          <p:cNvPr id="22534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228600"/>
            <a:ext cx="2133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0.  </a:t>
            </a:r>
            <a:r>
              <a:rPr lang="en-US" i="1">
                <a:solidFill>
                  <a:schemeClr val="tx2"/>
                </a:solidFill>
              </a:rPr>
              <a:t>S’</a:t>
            </a:r>
            <a:r>
              <a:rPr lang="en-US">
                <a:solidFill>
                  <a:schemeClr val="tx2"/>
                </a:solidFill>
              </a:rPr>
              <a:t> ::= </a:t>
            </a:r>
            <a:r>
              <a:rPr lang="en-US" i="1">
                <a:solidFill>
                  <a:schemeClr val="tx2"/>
                </a:solidFill>
              </a:rPr>
              <a:t>S </a:t>
            </a:r>
            <a:r>
              <a:rPr lang="en-US">
                <a:solidFill>
                  <a:schemeClr val="tx2"/>
                </a:solidFill>
              </a:rPr>
              <a:t>$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1.  </a:t>
            </a:r>
            <a:r>
              <a:rPr lang="en-US" i="1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 ::= ( </a:t>
            </a:r>
            <a:r>
              <a:rPr lang="en-US" i="1">
                <a:solidFill>
                  <a:schemeClr val="tx2"/>
                </a:solidFill>
              </a:rPr>
              <a:t>L</a:t>
            </a:r>
            <a:r>
              <a:rPr lang="en-US">
                <a:solidFill>
                  <a:schemeClr val="tx2"/>
                </a:solidFill>
              </a:rPr>
              <a:t> )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2.  </a:t>
            </a:r>
            <a:r>
              <a:rPr lang="en-US" i="1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 ::= x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3.  </a:t>
            </a:r>
            <a:r>
              <a:rPr lang="en-US" i="1">
                <a:solidFill>
                  <a:schemeClr val="tx2"/>
                </a:solidFill>
              </a:rPr>
              <a:t>L</a:t>
            </a:r>
            <a:r>
              <a:rPr lang="en-US">
                <a:solidFill>
                  <a:schemeClr val="tx2"/>
                </a:solidFill>
              </a:rPr>
              <a:t> ::= </a:t>
            </a:r>
            <a:r>
              <a:rPr lang="en-US" i="1">
                <a:solidFill>
                  <a:schemeClr val="tx2"/>
                </a:solidFill>
              </a:rPr>
              <a:t>S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4.  </a:t>
            </a:r>
            <a:r>
              <a:rPr lang="en-US" i="1">
                <a:solidFill>
                  <a:schemeClr val="tx2"/>
                </a:solidFill>
              </a:rPr>
              <a:t>L</a:t>
            </a:r>
            <a:r>
              <a:rPr lang="en-US">
                <a:solidFill>
                  <a:schemeClr val="tx2"/>
                </a:solidFill>
              </a:rPr>
              <a:t> ::= </a:t>
            </a:r>
            <a:r>
              <a:rPr lang="en-US" i="1">
                <a:solidFill>
                  <a:schemeClr val="tx2"/>
                </a:solidFill>
              </a:rPr>
              <a:t>L </a:t>
            </a:r>
            <a:r>
              <a:rPr lang="en-US">
                <a:solidFill>
                  <a:schemeClr val="tx2"/>
                </a:solidFill>
              </a:rPr>
              <a:t>, </a:t>
            </a:r>
            <a:r>
              <a:rPr lang="en-US" i="1">
                <a:solidFill>
                  <a:schemeClr val="tx2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C53A5BE-A09D-42C0-909D-4A0CC37F8148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189CCBF7-BE8F-4D92-82D1-748B1358CB07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LR(0) state construction</a:t>
            </a:r>
          </a:p>
          <a:p>
            <a:pPr eaLnBrk="1" hangingPunct="1"/>
            <a:r>
              <a:rPr lang="en-US" smtClean="0"/>
              <a:t>FIRST, FOLLOW, and nullable</a:t>
            </a:r>
          </a:p>
          <a:p>
            <a:pPr eaLnBrk="1" hangingPunct="1"/>
            <a:r>
              <a:rPr lang="en-US" smtClean="0"/>
              <a:t>Variations: SLR, LR(1), LALR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06024225-8320-4C11-AD26-F6573E412961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AFF6F103-811D-4DFA-977D-0880353D5EA4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Do We Stand?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have built the LR(0) state machine and parser tables</a:t>
            </a:r>
          </a:p>
          <a:p>
            <a:pPr lvl="1" eaLnBrk="1" hangingPunct="1"/>
            <a:r>
              <a:rPr lang="en-US" smtClean="0"/>
              <a:t>No lookahead yet</a:t>
            </a:r>
          </a:p>
          <a:p>
            <a:pPr lvl="1" eaLnBrk="1" hangingPunct="1"/>
            <a:r>
              <a:rPr lang="en-US" smtClean="0"/>
              <a:t>Different variations of LR parsers add lookahead information, but basic idea of states, closures, and edges remains the same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1136D672-C379-46A3-80B9-CBDBC7DBCBAB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6678C15B-D066-44EF-9416-771DBD94BDDD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 Grammar that is not LR(0)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 the state machine and parse tables for a simple expression grammar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i="1" smtClean="0"/>
              <a:t>S</a:t>
            </a:r>
            <a:r>
              <a:rPr lang="en-US" smtClean="0"/>
              <a:t> ::= </a:t>
            </a:r>
            <a:r>
              <a:rPr lang="en-US" i="1" smtClean="0"/>
              <a:t>E</a:t>
            </a:r>
            <a:r>
              <a:rPr lang="en-US" smtClean="0"/>
              <a:t> $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i="1" smtClean="0"/>
              <a:t>E</a:t>
            </a:r>
            <a:r>
              <a:rPr lang="en-US" smtClean="0"/>
              <a:t> ::= </a:t>
            </a:r>
            <a:r>
              <a:rPr lang="en-US" i="1" smtClean="0"/>
              <a:t>T</a:t>
            </a:r>
            <a:r>
              <a:rPr lang="en-US" smtClean="0"/>
              <a:t> + </a:t>
            </a:r>
            <a:r>
              <a:rPr lang="en-US" i="1" smtClean="0"/>
              <a:t>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i="1" smtClean="0"/>
              <a:t>E</a:t>
            </a:r>
            <a:r>
              <a:rPr lang="en-US" smtClean="0"/>
              <a:t> ::= </a:t>
            </a:r>
            <a:r>
              <a:rPr lang="en-US" i="1" smtClean="0"/>
              <a:t>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i="1" smtClean="0"/>
              <a:t>T</a:t>
            </a:r>
            <a:r>
              <a:rPr lang="en-US" smtClean="0"/>
              <a:t> ::=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3D0DD3DF-0442-4A39-8301-8E52AB5A440F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E6416E40-705D-40F3-8598-615DA73BE911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LR(0) Parser for</a:t>
            </a:r>
          </a:p>
        </p:txBody>
      </p:sp>
      <p:sp>
        <p:nvSpPr>
          <p:cNvPr id="25606" name="Text 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5000" y="123825"/>
            <a:ext cx="2438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sz="2400">
                <a:solidFill>
                  <a:schemeClr val="tx2"/>
                </a:solidFill>
              </a:rPr>
              <a:t>0.  </a:t>
            </a:r>
            <a:r>
              <a:rPr lang="en-US" sz="2400" i="1">
                <a:solidFill>
                  <a:schemeClr val="tx2"/>
                </a:solidFill>
              </a:rPr>
              <a:t>S</a:t>
            </a:r>
            <a:r>
              <a:rPr lang="en-US" sz="2400">
                <a:solidFill>
                  <a:schemeClr val="tx2"/>
                </a:solidFill>
              </a:rPr>
              <a:t> ::= </a:t>
            </a:r>
            <a:r>
              <a:rPr lang="en-US" sz="2400" i="1">
                <a:solidFill>
                  <a:schemeClr val="tx2"/>
                </a:solidFill>
              </a:rPr>
              <a:t>E</a:t>
            </a:r>
            <a:r>
              <a:rPr lang="en-US" sz="2400">
                <a:solidFill>
                  <a:schemeClr val="tx2"/>
                </a:solidFill>
              </a:rPr>
              <a:t> $</a:t>
            </a:r>
          </a:p>
          <a:p>
            <a:pPr algn="l" eaLnBrk="1" hangingPunct="1"/>
            <a:r>
              <a:rPr lang="en-US" sz="2400">
                <a:solidFill>
                  <a:schemeClr val="tx2"/>
                </a:solidFill>
              </a:rPr>
              <a:t>1.  </a:t>
            </a:r>
            <a:r>
              <a:rPr lang="en-US" sz="2400" i="1">
                <a:solidFill>
                  <a:schemeClr val="tx2"/>
                </a:solidFill>
              </a:rPr>
              <a:t>E</a:t>
            </a:r>
            <a:r>
              <a:rPr lang="en-US" sz="2400">
                <a:solidFill>
                  <a:schemeClr val="tx2"/>
                </a:solidFill>
              </a:rPr>
              <a:t> ::= </a:t>
            </a:r>
            <a:r>
              <a:rPr lang="en-US" sz="2400" i="1">
                <a:solidFill>
                  <a:schemeClr val="tx2"/>
                </a:solidFill>
              </a:rPr>
              <a:t>T</a:t>
            </a:r>
            <a:r>
              <a:rPr lang="en-US" sz="2400">
                <a:solidFill>
                  <a:schemeClr val="tx2"/>
                </a:solidFill>
              </a:rPr>
              <a:t> + </a:t>
            </a:r>
            <a:r>
              <a:rPr lang="en-US" sz="2400" i="1">
                <a:solidFill>
                  <a:schemeClr val="tx2"/>
                </a:solidFill>
              </a:rPr>
              <a:t>E</a:t>
            </a:r>
          </a:p>
          <a:p>
            <a:pPr algn="l" eaLnBrk="1" hangingPunct="1"/>
            <a:r>
              <a:rPr lang="en-US" sz="2400">
                <a:solidFill>
                  <a:schemeClr val="tx2"/>
                </a:solidFill>
              </a:rPr>
              <a:t>2.  </a:t>
            </a:r>
            <a:r>
              <a:rPr lang="en-US" sz="2400" i="1">
                <a:solidFill>
                  <a:schemeClr val="tx2"/>
                </a:solidFill>
              </a:rPr>
              <a:t>E</a:t>
            </a:r>
            <a:r>
              <a:rPr lang="en-US" sz="2400">
                <a:solidFill>
                  <a:schemeClr val="tx2"/>
                </a:solidFill>
              </a:rPr>
              <a:t> ::= </a:t>
            </a:r>
            <a:r>
              <a:rPr lang="en-US" sz="2400" i="1">
                <a:solidFill>
                  <a:schemeClr val="tx2"/>
                </a:solidFill>
              </a:rPr>
              <a:t>T</a:t>
            </a:r>
          </a:p>
          <a:p>
            <a:pPr algn="l" eaLnBrk="1" hangingPunct="1"/>
            <a:r>
              <a:rPr lang="en-US" sz="2400">
                <a:solidFill>
                  <a:schemeClr val="tx2"/>
                </a:solidFill>
              </a:rPr>
              <a:t>3.  </a:t>
            </a:r>
            <a:r>
              <a:rPr lang="en-US" sz="2400" i="1">
                <a:solidFill>
                  <a:schemeClr val="tx2"/>
                </a:solidFill>
              </a:rPr>
              <a:t>T</a:t>
            </a:r>
            <a:r>
              <a:rPr lang="en-US" sz="2400">
                <a:solidFill>
                  <a:schemeClr val="tx2"/>
                </a:solidFill>
              </a:rPr>
              <a:t> ::= x</a:t>
            </a:r>
          </a:p>
        </p:txBody>
      </p:sp>
      <p:sp>
        <p:nvSpPr>
          <p:cNvPr id="25607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74738" y="2454275"/>
            <a:ext cx="1516062" cy="120967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/>
              <a:t>S ::= . E $</a:t>
            </a:r>
          </a:p>
          <a:p>
            <a:pPr algn="l" eaLnBrk="1" hangingPunct="1"/>
            <a:r>
              <a:rPr lang="en-US"/>
              <a:t>E ::= . T + E</a:t>
            </a:r>
          </a:p>
          <a:p>
            <a:pPr algn="l" eaLnBrk="1" hangingPunct="1"/>
            <a:r>
              <a:rPr lang="en-US"/>
              <a:t>E ::= . T</a:t>
            </a:r>
          </a:p>
          <a:p>
            <a:pPr algn="l" eaLnBrk="1" hangingPunct="1"/>
            <a:r>
              <a:rPr lang="en-US"/>
              <a:t>T ::= . x</a:t>
            </a:r>
          </a:p>
        </p:txBody>
      </p:sp>
      <p:sp>
        <p:nvSpPr>
          <p:cNvPr id="25608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19200" y="4643438"/>
            <a:ext cx="1062038" cy="38576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/>
              <a:t>T ::= x .</a:t>
            </a:r>
          </a:p>
        </p:txBody>
      </p:sp>
      <p:sp>
        <p:nvSpPr>
          <p:cNvPr id="25609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2447925"/>
            <a:ext cx="1268413" cy="385763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/>
              <a:t>S ::= E . $</a:t>
            </a:r>
          </a:p>
        </p:txBody>
      </p:sp>
      <p:sp>
        <p:nvSpPr>
          <p:cNvPr id="25610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3302000"/>
            <a:ext cx="1516063" cy="6604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/>
              <a:t>E ::= T . + E</a:t>
            </a:r>
          </a:p>
          <a:p>
            <a:pPr algn="l" eaLnBrk="1" hangingPunct="1"/>
            <a:r>
              <a:rPr lang="en-US"/>
              <a:t>E ::= T .</a:t>
            </a:r>
          </a:p>
        </p:txBody>
      </p:sp>
      <p:sp>
        <p:nvSpPr>
          <p:cNvPr id="25611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71800" y="4657725"/>
            <a:ext cx="1516063" cy="120967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/>
              <a:t>E ::= T + . E</a:t>
            </a:r>
          </a:p>
          <a:p>
            <a:pPr algn="l" eaLnBrk="1" hangingPunct="1"/>
            <a:r>
              <a:rPr lang="en-US"/>
              <a:t>E ::= . T + E</a:t>
            </a:r>
          </a:p>
          <a:p>
            <a:pPr algn="l" eaLnBrk="1" hangingPunct="1"/>
            <a:r>
              <a:rPr lang="en-US"/>
              <a:t>E ::= . T</a:t>
            </a:r>
          </a:p>
          <a:p>
            <a:pPr algn="l" eaLnBrk="1" hangingPunct="1"/>
            <a:r>
              <a:rPr lang="en-US"/>
              <a:t>T ::= . x</a:t>
            </a:r>
          </a:p>
        </p:txBody>
      </p:sp>
      <p:sp>
        <p:nvSpPr>
          <p:cNvPr id="25612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38200" y="5329238"/>
            <a:ext cx="1444625" cy="38576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/>
              <a:t>E ::= T + E.</a:t>
            </a:r>
          </a:p>
        </p:txBody>
      </p:sp>
      <p:sp>
        <p:nvSpPr>
          <p:cNvPr id="25613" name="Oval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074738" y="20574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1</a:t>
            </a:r>
          </a:p>
        </p:txBody>
      </p:sp>
      <p:sp>
        <p:nvSpPr>
          <p:cNvPr id="25614" name="Oval 1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895600" y="20574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2</a:t>
            </a:r>
          </a:p>
        </p:txBody>
      </p:sp>
      <p:sp>
        <p:nvSpPr>
          <p:cNvPr id="25615" name="Oval 12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95600" y="295275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3</a:t>
            </a:r>
          </a:p>
        </p:txBody>
      </p:sp>
      <p:sp>
        <p:nvSpPr>
          <p:cNvPr id="25616" name="Oval 1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895600" y="43434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4</a:t>
            </a:r>
          </a:p>
        </p:txBody>
      </p:sp>
      <p:sp>
        <p:nvSpPr>
          <p:cNvPr id="25617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42672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5</a:t>
            </a:r>
          </a:p>
        </p:txBody>
      </p:sp>
      <p:sp>
        <p:nvSpPr>
          <p:cNvPr id="25618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8200" y="50292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6</a:t>
            </a:r>
          </a:p>
        </p:txBody>
      </p:sp>
      <p:sp>
        <p:nvSpPr>
          <p:cNvPr id="25619" name="Line 16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590800" y="2743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20" name="Line 17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590800" y="3505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21" name="Line 1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39624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22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191000" y="39624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23" name="Line 2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752600" y="3657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24" name="Line 2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2286000" y="5562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25" name="Text Box 2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87625" y="231775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E</a:t>
            </a:r>
          </a:p>
        </p:txBody>
      </p:sp>
      <p:sp>
        <p:nvSpPr>
          <p:cNvPr id="25626" name="Text Box 2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589213" y="3138488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T</a:t>
            </a:r>
          </a:p>
        </p:txBody>
      </p:sp>
      <p:sp>
        <p:nvSpPr>
          <p:cNvPr id="25627" name="Text Box 2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400425" y="4052888"/>
            <a:ext cx="350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  <p:sp>
        <p:nvSpPr>
          <p:cNvPr id="25628" name="Text Box 2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60838" y="41148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T</a:t>
            </a:r>
          </a:p>
        </p:txBody>
      </p:sp>
      <p:sp>
        <p:nvSpPr>
          <p:cNvPr id="25629" name="Text Box 2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809750" y="396240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25630" name="Text Box 2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14600" y="5195888"/>
            <a:ext cx="3127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E</a:t>
            </a:r>
          </a:p>
        </p:txBody>
      </p:sp>
      <p:graphicFrame>
        <p:nvGraphicFramePr>
          <p:cNvPr id="370039" name="Group 375"/>
          <p:cNvGraphicFramePr>
            <a:graphicFrameLocks noGrp="1"/>
          </p:cNvGraphicFramePr>
          <p:nvPr>
            <p:ph idx="1"/>
            <p:custDataLst>
              <p:tags r:id="rId30"/>
            </p:custDataLst>
          </p:nvPr>
        </p:nvGraphicFramePr>
        <p:xfrm>
          <a:off x="4800600" y="2017713"/>
          <a:ext cx="3810000" cy="2478089"/>
        </p:xfrm>
        <a:graphic>
          <a:graphicData uri="http://schemas.openxmlformats.org/drawingml/2006/table">
            <a:tbl>
              <a:tblPr/>
              <a:tblGrid>
                <a:gridCol w="635000"/>
                <a:gridCol w="635000"/>
                <a:gridCol w="635000"/>
                <a:gridCol w="635000"/>
                <a:gridCol w="635000"/>
                <a:gridCol w="635000"/>
              </a:tblGrid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+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acc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s4,r2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79" name="Text Box 37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10200" y="4724400"/>
            <a:ext cx="33528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  <a:buFont typeface="Wingdings" pitchFamily="2" charset="2"/>
              <a:buChar char="n"/>
            </a:pPr>
            <a:r>
              <a:rPr lang="en-US" dirty="0"/>
              <a:t>State 3 is has two possible actions on </a:t>
            </a:r>
            <a:r>
              <a:rPr lang="en-US" dirty="0" smtClean="0"/>
              <a:t>+:</a:t>
            </a:r>
            <a:endParaRPr lang="en-US" dirty="0"/>
          </a:p>
          <a:p>
            <a:pPr lvl="1" algn="l" eaLnBrk="1" hangingPunct="1">
              <a:spcBef>
                <a:spcPct val="50000"/>
              </a:spcBef>
            </a:pPr>
            <a:r>
              <a:rPr lang="en-US" dirty="0"/>
              <a:t> shift </a:t>
            </a:r>
            <a:r>
              <a:rPr lang="en-US" dirty="0" smtClean="0"/>
              <a:t>4 </a:t>
            </a:r>
            <a:r>
              <a:rPr lang="en-US" dirty="0"/>
              <a:t>or reduce 2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n"/>
            </a:pPr>
            <a:r>
              <a:rPr lang="en-US" dirty="0">
                <a:sym typeface="Symbol" pitchFamily="18" charset="2"/>
              </a:rPr>
              <a:t> Grammar is not LR(0)</a:t>
            </a:r>
          </a:p>
        </p:txBody>
      </p:sp>
      <p:sp>
        <p:nvSpPr>
          <p:cNvPr id="25680" name="Line 2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286000" y="4862513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81" name="Text Box 2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520950" y="4495800"/>
            <a:ext cx="298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42AF50AC-7530-4675-AE04-DF0578D31837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09A95DD8-AA1C-411E-8DEF-4B872BFA6658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SLR Parsers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 smtClean="0"/>
              <a:t>Idea: Use information about what can follow a non-terminal to decide if we should perform a reduction</a:t>
            </a:r>
          </a:p>
          <a:p>
            <a:pPr eaLnBrk="1" hangingPunct="1"/>
            <a:r>
              <a:rPr lang="en-US" sz="2800" dirty="0" smtClean="0"/>
              <a:t>Easiest form is SLR – Simple LR</a:t>
            </a:r>
          </a:p>
          <a:p>
            <a:pPr eaLnBrk="1" hangingPunct="1"/>
            <a:r>
              <a:rPr lang="en-US" sz="2800" dirty="0"/>
              <a:t>W</a:t>
            </a:r>
            <a:r>
              <a:rPr lang="en-US" sz="2800" dirty="0" smtClean="0"/>
              <a:t>e need to be able to compute FOLLOW(</a:t>
            </a:r>
            <a:r>
              <a:rPr lang="en-US" sz="2800" i="1" dirty="0" smtClean="0"/>
              <a:t>A </a:t>
            </a:r>
            <a:r>
              <a:rPr lang="en-US" sz="2800" dirty="0" smtClean="0"/>
              <a:t>) – the set of symbols that can follow </a:t>
            </a:r>
            <a:r>
              <a:rPr lang="en-US" sz="2800" i="1" dirty="0" smtClean="0"/>
              <a:t>A</a:t>
            </a:r>
            <a:r>
              <a:rPr lang="en-US" sz="2800" dirty="0" smtClean="0"/>
              <a:t> in any possible derivation</a:t>
            </a:r>
          </a:p>
          <a:p>
            <a:pPr lvl="1" eaLnBrk="1" hangingPunct="1"/>
            <a:r>
              <a:rPr lang="en-US" sz="2400" dirty="0" smtClean="0"/>
              <a:t>i.e., t is in FOLLOW(A) if any derivation contains At</a:t>
            </a:r>
          </a:p>
          <a:p>
            <a:pPr lvl="1" eaLnBrk="1" hangingPunct="1"/>
            <a:r>
              <a:rPr lang="en-US" sz="2400" dirty="0" smtClean="0"/>
              <a:t>To compute this, we need to compute FIRST(</a:t>
            </a:r>
            <a:r>
              <a:rPr lang="en-US" sz="2400" dirty="0" smtClean="0">
                <a:sym typeface="Symbol" pitchFamily="18" charset="2"/>
              </a:rPr>
              <a:t>) for strings  that can follow </a:t>
            </a:r>
            <a:r>
              <a:rPr lang="en-US" sz="2400" i="1" dirty="0" smtClean="0">
                <a:sym typeface="Symbol" pitchFamily="18" charset="2"/>
              </a:rPr>
              <a:t>A</a:t>
            </a:r>
            <a:endParaRPr lang="en-US" sz="2400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BD8A77C-2614-48A9-8C3D-EDC4F1136404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8DB0A2C6-E543-49F4-9AF2-FBFFF14FD01E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FIRST(</a:t>
            </a:r>
            <a:r>
              <a:rPr lang="en-US" smtClean="0">
                <a:sym typeface="Symbol" pitchFamily="18" charset="2"/>
              </a:rPr>
              <a:t>)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Sounds easy… If  = </a:t>
            </a:r>
            <a:r>
              <a:rPr lang="en-US" i="1" smtClean="0">
                <a:sym typeface="Symbol" pitchFamily="18" charset="2"/>
              </a:rPr>
              <a:t>X Y Z</a:t>
            </a:r>
            <a:r>
              <a:rPr lang="en-US" smtClean="0">
                <a:sym typeface="Symbol" pitchFamily="18" charset="2"/>
              </a:rPr>
              <a:t> , then FIRST() is FIRST(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 ), right?</a:t>
            </a:r>
          </a:p>
          <a:p>
            <a:pPr lvl="1" eaLnBrk="1" hangingPunct="1"/>
            <a:endParaRPr lang="en-US" smtClean="0">
              <a:sym typeface="Symbol" pitchFamily="18" charset="2"/>
            </a:endParaRPr>
          </a:p>
          <a:p>
            <a:pPr lvl="1" eaLnBrk="1" hangingPunct="1"/>
            <a:endParaRPr lang="en-US" smtClean="0">
              <a:sym typeface="Symbol" pitchFamily="18" charset="2"/>
            </a:endParaRPr>
          </a:p>
          <a:p>
            <a:pPr lvl="1" eaLnBrk="1" hangingPunct="1"/>
            <a:endParaRPr lang="en-US" smtClean="0">
              <a:sym typeface="Symbol" pitchFamily="18" charset="2"/>
            </a:endParaRPr>
          </a:p>
          <a:p>
            <a:pPr lvl="1" eaLnBrk="1" hangingPunct="1"/>
            <a:r>
              <a:rPr lang="en-US" smtClean="0">
                <a:sym typeface="Symbol" pitchFamily="18" charset="2"/>
              </a:rPr>
              <a:t>But what if we have the rule 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 ::= </a:t>
            </a:r>
            <a:r>
              <a:rPr lang="el-GR" smtClean="0">
                <a:sym typeface="Symbol" pitchFamily="18" charset="2"/>
              </a:rPr>
              <a:t>ε</a:t>
            </a:r>
            <a:r>
              <a:rPr lang="en-US" smtClean="0">
                <a:sym typeface="Symbol" pitchFamily="18" charset="2"/>
              </a:rPr>
              <a:t>?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In that case, FIRST() includes anything that can follow an 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 – i.e. FOLLOW(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426D4E78-869C-43B7-AAE5-FD9B0872537D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CC43EFC0-9DB0-48A9-9E12-BCC033A65736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FIRST, FOLLOW, and nullable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>
                <a:solidFill>
                  <a:schemeClr val="tx2"/>
                </a:solidFill>
              </a:rPr>
              <a:t>nullable</a:t>
            </a:r>
            <a:r>
              <a:rPr lang="en-US" sz="2800" dirty="0" smtClean="0">
                <a:solidFill>
                  <a:schemeClr val="tx2"/>
                </a:solidFill>
              </a:rPr>
              <a:t>(</a:t>
            </a:r>
            <a:r>
              <a:rPr lang="en-US" sz="2800" i="1" dirty="0" smtClean="0">
                <a:solidFill>
                  <a:schemeClr val="tx2"/>
                </a:solidFill>
              </a:rPr>
              <a:t>X</a:t>
            </a:r>
            <a:r>
              <a:rPr lang="en-US" sz="2800" dirty="0" smtClean="0">
                <a:solidFill>
                  <a:schemeClr val="tx2"/>
                </a:solidFill>
              </a:rPr>
              <a:t> )</a:t>
            </a:r>
            <a:r>
              <a:rPr lang="en-US" sz="2800" dirty="0" smtClean="0"/>
              <a:t> is true if </a:t>
            </a:r>
            <a:r>
              <a:rPr lang="en-US" sz="2800" i="1" dirty="0" smtClean="0"/>
              <a:t>X</a:t>
            </a:r>
            <a:r>
              <a:rPr lang="en-US" sz="2800" dirty="0" smtClean="0"/>
              <a:t> can derive the empty string</a:t>
            </a:r>
          </a:p>
          <a:p>
            <a:pPr eaLnBrk="1" hangingPunct="1"/>
            <a:r>
              <a:rPr lang="en-US" sz="2800" dirty="0" smtClean="0"/>
              <a:t>Given a string </a:t>
            </a:r>
            <a:r>
              <a:rPr lang="en-US" sz="2800" dirty="0" smtClean="0">
                <a:sym typeface="Symbol" pitchFamily="18" charset="2"/>
              </a:rPr>
              <a:t> of terminals and non-terminals, </a:t>
            </a:r>
            <a:r>
              <a:rPr lang="en-US" sz="2800" dirty="0" smtClean="0">
                <a:solidFill>
                  <a:schemeClr val="tx2"/>
                </a:solidFill>
                <a:sym typeface="Symbol" pitchFamily="18" charset="2"/>
              </a:rPr>
              <a:t>FIRST()</a:t>
            </a:r>
            <a:r>
              <a:rPr lang="en-US" sz="2800" dirty="0" smtClean="0">
                <a:sym typeface="Symbol" pitchFamily="18" charset="2"/>
              </a:rPr>
              <a:t> is the set of terminals that can begin strings derived from .</a:t>
            </a:r>
          </a:p>
          <a:p>
            <a:pPr eaLnBrk="1" hangingPunct="1"/>
            <a:r>
              <a:rPr lang="en-US" sz="2800" dirty="0" smtClean="0">
                <a:solidFill>
                  <a:schemeClr val="tx2"/>
                </a:solidFill>
                <a:sym typeface="Symbol" pitchFamily="18" charset="2"/>
              </a:rPr>
              <a:t>FOLLOW(</a:t>
            </a:r>
            <a:r>
              <a:rPr lang="en-US" sz="2800" i="1" dirty="0" smtClean="0">
                <a:solidFill>
                  <a:schemeClr val="tx2"/>
                </a:solidFill>
                <a:sym typeface="Symbol" pitchFamily="18" charset="2"/>
              </a:rPr>
              <a:t>X </a:t>
            </a:r>
            <a:r>
              <a:rPr lang="en-US" sz="2800" dirty="0" smtClean="0">
                <a:solidFill>
                  <a:schemeClr val="tx2"/>
                </a:solidFill>
                <a:sym typeface="Symbol" pitchFamily="18" charset="2"/>
              </a:rPr>
              <a:t>)</a:t>
            </a:r>
            <a:r>
              <a:rPr lang="en-US" sz="2800" dirty="0" smtClean="0">
                <a:sym typeface="Symbol" pitchFamily="18" charset="2"/>
              </a:rPr>
              <a:t> is the set of terminals that can immediately follow </a:t>
            </a:r>
            <a:r>
              <a:rPr lang="en-US" sz="2800" i="1" dirty="0" smtClean="0">
                <a:sym typeface="Symbol" pitchFamily="18" charset="2"/>
              </a:rPr>
              <a:t>X</a:t>
            </a:r>
            <a:r>
              <a:rPr lang="en-US" sz="2800" dirty="0" smtClean="0">
                <a:sym typeface="Symbol" pitchFamily="18" charset="2"/>
              </a:rPr>
              <a:t>  in some derivation</a:t>
            </a:r>
          </a:p>
          <a:p>
            <a:pPr eaLnBrk="1" hangingPunct="1"/>
            <a:r>
              <a:rPr lang="en-US" sz="2800" dirty="0" smtClean="0">
                <a:sym typeface="Symbol" pitchFamily="18" charset="2"/>
              </a:rPr>
              <a:t>All three of these are computed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5D6FF9A-92ED-4B15-AFF1-DB2889F7B696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104B81DD-D854-42DB-9C57-CF137142F534}" type="slidenum">
              <a:rPr lang="en-US" smtClean="0"/>
              <a:pPr eaLnBrk="1" hangingPunct="1"/>
              <a:t>26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Computing FIRST, FOLLOW, and nullable (1)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990600" y="2017713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Initialization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set FIRST and FOLLOW to be empty sets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set </a:t>
            </a:r>
            <a:r>
              <a:rPr lang="en-US" dirty="0" err="1" smtClean="0"/>
              <a:t>nullable</a:t>
            </a:r>
            <a:r>
              <a:rPr lang="en-US" dirty="0" smtClean="0"/>
              <a:t>(X) false for all non-terminals X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set FIRST[a] to a for all terminal symbols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0CCD7CEE-6DD7-4DA6-AE98-20E44C8E9FCB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9281592C-90AE-4BD6-A2CF-8CEBD5262CCA}" type="slidenum">
              <a:rPr lang="en-US" smtClean="0"/>
              <a:pPr eaLnBrk="1" hangingPunct="1"/>
              <a:t>27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Computing FIRST, FOLLOW, and nullable (2)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066800" y="19050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repeat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for each production </a:t>
            </a:r>
            <a:r>
              <a:rPr lang="en-US" sz="2400" i="1" dirty="0" smtClean="0"/>
              <a:t>X</a:t>
            </a:r>
            <a:r>
              <a:rPr lang="en-US" sz="2400" dirty="0" smtClean="0"/>
              <a:t> :=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… </a:t>
            </a:r>
            <a:r>
              <a:rPr lang="en-US" sz="2400" i="1" dirty="0" err="1" smtClean="0"/>
              <a:t>Y</a:t>
            </a:r>
            <a:r>
              <a:rPr lang="en-US" sz="2400" baseline="-25000" dirty="0" err="1" smtClean="0"/>
              <a:t>k</a:t>
            </a:r>
            <a:endParaRPr lang="en-US" sz="2400" baseline="-25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if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… </a:t>
            </a:r>
            <a:r>
              <a:rPr lang="en-US" sz="2400" i="1" dirty="0" err="1" smtClean="0"/>
              <a:t>Y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are all </a:t>
            </a:r>
            <a:r>
              <a:rPr lang="en-US" sz="2400" dirty="0" err="1" smtClean="0"/>
              <a:t>nullable</a:t>
            </a:r>
            <a:r>
              <a:rPr lang="en-US" sz="2400" dirty="0" smtClean="0"/>
              <a:t> (or if </a:t>
            </a:r>
            <a:r>
              <a:rPr lang="en-US" sz="2400" i="1" dirty="0" smtClean="0"/>
              <a:t>k </a:t>
            </a:r>
            <a:r>
              <a:rPr lang="en-US" sz="2400" dirty="0" smtClean="0"/>
              <a:t>= 0)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   set </a:t>
            </a:r>
            <a:r>
              <a:rPr lang="en-US" sz="2400" dirty="0" err="1" smtClean="0"/>
              <a:t>nullable</a:t>
            </a:r>
            <a:r>
              <a:rPr lang="en-US" sz="2400" dirty="0" smtClean="0"/>
              <a:t>[</a:t>
            </a:r>
            <a:r>
              <a:rPr lang="en-US" sz="2400" i="1" dirty="0" smtClean="0"/>
              <a:t>X </a:t>
            </a:r>
            <a:r>
              <a:rPr lang="en-US" sz="2400" dirty="0" smtClean="0"/>
              <a:t>] = true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for each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 from 1 to k and each </a:t>
            </a:r>
            <a:r>
              <a:rPr lang="en-US" sz="2400" i="1" dirty="0" smtClean="0"/>
              <a:t>j</a:t>
            </a:r>
            <a:r>
              <a:rPr lang="en-US" sz="2400" dirty="0" smtClean="0"/>
              <a:t>  from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+1 to </a:t>
            </a:r>
            <a:r>
              <a:rPr lang="en-US" sz="2400" i="1" dirty="0" smtClean="0"/>
              <a:t>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   if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…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i-1</a:t>
            </a:r>
            <a:r>
              <a:rPr lang="en-US" sz="2400" dirty="0" smtClean="0"/>
              <a:t> are all </a:t>
            </a:r>
            <a:r>
              <a:rPr lang="en-US" sz="2400" dirty="0" err="1" smtClean="0"/>
              <a:t>nullable</a:t>
            </a:r>
            <a:r>
              <a:rPr lang="en-US" sz="2400" dirty="0" smtClean="0"/>
              <a:t> (or if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= 1)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	add FIRST[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i </a:t>
            </a:r>
            <a:r>
              <a:rPr lang="en-US" sz="2400" dirty="0" smtClean="0"/>
              <a:t>] to FIRST[</a:t>
            </a:r>
            <a:r>
              <a:rPr lang="en-US" sz="2400" i="1" dirty="0" smtClean="0"/>
              <a:t>X</a:t>
            </a:r>
            <a:r>
              <a:rPr lang="en-US" sz="2400" dirty="0" smtClean="0"/>
              <a:t> ]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   if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i+1</a:t>
            </a:r>
            <a:r>
              <a:rPr lang="en-US" sz="2400" dirty="0" smtClean="0"/>
              <a:t> … </a:t>
            </a:r>
            <a:r>
              <a:rPr lang="en-US" sz="2400" i="1" dirty="0" err="1" smtClean="0"/>
              <a:t>Y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are all </a:t>
            </a:r>
            <a:r>
              <a:rPr lang="en-US" sz="2400" dirty="0" err="1" smtClean="0"/>
              <a:t>nullable</a:t>
            </a:r>
            <a:r>
              <a:rPr lang="en-US" sz="2400" dirty="0" smtClean="0"/>
              <a:t> (or if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= </a:t>
            </a:r>
            <a:r>
              <a:rPr lang="en-US" sz="2400" i="1" dirty="0" smtClean="0"/>
              <a:t>k</a:t>
            </a:r>
            <a:r>
              <a:rPr lang="en-US" sz="2400" dirty="0" smtClean="0"/>
              <a:t>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	add FOLLOW[</a:t>
            </a:r>
            <a:r>
              <a:rPr lang="en-US" sz="2400" i="1" dirty="0" smtClean="0"/>
              <a:t>X</a:t>
            </a:r>
            <a:r>
              <a:rPr lang="en-US" sz="2400" dirty="0" smtClean="0"/>
              <a:t> ] to FOLLOW[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i </a:t>
            </a:r>
            <a:r>
              <a:rPr lang="en-US" sz="2400" dirty="0" smtClean="0"/>
              <a:t>]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   if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i+1</a:t>
            </a:r>
            <a:r>
              <a:rPr lang="en-US" sz="2400" dirty="0" smtClean="0"/>
              <a:t> …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j-1</a:t>
            </a:r>
            <a:r>
              <a:rPr lang="en-US" sz="2400" dirty="0" smtClean="0"/>
              <a:t> are all </a:t>
            </a:r>
            <a:r>
              <a:rPr lang="en-US" sz="2400" dirty="0" err="1" smtClean="0"/>
              <a:t>nullable</a:t>
            </a:r>
            <a:r>
              <a:rPr lang="en-US" sz="2400" dirty="0" smtClean="0"/>
              <a:t> (or if i+1=j)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	add FIRST[</a:t>
            </a:r>
            <a:r>
              <a:rPr lang="en-US" sz="2400" i="1" dirty="0" err="1" smtClean="0"/>
              <a:t>Y</a:t>
            </a:r>
            <a:r>
              <a:rPr lang="en-US" sz="2400" baseline="-25000" dirty="0" err="1" smtClean="0"/>
              <a:t>j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] to FOLLOW[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i </a:t>
            </a:r>
            <a:r>
              <a:rPr lang="en-US" sz="2400" dirty="0" smtClean="0"/>
              <a:t>]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Until FIRST, FOLLOW, and </a:t>
            </a:r>
            <a:r>
              <a:rPr lang="en-US" sz="2400" dirty="0" err="1" smtClean="0"/>
              <a:t>nullable</a:t>
            </a:r>
            <a:r>
              <a:rPr lang="en-US" sz="2400" dirty="0" smtClean="0"/>
              <a:t> do not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9FCA911B-C6DD-4F04-8D11-CC542C2A172C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31747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1748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D90514E0-9853-4138-BFEE-45908405799D}" type="slidenum">
              <a:rPr lang="en-US" smtClean="0"/>
              <a:pPr eaLnBrk="1" hangingPunct="1"/>
              <a:t>28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1750" name="Rectangle 4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Grammar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smtClean="0"/>
              <a:t>Z</a:t>
            </a:r>
            <a:r>
              <a:rPr lang="en-US" smtClean="0"/>
              <a:t> ::= 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smtClean="0"/>
              <a:t>Z</a:t>
            </a:r>
            <a:r>
              <a:rPr lang="en-US" smtClean="0"/>
              <a:t> ::= </a:t>
            </a:r>
            <a:r>
              <a:rPr lang="en-US" i="1" smtClean="0"/>
              <a:t>X Y Z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smtClean="0"/>
              <a:t>Y</a:t>
            </a:r>
            <a:r>
              <a:rPr lang="en-US" smtClean="0"/>
              <a:t> ::= </a:t>
            </a:r>
            <a:r>
              <a:rPr lang="el-GR" smtClean="0"/>
              <a:t>ε</a:t>
            </a: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i="1" smtClean="0"/>
              <a:t>Y</a:t>
            </a:r>
            <a:r>
              <a:rPr lang="en-US" smtClean="0"/>
              <a:t> ::= c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smtClean="0"/>
              <a:t>X</a:t>
            </a:r>
            <a:r>
              <a:rPr lang="en-US" smtClean="0"/>
              <a:t> ::= </a:t>
            </a:r>
            <a:r>
              <a:rPr lang="en-US" i="1" smtClean="0"/>
              <a:t>Y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smtClean="0"/>
              <a:t>X</a:t>
            </a:r>
            <a:r>
              <a:rPr lang="en-US" smtClean="0"/>
              <a:t> ::= a</a:t>
            </a:r>
            <a:endParaRPr lang="el-GR" smtClean="0"/>
          </a:p>
        </p:txBody>
      </p:sp>
      <p:sp>
        <p:nvSpPr>
          <p:cNvPr id="31751" name="Rectangle 5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>
          <a:xfrm>
            <a:off x="4114800" y="2017713"/>
            <a:ext cx="44958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	  nullable	  FIRST	    FOLLOW</a:t>
            </a:r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i="1" smtClean="0"/>
              <a:t>X</a:t>
            </a: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i="1" smtClean="0"/>
              <a:t>Y</a:t>
            </a: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i="1" smtClean="0"/>
              <a:t>Z</a:t>
            </a:r>
          </a:p>
        </p:txBody>
      </p:sp>
      <p:sp>
        <p:nvSpPr>
          <p:cNvPr id="31752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657600" y="21336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C16B84F-8A39-4301-A548-1CEE90EB9100}" type="datetime1">
              <a:rPr lang="en-US" smtClean="0"/>
              <a:pPr eaLnBrk="1" hangingPunct="1"/>
              <a:t>10/11/2011</a:t>
            </a:fld>
            <a:endParaRPr lang="en-US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© 2002-09 Hal Perkins &amp; UW CSE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998C68DA-804B-4549-B6C0-8BEE7B747224}" type="slidenum">
              <a:rPr lang="en-US" smtClean="0"/>
              <a:pPr eaLnBrk="1" hangingPunct="1"/>
              <a:t>29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LR(0) Reduce Actions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In an LR(0) parser, if a state contains a reduction, it is unconditional regardless of the next input symbol</a:t>
            </a:r>
          </a:p>
          <a:p>
            <a:pPr eaLnBrk="1" hangingPunct="1"/>
            <a:r>
              <a:rPr lang="en-US" dirty="0" smtClean="0"/>
              <a:t>Algorithm: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Initialize </a:t>
            </a:r>
            <a:r>
              <a:rPr lang="en-US" i="1" dirty="0" smtClean="0"/>
              <a:t>R</a:t>
            </a:r>
            <a:r>
              <a:rPr lang="en-US" dirty="0" smtClean="0"/>
              <a:t>  to empty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for each state </a:t>
            </a:r>
            <a:r>
              <a:rPr lang="en-US" i="1" dirty="0" smtClean="0"/>
              <a:t>I</a:t>
            </a:r>
            <a:r>
              <a:rPr lang="en-US" dirty="0" smtClean="0"/>
              <a:t>  in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   for each item [</a:t>
            </a:r>
            <a:r>
              <a:rPr lang="en-US" i="1" dirty="0" smtClean="0"/>
              <a:t>A</a:t>
            </a:r>
            <a:r>
              <a:rPr lang="en-US" dirty="0" smtClean="0"/>
              <a:t> ::= </a:t>
            </a:r>
            <a:r>
              <a:rPr lang="en-US" dirty="0" smtClean="0">
                <a:sym typeface="Symbol" pitchFamily="18" charset="2"/>
              </a:rPr>
              <a:t> .] in </a:t>
            </a:r>
            <a:r>
              <a:rPr lang="en-US" i="1" dirty="0" smtClean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ym typeface="Symbol" pitchFamily="18" charset="2"/>
              </a:rPr>
              <a:t>			add (</a:t>
            </a:r>
            <a:r>
              <a:rPr lang="en-US" i="1" dirty="0" smtClean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i="1" dirty="0" smtClean="0"/>
              <a:t>A</a:t>
            </a:r>
            <a:r>
              <a:rPr lang="en-US" dirty="0" smtClean="0"/>
              <a:t> ::= </a:t>
            </a:r>
            <a:r>
              <a:rPr lang="en-US" dirty="0" smtClean="0">
                <a:sym typeface="Symbol" pitchFamily="18" charset="2"/>
              </a:rPr>
              <a:t>) to </a:t>
            </a:r>
            <a:r>
              <a:rPr lang="en-US" i="1" dirty="0" smtClean="0">
                <a:sym typeface="Symbol" pitchFamily="18" charset="2"/>
              </a:rPr>
              <a:t>R</a:t>
            </a:r>
            <a:r>
              <a:rPr lang="en-US" dirty="0" smtClean="0">
                <a:sym typeface="Symbol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38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789275A-74CB-4CCE-B749-5ED83AF56A8C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B51567EB-A03B-4F00-A71B-2E1D41B265F2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LR State Machine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Idea: Build a DFA that recognizes handles </a:t>
            </a:r>
          </a:p>
          <a:p>
            <a:pPr lvl="1" eaLnBrk="1" hangingPunct="1"/>
            <a:r>
              <a:rPr lang="en-US" smtClean="0"/>
              <a:t>Language generated by a CFG is generally not regular, but</a:t>
            </a:r>
          </a:p>
          <a:p>
            <a:pPr lvl="1" eaLnBrk="1" hangingPunct="1"/>
            <a:r>
              <a:rPr lang="en-US" smtClean="0"/>
              <a:t>Language of handles for a CFG is regular</a:t>
            </a:r>
          </a:p>
          <a:p>
            <a:pPr lvl="2" eaLnBrk="1" hangingPunct="1"/>
            <a:r>
              <a:rPr lang="en-US" smtClean="0"/>
              <a:t>So a DFA can be used to recognize handles</a:t>
            </a:r>
          </a:p>
          <a:p>
            <a:pPr lvl="1" eaLnBrk="1" hangingPunct="1"/>
            <a:r>
              <a:rPr lang="en-US" smtClean="0"/>
              <a:t>Parser reduces when DFA accepts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E428166C-EF3A-4544-8F41-F651A2E94FF4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dirty="0" smtClean="0"/>
              <a:t>E-</a:t>
            </a:r>
            <a:fld id="{084BA938-AB73-410D-8B4D-1C944EF1DE31}" type="slidenum">
              <a:rPr lang="en-US" smtClean="0"/>
              <a:pPr eaLnBrk="1" hangingPunct="1"/>
              <a:t>30</a:t>
            </a:fld>
            <a:endParaRPr lang="en-US" dirty="0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SLR Construction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0668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This is identical to LR(0) – states, etc., except for the calculation of reduce actions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Algorithm: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	Initialize </a:t>
            </a:r>
            <a:r>
              <a:rPr lang="en-US" sz="2800" i="1" dirty="0" smtClean="0"/>
              <a:t>R</a:t>
            </a:r>
            <a:r>
              <a:rPr lang="en-US" sz="2800" dirty="0" smtClean="0"/>
              <a:t>  to empty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	for each state </a:t>
            </a:r>
            <a:r>
              <a:rPr lang="en-US" sz="2800" i="1" dirty="0" smtClean="0"/>
              <a:t>I</a:t>
            </a:r>
            <a:r>
              <a:rPr lang="en-US" sz="2800" dirty="0" smtClean="0"/>
              <a:t>  in </a:t>
            </a:r>
            <a:r>
              <a:rPr lang="en-US" sz="2800" i="1" dirty="0" smtClean="0"/>
              <a:t>T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	   for each item [</a:t>
            </a:r>
            <a:r>
              <a:rPr lang="en-US" sz="2800" i="1" dirty="0" smtClean="0"/>
              <a:t>A</a:t>
            </a:r>
            <a:r>
              <a:rPr lang="en-US" sz="2800" dirty="0" smtClean="0"/>
              <a:t> ::= </a:t>
            </a:r>
            <a:r>
              <a:rPr lang="en-US" sz="2800" dirty="0" smtClean="0">
                <a:sym typeface="Symbol" pitchFamily="18" charset="2"/>
              </a:rPr>
              <a:t> .] in </a:t>
            </a:r>
            <a:r>
              <a:rPr lang="en-US" sz="2800" i="1" dirty="0" smtClean="0">
                <a:sym typeface="Symbol" pitchFamily="18" charset="2"/>
              </a:rPr>
              <a:t>I</a:t>
            </a:r>
            <a:endParaRPr lang="en-US" sz="28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ym typeface="Symbol" pitchFamily="18" charset="2"/>
              </a:rPr>
              <a:t>		      </a:t>
            </a:r>
            <a:r>
              <a:rPr lang="en-US" sz="2800" dirty="0" smtClean="0">
                <a:solidFill>
                  <a:schemeClr val="folHlink"/>
                </a:solidFill>
                <a:sym typeface="Symbol" pitchFamily="18" charset="2"/>
              </a:rPr>
              <a:t>for each terminal a in FOLLOW(</a:t>
            </a:r>
            <a:r>
              <a:rPr lang="en-US" sz="2800" i="1" dirty="0" smtClean="0">
                <a:solidFill>
                  <a:schemeClr val="folHlink"/>
                </a:solidFill>
                <a:sym typeface="Symbol" pitchFamily="18" charset="2"/>
              </a:rPr>
              <a:t>A</a:t>
            </a:r>
            <a:r>
              <a:rPr lang="en-US" sz="2800" dirty="0" smtClean="0">
                <a:solidFill>
                  <a:schemeClr val="folHlink"/>
                </a:solidFill>
                <a:sym typeface="Symbol" pitchFamily="18" charset="2"/>
              </a:rPr>
              <a:t> )</a:t>
            </a:r>
            <a:r>
              <a:rPr lang="en-US" sz="2800" dirty="0" smtClean="0"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ym typeface="Symbol" pitchFamily="18" charset="2"/>
              </a:rPr>
              <a:t>			add (</a:t>
            </a:r>
            <a:r>
              <a:rPr lang="en-US" sz="2800" i="1" dirty="0" smtClean="0">
                <a:sym typeface="Symbol" pitchFamily="18" charset="2"/>
              </a:rPr>
              <a:t>I</a:t>
            </a:r>
            <a:r>
              <a:rPr lang="en-US" sz="2800" dirty="0" smtClean="0">
                <a:sym typeface="Symbol" pitchFamily="18" charset="2"/>
              </a:rPr>
              <a:t>, </a:t>
            </a:r>
            <a:r>
              <a:rPr lang="en-US" sz="2800" dirty="0" smtClean="0">
                <a:solidFill>
                  <a:schemeClr val="folHlink"/>
                </a:solidFill>
                <a:sym typeface="Symbol" pitchFamily="18" charset="2"/>
              </a:rPr>
              <a:t>a,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::= </a:t>
            </a:r>
            <a:r>
              <a:rPr lang="en-US" sz="2800" dirty="0" smtClean="0">
                <a:sym typeface="Symbol" pitchFamily="18" charset="2"/>
              </a:rPr>
              <a:t>) to </a:t>
            </a:r>
            <a:r>
              <a:rPr lang="en-US" sz="2800" i="1" dirty="0" smtClean="0">
                <a:sym typeface="Symbol" pitchFamily="18" charset="2"/>
              </a:rPr>
              <a:t>R</a:t>
            </a:r>
            <a:r>
              <a:rPr lang="en-US" sz="2800" dirty="0" smtClean="0">
                <a:sym typeface="Symbol" pitchFamily="18" charset="2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i.e., reduce </a:t>
            </a:r>
            <a:r>
              <a:rPr lang="en-US" sz="2400" dirty="0" smtClean="0">
                <a:sym typeface="Symbol" pitchFamily="18" charset="2"/>
              </a:rPr>
              <a:t> to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 pitchFamily="18" charset="2"/>
              </a:rPr>
              <a:t> in state </a:t>
            </a:r>
            <a:r>
              <a:rPr lang="en-US" sz="2400" i="1" dirty="0" smtClean="0">
                <a:sym typeface="Symbol" pitchFamily="18" charset="2"/>
              </a:rPr>
              <a:t>I</a:t>
            </a:r>
            <a:r>
              <a:rPr lang="en-US" sz="2400" dirty="0" smtClean="0">
                <a:sym typeface="Symbol" pitchFamily="18" charset="2"/>
              </a:rPr>
              <a:t>  only on </a:t>
            </a:r>
            <a:r>
              <a:rPr lang="en-US" sz="2400" dirty="0" err="1" smtClean="0">
                <a:sym typeface="Symbol" pitchFamily="18" charset="2"/>
              </a:rPr>
              <a:t>lookahead</a:t>
            </a:r>
            <a:r>
              <a:rPr lang="en-US" sz="2400" dirty="0" smtClean="0">
                <a:sym typeface="Symbol" pitchFamily="18" charset="2"/>
              </a:rPr>
              <a:t>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67B38CD-9311-4195-B852-F2C592F677B6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0377BBF6-E4F4-4738-AF7B-D331770D5AD5}" type="slidenum">
              <a:rPr lang="en-US" smtClean="0"/>
              <a:pPr eaLnBrk="1" hangingPunct="1"/>
              <a:t>31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SLR Parser for</a:t>
            </a:r>
          </a:p>
        </p:txBody>
      </p:sp>
      <p:sp>
        <p:nvSpPr>
          <p:cNvPr id="33798" name="Text 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257800" y="123825"/>
            <a:ext cx="2438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sz="2400">
                <a:solidFill>
                  <a:schemeClr val="tx2"/>
                </a:solidFill>
              </a:rPr>
              <a:t>0.  S ::= E $</a:t>
            </a:r>
          </a:p>
          <a:p>
            <a:pPr algn="l" eaLnBrk="1" hangingPunct="1"/>
            <a:r>
              <a:rPr lang="en-US" sz="2400">
                <a:solidFill>
                  <a:schemeClr val="tx2"/>
                </a:solidFill>
              </a:rPr>
              <a:t>1.  E ::= T + E</a:t>
            </a:r>
          </a:p>
          <a:p>
            <a:pPr algn="l" eaLnBrk="1" hangingPunct="1"/>
            <a:r>
              <a:rPr lang="en-US" sz="2400">
                <a:solidFill>
                  <a:schemeClr val="tx2"/>
                </a:solidFill>
              </a:rPr>
              <a:t>2.  E ::= T</a:t>
            </a:r>
          </a:p>
          <a:p>
            <a:pPr algn="l" eaLnBrk="1" hangingPunct="1"/>
            <a:r>
              <a:rPr lang="en-US" sz="2400">
                <a:solidFill>
                  <a:schemeClr val="tx2"/>
                </a:solidFill>
              </a:rPr>
              <a:t>3.  T ::= x</a:t>
            </a:r>
          </a:p>
        </p:txBody>
      </p:sp>
      <p:sp>
        <p:nvSpPr>
          <p:cNvPr id="3379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74738" y="2454275"/>
            <a:ext cx="1516062" cy="120967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/>
              <a:t>S ::= . E $</a:t>
            </a:r>
          </a:p>
          <a:p>
            <a:pPr algn="l" eaLnBrk="1" hangingPunct="1"/>
            <a:r>
              <a:rPr lang="en-US"/>
              <a:t>E ::= . T + E</a:t>
            </a:r>
          </a:p>
          <a:p>
            <a:pPr algn="l" eaLnBrk="1" hangingPunct="1"/>
            <a:r>
              <a:rPr lang="en-US"/>
              <a:t>E ::= . T</a:t>
            </a:r>
          </a:p>
          <a:p>
            <a:pPr algn="l" eaLnBrk="1" hangingPunct="1"/>
            <a:r>
              <a:rPr lang="en-US"/>
              <a:t>T ::= . x</a:t>
            </a:r>
          </a:p>
        </p:txBody>
      </p:sp>
      <p:sp>
        <p:nvSpPr>
          <p:cNvPr id="33800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19200" y="4567238"/>
            <a:ext cx="1062038" cy="38576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/>
              <a:t>T ::= x .</a:t>
            </a:r>
          </a:p>
        </p:txBody>
      </p:sp>
      <p:sp>
        <p:nvSpPr>
          <p:cNvPr id="33801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2447925"/>
            <a:ext cx="1268413" cy="385763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/>
              <a:t>S ::= E . $</a:t>
            </a:r>
          </a:p>
        </p:txBody>
      </p:sp>
      <p:sp>
        <p:nvSpPr>
          <p:cNvPr id="33802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3302000"/>
            <a:ext cx="1516063" cy="6604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/>
              <a:t>E ::= T . + E</a:t>
            </a:r>
          </a:p>
          <a:p>
            <a:pPr algn="l" eaLnBrk="1" hangingPunct="1"/>
            <a:r>
              <a:rPr lang="en-US"/>
              <a:t>E ::= T .</a:t>
            </a:r>
          </a:p>
        </p:txBody>
      </p:sp>
      <p:sp>
        <p:nvSpPr>
          <p:cNvPr id="33803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71800" y="4657725"/>
            <a:ext cx="1516063" cy="120967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/>
              <a:t>E ::= T + . E</a:t>
            </a:r>
          </a:p>
          <a:p>
            <a:pPr algn="l" eaLnBrk="1" hangingPunct="1"/>
            <a:r>
              <a:rPr lang="en-US"/>
              <a:t>E ::= . T + E</a:t>
            </a:r>
          </a:p>
          <a:p>
            <a:pPr algn="l" eaLnBrk="1" hangingPunct="1"/>
            <a:r>
              <a:rPr lang="en-US"/>
              <a:t>E ::= . T</a:t>
            </a:r>
          </a:p>
          <a:p>
            <a:pPr algn="l" eaLnBrk="1" hangingPunct="1"/>
            <a:r>
              <a:rPr lang="en-US"/>
              <a:t>T ::= . x</a:t>
            </a:r>
          </a:p>
        </p:txBody>
      </p:sp>
      <p:sp>
        <p:nvSpPr>
          <p:cNvPr id="33804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41375" y="5329238"/>
            <a:ext cx="1444625" cy="38576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/>
              <a:t>E ::= T + E.</a:t>
            </a:r>
          </a:p>
        </p:txBody>
      </p:sp>
      <p:sp>
        <p:nvSpPr>
          <p:cNvPr id="33805" name="Oval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066800" y="20574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1</a:t>
            </a:r>
          </a:p>
        </p:txBody>
      </p:sp>
      <p:sp>
        <p:nvSpPr>
          <p:cNvPr id="33806" name="Oval 1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895600" y="20574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2</a:t>
            </a:r>
          </a:p>
        </p:txBody>
      </p:sp>
      <p:sp>
        <p:nvSpPr>
          <p:cNvPr id="33807" name="Oval 12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95600" y="295275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3</a:t>
            </a:r>
          </a:p>
        </p:txBody>
      </p:sp>
      <p:sp>
        <p:nvSpPr>
          <p:cNvPr id="33808" name="Oval 1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895600" y="43434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4</a:t>
            </a:r>
          </a:p>
        </p:txBody>
      </p:sp>
      <p:sp>
        <p:nvSpPr>
          <p:cNvPr id="33809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223963" y="41148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5</a:t>
            </a:r>
          </a:p>
        </p:txBody>
      </p:sp>
      <p:sp>
        <p:nvSpPr>
          <p:cNvPr id="33810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41375" y="50292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6</a:t>
            </a:r>
          </a:p>
        </p:txBody>
      </p:sp>
      <p:sp>
        <p:nvSpPr>
          <p:cNvPr id="33811" name="Line 16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590800" y="2743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812" name="Line 17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590800" y="3505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813" name="Line 1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39624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814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191000" y="39624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815" name="Line 2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1752600" y="36576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16" name="Line 2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2286000" y="5562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817" name="Text Box 2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87625" y="231775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E</a:t>
            </a:r>
          </a:p>
        </p:txBody>
      </p:sp>
      <p:sp>
        <p:nvSpPr>
          <p:cNvPr id="33818" name="Text Box 2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589213" y="3138488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T</a:t>
            </a:r>
          </a:p>
        </p:txBody>
      </p:sp>
      <p:sp>
        <p:nvSpPr>
          <p:cNvPr id="33819" name="Text Box 2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400425" y="4052888"/>
            <a:ext cx="350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  <p:sp>
        <p:nvSpPr>
          <p:cNvPr id="33820" name="Text Box 2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60838" y="41148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T</a:t>
            </a:r>
          </a:p>
        </p:txBody>
      </p:sp>
      <p:sp>
        <p:nvSpPr>
          <p:cNvPr id="33821" name="Text Box 2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752600" y="381000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33822" name="Text Box 2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14600" y="5195888"/>
            <a:ext cx="3127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E</a:t>
            </a:r>
          </a:p>
        </p:txBody>
      </p:sp>
      <p:graphicFrame>
        <p:nvGraphicFramePr>
          <p:cNvPr id="379997" name="Group 93"/>
          <p:cNvGraphicFramePr>
            <a:graphicFrameLocks noGrp="1"/>
          </p:cNvGraphicFramePr>
          <p:nvPr>
            <p:ph idx="1"/>
            <p:custDataLst>
              <p:tags r:id="rId30"/>
            </p:custDataLst>
          </p:nvPr>
        </p:nvGraphicFramePr>
        <p:xfrm>
          <a:off x="4800600" y="2017713"/>
          <a:ext cx="3810000" cy="2478089"/>
        </p:xfrm>
        <a:graphic>
          <a:graphicData uri="http://schemas.openxmlformats.org/drawingml/2006/table">
            <a:tbl>
              <a:tblPr/>
              <a:tblGrid>
                <a:gridCol w="635000"/>
                <a:gridCol w="584200"/>
                <a:gridCol w="685800"/>
                <a:gridCol w="635000"/>
                <a:gridCol w="635000"/>
                <a:gridCol w="635000"/>
              </a:tblGrid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</a:rPr>
                        <a:t>x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</a:rPr>
                        <a:t>+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</a:rPr>
                        <a:t>$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</a:rPr>
                        <a:t>E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</a:rPr>
                        <a:t>T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</a:rPr>
                        <a:t>s5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</a:rPr>
                        <a:t>g2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</a:rPr>
                        <a:t>g3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</a:rPr>
                        <a:t>acc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Dag name="">
                            <a:cont type="tree" name="">
                              <a:effect ref="fillLine"/>
                              <a:outerShdw dist="38100" dir="13500000" algn="br">
                                <a:srgbClr val="FFFFFF"/>
                              </a:outerShdw>
                            </a:cont>
                            <a:cont type="tree" name="">
                              <a:effect ref="fillLine"/>
                              <a:outerShdw dist="38100" dir="2700000" algn="tl">
                                <a:srgbClr val="999999"/>
                              </a:outerShdw>
                            </a:cont>
                            <a:effect ref="fillLine"/>
                          </a:effectDag>
                          <a:latin typeface="Tahoma" charset="0"/>
                        </a:rPr>
                        <a:t>r2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</a:rPr>
                        <a:t>s4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Dag name="">
                            <a:cont type="tree" name="">
                              <a:effect ref="fillLine"/>
                              <a:outerShdw dist="38100" dir="13500000" algn="br">
                                <a:srgbClr val="FFFFFF"/>
                              </a:outerShdw>
                            </a:cont>
                            <a:cont type="tree" name="">
                              <a:effect ref="fillLine"/>
                              <a:outerShdw dist="38100" dir="2700000" algn="tl">
                                <a:srgbClr val="999999"/>
                              </a:outerShdw>
                            </a:cont>
                            <a:effect ref="fillLine"/>
                          </a:effectDag>
                          <a:latin typeface="Tahoma" charset="0"/>
                        </a:rPr>
                        <a:t>,r2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</a:rPr>
                        <a:t>r2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</a:rPr>
                        <a:t>s5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</a:rPr>
                        <a:t>g6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</a:rPr>
                        <a:t>g3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Dag name="">
                            <a:cont type="tree" name="">
                              <a:effect ref="fillLine"/>
                              <a:outerShdw dist="38100" dir="13500000" algn="br">
                                <a:srgbClr val="FFFFFF"/>
                              </a:outerShdw>
                            </a:cont>
                            <a:cont type="tree" name="">
                              <a:effect ref="fillLine"/>
                              <a:outerShdw dist="38100" dir="2700000" algn="tl">
                                <a:srgbClr val="999999"/>
                              </a:outerShdw>
                            </a:cont>
                            <a:effect ref="fillLine"/>
                          </a:effectDag>
                          <a:latin typeface="Tahoma" charset="0"/>
                        </a:rPr>
                        <a:t>r3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</a:rPr>
                        <a:t>r3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</a:rPr>
                        <a:t>r3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Dag name="">
                            <a:cont type="tree" name="">
                              <a:effect ref="fillLine"/>
                              <a:outerShdw dist="38100" dir="13500000" algn="br">
                                <a:srgbClr val="FFFFFF"/>
                              </a:outerShdw>
                            </a:cont>
                            <a:cont type="tree" name="">
                              <a:effect ref="fillLine"/>
                              <a:outerShdw dist="38100" dir="2700000" algn="tl">
                                <a:srgbClr val="999999"/>
                              </a:outerShdw>
                            </a:cont>
                            <a:effect ref="fillLine"/>
                          </a:effectDag>
                          <a:latin typeface="Tahoma" charset="0"/>
                        </a:rPr>
                        <a:t>r1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Dag name="">
                            <a:cont type="tree" name="">
                              <a:effect ref="fillLine"/>
                              <a:outerShdw dist="38100" dir="13500000" algn="br">
                                <a:srgbClr val="FFFFFF"/>
                              </a:outerShdw>
                            </a:cont>
                            <a:cont type="tree" name="">
                              <a:effect ref="fillLine"/>
                              <a:outerShdw dist="38100" dir="2700000" algn="tl">
                                <a:srgbClr val="999999"/>
                              </a:outerShdw>
                            </a:cont>
                            <a:effect ref="fillLine"/>
                          </a:effectDag>
                          <a:latin typeface="Tahoma" charset="0"/>
                        </a:rPr>
                        <a:t>r1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</a:rPr>
                        <a:t>r1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71" name="Line 2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2286000" y="4800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72" name="Text Box 2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486025" y="4495800"/>
            <a:ext cx="298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F664B6F8-FDF0-475F-BD66-F487DA4C835B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A5501094-3EFF-4ADD-8997-D4B4D902B513}" type="slidenum">
              <a:rPr lang="en-US" smtClean="0"/>
              <a:pPr eaLnBrk="1" hangingPunct="1"/>
              <a:t>32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On To LR(1)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Many practical grammars are SLR</a:t>
            </a:r>
          </a:p>
          <a:p>
            <a:pPr eaLnBrk="1" hangingPunct="1"/>
            <a:r>
              <a:rPr lang="en-US" smtClean="0"/>
              <a:t>LR(1) is more powerful yet</a:t>
            </a:r>
          </a:p>
          <a:p>
            <a:pPr eaLnBrk="1" hangingPunct="1"/>
            <a:r>
              <a:rPr lang="en-US" smtClean="0"/>
              <a:t>Similar construction, but notion of an item is more complex, incorporating lookahead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3D37FA9B-093E-4D44-9284-A08488D85F79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C645202B-EAB3-45A3-A8B6-12DE87E4F361}" type="slidenum">
              <a:rPr lang="en-US" smtClean="0"/>
              <a:pPr eaLnBrk="1" hangingPunct="1"/>
              <a:t>33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LR(1) Items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An LR(1) item [</a:t>
            </a:r>
            <a:r>
              <a:rPr lang="en-US" i="1" smtClean="0"/>
              <a:t>A</a:t>
            </a:r>
            <a:r>
              <a:rPr lang="en-US" smtClean="0"/>
              <a:t> ::= </a:t>
            </a:r>
            <a:r>
              <a:rPr lang="en-US" smtClean="0">
                <a:sym typeface="Symbol" pitchFamily="18" charset="2"/>
              </a:rPr>
              <a:t> . , a] 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A grammar production (</a:t>
            </a:r>
            <a:r>
              <a:rPr lang="en-US" i="1" smtClean="0"/>
              <a:t>A</a:t>
            </a:r>
            <a:r>
              <a:rPr lang="en-US" smtClean="0"/>
              <a:t> ::= </a:t>
            </a:r>
            <a:r>
              <a:rPr lang="en-US" smtClean="0">
                <a:sym typeface="Symbol" pitchFamily="18" charset="2"/>
              </a:rPr>
              <a:t>)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A right hand side position (the dot)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A lookahead symbol (a)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Idea: This item indicates that  is the top of the stack and the next input is derivable from a.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Full construction: see the 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3F3125CF-0E28-48BE-8C2F-A5D3481F906E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1F48FD9B-B161-4A54-884A-90714A856CB2}" type="slidenum">
              <a:rPr lang="en-US" smtClean="0"/>
              <a:pPr eaLnBrk="1" hangingPunct="1"/>
              <a:t>34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LR(1) Tradeoffs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LR(1)</a:t>
            </a:r>
          </a:p>
          <a:p>
            <a:pPr lvl="1" eaLnBrk="1" hangingPunct="1"/>
            <a:r>
              <a:rPr lang="en-US" dirty="0" smtClean="0"/>
              <a:t>Pro: extremely precise; largest set of grammars / languages</a:t>
            </a:r>
          </a:p>
          <a:p>
            <a:pPr lvl="1" eaLnBrk="1" hangingPunct="1"/>
            <a:r>
              <a:rPr lang="en-US" dirty="0" smtClean="0"/>
              <a:t>Con: potentially very large parse tables with many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87E14A5-D68B-41B8-AA39-65E750B499C6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AFE7F728-0296-41FE-9EA8-4AB5A9EA96E2}" type="slidenum">
              <a:rPr lang="en-US" smtClean="0"/>
              <a:pPr eaLnBrk="1" hangingPunct="1"/>
              <a:t>35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LALR(1)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Variation of LR(1), but merge any two states that differ only in lookahead</a:t>
            </a:r>
          </a:p>
          <a:p>
            <a:pPr lvl="1" eaLnBrk="1" hangingPunct="1"/>
            <a:r>
              <a:rPr lang="en-US" smtClean="0"/>
              <a:t>Example: these two would be merged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[</a:t>
            </a:r>
            <a:r>
              <a:rPr lang="en-US" i="1" smtClean="0"/>
              <a:t>A</a:t>
            </a:r>
            <a:r>
              <a:rPr lang="en-US" smtClean="0"/>
              <a:t> ::= x . , a]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[</a:t>
            </a:r>
            <a:r>
              <a:rPr lang="en-US" i="1" smtClean="0"/>
              <a:t>A</a:t>
            </a:r>
            <a:r>
              <a:rPr lang="en-US" smtClean="0"/>
              <a:t> ::= x . , b]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B1F638D-4095-4108-BF61-F99FE6287858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9549358D-7258-4031-A3E4-99AFA7FF784C}" type="slidenum">
              <a:rPr lang="en-US" smtClean="0"/>
              <a:pPr eaLnBrk="1" hangingPunct="1"/>
              <a:t>36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LALR(1) vs LR(1)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LALR(1) tables can have many fewer states than LR(1)</a:t>
            </a:r>
          </a:p>
          <a:p>
            <a:pPr eaLnBrk="1" hangingPunct="1"/>
            <a:r>
              <a:rPr lang="en-US" dirty="0" smtClean="0"/>
              <a:t>LALR(1) may have reduce conflicts where LR(1) would not (but in practice this doesn’t happen often)</a:t>
            </a:r>
          </a:p>
          <a:p>
            <a:pPr eaLnBrk="1" hangingPunct="1"/>
            <a:r>
              <a:rPr lang="en-US" dirty="0" smtClean="0"/>
              <a:t>Most practical bottom-up parser tools are LALR(1) (e.g., </a:t>
            </a:r>
            <a:r>
              <a:rPr lang="en-US" dirty="0" err="1" smtClean="0"/>
              <a:t>yacc</a:t>
            </a:r>
            <a:r>
              <a:rPr lang="en-US" dirty="0" smtClean="0"/>
              <a:t>, bison, CUP)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D6593F4-99EB-47DE-95B0-5C5A73E5F95C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57C58C2D-52AB-415D-9AC1-50FEC7425074}" type="slidenum">
              <a:rPr lang="en-US" smtClean="0"/>
              <a:pPr eaLnBrk="1" hangingPunct="1"/>
              <a:t>37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Language Heirarchies</a:t>
            </a: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940281"/>
            <a:ext cx="6934200" cy="43701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F5D1CECF-415A-47E1-AA50-D1877384B7C1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0CAD94EA-4075-4560-86F9-9DCD65397E21}" type="slidenum">
              <a:rPr lang="en-US" smtClean="0"/>
              <a:pPr eaLnBrk="1" hangingPunct="1"/>
              <a:t>38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Coming Attractions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LL(k) Parsing – Top-Down</a:t>
            </a:r>
          </a:p>
          <a:p>
            <a:pPr eaLnBrk="1" hangingPunct="1"/>
            <a:r>
              <a:rPr lang="en-US" dirty="0" smtClean="0"/>
              <a:t>Recursive Descent Parsers</a:t>
            </a:r>
          </a:p>
          <a:p>
            <a:pPr lvl="1" eaLnBrk="1" hangingPunct="1"/>
            <a:r>
              <a:rPr lang="en-US" dirty="0" smtClean="0"/>
              <a:t>What to do if you need a parser in a hurry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68AB96D8-3BCF-4AC7-8D06-F41F93F046F9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DF5B7A4F-2CCC-492F-AB00-546A418BEBD2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Prefixes, Handles, &amp;c (review)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If </a:t>
            </a:r>
            <a:r>
              <a:rPr lang="en-US" sz="2800" i="1" dirty="0" smtClean="0"/>
              <a:t>S</a:t>
            </a:r>
            <a:r>
              <a:rPr lang="en-US" sz="2800" dirty="0" smtClean="0"/>
              <a:t> is the start symbol of a grammar </a:t>
            </a:r>
            <a:r>
              <a:rPr lang="en-US" sz="2800" i="1" dirty="0" smtClean="0"/>
              <a:t>G</a:t>
            </a:r>
            <a:r>
              <a:rPr lang="en-US" sz="2800" dirty="0" smtClean="0"/>
              <a:t>,</a:t>
            </a:r>
          </a:p>
          <a:p>
            <a:pPr lvl="1" eaLnBrk="1" hangingPunct="1"/>
            <a:r>
              <a:rPr lang="en-US" sz="2400" dirty="0" smtClean="0"/>
              <a:t>If </a:t>
            </a:r>
            <a:r>
              <a:rPr lang="en-US" sz="2400" i="1" dirty="0" smtClean="0"/>
              <a:t>S</a:t>
            </a:r>
            <a:r>
              <a:rPr lang="en-US" sz="2400" dirty="0" smtClean="0"/>
              <a:t> =&gt;* </a:t>
            </a:r>
            <a:r>
              <a:rPr lang="en-US" sz="2400" dirty="0" smtClean="0">
                <a:sym typeface="Symbol" pitchFamily="18" charset="2"/>
              </a:rPr>
              <a:t> then  is a </a:t>
            </a:r>
            <a:r>
              <a:rPr lang="en-US" sz="2400" i="1" dirty="0" smtClean="0">
                <a:solidFill>
                  <a:schemeClr val="tx2"/>
                </a:solidFill>
                <a:sym typeface="Symbol" pitchFamily="18" charset="2"/>
              </a:rPr>
              <a:t>sentential form </a:t>
            </a:r>
            <a:r>
              <a:rPr lang="en-US" sz="2400" dirty="0" smtClean="0">
                <a:sym typeface="Symbol" pitchFamily="18" charset="2"/>
              </a:rPr>
              <a:t>of </a:t>
            </a:r>
            <a:r>
              <a:rPr lang="en-US" sz="2400" i="1" dirty="0" smtClean="0">
                <a:sym typeface="Symbol" pitchFamily="18" charset="2"/>
              </a:rPr>
              <a:t>G</a:t>
            </a:r>
            <a:endParaRPr lang="en-US" sz="2400" dirty="0" smtClean="0">
              <a:sym typeface="Symbol" pitchFamily="18" charset="2"/>
            </a:endParaRPr>
          </a:p>
          <a:p>
            <a:pPr lvl="1" eaLnBrk="1" hangingPunct="1"/>
            <a:r>
              <a:rPr lang="en-US" sz="2400" dirty="0" smtClean="0">
                <a:sym typeface="Symbol" pitchFamily="18" charset="2"/>
              </a:rPr>
              <a:t> is a </a:t>
            </a:r>
            <a:r>
              <a:rPr lang="en-US" sz="2400" i="1" dirty="0" smtClean="0">
                <a:solidFill>
                  <a:schemeClr val="tx2"/>
                </a:solidFill>
                <a:sym typeface="Symbol" pitchFamily="18" charset="2"/>
              </a:rPr>
              <a:t>viable prefix </a:t>
            </a:r>
            <a:r>
              <a:rPr lang="en-US" sz="2400" dirty="0" smtClean="0">
                <a:sym typeface="Symbol" pitchFamily="18" charset="2"/>
              </a:rPr>
              <a:t>of</a:t>
            </a:r>
            <a:r>
              <a:rPr lang="en-US" sz="2400" i="1" dirty="0" smtClean="0">
                <a:sym typeface="Symbol" pitchFamily="18" charset="2"/>
              </a:rPr>
              <a:t> G</a:t>
            </a:r>
            <a:r>
              <a:rPr lang="en-US" sz="2400" dirty="0" smtClean="0">
                <a:sym typeface="Symbol" pitchFamily="18" charset="2"/>
              </a:rPr>
              <a:t> if there is some derivation S =&gt;*</a:t>
            </a:r>
            <a:r>
              <a:rPr lang="en-US" sz="2400" baseline="-25000" dirty="0" err="1" smtClean="0">
                <a:sym typeface="Symbol" pitchFamily="18" charset="2"/>
              </a:rPr>
              <a:t>rm</a:t>
            </a:r>
            <a:r>
              <a:rPr lang="en-US" sz="2400" dirty="0" smtClean="0">
                <a:sym typeface="Symbol" pitchFamily="18" charset="2"/>
              </a:rPr>
              <a:t> </a:t>
            </a:r>
            <a:r>
              <a:rPr lang="en-US" sz="2400" i="1" dirty="0" smtClean="0">
                <a:sym typeface="Symbol" pitchFamily="18" charset="2"/>
              </a:rPr>
              <a:t>A</a:t>
            </a:r>
            <a:r>
              <a:rPr lang="en-US" sz="2400" dirty="0" smtClean="0">
                <a:sym typeface="Symbol" pitchFamily="18" charset="2"/>
              </a:rPr>
              <a:t>w =&gt;*</a:t>
            </a:r>
            <a:r>
              <a:rPr lang="en-US" sz="2400" baseline="-25000" dirty="0" err="1" smtClean="0">
                <a:sym typeface="Symbol" pitchFamily="18" charset="2"/>
              </a:rPr>
              <a:t>rm</a:t>
            </a:r>
            <a:r>
              <a:rPr lang="en-US" sz="2400" dirty="0" smtClean="0">
                <a:sym typeface="Symbol" pitchFamily="18" charset="2"/>
              </a:rPr>
              <a:t> w </a:t>
            </a:r>
            <a:br>
              <a:rPr lang="en-US" sz="2400" dirty="0" smtClean="0">
                <a:sym typeface="Symbol" pitchFamily="18" charset="2"/>
              </a:rPr>
            </a:br>
            <a:r>
              <a:rPr lang="en-US" sz="2400" dirty="0" smtClean="0">
                <a:sym typeface="Symbol" pitchFamily="18" charset="2"/>
              </a:rPr>
              <a:t>and  is a prefix of .</a:t>
            </a:r>
          </a:p>
          <a:p>
            <a:pPr lvl="1" eaLnBrk="1" hangingPunct="1"/>
            <a:r>
              <a:rPr lang="en-US" sz="2400" dirty="0" smtClean="0">
                <a:sym typeface="Symbol" pitchFamily="18" charset="2"/>
              </a:rPr>
              <a:t>The occurrence of  in w is a </a:t>
            </a:r>
            <a:r>
              <a:rPr lang="en-US" sz="2400" i="1" dirty="0" smtClean="0">
                <a:solidFill>
                  <a:schemeClr val="tx2"/>
                </a:solidFill>
                <a:sym typeface="Symbol" pitchFamily="18" charset="2"/>
              </a:rPr>
              <a:t>handle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of w</a:t>
            </a:r>
          </a:p>
          <a:p>
            <a:pPr eaLnBrk="1" hangingPunct="1"/>
            <a:r>
              <a:rPr lang="en-US" sz="2800" dirty="0" smtClean="0">
                <a:sym typeface="Symbol" pitchFamily="18" charset="2"/>
              </a:rPr>
              <a:t>An </a:t>
            </a:r>
            <a:r>
              <a:rPr lang="en-US" sz="2800" i="1" dirty="0" smtClean="0">
                <a:solidFill>
                  <a:schemeClr val="tx2"/>
                </a:solidFill>
                <a:sym typeface="Symbol" pitchFamily="18" charset="2"/>
              </a:rPr>
              <a:t>item</a:t>
            </a:r>
            <a:r>
              <a:rPr lang="en-US" sz="28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is a marked production (a . at some position in the right hand side)</a:t>
            </a:r>
          </a:p>
          <a:p>
            <a:pPr lvl="1" eaLnBrk="1" hangingPunct="1"/>
            <a:r>
              <a:rPr lang="en-US" sz="2400" dirty="0" smtClean="0">
                <a:sym typeface="Symbol" pitchFamily="18" charset="2"/>
              </a:rPr>
              <a:t>[</a:t>
            </a:r>
            <a:r>
              <a:rPr lang="en-US" sz="2400" i="1" dirty="0" smtClean="0">
                <a:sym typeface="Symbol" pitchFamily="18" charset="2"/>
              </a:rPr>
              <a:t>A</a:t>
            </a:r>
            <a:r>
              <a:rPr lang="en-US" sz="2400" dirty="0" smtClean="0">
                <a:sym typeface="Symbol" pitchFamily="18" charset="2"/>
              </a:rPr>
              <a:t> ::= . </a:t>
            </a:r>
            <a:r>
              <a:rPr lang="en-US" sz="2400" i="1" dirty="0" smtClean="0">
                <a:sym typeface="Symbol" pitchFamily="18" charset="2"/>
              </a:rPr>
              <a:t>X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i="1" dirty="0" smtClean="0">
                <a:sym typeface="Symbol" pitchFamily="18" charset="2"/>
              </a:rPr>
              <a:t>Y</a:t>
            </a:r>
            <a:r>
              <a:rPr lang="en-US" sz="2400" dirty="0" smtClean="0">
                <a:sym typeface="Symbol" pitchFamily="18" charset="2"/>
              </a:rPr>
              <a:t> ]   [</a:t>
            </a:r>
            <a:r>
              <a:rPr lang="en-US" sz="2400" i="1" dirty="0" smtClean="0">
                <a:sym typeface="Symbol" pitchFamily="18" charset="2"/>
              </a:rPr>
              <a:t>A</a:t>
            </a:r>
            <a:r>
              <a:rPr lang="en-US" sz="2400" dirty="0" smtClean="0">
                <a:sym typeface="Symbol" pitchFamily="18" charset="2"/>
              </a:rPr>
              <a:t> ::= </a:t>
            </a:r>
            <a:r>
              <a:rPr lang="en-US" sz="2400" i="1" dirty="0" smtClean="0">
                <a:sym typeface="Symbol" pitchFamily="18" charset="2"/>
              </a:rPr>
              <a:t>X</a:t>
            </a:r>
            <a:r>
              <a:rPr lang="en-US" sz="2400" dirty="0" smtClean="0">
                <a:sym typeface="Symbol" pitchFamily="18" charset="2"/>
              </a:rPr>
              <a:t> . </a:t>
            </a:r>
            <a:r>
              <a:rPr lang="en-US" sz="2400" i="1" dirty="0" smtClean="0">
                <a:sym typeface="Symbol" pitchFamily="18" charset="2"/>
              </a:rPr>
              <a:t>Y</a:t>
            </a:r>
            <a:r>
              <a:rPr lang="en-US" sz="2400" dirty="0" smtClean="0">
                <a:sym typeface="Symbol" pitchFamily="18" charset="2"/>
              </a:rPr>
              <a:t> ]   [</a:t>
            </a:r>
            <a:r>
              <a:rPr lang="en-US" sz="2400" i="1" dirty="0" smtClean="0">
                <a:sym typeface="Symbol" pitchFamily="18" charset="2"/>
              </a:rPr>
              <a:t>A</a:t>
            </a:r>
            <a:r>
              <a:rPr lang="en-US" sz="2400" dirty="0" smtClean="0">
                <a:sym typeface="Symbol" pitchFamily="18" charset="2"/>
              </a:rPr>
              <a:t> ::= </a:t>
            </a:r>
            <a:r>
              <a:rPr lang="en-US" sz="2400" i="1" dirty="0" smtClean="0">
                <a:sym typeface="Symbol" pitchFamily="18" charset="2"/>
              </a:rPr>
              <a:t>X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i="1" dirty="0" smtClean="0">
                <a:sym typeface="Symbol" pitchFamily="18" charset="2"/>
              </a:rPr>
              <a:t>Y</a:t>
            </a:r>
            <a:r>
              <a:rPr lang="en-US" sz="2400" dirty="0" smtClean="0">
                <a:sym typeface="Symbol" pitchFamily="18" charset="2"/>
              </a:rPr>
              <a:t> . ]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CB18E17-EEF3-410B-A3DA-268158548079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6FD6E1F9-C7F9-45D6-9C44-05A3185D76E4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 the LR(0) States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Example grammar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	</a:t>
            </a:r>
            <a:r>
              <a:rPr lang="en-US" sz="2400" i="1" smtClean="0"/>
              <a:t>S’</a:t>
            </a:r>
            <a:r>
              <a:rPr lang="en-US" sz="2400" smtClean="0"/>
              <a:t> ::= </a:t>
            </a:r>
            <a:r>
              <a:rPr lang="en-US" sz="2400" i="1" smtClean="0"/>
              <a:t>S </a:t>
            </a:r>
            <a:r>
              <a:rPr lang="en-US" sz="2400" smtClean="0"/>
              <a:t>$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	</a:t>
            </a:r>
            <a:r>
              <a:rPr lang="en-US" sz="2400" i="1" smtClean="0"/>
              <a:t>S</a:t>
            </a:r>
            <a:r>
              <a:rPr lang="en-US" sz="2400" smtClean="0"/>
              <a:t> ::= ( </a:t>
            </a:r>
            <a:r>
              <a:rPr lang="en-US" sz="2400" i="1" smtClean="0"/>
              <a:t>L</a:t>
            </a:r>
            <a:r>
              <a:rPr lang="en-US" sz="2400" smtClean="0"/>
              <a:t> 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	</a:t>
            </a:r>
            <a:r>
              <a:rPr lang="en-US" sz="2400" i="1" smtClean="0"/>
              <a:t>S</a:t>
            </a:r>
            <a:r>
              <a:rPr lang="en-US" sz="2400" smtClean="0"/>
              <a:t> ::= x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	</a:t>
            </a:r>
            <a:r>
              <a:rPr lang="en-US" sz="2400" i="1" smtClean="0"/>
              <a:t>L</a:t>
            </a:r>
            <a:r>
              <a:rPr lang="en-US" sz="2400" smtClean="0"/>
              <a:t> ::= </a:t>
            </a:r>
            <a:r>
              <a:rPr lang="en-US" sz="2400" i="1" smtClean="0"/>
              <a:t>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	</a:t>
            </a:r>
            <a:r>
              <a:rPr lang="en-US" sz="2400" i="1" smtClean="0"/>
              <a:t>L</a:t>
            </a:r>
            <a:r>
              <a:rPr lang="en-US" sz="2400" smtClean="0"/>
              <a:t> ::= </a:t>
            </a:r>
            <a:r>
              <a:rPr lang="en-US" sz="2400" i="1" smtClean="0"/>
              <a:t>L </a:t>
            </a:r>
            <a:r>
              <a:rPr lang="en-US" sz="2400" smtClean="0"/>
              <a:t>, </a:t>
            </a:r>
            <a:r>
              <a:rPr lang="en-US" sz="2400" i="1" smtClean="0"/>
              <a:t>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We add a production S’ with the original start symbol followed by end of file ($)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Question: What language does this grammar generate?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33B79877-B52E-43F2-8338-93485A062838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B511E54E-F721-45A0-9B58-4034E2DDF292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Start of LR Parse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Initially</a:t>
            </a:r>
          </a:p>
          <a:p>
            <a:pPr lvl="1" eaLnBrk="1" hangingPunct="1"/>
            <a:r>
              <a:rPr lang="en-US" smtClean="0"/>
              <a:t>Stack is empty</a:t>
            </a:r>
          </a:p>
          <a:p>
            <a:pPr lvl="1" eaLnBrk="1" hangingPunct="1"/>
            <a:r>
              <a:rPr lang="en-US" smtClean="0"/>
              <a:t>Input is the right hand side of </a:t>
            </a:r>
            <a:r>
              <a:rPr lang="en-US" i="1" smtClean="0"/>
              <a:t>S’</a:t>
            </a:r>
            <a:r>
              <a:rPr lang="en-US" smtClean="0"/>
              <a:t>, i.e., </a:t>
            </a:r>
            <a:r>
              <a:rPr lang="en-US" i="1" smtClean="0"/>
              <a:t>S</a:t>
            </a:r>
            <a:r>
              <a:rPr lang="en-US" smtClean="0"/>
              <a:t> $</a:t>
            </a:r>
          </a:p>
          <a:p>
            <a:pPr lvl="1" eaLnBrk="1" hangingPunct="1"/>
            <a:r>
              <a:rPr lang="en-US" smtClean="0"/>
              <a:t>Initial configuration is [</a:t>
            </a:r>
            <a:r>
              <a:rPr lang="en-US" i="1" smtClean="0"/>
              <a:t>S’</a:t>
            </a:r>
            <a:r>
              <a:rPr lang="en-US" smtClean="0"/>
              <a:t> ::= . </a:t>
            </a:r>
            <a:r>
              <a:rPr lang="en-US" i="1" smtClean="0"/>
              <a:t>S</a:t>
            </a:r>
            <a:r>
              <a:rPr lang="en-US" smtClean="0"/>
              <a:t> $]</a:t>
            </a:r>
          </a:p>
          <a:p>
            <a:pPr lvl="1" eaLnBrk="1" hangingPunct="1"/>
            <a:r>
              <a:rPr lang="en-US" smtClean="0"/>
              <a:t>But, since position is just before </a:t>
            </a:r>
            <a:r>
              <a:rPr lang="en-US" i="1" smtClean="0"/>
              <a:t>S</a:t>
            </a:r>
            <a:r>
              <a:rPr lang="en-US" smtClean="0"/>
              <a:t>, we are also just before anything that can be derived from </a:t>
            </a:r>
            <a:r>
              <a:rPr lang="en-US" i="1" smtClean="0"/>
              <a:t>S</a:t>
            </a:r>
          </a:p>
        </p:txBody>
      </p:sp>
      <p:sp>
        <p:nvSpPr>
          <p:cNvPr id="819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705600" y="228600"/>
            <a:ext cx="2133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0.  </a:t>
            </a:r>
            <a:r>
              <a:rPr lang="en-US" i="1">
                <a:solidFill>
                  <a:schemeClr val="tx2"/>
                </a:solidFill>
              </a:rPr>
              <a:t>S’</a:t>
            </a:r>
            <a:r>
              <a:rPr lang="en-US">
                <a:solidFill>
                  <a:schemeClr val="tx2"/>
                </a:solidFill>
              </a:rPr>
              <a:t> ::= </a:t>
            </a:r>
            <a:r>
              <a:rPr lang="en-US" i="1">
                <a:solidFill>
                  <a:schemeClr val="tx2"/>
                </a:solidFill>
              </a:rPr>
              <a:t>S </a:t>
            </a:r>
            <a:r>
              <a:rPr lang="en-US">
                <a:solidFill>
                  <a:schemeClr val="tx2"/>
                </a:solidFill>
              </a:rPr>
              <a:t>$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1.  </a:t>
            </a:r>
            <a:r>
              <a:rPr lang="en-US" i="1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 ::= ( </a:t>
            </a:r>
            <a:r>
              <a:rPr lang="en-US" i="1">
                <a:solidFill>
                  <a:schemeClr val="tx2"/>
                </a:solidFill>
              </a:rPr>
              <a:t>L</a:t>
            </a:r>
            <a:r>
              <a:rPr lang="en-US">
                <a:solidFill>
                  <a:schemeClr val="tx2"/>
                </a:solidFill>
              </a:rPr>
              <a:t> )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2.  </a:t>
            </a:r>
            <a:r>
              <a:rPr lang="en-US" i="1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 ::= x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3.  </a:t>
            </a:r>
            <a:r>
              <a:rPr lang="en-US" i="1">
                <a:solidFill>
                  <a:schemeClr val="tx2"/>
                </a:solidFill>
              </a:rPr>
              <a:t>L</a:t>
            </a:r>
            <a:r>
              <a:rPr lang="en-US">
                <a:solidFill>
                  <a:schemeClr val="tx2"/>
                </a:solidFill>
              </a:rPr>
              <a:t> ::= </a:t>
            </a:r>
            <a:r>
              <a:rPr lang="en-US" i="1">
                <a:solidFill>
                  <a:schemeClr val="tx2"/>
                </a:solidFill>
              </a:rPr>
              <a:t>S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4.  </a:t>
            </a:r>
            <a:r>
              <a:rPr lang="en-US" i="1">
                <a:solidFill>
                  <a:schemeClr val="tx2"/>
                </a:solidFill>
              </a:rPr>
              <a:t>L</a:t>
            </a:r>
            <a:r>
              <a:rPr lang="en-US">
                <a:solidFill>
                  <a:schemeClr val="tx2"/>
                </a:solidFill>
              </a:rPr>
              <a:t> ::= </a:t>
            </a:r>
            <a:r>
              <a:rPr lang="en-US" i="1">
                <a:solidFill>
                  <a:schemeClr val="tx2"/>
                </a:solidFill>
              </a:rPr>
              <a:t>L </a:t>
            </a:r>
            <a:r>
              <a:rPr lang="en-US">
                <a:solidFill>
                  <a:schemeClr val="tx2"/>
                </a:solidFill>
              </a:rPr>
              <a:t>, </a:t>
            </a:r>
            <a:r>
              <a:rPr lang="en-US" i="1">
                <a:solidFill>
                  <a:schemeClr val="tx2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5E5208C-91DD-4360-8575-C00DD99C49CC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B30D0A40-0A06-40CB-9829-3C5168301207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9221" name="Rectangle 12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 state is just a set of items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Start</a:t>
            </a:r>
            <a:r>
              <a:rPr lang="en-US" sz="2400" dirty="0" smtClean="0"/>
              <a:t>: an initial set of items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Completion</a:t>
            </a:r>
            <a:r>
              <a:rPr lang="en-US" sz="2400" dirty="0" smtClean="0"/>
              <a:t> (or closure): additional productions whose left hand side appears to the right of the dot in some item already in the state </a:t>
            </a:r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Initial state</a:t>
            </a:r>
          </a:p>
        </p:txBody>
      </p:sp>
      <p:sp>
        <p:nvSpPr>
          <p:cNvPr id="9223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363663" y="2311400"/>
            <a:ext cx="2017712" cy="1385888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sz="2800" i="1"/>
              <a:t>S’</a:t>
            </a:r>
            <a:r>
              <a:rPr lang="en-US" sz="2800"/>
              <a:t> ::= . </a:t>
            </a:r>
            <a:r>
              <a:rPr lang="en-US" sz="2800" i="1"/>
              <a:t>S </a:t>
            </a:r>
            <a:r>
              <a:rPr lang="en-US" sz="2800"/>
              <a:t>$</a:t>
            </a:r>
          </a:p>
          <a:p>
            <a:pPr algn="l" eaLnBrk="1" hangingPunct="1"/>
            <a:r>
              <a:rPr lang="en-US" sz="2800" i="1"/>
              <a:t>S</a:t>
            </a:r>
            <a:r>
              <a:rPr lang="en-US" sz="2800"/>
              <a:t> ::= . ( </a:t>
            </a:r>
            <a:r>
              <a:rPr lang="en-US" sz="2800" i="1"/>
              <a:t>L</a:t>
            </a:r>
            <a:r>
              <a:rPr lang="en-US" sz="2800"/>
              <a:t> )</a:t>
            </a:r>
          </a:p>
          <a:p>
            <a:pPr algn="l" eaLnBrk="1" hangingPunct="1"/>
            <a:r>
              <a:rPr lang="en-US" sz="2800" i="1"/>
              <a:t>S</a:t>
            </a:r>
            <a:r>
              <a:rPr lang="en-US" sz="2800"/>
              <a:t> ::= . x</a:t>
            </a:r>
          </a:p>
        </p:txBody>
      </p:sp>
      <p:sp>
        <p:nvSpPr>
          <p:cNvPr id="9224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83050" y="2317750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tx2"/>
                </a:solidFill>
              </a:rPr>
              <a:t>start</a:t>
            </a:r>
          </a:p>
        </p:txBody>
      </p:sp>
      <p:sp>
        <p:nvSpPr>
          <p:cNvPr id="9225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25913" y="3155950"/>
            <a:ext cx="1284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tx2"/>
                </a:solidFill>
              </a:rPr>
              <a:t>completion</a:t>
            </a:r>
          </a:p>
        </p:txBody>
      </p:sp>
      <p:sp>
        <p:nvSpPr>
          <p:cNvPr id="9226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3276600" y="25146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3276600" y="3124200"/>
            <a:ext cx="838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2971800" y="3352800"/>
            <a:ext cx="11430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Text Box 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"/>
            <a:ext cx="2133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0.  </a:t>
            </a:r>
            <a:r>
              <a:rPr lang="en-US" i="1">
                <a:solidFill>
                  <a:schemeClr val="tx2"/>
                </a:solidFill>
              </a:rPr>
              <a:t>S’</a:t>
            </a:r>
            <a:r>
              <a:rPr lang="en-US">
                <a:solidFill>
                  <a:schemeClr val="tx2"/>
                </a:solidFill>
              </a:rPr>
              <a:t> ::= </a:t>
            </a:r>
            <a:r>
              <a:rPr lang="en-US" i="1">
                <a:solidFill>
                  <a:schemeClr val="tx2"/>
                </a:solidFill>
              </a:rPr>
              <a:t>S </a:t>
            </a:r>
            <a:r>
              <a:rPr lang="en-US">
                <a:solidFill>
                  <a:schemeClr val="tx2"/>
                </a:solidFill>
              </a:rPr>
              <a:t>$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1.  </a:t>
            </a:r>
            <a:r>
              <a:rPr lang="en-US" i="1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 ::= ( </a:t>
            </a:r>
            <a:r>
              <a:rPr lang="en-US" i="1">
                <a:solidFill>
                  <a:schemeClr val="tx2"/>
                </a:solidFill>
              </a:rPr>
              <a:t>L</a:t>
            </a:r>
            <a:r>
              <a:rPr lang="en-US">
                <a:solidFill>
                  <a:schemeClr val="tx2"/>
                </a:solidFill>
              </a:rPr>
              <a:t> )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2.  </a:t>
            </a:r>
            <a:r>
              <a:rPr lang="en-US" i="1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 ::= x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3.  </a:t>
            </a:r>
            <a:r>
              <a:rPr lang="en-US" i="1">
                <a:solidFill>
                  <a:schemeClr val="tx2"/>
                </a:solidFill>
              </a:rPr>
              <a:t>L</a:t>
            </a:r>
            <a:r>
              <a:rPr lang="en-US">
                <a:solidFill>
                  <a:schemeClr val="tx2"/>
                </a:solidFill>
              </a:rPr>
              <a:t> ::= </a:t>
            </a:r>
            <a:r>
              <a:rPr lang="en-US" i="1">
                <a:solidFill>
                  <a:schemeClr val="tx2"/>
                </a:solidFill>
              </a:rPr>
              <a:t>S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4.  </a:t>
            </a:r>
            <a:r>
              <a:rPr lang="en-US" i="1">
                <a:solidFill>
                  <a:schemeClr val="tx2"/>
                </a:solidFill>
              </a:rPr>
              <a:t>L</a:t>
            </a:r>
            <a:r>
              <a:rPr lang="en-US">
                <a:solidFill>
                  <a:schemeClr val="tx2"/>
                </a:solidFill>
              </a:rPr>
              <a:t> ::= </a:t>
            </a:r>
            <a:r>
              <a:rPr lang="en-US" i="1">
                <a:solidFill>
                  <a:schemeClr val="tx2"/>
                </a:solidFill>
              </a:rPr>
              <a:t>L </a:t>
            </a:r>
            <a:r>
              <a:rPr lang="en-US">
                <a:solidFill>
                  <a:schemeClr val="tx2"/>
                </a:solidFill>
              </a:rPr>
              <a:t>, </a:t>
            </a:r>
            <a:r>
              <a:rPr lang="en-US" i="1">
                <a:solidFill>
                  <a:schemeClr val="tx2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4BBCCBFE-A4D1-4163-B449-24D211A19B95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15B58506-0427-459F-BF31-3651134D3841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10245" name="Rectangle 10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To shift past the x, add a new state with the appropriate item(s)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 this case, a single item; the closure adds nothing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This state will lead to a reduction since no further shift is possible</a:t>
            </a:r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Shift Actions (1)</a:t>
            </a:r>
          </a:p>
        </p:txBody>
      </p:sp>
      <p:sp>
        <p:nvSpPr>
          <p:cNvPr id="10247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335088" y="2311400"/>
            <a:ext cx="2017712" cy="1385888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sz="2800" i="1"/>
              <a:t>S’</a:t>
            </a:r>
            <a:r>
              <a:rPr lang="en-US" sz="2800"/>
              <a:t> ::= . </a:t>
            </a:r>
            <a:r>
              <a:rPr lang="en-US" sz="2800" i="1"/>
              <a:t>S </a:t>
            </a:r>
            <a:r>
              <a:rPr lang="en-US" sz="2800"/>
              <a:t>$</a:t>
            </a:r>
          </a:p>
          <a:p>
            <a:pPr algn="l" eaLnBrk="1" hangingPunct="1"/>
            <a:r>
              <a:rPr lang="en-US" sz="2800" i="1"/>
              <a:t>S</a:t>
            </a:r>
            <a:r>
              <a:rPr lang="en-US" sz="2800"/>
              <a:t> ::= . ( </a:t>
            </a:r>
            <a:r>
              <a:rPr lang="en-US" sz="2800" i="1"/>
              <a:t>L</a:t>
            </a:r>
            <a:r>
              <a:rPr lang="en-US" sz="2800"/>
              <a:t> )</a:t>
            </a:r>
          </a:p>
          <a:p>
            <a:pPr algn="l" eaLnBrk="1" hangingPunct="1"/>
            <a:r>
              <a:rPr lang="en-US" sz="2800" i="1"/>
              <a:t>S</a:t>
            </a:r>
            <a:r>
              <a:rPr lang="en-US" sz="2800"/>
              <a:t> ::= . x</a:t>
            </a:r>
          </a:p>
        </p:txBody>
      </p:sp>
      <p:sp>
        <p:nvSpPr>
          <p:cNvPr id="10248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343400" y="2668588"/>
            <a:ext cx="1522413" cy="53181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sz="2800" i="1"/>
              <a:t>S</a:t>
            </a:r>
            <a:r>
              <a:rPr lang="en-US" sz="2800"/>
              <a:t> ::= x .</a:t>
            </a:r>
          </a:p>
        </p:txBody>
      </p:sp>
      <p:sp>
        <p:nvSpPr>
          <p:cNvPr id="10249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352800" y="29718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13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89338" y="2605088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10251" name="Text Box 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05600" y="228600"/>
            <a:ext cx="2133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0.  </a:t>
            </a:r>
            <a:r>
              <a:rPr lang="en-US" i="1">
                <a:solidFill>
                  <a:schemeClr val="tx2"/>
                </a:solidFill>
              </a:rPr>
              <a:t>S’</a:t>
            </a:r>
            <a:r>
              <a:rPr lang="en-US">
                <a:solidFill>
                  <a:schemeClr val="tx2"/>
                </a:solidFill>
              </a:rPr>
              <a:t> ::= </a:t>
            </a:r>
            <a:r>
              <a:rPr lang="en-US" i="1">
                <a:solidFill>
                  <a:schemeClr val="tx2"/>
                </a:solidFill>
              </a:rPr>
              <a:t>S </a:t>
            </a:r>
            <a:r>
              <a:rPr lang="en-US">
                <a:solidFill>
                  <a:schemeClr val="tx2"/>
                </a:solidFill>
              </a:rPr>
              <a:t>$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1.  </a:t>
            </a:r>
            <a:r>
              <a:rPr lang="en-US" i="1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 ::= ( </a:t>
            </a:r>
            <a:r>
              <a:rPr lang="en-US" i="1">
                <a:solidFill>
                  <a:schemeClr val="tx2"/>
                </a:solidFill>
              </a:rPr>
              <a:t>L</a:t>
            </a:r>
            <a:r>
              <a:rPr lang="en-US">
                <a:solidFill>
                  <a:schemeClr val="tx2"/>
                </a:solidFill>
              </a:rPr>
              <a:t> )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2.  </a:t>
            </a:r>
            <a:r>
              <a:rPr lang="en-US" i="1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 ::= x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3.  </a:t>
            </a:r>
            <a:r>
              <a:rPr lang="en-US" i="1">
                <a:solidFill>
                  <a:schemeClr val="tx2"/>
                </a:solidFill>
              </a:rPr>
              <a:t>L</a:t>
            </a:r>
            <a:r>
              <a:rPr lang="en-US">
                <a:solidFill>
                  <a:schemeClr val="tx2"/>
                </a:solidFill>
              </a:rPr>
              <a:t> ::= </a:t>
            </a:r>
            <a:r>
              <a:rPr lang="en-US" i="1">
                <a:solidFill>
                  <a:schemeClr val="tx2"/>
                </a:solidFill>
              </a:rPr>
              <a:t>S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4.  </a:t>
            </a:r>
            <a:r>
              <a:rPr lang="en-US" i="1">
                <a:solidFill>
                  <a:schemeClr val="tx2"/>
                </a:solidFill>
              </a:rPr>
              <a:t>L</a:t>
            </a:r>
            <a:r>
              <a:rPr lang="en-US">
                <a:solidFill>
                  <a:schemeClr val="tx2"/>
                </a:solidFill>
              </a:rPr>
              <a:t> ::= </a:t>
            </a:r>
            <a:r>
              <a:rPr lang="en-US" i="1">
                <a:solidFill>
                  <a:schemeClr val="tx2"/>
                </a:solidFill>
              </a:rPr>
              <a:t>L </a:t>
            </a:r>
            <a:r>
              <a:rPr lang="en-US">
                <a:solidFill>
                  <a:schemeClr val="tx2"/>
                </a:solidFill>
              </a:rPr>
              <a:t>, </a:t>
            </a:r>
            <a:r>
              <a:rPr lang="en-US" i="1">
                <a:solidFill>
                  <a:schemeClr val="tx2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A5CFEA3-29AE-4570-8713-C3C642FB72B7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E918B254-8E9E-4926-97F9-7B5A7D423EE4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we shift past the ( , we are at the beginning of </a:t>
            </a:r>
            <a:r>
              <a:rPr lang="en-US" sz="2400" i="1" smtClean="0"/>
              <a:t>L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closure adds all productions that start with </a:t>
            </a:r>
            <a:r>
              <a:rPr lang="en-US" sz="2400" i="1" smtClean="0"/>
              <a:t>L</a:t>
            </a:r>
            <a:r>
              <a:rPr lang="en-US" sz="2400" smtClean="0"/>
              <a:t>, which requires adding all productions starting with </a:t>
            </a:r>
            <a:r>
              <a:rPr lang="en-US" sz="2400" i="1" smtClean="0"/>
              <a:t>S</a:t>
            </a:r>
            <a:endParaRPr lang="en-US" sz="2400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Shift Actions (2)</a:t>
            </a:r>
          </a:p>
        </p:txBody>
      </p:sp>
      <p:sp>
        <p:nvSpPr>
          <p:cNvPr id="11271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335088" y="2590800"/>
            <a:ext cx="2017712" cy="1385888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sz="2800" i="1"/>
              <a:t>S’</a:t>
            </a:r>
            <a:r>
              <a:rPr lang="en-US" sz="2800"/>
              <a:t> ::= . </a:t>
            </a:r>
            <a:r>
              <a:rPr lang="en-US" sz="2800" i="1"/>
              <a:t>S </a:t>
            </a:r>
            <a:r>
              <a:rPr lang="en-US" sz="2800"/>
              <a:t>$</a:t>
            </a:r>
          </a:p>
          <a:p>
            <a:pPr algn="l" eaLnBrk="1" hangingPunct="1"/>
            <a:r>
              <a:rPr lang="en-US" sz="2800" i="1"/>
              <a:t>S</a:t>
            </a:r>
            <a:r>
              <a:rPr lang="en-US" sz="2800"/>
              <a:t> ::= . ( </a:t>
            </a:r>
            <a:r>
              <a:rPr lang="en-US" sz="2800" i="1"/>
              <a:t>L</a:t>
            </a:r>
            <a:r>
              <a:rPr lang="en-US" sz="2800"/>
              <a:t> )</a:t>
            </a:r>
          </a:p>
          <a:p>
            <a:pPr algn="l" eaLnBrk="1" hangingPunct="1"/>
            <a:r>
              <a:rPr lang="en-US" sz="2800" i="1"/>
              <a:t>S</a:t>
            </a:r>
            <a:r>
              <a:rPr lang="en-US" sz="2800"/>
              <a:t> ::= . x </a:t>
            </a:r>
          </a:p>
        </p:txBody>
      </p:sp>
      <p:sp>
        <p:nvSpPr>
          <p:cNvPr id="11272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343400" y="2179638"/>
            <a:ext cx="2128838" cy="223996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sz="2800" i="1"/>
              <a:t>S</a:t>
            </a:r>
            <a:r>
              <a:rPr lang="en-US" sz="2800"/>
              <a:t> ::= ( . </a:t>
            </a:r>
            <a:r>
              <a:rPr lang="en-US" sz="2800" i="1"/>
              <a:t>L</a:t>
            </a:r>
            <a:r>
              <a:rPr lang="en-US" sz="2800"/>
              <a:t> )</a:t>
            </a:r>
          </a:p>
          <a:p>
            <a:pPr algn="l" eaLnBrk="1" hangingPunct="1"/>
            <a:r>
              <a:rPr lang="en-US" sz="2800" i="1"/>
              <a:t>L ::=</a:t>
            </a:r>
            <a:r>
              <a:rPr lang="en-US" sz="2800"/>
              <a:t> . </a:t>
            </a:r>
            <a:r>
              <a:rPr lang="en-US" sz="2800" i="1"/>
              <a:t>L , S</a:t>
            </a:r>
          </a:p>
          <a:p>
            <a:pPr algn="l" eaLnBrk="1" hangingPunct="1"/>
            <a:r>
              <a:rPr lang="en-US" sz="2800" i="1"/>
              <a:t>L ::= </a:t>
            </a:r>
            <a:r>
              <a:rPr lang="en-US" sz="2800"/>
              <a:t>. </a:t>
            </a:r>
            <a:r>
              <a:rPr lang="en-US" sz="2800" i="1"/>
              <a:t>S </a:t>
            </a:r>
          </a:p>
          <a:p>
            <a:pPr algn="l" eaLnBrk="1" hangingPunct="1"/>
            <a:r>
              <a:rPr lang="en-US" sz="2800" i="1"/>
              <a:t>S ::= </a:t>
            </a:r>
            <a:r>
              <a:rPr lang="en-US" sz="2800"/>
              <a:t>. (</a:t>
            </a:r>
            <a:r>
              <a:rPr lang="en-US" sz="2800" i="1"/>
              <a:t> L </a:t>
            </a:r>
            <a:r>
              <a:rPr lang="en-US" sz="2800"/>
              <a:t>)</a:t>
            </a:r>
            <a:r>
              <a:rPr lang="en-US" sz="2800" i="1"/>
              <a:t> </a:t>
            </a:r>
          </a:p>
          <a:p>
            <a:pPr algn="l" eaLnBrk="1" hangingPunct="1"/>
            <a:r>
              <a:rPr lang="en-US" sz="2800" i="1"/>
              <a:t>S ::= </a:t>
            </a:r>
            <a:r>
              <a:rPr lang="en-US" sz="2800"/>
              <a:t>. x</a:t>
            </a:r>
            <a:r>
              <a:rPr lang="en-US" sz="2800" i="1"/>
              <a:t>  </a:t>
            </a:r>
          </a:p>
        </p:txBody>
      </p:sp>
      <p:sp>
        <p:nvSpPr>
          <p:cNvPr id="11273" name="Line 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352800" y="328295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675063" y="2820988"/>
            <a:ext cx="2714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(</a:t>
            </a:r>
          </a:p>
        </p:txBody>
      </p:sp>
      <p:sp>
        <p:nvSpPr>
          <p:cNvPr id="11275" name="Text Box 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05600" y="228600"/>
            <a:ext cx="2133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0.  </a:t>
            </a:r>
            <a:r>
              <a:rPr lang="en-US" i="1">
                <a:solidFill>
                  <a:schemeClr val="tx2"/>
                </a:solidFill>
              </a:rPr>
              <a:t>S’</a:t>
            </a:r>
            <a:r>
              <a:rPr lang="en-US">
                <a:solidFill>
                  <a:schemeClr val="tx2"/>
                </a:solidFill>
              </a:rPr>
              <a:t> ::= </a:t>
            </a:r>
            <a:r>
              <a:rPr lang="en-US" i="1">
                <a:solidFill>
                  <a:schemeClr val="tx2"/>
                </a:solidFill>
              </a:rPr>
              <a:t>S </a:t>
            </a:r>
            <a:r>
              <a:rPr lang="en-US">
                <a:solidFill>
                  <a:schemeClr val="tx2"/>
                </a:solidFill>
              </a:rPr>
              <a:t>$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1.  </a:t>
            </a:r>
            <a:r>
              <a:rPr lang="en-US" i="1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 ::= ( </a:t>
            </a:r>
            <a:r>
              <a:rPr lang="en-US" i="1">
                <a:solidFill>
                  <a:schemeClr val="tx2"/>
                </a:solidFill>
              </a:rPr>
              <a:t>L</a:t>
            </a:r>
            <a:r>
              <a:rPr lang="en-US">
                <a:solidFill>
                  <a:schemeClr val="tx2"/>
                </a:solidFill>
              </a:rPr>
              <a:t> )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2.  </a:t>
            </a:r>
            <a:r>
              <a:rPr lang="en-US" i="1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 ::= x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3.  </a:t>
            </a:r>
            <a:r>
              <a:rPr lang="en-US" i="1">
                <a:solidFill>
                  <a:schemeClr val="tx2"/>
                </a:solidFill>
              </a:rPr>
              <a:t>L</a:t>
            </a:r>
            <a:r>
              <a:rPr lang="en-US">
                <a:solidFill>
                  <a:schemeClr val="tx2"/>
                </a:solidFill>
              </a:rPr>
              <a:t> ::= </a:t>
            </a:r>
            <a:r>
              <a:rPr lang="en-US" i="1">
                <a:solidFill>
                  <a:schemeClr val="tx2"/>
                </a:solidFill>
              </a:rPr>
              <a:t>S</a:t>
            </a:r>
          </a:p>
          <a:p>
            <a:pPr lvl="1" algn="l" eaLnBrk="1" hangingPunct="1"/>
            <a:r>
              <a:rPr lang="en-US">
                <a:solidFill>
                  <a:schemeClr val="tx2"/>
                </a:solidFill>
              </a:rPr>
              <a:t>4.  </a:t>
            </a:r>
            <a:r>
              <a:rPr lang="en-US" i="1">
                <a:solidFill>
                  <a:schemeClr val="tx2"/>
                </a:solidFill>
              </a:rPr>
              <a:t>L</a:t>
            </a:r>
            <a:r>
              <a:rPr lang="en-US">
                <a:solidFill>
                  <a:schemeClr val="tx2"/>
                </a:solidFill>
              </a:rPr>
              <a:t> ::= </a:t>
            </a:r>
            <a:r>
              <a:rPr lang="en-US" i="1">
                <a:solidFill>
                  <a:schemeClr val="tx2"/>
                </a:solidFill>
              </a:rPr>
              <a:t>L </a:t>
            </a:r>
            <a:r>
              <a:rPr lang="en-US">
                <a:solidFill>
                  <a:schemeClr val="tx2"/>
                </a:solidFill>
              </a:rPr>
              <a:t>, </a:t>
            </a:r>
            <a:r>
              <a:rPr lang="en-US" i="1">
                <a:solidFill>
                  <a:schemeClr val="tx2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6537952d-8f49-4d6d-ac2e-4135ee63dcd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1901</TotalTime>
  <Words>2072</Words>
  <Application>Microsoft Office PowerPoint</Application>
  <PresentationFormat>On-screen Show (4:3)</PresentationFormat>
  <Paragraphs>524</Paragraphs>
  <Slides>38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Blends</vt:lpstr>
      <vt:lpstr>CSE P 501 – Compilers</vt:lpstr>
      <vt:lpstr>Agenda</vt:lpstr>
      <vt:lpstr>LR State Machine</vt:lpstr>
      <vt:lpstr>Prefixes, Handles, &amp;c (review)</vt:lpstr>
      <vt:lpstr>Building the LR(0) States</vt:lpstr>
      <vt:lpstr>Start of LR Parse</vt:lpstr>
      <vt:lpstr>Initial state</vt:lpstr>
      <vt:lpstr>Shift Actions (1)</vt:lpstr>
      <vt:lpstr>Shift Actions (2)</vt:lpstr>
      <vt:lpstr>Goto Actions</vt:lpstr>
      <vt:lpstr>Basic Operations</vt:lpstr>
      <vt:lpstr>Closure Algorithm</vt:lpstr>
      <vt:lpstr>Goto Algorithm</vt:lpstr>
      <vt:lpstr>LR(0) Construction</vt:lpstr>
      <vt:lpstr>LR(0) Construction Algorithm</vt:lpstr>
      <vt:lpstr>Example: States for</vt:lpstr>
      <vt:lpstr>Building the Parse Tables (1)</vt:lpstr>
      <vt:lpstr>Building the Parse Tables (2)</vt:lpstr>
      <vt:lpstr>Example: Tables for</vt:lpstr>
      <vt:lpstr>Where Do We Stand?</vt:lpstr>
      <vt:lpstr>A Grammar that is not LR(0)</vt:lpstr>
      <vt:lpstr>LR(0) Parser for</vt:lpstr>
      <vt:lpstr>SLR Parsers</vt:lpstr>
      <vt:lpstr>Calculating FIRST()</vt:lpstr>
      <vt:lpstr>FIRST, FOLLOW, and nullable</vt:lpstr>
      <vt:lpstr>Computing FIRST, FOLLOW, and nullable (1)</vt:lpstr>
      <vt:lpstr>Computing FIRST, FOLLOW, and nullable (2)</vt:lpstr>
      <vt:lpstr>Example</vt:lpstr>
      <vt:lpstr>LR(0) Reduce Actions</vt:lpstr>
      <vt:lpstr>SLR Construction</vt:lpstr>
      <vt:lpstr>SLR Parser for</vt:lpstr>
      <vt:lpstr>On To LR(1)</vt:lpstr>
      <vt:lpstr>LR(1) Items</vt:lpstr>
      <vt:lpstr>LR(1) Tradeoffs</vt:lpstr>
      <vt:lpstr>LALR(1)</vt:lpstr>
      <vt:lpstr>LALR(1) vs LR(1)</vt:lpstr>
      <vt:lpstr>Language Heirarchies</vt:lpstr>
      <vt:lpstr>Coming Attractions</vt:lpstr>
    </vt:vector>
  </TitlesOfParts>
  <Company>UW 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Fred Videon</cp:lastModifiedBy>
  <cp:revision>116</cp:revision>
  <cp:lastPrinted>2011-10-11T02:55:14Z</cp:lastPrinted>
  <dcterms:created xsi:type="dcterms:W3CDTF">2002-10-01T01:44:57Z</dcterms:created>
  <dcterms:modified xsi:type="dcterms:W3CDTF">2011-10-11T19:07:13Z</dcterms:modified>
</cp:coreProperties>
</file>