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45" r:id="rId4"/>
    <p:sldId id="346" r:id="rId5"/>
    <p:sldId id="347" r:id="rId6"/>
    <p:sldId id="348" r:id="rId7"/>
    <p:sldId id="349" r:id="rId8"/>
    <p:sldId id="350" r:id="rId9"/>
    <p:sldId id="305" r:id="rId10"/>
    <p:sldId id="351" r:id="rId11"/>
    <p:sldId id="353" r:id="rId12"/>
    <p:sldId id="374" r:id="rId13"/>
    <p:sldId id="354" r:id="rId14"/>
    <p:sldId id="355" r:id="rId15"/>
    <p:sldId id="356" r:id="rId16"/>
    <p:sldId id="357" r:id="rId17"/>
    <p:sldId id="358" r:id="rId18"/>
    <p:sldId id="360" r:id="rId19"/>
    <p:sldId id="362" r:id="rId20"/>
    <p:sldId id="363" r:id="rId21"/>
    <p:sldId id="364" r:id="rId22"/>
    <p:sldId id="365" r:id="rId23"/>
    <p:sldId id="366" r:id="rId24"/>
    <p:sldId id="371" r:id="rId25"/>
    <p:sldId id="367" r:id="rId26"/>
    <p:sldId id="368" r:id="rId27"/>
    <p:sldId id="369" r:id="rId28"/>
    <p:sldId id="375" r:id="rId29"/>
    <p:sldId id="376" r:id="rId30"/>
    <p:sldId id="372" r:id="rId31"/>
    <p:sldId id="373" r:id="rId32"/>
  </p:sldIdLst>
  <p:sldSz cx="9144000" cy="6858000" type="screen4x3"/>
  <p:notesSz cx="6934200" cy="9080500"/>
  <p:custDataLst>
    <p:tags r:id="rId3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F-</a:t>
            </a:r>
            <a:fld id="{2F69E206-736A-4B7C-8E43-8C27F1DB4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74BF1BA-58A9-4F34-8EDE-38798E59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8D20AE9-E2A6-4724-8297-9171D22C9DB3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323E134-387A-4A2C-B917-EA4787C54C3C}" type="datetime1">
              <a:rPr lang="en-US" smtClean="0"/>
              <a:t>10/18/2011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F-</a:t>
            </a:r>
            <a:fld id="{1B78FEE5-5ED8-46C0-BDD3-80B1ACF1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73D7-9079-4A22-99BD-C1C8D3FB3260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A1378A26-B2B7-4ABF-A96E-1EE26A695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4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E38D-206C-4C46-9522-55F4CBC2C353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4000B2DD-746B-4105-BA87-C9ED6097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B7BA7-07A3-446D-B829-5084C195EE0B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97EB8459-15E1-4F6B-BA32-4354D66D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3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27A9-891D-4CD5-965B-3800D61A6B44}" type="datetime1">
              <a:rPr lang="en-US" smtClean="0"/>
              <a:t>10/18/2011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E4D0FF4D-AB3B-480A-B54F-1290A0ED9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8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C2C2-79EF-442D-84F5-88982C91BC1C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8CF4A3C9-F604-4983-A095-24F4AA0A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3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ED3D-7F30-4623-83E9-BF4201561D16}" type="datetime1">
              <a:rPr lang="en-US" smtClean="0"/>
              <a:t>10/18/2011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252CB604-2D4B-44A4-8268-A7138590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1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82ECB-E8C7-4C71-9435-78B908E35B6E}" type="datetime1">
              <a:rPr lang="en-US" smtClean="0"/>
              <a:t>10/18/2011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FD51D28E-D359-4141-B23F-3B4140BD6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273A2-5C59-4A0F-905F-FD814CB33FA4}" type="datetime1">
              <a:rPr lang="en-US" smtClean="0"/>
              <a:t>10/18/2011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44AF87A7-6257-4BD1-93AD-57AD6F46B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D6F34-4842-4820-94BE-69402649ADE1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54CFF58F-F0B4-4A6D-AB1C-5EA84CC9F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8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E504-2EDD-488F-BAD9-47AE664CD395}" type="datetime1">
              <a:rPr lang="en-US" smtClean="0"/>
              <a:t>10/18/2011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AA8D61D3-3273-44AD-903C-B3C3BACA3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1182688" y="2017713"/>
            <a:ext cx="765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DA48892-0953-4533-A87B-6E768B45C37D}" type="datetime1">
              <a:rPr lang="en-US" smtClean="0"/>
              <a:t>10/18/2011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4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/>
              <a:t>F-</a:t>
            </a:r>
            <a:fld id="{B04D9C10-CF4B-4A35-ACFB-DEFA0DB73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7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tags" Target="../tags/tag6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10" Type="http://schemas.openxmlformats.org/officeDocument/2006/relationships/image" Target="../media/image1.wmf"/><Relationship Id="rId4" Type="http://schemas.openxmlformats.org/officeDocument/2006/relationships/tags" Target="../tags/tag64.xml"/><Relationship Id="rId9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21F95D2-8BB5-4F77-BE37-E619668BFA51}" type="datetime1">
              <a:rPr lang="en-US" smtClean="0">
                <a:solidFill>
                  <a:schemeClr val="bg2"/>
                </a:solidFill>
              </a:rPr>
              <a:t>10/18/2011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39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0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F-</a:t>
            </a:r>
            <a:fld id="{F653E8BF-D895-4DC5-92F6-69B3D830E2D4}" type="slidenum">
              <a:rPr 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4341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4342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LL and Recursive-Descent Parsing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9B2CEAF-B5D8-4B9B-B8EE-8E6D0E11F369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5CE2DF39-416A-46FA-9CF7-25F25ECDB66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Table-Driven LL(k) Parsers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 with LR(k), a table-driven parser can be constructed from the grammar</a:t>
            </a:r>
          </a:p>
          <a:p>
            <a:pPr eaLnBrk="1" hangingPunct="1"/>
            <a:r>
              <a:rPr lang="en-US" sz="2800" smtClean="0"/>
              <a:t>Example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1.  </a:t>
            </a:r>
            <a:r>
              <a:rPr lang="en-US" sz="2400" i="1" smtClean="0"/>
              <a:t>S</a:t>
            </a:r>
            <a:r>
              <a:rPr lang="en-US" sz="2400" smtClean="0"/>
              <a:t> ::= ( </a:t>
            </a:r>
            <a:r>
              <a:rPr lang="en-US" sz="2400" i="1" smtClean="0"/>
              <a:t>S</a:t>
            </a:r>
            <a:r>
              <a:rPr lang="en-US" sz="2400" smtClean="0"/>
              <a:t>  ) </a:t>
            </a:r>
            <a:r>
              <a:rPr lang="en-US" sz="2400" i="1" smtClean="0"/>
              <a:t>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2.  </a:t>
            </a:r>
            <a:r>
              <a:rPr lang="en-US" sz="2400" i="1" smtClean="0"/>
              <a:t>S</a:t>
            </a:r>
            <a:r>
              <a:rPr lang="en-US" sz="2400" smtClean="0"/>
              <a:t> ::= [ </a:t>
            </a:r>
            <a:r>
              <a:rPr lang="en-US" sz="2400" i="1" smtClean="0"/>
              <a:t>S</a:t>
            </a:r>
            <a:r>
              <a:rPr lang="en-US" sz="2400" smtClean="0"/>
              <a:t>  ] </a:t>
            </a:r>
            <a:r>
              <a:rPr lang="en-US" sz="2400" i="1" smtClean="0"/>
              <a:t>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3.  </a:t>
            </a:r>
            <a:r>
              <a:rPr lang="en-US" sz="2400" i="1" smtClean="0"/>
              <a:t>S</a:t>
            </a:r>
            <a:r>
              <a:rPr lang="en-US" sz="2400" smtClean="0"/>
              <a:t> ::= </a:t>
            </a:r>
            <a:r>
              <a:rPr lang="el-GR" sz="2400" smtClean="0"/>
              <a:t>ε</a:t>
            </a:r>
            <a:endParaRPr lang="en-US" sz="2400" smtClean="0"/>
          </a:p>
          <a:p>
            <a:pPr eaLnBrk="1" hangingPunct="1"/>
            <a:r>
              <a:rPr lang="en-US" sz="2800" smtClean="0"/>
              <a:t>Table</a:t>
            </a:r>
          </a:p>
        </p:txBody>
      </p:sp>
      <p:graphicFrame>
        <p:nvGraphicFramePr>
          <p:cNvPr id="351268" name="Group 36"/>
          <p:cNvGraphicFramePr>
            <a:graphicFrameLocks noGrp="1"/>
          </p:cNvGraphicFramePr>
          <p:nvPr>
            <p:ph sz="half" idx="4294967295"/>
            <p:custDataLst>
              <p:tags r:id="rId6"/>
            </p:custDataLst>
          </p:nvPr>
        </p:nvGraphicFramePr>
        <p:xfrm>
          <a:off x="1828800" y="5164138"/>
          <a:ext cx="4687888" cy="931862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2638"/>
                <a:gridCol w="781050"/>
                <a:gridCol w="781050"/>
                <a:gridCol w="7810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[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]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61A547B-99D9-4F41-A47F-62AD4A3F5C2C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00AAC0A-F75D-4218-98EC-D5B791D28B1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LL vs LR (1)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Table-driven parsers for both LL and LR can be automatically generated by tools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LL(1) has to make a decision based on a single non-terminal and the next input symbol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LR(1) can base the decision on the entire left context (i.e., contents of the stack) as well as the next input 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D6B24F4-7B48-49FD-B5D6-02775F09940C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45A6C89B-D0B1-412A-94F7-4F3F7F32BC7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LL vs LR (2)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 LR(1) is more powerful than LL(1)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Includes a larger set of languages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 (editorial opinion) If you’re going to use a tool-generated parser, might as well use LR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But there are some very good LL parser tools out there (ANTLR, </a:t>
            </a:r>
            <a:r>
              <a:rPr lang="en-US" dirty="0" err="1" smtClean="0">
                <a:sym typeface="Symbol" pitchFamily="18" charset="2"/>
              </a:rPr>
              <a:t>JavaCC</a:t>
            </a:r>
            <a:r>
              <a:rPr lang="en-US" dirty="0" smtClean="0">
                <a:sym typeface="Symbol" pitchFamily="18" charset="2"/>
              </a:rPr>
              <a:t>, …) that might win for non- LL </a:t>
            </a:r>
            <a:r>
              <a:rPr lang="en-US" dirty="0" err="1" smtClean="0">
                <a:sym typeface="Symbol" pitchFamily="18" charset="2"/>
              </a:rPr>
              <a:t>vs</a:t>
            </a:r>
            <a:r>
              <a:rPr lang="en-US" dirty="0" smtClean="0">
                <a:sym typeface="Symbol" pitchFamily="18" charset="2"/>
              </a:rPr>
              <a:t> LR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91B017D-6243-431B-8CAE-91883530EFC2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743C21CF-36E8-402D-873A-EF0CC6822A8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Recursive-Descent Parsers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advantage of top-down parsing is that it is easy to implement by hand</a:t>
            </a:r>
          </a:p>
          <a:p>
            <a:pPr eaLnBrk="1" hangingPunct="1"/>
            <a:r>
              <a:rPr lang="en-US" smtClean="0"/>
              <a:t>Key idea: write a function (procedure, method) corresponding to each non-terminal in the grammar</a:t>
            </a:r>
          </a:p>
          <a:p>
            <a:pPr lvl="1" eaLnBrk="1" hangingPunct="1"/>
            <a:r>
              <a:rPr lang="en-US" smtClean="0"/>
              <a:t>Each of these functions is responsible for matching its non-terminal with the next part of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DE31699-A724-4F20-8167-9131169D6A2E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D2A59163-96EF-4728-BE4A-F24202903307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Statements</a:t>
            </a:r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8382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Grammar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stmt</a:t>
            </a:r>
            <a:r>
              <a:rPr lang="en-US" sz="2000" smtClean="0"/>
              <a:t> ::= </a:t>
            </a:r>
            <a:r>
              <a:rPr lang="en-US" sz="2000" i="1" smtClean="0"/>
              <a:t>id</a:t>
            </a:r>
            <a:r>
              <a:rPr lang="en-US" sz="2000" smtClean="0"/>
              <a:t> = </a:t>
            </a:r>
            <a:r>
              <a:rPr lang="en-US" sz="2000" i="1" smtClean="0"/>
              <a:t>exp</a:t>
            </a:r>
            <a:r>
              <a:rPr lang="en-US" sz="2000" smtClean="0"/>
              <a:t> ;</a:t>
            </a:r>
            <a:br>
              <a:rPr lang="en-US" sz="2000" smtClean="0"/>
            </a:br>
            <a:r>
              <a:rPr lang="en-US" sz="2000" smtClean="0"/>
              <a:t>     | return </a:t>
            </a:r>
            <a:r>
              <a:rPr lang="en-US" sz="2000" i="1" smtClean="0"/>
              <a:t>exp</a:t>
            </a:r>
            <a:r>
              <a:rPr lang="en-US" sz="2000" smtClean="0"/>
              <a:t> ;</a:t>
            </a:r>
            <a:br>
              <a:rPr lang="en-US" sz="2000" smtClean="0"/>
            </a:br>
            <a:r>
              <a:rPr lang="en-US" sz="2000" smtClean="0"/>
              <a:t>     | if ( </a:t>
            </a:r>
            <a:r>
              <a:rPr lang="en-US" sz="2000" i="1" smtClean="0"/>
              <a:t>exp</a:t>
            </a:r>
            <a:r>
              <a:rPr lang="en-US" sz="2000" smtClean="0"/>
              <a:t> ) </a:t>
            </a:r>
            <a:r>
              <a:rPr lang="en-US" sz="2000" i="1" smtClean="0"/>
              <a:t>stmt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     | while ( </a:t>
            </a:r>
            <a:r>
              <a:rPr lang="en-US" sz="2000" i="1" smtClean="0"/>
              <a:t>exp</a:t>
            </a:r>
            <a:r>
              <a:rPr lang="en-US" sz="2000" smtClean="0"/>
              <a:t> ) </a:t>
            </a:r>
            <a:r>
              <a:rPr lang="en-US" sz="2000" i="1" smtClean="0"/>
              <a:t>stmt</a:t>
            </a:r>
            <a:r>
              <a:rPr lang="en-US" sz="2000" smtClean="0"/>
              <a:t> </a:t>
            </a:r>
          </a:p>
        </p:txBody>
      </p:sp>
      <p:sp>
        <p:nvSpPr>
          <p:cNvPr id="26631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572000" y="2017713"/>
            <a:ext cx="411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Method for this grammar rule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// parse stmt ::= id=exp; |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void stmt( 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switch(nextToken)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RETURN: returnStmt();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IF:          ifStmt();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WHILE:   whileStmt();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ID:         assignStmt();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759AB6-5987-4E83-A9D9-2361AB13347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B6C634DE-1D85-4734-A896-9811B8324E3D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(cont)</a:t>
            </a:r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// parse while (exp) stmt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void whileStmt()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skip “while (”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parse condition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exp();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skip “)”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parse stmt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stmt();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}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// parse return exp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void returnStmt()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skip “return”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parse expression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exp();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// skip “;”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49E9BE7-5D4B-4DA2-8BBA-A491720F0169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FB9E279B-3B46-4F5E-855A-D97D80C8C941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Invariant for Functions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parser functions need to agree on where they are in the input</a:t>
            </a:r>
          </a:p>
          <a:p>
            <a:pPr eaLnBrk="1" hangingPunct="1"/>
            <a:r>
              <a:rPr lang="en-US" sz="2800" smtClean="0"/>
              <a:t>Useful invariant: When a parser function is called, the current token (next unprocessed piece of the input) is the token that begins the expanded non-terminal being parsed</a:t>
            </a:r>
          </a:p>
          <a:p>
            <a:pPr lvl="1" eaLnBrk="1" hangingPunct="1"/>
            <a:r>
              <a:rPr lang="en-US" sz="2400" smtClean="0"/>
              <a:t>Corollary: when a parser function is done, it must have completely consumed input correspond to that non-terminal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314F3EB-270F-4833-A3F2-258304289AF2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67D2717-5FDA-43AD-B27B-C1301CA273B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Problems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common problems for recursive-descent (and LL(1)) parsers</a:t>
            </a:r>
          </a:p>
          <a:p>
            <a:pPr lvl="1" eaLnBrk="1" hangingPunct="1"/>
            <a:r>
              <a:rPr lang="en-US" smtClean="0"/>
              <a:t>Left recursion (e.g., </a:t>
            </a:r>
            <a:r>
              <a:rPr lang="en-US" i="1" smtClean="0"/>
              <a:t>E</a:t>
            </a:r>
            <a:r>
              <a:rPr lang="en-US" smtClean="0"/>
              <a:t> ::= </a:t>
            </a:r>
            <a:r>
              <a:rPr lang="en-US" i="1" smtClean="0"/>
              <a:t>E</a:t>
            </a:r>
            <a:r>
              <a:rPr lang="en-US" smtClean="0"/>
              <a:t>  + </a:t>
            </a:r>
            <a:r>
              <a:rPr lang="en-US" i="1" smtClean="0"/>
              <a:t>T</a:t>
            </a:r>
            <a:r>
              <a:rPr lang="en-US" smtClean="0"/>
              <a:t>  | …)</a:t>
            </a:r>
          </a:p>
          <a:p>
            <a:pPr lvl="1" eaLnBrk="1" hangingPunct="1"/>
            <a:r>
              <a:rPr lang="en-US" smtClean="0"/>
              <a:t>Common prefixes on the right hand side of productions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255B0F33-68C3-460C-BAAD-FE58CFF1CC41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CC7736DF-5A31-4235-9FF1-CB7617A6E76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Recursion Problem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Grammar rule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expr</a:t>
            </a:r>
            <a:r>
              <a:rPr lang="en-US" sz="2400" smtClean="0"/>
              <a:t> ::= </a:t>
            </a:r>
            <a:r>
              <a:rPr lang="en-US" sz="2400" i="1" smtClean="0"/>
              <a:t>expr</a:t>
            </a:r>
            <a:r>
              <a:rPr lang="en-US" sz="2400" smtClean="0"/>
              <a:t>  + </a:t>
            </a:r>
            <a:r>
              <a:rPr lang="en-US" sz="2400" i="1" smtClean="0"/>
              <a:t>term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|  </a:t>
            </a:r>
            <a:r>
              <a:rPr lang="en-US" sz="2400" i="1" smtClean="0"/>
              <a:t>term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And the bug is????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3072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Code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// parse expr ::=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void expr()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expr();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if (current token is</a:t>
            </a:r>
            <a:br>
              <a:rPr lang="en-US" sz="2400" smtClean="0"/>
            </a:br>
            <a:r>
              <a:rPr lang="en-US" sz="2400" smtClean="0"/>
              <a:t>                       PLUS)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getNextToken();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term();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BEFAEB7-2C6A-47DF-A12D-CF7AD861EB20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DC7F363-87E7-47C2-A3BE-58FE7DD254EE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Recursion Problem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we code up a left-recursive rule as-is, we get an infinite recursion</a:t>
            </a:r>
          </a:p>
          <a:p>
            <a:pPr eaLnBrk="1" hangingPunct="1"/>
            <a:r>
              <a:rPr lang="en-US" smtClean="0"/>
              <a:t>Non-solution: replace with a right-recursive rule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   </a:t>
            </a:r>
            <a:r>
              <a:rPr lang="en-US" i="1" smtClean="0"/>
              <a:t>expr</a:t>
            </a:r>
            <a:r>
              <a:rPr lang="en-US" smtClean="0"/>
              <a:t> ::= </a:t>
            </a:r>
            <a:r>
              <a:rPr lang="en-US" i="1" smtClean="0"/>
              <a:t>term</a:t>
            </a:r>
            <a:r>
              <a:rPr lang="en-US" smtClean="0"/>
              <a:t> + </a:t>
            </a:r>
            <a:r>
              <a:rPr lang="en-US" i="1" smtClean="0"/>
              <a:t>expr</a:t>
            </a:r>
            <a:r>
              <a:rPr lang="en-US" smtClean="0"/>
              <a:t>  |  </a:t>
            </a:r>
            <a:r>
              <a:rPr lang="en-US" i="1" smtClean="0"/>
              <a:t>term</a:t>
            </a:r>
          </a:p>
          <a:p>
            <a:pPr lvl="1" eaLnBrk="1" hangingPunct="1"/>
            <a:r>
              <a:rPr lang="en-US" smtClean="0"/>
              <a:t>Why isn’t this the right thing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BA50F88-20CE-4FDF-B850-41FA35287EC7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37A41682-7426-4216-9AC5-B729D0696C2B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Parsing</a:t>
            </a:r>
          </a:p>
          <a:p>
            <a:pPr eaLnBrk="1" hangingPunct="1"/>
            <a:r>
              <a:rPr lang="en-US" smtClean="0"/>
              <a:t>Predictive Parsers</a:t>
            </a:r>
          </a:p>
          <a:p>
            <a:pPr eaLnBrk="1" hangingPunct="1"/>
            <a:r>
              <a:rPr lang="en-US" smtClean="0"/>
              <a:t>LL(k) Grammars</a:t>
            </a:r>
          </a:p>
          <a:p>
            <a:pPr eaLnBrk="1" hangingPunct="1"/>
            <a:r>
              <a:rPr lang="en-US" smtClean="0"/>
              <a:t>Recursive Descent</a:t>
            </a:r>
          </a:p>
          <a:p>
            <a:pPr eaLnBrk="1" hangingPunct="1"/>
            <a:r>
              <a:rPr lang="en-US" smtClean="0"/>
              <a:t>Grammar Hacking</a:t>
            </a:r>
          </a:p>
          <a:p>
            <a:pPr lvl="1" eaLnBrk="1" hangingPunct="1"/>
            <a:r>
              <a:rPr lang="en-US" smtClean="0"/>
              <a:t>Left recursion removal</a:t>
            </a:r>
          </a:p>
          <a:p>
            <a:pPr lvl="1" eaLnBrk="1" hangingPunct="1"/>
            <a:r>
              <a:rPr lang="en-US" smtClean="0"/>
              <a:t>Factoring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59C7F6D-5617-45CE-9D30-EDE45F8C0CD6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059E6C1-2EFC-4D8D-B07B-3EEBF01478C4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Recursion Solution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Rewrite using right recursion and a new non-terminal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Original:  </a:t>
            </a:r>
            <a:r>
              <a:rPr lang="en-US" sz="2800" i="1" smtClean="0"/>
              <a:t>expr</a:t>
            </a:r>
            <a:r>
              <a:rPr lang="en-US" sz="2800" smtClean="0"/>
              <a:t> ::= </a:t>
            </a:r>
            <a:r>
              <a:rPr lang="en-US" sz="2800" i="1" smtClean="0"/>
              <a:t>expr</a:t>
            </a:r>
            <a:r>
              <a:rPr lang="en-US" sz="2800" smtClean="0"/>
              <a:t> + </a:t>
            </a:r>
            <a:r>
              <a:rPr lang="en-US" sz="2800" i="1" smtClean="0"/>
              <a:t>term</a:t>
            </a:r>
            <a:r>
              <a:rPr lang="en-US" sz="2800" smtClean="0"/>
              <a:t>  |  </a:t>
            </a:r>
            <a:r>
              <a:rPr lang="en-US" sz="2800" i="1" smtClean="0"/>
              <a:t>term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New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	expr</a:t>
            </a:r>
            <a:r>
              <a:rPr lang="en-US" sz="2400" smtClean="0"/>
              <a:t> ::= </a:t>
            </a:r>
            <a:r>
              <a:rPr lang="en-US" sz="2400" i="1" smtClean="0"/>
              <a:t>term exprtail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	exprtail</a:t>
            </a:r>
            <a:r>
              <a:rPr lang="en-US" sz="2400" smtClean="0"/>
              <a:t> ::= + </a:t>
            </a:r>
            <a:r>
              <a:rPr lang="en-US" sz="2400" i="1" smtClean="0"/>
              <a:t>term exprtail</a:t>
            </a:r>
            <a:r>
              <a:rPr lang="en-US" sz="2400" smtClean="0"/>
              <a:t>  |  </a:t>
            </a:r>
            <a:r>
              <a:rPr lang="el-GR" sz="2400" smtClean="0"/>
              <a:t>ε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 infinite recursion if coded up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Maintains left associatively (required)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0B46DC7-01EA-4D17-8191-9AAB6CBEBD3C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E54AF9CC-C2B0-422B-925C-71BFF742FEB0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Way to Look at This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Observe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expr</a:t>
            </a:r>
            <a:r>
              <a:rPr lang="en-US" dirty="0" smtClean="0"/>
              <a:t> ::= </a:t>
            </a:r>
            <a:r>
              <a:rPr lang="en-US" i="1" dirty="0" err="1" smtClean="0"/>
              <a:t>expr</a:t>
            </a:r>
            <a:r>
              <a:rPr lang="en-US" dirty="0" smtClean="0"/>
              <a:t> + </a:t>
            </a:r>
            <a:r>
              <a:rPr lang="en-US" i="1" dirty="0" smtClean="0"/>
              <a:t>term</a:t>
            </a:r>
            <a:r>
              <a:rPr lang="en-US" dirty="0" smtClean="0"/>
              <a:t> | </a:t>
            </a:r>
            <a:r>
              <a:rPr lang="en-US" i="1" dirty="0" smtClean="0"/>
              <a:t>term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generates the sequence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(… ((</a:t>
            </a:r>
            <a:r>
              <a:rPr lang="en-US" i="1" dirty="0" smtClean="0"/>
              <a:t>term</a:t>
            </a:r>
            <a:r>
              <a:rPr lang="en-US" dirty="0" smtClean="0"/>
              <a:t> + </a:t>
            </a:r>
            <a:r>
              <a:rPr lang="en-US" i="1" dirty="0" smtClean="0"/>
              <a:t>term</a:t>
            </a:r>
            <a:r>
              <a:rPr lang="en-US" dirty="0" smtClean="0"/>
              <a:t>) + </a:t>
            </a:r>
            <a:r>
              <a:rPr lang="en-US" i="1" dirty="0" smtClean="0"/>
              <a:t>term</a:t>
            </a:r>
            <a:r>
              <a:rPr lang="en-US" dirty="0" smtClean="0"/>
              <a:t>) + …) + </a:t>
            </a:r>
            <a:r>
              <a:rPr lang="en-US" i="1" dirty="0" smtClean="0"/>
              <a:t>term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can sugar the original rule to show this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expr</a:t>
            </a:r>
            <a:r>
              <a:rPr lang="en-US" dirty="0" smtClean="0"/>
              <a:t> ::= </a:t>
            </a:r>
            <a:r>
              <a:rPr lang="en-US" i="1" dirty="0" smtClean="0"/>
              <a:t>term</a:t>
            </a:r>
            <a:r>
              <a:rPr lang="en-US" dirty="0" smtClean="0"/>
              <a:t> { + </a:t>
            </a:r>
            <a:r>
              <a:rPr lang="en-US" i="1" dirty="0" smtClean="0"/>
              <a:t>term</a:t>
            </a:r>
            <a:r>
              <a:rPr lang="en-US" dirty="0" smtClean="0"/>
              <a:t> }*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leads directly to parser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Just be sure to do the correct thing to handle associativity as the terms are parsed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5C8CBB4-A34F-48B0-BA84-67CD858BD05C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3B6F68EC-9AB1-425F-B177-F6BF23B8896C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for Expressions (1)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762000" y="2017713"/>
            <a:ext cx="407511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// parse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//    expr ::=  term { + term }*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void expr()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term();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while (next symbol is PLUS)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getNextToken(); 		term()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  <p:sp>
        <p:nvSpPr>
          <p:cNvPr id="34823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724400" y="2017713"/>
            <a:ext cx="4078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// parse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//	   term ::= factor { * factor }*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void term()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factor();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while (next symbol is  TIMES)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getNextToken(); 		factor()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9ADB8E0-CB15-4C73-A7F1-DE8E4B79729E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38B3E59C-796F-4E2D-8B83-5D89B2772343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for Expressions (2)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8382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// parse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//    factor ::= int | id | ( expr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void factor()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switch(nextToken)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case INT: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process int constant;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break;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…</a:t>
            </a:r>
          </a:p>
        </p:txBody>
      </p:sp>
      <p:sp>
        <p:nvSpPr>
          <p:cNvPr id="3584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572000" y="20574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case ID: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process identifier;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getNextToken();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case LPAREN: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getNextToken();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expr();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getNextToken();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}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8D094B9-4B63-40B2-98A9-61F2E63A4067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C537A20-B248-45DF-9FC2-DF2698C60E8E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Indirect Left Recursion?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grammar might have a derivation that leads to a left recursion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=&gt;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=&gt;* </a:t>
            </a:r>
            <a:r>
              <a:rPr lang="en-US" i="1" baseline="-25000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=&gt; </a:t>
            </a:r>
            <a:r>
              <a:rPr lang="en-US" i="1" dirty="0" smtClean="0">
                <a:sym typeface="Symbol" pitchFamily="18" charset="2"/>
              </a:rPr>
              <a:t>A </a:t>
            </a:r>
            <a:r>
              <a:rPr lang="en-US" dirty="0" smtClean="0">
                <a:sym typeface="Symbol" pitchFamily="18" charset="2"/>
              </a:rPr>
              <a:t>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There are systematic ways to factor such grammars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See any compiler or formal language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261B45B-6853-4270-A443-77C9A1DB6F8E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2EA9780-CB1F-4849-B9FC-E0DE0D172D8E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Factoring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two rules for a non-terminal have right hand sides that begin with the same symbol, we can’t predict which one to use</a:t>
            </a:r>
          </a:p>
          <a:p>
            <a:pPr eaLnBrk="1" hangingPunct="1"/>
            <a:r>
              <a:rPr lang="en-US" smtClean="0"/>
              <a:t>Solution: Factor the common prefix into a separate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20E4ABD-DD2A-4389-B590-C4ADDD21A8E9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C1DD67DB-DD31-4A80-8AC1-FB0182564F4C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Factoring Example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Original 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err="1"/>
              <a:t>s</a:t>
            </a:r>
            <a:r>
              <a:rPr lang="en-US" i="1" dirty="0" err="1" smtClean="0"/>
              <a:t>tmt</a:t>
            </a:r>
            <a:r>
              <a:rPr lang="en-US" dirty="0" smtClean="0"/>
              <a:t> ::= if ( </a:t>
            </a:r>
            <a:r>
              <a:rPr lang="en-US" i="1" dirty="0" err="1" smtClean="0"/>
              <a:t>expr</a:t>
            </a:r>
            <a:r>
              <a:rPr lang="en-US" dirty="0" smtClean="0"/>
              <a:t>  ) </a:t>
            </a:r>
            <a:r>
              <a:rPr lang="en-US" i="1" dirty="0" err="1" smtClean="0"/>
              <a:t>stmt</a:t>
            </a:r>
            <a:endParaRPr lang="en-US" i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	 | if ( </a:t>
            </a:r>
            <a:r>
              <a:rPr lang="en-US" i="1" dirty="0" err="1" smtClean="0"/>
              <a:t>expr</a:t>
            </a:r>
            <a:r>
              <a:rPr lang="en-US" i="1" dirty="0" smtClean="0"/>
              <a:t> </a:t>
            </a:r>
            <a:r>
              <a:rPr lang="en-US" dirty="0" smtClean="0"/>
              <a:t> ) </a:t>
            </a:r>
            <a:r>
              <a:rPr lang="en-US" i="1" dirty="0" err="1" smtClean="0"/>
              <a:t>stmt</a:t>
            </a:r>
            <a:r>
              <a:rPr lang="en-US" dirty="0" smtClean="0"/>
              <a:t>  else </a:t>
            </a:r>
            <a:r>
              <a:rPr lang="en-US" i="1" dirty="0" err="1" smtClean="0"/>
              <a:t>stmt</a:t>
            </a:r>
            <a:endParaRPr lang="en-US" i="1" dirty="0" smtClean="0"/>
          </a:p>
          <a:p>
            <a:pPr eaLnBrk="1" hangingPunct="1"/>
            <a:r>
              <a:rPr lang="en-US" dirty="0" smtClean="0"/>
              <a:t>Factored 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err="1"/>
              <a:t>s</a:t>
            </a:r>
            <a:r>
              <a:rPr lang="en-US" i="1" dirty="0" err="1" smtClean="0"/>
              <a:t>tmt</a:t>
            </a:r>
            <a:r>
              <a:rPr lang="en-US" dirty="0" smtClean="0"/>
              <a:t>  ::= if ( </a:t>
            </a:r>
            <a:r>
              <a:rPr lang="en-US" i="1" dirty="0" err="1" smtClean="0"/>
              <a:t>expr</a:t>
            </a:r>
            <a:r>
              <a:rPr lang="en-US" dirty="0" smtClean="0"/>
              <a:t>  ) </a:t>
            </a:r>
            <a:r>
              <a:rPr lang="en-US" i="1" dirty="0" err="1" smtClean="0"/>
              <a:t>stmt</a:t>
            </a:r>
            <a:r>
              <a:rPr lang="en-US" i="1" dirty="0" smtClean="0"/>
              <a:t>  </a:t>
            </a:r>
            <a:r>
              <a:rPr lang="en-US" i="1" dirty="0" err="1" smtClean="0"/>
              <a:t>ifTail</a:t>
            </a:r>
            <a:endParaRPr lang="en-US" i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ifTail</a:t>
            </a:r>
            <a:r>
              <a:rPr lang="en-US" dirty="0" smtClean="0"/>
              <a:t>  ::= else </a:t>
            </a:r>
            <a:r>
              <a:rPr lang="en-US" i="1" dirty="0" err="1" smtClean="0"/>
              <a:t>stmt</a:t>
            </a:r>
            <a:r>
              <a:rPr lang="en-US" dirty="0" smtClean="0"/>
              <a:t>  | 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8DC2A08-684B-4CC5-AC6C-3B03B0DD0633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B58DFA6A-F4C8-4E91-8DA8-B2CC30CFAE9D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 if Statements</a:t>
            </a:r>
          </a:p>
        </p:txBody>
      </p:sp>
      <p:sp>
        <p:nvSpPr>
          <p:cNvPr id="39942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990600" y="2017713"/>
            <a:ext cx="3617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But it’s easiest to just code up the “else matches closest if” rule directly</a:t>
            </a:r>
          </a:p>
        </p:txBody>
      </p:sp>
      <p:sp>
        <p:nvSpPr>
          <p:cNvPr id="39943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8768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// parse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//     if (expr) stmt [ else stmt 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void ifStmt()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expr();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stmt();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if (next symbol is ELSE)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getNextToken();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stmt();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329A19E-9801-4644-862D-269DF11F9BE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ACDC5E06-8585-496E-B04D-6EEFDF310448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Lookahead Problem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 languages like FORTRAN, parentheses are used for array subscripts</a:t>
            </a:r>
          </a:p>
          <a:p>
            <a:pPr eaLnBrk="1" hangingPunct="1"/>
            <a:r>
              <a:rPr lang="en-US" sz="2800" smtClean="0"/>
              <a:t>A FORTRAN grammar includes something like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i="1" smtClean="0"/>
              <a:t>factor</a:t>
            </a:r>
            <a:r>
              <a:rPr lang="en-US" sz="2400" smtClean="0"/>
              <a:t> ::= </a:t>
            </a:r>
            <a:r>
              <a:rPr lang="en-US" sz="2400" i="1" smtClean="0"/>
              <a:t>id</a:t>
            </a:r>
            <a:r>
              <a:rPr lang="en-US" sz="2400" smtClean="0"/>
              <a:t> ( </a:t>
            </a:r>
            <a:r>
              <a:rPr lang="en-US" sz="2400" i="1" smtClean="0"/>
              <a:t>subscripts </a:t>
            </a:r>
            <a:r>
              <a:rPr lang="en-US" sz="2400" smtClean="0"/>
              <a:t> ) | </a:t>
            </a:r>
            <a:r>
              <a:rPr lang="en-US" sz="2400" i="1" smtClean="0"/>
              <a:t>id</a:t>
            </a:r>
            <a:r>
              <a:rPr lang="en-US" sz="2400" smtClean="0"/>
              <a:t> ( </a:t>
            </a:r>
            <a:r>
              <a:rPr lang="en-US" sz="2400" i="1" smtClean="0"/>
              <a:t>arguments</a:t>
            </a:r>
            <a:r>
              <a:rPr lang="en-US" sz="2400" smtClean="0"/>
              <a:t> ) | … </a:t>
            </a:r>
          </a:p>
          <a:p>
            <a:pPr eaLnBrk="1" hangingPunct="1"/>
            <a:r>
              <a:rPr lang="en-US" sz="2800" smtClean="0"/>
              <a:t>When the parser sees “</a:t>
            </a:r>
            <a:r>
              <a:rPr lang="en-US" sz="2800" i="1" smtClean="0"/>
              <a:t>id</a:t>
            </a:r>
            <a:r>
              <a:rPr lang="en-US" sz="2800" smtClean="0"/>
              <a:t> (”, how can it decide whether this begins an array element reference or a function call?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8AA74CE-E0B9-470B-95E1-2ED16F9D3CCD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493BE618-14C0-4444-9BA6-7D2D284E0E75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Ways to Handle </a:t>
            </a:r>
            <a:r>
              <a:rPr lang="en-US" i="1" smtClean="0"/>
              <a:t>id</a:t>
            </a:r>
            <a:r>
              <a:rPr lang="en-US" smtClean="0"/>
              <a:t> ( ? 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type of </a:t>
            </a:r>
            <a:r>
              <a:rPr lang="en-US" i="1" smtClean="0"/>
              <a:t>id</a:t>
            </a:r>
            <a:r>
              <a:rPr lang="en-US" smtClean="0"/>
              <a:t>  to decide</a:t>
            </a:r>
          </a:p>
          <a:p>
            <a:pPr lvl="1" eaLnBrk="1" hangingPunct="1"/>
            <a:r>
              <a:rPr lang="en-US" smtClean="0"/>
              <a:t>Requires declare-before-use restriction if we want to parse in 1 pass</a:t>
            </a:r>
          </a:p>
          <a:p>
            <a:pPr eaLnBrk="1" hangingPunct="1"/>
            <a:r>
              <a:rPr lang="en-US" smtClean="0"/>
              <a:t>Use a covering 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factor</a:t>
            </a:r>
            <a:r>
              <a:rPr lang="en-US" smtClean="0"/>
              <a:t> ::= </a:t>
            </a:r>
            <a:r>
              <a:rPr lang="en-US" i="1" smtClean="0"/>
              <a:t>id</a:t>
            </a:r>
            <a:r>
              <a:rPr lang="en-US" smtClean="0"/>
              <a:t> ( </a:t>
            </a:r>
            <a:r>
              <a:rPr lang="en-US" i="1" smtClean="0"/>
              <a:t>commaSeparatedList</a:t>
            </a:r>
            <a:r>
              <a:rPr lang="en-US" smtClean="0"/>
              <a:t>  ) |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and fix later when more information is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4E6AFE2-87F3-4EF5-A589-A79DE2F0C927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5E1F11E-C3C7-46B3-8447-5FA5179B940F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Parsing Strategies (1)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</a:t>
            </a:r>
          </a:p>
          <a:p>
            <a:pPr lvl="1" eaLnBrk="1" hangingPunct="1"/>
            <a:r>
              <a:rPr lang="en-US" smtClean="0"/>
              <a:t>Build up tree from leaves</a:t>
            </a:r>
          </a:p>
          <a:p>
            <a:pPr lvl="2" eaLnBrk="1" hangingPunct="1"/>
            <a:r>
              <a:rPr lang="en-US" smtClean="0"/>
              <a:t>Shift next input or reduce a handle</a:t>
            </a:r>
          </a:p>
          <a:p>
            <a:pPr lvl="2" eaLnBrk="1" hangingPunct="1"/>
            <a:r>
              <a:rPr lang="en-US" smtClean="0"/>
              <a:t>Accept when all input read and reduced to start symbol of the grammar</a:t>
            </a:r>
          </a:p>
          <a:p>
            <a:pPr lvl="1" eaLnBrk="1" hangingPunct="1"/>
            <a:r>
              <a:rPr lang="en-US" smtClean="0"/>
              <a:t>LR(k) and subsets (SLR(k), LALR(k), …)</a:t>
            </a:r>
          </a:p>
        </p:txBody>
      </p:sp>
      <p:sp>
        <p:nvSpPr>
          <p:cNvPr id="16391" name="AutoShap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402263"/>
            <a:ext cx="685800" cy="7620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5707063"/>
            <a:ext cx="304800" cy="4572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5097463"/>
            <a:ext cx="838200" cy="10668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5959475"/>
            <a:ext cx="4267200" cy="20161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1200"/>
              <a:t>remaining input</a:t>
            </a:r>
          </a:p>
        </p:txBody>
      </p:sp>
      <p:sp>
        <p:nvSpPr>
          <p:cNvPr id="16395" name="AutoShape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71600" y="4953000"/>
            <a:ext cx="1295400" cy="12192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DFD0BFE-9539-4777-8A75-0CBCA9794663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F255B622-4B7D-4BCF-B4C4-BFE55DA85513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Parsing Concluded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Works with a smaller set of grammars than bottom-up, but can be done for most sensible programming language constructs</a:t>
            </a:r>
          </a:p>
          <a:p>
            <a:pPr eaLnBrk="1" hangingPunct="1"/>
            <a:r>
              <a:rPr lang="en-US" dirty="0" smtClean="0"/>
              <a:t>If you need to write a quick-n-dirty parser, recursive descent is often the method of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592A7CA-0213-459F-B70D-69AD5F3B9C60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D3F37D4-A84F-487F-A419-DDCC205140B9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Parsing Concluded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That’s it!  </a:t>
            </a:r>
          </a:p>
          <a:p>
            <a:pPr eaLnBrk="1" hangingPunct="1"/>
            <a:r>
              <a:rPr lang="en-US" smtClean="0"/>
              <a:t>On to the rest of the compiler</a:t>
            </a:r>
          </a:p>
          <a:p>
            <a:pPr eaLnBrk="1" hangingPunct="1"/>
            <a:r>
              <a:rPr lang="en-US" smtClean="0"/>
              <a:t>Coming attractions</a:t>
            </a:r>
          </a:p>
          <a:p>
            <a:pPr lvl="1" eaLnBrk="1" hangingPunct="1"/>
            <a:r>
              <a:rPr lang="en-US" smtClean="0"/>
              <a:t>Intermediate representations (ASTs etc.)</a:t>
            </a:r>
          </a:p>
          <a:p>
            <a:pPr lvl="1" eaLnBrk="1" hangingPunct="1"/>
            <a:r>
              <a:rPr lang="en-US" smtClean="0"/>
              <a:t>Semantic analysis (including type checking)</a:t>
            </a:r>
          </a:p>
          <a:p>
            <a:pPr lvl="1" eaLnBrk="1" hangingPunct="1"/>
            <a:r>
              <a:rPr lang="en-US" smtClean="0"/>
              <a:t>Symbol tables</a:t>
            </a:r>
          </a:p>
          <a:p>
            <a:pPr lvl="1" eaLnBrk="1" hangingPunct="1"/>
            <a:r>
              <a:rPr lang="en-US" smtClean="0"/>
              <a:t>&amp; more…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2ED70D0-B642-4D75-B5C5-4F1B9D273A42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520ABCFC-90E3-4FBD-8289-6852672E4C7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Parsing Strategies (2)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Top-Down</a:t>
            </a:r>
          </a:p>
          <a:p>
            <a:pPr lvl="1" eaLnBrk="1" hangingPunct="1"/>
            <a:r>
              <a:rPr lang="en-US" sz="2400" smtClean="0"/>
              <a:t>Begin at root with start symbol of grammar</a:t>
            </a:r>
          </a:p>
          <a:p>
            <a:pPr lvl="1" eaLnBrk="1" hangingPunct="1"/>
            <a:r>
              <a:rPr lang="en-US" sz="2400" smtClean="0"/>
              <a:t>Repeatedly pick a non-terminal and expand</a:t>
            </a:r>
          </a:p>
          <a:p>
            <a:pPr lvl="1" eaLnBrk="1" hangingPunct="1"/>
            <a:r>
              <a:rPr lang="en-US" sz="2400" smtClean="0"/>
              <a:t>Success when expanded tree matches input</a:t>
            </a:r>
          </a:p>
          <a:p>
            <a:pPr lvl="1" eaLnBrk="1" hangingPunct="1"/>
            <a:r>
              <a:rPr lang="en-US" sz="2400" smtClean="0"/>
              <a:t>LL(k)</a:t>
            </a:r>
          </a:p>
        </p:txBody>
      </p:sp>
      <p:sp>
        <p:nvSpPr>
          <p:cNvPr id="1741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5181600"/>
            <a:ext cx="304800" cy="3048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i="1"/>
              <a:t>A</a:t>
            </a:r>
          </a:p>
        </p:txBody>
      </p:sp>
      <p:sp>
        <p:nvSpPr>
          <p:cNvPr id="17416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87850" y="5486400"/>
            <a:ext cx="685800" cy="7620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3817593">
            <a:off x="4953000" y="5105400"/>
            <a:ext cx="1752600" cy="1143000"/>
          </a:xfrm>
          <a:prstGeom prst="parallelogram">
            <a:avLst>
              <a:gd name="adj" fmla="val 48769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209800" y="6248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209800" y="3962400"/>
            <a:ext cx="2590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5029200"/>
            <a:ext cx="6096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572000" y="50292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962400"/>
            <a:ext cx="1295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572000" y="50292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40F8A28-C889-4547-94BC-94CBBCEC63DB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24AC5D2-30D1-4A2C-8A31-E3AA665082D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Top-Down Parsing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Situation: have completed part of a derivation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i="1" smtClean="0"/>
              <a:t>S</a:t>
            </a:r>
            <a:r>
              <a:rPr lang="en-US" sz="2000" smtClean="0"/>
              <a:t> =&gt;* w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 =&gt;* wxy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Basic Step: Pick some production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</a:t>
            </a:r>
            <a:r>
              <a:rPr lang="en-US" sz="2000" i="1" smtClean="0">
                <a:sym typeface="Symbol" pitchFamily="18" charset="2"/>
              </a:rPr>
              <a:t>A</a:t>
            </a:r>
            <a:r>
              <a:rPr lang="en-US" sz="2000" smtClean="0">
                <a:sym typeface="Symbol" pitchFamily="18" charset="2"/>
              </a:rPr>
              <a:t> ::= </a:t>
            </a:r>
            <a:r>
              <a:rPr lang="en-US" sz="2000" baseline="-25000" smtClean="0">
                <a:sym typeface="Symbol" pitchFamily="18" charset="2"/>
              </a:rPr>
              <a:t>1</a:t>
            </a:r>
            <a:r>
              <a:rPr lang="en-US" sz="2000" smtClean="0">
                <a:sym typeface="Symbol" pitchFamily="18" charset="2"/>
              </a:rPr>
              <a:t> </a:t>
            </a:r>
            <a:r>
              <a:rPr lang="en-US" sz="2000" baseline="-25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 … </a:t>
            </a:r>
            <a:r>
              <a:rPr lang="en-US" sz="2000" i="1" baseline="-25000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that will properly expand 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/>
            </a:r>
            <a:br>
              <a:rPr lang="en-US" sz="2400" smtClean="0">
                <a:sym typeface="Symbol" pitchFamily="18" charset="2"/>
              </a:rPr>
            </a:br>
            <a:r>
              <a:rPr lang="en-US" sz="2400" smtClean="0">
                <a:sym typeface="Symbol" pitchFamily="18" charset="2"/>
              </a:rPr>
              <a:t>to match the input</a:t>
            </a:r>
            <a:endParaRPr lang="en-US" sz="2400" i="1" smtClean="0">
              <a:sym typeface="Symbol" pitchFamily="18" charset="2"/>
            </a:endParaRPr>
          </a:p>
          <a:p>
            <a:pPr lvl="1" eaLnBrk="1" hangingPunct="1"/>
            <a:r>
              <a:rPr lang="en-US" sz="2000" smtClean="0">
                <a:sym typeface="Symbol" pitchFamily="18" charset="2"/>
              </a:rPr>
              <a:t>Want this to be 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deterministic</a:t>
            </a:r>
          </a:p>
        </p:txBody>
      </p:sp>
      <p:sp>
        <p:nvSpPr>
          <p:cNvPr id="18439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3200" y="4800600"/>
            <a:ext cx="304800" cy="3048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i="1"/>
              <a:t>A</a:t>
            </a:r>
          </a:p>
        </p:txBody>
      </p:sp>
      <p:sp>
        <p:nvSpPr>
          <p:cNvPr id="18440" name="AutoShap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69050" y="5105400"/>
            <a:ext cx="685800" cy="7620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3817593">
            <a:off x="6934200" y="4735513"/>
            <a:ext cx="1752600" cy="1143000"/>
          </a:xfrm>
          <a:prstGeom prst="parallelogram">
            <a:avLst>
              <a:gd name="adj" fmla="val 48769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191000" y="5867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91000" y="3581400"/>
            <a:ext cx="2590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943600" y="4648200"/>
            <a:ext cx="6096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553200" y="46482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781800" y="3581400"/>
            <a:ext cx="1295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553200" y="46482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AD36D38-8B51-4DCC-99ED-5540CF7057F5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B99CA1CB-3586-4224-940F-A53BF288014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Predictive Parsing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we are located at some non-terminal </a:t>
            </a:r>
            <a:r>
              <a:rPr lang="en-US" sz="2800" i="1" smtClean="0"/>
              <a:t>A</a:t>
            </a:r>
            <a:r>
              <a:rPr lang="en-US" sz="2800" smtClean="0"/>
              <a:t>, and there are two or more possible productions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i="1" smtClean="0"/>
              <a:t>A</a:t>
            </a:r>
            <a:r>
              <a:rPr lang="en-US" sz="2400" smtClean="0"/>
              <a:t> ::= </a:t>
            </a:r>
            <a:r>
              <a:rPr lang="en-US" sz="2400" smtClean="0">
                <a:sym typeface="Symbol" pitchFamily="18" charset="2"/>
              </a:rPr>
              <a:t>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 ::= 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we want to make the correct choice by looking at just the next input symbol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ym typeface="Symbol" pitchFamily="18" charset="2"/>
              </a:rPr>
              <a:t>If we can do this, we can build a </a:t>
            </a:r>
            <a:r>
              <a:rPr lang="en-US" sz="2800" i="1" smtClean="0">
                <a:solidFill>
                  <a:schemeClr val="folHlink"/>
                </a:solidFill>
                <a:sym typeface="Symbol" pitchFamily="18" charset="2"/>
              </a:rPr>
              <a:t>predictive parser</a:t>
            </a:r>
            <a:r>
              <a:rPr lang="en-US" sz="2800" smtClean="0">
                <a:sym typeface="Symbol" pitchFamily="18" charset="2"/>
              </a:rPr>
              <a:t>  that can perform a top-down parse without backtracking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B08D434-BBC6-48C3-A03D-E90A86B80B70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00D88E28-D7D4-4D47-8143-E40E7442260E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Programming language grammars are often suitable for predictive parsing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Typical example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i="1" smtClean="0"/>
              <a:t>stmt</a:t>
            </a:r>
            <a:r>
              <a:rPr lang="en-US" sz="2400" smtClean="0"/>
              <a:t> ::= </a:t>
            </a:r>
            <a:r>
              <a:rPr lang="en-US" sz="2400" i="1" smtClean="0"/>
              <a:t>id</a:t>
            </a:r>
            <a:r>
              <a:rPr lang="en-US" sz="2400" smtClean="0"/>
              <a:t> = </a:t>
            </a:r>
            <a:r>
              <a:rPr lang="en-US" sz="2400" i="1" smtClean="0"/>
              <a:t>exp</a:t>
            </a:r>
            <a:r>
              <a:rPr lang="en-US" sz="2400" smtClean="0"/>
              <a:t> ; | return </a:t>
            </a:r>
            <a:r>
              <a:rPr lang="en-US" sz="2400" i="1" smtClean="0"/>
              <a:t>exp</a:t>
            </a:r>
            <a:r>
              <a:rPr lang="en-US" sz="2400" smtClean="0"/>
              <a:t> ; </a:t>
            </a:r>
            <a:br>
              <a:rPr lang="en-US" sz="2400" smtClean="0"/>
            </a:br>
            <a:r>
              <a:rPr lang="en-US" sz="2400" smtClean="0"/>
              <a:t>		| if ( </a:t>
            </a:r>
            <a:r>
              <a:rPr lang="en-US" sz="2400" i="1" smtClean="0"/>
              <a:t>exp</a:t>
            </a:r>
            <a:r>
              <a:rPr lang="en-US" sz="2400" smtClean="0"/>
              <a:t> ) </a:t>
            </a:r>
            <a:r>
              <a:rPr lang="en-US" sz="2400" i="1" smtClean="0"/>
              <a:t>stmt</a:t>
            </a:r>
            <a:r>
              <a:rPr lang="en-US" sz="2400" smtClean="0"/>
              <a:t>  | while ( </a:t>
            </a:r>
            <a:r>
              <a:rPr lang="en-US" sz="2400" i="1" smtClean="0"/>
              <a:t>exp</a:t>
            </a:r>
            <a:r>
              <a:rPr lang="en-US" sz="2400" smtClean="0"/>
              <a:t> ) </a:t>
            </a:r>
            <a:r>
              <a:rPr lang="en-US" sz="2400" i="1" smtClean="0"/>
              <a:t>stmt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If the first part of the unparsed input begins with the tokens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</a:t>
            </a:r>
            <a:r>
              <a:rPr lang="en-US" sz="2000" smtClean="0">
                <a:solidFill>
                  <a:schemeClr val="folHlink"/>
                </a:solidFill>
              </a:rPr>
              <a:t>IF</a:t>
            </a:r>
            <a:r>
              <a:rPr lang="en-US" sz="2000" smtClean="0"/>
              <a:t>  LPAREN  ID(x)</a:t>
            </a:r>
            <a:r>
              <a:rPr lang="en-US" sz="2800" smtClean="0"/>
              <a:t> </a:t>
            </a:r>
            <a:r>
              <a:rPr lang="en-US" sz="2000" smtClean="0"/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we should expand </a:t>
            </a:r>
            <a:r>
              <a:rPr lang="en-US" sz="2800" i="1" smtClean="0"/>
              <a:t>stmt</a:t>
            </a:r>
            <a:r>
              <a:rPr lang="en-US" sz="2800" smtClean="0"/>
              <a:t>  to an if-statement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F5A1AAEC-8551-468D-94CF-A0FB620A7731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C80C882E-7552-4D3B-B4FD-BC10B642672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LL(k) Property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grammar has the LL(1) property if, for all non-terminals </a:t>
            </a:r>
            <a:r>
              <a:rPr lang="en-US" i="1" smtClean="0"/>
              <a:t>A</a:t>
            </a:r>
            <a:r>
              <a:rPr lang="en-US" smtClean="0"/>
              <a:t>, if productions</a:t>
            </a:r>
            <a:br>
              <a:rPr lang="en-US" smtClean="0"/>
            </a:br>
            <a:r>
              <a:rPr lang="en-US" i="1" smtClean="0"/>
              <a:t>A</a:t>
            </a:r>
            <a:r>
              <a:rPr lang="en-US" smtClean="0"/>
              <a:t> ::= </a:t>
            </a:r>
            <a:r>
              <a:rPr lang="en-US" smtClean="0">
                <a:sym typeface="Symbol" pitchFamily="18" charset="2"/>
              </a:rPr>
              <a:t> and </a:t>
            </a:r>
            <a:r>
              <a:rPr lang="en-US" i="1" smtClean="0"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::=  both appear in the grammar, then it is the case that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	FIRST()    FIRST() = Ø 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If a grammar has the LL(1) property, we can build a predictive parser for it that uses 1-symbol lookahead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  <p:custDataLst>
              <p:tags r:id="rId7"/>
            </p:custDataLst>
          </p:nvPr>
        </p:nvGraphicFramePr>
        <p:xfrm>
          <a:off x="3948113" y="4038600"/>
          <a:ext cx="3952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9" imgW="152280" imgH="190440" progId="Equation.3">
                  <p:embed/>
                </p:oleObj>
              </mc:Choice>
              <mc:Fallback>
                <p:oleObj name="Equation" r:id="rId9" imgW="15228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4038600"/>
                        <a:ext cx="3952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C286F1A-296B-4242-81E6-76D0D58B9DA2}" type="datetime1">
              <a:rPr lang="en-US" smtClean="0"/>
              <a:t>10/18/2011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E51162D6-A8C1-47A9-A708-DF66D8B42575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LL(k) Parsers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LL(k) parser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Scans the input </a:t>
            </a:r>
            <a:r>
              <a:rPr lang="en-US" dirty="0" smtClean="0">
                <a:solidFill>
                  <a:schemeClr val="folHlink"/>
                </a:solidFill>
              </a:rPr>
              <a:t>L</a:t>
            </a:r>
            <a:r>
              <a:rPr lang="en-US" dirty="0" smtClean="0"/>
              <a:t>eft to 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Constructs a </a:t>
            </a:r>
            <a:r>
              <a:rPr lang="en-US" dirty="0" smtClean="0">
                <a:solidFill>
                  <a:schemeClr val="folHlink"/>
                </a:solidFill>
              </a:rPr>
              <a:t>L</a:t>
            </a:r>
            <a:r>
              <a:rPr lang="en-US" dirty="0" smtClean="0"/>
              <a:t>eftmost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Looking ahead at most </a:t>
            </a:r>
            <a:r>
              <a:rPr lang="en-US" dirty="0" smtClean="0">
                <a:solidFill>
                  <a:schemeClr val="folHlink"/>
                </a:solidFill>
              </a:rPr>
              <a:t>k</a:t>
            </a:r>
            <a:r>
              <a:rPr lang="en-US" dirty="0" smtClean="0"/>
              <a:t> symbols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1-symbol </a:t>
            </a:r>
            <a:r>
              <a:rPr lang="en-US" dirty="0" err="1" smtClean="0"/>
              <a:t>lookahead</a:t>
            </a:r>
            <a:r>
              <a:rPr lang="en-US" dirty="0" smtClean="0"/>
              <a:t> is enough for </a:t>
            </a:r>
            <a:br>
              <a:rPr lang="en-US" dirty="0" smtClean="0"/>
            </a:br>
            <a:r>
              <a:rPr lang="en-US" dirty="0" smtClean="0"/>
              <a:t>many practical programming language 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LL(k) for k&gt;1 is rare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a549e35c-5455-4697-85fe-841e956e49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1769</TotalTime>
  <Words>1174</Words>
  <Application>Microsoft Office PowerPoint</Application>
  <PresentationFormat>On-screen Show (4:3)</PresentationFormat>
  <Paragraphs>364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Blends</vt:lpstr>
      <vt:lpstr>Equation</vt:lpstr>
      <vt:lpstr>CSE P 501 – Compilers</vt:lpstr>
      <vt:lpstr>Agenda</vt:lpstr>
      <vt:lpstr>Basic Parsing Strategies (1)</vt:lpstr>
      <vt:lpstr>Basic Parsing Strategies (2)</vt:lpstr>
      <vt:lpstr>Top-Down Parsing</vt:lpstr>
      <vt:lpstr>Predictive Parsing</vt:lpstr>
      <vt:lpstr>Example</vt:lpstr>
      <vt:lpstr>LL(k) Property</vt:lpstr>
      <vt:lpstr>LL(k) Parsers</vt:lpstr>
      <vt:lpstr>Table-Driven LL(k) Parsers</vt:lpstr>
      <vt:lpstr>LL vs LR (1)</vt:lpstr>
      <vt:lpstr>LL vs LR (2)</vt:lpstr>
      <vt:lpstr>Recursive-Descent Parsers</vt:lpstr>
      <vt:lpstr>Example: Statements</vt:lpstr>
      <vt:lpstr>Example (cont)</vt:lpstr>
      <vt:lpstr>Invariant for Functions</vt:lpstr>
      <vt:lpstr>Possible Problems</vt:lpstr>
      <vt:lpstr>Left Recursion Problem</vt:lpstr>
      <vt:lpstr>Left Recursion Problem</vt:lpstr>
      <vt:lpstr>Left Recursion Solution</vt:lpstr>
      <vt:lpstr>Another Way to Look at This</vt:lpstr>
      <vt:lpstr>Code for Expressions (1)</vt:lpstr>
      <vt:lpstr>Code for Expressions (2)</vt:lpstr>
      <vt:lpstr>What About Indirect Left Recursion?</vt:lpstr>
      <vt:lpstr>Left Factoring</vt:lpstr>
      <vt:lpstr>Left Factoring Example</vt:lpstr>
      <vt:lpstr>Parsing if Statements</vt:lpstr>
      <vt:lpstr>Another Lookahead Problem</vt:lpstr>
      <vt:lpstr>Two Ways to Handle id ( ? )</vt:lpstr>
      <vt:lpstr>Top-Down Parsing Concluded</vt:lpstr>
      <vt:lpstr>Parsing Concluded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110</cp:revision>
  <dcterms:created xsi:type="dcterms:W3CDTF">2002-10-01T01:44:57Z</dcterms:created>
  <dcterms:modified xsi:type="dcterms:W3CDTF">2011-10-18T17:19:56Z</dcterms:modified>
</cp:coreProperties>
</file>