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4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5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8" r:id="rId9"/>
    <p:sldId id="269" r:id="rId10"/>
    <p:sldId id="263" r:id="rId11"/>
    <p:sldId id="266" r:id="rId12"/>
    <p:sldId id="274" r:id="rId13"/>
    <p:sldId id="267" r:id="rId14"/>
    <p:sldId id="275" r:id="rId15"/>
    <p:sldId id="283" r:id="rId16"/>
    <p:sldId id="284" r:id="rId17"/>
    <p:sldId id="264" r:id="rId18"/>
    <p:sldId id="281" r:id="rId19"/>
    <p:sldId id="282" r:id="rId20"/>
    <p:sldId id="287" r:id="rId21"/>
    <p:sldId id="279" r:id="rId22"/>
    <p:sldId id="280" r:id="rId23"/>
    <p:sldId id="276" r:id="rId24"/>
    <p:sldId id="277" r:id="rId25"/>
    <p:sldId id="265" r:id="rId26"/>
    <p:sldId id="285" r:id="rId27"/>
    <p:sldId id="286" r:id="rId28"/>
    <p:sldId id="272" r:id="rId29"/>
    <p:sldId id="273" r:id="rId30"/>
  </p:sldIdLst>
  <p:sldSz cx="9144000" cy="6858000" type="screen4x3"/>
  <p:notesSz cx="6997700" cy="9283700"/>
  <p:custDataLst>
    <p:tags r:id="rId33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6" autoAdjust="0"/>
  </p:normalViewPr>
  <p:slideViewPr>
    <p:cSldViewPr>
      <p:cViewPr varScale="1">
        <p:scale>
          <a:sx n="82" d="100"/>
          <a:sy n="82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64"/>
    </p:cViewPr>
  </p:sorterViewPr>
  <p:notesViewPr>
    <p:cSldViewPr>
      <p:cViewPr varScale="1">
        <p:scale>
          <a:sx n="85" d="100"/>
          <a:sy n="85" d="100"/>
        </p:scale>
        <p:origin x="-190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3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P 501 </a:t>
            </a:r>
            <a:r>
              <a:rPr lang="en-US" smtClean="0"/>
              <a:t>Au11</a:t>
            </a: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G-</a:t>
            </a:r>
            <a:fld id="{4139BA21-29F2-44E9-B07E-D96397C1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80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B50B4507-999E-4B88-B397-682D7658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0B2419E-7EB2-4433-845F-28EC16085C69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05D0D79-A75C-4BA1-8BF1-0FBEFE1279AF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Cooper’s slides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278F71E-A4D2-4398-B985-3CE3B93B5915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still borrowing from Cooper’s slides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D52F51D-FAD7-4058-B898-543C44300AF8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based on Cooper’s slides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Main difference: medium-level retains basic symbolic information about variables and computes addresses in terms of variables; low-level makes all memory references and calculations explicit, exposing all details of the low-level layout.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B3D287A-E4F1-44CF-9C05-D5491D07FA77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F04F08A-4F36-461A-ACBE-B283C762B1E2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G-</a:t>
            </a:r>
            <a:fld id="{DCE1E20C-F53A-4407-BB14-C417ECCF3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12C48-B895-437A-8E8B-604681F62804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401B3A45-2A6E-450F-A883-778DEF34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79191-6DF2-4BAA-A490-4371F486FD1B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24B5E4C9-26C0-4780-B89E-C9CD0D0D0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9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E97EE-CDB0-45DF-8EE0-56A9BB304E90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558E8DB3-952A-4733-A27C-84310DDCB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7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147C-DEAD-4BEC-9B27-D14994857565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14458B22-1A09-42E2-A9C0-D9DF393C1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1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C017-6F8E-4533-81C2-59A722FAD478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61101F5D-A287-4FF1-90A9-9135D14D1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5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0688-5CCB-4414-AD90-0022472F28C0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39EDF266-3FDE-42FD-A41F-08712750E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4236-0E7B-45D6-AC15-D9E74A729A8B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4AA6A7D6-0829-4DA6-A69C-02312E29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5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82CB3-47DD-4C7A-8C0D-FCCB24C94ACF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DFD0D077-4626-424C-927B-8AD576BCC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2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36E0A-CB7A-459C-84DB-E79927A5D9DE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16197BA9-CAF2-4309-B923-9C4985A5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A133-D186-475B-98B3-E79381D8D758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FA00E2F6-96D1-478A-93C5-38C03FD08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2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1182688" y="2017713"/>
            <a:ext cx="7656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fld id="{9CC0A303-A81C-4037-989B-AF5EC14B7683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4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G-</a:t>
            </a:r>
            <a:fld id="{8407AC0C-C0EE-4C2C-8858-05F0902BB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2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3" Type="http://schemas.openxmlformats.org/officeDocument/2006/relationships/tags" Target="../tags/tag16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notesSlide" Target="../notesSlides/notesSlide3.xml"/><Relationship Id="rId10" Type="http://schemas.openxmlformats.org/officeDocument/2006/relationships/tags" Target="../tags/tag68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D7BF386-9262-41D9-841B-6081412CABED}" type="datetime1">
              <a:rPr lang="en-US">
                <a:solidFill>
                  <a:schemeClr val="bg2"/>
                </a:solidFill>
              </a:rPr>
              <a:pPr/>
              <a:t>10/18/2011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>
                <a:solidFill>
                  <a:schemeClr val="bg2"/>
                </a:solidFill>
              </a:rPr>
              <a:t>© 2002-11 Hal Perkins &amp; UW CSE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G-</a:t>
            </a:r>
            <a:fld id="{6F79E955-E376-4151-9BD3-7D0C1338E117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Intermediate Representations</a:t>
            </a:r>
          </a:p>
          <a:p>
            <a:pPr eaLnBrk="1" hangingPunct="1"/>
            <a:r>
              <a:rPr lang="en-US" smtClean="0"/>
              <a:t>Hal Perkins</a:t>
            </a:r>
          </a:p>
          <a:p>
            <a:pPr eaLnBrk="1" hangingPunct="1"/>
            <a:r>
              <a:rPr lang="en-US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6CDEAD4-53E1-4FC1-AA30-22CC47028A9A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CF09ED28-E1ED-41AA-99FC-E0D8319FC3E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IRs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Typically reflect source (or other higher-level) language structure</a:t>
            </a:r>
          </a:p>
          <a:p>
            <a:pPr eaLnBrk="1" hangingPunct="1"/>
            <a:r>
              <a:rPr lang="en-US" smtClean="0"/>
              <a:t>Tend to be large</a:t>
            </a:r>
          </a:p>
          <a:p>
            <a:pPr eaLnBrk="1" hangingPunct="1"/>
            <a:r>
              <a:rPr lang="en-US" smtClean="0"/>
              <a:t>Examples: syntax trees, DAGs</a:t>
            </a:r>
          </a:p>
          <a:p>
            <a:pPr eaLnBrk="1" hangingPunct="1"/>
            <a:r>
              <a:rPr lang="en-US" smtClean="0"/>
              <a:t>Generally used in early phases of compilers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AFAC393-8EE8-4A69-8942-423B8634A88D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307D513-C477-4A76-B6E4-27EE8ECA478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Concrete Syntax Trees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full grammar is needed to guide the parser, but contains many extraneous details</a:t>
            </a:r>
          </a:p>
          <a:p>
            <a:pPr lvl="1" eaLnBrk="1" hangingPunct="1"/>
            <a:r>
              <a:rPr lang="en-US" sz="2400" smtClean="0"/>
              <a:t>Chain productions</a:t>
            </a:r>
          </a:p>
          <a:p>
            <a:pPr lvl="1" eaLnBrk="1" hangingPunct="1"/>
            <a:r>
              <a:rPr lang="en-US" sz="2400" smtClean="0"/>
              <a:t>Rules that control precedence and associativity</a:t>
            </a:r>
          </a:p>
          <a:p>
            <a:pPr eaLnBrk="1" hangingPunct="1"/>
            <a:r>
              <a:rPr lang="en-US" sz="2800" smtClean="0"/>
              <a:t>Typically the full syntax tree does not need to be used explicitly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0DBFE0E-E8CF-4122-9D5D-6C6741B88001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4CEDBE77-B5EB-4AEE-8204-311DB6DAAD1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Syntax Tree Example</a:t>
            </a:r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Concrete syntax for x=2*(n+m);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92687" y="112713"/>
            <a:ext cx="3770313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+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–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*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/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factor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int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id</a:t>
            </a:r>
            <a:r>
              <a:rPr lang="en-US" sz="1400" kern="0" dirty="0">
                <a:latin typeface="+mn-lt"/>
              </a:rPr>
              <a:t>  |  (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Abstract Syntax Trees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Want only essential structural information</a:t>
            </a:r>
          </a:p>
          <a:p>
            <a:pPr lvl="1"/>
            <a:r>
              <a:rPr lang="en-US" dirty="0" smtClean="0"/>
              <a:t>Omit extraneous junk</a:t>
            </a:r>
          </a:p>
          <a:p>
            <a:r>
              <a:rPr lang="en-US" dirty="0" smtClean="0"/>
              <a:t>Can be represented explicitly as a tree or in a linear form</a:t>
            </a:r>
          </a:p>
          <a:p>
            <a:pPr lvl="1"/>
            <a:r>
              <a:rPr lang="en-US" dirty="0" smtClean="0"/>
              <a:t>Example: LISP/Scheme S-expressions are essentially ASTs</a:t>
            </a:r>
          </a:p>
          <a:p>
            <a:r>
              <a:rPr lang="en-US" dirty="0" smtClean="0"/>
              <a:t>Common output from parser; used for static semantics (type checking, etc.) and high-level optimizations</a:t>
            </a:r>
          </a:p>
          <a:p>
            <a:pPr lvl="1"/>
            <a:r>
              <a:rPr lang="en-US" dirty="0" smtClean="0"/>
              <a:t>Usually lowered for later compiler phases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6AC5F8B-C435-4E24-B19F-AB55B8FDECE4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7E57C662-4366-4607-8E2D-DEBA397CB14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580CE23-EECA-40EE-B7CE-CA7598E7F8F4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EF2C74C4-1874-440D-A4F2-9D805387DDE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AST Example</a:t>
            </a:r>
          </a:p>
        </p:txBody>
      </p:sp>
      <p:sp>
        <p:nvSpPr>
          <p:cNvPr id="16390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AST for x=2*(n+m);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Directed Acyclic Graphs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DAGs are often used to identify common subexpressions</a:t>
            </a:r>
          </a:p>
          <a:p>
            <a:pPr lvl="1"/>
            <a:r>
              <a:rPr lang="en-US" smtClean="0"/>
              <a:t>Not necessarily a primary representation, compiler might build dag then translate back after some code improvement</a:t>
            </a:r>
          </a:p>
          <a:p>
            <a:pPr lvl="1"/>
            <a:r>
              <a:rPr lang="en-US" smtClean="0"/>
              <a:t>Leaves = operands</a:t>
            </a:r>
          </a:p>
          <a:p>
            <a:pPr lvl="1"/>
            <a:r>
              <a:rPr lang="en-US" smtClean="0"/>
              <a:t>Interior nodes = operators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12C72AE-8503-46C5-983B-C5FB0DD973D2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2B5AED09-D403-447B-8C5F-04A9975CC3B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Expression DAG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DAG for  a + a * (b – c) + (b – c) * d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234C5EB-789F-4723-9178-5358C2DFAA21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B568D16-F58C-4758-96F4-B75A946540F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8BB541F-FB2B-4C5D-98F6-1BBA14E740B9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DFF114DC-677C-40AE-93E8-131FB0775D4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IRs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Pseudo-code for some abstract machine</a:t>
            </a:r>
          </a:p>
          <a:p>
            <a:pPr eaLnBrk="1" hangingPunct="1"/>
            <a:r>
              <a:rPr lang="en-US" dirty="0" smtClean="0"/>
              <a:t>Level of abstraction varies</a:t>
            </a:r>
          </a:p>
          <a:p>
            <a:pPr eaLnBrk="1" hangingPunct="1"/>
            <a:r>
              <a:rPr lang="en-US" dirty="0" smtClean="0"/>
              <a:t>Simple, compact data structures</a:t>
            </a:r>
          </a:p>
          <a:p>
            <a:pPr lvl="1" eaLnBrk="1" hangingPunct="1"/>
            <a:r>
              <a:rPr lang="en-US" dirty="0" smtClean="0"/>
              <a:t>Commonly used: arrays, linked structures</a:t>
            </a:r>
          </a:p>
          <a:p>
            <a:pPr eaLnBrk="1" hangingPunct="1"/>
            <a:r>
              <a:rPr lang="en-US" dirty="0" smtClean="0"/>
              <a:t>Examples: three-address code, stack machine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Abstraction Levels in Linear IR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Linear IRs can also be close to the source language, very low-level, or somewhere in between.</a:t>
            </a:r>
          </a:p>
          <a:p>
            <a:r>
              <a:rPr lang="en-US" dirty="0" smtClean="0"/>
              <a:t>Example: Linear IRs for C array reference a[</a:t>
            </a:r>
            <a:r>
              <a:rPr lang="en-US" dirty="0" err="1" smtClean="0"/>
              <a:t>i</a:t>
            </a:r>
            <a:r>
              <a:rPr lang="en-US" dirty="0" smtClean="0"/>
              <a:t>][j+2]     </a:t>
            </a:r>
            <a:r>
              <a:rPr lang="en-US" sz="2000" dirty="0" smtClean="0"/>
              <a:t>(from </a:t>
            </a:r>
            <a:r>
              <a:rPr lang="en-US" sz="2000" dirty="0" err="1" smtClean="0"/>
              <a:t>Muchnick</a:t>
            </a:r>
            <a:r>
              <a:rPr lang="en-US" sz="2000" dirty="0" smtClean="0"/>
              <a:t>, sec. 4.2)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High-level:  t1 </a:t>
            </a:r>
            <a:r>
              <a:rPr lang="en-US" dirty="0" smtClean="0">
                <a:sym typeface="Symbol" pitchFamily="18" charset="2"/>
              </a:rPr>
              <a:t> a[i,j+1]</a:t>
            </a:r>
            <a:endParaRPr lang="en-US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D47DB67-99FE-4856-9FD0-A5892FC324C2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93B77B65-6B05-4B71-826E-1C6B6AC8B03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IRs for a[i,j+2], cont.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Medium-level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t1 </a:t>
            </a:r>
            <a:r>
              <a:rPr lang="en-US" smtClean="0">
                <a:sym typeface="Symbol" pitchFamily="18" charset="2"/>
              </a:rPr>
              <a:t> j + 2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t2  i * 20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t3  t1 + t2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t4  4 * t3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t5  addr a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t6  t5 + t4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t7  *t6</a:t>
            </a:r>
            <a:endParaRPr lang="en-US" smtClean="0"/>
          </a:p>
        </p:txBody>
      </p:sp>
      <p:sp>
        <p:nvSpPr>
          <p:cNvPr id="2150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Low-level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r1 </a:t>
            </a:r>
            <a:r>
              <a:rPr lang="en-US" smtClean="0">
                <a:sym typeface="Symbol" pitchFamily="18" charset="2"/>
              </a:rPr>
              <a:t> [fp-4]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r2   r1 + 2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r3  [fp-8]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r4  r3 * 20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r5  r4 + r2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r6  4 * r5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r7  fp – 216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f1  [r7+r6]</a:t>
            </a:r>
            <a:endParaRPr lang="en-US" smtClean="0"/>
          </a:p>
        </p:txBody>
      </p:sp>
      <p:sp>
        <p:nvSpPr>
          <p:cNvPr id="2150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9249E4A-591C-4FFE-8F24-91F3626965D6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151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8A4012B5-BAD1-4019-A659-C2A31F12B07C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4DAFF43-D123-4CAF-8405-B69CF798CA22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AB3C43A-3F19-44B7-878E-8EF688C7111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Semantic Actions</a:t>
            </a:r>
          </a:p>
          <a:p>
            <a:pPr eaLnBrk="1" hangingPunct="1"/>
            <a:r>
              <a:rPr lang="en-US" smtClean="0"/>
              <a:t>Intermediate Representations</a:t>
            </a:r>
          </a:p>
          <a:p>
            <a:pPr lvl="1" eaLnBrk="1" hangingPunct="1"/>
            <a:r>
              <a:rPr lang="en-US" smtClean="0"/>
              <a:t>Abstract Syntax Trees (ASTs)</a:t>
            </a:r>
          </a:p>
          <a:p>
            <a:pPr lvl="1" eaLnBrk="1" hangingPunct="1"/>
            <a:r>
              <a:rPr lang="en-US" smtClean="0"/>
              <a:t>Linear Representations</a:t>
            </a:r>
          </a:p>
          <a:p>
            <a:pPr lvl="1" eaLnBrk="1" hangingPunct="1"/>
            <a:r>
              <a:rPr lang="en-US" smtClean="0"/>
              <a:t>&amp;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Abstraction Level Tradeoffs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High-level: good for source optimizations, semantic checking</a:t>
            </a:r>
          </a:p>
          <a:p>
            <a:r>
              <a:rPr lang="en-US" smtClean="0"/>
              <a:t>Low-level: need for good code generation and resource utilization in back end; many optimizing compilers work at this level for middle/back ends</a:t>
            </a:r>
          </a:p>
          <a:p>
            <a:r>
              <a:rPr lang="en-US" smtClean="0"/>
              <a:t>Medium-level: fine for optimization and most other middle/back-end purposes</a:t>
            </a:r>
          </a:p>
        </p:txBody>
      </p:sp>
      <p:sp>
        <p:nvSpPr>
          <p:cNvPr id="22532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DC951E4-76D2-4DF6-96EC-C6FC1C979CAE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BAEA52D5-41BB-4B27-BAAB-A85E1114469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1D68D42-F6DB-47BC-B192-AF39CA163382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9617A8CE-4D4D-4676-9556-A4A17962B5F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Three-Address code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Usual form: x </a:t>
            </a:r>
            <a:r>
              <a:rPr lang="en-US" dirty="0" smtClean="0">
                <a:sym typeface="Symbol" pitchFamily="18" charset="2"/>
              </a:rPr>
              <a:t></a:t>
            </a:r>
            <a:r>
              <a:rPr lang="en-US" dirty="0" smtClean="0"/>
              <a:t> y (op) z</a:t>
            </a:r>
          </a:p>
          <a:p>
            <a:pPr lvl="1" eaLnBrk="1" hangingPunct="1"/>
            <a:r>
              <a:rPr lang="en-US" dirty="0" smtClean="0"/>
              <a:t>One operator</a:t>
            </a:r>
          </a:p>
          <a:p>
            <a:pPr lvl="1" eaLnBrk="1" hangingPunct="1"/>
            <a:r>
              <a:rPr lang="en-US" dirty="0" smtClean="0"/>
              <a:t>Maximum of three names</a:t>
            </a:r>
          </a:p>
          <a:p>
            <a:pPr eaLnBrk="1" hangingPunct="1"/>
            <a:r>
              <a:rPr lang="en-US" sz="2800" dirty="0" smtClean="0"/>
              <a:t>Example: x=2*(</a:t>
            </a:r>
            <a:r>
              <a:rPr lang="en-US" sz="2800" dirty="0" err="1" smtClean="0"/>
              <a:t>n+m</a:t>
            </a:r>
            <a:r>
              <a:rPr lang="en-US" sz="2800" dirty="0" smtClean="0"/>
              <a:t>); becomes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t1 </a:t>
            </a:r>
            <a:r>
              <a:rPr lang="en-US" sz="2400" dirty="0" smtClean="0">
                <a:sym typeface="Symbol" pitchFamily="18" charset="2"/>
              </a:rPr>
              <a:t></a:t>
            </a:r>
            <a:r>
              <a:rPr lang="en-US" sz="2400" dirty="0" smtClean="0"/>
              <a:t> n + 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t2 </a:t>
            </a:r>
            <a:r>
              <a:rPr lang="en-US" sz="2400" dirty="0" smtClean="0">
                <a:sym typeface="Symbol" pitchFamily="18" charset="2"/>
              </a:rPr>
              <a:t></a:t>
            </a:r>
            <a:r>
              <a:rPr lang="en-US" sz="2400" dirty="0" smtClean="0"/>
              <a:t> 2 * t1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x </a:t>
            </a:r>
            <a:r>
              <a:rPr lang="en-US" sz="2400" dirty="0" smtClean="0">
                <a:sym typeface="Symbol" pitchFamily="18" charset="2"/>
              </a:rPr>
              <a:t></a:t>
            </a:r>
            <a:r>
              <a:rPr lang="en-US" sz="2400" dirty="0" smtClean="0"/>
              <a:t> t2</a:t>
            </a:r>
          </a:p>
          <a:p>
            <a:pPr lvl="2" eaLnBrk="1" hangingPunct="1"/>
            <a:r>
              <a:rPr lang="en-US" sz="2000" dirty="0" smtClean="0"/>
              <a:t>Invent as many new temporary names as </a:t>
            </a:r>
            <a:r>
              <a:rPr lang="en-US" sz="2000" dirty="0" err="1" smtClean="0"/>
              <a:t>neeeded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1DF5DCB-6B74-4712-8106-AC2771828742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6C5FCD0A-CE4E-4233-BAE6-BDBF01999FF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Address Code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Resembles code for actual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Explicitly names intermediate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Often easy to rearrange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Various representations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Quadruples, triples, SSA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will see much more of this…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Stack Machine Code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Originally used for stack-based computers (famous example: B5000, </a:t>
            </a:r>
            <a:r>
              <a:rPr lang="en-US" dirty="0" err="1" smtClean="0"/>
              <a:t>ca</a:t>
            </a:r>
            <a:r>
              <a:rPr lang="en-US" dirty="0" smtClean="0"/>
              <a:t> 1961 et 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Now used for Java (.class files), C# (MSIL), others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Very compact; mostly 0-address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1"/>
            <a:r>
              <a:rPr lang="en-US" dirty="0" smtClean="0"/>
              <a:t>Easy to generate</a:t>
            </a:r>
          </a:p>
          <a:p>
            <a:pPr lvl="1"/>
            <a:r>
              <a:rPr lang="en-US" dirty="0" smtClean="0"/>
              <a:t>Simple to translate to machine code or interpret directly</a:t>
            </a:r>
          </a:p>
          <a:p>
            <a:pPr lvl="2"/>
            <a:r>
              <a:rPr lang="en-US" dirty="0" smtClean="0"/>
              <a:t>And a good starting point for generating optimized code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CE2055B-BF92-4F92-A9A3-BC2CB14C4E08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6B86BE8-CB50-41ED-9586-9480EDFA3EB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EDAA953-65A0-44BF-AF4F-3AB19512E671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5C6E4C9C-4592-4203-8FC4-3A8F917D77A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Code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Hypothetical code for x=2*(n+m);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pushaddr   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pushconst   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pushval      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pushval      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add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mult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3AF8663-ABD6-42C2-9667-F16F02461DEE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147C3EA0-5B06-4785-B561-C615CC1DA8B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Hybrid IRs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 of structural and linear</a:t>
            </a:r>
          </a:p>
          <a:p>
            <a:pPr eaLnBrk="1" hangingPunct="1"/>
            <a:r>
              <a:rPr lang="en-US" smtClean="0"/>
              <a:t>Level of abstraction varies</a:t>
            </a:r>
          </a:p>
          <a:p>
            <a:pPr eaLnBrk="1" hangingPunct="1"/>
            <a:r>
              <a:rPr lang="en-US" smtClean="0"/>
              <a:t>Most common example: control-flow graph</a:t>
            </a:r>
          </a:p>
          <a:p>
            <a:pPr lvl="1" eaLnBrk="1" hangingPunct="1"/>
            <a:r>
              <a:rPr lang="en-US" smtClean="0"/>
              <a:t>Nodes: basic blocks</a:t>
            </a:r>
          </a:p>
          <a:p>
            <a:pPr lvl="1" eaLnBrk="1" hangingPunct="1"/>
            <a:r>
              <a:rPr lang="en-US" smtClean="0"/>
              <a:t>Edge from B1 to B2 if execution can flow from B1 to B2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Basic Blocks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Fundamental unit in IRs</a:t>
            </a:r>
          </a:p>
          <a:p>
            <a:r>
              <a:rPr lang="en-US" smtClean="0"/>
              <a:t>Definition: a </a:t>
            </a:r>
            <a:r>
              <a:rPr lang="en-US" i="1" smtClean="0">
                <a:solidFill>
                  <a:schemeClr val="tx2"/>
                </a:solidFill>
              </a:rPr>
              <a:t>basic block </a:t>
            </a:r>
            <a:r>
              <a:rPr lang="en-US" smtClean="0"/>
              <a:t>is a maximal sequence of instructions entered at the first instruction and exited at the last</a:t>
            </a:r>
          </a:p>
          <a:p>
            <a:pPr lvl="1"/>
            <a:r>
              <a:rPr lang="en-US" smtClean="0"/>
              <a:t>i.e., if the first instruction is executed, all of them will be (modulo exceptions)</a:t>
            </a:r>
          </a:p>
          <a:p>
            <a:endParaRPr lang="en-US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0045846-E905-424B-A9E2-7CF0540F001C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07A5F8CF-6E35-49C0-8CAA-F70E3502DFEB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Identifying Basic Blocks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Easy to do with a scan of the linear instruction stream</a:t>
            </a:r>
          </a:p>
          <a:p>
            <a:r>
              <a:rPr lang="en-US" smtClean="0"/>
              <a:t>A basic blocks begins at each instruction that is:</a:t>
            </a:r>
          </a:p>
          <a:p>
            <a:pPr lvl="1"/>
            <a:r>
              <a:rPr lang="en-US" smtClean="0"/>
              <a:t>The beginning of a routine</a:t>
            </a:r>
          </a:p>
          <a:p>
            <a:pPr lvl="1"/>
            <a:r>
              <a:rPr lang="en-US" smtClean="0"/>
              <a:t>The target of a branch</a:t>
            </a:r>
          </a:p>
          <a:p>
            <a:pPr lvl="1"/>
            <a:r>
              <a:rPr lang="en-US" smtClean="0"/>
              <a:t>Immediately following a branch or return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39F5AF0-09BE-493A-93E5-4772A43BB876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65BC4194-5504-4DFE-BD56-4C3259E3A119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0EB1403-02BA-4A43-8DB9-2C59E99B9F6F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BA07F36C-8C60-4A12-9E41-B187A229215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IR to Use?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Common choice: all(!)</a:t>
            </a:r>
          </a:p>
          <a:p>
            <a:pPr lvl="1" eaLnBrk="1" hangingPunct="1"/>
            <a:r>
              <a:rPr lang="en-US" sz="2400" smtClean="0"/>
              <a:t>AST or other structural representation built by parser and used in early stages of the compiler</a:t>
            </a:r>
          </a:p>
          <a:p>
            <a:pPr lvl="2" eaLnBrk="1" hangingPunct="1"/>
            <a:r>
              <a:rPr lang="en-US" sz="2000" smtClean="0"/>
              <a:t>Closer to source code</a:t>
            </a:r>
          </a:p>
          <a:p>
            <a:pPr lvl="2" eaLnBrk="1" hangingPunct="1"/>
            <a:r>
              <a:rPr lang="en-US" sz="2000" smtClean="0"/>
              <a:t>Good for semantic analysis</a:t>
            </a:r>
          </a:p>
          <a:p>
            <a:pPr lvl="2" eaLnBrk="1" hangingPunct="1"/>
            <a:r>
              <a:rPr lang="en-US" sz="2000" smtClean="0"/>
              <a:t>Facilitates some higher-level optimizations</a:t>
            </a:r>
          </a:p>
          <a:p>
            <a:pPr lvl="1" eaLnBrk="1" hangingPunct="1"/>
            <a:r>
              <a:rPr lang="en-US" sz="2400" smtClean="0"/>
              <a:t>Lower to linear IR for later stages of compiler</a:t>
            </a:r>
          </a:p>
          <a:p>
            <a:pPr lvl="2" eaLnBrk="1" hangingPunct="1"/>
            <a:r>
              <a:rPr lang="en-US" sz="2000" smtClean="0"/>
              <a:t>Closer to machine code</a:t>
            </a:r>
          </a:p>
          <a:p>
            <a:pPr lvl="2" eaLnBrk="1" hangingPunct="1"/>
            <a:r>
              <a:rPr lang="en-US" sz="2000" smtClean="0"/>
              <a:t>Exposes machine-related optimizations </a:t>
            </a:r>
          </a:p>
          <a:p>
            <a:pPr lvl="2" eaLnBrk="1" hangingPunct="1"/>
            <a:r>
              <a:rPr lang="en-US" sz="2000" smtClean="0"/>
              <a:t>Use to build control-flow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DA0DBAE-4628-48AD-A72F-C867C560979E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0240DD9A-6416-45D4-9201-881EC7503C3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ASTs</a:t>
            </a:r>
          </a:p>
          <a:p>
            <a:pPr eaLnBrk="1" hangingPunct="1"/>
            <a:r>
              <a:rPr lang="en-US" smtClean="0"/>
              <a:t>Working with ASTs</a:t>
            </a:r>
          </a:p>
          <a:p>
            <a:pPr lvl="1" eaLnBrk="1" hangingPunct="1"/>
            <a:r>
              <a:rPr lang="en-US" smtClean="0"/>
              <a:t>Where do the algorithms go?</a:t>
            </a:r>
          </a:p>
          <a:p>
            <a:pPr lvl="1" eaLnBrk="1" hangingPunct="1"/>
            <a:r>
              <a:rPr lang="en-US" smtClean="0"/>
              <a:t>Is it really object-oriented?  </a:t>
            </a:r>
            <a:r>
              <a:rPr lang="en-US" sz="1200" smtClean="0"/>
              <a:t>(Does it matter?)</a:t>
            </a:r>
            <a:endParaRPr lang="en-US" smtClean="0"/>
          </a:p>
          <a:p>
            <a:pPr lvl="1" eaLnBrk="1" hangingPunct="1"/>
            <a:r>
              <a:rPr lang="en-US" smtClean="0"/>
              <a:t>Visitor pattern</a:t>
            </a:r>
          </a:p>
          <a:p>
            <a:pPr eaLnBrk="1" hangingPunct="1"/>
            <a:r>
              <a:rPr lang="en-US" smtClean="0"/>
              <a:t>Then: semantic analysis, type checking, and symbol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91E3739-AC5F-461C-84AD-162A24FA8658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28D4273B-5E1B-4FF3-8017-051E5A1D41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Compiler Structure (review)</a:t>
            </a:r>
          </a:p>
        </p:txBody>
      </p:sp>
      <p:sp>
        <p:nvSpPr>
          <p:cNvPr id="5126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50292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Source</a:t>
            </a:r>
          </a:p>
        </p:txBody>
      </p:sp>
      <p:sp>
        <p:nvSpPr>
          <p:cNvPr id="5127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0292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Target</a:t>
            </a:r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133600" y="4495800"/>
            <a:ext cx="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3810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Scanner</a:t>
            </a:r>
          </a:p>
        </p:txBody>
      </p:sp>
      <p:sp>
        <p:nvSpPr>
          <p:cNvPr id="5130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133600" y="3276600"/>
            <a:ext cx="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908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Parser</a:t>
            </a:r>
          </a:p>
        </p:txBody>
      </p:sp>
      <p:sp>
        <p:nvSpPr>
          <p:cNvPr id="5132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86200" y="25908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Middle</a:t>
            </a:r>
            <a:br>
              <a:rPr lang="en-US"/>
            </a:br>
            <a:r>
              <a:rPr lang="en-US" sz="1600"/>
              <a:t>(optimization)</a:t>
            </a:r>
          </a:p>
        </p:txBody>
      </p:sp>
      <p:sp>
        <p:nvSpPr>
          <p:cNvPr id="5133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810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Code Gen</a:t>
            </a:r>
          </a:p>
        </p:txBody>
      </p:sp>
      <p:sp>
        <p:nvSpPr>
          <p:cNvPr id="513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495800" y="3276600"/>
            <a:ext cx="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495800" y="4495800"/>
            <a:ext cx="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2971800"/>
            <a:ext cx="1066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2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8200" y="4572000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en-US"/>
              <a:t>characters</a:t>
            </a:r>
          </a:p>
        </p:txBody>
      </p:sp>
      <p:sp>
        <p:nvSpPr>
          <p:cNvPr id="5138" name="Text Box 2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219200" y="3308350"/>
            <a:ext cx="847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en-US"/>
              <a:t>tokens</a:t>
            </a:r>
          </a:p>
        </p:txBody>
      </p:sp>
      <p:sp>
        <p:nvSpPr>
          <p:cNvPr id="5139" name="Text Box 2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94038" y="25146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en-US"/>
              <a:t>IR</a:t>
            </a:r>
          </a:p>
        </p:txBody>
      </p:sp>
      <p:sp>
        <p:nvSpPr>
          <p:cNvPr id="5140" name="Text Box 2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41838" y="3290888"/>
            <a:ext cx="2255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en-US"/>
              <a:t>IR (maybe different)</a:t>
            </a:r>
          </a:p>
        </p:txBody>
      </p:sp>
      <p:sp>
        <p:nvSpPr>
          <p:cNvPr id="5141" name="Text Box 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541838" y="4586288"/>
            <a:ext cx="2651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en-US"/>
              <a:t>Assembly or binary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C3DB512-C788-4E8B-8F82-D45E3159C2A6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B582B7C1-0D93-48EF-9BA3-BD05803D0AF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a Parser to Do?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Idea: at significant points in the parse perform a </a:t>
            </a:r>
            <a:r>
              <a:rPr lang="en-US" sz="2800" i="1" smtClean="0">
                <a:solidFill>
                  <a:schemeClr val="folHlink"/>
                </a:solidFill>
              </a:rPr>
              <a:t>semantic action</a:t>
            </a:r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Typically when a production is reduced (LR) or at a convenient point in the parse (LL)</a:t>
            </a:r>
          </a:p>
          <a:p>
            <a:pPr eaLnBrk="1" hangingPunct="1"/>
            <a:r>
              <a:rPr lang="en-US" sz="2800" smtClean="0"/>
              <a:t>Typical semantic actions</a:t>
            </a:r>
          </a:p>
          <a:p>
            <a:pPr lvl="1" eaLnBrk="1" hangingPunct="1"/>
            <a:r>
              <a:rPr lang="en-US" sz="2400" smtClean="0"/>
              <a:t>Build (and return) a representation of the parsed chunk of the input (compiler) </a:t>
            </a:r>
          </a:p>
          <a:p>
            <a:pPr lvl="1" eaLnBrk="1" hangingPunct="1"/>
            <a:r>
              <a:rPr lang="en-US" sz="2400" smtClean="0"/>
              <a:t>Perform some sort of computation and return result (interpreter)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Intermediate Representations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In most compilers, the parser builds an intermediate representation of the program</a:t>
            </a:r>
          </a:p>
          <a:p>
            <a:pPr>
              <a:defRPr/>
            </a:pPr>
            <a:r>
              <a:rPr lang="en-US" dirty="0" smtClean="0"/>
              <a:t>Rest of the compiler transforms the IR to improve (“optimize”) it and eventually translates it to final code</a:t>
            </a:r>
          </a:p>
          <a:p>
            <a:pPr lvl="1">
              <a:defRPr/>
            </a:pPr>
            <a:r>
              <a:rPr lang="en-US" dirty="0" smtClean="0"/>
              <a:t>Often will transform initial IR to one or more different IRs along the way</a:t>
            </a:r>
          </a:p>
          <a:p>
            <a:pPr>
              <a:defRPr/>
            </a:pPr>
            <a:r>
              <a:rPr lang="en-US" dirty="0" smtClean="0"/>
              <a:t>Some general examples now; specific examples as we cover later topics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8AA9AF3-ED5E-4D00-8C93-18F194F409B6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5FDD107B-64BE-4731-B5BD-79C3078AC60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IR Design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Decisions affect speed and efficiency of the rest of the compiler</a:t>
            </a:r>
          </a:p>
          <a:p>
            <a:r>
              <a:rPr lang="en-US" dirty="0" smtClean="0"/>
              <a:t>Desirable properties</a:t>
            </a:r>
          </a:p>
          <a:p>
            <a:pPr lvl="1"/>
            <a:r>
              <a:rPr lang="en-US" dirty="0" smtClean="0"/>
              <a:t>Easy to generate</a:t>
            </a:r>
          </a:p>
          <a:p>
            <a:pPr lvl="1"/>
            <a:r>
              <a:rPr lang="en-US" dirty="0" smtClean="0"/>
              <a:t>Easy to manipulate</a:t>
            </a:r>
          </a:p>
          <a:p>
            <a:pPr lvl="1"/>
            <a:r>
              <a:rPr lang="en-US" dirty="0" smtClean="0"/>
              <a:t>Expressive</a:t>
            </a:r>
          </a:p>
          <a:p>
            <a:pPr lvl="1"/>
            <a:r>
              <a:rPr lang="en-US" dirty="0" smtClean="0"/>
              <a:t>Appropriate level of abstraction</a:t>
            </a:r>
          </a:p>
          <a:p>
            <a:r>
              <a:rPr lang="en-US" dirty="0" smtClean="0"/>
              <a:t>Different tradeoffs depending on compiler goals</a:t>
            </a:r>
          </a:p>
          <a:p>
            <a:r>
              <a:rPr lang="en-US" dirty="0" smtClean="0"/>
              <a:t>Different tradeoffs in different parts of the same compiler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F8FD7BC-E1AA-49C6-9D87-735274068138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62ED1264-505F-4C33-9FEC-F61FB21988C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IR Design Taxonomy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Structure</a:t>
            </a:r>
          </a:p>
          <a:p>
            <a:pPr lvl="1"/>
            <a:r>
              <a:rPr lang="en-US" smtClean="0"/>
              <a:t>Graphical (trees, DAGs, etc.)</a:t>
            </a:r>
          </a:p>
          <a:p>
            <a:pPr lvl="1"/>
            <a:r>
              <a:rPr lang="en-US" smtClean="0"/>
              <a:t>Linear (code for some abstract machine)</a:t>
            </a:r>
          </a:p>
          <a:p>
            <a:pPr lvl="1"/>
            <a:r>
              <a:rPr lang="en-US" smtClean="0"/>
              <a:t>Hybrids are common (e.g., control-flow graphs)</a:t>
            </a:r>
          </a:p>
          <a:p>
            <a:r>
              <a:rPr lang="en-US" smtClean="0"/>
              <a:t>Abstraction Level</a:t>
            </a:r>
          </a:p>
          <a:p>
            <a:pPr lvl="1"/>
            <a:r>
              <a:rPr lang="en-US" smtClean="0"/>
              <a:t>High-level, near to source language</a:t>
            </a:r>
          </a:p>
          <a:p>
            <a:pPr lvl="1"/>
            <a:r>
              <a:rPr lang="en-US" smtClean="0"/>
              <a:t>Low-level, closer to machine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C42DFE3-F5B7-4531-B063-CF1587CACB98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36921B77-FF66-48EB-ACD9-BC49B1F2752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4AA87D2-B726-4715-AC82-8041B832AFA5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CC5C171A-5DB4-4F1F-9215-E15E19C7144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Abstraction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design decision: how much detail to expose</a:t>
            </a:r>
          </a:p>
          <a:p>
            <a:pPr lvl="1" eaLnBrk="1" hangingPunct="1"/>
            <a:r>
              <a:rPr lang="en-US" smtClean="0"/>
              <a:t>Affects possibility and profitability of various optimizations</a:t>
            </a:r>
          </a:p>
          <a:p>
            <a:pPr lvl="1" eaLnBrk="1" hangingPunct="1"/>
            <a:r>
              <a:rPr lang="en-US" smtClean="0"/>
              <a:t>Structural IRs are typically fairly high-level</a:t>
            </a:r>
          </a:p>
          <a:p>
            <a:pPr lvl="1" eaLnBrk="1" hangingPunct="1"/>
            <a:r>
              <a:rPr lang="en-US" smtClean="0"/>
              <a:t>Linear IRs are typically low-level</a:t>
            </a:r>
          </a:p>
          <a:p>
            <a:pPr lvl="1" eaLnBrk="1" hangingPunct="1"/>
            <a:r>
              <a:rPr lang="en-US" smtClean="0"/>
              <a:t>But these generalizations don’t always 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D6E1B79-A21D-4DAB-9170-9BF4822ED6AF}" type="datetime1">
              <a:rPr lang="en-US"/>
              <a:pPr/>
              <a:t>10/18/2011</a:t>
            </a:fld>
            <a:endParaRPr lang="en-US"/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7AB7D3A1-3C4E-4D68-9B17-2B6BB750196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Examples: Array Reference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1182688" y="2017713"/>
            <a:ext cx="35417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mtClean="0"/>
              <a:t>A[i,j]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t1 </a:t>
            </a:r>
            <a:r>
              <a:rPr lang="en-US" sz="2400" smtClean="0">
                <a:sym typeface="Symbol" pitchFamily="18" charset="2"/>
              </a:rPr>
              <a:t> A[i,j]</a:t>
            </a:r>
            <a:endParaRPr lang="en-US" sz="2400" smtClean="0"/>
          </a:p>
        </p:txBody>
      </p:sp>
      <p:sp>
        <p:nvSpPr>
          <p:cNvPr id="11271" name="Rectangle 12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5065713" y="2017713"/>
            <a:ext cx="324008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loadI   1   =&gt; r1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sub  rj,r1  =&gt; r2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loadI  10  =&gt; r3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mult r2,r3 =&gt; r4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sub  ri,r1  =&gt; r5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add  r4,r5 =&gt; r6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loadI @A  =&gt; r7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add  r7,r6 =&gt; r8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load r8     =&gt; r9</a:t>
            </a:r>
          </a:p>
        </p:txBody>
      </p:sp>
      <p:sp>
        <p:nvSpPr>
          <p:cNvPr id="11272" name="AutoShap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81200" y="2971800"/>
            <a:ext cx="11430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subscript</a:t>
            </a:r>
          </a:p>
        </p:txBody>
      </p:sp>
      <p:sp>
        <p:nvSpPr>
          <p:cNvPr id="11273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28800" y="4038600"/>
            <a:ext cx="381000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11274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4038600"/>
            <a:ext cx="381000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11275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4038600"/>
            <a:ext cx="381000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11276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481263" y="3505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482850" y="3505200"/>
            <a:ext cx="4127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057400" y="3505200"/>
            <a:ext cx="42703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1ca82225-9c10-440b-a070-bdb7664f506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361</TotalTime>
  <Words>1443</Words>
  <Application>Microsoft Office PowerPoint</Application>
  <PresentationFormat>On-screen Show (4:3)</PresentationFormat>
  <Paragraphs>306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Blends</vt:lpstr>
      <vt:lpstr>CSE P 501 – Compilers</vt:lpstr>
      <vt:lpstr>Agenda</vt:lpstr>
      <vt:lpstr>Compiler Structure (review)</vt:lpstr>
      <vt:lpstr>What’s a Parser to Do?</vt:lpstr>
      <vt:lpstr>Intermediate Representations</vt:lpstr>
      <vt:lpstr>IR Design</vt:lpstr>
      <vt:lpstr>IR Design Taxonomy</vt:lpstr>
      <vt:lpstr>Levels of Abstraction</vt:lpstr>
      <vt:lpstr>Examples: Array Reference</vt:lpstr>
      <vt:lpstr>Structural IRs</vt:lpstr>
      <vt:lpstr>Concrete Syntax Trees</vt:lpstr>
      <vt:lpstr>Syntax Tree Example</vt:lpstr>
      <vt:lpstr>Abstract Syntax Trees</vt:lpstr>
      <vt:lpstr>AST Example</vt:lpstr>
      <vt:lpstr>Directed Acyclic Graphs</vt:lpstr>
      <vt:lpstr>Expression DAG example</vt:lpstr>
      <vt:lpstr>Linear IRs</vt:lpstr>
      <vt:lpstr>Abstraction Levels in Linear IR</vt:lpstr>
      <vt:lpstr>IRs for a[i,j+2], cont.</vt:lpstr>
      <vt:lpstr>Abstraction Level Tradeoffs</vt:lpstr>
      <vt:lpstr>Three-Address code</vt:lpstr>
      <vt:lpstr>Three Address Code</vt:lpstr>
      <vt:lpstr>Stack Machine Code</vt:lpstr>
      <vt:lpstr>Stack Code Example</vt:lpstr>
      <vt:lpstr>Hybrid IRs</vt:lpstr>
      <vt:lpstr>Basic Blocks</vt:lpstr>
      <vt:lpstr>Identifying Basic Blocks</vt:lpstr>
      <vt:lpstr>What IR to Use?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48</cp:revision>
  <dcterms:created xsi:type="dcterms:W3CDTF">2002-10-01T01:44:57Z</dcterms:created>
  <dcterms:modified xsi:type="dcterms:W3CDTF">2011-10-18T17:20:16Z</dcterms:modified>
</cp:coreProperties>
</file>