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9" r:id="rId10"/>
    <p:sldId id="263" r:id="rId11"/>
    <p:sldId id="264" r:id="rId12"/>
    <p:sldId id="270" r:id="rId13"/>
    <p:sldId id="271" r:id="rId14"/>
    <p:sldId id="272" r:id="rId15"/>
    <p:sldId id="278" r:id="rId16"/>
    <p:sldId id="279" r:id="rId17"/>
    <p:sldId id="281" r:id="rId18"/>
    <p:sldId id="273" r:id="rId19"/>
    <p:sldId id="274" r:id="rId20"/>
    <p:sldId id="275" r:id="rId21"/>
    <p:sldId id="277" r:id="rId22"/>
    <p:sldId id="276" r:id="rId23"/>
  </p:sldIdLst>
  <p:sldSz cx="9144000" cy="6858000" type="screen4x3"/>
  <p:notesSz cx="6934200" cy="9080500"/>
  <p:custDataLst>
    <p:tags r:id="rId2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78" autoAdjust="0"/>
    <p:restoredTop sz="94660"/>
  </p:normalViewPr>
  <p:slideViewPr>
    <p:cSldViewPr>
      <p:cViewPr varScale="1">
        <p:scale>
          <a:sx n="79" d="100"/>
          <a:sy n="79" d="100"/>
        </p:scale>
        <p:origin x="-8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50"/>
    </p:cViewPr>
  </p:sorterViewPr>
  <p:notesViewPr>
    <p:cSldViewPr>
      <p:cViewPr varScale="1">
        <p:scale>
          <a:sx n="87" d="100"/>
          <a:sy n="87" d="100"/>
        </p:scale>
        <p:origin x="-1884" y="-90"/>
      </p:cViewPr>
      <p:guideLst>
        <p:guide orient="horz" pos="2860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S-</a:t>
            </a:r>
            <a:fld id="{2F1AD0D8-F809-4739-93AA-D8585E9F6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45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13238"/>
            <a:ext cx="554672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7B27FE-BC6E-4CFB-9107-1A52DD467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52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C7E1261-C1BB-4EB0-B787-4F1F3747924B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00BC5B-5A54-490F-9F5E-00BD71AEFD3D}" type="datetime1">
              <a:rPr lang="en-US" smtClean="0"/>
              <a:t>11/8/2011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S-</a:t>
            </a:r>
            <a:fld id="{6B279495-00F0-43F4-BA6A-E37F82F5AE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A8F03-90F7-45BF-9F82-1B37E7062D2C}" type="datetime1">
              <a:rPr lang="en-US" smtClean="0"/>
              <a:t>11/8/2011</a:t>
            </a:fld>
            <a:r>
              <a:rPr lang="en-US"/>
              <a:t>	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S-</a:t>
            </a:r>
            <a:fld id="{73E4AA9E-FA4E-4015-91E2-1C44BE1D3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2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DB3C3-655A-40B7-B7D2-AC1FD444A718}" type="datetime1">
              <a:rPr lang="en-US" smtClean="0"/>
              <a:t>11/8/2011</a:t>
            </a:fld>
            <a:r>
              <a:rPr lang="en-US"/>
              <a:t>	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S-</a:t>
            </a:r>
            <a:fld id="{94A4A689-2B59-4A9E-9671-BCB482253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0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EB796-D6C8-423E-9077-CD4EFBE07652}" type="datetime1">
              <a:rPr lang="en-US" smtClean="0"/>
              <a:t>11/8/2011</a:t>
            </a:fld>
            <a:r>
              <a:rPr lang="en-US"/>
              <a:t>	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S-</a:t>
            </a:r>
            <a:fld id="{51E1255C-25B5-47CB-8876-4A86F03B6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6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0873F-8C7C-4288-A2D6-AF4FB6321D6C}" type="datetime1">
              <a:rPr lang="en-US" smtClean="0"/>
              <a:t>11/8/2011</a:t>
            </a:fld>
            <a:r>
              <a:rPr lang="en-US"/>
              <a:t>	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S-</a:t>
            </a:r>
            <a:fld id="{D3D8BCB2-20A3-466D-8616-A690CCE16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7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B45B9-DFED-444E-9992-C2F3C4D0DF85}" type="datetime1">
              <a:rPr lang="en-US" smtClean="0"/>
              <a:t>11/8/2011</a:t>
            </a:fld>
            <a:r>
              <a:rPr lang="en-US"/>
              <a:t>	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S-</a:t>
            </a:r>
            <a:fld id="{C4100C6F-166B-415C-8A23-0E8BBC50D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7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AEBE3-457A-44AB-A37F-80D3DD426AC9}" type="datetime1">
              <a:rPr lang="en-US" smtClean="0"/>
              <a:t>11/8/2011</a:t>
            </a:fld>
            <a:r>
              <a:rPr lang="en-US"/>
              <a:t>	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S-</a:t>
            </a:r>
            <a:fld id="{7B28CCED-3F97-4232-9C02-27BC2D4D7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79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4B119-E57D-427B-B214-F1E10AC6BB4E}" type="datetime1">
              <a:rPr lang="en-US" smtClean="0"/>
              <a:t>11/8/2011</a:t>
            </a:fld>
            <a:r>
              <a:rPr lang="en-US"/>
              <a:t>	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S-</a:t>
            </a:r>
            <a:fld id="{F6E85C96-1B9A-483B-925D-EF399C2D9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7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FC78C-E4C5-4EC9-B850-CFE58C7BF42F}" type="datetime1">
              <a:rPr lang="en-US" smtClean="0"/>
              <a:t>11/8/2011</a:t>
            </a:fld>
            <a:r>
              <a:rPr lang="en-US"/>
              <a:t>	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S-</a:t>
            </a:r>
            <a:fld id="{F6626554-177E-4998-837B-C30F3EE4D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00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E7565-7B0A-4DED-8E92-1226E434CE68}" type="datetime1">
              <a:rPr lang="en-US" smtClean="0"/>
              <a:t>11/8/2011</a:t>
            </a:fld>
            <a:r>
              <a:rPr lang="en-US"/>
              <a:t>	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S-</a:t>
            </a:r>
            <a:fld id="{A5386DD5-723B-460C-8D65-682F079C0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67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956C6-B615-4AE5-A313-5E53CA1E8605}" type="datetime1">
              <a:rPr lang="en-US" smtClean="0"/>
              <a:t>11/8/2011</a:t>
            </a:fld>
            <a:r>
              <a:rPr lang="en-US"/>
              <a:t>	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S-</a:t>
            </a:r>
            <a:fld id="{B4EB044D-751F-408F-BC49-685D36F92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64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1066800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15"/>
            </p:custDataLst>
          </p:nvPr>
        </p:nvSpPr>
        <p:spPr bwMode="auto">
          <a:xfrm>
            <a:off x="10668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E2A200B9-ACE6-4CAA-9761-8C4DD6A4BA24}" type="datetime1">
              <a:rPr lang="en-US" smtClean="0"/>
              <a:t>11/8/2011</a:t>
            </a:fld>
            <a:r>
              <a:rPr lang="en-US"/>
              <a:t>	</a:t>
            </a:r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16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/>
              <a:t>S-</a:t>
            </a:r>
            <a:fld id="{D1F7387F-66D2-4E1A-A68D-68EE6FD20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5.xml"/><Relationship Id="rId4" Type="http://schemas.openxmlformats.org/officeDocument/2006/relationships/tags" Target="../tags/tag7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0.xml"/><Relationship Id="rId4" Type="http://schemas.openxmlformats.org/officeDocument/2006/relationships/tags" Target="../tags/tag7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5.xml"/><Relationship Id="rId4" Type="http://schemas.openxmlformats.org/officeDocument/2006/relationships/tags" Target="../tags/tag8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6.xml"/><Relationship Id="rId4" Type="http://schemas.openxmlformats.org/officeDocument/2006/relationships/tags" Target="../tags/tag9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tags" Target="../tags/tag102.xml"/><Relationship Id="rId5" Type="http://schemas.openxmlformats.org/officeDocument/2006/relationships/tags" Target="../tags/tag101.xml"/><Relationship Id="rId4" Type="http://schemas.openxmlformats.org/officeDocument/2006/relationships/tags" Target="../tags/tag10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7.xml"/><Relationship Id="rId4" Type="http://schemas.openxmlformats.org/officeDocument/2006/relationships/tags" Target="../tags/tag10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5" Type="http://schemas.openxmlformats.org/officeDocument/2006/relationships/tags" Target="../tags/tag112.xml"/><Relationship Id="rId4" Type="http://schemas.openxmlformats.org/officeDocument/2006/relationships/tags" Target="../tags/tag1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16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8.xml"/><Relationship Id="rId4" Type="http://schemas.openxmlformats.org/officeDocument/2006/relationships/tags" Target="../tags/tag1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Grp="1" noChangeArrowheads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3EA9DC1-66B6-4AA2-8B0E-48652BBE937A}" type="datetime1">
              <a:rPr lang="en-US" smtClean="0">
                <a:solidFill>
                  <a:schemeClr val="bg2"/>
                </a:solidFill>
              </a:rPr>
              <a:t>11/8/2011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075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>
                <a:solidFill>
                  <a:schemeClr val="bg2"/>
                </a:solidFill>
              </a:rPr>
              <a:t>© 2002-11 Hal Perkins &amp; UW CSE</a:t>
            </a:r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076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>
                <a:solidFill>
                  <a:schemeClr val="bg2"/>
                </a:solidFill>
              </a:rPr>
              <a:t>S-</a:t>
            </a:r>
            <a:fld id="{B8F132FA-C794-4FEF-97C4-CD9A678E192A}" type="slidenum">
              <a:rPr lang="en-US" smtClean="0">
                <a:solidFill>
                  <a:schemeClr val="bg2"/>
                </a:solidFill>
              </a:rPr>
              <a:pPr/>
              <a:t>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077" name="Rectangle 15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P 501 – Compilers</a:t>
            </a:r>
          </a:p>
        </p:txBody>
      </p:sp>
      <p:sp>
        <p:nvSpPr>
          <p:cNvPr id="3078" name="Rectangle 16"/>
          <p:cNvSpPr>
            <a:spLocks noGrp="1" noChangeArrowheads="1"/>
          </p:cNvSpPr>
          <p:nvPr>
            <p:ph type="subTitle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Optimizing Transformations</a:t>
            </a:r>
          </a:p>
          <a:p>
            <a:pPr eaLnBrk="1" hangingPunct="1"/>
            <a:r>
              <a:rPr lang="en-US" dirty="0" smtClean="0"/>
              <a:t>Hal Perkins</a:t>
            </a:r>
          </a:p>
          <a:p>
            <a:pPr eaLnBrk="1" hangingPunct="1"/>
            <a:r>
              <a:rPr lang="en-US" dirty="0" smtClean="0"/>
              <a:t>Autumn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F3BE701-56A6-4562-B8A3-AA326061BA27}" type="datetime1">
              <a:rPr lang="en-US" smtClean="0"/>
              <a:t>11/8/2011</a:t>
            </a:fld>
            <a:r>
              <a:rPr lang="en-US" smtClean="0"/>
              <a:t>	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CBB3BFCE-E4AD-4E91-8CDF-599E7BADB6F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Code Motion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Idea: move an operation to a location where it is executed less frequently</a:t>
            </a:r>
          </a:p>
          <a:p>
            <a:pPr lvl="1" eaLnBrk="1" hangingPunct="1"/>
            <a:r>
              <a:rPr lang="en-US" smtClean="0"/>
              <a:t>Classic situation: move loop-invariant code out of a loop and execute it once, not once per iteration</a:t>
            </a:r>
          </a:p>
          <a:p>
            <a:pPr eaLnBrk="1" hangingPunct="1"/>
            <a:r>
              <a:rPr lang="en-US" smtClean="0"/>
              <a:t>Lazy code motion: code motion plus elimination of redundant and partially redundant computations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9FDF643-D4AD-4C1F-892E-AE6B494B007C}" type="datetime1">
              <a:rPr lang="en-US" smtClean="0"/>
              <a:t>11/8/2011</a:t>
            </a:fld>
            <a:r>
              <a:rPr lang="en-US" smtClean="0"/>
              <a:t>	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9C2C67A1-4FB2-4C63-9060-7B4A64DE761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Specialization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Idea: Analysis phase may reveal information that allows a general operation in the IR to be replaced by a more specific 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Constant folding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Replacing multiplications and division by constants with shifts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Peephole optimizations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Tail recursion elimination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0E46E5E-6EBD-4900-8CB5-69969B7A3D65}" type="datetime1">
              <a:rPr lang="en-US" smtClean="0"/>
              <a:t>11/8/2011</a:t>
            </a:fld>
            <a:r>
              <a:rPr lang="en-US" smtClean="0"/>
              <a:t>	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A587289A-F3F7-4DCD-8CD5-BBFB4635D53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Strength Reduction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Classic example: Array references in a loop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for (k = 0; k &lt; n; k++) a[k] = 0;</a:t>
            </a:r>
          </a:p>
          <a:p>
            <a:pPr eaLnBrk="1" hangingPunct="1"/>
            <a:r>
              <a:rPr lang="en-US" dirty="0" smtClean="0"/>
              <a:t>Simple code generation would usually produce address arithmetic including a multiplication (k*</a:t>
            </a:r>
            <a:r>
              <a:rPr lang="en-US" i="1" dirty="0" err="1" smtClean="0"/>
              <a:t>elementsize</a:t>
            </a:r>
            <a:r>
              <a:rPr lang="en-US" dirty="0" smtClean="0"/>
              <a:t>) and addition</a:t>
            </a:r>
          </a:p>
          <a:p>
            <a:pPr eaLnBrk="1" hangingPunct="1"/>
            <a:r>
              <a:rPr lang="en-US" dirty="0" smtClean="0"/>
              <a:t>Optimization can produce  *p++ = 0;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1A5C889-2C22-4F73-B6DE-F8CF055E7E88}" type="datetime1">
              <a:rPr lang="en-US" smtClean="0"/>
              <a:t>11/8/2011</a:t>
            </a:fld>
            <a:r>
              <a:rPr lang="en-US" smtClean="0"/>
              <a:t>	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715F1756-301E-4113-950C-C43D231BFA3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Implementing Strength Reduction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Idea: look for operations in a loop involving:</a:t>
            </a:r>
          </a:p>
          <a:p>
            <a:pPr lvl="1" eaLnBrk="1" hangingPunct="1"/>
            <a:r>
              <a:rPr lang="en-US" sz="2400" smtClean="0"/>
              <a:t>A value that does not change in the loop, the </a:t>
            </a:r>
            <a:r>
              <a:rPr lang="en-US" sz="2400" i="1" smtClean="0">
                <a:solidFill>
                  <a:schemeClr val="folHlink"/>
                </a:solidFill>
              </a:rPr>
              <a:t>region constant</a:t>
            </a:r>
            <a:r>
              <a:rPr lang="en-US" sz="2400" smtClean="0">
                <a:solidFill>
                  <a:schemeClr val="folHlink"/>
                </a:solidFill>
              </a:rPr>
              <a:t>,</a:t>
            </a:r>
            <a:r>
              <a:rPr lang="en-US" sz="2400" smtClean="0"/>
              <a:t> and </a:t>
            </a:r>
          </a:p>
          <a:p>
            <a:pPr lvl="1" eaLnBrk="1" hangingPunct="1"/>
            <a:r>
              <a:rPr lang="en-US" sz="2400" smtClean="0"/>
              <a:t>A value that varies systematically from iteration to iteration, the </a:t>
            </a:r>
            <a:r>
              <a:rPr lang="en-US" sz="2400" i="1" smtClean="0">
                <a:solidFill>
                  <a:schemeClr val="folHlink"/>
                </a:solidFill>
              </a:rPr>
              <a:t>induction variable</a:t>
            </a:r>
            <a:endParaRPr lang="en-US" sz="2400" smtClean="0">
              <a:solidFill>
                <a:schemeClr val="folHlink"/>
              </a:solidFill>
            </a:endParaRPr>
          </a:p>
          <a:p>
            <a:pPr eaLnBrk="1" hangingPunct="1"/>
            <a:r>
              <a:rPr lang="en-US" sz="2800" smtClean="0"/>
              <a:t>Create a new induction variable that directly computes the sequence of values produced by the original one; use an addition in each iteration to update the value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FA3D23E-166A-425B-B3F6-FFC226C56344}" type="datetime1">
              <a:rPr lang="en-US" smtClean="0"/>
              <a:t>11/8/2011</a:t>
            </a:fld>
            <a:r>
              <a:rPr lang="en-US" smtClean="0"/>
              <a:t>	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CB449FDD-0893-49D7-B96E-D0ADC74BCFA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Enabling Transformations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Inline substitution (procedure bodies)</a:t>
            </a:r>
          </a:p>
          <a:p>
            <a:pPr eaLnBrk="1" hangingPunct="1"/>
            <a:r>
              <a:rPr lang="en-US" dirty="0" smtClean="0"/>
              <a:t>Block cloning</a:t>
            </a:r>
          </a:p>
          <a:p>
            <a:pPr eaLnBrk="1" hangingPunct="1"/>
            <a:r>
              <a:rPr lang="en-US" dirty="0" smtClean="0"/>
              <a:t>Loop Unrolling</a:t>
            </a:r>
          </a:p>
          <a:p>
            <a:pPr eaLnBrk="1" hangingPunct="1"/>
            <a:r>
              <a:rPr lang="en-US" dirty="0" smtClean="0"/>
              <a:t>Loop </a:t>
            </a:r>
            <a:r>
              <a:rPr lang="en-US" dirty="0" err="1" smtClean="0"/>
              <a:t>Unswitching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Inline 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182688" y="2017712"/>
            <a:ext cx="7772400" cy="438308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Idea: Replace method calls with a copy of the method body.  Instead of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x = </a:t>
            </a:r>
            <a:r>
              <a:rPr lang="en-US" dirty="0" err="1" smtClean="0"/>
              <a:t>foo.getY</a:t>
            </a:r>
            <a:r>
              <a:rPr lang="en-US" dirty="0" smtClean="0"/>
              <a:t>();</a:t>
            </a:r>
          </a:p>
          <a:p>
            <a:pPr marL="457200" lvl="1" indent="0">
              <a:buNone/>
            </a:pPr>
            <a:r>
              <a:rPr lang="en-US" dirty="0" smtClean="0"/>
              <a:t>use</a:t>
            </a:r>
          </a:p>
          <a:p>
            <a:pPr marL="457200" lvl="1" indent="0">
              <a:buNone/>
            </a:pPr>
            <a:r>
              <a:rPr lang="en-US" dirty="0" smtClean="0"/>
              <a:t>	x = </a:t>
            </a:r>
            <a:r>
              <a:rPr lang="en-US" dirty="0" err="1" smtClean="0"/>
              <a:t>foo.y</a:t>
            </a:r>
            <a:endParaRPr lang="en-US" dirty="0" smtClean="0"/>
          </a:p>
          <a:p>
            <a:pPr lvl="1"/>
            <a:r>
              <a:rPr lang="en-US" dirty="0" smtClean="0"/>
              <a:t>Eliminates call overhead</a:t>
            </a:r>
          </a:p>
          <a:p>
            <a:pPr lvl="1"/>
            <a:r>
              <a:rPr lang="en-US" dirty="0" smtClean="0"/>
              <a:t>Opens possibilities for other optimizations</a:t>
            </a:r>
          </a:p>
          <a:p>
            <a:r>
              <a:rPr lang="en-US" dirty="0" smtClean="0"/>
              <a:t>But: Possible code bloat, need to catch changes to </a:t>
            </a:r>
            <a:r>
              <a:rPr lang="en-US" dirty="0" err="1" smtClean="0"/>
              <a:t>inlined</a:t>
            </a:r>
            <a:r>
              <a:rPr lang="en-US" dirty="0" smtClean="0"/>
              <a:t> code</a:t>
            </a:r>
          </a:p>
          <a:p>
            <a:r>
              <a:rPr lang="en-US" dirty="0" smtClean="0"/>
              <a:t>Still, huge win for much object-oriented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8FCEB796-D6C8-423E-9077-CD4EFBE07652}" type="datetime1">
              <a:rPr lang="en-US" smtClean="0"/>
              <a:t>11/8/2011</a:t>
            </a:fld>
            <a:r>
              <a:rPr lang="en-US" smtClean="0"/>
              <a:t>	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S-</a:t>
            </a:r>
            <a:fld id="{51E1255C-25B5-47CB-8876-4A86F03B602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5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Code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Idea: duplicate code to increase chances for optimizations, better code generation</a:t>
            </a:r>
          </a:p>
          <a:p>
            <a:r>
              <a:rPr lang="en-US" dirty="0" smtClean="0"/>
              <a:t>Tradeoff: larger code size, potential interactions with caches, registers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8FCEB796-D6C8-423E-9077-CD4EFBE07652}" type="datetime1">
              <a:rPr lang="en-US" smtClean="0"/>
              <a:t>11/8/2011</a:t>
            </a:fld>
            <a:r>
              <a:rPr lang="en-US" smtClean="0"/>
              <a:t>	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S-</a:t>
            </a:r>
            <a:fld id="{51E1255C-25B5-47CB-8876-4A86F03B602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79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BD95A94-B79A-40BD-9986-778E8EC777F9}" type="datetime1">
              <a:rPr lang="en-US" smtClean="0"/>
              <a:t>11/8/2011</a:t>
            </a:fld>
            <a:r>
              <a:rPr lang="en-US" smtClean="0"/>
              <a:t>	</a:t>
            </a:r>
          </a:p>
        </p:txBody>
      </p:sp>
      <p:sp>
        <p:nvSpPr>
          <p:cNvPr id="18435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8436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63415BE9-5158-4666-B862-01BD7034120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Code Replication Example</a:t>
            </a:r>
          </a:p>
        </p:txBody>
      </p:sp>
      <p:sp>
        <p:nvSpPr>
          <p:cNvPr id="18438" name="Rectangle 4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Original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if (x &lt; y) {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 </a:t>
            </a:r>
            <a:r>
              <a:rPr lang="en-US" sz="2000" dirty="0" smtClean="0"/>
              <a:t>  p = </a:t>
            </a:r>
            <a:r>
              <a:rPr lang="en-US" sz="2000" dirty="0" err="1" smtClean="0"/>
              <a:t>x+y</a:t>
            </a:r>
            <a:r>
              <a:rPr lang="en-US" sz="2000" dirty="0" smtClean="0"/>
              <a:t>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} else {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 </a:t>
            </a:r>
            <a:r>
              <a:rPr lang="en-US" sz="2000" dirty="0" smtClean="0"/>
              <a:t>  p = z + 1;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}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q = p*3;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w = p + q;</a:t>
            </a:r>
          </a:p>
        </p:txBody>
      </p:sp>
      <p:sp>
        <p:nvSpPr>
          <p:cNvPr id="18439" name="Rectangle 5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Duplicating code; larger </a:t>
            </a:r>
            <a:r>
              <a:rPr lang="en-US" sz="2400" smtClean="0"/>
              <a:t>basic blocks to </a:t>
            </a:r>
            <a:r>
              <a:rPr lang="en-US" sz="2400" dirty="0" smtClean="0"/>
              <a:t>optimize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000" dirty="0"/>
              <a:t>if (x &lt; y) {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000" dirty="0"/>
              <a:t>   p = </a:t>
            </a:r>
            <a:r>
              <a:rPr lang="en-US" sz="2000" dirty="0" err="1"/>
              <a:t>x+y</a:t>
            </a:r>
            <a:r>
              <a:rPr lang="en-US" sz="2000" dirty="0" smtClean="0"/>
              <a:t>;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000" dirty="0" smtClean="0"/>
              <a:t>   q </a:t>
            </a:r>
            <a:r>
              <a:rPr lang="en-US" sz="2000" dirty="0"/>
              <a:t>= p*3;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000" dirty="0" smtClean="0"/>
              <a:t>   w </a:t>
            </a:r>
            <a:r>
              <a:rPr lang="en-US" sz="2000" dirty="0"/>
              <a:t>= p + q</a:t>
            </a:r>
            <a:r>
              <a:rPr lang="en-US" sz="2000" dirty="0" smtClean="0"/>
              <a:t>;</a:t>
            </a:r>
            <a:endParaRPr lang="en-US" sz="2000" dirty="0"/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000" dirty="0"/>
              <a:t>} else {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000" dirty="0"/>
              <a:t>   p = z + 1</a:t>
            </a:r>
            <a:r>
              <a:rPr lang="en-US" sz="2000" dirty="0" smtClean="0"/>
              <a:t>;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000" dirty="0" smtClean="0"/>
              <a:t>   q </a:t>
            </a:r>
            <a:r>
              <a:rPr lang="en-US" sz="2000" dirty="0"/>
              <a:t>= p*3;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000" dirty="0" smtClean="0"/>
              <a:t>   w </a:t>
            </a:r>
            <a:r>
              <a:rPr lang="en-US" sz="2000" dirty="0"/>
              <a:t>= p + q</a:t>
            </a:r>
            <a:r>
              <a:rPr lang="en-US" sz="2000" dirty="0" smtClean="0"/>
              <a:t>;</a:t>
            </a:r>
            <a:endParaRPr lang="en-US" sz="2000" dirty="0"/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28852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D1A306C-EF80-4A7C-BBBB-F203F9E167B6}" type="datetime1">
              <a:rPr lang="en-US" smtClean="0"/>
              <a:t>11/8/2011</a:t>
            </a:fld>
            <a:r>
              <a:rPr lang="en-US" smtClean="0"/>
              <a:t>	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FC89F2EB-780E-4A54-8D57-40841A29301F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 Unrolling</a:t>
            </a:r>
          </a:p>
        </p:txBody>
      </p:sp>
      <p:sp>
        <p:nvSpPr>
          <p:cNvPr id="17414" name="Rectangle 4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Idea: Replicate the loop body to expose inter-iteration optimization possibilities</a:t>
            </a:r>
          </a:p>
          <a:p>
            <a:pPr lvl="1" eaLnBrk="1" hangingPunct="1"/>
            <a:r>
              <a:rPr lang="en-US" smtClean="0"/>
              <a:t>Increases chances for good schedules and instruction level parallelism</a:t>
            </a:r>
          </a:p>
          <a:p>
            <a:pPr lvl="1" eaLnBrk="1" hangingPunct="1"/>
            <a:r>
              <a:rPr lang="en-US" smtClean="0"/>
              <a:t>Reduces loop overhead</a:t>
            </a:r>
          </a:p>
          <a:p>
            <a:pPr eaLnBrk="1" hangingPunct="1"/>
            <a:r>
              <a:rPr lang="en-US" smtClean="0"/>
              <a:t>Catch – need to handle dependencies between iterations carefully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BD95A94-B79A-40BD-9986-778E8EC777F9}" type="datetime1">
              <a:rPr lang="en-US" smtClean="0"/>
              <a:t>11/8/2011</a:t>
            </a:fld>
            <a:r>
              <a:rPr lang="en-US" smtClean="0"/>
              <a:t>	</a:t>
            </a:r>
          </a:p>
        </p:txBody>
      </p:sp>
      <p:sp>
        <p:nvSpPr>
          <p:cNvPr id="18435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8436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63415BE9-5158-4666-B862-01BD7034120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 Unrolling Example</a:t>
            </a:r>
          </a:p>
        </p:txBody>
      </p:sp>
      <p:sp>
        <p:nvSpPr>
          <p:cNvPr id="18438" name="Rectangle 4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Original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for (</a:t>
            </a:r>
            <a:r>
              <a:rPr lang="en-US" sz="2000" dirty="0" err="1" smtClean="0"/>
              <a:t>i</a:t>
            </a:r>
            <a:r>
              <a:rPr lang="en-US" sz="2000" dirty="0" smtClean="0"/>
              <a:t>=1, </a:t>
            </a:r>
            <a:r>
              <a:rPr lang="en-US" sz="2000" dirty="0" err="1" smtClean="0"/>
              <a:t>i</a:t>
            </a:r>
            <a:r>
              <a:rPr lang="en-US" sz="2000" dirty="0" smtClean="0"/>
              <a:t>&lt;=n, </a:t>
            </a:r>
            <a:r>
              <a:rPr lang="en-US" sz="2000" dirty="0" err="1" smtClean="0"/>
              <a:t>i</a:t>
            </a:r>
            <a:r>
              <a:rPr lang="en-US" sz="2000" dirty="0" smtClean="0"/>
              <a:t>++)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a[</a:t>
            </a:r>
            <a:r>
              <a:rPr lang="en-US" sz="2000" dirty="0" err="1" smtClean="0"/>
              <a:t>i</a:t>
            </a:r>
            <a:r>
              <a:rPr lang="en-US" sz="2000" dirty="0" smtClean="0"/>
              <a:t>] = b[</a:t>
            </a:r>
            <a:r>
              <a:rPr lang="en-US" sz="2000" dirty="0" err="1" smtClean="0"/>
              <a:t>i</a:t>
            </a:r>
            <a:r>
              <a:rPr lang="en-US" sz="2000" dirty="0" smtClean="0"/>
              <a:t>];</a:t>
            </a:r>
          </a:p>
        </p:txBody>
      </p:sp>
      <p:sp>
        <p:nvSpPr>
          <p:cNvPr id="18439" name="Rectangle 5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Unrolled by 4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i=1;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while (i+3 &lt;= n) {</a:t>
            </a:r>
            <a:br>
              <a:rPr lang="en-US" sz="2000" smtClean="0"/>
            </a:br>
            <a:r>
              <a:rPr lang="en-US" sz="2000" smtClean="0"/>
              <a:t>a[i    ] = a[i    ]+b[i    ];</a:t>
            </a:r>
            <a:br>
              <a:rPr lang="en-US" sz="2000" smtClean="0"/>
            </a:br>
            <a:r>
              <a:rPr lang="en-US" sz="2000" smtClean="0"/>
              <a:t>a[i+1] = a[i+1]+b[i+1];</a:t>
            </a:r>
            <a:br>
              <a:rPr lang="en-US" sz="2000" smtClean="0"/>
            </a:br>
            <a:r>
              <a:rPr lang="en-US" sz="2000" smtClean="0"/>
              <a:t>a[i+2] = a[i+2]+b[i+2];</a:t>
            </a:r>
            <a:br>
              <a:rPr lang="en-US" sz="2000" smtClean="0"/>
            </a:br>
            <a:r>
              <a:rPr lang="en-US" sz="2000" smtClean="0"/>
              <a:t>a[i+3] = a[i+3]+b[i+3];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a+=4;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}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while (i &lt;= n) {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a[i] = a[i]+b[i];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i++;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7B8C578-B0FA-467B-BEEF-4A8935B44AD1}" type="datetime1">
              <a:rPr lang="en-US" smtClean="0"/>
              <a:t>11/8/2011</a:t>
            </a:fld>
            <a:r>
              <a:rPr lang="en-US" smtClean="0"/>
              <a:t>	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854DDCA5-8162-4B07-8080-07AF862B479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sampler of typical optimizing transformations</a:t>
            </a:r>
          </a:p>
          <a:p>
            <a:pPr lvl="1" eaLnBrk="1" hangingPunct="1"/>
            <a:r>
              <a:rPr lang="en-US" dirty="0" smtClean="0"/>
              <a:t>Mostly a teaser for later, particularly once we’ve looked at analyzing loops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16C481C-34CD-4454-8583-FFBF2564220E}" type="datetime1">
              <a:rPr lang="en-US" smtClean="0"/>
              <a:t>11/8/2011</a:t>
            </a:fld>
            <a:r>
              <a:rPr lang="en-US" smtClean="0"/>
              <a:t>	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8B259507-D5FA-421D-AEB4-6D5147AE75C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 Unswitching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Idea: if the condition in an if-then-else is loop invariant, rewrite the loop by pulling the if-then-else out of the loop and generating a tailored copy of the loop for each half of the new if</a:t>
            </a:r>
          </a:p>
          <a:p>
            <a:pPr lvl="1" eaLnBrk="1" hangingPunct="1"/>
            <a:r>
              <a:rPr lang="en-US" smtClean="0"/>
              <a:t>After this transformation, both loops have simpler control flow – more chances for rest of compiler to do better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B6C58FB-C388-421D-9026-B11A92412DFD}" type="datetime1">
              <a:rPr lang="en-US" smtClean="0"/>
              <a:t>11/8/2011</a:t>
            </a:fld>
            <a:r>
              <a:rPr lang="en-US" smtClean="0"/>
              <a:t>	</a:t>
            </a:r>
          </a:p>
        </p:txBody>
      </p:sp>
      <p:sp>
        <p:nvSpPr>
          <p:cNvPr id="2048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048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08CAA669-865C-4776-9565-A28D2EB2A64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 UnswitchingExample</a:t>
            </a:r>
          </a:p>
        </p:txBody>
      </p:sp>
      <p:sp>
        <p:nvSpPr>
          <p:cNvPr id="20486" name="Rectangle 4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Original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for (i=1, i&lt;=n, i++)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if (x &gt; y)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a[i] = b[i]*x;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else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a[i] = b[i]*y</a:t>
            </a:r>
          </a:p>
        </p:txBody>
      </p:sp>
      <p:sp>
        <p:nvSpPr>
          <p:cNvPr id="20487" name="Rectangle 5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Unswitched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if (x &gt; y)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for (i = 1; i &lt; n; i++)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a[i] = b[i]*x;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else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a[i] = b[i]*y;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7A4CDBF-11BC-419E-AF61-4648F79B5EE5}" type="datetime1">
              <a:rPr lang="en-US" smtClean="0"/>
              <a:t>11/8/2011</a:t>
            </a:fld>
            <a:r>
              <a:rPr lang="en-US" smtClean="0"/>
              <a:t>	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4A52E3DD-C98C-403C-B23E-12A8B37C38B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This is just a sampler</a:t>
            </a:r>
          </a:p>
          <a:p>
            <a:pPr lvl="1" eaLnBrk="1" hangingPunct="1"/>
            <a:r>
              <a:rPr lang="en-US" sz="2400" smtClean="0"/>
              <a:t>Hundreds of transformations in the literature</a:t>
            </a:r>
          </a:p>
          <a:p>
            <a:pPr lvl="1" eaLnBrk="1" hangingPunct="1"/>
            <a:r>
              <a:rPr lang="en-US" sz="2400" smtClean="0"/>
              <a:t>We will look at several in more detail, particularly involving loops</a:t>
            </a:r>
          </a:p>
          <a:p>
            <a:pPr eaLnBrk="1" hangingPunct="1"/>
            <a:r>
              <a:rPr lang="en-US" sz="2800" smtClean="0"/>
              <a:t>Big part of engineering a compiler is to decide which transformations to use, in what order, and when to repeat them</a:t>
            </a:r>
          </a:p>
          <a:p>
            <a:pPr lvl="1" eaLnBrk="1" hangingPunct="1"/>
            <a:r>
              <a:rPr lang="en-US" sz="2400" smtClean="0"/>
              <a:t>Different tradeoffs depending on compiler goals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9C9BE77-D715-44D2-9749-FE880DD21CA7}" type="datetime1">
              <a:rPr lang="en-US" smtClean="0"/>
              <a:t>11/8/2011</a:t>
            </a:fld>
            <a:r>
              <a:rPr lang="en-US" smtClean="0"/>
              <a:t>	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6D4E03E3-84A6-44A6-BEF0-1309DF3C42B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Role of Transformations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Data-flow analysis discovers opportunities for code improvement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Compiler must rewrite the code (IR) to realize these improvements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transformation may reveal additional opportunities for further analysis &amp; transformation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May also block opportunities by obscuring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C332882-5209-4A37-8721-60BEA76A78AD}" type="datetime1">
              <a:rPr lang="en-US" smtClean="0"/>
              <a:t>11/8/2011</a:t>
            </a:fld>
            <a:r>
              <a:rPr lang="en-US" smtClean="0"/>
              <a:t>	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8397F1BF-4C9E-44E8-B9A6-A4E1BCE6207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Organizing Transformations in a Compiler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Typically middle end consists of many individual transformations that filter the IR and produce rewritten IR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No formal theory for order to apply them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Some rules of thumb and best practices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Some transformations can be profitably applied repeatedly, particularly if others transformations expose more opportunities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E0E827D-50F2-43F9-901E-379DEC061C1D}" type="datetime1">
              <a:rPr lang="en-US" smtClean="0"/>
              <a:t>11/8/2011</a:t>
            </a:fld>
            <a:r>
              <a:rPr lang="en-US" smtClean="0"/>
              <a:t>	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DC8EF1B8-1141-401F-8DC1-620D0E26DD0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Taxonomy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Machine Independent Transformations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Realized profitability may actually depend on machine architecture, but are typically implemented without considering this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Machine Dependent Transformations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Most of the machine dependent code is in instruction selection &amp; scheduling and register allocation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Some machine dependent code belongs in the optimizer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AE320EE-8893-4903-9794-F46C33ACF4F7}" type="datetime1">
              <a:rPr lang="en-US" smtClean="0"/>
              <a:t>11/8/2011</a:t>
            </a:fld>
            <a:r>
              <a:rPr lang="en-US" smtClean="0"/>
              <a:t>	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B24FD01B-4197-4072-B9FC-78F51BF28E8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Machine Independent Transformations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Dead code elimination</a:t>
            </a:r>
          </a:p>
          <a:p>
            <a:pPr eaLnBrk="1" hangingPunct="1"/>
            <a:r>
              <a:rPr lang="en-US" smtClean="0"/>
              <a:t>Code motion</a:t>
            </a:r>
          </a:p>
          <a:p>
            <a:pPr eaLnBrk="1" hangingPunct="1"/>
            <a:r>
              <a:rPr lang="en-US" smtClean="0"/>
              <a:t>Specialization</a:t>
            </a:r>
          </a:p>
          <a:p>
            <a:pPr eaLnBrk="1" hangingPunct="1"/>
            <a:r>
              <a:rPr lang="en-US" smtClean="0"/>
              <a:t>Strength reduction</a:t>
            </a:r>
          </a:p>
          <a:p>
            <a:pPr eaLnBrk="1" hangingPunct="1"/>
            <a:r>
              <a:rPr lang="en-US" smtClean="0"/>
              <a:t>Enable other transformations</a:t>
            </a:r>
          </a:p>
          <a:p>
            <a:pPr eaLnBrk="1" hangingPunct="1"/>
            <a:r>
              <a:rPr lang="en-US" smtClean="0"/>
              <a:t>Eliminate redundant computations</a:t>
            </a:r>
          </a:p>
          <a:p>
            <a:pPr lvl="1" eaLnBrk="1" hangingPunct="1"/>
            <a:r>
              <a:rPr lang="en-US" smtClean="0"/>
              <a:t>Value numbering, GCSE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FF06BC7-AAC2-4894-B2B5-1AEA6B51386A}" type="datetime1">
              <a:rPr lang="en-US" smtClean="0"/>
              <a:t>11/8/2011</a:t>
            </a:fld>
            <a:r>
              <a:rPr lang="en-US" smtClean="0"/>
              <a:t>	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E09B3BBD-5ED2-4F2E-B484-812465A70F8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Machine Dependent Transformations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Take advantage of special hardware</a:t>
            </a:r>
          </a:p>
          <a:p>
            <a:pPr lvl="1" eaLnBrk="1" hangingPunct="1"/>
            <a:r>
              <a:rPr lang="en-US" smtClean="0"/>
              <a:t>Expose instruction-level parallelism, for example</a:t>
            </a:r>
          </a:p>
          <a:p>
            <a:pPr eaLnBrk="1" hangingPunct="1"/>
            <a:r>
              <a:rPr lang="en-US" smtClean="0"/>
              <a:t>Manage or hide latencies</a:t>
            </a:r>
          </a:p>
          <a:p>
            <a:pPr lvl="1" eaLnBrk="1" hangingPunct="1"/>
            <a:r>
              <a:rPr lang="en-US" smtClean="0"/>
              <a:t>Improve cache behavior</a:t>
            </a:r>
          </a:p>
          <a:p>
            <a:pPr eaLnBrk="1" hangingPunct="1"/>
            <a:r>
              <a:rPr lang="en-US" smtClean="0"/>
              <a:t>Deal with finite resources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BB336A3-723E-433B-A5FA-F02551CDEDEE}" type="datetime1">
              <a:rPr lang="en-US" smtClean="0"/>
              <a:t>11/8/2011</a:t>
            </a:fld>
            <a:r>
              <a:rPr lang="en-US" smtClean="0"/>
              <a:t>	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C36433D6-3576-4017-B742-523E4F9F97C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Dead Code Elimination 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If a compiler can prove that a computation has no external effect, it can be removed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Useless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Unreachable operations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Dead code often results from other transformations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Often want to do DCE several times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95E5935-5C2B-42F4-A6A0-606E853C9212}" type="datetime1">
              <a:rPr lang="en-US" smtClean="0"/>
              <a:t>11/8/2011</a:t>
            </a:fld>
            <a:r>
              <a:rPr lang="en-US" smtClean="0"/>
              <a:t>	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6CFCBE9D-0D84-4D55-92DE-B8014451B5D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Dead Code Elimination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Classic algorithm is similar to garbage collection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Pass I – Mark all useful operations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Start with critical operations – output, entry/exit blocks, calls to other procedures, etc.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Mark all operations that are needed for critical operations; repeat until convergence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Pass II – delete all unmarked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Need to treat jumps carefully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b06e0a3b-8bed-4aa0-bb12-06e06d80fcf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376</TotalTime>
  <Words>1053</Words>
  <Application>Microsoft Office PowerPoint</Application>
  <PresentationFormat>On-screen Show (4:3)</PresentationFormat>
  <Paragraphs>215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Blends</vt:lpstr>
      <vt:lpstr>CSE P 501 – Compilers</vt:lpstr>
      <vt:lpstr>Agenda</vt:lpstr>
      <vt:lpstr>Role of Transformations</vt:lpstr>
      <vt:lpstr>Organizing Transformations in a Compiler</vt:lpstr>
      <vt:lpstr>A Taxonomy</vt:lpstr>
      <vt:lpstr>Machine Independent Transformations</vt:lpstr>
      <vt:lpstr>Machine Dependent Transformations</vt:lpstr>
      <vt:lpstr>Dead Code Elimination </vt:lpstr>
      <vt:lpstr>Dead Code Elimination</vt:lpstr>
      <vt:lpstr>Code Motion</vt:lpstr>
      <vt:lpstr>Specialization</vt:lpstr>
      <vt:lpstr>Strength Reduction</vt:lpstr>
      <vt:lpstr>Implementing Strength Reduction</vt:lpstr>
      <vt:lpstr>Some Enabling Transformations</vt:lpstr>
      <vt:lpstr>Inline Substitution</vt:lpstr>
      <vt:lpstr>Code Replication</vt:lpstr>
      <vt:lpstr>Code Replication Example</vt:lpstr>
      <vt:lpstr>Loop Unrolling</vt:lpstr>
      <vt:lpstr>Loop Unrolling Example</vt:lpstr>
      <vt:lpstr>Loop Unswitching</vt:lpstr>
      <vt:lpstr>Loop UnswitchingExample</vt:lpstr>
      <vt:lpstr>Summary</vt:lpstr>
    </vt:vector>
  </TitlesOfParts>
  <Company>UW CSE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Fred Videon</cp:lastModifiedBy>
  <cp:revision>39</cp:revision>
  <dcterms:created xsi:type="dcterms:W3CDTF">2002-10-01T01:44:57Z</dcterms:created>
  <dcterms:modified xsi:type="dcterms:W3CDTF">2011-11-08T17:29:54Z</dcterms:modified>
</cp:coreProperties>
</file>