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3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4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5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32" r:id="rId32"/>
    <p:sldId id="333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</p:sldIdLst>
  <p:sldSz cx="9144000" cy="6858000" type="screen4x3"/>
  <p:notesSz cx="6934200" cy="9220200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8" autoAdjust="0"/>
    <p:restoredTop sz="90728" autoAdjust="0"/>
  </p:normalViewPr>
  <p:slideViewPr>
    <p:cSldViewPr>
      <p:cViewPr varScale="1">
        <p:scale>
          <a:sx n="79" d="100"/>
          <a:sy n="79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CSE P 501 </a:t>
            </a:r>
            <a:r>
              <a:rPr lang="en-US" smtClean="0"/>
              <a:t>Au11</a:t>
            </a: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T-</a:t>
            </a:r>
            <a:fld id="{C1E61B4A-0F49-47B4-BF42-CC483B49F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0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A038DEE-27F3-4C02-9C80-81A4D459E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18.1 or Cooper/Torczon 9.20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6D765C-03EF-49E8-AF81-C354C0D80F7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18.2 or Cooper/Torczon 9.20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0A3635-81B9-4DAB-9785-FA02CE215286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18.3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F82257-13EE-4BC5-B859-6DAAE584208A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18.4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604A18A-301A-4B1B-BA4A-DBA87A1217AE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fig. 18.6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6ECFCE-360E-4EC8-A0A3-7BC28070C3EB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7B4255-388A-4A33-8809-2704C195B78B}" type="datetime1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T-</a:t>
            </a:r>
            <a:fld id="{6C97975D-7DE5-4C77-B214-9A3EAB66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6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BFFCF-A4EB-4591-810C-5B6EA02B4011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A3948B6F-EBE2-4CBC-B6DC-38163A36F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6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A090B-7ACF-48DD-B4F8-F50CCB70F95B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5CF1C50C-0B3E-4D50-B368-C7BCAEA0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26F6C-791F-4538-821C-D0DA8D8FF9D6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D0178487-A47D-4148-B054-BDF5F6833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768AB-6C6F-4922-BF91-56EDDF72F664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137B30B8-C113-4BAE-BBF6-FAE0BCF89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5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74137-E4C9-460D-B073-5C9638C360D0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FC163967-A820-41AF-ADDF-9B9D800A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E44F-0CA6-4F7C-B87D-2EC68BC8C9BF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1B5D462A-B502-4B1F-80C0-166B8F5B2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9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58D2-176C-47CB-8566-E0A42191F7DC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F2CD0437-2F5B-4E0D-A9B5-3AD79610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8F729-F371-4584-8CB3-6DCED2C4B86A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93DAE49E-0861-4FEC-8E80-9A57B2E96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D5772-8C98-4E74-A2AE-F22EAF723FFC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4F452496-E52E-4B7F-B504-C8E10B33E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7D38-D2A8-4D2C-98BA-668F39C90571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T-</a:t>
            </a:r>
            <a:fld id="{2E3CE1DE-E598-4548-808A-15CC990D1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6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7E62DD22-7C18-4648-A74D-7348F95F5451}" type="datetime1">
              <a:rPr lang="en-US"/>
              <a:pPr>
                <a:defRPr/>
              </a:pPr>
              <a:t>11/15/2011</a:t>
            </a:fld>
            <a:r>
              <a:rPr lang="en-US"/>
              <a:t>	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T-</a:t>
            </a:r>
            <a:fld id="{52037A77-F397-43E0-A3B0-7F1553C4C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32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4" Type="http://schemas.openxmlformats.org/officeDocument/2006/relationships/tags" Target="../tags/tag1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4.xml"/><Relationship Id="rId4" Type="http://schemas.openxmlformats.org/officeDocument/2006/relationships/tags" Target="../tags/tag16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0.xml"/><Relationship Id="rId4" Type="http://schemas.openxmlformats.org/officeDocument/2006/relationships/tags" Target="../tags/tag18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tags" Target="../tags/tag19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2.xml"/><Relationship Id="rId4" Type="http://schemas.openxmlformats.org/officeDocument/2006/relationships/tags" Target="../tags/tag21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7.xml"/><Relationship Id="rId4" Type="http://schemas.openxmlformats.org/officeDocument/2006/relationships/tags" Target="../tags/tag21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2.xml"/><Relationship Id="rId4" Type="http://schemas.openxmlformats.org/officeDocument/2006/relationships/tags" Target="../tags/tag22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7.xml"/><Relationship Id="rId4" Type="http://schemas.openxmlformats.org/officeDocument/2006/relationships/tags" Target="../tags/tag22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2.xml"/><Relationship Id="rId4" Type="http://schemas.openxmlformats.org/officeDocument/2006/relationships/tags" Target="../tags/tag23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7.xml"/><Relationship Id="rId4" Type="http://schemas.openxmlformats.org/officeDocument/2006/relationships/tags" Target="../tags/tag23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2.xml"/><Relationship Id="rId4" Type="http://schemas.openxmlformats.org/officeDocument/2006/relationships/tags" Target="../tags/tag24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7.xml"/><Relationship Id="rId4" Type="http://schemas.openxmlformats.org/officeDocument/2006/relationships/tags" Target="../tags/tag2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7.xml"/><Relationship Id="rId4" Type="http://schemas.openxmlformats.org/officeDocument/2006/relationships/tags" Target="../tags/tag2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2.xml"/><Relationship Id="rId4" Type="http://schemas.openxmlformats.org/officeDocument/2006/relationships/tags" Target="../tags/tag26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265.xml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7.xml"/><Relationship Id="rId4" Type="http://schemas.openxmlformats.org/officeDocument/2006/relationships/tags" Target="../tags/tag26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2.xml"/><Relationship Id="rId4" Type="http://schemas.openxmlformats.org/officeDocument/2006/relationships/tags" Target="../tags/tag27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D11DA9-82C7-430E-968C-D01DD372D8F4}" type="datetime1">
              <a:rPr lang="en-US">
                <a:solidFill>
                  <a:schemeClr val="bg2"/>
                </a:solidFill>
              </a:rPr>
              <a:pPr/>
              <a:t>11/15/2011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>
                <a:solidFill>
                  <a:schemeClr val="bg2"/>
                </a:solidFill>
              </a:rPr>
              <a:t>© 2002-11 Hal Perkins &amp; UW CSE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T-</a:t>
            </a:r>
            <a:fld id="{869522AE-BE80-4C11-9BBD-DD8F99898659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</a:t>
            </a:r>
          </a:p>
          <a:p>
            <a:pPr eaLnBrk="1" hangingPunct="1"/>
            <a:r>
              <a:rPr lang="en-US" smtClean="0"/>
              <a:t>Hal Perkins</a:t>
            </a:r>
          </a:p>
          <a:p>
            <a:pPr eaLnBrk="1" hangingPunct="1"/>
            <a:r>
              <a:rPr lang="en-US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Finding Loops in Flow Graphs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We use </a:t>
            </a:r>
            <a:r>
              <a:rPr lang="en-US" i="1" smtClean="0"/>
              <a:t>dominators</a:t>
            </a:r>
            <a:r>
              <a:rPr lang="en-US" smtClean="0"/>
              <a:t> for this</a:t>
            </a:r>
          </a:p>
          <a:p>
            <a:r>
              <a:rPr lang="en-US" smtClean="0"/>
              <a:t>Recall</a:t>
            </a:r>
          </a:p>
          <a:p>
            <a:pPr lvl="1"/>
            <a:r>
              <a:rPr lang="en-US" smtClean="0"/>
              <a:t>Every control flow graph has a unique start node s0</a:t>
            </a:r>
          </a:p>
          <a:p>
            <a:pPr lvl="1"/>
            <a:r>
              <a:rPr lang="en-US" smtClean="0"/>
              <a:t>Node x dominates node y if every path from s0 to y must go through x</a:t>
            </a:r>
          </a:p>
          <a:p>
            <a:pPr lvl="1"/>
            <a:r>
              <a:rPr lang="en-US" smtClean="0"/>
              <a:t>A node x dominates itself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49C7DD-06DC-4C2C-B6E0-364149817F93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B16A18D9-1E44-4957-AACE-9838ED58C20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Calculating Dominator Sets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D[n] is the set of nodes that dominate n</a:t>
            </a:r>
          </a:p>
          <a:p>
            <a:pPr lvl="1"/>
            <a:r>
              <a:rPr lang="en-US" smtClean="0"/>
              <a:t>D[s0] = { s0 }</a:t>
            </a:r>
          </a:p>
          <a:p>
            <a:pPr lvl="1"/>
            <a:r>
              <a:rPr lang="en-US" smtClean="0"/>
              <a:t>D[n] = { n } </a:t>
            </a:r>
            <a:r>
              <a:rPr lang="en-US" smtClean="0">
                <a:sym typeface="Symbol" pitchFamily="18" charset="2"/>
              </a:rPr>
              <a:t> ( </a:t>
            </a:r>
            <a:r>
              <a:rPr lang="en-US" sz="1800" smtClean="0">
                <a:sym typeface="Symbol" pitchFamily="18" charset="2"/>
              </a:rPr>
              <a:t>ppred[n]</a:t>
            </a:r>
            <a:r>
              <a:rPr lang="en-US" smtClean="0">
                <a:sym typeface="Symbol" pitchFamily="18" charset="2"/>
              </a:rPr>
              <a:t> D[p] )</a:t>
            </a:r>
          </a:p>
          <a:p>
            <a:r>
              <a:rPr lang="en-US" smtClean="0">
                <a:sym typeface="Symbol" pitchFamily="18" charset="2"/>
              </a:rPr>
              <a:t>Set up an iterative analysis as usual to solve this</a:t>
            </a:r>
          </a:p>
          <a:p>
            <a:pPr lvl="1"/>
            <a:r>
              <a:rPr lang="en-US" smtClean="0">
                <a:sym typeface="Symbol" pitchFamily="18" charset="2"/>
              </a:rPr>
              <a:t>Except initially each D[n] must be all nodes in the graph – updates make these sets smaller if changed</a:t>
            </a:r>
            <a:endParaRPr lang="en-US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54BD8AE-AA76-4288-8356-EAEEE8D48423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9CA203CA-22A0-4087-9925-4AE679C2D38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Immediate Dominators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Every node n has a single </a:t>
            </a:r>
            <a:r>
              <a:rPr lang="en-US" i="1" dirty="0" smtClean="0"/>
              <a:t>immediate dominator</a:t>
            </a:r>
            <a:r>
              <a:rPr lang="en-US" dirty="0" smtClean="0"/>
              <a:t>  </a:t>
            </a:r>
            <a:r>
              <a:rPr lang="en-US" dirty="0" err="1" smtClean="0"/>
              <a:t>idom</a:t>
            </a:r>
            <a:r>
              <a:rPr lang="en-US" dirty="0" smtClean="0"/>
              <a:t>(n)</a:t>
            </a:r>
          </a:p>
          <a:p>
            <a:pPr lvl="1">
              <a:defRPr/>
            </a:pPr>
            <a:r>
              <a:rPr lang="en-US" dirty="0" err="1" smtClean="0"/>
              <a:t>idom</a:t>
            </a:r>
            <a:r>
              <a:rPr lang="en-US" dirty="0" smtClean="0"/>
              <a:t>(n) differs from n</a:t>
            </a:r>
          </a:p>
          <a:p>
            <a:pPr lvl="1">
              <a:defRPr/>
            </a:pPr>
            <a:r>
              <a:rPr lang="en-US" dirty="0" err="1" smtClean="0"/>
              <a:t>idom</a:t>
            </a:r>
            <a:r>
              <a:rPr lang="en-US" dirty="0" smtClean="0"/>
              <a:t>(n) dominates n</a:t>
            </a:r>
          </a:p>
          <a:p>
            <a:pPr lvl="1">
              <a:defRPr/>
            </a:pPr>
            <a:r>
              <a:rPr lang="en-US" dirty="0" err="1" smtClean="0"/>
              <a:t>idom</a:t>
            </a:r>
            <a:r>
              <a:rPr lang="en-US" dirty="0" smtClean="0"/>
              <a:t>(n) does not dominate any other dominator of n</a:t>
            </a:r>
          </a:p>
          <a:p>
            <a:pPr>
              <a:defRPr/>
            </a:pPr>
            <a:r>
              <a:rPr lang="en-US" dirty="0" smtClean="0"/>
              <a:t>Fact (</a:t>
            </a:r>
            <a:r>
              <a:rPr lang="en-US" dirty="0" err="1" smtClean="0"/>
              <a:t>er</a:t>
            </a:r>
            <a:r>
              <a:rPr lang="en-US" dirty="0" smtClean="0"/>
              <a:t>, theorem): If a dominates n and b dominates n, then either a dominates b or b dominates a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 </a:t>
            </a:r>
            <a:r>
              <a:rPr lang="en-US" dirty="0" err="1" smtClean="0">
                <a:sym typeface="Symbol"/>
              </a:rPr>
              <a:t>idom</a:t>
            </a:r>
            <a:r>
              <a:rPr lang="en-US" dirty="0" smtClean="0">
                <a:sym typeface="Symbol"/>
              </a:rPr>
              <a:t>(n) is unique</a:t>
            </a:r>
            <a:endParaRPr lang="en-US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9697D1-B3C3-4CAA-A05A-E16B16C572A1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0F3748D-ACC3-48ED-A660-A0BC0973E91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Dominator Tree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dominator tree</a:t>
            </a:r>
            <a:r>
              <a:rPr lang="en-US" smtClean="0"/>
              <a:t>  is constructed from a flowgraph by drawing an edge form every node in n to idom(n)</a:t>
            </a:r>
          </a:p>
          <a:p>
            <a:pPr lvl="1"/>
            <a:r>
              <a:rPr lang="en-US" smtClean="0"/>
              <a:t>This will be a tree.  Why?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369D958-02CA-4BD0-B193-411E2A7DBAF3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F7BC328-EA03-4973-9930-C6AA77746C8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967BC8-D795-4631-90F7-838F5D928EDF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B98B521-4C5D-4C6F-9BED-D6A538A7D40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Back Edges &amp;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flow graph edge from a node n to a node h that dominates n is a </a:t>
            </a:r>
            <a:r>
              <a:rPr lang="en-US" i="1" smtClean="0"/>
              <a:t>back edge</a:t>
            </a:r>
            <a:r>
              <a:rPr lang="en-US" smtClean="0"/>
              <a:t> </a:t>
            </a:r>
          </a:p>
          <a:p>
            <a:r>
              <a:rPr lang="en-US" smtClean="0"/>
              <a:t>For every back edge there is a corresponding subgraph of the flow graph that is a loop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4C1F78-5FFA-4D20-90E2-0FA6F9BFF8AF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50E6662A-C733-4555-B18B-6BB93976D15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If h dominates n and n-&gt;h is a back edge, then the </a:t>
            </a:r>
            <a:r>
              <a:rPr lang="en-US" i="1" dirty="0" smtClean="0"/>
              <a:t>natural loop</a:t>
            </a:r>
            <a:r>
              <a:rPr lang="en-US" dirty="0" smtClean="0"/>
              <a:t> of that back edge is the set of nodes x such that</a:t>
            </a:r>
          </a:p>
          <a:p>
            <a:pPr lvl="1">
              <a:defRPr/>
            </a:pPr>
            <a:r>
              <a:rPr lang="en-US" dirty="0" smtClean="0"/>
              <a:t>h dominates x</a:t>
            </a:r>
          </a:p>
          <a:p>
            <a:pPr lvl="1">
              <a:defRPr/>
            </a:pPr>
            <a:r>
              <a:rPr lang="en-US" dirty="0" smtClean="0"/>
              <a:t>There is a path from x to n not containing h</a:t>
            </a:r>
          </a:p>
          <a:p>
            <a:pPr>
              <a:defRPr/>
            </a:pPr>
            <a:r>
              <a:rPr lang="en-US" dirty="0" smtClean="0"/>
              <a:t>h is the </a:t>
            </a:r>
            <a:r>
              <a:rPr lang="en-US" i="1" dirty="0" smtClean="0"/>
              <a:t>header</a:t>
            </a:r>
            <a:r>
              <a:rPr lang="en-US" dirty="0" smtClean="0"/>
              <a:t>  of this loop</a:t>
            </a:r>
          </a:p>
          <a:p>
            <a:pPr>
              <a:defRPr/>
            </a:pPr>
            <a:r>
              <a:rPr lang="en-US" dirty="0" smtClean="0"/>
              <a:t>Standard loop optimizations can cope with loops whether they are natural or not</a:t>
            </a: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33D51F-8960-4D8F-9278-08A5275E2D24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8BE418F-CBA7-4F4E-9FAC-FE4C01AF362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Inner Loops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Inner loops are more important for optimization because most execution time is expected to be spent there</a:t>
            </a:r>
          </a:p>
          <a:p>
            <a:r>
              <a:rPr lang="en-US" smtClean="0"/>
              <a:t>If two loops share a header, it is hard to tell which one is “inner”</a:t>
            </a:r>
          </a:p>
          <a:p>
            <a:pPr lvl="1"/>
            <a:r>
              <a:rPr lang="en-US" smtClean="0"/>
              <a:t>Common way to handle this is to merge natural loops with the same header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A73130B-118C-44E7-A131-5AEC70EFD335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BAFCC4F2-CAF8-4654-A3D1-90CA0A5BAC8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Inner (nested) loops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Suppose</a:t>
            </a:r>
          </a:p>
          <a:p>
            <a:pPr lvl="1"/>
            <a:r>
              <a:rPr lang="en-US" smtClean="0"/>
              <a:t>A and B are loops with headers a and b</a:t>
            </a:r>
          </a:p>
          <a:p>
            <a:pPr lvl="1"/>
            <a:r>
              <a:rPr lang="en-US" smtClean="0"/>
              <a:t>a </a:t>
            </a:r>
            <a:r>
              <a:rPr lang="en-US" smtClean="0">
                <a:sym typeface="Symbol" pitchFamily="18" charset="2"/>
              </a:rPr>
              <a:t> b</a:t>
            </a:r>
          </a:p>
          <a:p>
            <a:pPr lvl="1"/>
            <a:r>
              <a:rPr lang="en-US" smtClean="0">
                <a:sym typeface="Symbol" pitchFamily="18" charset="2"/>
              </a:rPr>
              <a:t>b is in A</a:t>
            </a:r>
          </a:p>
          <a:p>
            <a:r>
              <a:rPr lang="en-US" smtClean="0">
                <a:sym typeface="Symbol" pitchFamily="18" charset="2"/>
              </a:rPr>
              <a:t>Then</a:t>
            </a:r>
          </a:p>
          <a:p>
            <a:pPr lvl="1"/>
            <a:r>
              <a:rPr lang="en-US" smtClean="0">
                <a:sym typeface="Symbol" pitchFamily="18" charset="2"/>
              </a:rPr>
              <a:t>The nodes of B are a proper subset of A</a:t>
            </a:r>
          </a:p>
          <a:p>
            <a:pPr lvl="1"/>
            <a:r>
              <a:rPr lang="en-US" smtClean="0">
                <a:sym typeface="Symbol" pitchFamily="18" charset="2"/>
              </a:rPr>
              <a:t>B is nested in A, or B is the </a:t>
            </a:r>
            <a:r>
              <a:rPr lang="en-US" i="1" smtClean="0">
                <a:sym typeface="Symbol" pitchFamily="18" charset="2"/>
              </a:rPr>
              <a:t>inner loop</a:t>
            </a:r>
            <a:r>
              <a:rPr lang="en-US" smtClean="0">
                <a:sym typeface="Symbol" pitchFamily="18" charset="2"/>
              </a:rPr>
              <a:t> </a:t>
            </a:r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B78EDC-BEC1-46B8-9B79-FBED3EFAB565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EB2716D-D68B-4BAC-91F9-50B6478E18C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Loop-Nest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Given a flow graph G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Compute the dominators of G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Construct the dominator tree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Find the natural loops (thus all loop-header nodes)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For each loop header h, merge all natural loops of h into a single loop: loop[h]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Construct a tree of loop headers </a:t>
            </a:r>
            <a:r>
              <a:rPr lang="en-US" dirty="0" err="1" smtClean="0"/>
              <a:t>s.t</a:t>
            </a:r>
            <a:r>
              <a:rPr lang="en-US" dirty="0" smtClean="0"/>
              <a:t>. h1 is above h2 if h2 is in loop[h1]</a:t>
            </a: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046931-2556-489E-ACD0-B74A6A874B24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71BE7DB7-1EEB-4D62-B2CF-151CADAE1CA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Loop optimizations</a:t>
            </a:r>
          </a:p>
          <a:p>
            <a:pPr lvl="1">
              <a:defRPr/>
            </a:pPr>
            <a:r>
              <a:rPr lang="en-US" dirty="0" smtClean="0"/>
              <a:t>Dominators – discovering loops</a:t>
            </a:r>
          </a:p>
          <a:p>
            <a:pPr lvl="1">
              <a:defRPr/>
            </a:pPr>
            <a:r>
              <a:rPr lang="en-US" dirty="0" smtClean="0"/>
              <a:t>Loop invariant calculations</a:t>
            </a:r>
          </a:p>
          <a:p>
            <a:pPr lvl="1">
              <a:defRPr/>
            </a:pPr>
            <a:r>
              <a:rPr lang="en-US" dirty="0" smtClean="0"/>
              <a:t>Loop transformations</a:t>
            </a:r>
          </a:p>
          <a:p>
            <a:pPr>
              <a:defRPr/>
            </a:pPr>
            <a:r>
              <a:rPr lang="en-US" dirty="0" smtClean="0"/>
              <a:t>A quick look at some memory hierarchy issues</a:t>
            </a:r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Largely based on material in </a:t>
            </a:r>
            <a:r>
              <a:rPr lang="en-US" sz="2200" dirty="0" err="1" smtClean="0"/>
              <a:t>Appel</a:t>
            </a:r>
            <a:r>
              <a:rPr lang="en-US" sz="2200" dirty="0" smtClean="0"/>
              <a:t> </a:t>
            </a:r>
            <a:r>
              <a:rPr lang="en-US" sz="2200" dirty="0" err="1" smtClean="0"/>
              <a:t>ch</a:t>
            </a:r>
            <a:r>
              <a:rPr lang="en-US" sz="2200" dirty="0" smtClean="0"/>
              <a:t>. 18, 21; similar material in other books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8C1742-6589-4969-AA80-BE2417D148CD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D146ED8-6EB2-41F4-A932-46E3CA978D8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Loop-Nest Tree details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Leaves of this tree are the innermost loops</a:t>
            </a:r>
          </a:p>
          <a:p>
            <a:r>
              <a:rPr lang="en-US" smtClean="0"/>
              <a:t>Need to put all non-loop nodes somewhere</a:t>
            </a:r>
          </a:p>
          <a:p>
            <a:pPr lvl="1"/>
            <a:r>
              <a:rPr lang="en-US" smtClean="0"/>
              <a:t>Convention: lump these into the root of the loop-nest tree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92E7B64-99EF-4863-9E25-9A2F375C20BD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59986F03-E1AD-47CB-A646-2E26A92F3F1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0C1E1B-49BD-480D-A644-376AB4EAF109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8B59AE02-6D54-4247-8343-950AB715B85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Preheader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Often we need a place to park code right before the beginning of a loop</a:t>
            </a:r>
          </a:p>
          <a:p>
            <a:r>
              <a:rPr lang="en-US" smtClean="0"/>
              <a:t>Easy if there is a single node preceding the loop header h</a:t>
            </a:r>
          </a:p>
          <a:p>
            <a:pPr lvl="1"/>
            <a:r>
              <a:rPr lang="en-US" smtClean="0"/>
              <a:t>But this isn’t the case in general</a:t>
            </a:r>
          </a:p>
          <a:p>
            <a:r>
              <a:rPr lang="en-US" smtClean="0"/>
              <a:t>So insert a </a:t>
            </a:r>
            <a:r>
              <a:rPr lang="en-US" i="1" smtClean="0"/>
              <a:t>preheader</a:t>
            </a:r>
            <a:r>
              <a:rPr lang="en-US" smtClean="0"/>
              <a:t> node p</a:t>
            </a:r>
          </a:p>
          <a:p>
            <a:pPr lvl="1"/>
            <a:r>
              <a:rPr lang="en-US" smtClean="0"/>
              <a:t>Include an edge p-&gt;h</a:t>
            </a:r>
          </a:p>
          <a:p>
            <a:pPr lvl="1"/>
            <a:r>
              <a:rPr lang="en-US" smtClean="0"/>
              <a:t>Change all edges x-&gt;h to be x-&gt;p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6FD274-79F0-4469-8C16-A3678EFAED17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ED06F32D-7D13-47FF-A3F6-8258F68C4717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Loop-Invariant Computations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Idea: If x := a1 op a2 always does the same thing each time around the loop, we’d like to </a:t>
            </a:r>
            <a:r>
              <a:rPr lang="en-US" i="1" smtClean="0"/>
              <a:t>hoist </a:t>
            </a:r>
            <a:r>
              <a:rPr lang="en-US" smtClean="0"/>
              <a:t> it and do it once outside the loop</a:t>
            </a:r>
          </a:p>
          <a:p>
            <a:r>
              <a:rPr lang="en-US" smtClean="0"/>
              <a:t>But can’t always tell if a1 and a2 will have the same value</a:t>
            </a:r>
          </a:p>
          <a:p>
            <a:pPr lvl="1"/>
            <a:r>
              <a:rPr lang="en-US" smtClean="0"/>
              <a:t>Need a conservative (safe) approximation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1096F9-F4AD-4D90-8AC7-1F8BB818435C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32A67CE6-FCE9-4B85-A180-C8C3BBB4862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Loop-Invariant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d: x := a1 op a2 is </a:t>
            </a:r>
            <a:r>
              <a:rPr lang="en-US" i="1" dirty="0" smtClean="0"/>
              <a:t>loop-invariant</a:t>
            </a:r>
            <a:r>
              <a:rPr lang="en-US" dirty="0" smtClean="0"/>
              <a:t> if for each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>
              <a:defRPr/>
            </a:pP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is a constant, or</a:t>
            </a:r>
          </a:p>
          <a:p>
            <a:pPr lvl="1">
              <a:defRPr/>
            </a:pPr>
            <a:r>
              <a:rPr lang="en-US" dirty="0" smtClean="0"/>
              <a:t>All the definitions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that reach d are outside the loop, or</a:t>
            </a:r>
          </a:p>
          <a:p>
            <a:pPr lvl="1">
              <a:defRPr/>
            </a:pPr>
            <a:r>
              <a:rPr lang="en-US" dirty="0" smtClean="0"/>
              <a:t>Only one definition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reaches d, and that definition is loop invariant</a:t>
            </a:r>
          </a:p>
          <a:p>
            <a:pPr>
              <a:defRPr/>
            </a:pPr>
            <a:r>
              <a:rPr lang="en-US" dirty="0" smtClean="0"/>
              <a:t>Use this to build an iterative algorithm</a:t>
            </a:r>
          </a:p>
          <a:p>
            <a:pPr lvl="1">
              <a:defRPr/>
            </a:pPr>
            <a:r>
              <a:rPr lang="en-US" dirty="0" smtClean="0"/>
              <a:t>Base cases: constants and operands defined outside the loop</a:t>
            </a:r>
          </a:p>
          <a:p>
            <a:pPr lvl="1">
              <a:defRPr/>
            </a:pPr>
            <a:r>
              <a:rPr lang="en-US" dirty="0" smtClean="0"/>
              <a:t>Then: repeatedly find definitions with loop-invariant operands</a:t>
            </a:r>
            <a:endParaRPr lang="en-US" dirty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C7B15-17C3-44E7-9324-3D8455D38595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21DFF49-3C2D-45B8-99D6-61068B67B209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Assume that  d: x := a1 op a2  is loop invariant.  We can hoist it to the loop </a:t>
            </a:r>
            <a:r>
              <a:rPr lang="en-US" dirty="0" err="1" smtClean="0"/>
              <a:t>preheader</a:t>
            </a:r>
            <a:r>
              <a:rPr lang="en-US" dirty="0" smtClean="0"/>
              <a:t> if</a:t>
            </a:r>
          </a:p>
          <a:p>
            <a:pPr lvl="1">
              <a:defRPr/>
            </a:pPr>
            <a:r>
              <a:rPr lang="en-US" dirty="0" smtClean="0"/>
              <a:t>d dominates all loop exits where x is live-out, and</a:t>
            </a:r>
          </a:p>
          <a:p>
            <a:pPr lvl="1">
              <a:defRPr/>
            </a:pPr>
            <a:r>
              <a:rPr lang="en-US" dirty="0" smtClean="0"/>
              <a:t>There is only one definition of x in the loop, and</a:t>
            </a:r>
          </a:p>
          <a:p>
            <a:pPr lvl="1">
              <a:defRPr/>
            </a:pPr>
            <a:r>
              <a:rPr lang="en-US" dirty="0" smtClean="0"/>
              <a:t>x is not live-out of the loop </a:t>
            </a:r>
            <a:r>
              <a:rPr lang="en-US" dirty="0" err="1" smtClean="0"/>
              <a:t>preheader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Need to modify this if a1 op a2 could have side effects or raise an exception</a:t>
            </a:r>
            <a:endParaRPr lang="en-US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6648CE-58BC-4A66-98A9-99F732D3ED36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2F0A8CA9-13F2-4E41-A4C6-72916A58F0E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Hoisting: Possible?</a:t>
            </a:r>
          </a:p>
        </p:txBody>
      </p:sp>
      <p:sp>
        <p:nvSpPr>
          <p:cNvPr id="28675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L0:	t := 0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L1: i := i + 1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t := a op b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M[i] := 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if i &lt; n goto L1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L2:	x := t</a:t>
            </a:r>
          </a:p>
        </p:txBody>
      </p:sp>
      <p:sp>
        <p:nvSpPr>
          <p:cNvPr id="28676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L0:	t := 0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L1:	if i ≥ n goto L2 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 := i + 1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t := a op b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M[i] := 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goto L1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L2:	x := t</a:t>
            </a:r>
          </a:p>
        </p:txBody>
      </p:sp>
      <p:sp>
        <p:nvSpPr>
          <p:cNvPr id="2867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0DC871-4A8F-4C98-8EBE-DA1647A66B16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8678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8679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8A0F3BA0-54E0-42AE-9B10-E6A504EA909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Hoisting: Possible?</a:t>
            </a:r>
          </a:p>
        </p:txBody>
      </p:sp>
      <p:sp>
        <p:nvSpPr>
          <p:cNvPr id="29699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Example 3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L0:	t := 0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L1: i := i + 1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t := a op b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M[i] := 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t := 0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M[j] := 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if i &lt; n goto L1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L2:	x := t</a:t>
            </a:r>
          </a:p>
          <a:p>
            <a:endParaRPr lang="en-US" smtClean="0"/>
          </a:p>
        </p:txBody>
      </p:sp>
      <p:sp>
        <p:nvSpPr>
          <p:cNvPr id="29700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Example 4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L0:	t := 0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L1:	M[j] := 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 := i + 1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t := a op b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M[i] := t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 if i &lt; n goto L1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L2:	x := t</a:t>
            </a:r>
          </a:p>
          <a:p>
            <a:endParaRPr lang="en-US" smtClean="0"/>
          </a:p>
        </p:txBody>
      </p:sp>
      <p:sp>
        <p:nvSpPr>
          <p:cNvPr id="2970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FA3CE98-86F8-4ACC-B21C-DCB022E8DECD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29702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29703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17E667B-F4D8-462F-9AD5-7E43C60DD97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Induction Variables</a:t>
            </a:r>
          </a:p>
        </p:txBody>
      </p:sp>
      <p:sp>
        <p:nvSpPr>
          <p:cNvPr id="30723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Suppose inside a loop</a:t>
            </a:r>
          </a:p>
          <a:p>
            <a:pPr lvl="1"/>
            <a:r>
              <a:rPr lang="en-US" smtClean="0"/>
              <a:t>Variable i is incremented or decremented</a:t>
            </a:r>
          </a:p>
          <a:p>
            <a:pPr lvl="1"/>
            <a:r>
              <a:rPr lang="en-US" smtClean="0"/>
              <a:t>Variable j is set to i*c+d where c and d are loop-invariant</a:t>
            </a:r>
          </a:p>
          <a:p>
            <a:r>
              <a:rPr lang="en-US" smtClean="0"/>
              <a:t>Then we can calculate j’s value without using i </a:t>
            </a:r>
          </a:p>
          <a:p>
            <a:pPr lvl="1"/>
            <a:r>
              <a:rPr lang="en-US" smtClean="0"/>
              <a:t>Whenever i is incremented by a, </a:t>
            </a:r>
            <a:br>
              <a:rPr lang="en-US" smtClean="0"/>
            </a:br>
            <a:r>
              <a:rPr lang="en-US" smtClean="0"/>
              <a:t>increment j by c*a</a:t>
            </a: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31CB6B-88D2-4E8D-A4D3-C199F12EE578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6D7BCFC6-DFD1-4814-B553-BBBC5A5C68C9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58371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Original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if </a:t>
            </a:r>
            <a:r>
              <a:rPr lang="en-US" dirty="0" err="1" smtClean="0"/>
              <a:t>i</a:t>
            </a:r>
            <a:r>
              <a:rPr lang="en-US" dirty="0" smtClean="0"/>
              <a:t> ≥ n </a:t>
            </a:r>
            <a:r>
              <a:rPr lang="en-US" dirty="0" err="1" smtClean="0"/>
              <a:t>goto</a:t>
            </a:r>
            <a:r>
              <a:rPr lang="en-US" dirty="0" smtClean="0"/>
              <a:t>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j := </a:t>
            </a:r>
            <a:r>
              <a:rPr lang="en-US" dirty="0" err="1" smtClean="0"/>
              <a:t>i</a:t>
            </a:r>
            <a:r>
              <a:rPr lang="en-US" dirty="0" smtClean="0"/>
              <a:t>*4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k := </a:t>
            </a:r>
            <a:r>
              <a:rPr lang="en-US" dirty="0" err="1" smtClean="0"/>
              <a:t>j+a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x := M[k]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</a:t>
            </a:r>
            <a:r>
              <a:rPr lang="en-US" dirty="0" err="1" smtClean="0"/>
              <a:t>s+x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i+1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goto</a:t>
            </a:r>
            <a:r>
              <a:rPr lang="en-US" dirty="0" smtClean="0"/>
              <a:t> L1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To optimize, do…</a:t>
            </a:r>
          </a:p>
          <a:p>
            <a:pPr lvl="1">
              <a:defRPr/>
            </a:pPr>
            <a:r>
              <a:rPr lang="en-US" dirty="0" smtClean="0"/>
              <a:t>Induction-variable analysis to discover </a:t>
            </a:r>
            <a:r>
              <a:rPr lang="en-US" dirty="0" err="1" smtClean="0"/>
              <a:t>i</a:t>
            </a:r>
            <a:r>
              <a:rPr lang="en-US" dirty="0" smtClean="0"/>
              <a:t> and j are related induction variables</a:t>
            </a:r>
          </a:p>
          <a:p>
            <a:pPr lvl="1">
              <a:defRPr/>
            </a:pPr>
            <a:r>
              <a:rPr lang="en-US" dirty="0" smtClean="0"/>
              <a:t>Strength reduction to replace *4 with an addition</a:t>
            </a:r>
          </a:p>
          <a:p>
            <a:pPr lvl="1">
              <a:defRPr/>
            </a:pPr>
            <a:r>
              <a:rPr lang="en-US" dirty="0" smtClean="0"/>
              <a:t>Induction-variable elimination to replace </a:t>
            </a:r>
            <a:r>
              <a:rPr lang="en-US" dirty="0" err="1" smtClean="0"/>
              <a:t>i</a:t>
            </a:r>
            <a:r>
              <a:rPr lang="en-US" dirty="0" smtClean="0"/>
              <a:t> ≥ n</a:t>
            </a:r>
          </a:p>
          <a:p>
            <a:pPr lvl="1">
              <a:defRPr/>
            </a:pPr>
            <a:r>
              <a:rPr lang="en-US" dirty="0" smtClean="0"/>
              <a:t>Assorted copy propagation</a:t>
            </a:r>
            <a:endParaRPr lang="en-US" dirty="0"/>
          </a:p>
        </p:txBody>
      </p:sp>
      <p:sp>
        <p:nvSpPr>
          <p:cNvPr id="3174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445A1C-FFDC-4B04-9621-A52A7D4F6084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175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D58D162C-82BF-4FB4-87FC-8012F08512CA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Loops</a:t>
            </a:r>
          </a:p>
        </p:txBody>
      </p:sp>
      <p:sp>
        <p:nvSpPr>
          <p:cNvPr id="5123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Much of he execution time of programs is spent here</a:t>
            </a:r>
          </a:p>
          <a:p>
            <a:r>
              <a:rPr lang="en-US" smtClean="0">
                <a:sym typeface="Symbol" pitchFamily="18" charset="2"/>
              </a:rPr>
              <a:t> worth considerable effort to make loops go faster</a:t>
            </a:r>
          </a:p>
          <a:p>
            <a:r>
              <a:rPr lang="en-US" smtClean="0">
                <a:sym typeface="Symbol" pitchFamily="18" charset="2"/>
              </a:rPr>
              <a:t> want to figure out how to recognize loops and figure out how to “improve” them</a:t>
            </a:r>
            <a:endParaRPr lang="en-US" smtClean="0"/>
          </a:p>
        </p:txBody>
      </p:sp>
      <p:sp>
        <p:nvSpPr>
          <p:cNvPr id="5124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4ACBC35-911E-49C0-AF5F-D31435326C56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61EC5EA6-0616-4BCA-A285-D91469E8997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Result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Original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if </a:t>
            </a:r>
            <a:r>
              <a:rPr lang="en-US" dirty="0" err="1" smtClean="0"/>
              <a:t>i</a:t>
            </a:r>
            <a:r>
              <a:rPr lang="en-US" dirty="0" smtClean="0"/>
              <a:t> ≥ n </a:t>
            </a:r>
            <a:r>
              <a:rPr lang="en-US" dirty="0" err="1" smtClean="0"/>
              <a:t>goto</a:t>
            </a:r>
            <a:r>
              <a:rPr lang="en-US" dirty="0" smtClean="0"/>
              <a:t>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j := </a:t>
            </a:r>
            <a:r>
              <a:rPr lang="en-US" dirty="0" err="1" smtClean="0"/>
              <a:t>i</a:t>
            </a:r>
            <a:r>
              <a:rPr lang="en-US" dirty="0" smtClean="0"/>
              <a:t>*4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k := </a:t>
            </a:r>
            <a:r>
              <a:rPr lang="en-US" dirty="0" err="1" smtClean="0"/>
              <a:t>j+a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x := M[k]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</a:t>
            </a:r>
            <a:r>
              <a:rPr lang="en-US" dirty="0" err="1" smtClean="0"/>
              <a:t>s+x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i+1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goto</a:t>
            </a:r>
            <a:r>
              <a:rPr lang="en-US" dirty="0" smtClean="0"/>
              <a:t> L1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9396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Transformed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0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k’ = a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b = n*4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c = </a:t>
            </a:r>
            <a:r>
              <a:rPr lang="en-US" dirty="0" err="1" smtClean="0"/>
              <a:t>a+b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if k’ ≥ c </a:t>
            </a:r>
            <a:r>
              <a:rPr lang="en-US" dirty="0" err="1" smtClean="0"/>
              <a:t>goto</a:t>
            </a:r>
            <a:r>
              <a:rPr lang="en-US" dirty="0" smtClean="0"/>
              <a:t>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x := M[k’]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</a:t>
            </a:r>
            <a:r>
              <a:rPr lang="en-US" dirty="0" err="1" smtClean="0"/>
              <a:t>s+x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k’ := k’+4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goto</a:t>
            </a:r>
            <a:r>
              <a:rPr lang="en-US" dirty="0" smtClean="0"/>
              <a:t> L1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6B8691-7113-4DA3-BD85-F5E65D12AC54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347E8EA0-8735-4FE3-AD4D-47F3F0E5E3A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6" name="Text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0200" y="5943600"/>
            <a:ext cx="657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Details are somewhat messy – see your favorite compiler book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Basic and Derived</a:t>
            </a:r>
            <a:br>
              <a:rPr lang="en-US" smtClean="0"/>
            </a:br>
            <a:r>
              <a:rPr lang="en-US" smtClean="0"/>
              <a:t>Induction Variables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Variable </a:t>
            </a:r>
            <a:r>
              <a:rPr lang="en-US" dirty="0" err="1" smtClean="0"/>
              <a:t>i</a:t>
            </a:r>
            <a:r>
              <a:rPr lang="en-US" dirty="0" smtClean="0"/>
              <a:t> is a </a:t>
            </a:r>
            <a:r>
              <a:rPr lang="en-US" i="1" dirty="0" smtClean="0"/>
              <a:t>basic induction variable</a:t>
            </a:r>
            <a:r>
              <a:rPr lang="en-US" dirty="0" smtClean="0"/>
              <a:t> in loop L with header h if the only definitions of </a:t>
            </a:r>
            <a:r>
              <a:rPr lang="en-US" dirty="0" err="1" smtClean="0"/>
              <a:t>i</a:t>
            </a:r>
            <a:r>
              <a:rPr lang="en-US" dirty="0" smtClean="0"/>
              <a:t> in L have the form </a:t>
            </a:r>
            <a:r>
              <a:rPr lang="en-US" dirty="0" err="1" smtClean="0"/>
              <a:t>i</a:t>
            </a:r>
            <a:r>
              <a:rPr lang="en-US" dirty="0" smtClean="0"/>
              <a:t>:=</a:t>
            </a:r>
            <a:r>
              <a:rPr lang="en-US" dirty="0" err="1" smtClean="0"/>
              <a:t>i</a:t>
            </a:r>
            <a:r>
              <a:rPr lang="en-US" dirty="0" err="1" smtClean="0">
                <a:sym typeface="Symbol"/>
              </a:rPr>
              <a:t>c</a:t>
            </a:r>
            <a:r>
              <a:rPr lang="en-US" dirty="0" smtClean="0">
                <a:sym typeface="Symbol"/>
              </a:rPr>
              <a:t> where c is loop invariant</a:t>
            </a:r>
          </a:p>
          <a:p>
            <a:pPr>
              <a:defRPr/>
            </a:pPr>
            <a:r>
              <a:rPr lang="en-US" dirty="0" smtClean="0">
                <a:sym typeface="Symbol"/>
              </a:rPr>
              <a:t>Variable k is a </a:t>
            </a:r>
            <a:r>
              <a:rPr lang="en-US" i="1" dirty="0" smtClean="0">
                <a:sym typeface="Symbol"/>
              </a:rPr>
              <a:t>derived induction variable</a:t>
            </a:r>
            <a:r>
              <a:rPr lang="en-US" dirty="0" smtClean="0">
                <a:sym typeface="Symbol"/>
              </a:rPr>
              <a:t> in L if: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There is only one definition of k in L of the form k:=j*c or k:=</a:t>
            </a:r>
            <a:r>
              <a:rPr lang="en-US" dirty="0" err="1" smtClean="0">
                <a:sym typeface="Symbol"/>
              </a:rPr>
              <a:t>j+d</a:t>
            </a:r>
            <a:r>
              <a:rPr lang="en-US" dirty="0" smtClean="0">
                <a:sym typeface="Symbol"/>
              </a:rPr>
              <a:t> where j is an induction variable and c, d are loop-invariant, </a:t>
            </a:r>
            <a:r>
              <a:rPr lang="en-US" i="1" dirty="0" smtClean="0">
                <a:sym typeface="Symbol"/>
              </a:rPr>
              <a:t>and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if j is a derived variable in the family of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then: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The only definition of j that reaches k is the one in the loop, </a:t>
            </a:r>
            <a:r>
              <a:rPr lang="en-US" i="1" dirty="0" smtClean="0">
                <a:sym typeface="Symbol"/>
              </a:rPr>
              <a:t>and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there is no definition of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on any path between the definition of j and the definition of k</a:t>
            </a:r>
            <a:endParaRPr lang="en-US" dirty="0"/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383B02-D41E-4A9B-857B-906012003FCB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2BB6F9E7-88AB-4C54-9F28-CADE4A72525B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Optimizating Induction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Strength reduction: if a derived induction variable is defined with j:=</a:t>
            </a:r>
            <a:r>
              <a:rPr lang="en-US" dirty="0" err="1" smtClean="0"/>
              <a:t>i</a:t>
            </a:r>
            <a:r>
              <a:rPr lang="en-US" dirty="0" smtClean="0"/>
              <a:t>*c, try to replace it with an addition inside the loop</a:t>
            </a:r>
          </a:p>
          <a:p>
            <a:pPr>
              <a:defRPr/>
            </a:pPr>
            <a:r>
              <a:rPr lang="en-US" dirty="0" smtClean="0"/>
              <a:t>Elimination: after strength reduction some induction variables are not used or are only compared to loop-invariant variables; delete them</a:t>
            </a:r>
          </a:p>
          <a:p>
            <a:pPr>
              <a:defRPr/>
            </a:pPr>
            <a:r>
              <a:rPr lang="en-US" dirty="0" smtClean="0"/>
              <a:t>Rewrite comparisons:  If a variable is used only in comparisons against loop-invariant variables and in its own definition, modify the comparison to use a related induction variable</a:t>
            </a:r>
            <a:endParaRPr lang="en-US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2A32015-0273-4B43-897A-8B0E29FAEA48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70AF074-4ADF-42CF-B67D-5A77105C8B89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35843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the body of a loop is small, most of the time is spent in the “increment and test” code</a:t>
            </a:r>
          </a:p>
          <a:p>
            <a:r>
              <a:rPr lang="en-US" smtClean="0"/>
              <a:t>Idea: reduce overhead by </a:t>
            </a:r>
            <a:r>
              <a:rPr lang="en-US" i="1" smtClean="0"/>
              <a:t>unrolling</a:t>
            </a:r>
            <a:r>
              <a:rPr lang="en-US" smtClean="0"/>
              <a:t> – put two or more copies of the loop body inside the loop</a:t>
            </a:r>
          </a:p>
        </p:txBody>
      </p:sp>
      <p:sp>
        <p:nvSpPr>
          <p:cNvPr id="35844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EA3D50-70CA-49DD-B4E2-C17DEA518644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5846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922C938-F905-4546-91EF-2CD2A9678D53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Unrolling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Basic idea: Given loop L with header node h and back edges s</a:t>
            </a:r>
            <a:r>
              <a:rPr lang="en-US" baseline="-25000" smtClean="0"/>
              <a:t>i</a:t>
            </a:r>
            <a:r>
              <a:rPr lang="en-US" smtClean="0"/>
              <a:t>-&gt;h</a:t>
            </a:r>
          </a:p>
          <a:p>
            <a:pPr marL="971550" lvl="1" indent="-514350">
              <a:buFont typeface="Tahoma" pitchFamily="34" charset="0"/>
              <a:buAutoNum type="arabicPeriod"/>
            </a:pPr>
            <a:r>
              <a:rPr lang="en-US" smtClean="0"/>
              <a:t>Copy the nodes to make loop L’ with header h’ and back edges s</a:t>
            </a:r>
            <a:r>
              <a:rPr lang="en-US" baseline="-25000" smtClean="0"/>
              <a:t>i</a:t>
            </a:r>
            <a:r>
              <a:rPr lang="en-US" smtClean="0"/>
              <a:t>’-&gt;h’</a:t>
            </a:r>
          </a:p>
          <a:p>
            <a:pPr marL="971550" lvl="1" indent="-514350">
              <a:buFont typeface="Tahoma" pitchFamily="34" charset="0"/>
              <a:buAutoNum type="arabicPeriod"/>
            </a:pPr>
            <a:r>
              <a:rPr lang="en-US" smtClean="0"/>
              <a:t>Change all backedges in L from s</a:t>
            </a:r>
            <a:r>
              <a:rPr lang="en-US" baseline="-25000" smtClean="0"/>
              <a:t>i</a:t>
            </a:r>
            <a:r>
              <a:rPr lang="en-US" smtClean="0"/>
              <a:t>-&gt;h to s</a:t>
            </a:r>
            <a:r>
              <a:rPr lang="en-US" baseline="-25000" smtClean="0"/>
              <a:t>i</a:t>
            </a:r>
            <a:r>
              <a:rPr lang="en-US" smtClean="0"/>
              <a:t>-&gt;h’</a:t>
            </a:r>
          </a:p>
          <a:p>
            <a:pPr marL="971550" lvl="1" indent="-514350">
              <a:buFont typeface="Tahoma" pitchFamily="34" charset="0"/>
              <a:buAutoNum type="arabicPeriod"/>
            </a:pPr>
            <a:r>
              <a:rPr lang="en-US" smtClean="0"/>
              <a:t>Change all back edges in L’ from s</a:t>
            </a:r>
            <a:r>
              <a:rPr lang="en-US" baseline="-25000" smtClean="0"/>
              <a:t>i</a:t>
            </a:r>
            <a:r>
              <a:rPr lang="en-US" smtClean="0"/>
              <a:t>’-&gt;h’ to s</a:t>
            </a:r>
            <a:r>
              <a:rPr lang="en-US" baseline="-25000" smtClean="0"/>
              <a:t>i</a:t>
            </a:r>
            <a:r>
              <a:rPr lang="en-US" smtClean="0"/>
              <a:t>’-&gt;h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EA9CFE-9469-461C-89D0-65EF47AB166B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3FCFC03-EB70-4D2D-B295-00776F59892C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Unrolling Algorithm Results</a:t>
            </a:r>
          </a:p>
        </p:txBody>
      </p:sp>
      <p:sp>
        <p:nvSpPr>
          <p:cNvPr id="37891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Before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L1:	x := M[i]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s := s + x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 := i + 4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if i&lt;n goto L1 else L2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L2:</a:t>
            </a:r>
          </a:p>
        </p:txBody>
      </p:sp>
      <p:sp>
        <p:nvSpPr>
          <p:cNvPr id="6246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After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if </a:t>
            </a:r>
            <a:r>
              <a:rPr lang="en-US" dirty="0" err="1" smtClean="0"/>
              <a:t>i</a:t>
            </a:r>
            <a:r>
              <a:rPr lang="en-US" dirty="0" smtClean="0"/>
              <a:t>&lt;n </a:t>
            </a:r>
            <a:r>
              <a:rPr lang="en-US" dirty="0" err="1" smtClean="0"/>
              <a:t>goto</a:t>
            </a:r>
            <a:r>
              <a:rPr lang="en-US" dirty="0" smtClean="0"/>
              <a:t> L1’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L1’: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if </a:t>
            </a:r>
            <a:r>
              <a:rPr lang="en-US" dirty="0" err="1" smtClean="0"/>
              <a:t>i</a:t>
            </a:r>
            <a:r>
              <a:rPr lang="en-US" dirty="0" smtClean="0"/>
              <a:t>&lt;n </a:t>
            </a:r>
            <a:r>
              <a:rPr lang="en-US" dirty="0" err="1" smtClean="0"/>
              <a:t>goto</a:t>
            </a:r>
            <a:r>
              <a:rPr lang="en-US" dirty="0" smtClean="0"/>
              <a:t> L1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789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6119B2-4A76-4F05-A225-3D5C4CE0B980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7894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7895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63221995-AB5C-44E7-9303-B8DE6F3B95D2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Hmmmm….</a:t>
            </a:r>
          </a:p>
        </p:txBody>
      </p:sp>
      <p:sp>
        <p:nvSpPr>
          <p:cNvPr id="38915" name="Content Placeholder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Not so great – just code bloat</a:t>
            </a:r>
          </a:p>
          <a:p>
            <a:r>
              <a:rPr lang="en-US" smtClean="0"/>
              <a:t>But: use induction variables and various loop transformations to clean up</a:t>
            </a: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3BD492-13BF-4FED-A289-0564DBD9E70C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E3CB147C-310C-4A9D-8CDD-F25497E576C4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After Some Optimizations</a:t>
            </a:r>
          </a:p>
        </p:txBody>
      </p:sp>
      <p:sp>
        <p:nvSpPr>
          <p:cNvPr id="64515" name="Content Placeholder 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Before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if </a:t>
            </a:r>
            <a:r>
              <a:rPr lang="en-US" dirty="0" err="1" smtClean="0"/>
              <a:t>i</a:t>
            </a:r>
            <a:r>
              <a:rPr lang="en-US" dirty="0" smtClean="0"/>
              <a:t>&lt;n </a:t>
            </a:r>
            <a:r>
              <a:rPr lang="en-US" dirty="0" err="1" smtClean="0"/>
              <a:t>goto</a:t>
            </a:r>
            <a:r>
              <a:rPr lang="en-US" dirty="0" smtClean="0"/>
              <a:t> L1’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L1’: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if </a:t>
            </a:r>
            <a:r>
              <a:rPr lang="en-US" dirty="0" err="1" smtClean="0"/>
              <a:t>i</a:t>
            </a:r>
            <a:r>
              <a:rPr lang="en-US" dirty="0" smtClean="0"/>
              <a:t>&lt;n </a:t>
            </a:r>
            <a:r>
              <a:rPr lang="en-US" dirty="0" err="1" smtClean="0"/>
              <a:t>goto</a:t>
            </a:r>
            <a:r>
              <a:rPr lang="en-US" dirty="0" smtClean="0"/>
              <a:t> L1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64516" name="Content Placeholder 8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After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x := M[i+4]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+ 8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if </a:t>
            </a:r>
            <a:r>
              <a:rPr lang="en-US" dirty="0" err="1" smtClean="0"/>
              <a:t>i</a:t>
            </a:r>
            <a:r>
              <a:rPr lang="en-US" dirty="0" smtClean="0"/>
              <a:t>&lt;n </a:t>
            </a:r>
            <a:r>
              <a:rPr lang="en-US" dirty="0" err="1" smtClean="0"/>
              <a:t>goto</a:t>
            </a:r>
            <a:r>
              <a:rPr lang="en-US" dirty="0" smtClean="0"/>
              <a:t> L1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994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78FDF6-8A7E-4CB0-B847-468101DF6381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39942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39943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F6BC5B6-D4E3-4D31-8EFE-8E8A80306745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Still Broken…</a:t>
            </a:r>
          </a:p>
        </p:txBody>
      </p:sp>
      <p:sp>
        <p:nvSpPr>
          <p:cNvPr id="40963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But in a different, better(?) way</a:t>
            </a:r>
          </a:p>
          <a:p>
            <a:r>
              <a:rPr lang="en-US" smtClean="0"/>
              <a:t>Good code, but only correct if original number of loop iterations was even</a:t>
            </a:r>
          </a:p>
          <a:p>
            <a:r>
              <a:rPr lang="en-US" smtClean="0"/>
              <a:t>Fix: add an epilogue to handle the “odd” leftover iteration</a:t>
            </a:r>
          </a:p>
        </p:txBody>
      </p:sp>
      <p:sp>
        <p:nvSpPr>
          <p:cNvPr id="40964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B2F29A-BECC-4CAF-A0EC-A15D5C0ACAFC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0965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03B561F-E226-44E2-A1C1-F2680B7D3A41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Fixed</a:t>
            </a:r>
          </a:p>
        </p:txBody>
      </p:sp>
      <p:sp>
        <p:nvSpPr>
          <p:cNvPr id="4198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Before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L1:	x := M[i]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s := s + x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x := M[i+4]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s := s + x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i := i + 8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if i&lt;n goto L1 else L2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L2:</a:t>
            </a:r>
          </a:p>
        </p:txBody>
      </p:sp>
      <p:sp>
        <p:nvSpPr>
          <p:cNvPr id="66564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After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if </a:t>
            </a:r>
            <a:r>
              <a:rPr lang="en-US" dirty="0" err="1" smtClean="0"/>
              <a:t>i</a:t>
            </a:r>
            <a:r>
              <a:rPr lang="en-US" dirty="0" smtClean="0"/>
              <a:t>&lt;n-8 </a:t>
            </a:r>
            <a:r>
              <a:rPr lang="en-US" dirty="0" err="1" smtClean="0"/>
              <a:t>goto</a:t>
            </a:r>
            <a:r>
              <a:rPr lang="en-US" dirty="0" smtClean="0"/>
              <a:t> L1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L1: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x := M[i+4]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s + x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+ 8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if </a:t>
            </a:r>
            <a:r>
              <a:rPr lang="en-US" dirty="0" err="1" smtClean="0"/>
              <a:t>i</a:t>
            </a:r>
            <a:r>
              <a:rPr lang="en-US" dirty="0" smtClean="0"/>
              <a:t>&lt;n-8 </a:t>
            </a:r>
            <a:r>
              <a:rPr lang="en-US" dirty="0" err="1" smtClean="0"/>
              <a:t>goto</a:t>
            </a:r>
            <a:r>
              <a:rPr lang="en-US" dirty="0" smtClean="0"/>
              <a:t> L1 else L2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L2:	x := M[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s := </a:t>
            </a:r>
            <a:r>
              <a:rPr lang="en-US" dirty="0" err="1" smtClean="0"/>
              <a:t>s+x</a:t>
            </a:r>
            <a:endParaRPr lang="en-US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:= i+4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	if </a:t>
            </a:r>
            <a:r>
              <a:rPr lang="en-US" dirty="0" err="1" smtClean="0"/>
              <a:t>i</a:t>
            </a:r>
            <a:r>
              <a:rPr lang="en-US" dirty="0" smtClean="0"/>
              <a:t> &lt; n </a:t>
            </a:r>
            <a:r>
              <a:rPr lang="en-US" dirty="0" err="1" smtClean="0"/>
              <a:t>goto</a:t>
            </a:r>
            <a:r>
              <a:rPr lang="en-US" dirty="0" smtClean="0"/>
              <a:t> L2 else L3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L3: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7295430-4CCD-42DE-A184-7064A49BB07D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199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199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277AB27-EF9F-4E3E-8978-81E48A5E5C7C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What’s a Loop?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 a control flow graph, a loop is a set of nodes S such that:</a:t>
            </a:r>
          </a:p>
          <a:p>
            <a:pPr lvl="1"/>
            <a:r>
              <a:rPr lang="en-US" smtClean="0"/>
              <a:t>S includes a </a:t>
            </a:r>
            <a:r>
              <a:rPr lang="en-US" i="1" smtClean="0"/>
              <a:t>header node </a:t>
            </a:r>
            <a:r>
              <a:rPr lang="en-US" smtClean="0"/>
              <a:t>h</a:t>
            </a:r>
          </a:p>
          <a:p>
            <a:pPr lvl="1"/>
            <a:r>
              <a:rPr lang="en-US" smtClean="0"/>
              <a:t>From any node in S there is a path of directed edges leading to h</a:t>
            </a:r>
          </a:p>
          <a:p>
            <a:pPr lvl="1"/>
            <a:r>
              <a:rPr lang="en-US" smtClean="0"/>
              <a:t>There is a path from h to any node in S</a:t>
            </a:r>
          </a:p>
          <a:p>
            <a:pPr lvl="1"/>
            <a:r>
              <a:rPr lang="en-US" smtClean="0"/>
              <a:t>There is no edge from any node outside S to any node in S other than h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90720A-30F6-44BE-A920-B840BD32087A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0AF37E2F-AC32-4604-A6F0-98BC20D482A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Postscript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This example only unrolls the loop by a factor of 2</a:t>
            </a:r>
          </a:p>
          <a:p>
            <a:r>
              <a:rPr lang="en-US" smtClean="0"/>
              <a:t>More typically, unroll by a factor of K</a:t>
            </a:r>
          </a:p>
          <a:p>
            <a:pPr lvl="1"/>
            <a:r>
              <a:rPr lang="en-US" smtClean="0"/>
              <a:t>Then need an epilogue that is a loop like the original that iterates up to K-1 times</a:t>
            </a:r>
          </a:p>
        </p:txBody>
      </p:sp>
      <p:sp>
        <p:nvSpPr>
          <p:cNvPr id="43012" name="Date Placeholder 4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9B0C72-E5C8-4C19-9D31-AC827928FB8F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3013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3014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6F5BE26-27C4-4B92-8382-6AF5D0AA0AC4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Heirarchies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One of the great triumphs of computer design</a:t>
            </a:r>
          </a:p>
          <a:p>
            <a:pPr>
              <a:defRPr/>
            </a:pPr>
            <a:r>
              <a:rPr lang="en-US" dirty="0" smtClean="0"/>
              <a:t>Effect is a large, fast memory</a:t>
            </a:r>
          </a:p>
          <a:p>
            <a:pPr>
              <a:defRPr/>
            </a:pPr>
            <a:r>
              <a:rPr lang="en-US" dirty="0" smtClean="0"/>
              <a:t>Reality is a series of progressively larger, slower, cheaper stores, with frequently accessed data automatically staged to faster storage (cache, main storage, disk)</a:t>
            </a:r>
          </a:p>
          <a:p>
            <a:pPr>
              <a:defRPr/>
            </a:pPr>
            <a:r>
              <a:rPr lang="en-US" dirty="0" smtClean="0"/>
              <a:t>Programmer/compiler typically treats it as one large store.  Bug or feature? </a:t>
            </a:r>
            <a:endParaRPr lang="en-US" dirty="0"/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6D2B758-853B-4606-BD65-F3FAA9381B4F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86F12CCF-F7CA-438A-83A6-E3D595469439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Issues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Byte load/store is often slower than whole (physical) word load/store</a:t>
            </a:r>
          </a:p>
          <a:p>
            <a:pPr lvl="1">
              <a:defRPr/>
            </a:pPr>
            <a:r>
              <a:rPr lang="en-US" dirty="0" smtClean="0"/>
              <a:t>Unaligned access is often extremely slow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Temporal locality</a:t>
            </a:r>
            <a:r>
              <a:rPr lang="en-US" dirty="0" smtClean="0"/>
              <a:t>: accesses to recently accessed data will usually find it in the (fast) cache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Spatial locality</a:t>
            </a:r>
            <a:r>
              <a:rPr lang="en-US" dirty="0" smtClean="0"/>
              <a:t>: accesses to data near recently used data will usually be fast</a:t>
            </a:r>
          </a:p>
          <a:p>
            <a:pPr lvl="1">
              <a:defRPr/>
            </a:pPr>
            <a:r>
              <a:rPr lang="en-US" dirty="0" smtClean="0"/>
              <a:t>“near” = in the same cache block</a:t>
            </a:r>
          </a:p>
          <a:p>
            <a:pPr>
              <a:defRPr/>
            </a:pPr>
            <a:r>
              <a:rPr lang="en-US" dirty="0" smtClean="0"/>
              <a:t>But – alternating accesses to blocks that map to the same cache block will cause thrashing</a:t>
            </a:r>
            <a:endParaRPr lang="en-US" dirty="0"/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E84B79-959E-4D4E-8DED-01B8C3AB59DF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D783E56-D682-4D1A-BC73-936F368C4E69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Data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Data objects (</a:t>
            </a:r>
            <a:r>
              <a:rPr lang="en-US" dirty="0" err="1" smtClean="0"/>
              <a:t>structs</a:t>
            </a:r>
            <a:r>
              <a:rPr lang="en-US" dirty="0" smtClean="0"/>
              <a:t>) often are similar in size to a cache block (≈ 8 words)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 Better if objects don’t span blocks</a:t>
            </a:r>
          </a:p>
          <a:p>
            <a:pPr>
              <a:defRPr/>
            </a:pPr>
            <a:r>
              <a:rPr lang="en-US" dirty="0" smtClean="0">
                <a:sym typeface="Symbol"/>
              </a:rPr>
              <a:t>Some strategies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Allocate objects sequentially; bump to next block boundary if useful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Allocate objects of same common size in separate pools (all size-2, size-4, etc.)</a:t>
            </a:r>
          </a:p>
          <a:p>
            <a:pPr>
              <a:defRPr/>
            </a:pPr>
            <a:r>
              <a:rPr lang="en-US" dirty="0" smtClean="0">
                <a:sym typeface="Symbol"/>
              </a:rPr>
              <a:t>Tradeoff: speed for some wasted space</a:t>
            </a:r>
            <a:endParaRPr lang="en-US" dirty="0"/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53269F6-2B5A-4F0C-A31E-438CE53C030E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AA09918-4CC3-41DB-91CC-F494D234349D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Instruction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Align frequently executed basic blocks on cache boundaries (or avoid spanning cache blocks)</a:t>
            </a:r>
          </a:p>
          <a:p>
            <a:pPr>
              <a:defRPr/>
            </a:pPr>
            <a:r>
              <a:rPr lang="en-US" dirty="0" smtClean="0"/>
              <a:t>Branch targets (particularly loops) may be faster if they start on a cache line boundary</a:t>
            </a:r>
          </a:p>
          <a:p>
            <a:pPr>
              <a:defRPr/>
            </a:pPr>
            <a:r>
              <a:rPr lang="en-US" dirty="0" smtClean="0"/>
              <a:t>Try to move infrequent code (startup, exceptions) away from hot code</a:t>
            </a:r>
          </a:p>
          <a:p>
            <a:pPr>
              <a:defRPr/>
            </a:pPr>
            <a:r>
              <a:rPr lang="en-US" dirty="0" smtClean="0"/>
              <a:t>Optimizing compiler should have a basic-block ordering phase (&amp; maybe even loader)</a:t>
            </a:r>
            <a:endParaRPr lang="en-US" dirty="0"/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476535C-5515-4544-8122-EC5FD37155CC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5F64CA1B-3243-4858-BF12-D10C465B63E1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Interchange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Watch for bad cache patterns in inner loops; rearrange if possible</a:t>
            </a:r>
          </a:p>
          <a:p>
            <a:pPr>
              <a:defRPr/>
            </a:pPr>
            <a:r>
              <a:rPr lang="en-US" dirty="0" smtClean="0"/>
              <a:t>Example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for (j = 0; j &lt; n; j++)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  for (k = 0; k &lt; p; k++)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    a[</a:t>
            </a:r>
            <a:r>
              <a:rPr lang="en-US" dirty="0" err="1" smtClean="0"/>
              <a:t>i,k,j</a:t>
            </a:r>
            <a:r>
              <a:rPr lang="en-US" dirty="0" smtClean="0"/>
              <a:t>] = b[i,j-1,k] + b[</a:t>
            </a:r>
            <a:r>
              <a:rPr lang="en-US" dirty="0" err="1" smtClean="0"/>
              <a:t>i,j,k</a:t>
            </a:r>
            <a:r>
              <a:rPr lang="en-US" dirty="0" smtClean="0"/>
              <a:t>] + b[i,j+1,k]</a:t>
            </a:r>
          </a:p>
          <a:p>
            <a:pPr lvl="1">
              <a:defRPr/>
            </a:pPr>
            <a:r>
              <a:rPr lang="en-US" dirty="0" smtClean="0"/>
              <a:t>b[i,j+1,k] is reused in the next two iterations, but will have been flushed from the cache by the k loop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E5CCEA5-0DF0-4615-B414-B2C85725EB31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20D726B-82CB-4551-9536-5D755CACCDCA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Interchange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Solution for this example: interchange j and k loops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for (k = 0; k &lt; p; k++)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  for (j = 0; j &lt; n; j++)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      a[</a:t>
            </a:r>
            <a:r>
              <a:rPr lang="en-US" dirty="0" err="1" smtClean="0"/>
              <a:t>i,k,j</a:t>
            </a:r>
            <a:r>
              <a:rPr lang="en-US" dirty="0" smtClean="0"/>
              <a:t>] = b[i,j-1,k] + b[</a:t>
            </a:r>
            <a:r>
              <a:rPr lang="en-US" dirty="0" err="1" smtClean="0"/>
              <a:t>i,j,k</a:t>
            </a:r>
            <a:r>
              <a:rPr lang="en-US" dirty="0" smtClean="0"/>
              <a:t>] + b[i,j+1,k]</a:t>
            </a:r>
          </a:p>
          <a:p>
            <a:pPr lvl="1">
              <a:defRPr/>
            </a:pPr>
            <a:r>
              <a:rPr lang="en-US" dirty="0" smtClean="0"/>
              <a:t>Now b[i,j+1,k] will be used three times on each cache load</a:t>
            </a:r>
          </a:p>
          <a:p>
            <a:pPr lvl="1">
              <a:defRPr/>
            </a:pPr>
            <a:r>
              <a:rPr lang="en-US" dirty="0" smtClean="0"/>
              <a:t>Safe  here because loop iterations are independent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B56D54F-F543-499D-8104-14396472BB41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39594EA-0F59-48CC-A4EB-66C9E434BD7F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Loop Interchange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Need to construct a data-dependency graph showing information flow between loop iterations</a:t>
            </a:r>
          </a:p>
          <a:p>
            <a:pPr>
              <a:defRPr/>
            </a:pPr>
            <a:r>
              <a:rPr lang="en-US" dirty="0" smtClean="0"/>
              <a:t>For example, iteration (</a:t>
            </a:r>
            <a:r>
              <a:rPr lang="en-US" dirty="0" err="1" smtClean="0"/>
              <a:t>j,k</a:t>
            </a:r>
            <a:r>
              <a:rPr lang="en-US" dirty="0" smtClean="0"/>
              <a:t>) depends on iteration (</a:t>
            </a:r>
            <a:r>
              <a:rPr lang="en-US" dirty="0" err="1" smtClean="0"/>
              <a:t>j’,k</a:t>
            </a:r>
            <a:r>
              <a:rPr lang="en-US" dirty="0" smtClean="0"/>
              <a:t>’) if (</a:t>
            </a:r>
            <a:r>
              <a:rPr lang="en-US" dirty="0" err="1" smtClean="0"/>
              <a:t>j’,k</a:t>
            </a:r>
            <a:r>
              <a:rPr lang="en-US" dirty="0" smtClean="0"/>
              <a:t>’) computes values used in (</a:t>
            </a:r>
            <a:r>
              <a:rPr lang="en-US" dirty="0" err="1" smtClean="0"/>
              <a:t>j,k</a:t>
            </a:r>
            <a:r>
              <a:rPr lang="en-US" dirty="0" smtClean="0"/>
              <a:t>) or stores values overwritten by (</a:t>
            </a:r>
            <a:r>
              <a:rPr lang="en-US" dirty="0" err="1" smtClean="0"/>
              <a:t>j,k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If there is a dependency and loops are interchanged, we could get different results – so can’t do it</a:t>
            </a:r>
            <a:endParaRPr lang="en-US" dirty="0"/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6D517B1-97EB-4916-9471-54AF3EA1FFA9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987945A3-ED50-4B4A-922C-964687AD5727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Consider matrix multiply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for (j = 0; j &lt; n; j++)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c[</a:t>
            </a:r>
            <a:r>
              <a:rPr lang="en-US" dirty="0" err="1" smtClean="0"/>
              <a:t>i,j</a:t>
            </a:r>
            <a:r>
              <a:rPr lang="en-US" dirty="0" smtClean="0"/>
              <a:t>] = 0.0;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for (k = 0; k &lt; n; k++)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  c[</a:t>
            </a:r>
            <a:r>
              <a:rPr lang="en-US" dirty="0" err="1" smtClean="0"/>
              <a:t>i,j</a:t>
            </a:r>
            <a:r>
              <a:rPr lang="en-US" dirty="0" smtClean="0"/>
              <a:t>] = c[</a:t>
            </a:r>
            <a:r>
              <a:rPr lang="en-US" dirty="0" err="1" smtClean="0"/>
              <a:t>i,j</a:t>
            </a:r>
            <a:r>
              <a:rPr lang="en-US" dirty="0" smtClean="0"/>
              <a:t>] + a[</a:t>
            </a:r>
            <a:r>
              <a:rPr lang="en-US" dirty="0" err="1" smtClean="0"/>
              <a:t>i,k</a:t>
            </a:r>
            <a:r>
              <a:rPr lang="en-US" dirty="0" smtClean="0"/>
              <a:t>]*b[</a:t>
            </a:r>
            <a:r>
              <a:rPr lang="en-US" dirty="0" err="1" smtClean="0"/>
              <a:t>k,j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r>
              <a:rPr lang="en-US" dirty="0" smtClean="0"/>
              <a:t>If a, b fit in the cache together, great!</a:t>
            </a:r>
          </a:p>
          <a:p>
            <a:pPr>
              <a:defRPr/>
            </a:pPr>
            <a:r>
              <a:rPr lang="en-US" dirty="0" smtClean="0"/>
              <a:t>If they don’t, then every b[</a:t>
            </a:r>
            <a:r>
              <a:rPr lang="en-US" dirty="0" err="1" smtClean="0"/>
              <a:t>k,j</a:t>
            </a:r>
            <a:r>
              <a:rPr lang="en-US" dirty="0" smtClean="0"/>
              <a:t>] reference will be a cache miss</a:t>
            </a:r>
          </a:p>
          <a:p>
            <a:pPr>
              <a:defRPr/>
            </a:pPr>
            <a:r>
              <a:rPr lang="en-US" dirty="0" smtClean="0"/>
              <a:t>Loop interchange (</a:t>
            </a:r>
            <a:r>
              <a:rPr lang="en-US" dirty="0" err="1" smtClean="0"/>
              <a:t>i</a:t>
            </a:r>
            <a:r>
              <a:rPr lang="en-US" dirty="0" smtClean="0"/>
              <a:t>&lt;-&gt;j) won’t help; then every a[</a:t>
            </a:r>
            <a:r>
              <a:rPr lang="en-US" dirty="0" err="1" smtClean="0"/>
              <a:t>i,k</a:t>
            </a:r>
            <a:r>
              <a:rPr lang="en-US" dirty="0" smtClean="0"/>
              <a:t>] reference would be a miss</a:t>
            </a:r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FAEDCC-BA68-496D-983D-BBA7F7D3EA31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E6C2604B-E421-4E3E-9825-27BF9CB2F956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Blocking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Solution: reuse rows of A and columns of B while they are still in the cache</a:t>
            </a:r>
          </a:p>
          <a:p>
            <a:r>
              <a:rPr lang="en-US" smtClean="0"/>
              <a:t>Assume the cache can hold 2*c*n matrix elements (1 &lt; c &lt; n)</a:t>
            </a:r>
          </a:p>
          <a:p>
            <a:r>
              <a:rPr lang="en-US" smtClean="0"/>
              <a:t>Calculate c </a:t>
            </a:r>
            <a:r>
              <a:rPr lang="en-US" smtClean="0">
                <a:sym typeface="Symbol" pitchFamily="18" charset="2"/>
              </a:rPr>
              <a:t> c blocks of C using c rows of A and c columns of B</a:t>
            </a:r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B7945AA-AA4D-4189-A1A1-BAA104EF3FB7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92507A66-13B3-437C-B7D8-D951ADE1BD6E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Entries and Exits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In a loop</a:t>
            </a:r>
          </a:p>
          <a:p>
            <a:pPr lvl="1"/>
            <a:r>
              <a:rPr lang="en-US" smtClean="0"/>
              <a:t>An </a:t>
            </a:r>
            <a:r>
              <a:rPr lang="en-US" i="1" smtClean="0"/>
              <a:t>entry node </a:t>
            </a:r>
            <a:r>
              <a:rPr lang="en-US" smtClean="0"/>
              <a:t>is one with some predecessor outside the loop</a:t>
            </a:r>
          </a:p>
          <a:p>
            <a:pPr lvl="1"/>
            <a:r>
              <a:rPr lang="en-US" smtClean="0"/>
              <a:t>An </a:t>
            </a:r>
            <a:r>
              <a:rPr lang="en-US" i="1" smtClean="0"/>
              <a:t>exit node </a:t>
            </a:r>
            <a:r>
              <a:rPr lang="en-US" smtClean="0"/>
              <a:t>is one that has a successor outside the loop</a:t>
            </a:r>
          </a:p>
          <a:p>
            <a:r>
              <a:rPr lang="en-US" smtClean="0"/>
              <a:t>Corollary of preceding definitions: A loop may have multiple exit nodes, but only one entry node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3F2340-7170-443E-9DD0-C43F3F58ED9A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27CC7E4C-DC48-470C-9C70-816BD86981F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Blocking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Calculating c </a:t>
            </a:r>
            <a:r>
              <a:rPr lang="en-US" smtClean="0">
                <a:sym typeface="Symbol" pitchFamily="18" charset="2"/>
              </a:rPr>
              <a:t> c blocks of C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for (i = i0; i &lt; i0+c; i++)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for (j = j0; j &lt; j0+c; j++) {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 c[i,j] = 0.0;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 for (k = 0; k &lt; n; k++)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   c[i,j] = c[i,j] + a[i,k]*b[k,j]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}</a:t>
            </a:r>
          </a:p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EA2F007-C7C0-4DDC-9F61-DFC491ADF11B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F31644AC-DE42-44A9-8A48-B6741DE0EDA2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Blocking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Then nest this inside loops that calculate successive c </a:t>
            </a:r>
            <a:r>
              <a:rPr lang="en-US" dirty="0" smtClean="0">
                <a:sym typeface="Symbol" pitchFamily="18" charset="2"/>
              </a:rPr>
              <a:t> c blocks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sym typeface="Symbol" pitchFamily="18" charset="2"/>
              </a:rPr>
              <a:t>for (i0 = 0; i0 &lt; n; i0+=c)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sym typeface="Symbol" pitchFamily="18" charset="2"/>
              </a:rPr>
              <a:t>  for (j0 = 0; j0 &lt; n; j0+=c)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for (</a:t>
            </a:r>
            <a:r>
              <a:rPr lang="en-US" dirty="0" err="1" smtClean="0"/>
              <a:t>i</a:t>
            </a:r>
            <a:r>
              <a:rPr lang="en-US" dirty="0" smtClean="0"/>
              <a:t> = i0; </a:t>
            </a:r>
            <a:r>
              <a:rPr lang="en-US" dirty="0" err="1" smtClean="0"/>
              <a:t>i</a:t>
            </a:r>
            <a:r>
              <a:rPr lang="en-US" dirty="0" smtClean="0"/>
              <a:t> &lt; i0+c;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  for (j = j0; j &lt; j0+c; j++)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    c[</a:t>
            </a:r>
            <a:r>
              <a:rPr lang="en-US" dirty="0" err="1" smtClean="0"/>
              <a:t>i,j</a:t>
            </a:r>
            <a:r>
              <a:rPr lang="en-US" dirty="0" smtClean="0"/>
              <a:t>] = 0.0;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    for (k = 0; k &lt; n; k++)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      c[</a:t>
            </a:r>
            <a:r>
              <a:rPr lang="en-US" dirty="0" err="1" smtClean="0"/>
              <a:t>i,j</a:t>
            </a:r>
            <a:r>
              <a:rPr lang="en-US" dirty="0" smtClean="0"/>
              <a:t>] = c[</a:t>
            </a:r>
            <a:r>
              <a:rPr lang="en-US" dirty="0" err="1" smtClean="0"/>
              <a:t>i,j</a:t>
            </a:r>
            <a:r>
              <a:rPr lang="en-US" dirty="0" smtClean="0"/>
              <a:t>] + a[</a:t>
            </a:r>
            <a:r>
              <a:rPr lang="en-US" dirty="0" err="1" smtClean="0"/>
              <a:t>i,k</a:t>
            </a:r>
            <a:r>
              <a:rPr lang="en-US" dirty="0" smtClean="0"/>
              <a:t>]*b[</a:t>
            </a:r>
            <a:r>
              <a:rPr lang="en-US" dirty="0" err="1" smtClean="0"/>
              <a:t>k,j</a:t>
            </a:r>
            <a:r>
              <a:rPr lang="en-US" dirty="0" smtClean="0"/>
              <a:t>]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      }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E6599B3-77BE-4AC9-88C2-48D22C3A0F50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CF09C98C-CBC9-4B2F-B37A-02E243D14F1B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Parallelizing Code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There is a long literature about how to rearrange loops for better locality and to detect parallelism</a:t>
            </a:r>
          </a:p>
          <a:p>
            <a:pPr>
              <a:defRPr/>
            </a:pPr>
            <a:r>
              <a:rPr lang="en-US" dirty="0" smtClean="0"/>
              <a:t>Some starting points</a:t>
            </a:r>
          </a:p>
          <a:p>
            <a:pPr lvl="1">
              <a:defRPr/>
            </a:pPr>
            <a:r>
              <a:rPr lang="en-US" smtClean="0"/>
              <a:t>Latest edition </a:t>
            </a:r>
            <a:r>
              <a:rPr lang="en-US" dirty="0" smtClean="0"/>
              <a:t>of </a:t>
            </a:r>
            <a:r>
              <a:rPr lang="en-US" i="1" dirty="0" smtClean="0"/>
              <a:t>Dragon book</a:t>
            </a:r>
            <a:r>
              <a:rPr lang="en-US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11</a:t>
            </a:r>
          </a:p>
          <a:p>
            <a:pPr lvl="1">
              <a:defRPr/>
            </a:pPr>
            <a:r>
              <a:rPr lang="en-US" dirty="0" smtClean="0"/>
              <a:t>Allen &amp; Kennedy </a:t>
            </a:r>
            <a:r>
              <a:rPr lang="en-US" i="1" dirty="0" smtClean="0"/>
              <a:t>Optimizing Compilers for Modern Architectures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Wolfe, </a:t>
            </a:r>
            <a:r>
              <a:rPr lang="en-US" i="1" dirty="0" smtClean="0"/>
              <a:t>High-Performance Compilers for Parallel Computing</a:t>
            </a:r>
            <a:endParaRPr lang="en-US" dirty="0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55A9BA-ADB0-44C0-8FA2-A45FB7D134C6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D4ADB427-6BD3-4331-A754-4B979D3F200F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Reducible Flow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In a reducible flow graph, any two loops are either nested or disjoint</a:t>
            </a:r>
          </a:p>
          <a:p>
            <a:pPr>
              <a:defRPr/>
            </a:pPr>
            <a:r>
              <a:rPr lang="en-US" dirty="0" smtClean="0"/>
              <a:t>Roughly, to discover if a flow graph is reducible, repeatedly delete edges and collapse together pairs of nodes (</a:t>
            </a:r>
            <a:r>
              <a:rPr lang="en-US" dirty="0" err="1" smtClean="0"/>
              <a:t>x,y</a:t>
            </a:r>
            <a:r>
              <a:rPr lang="en-US" dirty="0" smtClean="0"/>
              <a:t>) where x is the only predecessor of y</a:t>
            </a:r>
          </a:p>
          <a:p>
            <a:pPr>
              <a:defRPr/>
            </a:pPr>
            <a:r>
              <a:rPr lang="en-US" dirty="0" smtClean="0"/>
              <a:t>If the graph can be reduced to a single node it is reducible</a:t>
            </a:r>
          </a:p>
          <a:p>
            <a:pPr lvl="1">
              <a:defRPr/>
            </a:pPr>
            <a:r>
              <a:rPr lang="en-US" dirty="0" smtClean="0"/>
              <a:t>Caution: this is the “</a:t>
            </a:r>
            <a:r>
              <a:rPr lang="en-US" dirty="0" err="1" smtClean="0"/>
              <a:t>powerpoint</a:t>
            </a:r>
            <a:r>
              <a:rPr lang="en-US" dirty="0" smtClean="0"/>
              <a:t>” version of the definition – see a good compiler book for the careful details</a:t>
            </a:r>
            <a:endParaRPr 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0401ED-F524-4BFF-9601-6931530A8EC8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B6987DF1-8A31-4FB5-9CB8-6F7231D04D3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Example: Is this Reducible?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3B02C5-03C9-4E46-91CE-54DA81D5B5D2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AA2FE2DD-5173-4593-A455-F3215B448A1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Example: Is this Reducible?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D47CF9-BB28-49C7-91B3-47FC07CDB0CE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4CB430B2-230E-414E-8CA5-B1B83A00283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Reducible Flow Graphs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Common control-flow constructs yield reducible flow graphs</a:t>
            </a:r>
          </a:p>
          <a:p>
            <a:pPr lvl="1">
              <a:defRPr/>
            </a:pPr>
            <a:r>
              <a:rPr lang="en-US" dirty="0" smtClean="0"/>
              <a:t>if-then[-else], while, do, for, break(!)</a:t>
            </a:r>
          </a:p>
          <a:p>
            <a:pPr>
              <a:defRPr/>
            </a:pPr>
            <a:r>
              <a:rPr lang="en-US" dirty="0" smtClean="0"/>
              <a:t>A C function without </a:t>
            </a:r>
            <a:r>
              <a:rPr lang="en-US" dirty="0" err="1" smtClean="0"/>
              <a:t>goto</a:t>
            </a:r>
            <a:r>
              <a:rPr lang="en-US" dirty="0" smtClean="0"/>
              <a:t> will always be reducible</a:t>
            </a:r>
          </a:p>
          <a:p>
            <a:pPr>
              <a:defRPr/>
            </a:pPr>
            <a:r>
              <a:rPr lang="en-US" dirty="0" smtClean="0"/>
              <a:t>Many dataflow analysis algorithms are very efficient on reducible graphs, but…</a:t>
            </a:r>
          </a:p>
          <a:p>
            <a:pPr>
              <a:defRPr/>
            </a:pPr>
            <a:r>
              <a:rPr lang="en-US" dirty="0" smtClean="0"/>
              <a:t>We don’t need to assume reducible control-flow graphs to handle loops</a:t>
            </a: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DFD753-3BEF-4565-8283-AFD65427A07F}" type="datetime1">
              <a:rPr lang="en-US"/>
              <a:pPr/>
              <a:t>11/15/2011</a:t>
            </a:fld>
            <a:r>
              <a:rPr lang="en-US"/>
              <a:t>	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/>
              <a:t>© 2002-11 Hal Perkins &amp; UW CSE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BB60FB05-710B-4897-A54F-91C2BABA80D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e5573602-a8a2-4aee-8deb-71d54525dc9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722</TotalTime>
  <Words>2888</Words>
  <Application>Microsoft Office PowerPoint</Application>
  <PresentationFormat>On-screen Show (4:3)</PresentationFormat>
  <Paragraphs>539</Paragraphs>
  <Slides>52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Blends</vt:lpstr>
      <vt:lpstr>CSE P 501 – Compilers</vt:lpstr>
      <vt:lpstr>Agenda</vt:lpstr>
      <vt:lpstr>Loops</vt:lpstr>
      <vt:lpstr>What’s a Loop?</vt:lpstr>
      <vt:lpstr>Entries and Exits</vt:lpstr>
      <vt:lpstr>Reducible Flow Graphs</vt:lpstr>
      <vt:lpstr>Example: Is this Reducible?</vt:lpstr>
      <vt:lpstr>Example: Is this Reducible?</vt:lpstr>
      <vt:lpstr>Reducible Flow Graphs in Practice</vt:lpstr>
      <vt:lpstr>Finding Loops in Flow Graphs</vt:lpstr>
      <vt:lpstr>Calculating Dominator Sets</vt:lpstr>
      <vt:lpstr>Immediate Dominators</vt:lpstr>
      <vt:lpstr>Dominator Tree</vt:lpstr>
      <vt:lpstr>Example</vt:lpstr>
      <vt:lpstr>Back Edges &amp; Loops</vt:lpstr>
      <vt:lpstr>Natural Loops</vt:lpstr>
      <vt:lpstr>Inner Loops</vt:lpstr>
      <vt:lpstr>Inner (nested) loops</vt:lpstr>
      <vt:lpstr>Loop-Nest Tree</vt:lpstr>
      <vt:lpstr>Loop-Nest Tree details</vt:lpstr>
      <vt:lpstr>Example</vt:lpstr>
      <vt:lpstr>Loop Preheader</vt:lpstr>
      <vt:lpstr>Loop-Invariant Computations</vt:lpstr>
      <vt:lpstr>Loop-Invariant Computations</vt:lpstr>
      <vt:lpstr>Hoisting</vt:lpstr>
      <vt:lpstr>Hoisting: Possible?</vt:lpstr>
      <vt:lpstr>Hoisting: Possible?</vt:lpstr>
      <vt:lpstr>Induction Variables</vt:lpstr>
      <vt:lpstr>Example</vt:lpstr>
      <vt:lpstr>Result</vt:lpstr>
      <vt:lpstr>Basic and Derived Induction Variables</vt:lpstr>
      <vt:lpstr>Optimizating Induction Variables</vt:lpstr>
      <vt:lpstr>Loop Unrolling</vt:lpstr>
      <vt:lpstr>Loop Unrolling</vt:lpstr>
      <vt:lpstr>Unrolling Algorithm Results</vt:lpstr>
      <vt:lpstr>Hmmmm….</vt:lpstr>
      <vt:lpstr>After Some Optimizations</vt:lpstr>
      <vt:lpstr>Still Broken…</vt:lpstr>
      <vt:lpstr>Fixed</vt:lpstr>
      <vt:lpstr>Postscript</vt:lpstr>
      <vt:lpstr>Memory Heirarchies</vt:lpstr>
      <vt:lpstr>Memory Issues (review)</vt:lpstr>
      <vt:lpstr>Data Alignment</vt:lpstr>
      <vt:lpstr>Instruction Alignment</vt:lpstr>
      <vt:lpstr>Loop Interchange</vt:lpstr>
      <vt:lpstr>Loop Interchange</vt:lpstr>
      <vt:lpstr>Loop Interchange</vt:lpstr>
      <vt:lpstr>Blocking</vt:lpstr>
      <vt:lpstr>Blocking</vt:lpstr>
      <vt:lpstr>Blocking</vt:lpstr>
      <vt:lpstr>Blocking</vt:lpstr>
      <vt:lpstr>Parallelizing Code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87</cp:revision>
  <cp:lastPrinted>2011-11-15T00:53:34Z</cp:lastPrinted>
  <dcterms:created xsi:type="dcterms:W3CDTF">2002-10-01T01:44:57Z</dcterms:created>
  <dcterms:modified xsi:type="dcterms:W3CDTF">2011-11-15T18:11:23Z</dcterms:modified>
</cp:coreProperties>
</file>