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1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7" r:id="rId22"/>
    <p:sldId id="288" r:id="rId23"/>
    <p:sldId id="281" r:id="rId24"/>
    <p:sldId id="279" r:id="rId25"/>
    <p:sldId id="280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934200" cy="9220200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8" autoAdjust="0"/>
    <p:restoredTop sz="94660"/>
  </p:normalViewPr>
  <p:slideViewPr>
    <p:cSldViewPr>
      <p:cViewPr varScale="1">
        <p:scale>
          <a:sx n="79" d="100"/>
          <a:sy n="79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U-</a:t>
            </a:r>
            <a:fld id="{8A834116-E585-43D8-9FC8-D4A49CCE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79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83C0C92-FECF-4F7B-90F0-7C506A975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04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19.5.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EC839EC-5D38-42E5-A85A-7E0BCB0B24A6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43E88D3-21F2-440D-871B-EC7E663C6CB3}" type="datetime1">
              <a:rPr lang="en-US" smtClean="0"/>
              <a:t>11/15/2011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U-</a:t>
            </a:r>
            <a:fld id="{E7221692-7CE9-487D-A748-458CF9714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647F-3A7D-4654-ACB1-0357B862EA1E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F5E50DA8-03DE-43E8-BE93-AA7A6C8D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7E748-C14C-48E4-A131-BC69111DA538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91A47561-F65F-44F2-8BF6-E9904F72A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7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0011D-5A00-408A-8B86-112E230BBC1F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E3BDDD24-01E0-4470-91EE-B248CCC32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0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13C14-DFA6-4043-94AC-8094C4245693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67C60575-B013-44FA-AA47-C0EB17571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5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0E410-D02B-43DB-9AD6-D46BAA1589A9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8A4A0735-15C1-4B40-9790-38F4D392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4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9A8C5-6738-41ED-99A5-0F8F88D09D37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A7B5BADE-A6BC-4013-960C-53FBFB17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4AC61-0BAC-4057-A7A4-B49B4197599E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E7021CE4-BD95-461E-9755-4AF6621AF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0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AF62C-D954-4B26-B6BC-B85CDA3467FC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11F0DF2B-82D9-4FAA-BD36-5D8A5A4CA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2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9551-E159-4E0F-92F7-1B7ACC3C1D7F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1BAE2879-AC4D-42C6-8118-F5F9E8DE3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7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890FD-E885-4795-805C-E05C5145D7C4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B8EDEBE4-4C9A-4F72-8D56-B1BEEEF6C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D2C80064-9331-4452-B106-4BAD17C9843A}" type="datetime1">
              <a:rPr lang="en-US" smtClean="0"/>
              <a:t>11/15/2011</a:t>
            </a:fld>
            <a:r>
              <a:rPr lang="en-US"/>
              <a:t>	</a:t>
            </a:r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U-</a:t>
            </a:r>
            <a:fld id="{89E9195F-EB54-4142-8735-C1DE41743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9" Type="http://schemas.openxmlformats.org/officeDocument/2006/relationships/notesSlide" Target="../notesSlides/notesSlide1.xml"/><Relationship Id="rId3" Type="http://schemas.openxmlformats.org/officeDocument/2006/relationships/tags" Target="../tags/tag130.xml"/><Relationship Id="rId21" Type="http://schemas.openxmlformats.org/officeDocument/2006/relationships/tags" Target="../tags/tag148.xml"/><Relationship Id="rId34" Type="http://schemas.openxmlformats.org/officeDocument/2006/relationships/tags" Target="../tags/tag161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tags" Target="../tags/tag160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37" Type="http://schemas.openxmlformats.org/officeDocument/2006/relationships/tags" Target="../tags/tag164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36" Type="http://schemas.openxmlformats.org/officeDocument/2006/relationships/tags" Target="../tags/tag163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Relationship Id="rId35" Type="http://schemas.openxmlformats.org/officeDocument/2006/relationships/tags" Target="../tags/tag1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9.xml"/><Relationship Id="rId4" Type="http://schemas.openxmlformats.org/officeDocument/2006/relationships/tags" Target="../tags/tag1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4.xml"/><Relationship Id="rId4" Type="http://schemas.openxmlformats.org/officeDocument/2006/relationships/tags" Target="../tags/tag17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4.xml"/><Relationship Id="rId4" Type="http://schemas.openxmlformats.org/officeDocument/2006/relationships/tags" Target="../tags/tag18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97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9.xml"/><Relationship Id="rId4" Type="http://schemas.openxmlformats.org/officeDocument/2006/relationships/tags" Target="../tags/tag19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02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4.xml"/><Relationship Id="rId4" Type="http://schemas.openxmlformats.org/officeDocument/2006/relationships/tags" Target="../tags/tag20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9.xml"/><Relationship Id="rId4" Type="http://schemas.openxmlformats.org/officeDocument/2006/relationships/tags" Target="../tags/tag20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4.xml"/><Relationship Id="rId4" Type="http://schemas.openxmlformats.org/officeDocument/2006/relationships/tags" Target="../tags/tag2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17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9.xml"/><Relationship Id="rId4" Type="http://schemas.openxmlformats.org/officeDocument/2006/relationships/tags" Target="../tags/tag2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4.xml"/><Relationship Id="rId4" Type="http://schemas.openxmlformats.org/officeDocument/2006/relationships/tags" Target="../tags/tag2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3" Type="http://schemas.openxmlformats.org/officeDocument/2006/relationships/tags" Target="../tags/tag45.xml"/><Relationship Id="rId21" Type="http://schemas.openxmlformats.org/officeDocument/2006/relationships/tags" Target="../tags/tag63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0D05DD3-4010-4D81-B8B1-E461725F00B9}" type="datetime1">
              <a:rPr lang="en-US" smtClean="0">
                <a:solidFill>
                  <a:schemeClr val="bg2"/>
                </a:solidFill>
              </a:rPr>
              <a:t>11/15/2011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U-</a:t>
            </a:r>
            <a:fld id="{3661E157-EB5C-4C45-9B23-32B14046A161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SSA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 With Loop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832E86B-9148-47C4-B069-A9A9F249B999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359EC904-500D-411D-A85B-94712D8062AD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12294" name="Group 2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524000" y="2039938"/>
            <a:ext cx="1401763" cy="3751262"/>
            <a:chOff x="1676400" y="1991380"/>
            <a:chExt cx="1401346" cy="3751421"/>
          </a:xfrm>
        </p:grpSpPr>
        <p:sp>
          <p:nvSpPr>
            <p:cNvPr id="12306" name="TextBox 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72678" y="2782669"/>
              <a:ext cx="827471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a := 0</a:t>
              </a:r>
            </a:p>
          </p:txBody>
        </p:sp>
        <p:sp>
          <p:nvSpPr>
            <p:cNvPr id="12307" name="TextBox 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76400" y="3745468"/>
              <a:ext cx="1268296" cy="12003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b := a + 1</a:t>
              </a:r>
              <a:br>
                <a:rPr lang="en-US"/>
              </a:br>
              <a:r>
                <a:rPr lang="en-US"/>
                <a:t>c := c + b</a:t>
              </a:r>
              <a:br>
                <a:rPr lang="en-US"/>
              </a:br>
              <a:r>
                <a:rPr lang="en-US"/>
                <a:t>a := b * 2</a:t>
              </a:r>
              <a:br>
                <a:rPr lang="en-US"/>
              </a:br>
              <a:r>
                <a:rPr lang="en-US"/>
                <a:t>if a &lt; N</a:t>
              </a:r>
            </a:p>
          </p:txBody>
        </p:sp>
        <p:sp>
          <p:nvSpPr>
            <p:cNvPr id="12308" name="TextBox 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828800" y="5373469"/>
              <a:ext cx="983411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return c</a:t>
              </a:r>
            </a:p>
          </p:txBody>
        </p:sp>
        <p:cxnSp>
          <p:nvCxnSpPr>
            <p:cNvPr id="12309" name="Straight Arrow Connector 11"/>
            <p:cNvCxnSpPr>
              <a:cxnSpLocks noChangeShapeType="1"/>
              <a:stCxn id="12306" idx="2"/>
              <a:endCxn id="12307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2001748" y="3436667"/>
              <a:ext cx="593467" cy="2413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10" name="Text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76400" y="1991380"/>
              <a:ext cx="140134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800"/>
                <a:t>Original</a:t>
              </a:r>
              <a:endParaRPr lang="en-US"/>
            </a:p>
          </p:txBody>
        </p:sp>
      </p:grpSp>
      <p:cxnSp>
        <p:nvCxnSpPr>
          <p:cNvPr id="12295" name="Straight Arrow Connector 34"/>
          <p:cNvCxnSpPr>
            <a:cxnSpLocks noChangeShapeType="1"/>
            <a:stCxn id="12307" idx="2"/>
            <a:endCxn id="12308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1949450" y="5202238"/>
            <a:ext cx="427038" cy="11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6" name="Freeform 3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36825" y="3359150"/>
            <a:ext cx="771525" cy="1849438"/>
          </a:xfrm>
          <a:custGeom>
            <a:avLst/>
            <a:gdLst>
              <a:gd name="T0" fmla="*/ 0 w 771727"/>
              <a:gd name="T1" fmla="*/ 1581616 h 1849877"/>
              <a:gd name="T2" fmla="*/ 447238 w 771727"/>
              <a:gd name="T3" fmla="*/ 1844137 h 1849877"/>
              <a:gd name="T4" fmla="*/ 729192 w 771727"/>
              <a:gd name="T5" fmla="*/ 1552446 h 1849877"/>
              <a:gd name="T6" fmla="*/ 700025 w 771727"/>
              <a:gd name="T7" fmla="*/ 337066 h 1849877"/>
              <a:gd name="T8" fmla="*/ 340290 w 771727"/>
              <a:gd name="T9" fmla="*/ 6481 h 1849877"/>
              <a:gd name="T10" fmla="*/ 38891 w 771727"/>
              <a:gd name="T11" fmla="*/ 375958 h 18498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1727"/>
              <a:gd name="T19" fmla="*/ 0 h 1849877"/>
              <a:gd name="T20" fmla="*/ 771727 w 771727"/>
              <a:gd name="T21" fmla="*/ 1849877 h 18498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1727" h="1849877">
                <a:moveTo>
                  <a:pt x="0" y="1582366"/>
                </a:moveTo>
                <a:cubicBezTo>
                  <a:pt x="162938" y="1716121"/>
                  <a:pt x="325876" y="1849877"/>
                  <a:pt x="447472" y="1845013"/>
                </a:cubicBezTo>
                <a:cubicBezTo>
                  <a:pt x="569068" y="1840149"/>
                  <a:pt x="687421" y="1804481"/>
                  <a:pt x="729574" y="1553183"/>
                </a:cubicBezTo>
                <a:cubicBezTo>
                  <a:pt x="771727" y="1301885"/>
                  <a:pt x="765242" y="595009"/>
                  <a:pt x="700391" y="337226"/>
                </a:cubicBezTo>
                <a:cubicBezTo>
                  <a:pt x="635540" y="79443"/>
                  <a:pt x="450715" y="0"/>
                  <a:pt x="340468" y="6485"/>
                </a:cubicBezTo>
                <a:cubicBezTo>
                  <a:pt x="230221" y="12970"/>
                  <a:pt x="134566" y="194553"/>
                  <a:pt x="38911" y="376136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7" name="Group 22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3810000" y="1905000"/>
            <a:ext cx="1725613" cy="4056063"/>
            <a:chOff x="1676400" y="1991380"/>
            <a:chExt cx="1725152" cy="4056221"/>
          </a:xfrm>
        </p:grpSpPr>
        <p:sp>
          <p:nvSpPr>
            <p:cNvPr id="12301" name="TextBox 37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057400" y="2542401"/>
              <a:ext cx="910827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a</a:t>
              </a:r>
              <a:r>
                <a:rPr lang="en-US" baseline="-25000"/>
                <a:t>1</a:t>
              </a:r>
              <a:r>
                <a:rPr lang="en-US"/>
                <a:t> := 0</a:t>
              </a:r>
            </a:p>
          </p:txBody>
        </p:sp>
        <p:sp>
          <p:nvSpPr>
            <p:cNvPr id="12302" name="TextBox 3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676400" y="3304401"/>
              <a:ext cx="1725152" cy="2031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a</a:t>
              </a:r>
              <a:r>
                <a:rPr lang="en-US" baseline="-25000"/>
                <a:t>3</a:t>
              </a:r>
              <a:r>
                <a:rPr lang="en-US"/>
                <a:t> := </a:t>
              </a:r>
              <a:r>
                <a:rPr lang="el-GR"/>
                <a:t>Φ</a:t>
              </a:r>
              <a:r>
                <a:rPr lang="en-US"/>
                <a:t>(a</a:t>
              </a:r>
              <a:r>
                <a:rPr lang="en-US" baseline="-25000"/>
                <a:t>1</a:t>
              </a:r>
              <a:r>
                <a:rPr lang="en-US"/>
                <a:t>, a</a:t>
              </a:r>
              <a:r>
                <a:rPr lang="en-US" baseline="-25000"/>
                <a:t>2</a:t>
              </a:r>
              <a:r>
                <a:rPr lang="en-US"/>
                <a:t>)</a:t>
              </a:r>
            </a:p>
            <a:p>
              <a:r>
                <a:rPr lang="en-US"/>
                <a:t>b</a:t>
              </a:r>
              <a:r>
                <a:rPr lang="en-US" baseline="-25000"/>
                <a:t>1</a:t>
              </a:r>
              <a:r>
                <a:rPr lang="en-US"/>
                <a:t> := </a:t>
              </a:r>
              <a:r>
                <a:rPr lang="el-GR"/>
                <a:t>Φ</a:t>
              </a:r>
              <a:r>
                <a:rPr lang="en-US"/>
                <a:t>(b</a:t>
              </a:r>
              <a:r>
                <a:rPr lang="en-US" baseline="-25000"/>
                <a:t>0</a:t>
              </a:r>
              <a:r>
                <a:rPr lang="en-US"/>
                <a:t>, b</a:t>
              </a:r>
              <a:r>
                <a:rPr lang="en-US" baseline="-25000"/>
                <a:t>2</a:t>
              </a:r>
              <a:r>
                <a:rPr lang="en-US"/>
                <a:t>)</a:t>
              </a:r>
            </a:p>
            <a:p>
              <a:r>
                <a:rPr lang="en-US"/>
                <a:t>c</a:t>
              </a:r>
              <a:r>
                <a:rPr lang="en-US" baseline="-25000"/>
                <a:t>2</a:t>
              </a:r>
              <a:r>
                <a:rPr lang="en-US"/>
                <a:t> := </a:t>
              </a:r>
              <a:r>
                <a:rPr lang="el-GR"/>
                <a:t>Φ</a:t>
              </a:r>
              <a:r>
                <a:rPr lang="en-US"/>
                <a:t>(c</a:t>
              </a:r>
              <a:r>
                <a:rPr lang="en-US" baseline="-25000"/>
                <a:t>0</a:t>
              </a:r>
              <a:r>
                <a:rPr lang="en-US"/>
                <a:t>, c</a:t>
              </a:r>
              <a:r>
                <a:rPr lang="en-US" baseline="-25000"/>
                <a:t>1</a:t>
              </a:r>
              <a:r>
                <a:rPr lang="en-US"/>
                <a:t>)</a:t>
              </a:r>
            </a:p>
            <a:p>
              <a:r>
                <a:rPr lang="en-US"/>
                <a:t>b</a:t>
              </a:r>
              <a:r>
                <a:rPr lang="en-US" baseline="-25000"/>
                <a:t>2</a:t>
              </a:r>
              <a:r>
                <a:rPr lang="en-US"/>
                <a:t> := a</a:t>
              </a:r>
              <a:r>
                <a:rPr lang="en-US" baseline="-25000"/>
                <a:t>3</a:t>
              </a:r>
              <a:r>
                <a:rPr lang="en-US"/>
                <a:t> + 1</a:t>
              </a:r>
              <a:br>
                <a:rPr lang="en-US"/>
              </a:br>
              <a:r>
                <a:rPr lang="en-US"/>
                <a:t>c</a:t>
              </a:r>
              <a:r>
                <a:rPr lang="en-US" baseline="-25000"/>
                <a:t>1</a:t>
              </a:r>
              <a:r>
                <a:rPr lang="en-US"/>
                <a:t> := c</a:t>
              </a:r>
              <a:r>
                <a:rPr lang="en-US" baseline="-25000"/>
                <a:t>2</a:t>
              </a:r>
              <a:r>
                <a:rPr lang="en-US"/>
                <a:t> + b</a:t>
              </a:r>
              <a:r>
                <a:rPr lang="en-US" baseline="-25000"/>
                <a:t>2</a:t>
              </a:r>
              <a:r>
                <a:rPr lang="en-US"/>
                <a:t/>
              </a:r>
              <a:br>
                <a:rPr lang="en-US"/>
              </a:br>
              <a:r>
                <a:rPr lang="en-US"/>
                <a:t>a</a:t>
              </a:r>
              <a:r>
                <a:rPr lang="en-US" baseline="-25000"/>
                <a:t>2</a:t>
              </a:r>
              <a:r>
                <a:rPr lang="en-US"/>
                <a:t> := b</a:t>
              </a:r>
              <a:r>
                <a:rPr lang="en-US" baseline="-25000"/>
                <a:t>2</a:t>
              </a:r>
              <a:r>
                <a:rPr lang="en-US"/>
                <a:t> * 2</a:t>
              </a:r>
              <a:br>
                <a:rPr lang="en-US"/>
              </a:br>
              <a:r>
                <a:rPr lang="en-US"/>
                <a:t>if a</a:t>
              </a:r>
              <a:r>
                <a:rPr lang="en-US" baseline="-25000"/>
                <a:t>2</a:t>
              </a:r>
              <a:r>
                <a:rPr lang="en-US"/>
                <a:t> &lt; N</a:t>
              </a:r>
            </a:p>
          </p:txBody>
        </p:sp>
        <p:sp>
          <p:nvSpPr>
            <p:cNvPr id="12303" name="TextBox 3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018521" y="5678269"/>
              <a:ext cx="1066767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return c</a:t>
              </a:r>
              <a:r>
                <a:rPr lang="en-US" baseline="-25000"/>
                <a:t>1</a:t>
              </a:r>
            </a:p>
          </p:txBody>
        </p:sp>
        <p:cxnSp>
          <p:nvCxnSpPr>
            <p:cNvPr id="12304" name="Straight Arrow Connector 40"/>
            <p:cNvCxnSpPr>
              <a:cxnSpLocks noChangeShapeType="1"/>
              <a:stCxn id="12301" idx="2"/>
              <a:endCxn id="12302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2329561" y="3094986"/>
              <a:ext cx="392668" cy="2616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5" name="TextBox 41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29482" y="1991380"/>
              <a:ext cx="79374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800"/>
                <a:t>SSA</a:t>
              </a:r>
              <a:endParaRPr lang="en-US"/>
            </a:p>
          </p:txBody>
        </p:sp>
      </p:grpSp>
      <p:sp>
        <p:nvSpPr>
          <p:cNvPr id="12298" name="Freeform 4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41950" y="2590800"/>
            <a:ext cx="773113" cy="3048000"/>
          </a:xfrm>
          <a:custGeom>
            <a:avLst/>
            <a:gdLst>
              <a:gd name="T0" fmla="*/ 0 w 771727"/>
              <a:gd name="T1" fmla="*/ 7078205 h 1849877"/>
              <a:gd name="T2" fmla="*/ 449081 w 771727"/>
              <a:gd name="T3" fmla="*/ 8253071 h 1849877"/>
              <a:gd name="T4" fmla="*/ 732197 w 771727"/>
              <a:gd name="T5" fmla="*/ 6947663 h 1849877"/>
              <a:gd name="T6" fmla="*/ 702909 w 771727"/>
              <a:gd name="T7" fmla="*/ 1508471 h 1849877"/>
              <a:gd name="T8" fmla="*/ 341692 w 771727"/>
              <a:gd name="T9" fmla="*/ 29007 h 1849877"/>
              <a:gd name="T10" fmla="*/ 39051 w 771727"/>
              <a:gd name="T11" fmla="*/ 1682525 h 18498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1727"/>
              <a:gd name="T19" fmla="*/ 0 h 1849877"/>
              <a:gd name="T20" fmla="*/ 771727 w 771727"/>
              <a:gd name="T21" fmla="*/ 1849877 h 18498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1727" h="1849877">
                <a:moveTo>
                  <a:pt x="0" y="1582366"/>
                </a:moveTo>
                <a:cubicBezTo>
                  <a:pt x="162938" y="1716121"/>
                  <a:pt x="325876" y="1849877"/>
                  <a:pt x="447472" y="1845013"/>
                </a:cubicBezTo>
                <a:cubicBezTo>
                  <a:pt x="569068" y="1840149"/>
                  <a:pt x="687421" y="1804481"/>
                  <a:pt x="729574" y="1553183"/>
                </a:cubicBezTo>
                <a:cubicBezTo>
                  <a:pt x="771727" y="1301885"/>
                  <a:pt x="765242" y="595009"/>
                  <a:pt x="700391" y="337226"/>
                </a:cubicBezTo>
                <a:cubicBezTo>
                  <a:pt x="635540" y="79443"/>
                  <a:pt x="450715" y="0"/>
                  <a:pt x="340468" y="6485"/>
                </a:cubicBezTo>
                <a:cubicBezTo>
                  <a:pt x="230221" y="12970"/>
                  <a:pt x="134566" y="194553"/>
                  <a:pt x="38911" y="376136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9" name="Straight Arrow Connector 44"/>
          <p:cNvCxnSpPr>
            <a:cxnSpLocks noChangeShapeType="1"/>
            <a:stCxn id="12302" idx="2"/>
            <a:endCxn id="12303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4507707" y="5414169"/>
            <a:ext cx="341312" cy="12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0" name="TextBox 4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77000" y="2209800"/>
            <a:ext cx="247808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Notes:</a:t>
            </a:r>
          </a:p>
          <a:p>
            <a:pPr>
              <a:buFont typeface="Arial" charset="0"/>
              <a:buChar char="•"/>
            </a:pPr>
            <a:r>
              <a:rPr lang="en-US"/>
              <a:t>a</a:t>
            </a:r>
            <a:r>
              <a:rPr lang="en-US" baseline="-25000"/>
              <a:t>0</a:t>
            </a:r>
            <a:r>
              <a:rPr lang="en-US"/>
              <a:t>, b</a:t>
            </a:r>
            <a:r>
              <a:rPr lang="en-US" baseline="-25000"/>
              <a:t>0</a:t>
            </a:r>
            <a:r>
              <a:rPr lang="en-US"/>
              <a:t>, c</a:t>
            </a:r>
            <a:r>
              <a:rPr lang="en-US" baseline="-25000"/>
              <a:t>0</a:t>
            </a:r>
            <a:r>
              <a:rPr lang="en-US"/>
              <a:t> are initial</a:t>
            </a:r>
            <a:br>
              <a:rPr lang="en-US"/>
            </a:br>
            <a:r>
              <a:rPr lang="en-US"/>
              <a:t>values of a, b, c on</a:t>
            </a:r>
            <a:br>
              <a:rPr lang="en-US"/>
            </a:br>
            <a:r>
              <a:rPr lang="en-US"/>
              <a:t>block entry</a:t>
            </a:r>
          </a:p>
          <a:p>
            <a:pPr>
              <a:buFont typeface="Arial" charset="0"/>
              <a:buChar char="•"/>
            </a:pPr>
            <a:r>
              <a:rPr lang="en-US"/>
              <a:t>b</a:t>
            </a:r>
            <a:r>
              <a:rPr lang="en-US" baseline="-25000"/>
              <a:t>1</a:t>
            </a:r>
            <a:r>
              <a:rPr lang="en-US"/>
              <a:t> is dead – can</a:t>
            </a:r>
            <a:br>
              <a:rPr lang="en-US"/>
            </a:br>
            <a:r>
              <a:rPr lang="en-US"/>
              <a:t>delete later</a:t>
            </a:r>
          </a:p>
          <a:p>
            <a:pPr>
              <a:buFont typeface="Arial" charset="0"/>
              <a:buChar char="•"/>
            </a:pPr>
            <a:r>
              <a:rPr lang="en-US"/>
              <a:t>c is live on entry – </a:t>
            </a:r>
            <a:br>
              <a:rPr lang="en-US"/>
            </a:br>
            <a:r>
              <a:rPr lang="en-US"/>
              <a:t>either input parameter</a:t>
            </a:r>
            <a:br>
              <a:rPr lang="en-US"/>
            </a:br>
            <a:r>
              <a:rPr lang="en-US"/>
              <a:t>or uninitialized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Converting To SSA Form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Basic idea</a:t>
            </a:r>
          </a:p>
          <a:p>
            <a:pPr lvl="1"/>
            <a:r>
              <a:rPr lang="en-US" smtClean="0"/>
              <a:t>First, add </a:t>
            </a:r>
            <a:r>
              <a:rPr lang="el-GR" smtClean="0"/>
              <a:t>Φ</a:t>
            </a:r>
            <a:r>
              <a:rPr lang="en-US" smtClean="0"/>
              <a:t>-functions</a:t>
            </a:r>
          </a:p>
          <a:p>
            <a:pPr lvl="1"/>
            <a:r>
              <a:rPr lang="en-US" smtClean="0"/>
              <a:t>Then, rename all definitions and uses of variables by adding subscripts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3316" name="Date Placeholder 2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0D16177-4108-432B-A060-0A7970E8D77A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3317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74DF49D4-73A0-4C8C-A025-B46E70A51B3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Inserting </a:t>
            </a:r>
            <a:r>
              <a:rPr lang="el-GR" smtClean="0"/>
              <a:t>Φ</a:t>
            </a:r>
            <a:r>
              <a:rPr lang="en-US" smtClean="0"/>
              <a:t>-Functions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Could simply add </a:t>
            </a:r>
            <a:r>
              <a:rPr lang="el-GR" smtClean="0"/>
              <a:t>Φ</a:t>
            </a:r>
            <a:r>
              <a:rPr lang="en-US" smtClean="0"/>
              <a:t>-functions for every variable at every join point(!)</a:t>
            </a:r>
          </a:p>
          <a:p>
            <a:r>
              <a:rPr lang="en-US" smtClean="0"/>
              <a:t>But</a:t>
            </a:r>
          </a:p>
          <a:p>
            <a:pPr lvl="1"/>
            <a:r>
              <a:rPr lang="en-US" smtClean="0"/>
              <a:t>Wastes </a:t>
            </a:r>
            <a:r>
              <a:rPr lang="en-US" i="1" smtClean="0"/>
              <a:t>way</a:t>
            </a:r>
            <a:r>
              <a:rPr lang="en-US" smtClean="0"/>
              <a:t> too much space and time</a:t>
            </a:r>
          </a:p>
          <a:p>
            <a:pPr lvl="1"/>
            <a:r>
              <a:rPr lang="en-US" smtClean="0"/>
              <a:t>Not needed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81B5E3C-5281-4D2D-A99D-FAF2E10D69EC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CD250F54-4568-465C-BF3F-1AFDC94CE87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Path-convergence criterion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Insert a </a:t>
            </a:r>
            <a:r>
              <a:rPr lang="el-GR" dirty="0" smtClean="0"/>
              <a:t>Φ</a:t>
            </a:r>
            <a:r>
              <a:rPr lang="en-US" dirty="0" smtClean="0"/>
              <a:t>-function for variable a at point z when:</a:t>
            </a:r>
          </a:p>
          <a:p>
            <a:pPr lvl="1">
              <a:defRPr/>
            </a:pPr>
            <a:r>
              <a:rPr lang="en-US" dirty="0" smtClean="0"/>
              <a:t>There are blocks x and y, both containing definitions of a, and x </a:t>
            </a:r>
            <a:r>
              <a:rPr lang="en-US" dirty="0" smtClean="0">
                <a:sym typeface="Symbol"/>
              </a:rPr>
              <a:t> y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There are nonempty paths from x to z and from y to z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These paths have no common nodes other than z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z is not in both paths prior to the end (it may appear in one of them)</a:t>
            </a: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8AC6676-AC9C-401A-8C0A-8C61543DE8CF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41D602DA-9036-4E3A-9DAE-EB33BF49F69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The start node of the flow graph is considered to define every variable (even if to “undefined”)</a:t>
            </a:r>
          </a:p>
          <a:p>
            <a:r>
              <a:rPr lang="en-US" smtClean="0"/>
              <a:t>Each </a:t>
            </a:r>
            <a:r>
              <a:rPr lang="el-GR" smtClean="0"/>
              <a:t>Φ</a:t>
            </a:r>
            <a:r>
              <a:rPr lang="en-US" smtClean="0"/>
              <a:t>-function itself defines a variable, so we need to keep adding </a:t>
            </a:r>
            <a:br>
              <a:rPr lang="en-US" smtClean="0"/>
            </a:br>
            <a:r>
              <a:rPr lang="el-GR" smtClean="0"/>
              <a:t>Φ</a:t>
            </a:r>
            <a:r>
              <a:rPr lang="en-US" smtClean="0"/>
              <a:t>-functions until things converge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9DEF447-D647-4507-9ED2-C10EEAF7AF1D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73897462-E8B1-48EC-8332-491ACF66973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Dominators and SSA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One property of SSA is that definitions dominate uses; more specifically:</a:t>
            </a:r>
          </a:p>
          <a:p>
            <a:pPr lvl="1"/>
            <a:r>
              <a:rPr lang="en-US" dirty="0" smtClean="0"/>
              <a:t>If x := </a:t>
            </a:r>
            <a:r>
              <a:rPr lang="el-GR" dirty="0" smtClean="0"/>
              <a:t>Φ</a:t>
            </a:r>
            <a:r>
              <a:rPr lang="en-US" dirty="0" smtClean="0"/>
              <a:t>(…,x</a:t>
            </a:r>
            <a:r>
              <a:rPr lang="en-US" baseline="-25000" dirty="0" smtClean="0"/>
              <a:t>i</a:t>
            </a:r>
            <a:r>
              <a:rPr lang="en-US" dirty="0" smtClean="0"/>
              <a:t>,…) is in block n, then the definition of x</a:t>
            </a:r>
            <a:r>
              <a:rPr lang="en-US" baseline="-25000" dirty="0" smtClean="0"/>
              <a:t>i</a:t>
            </a:r>
            <a:r>
              <a:rPr lang="en-US" dirty="0" smtClean="0"/>
              <a:t> dominates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predecessor of n</a:t>
            </a:r>
          </a:p>
          <a:p>
            <a:pPr lvl="1"/>
            <a:r>
              <a:rPr lang="en-US" dirty="0" smtClean="0"/>
              <a:t>If x is used in a non-</a:t>
            </a:r>
            <a:r>
              <a:rPr lang="el-GR" dirty="0" smtClean="0"/>
              <a:t>Φ</a:t>
            </a:r>
            <a:r>
              <a:rPr lang="en-US" dirty="0" smtClean="0"/>
              <a:t> statement in block n, then the definition of x dominates </a:t>
            </a:r>
            <a:br>
              <a:rPr lang="en-US" dirty="0" smtClean="0"/>
            </a:br>
            <a:r>
              <a:rPr lang="en-US" dirty="0" smtClean="0"/>
              <a:t>block n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7AA9BDF-DD70-49A3-897D-16B62B8D4D98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EC8587E5-85BE-43EB-A699-183DEA1863A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Dominance Frontier (1)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To get a practical algorithm for placing </a:t>
            </a:r>
            <a:r>
              <a:rPr lang="el-GR" smtClean="0"/>
              <a:t>Φ</a:t>
            </a:r>
            <a:r>
              <a:rPr lang="en-US" smtClean="0"/>
              <a:t>-functions, we need to avoid looking at all combinations of nodes leading from x to y</a:t>
            </a:r>
          </a:p>
          <a:p>
            <a:r>
              <a:rPr lang="en-US" smtClean="0"/>
              <a:t>Instead, use the dominator tree in the flow graph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2318466-AA62-4C4A-AAC4-E31969FED243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4358AA41-AEA2-4980-81D9-F148BEC749F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Dominance Frontier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Definitions</a:t>
            </a:r>
          </a:p>
          <a:p>
            <a:pPr lvl="1">
              <a:defRPr/>
            </a:pPr>
            <a:r>
              <a:rPr lang="en-US" dirty="0" smtClean="0"/>
              <a:t>x </a:t>
            </a:r>
            <a:r>
              <a:rPr lang="en-US" i="1" dirty="0" smtClean="0">
                <a:solidFill>
                  <a:schemeClr val="tx2"/>
                </a:solidFill>
              </a:rPr>
              <a:t>strictly dominates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y if x dominates y and </a:t>
            </a:r>
            <a:br>
              <a:rPr lang="en-US" dirty="0" smtClean="0"/>
            </a:br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 y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The </a:t>
            </a:r>
            <a:r>
              <a:rPr lang="en-US" i="1" dirty="0" smtClean="0">
                <a:solidFill>
                  <a:schemeClr val="tx2"/>
                </a:solidFill>
                <a:sym typeface="Symbol"/>
              </a:rPr>
              <a:t>dominance frontier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of a node x is the set of all nodes w such that x dominates a predecessor of w, but x does not strictly dominate w</a:t>
            </a:r>
          </a:p>
          <a:p>
            <a:pPr>
              <a:defRPr/>
            </a:pPr>
            <a:r>
              <a:rPr lang="en-US" dirty="0" smtClean="0">
                <a:sym typeface="Symbol"/>
              </a:rPr>
              <a:t>Essentially, the dominance frontier is the border between dominated and </a:t>
            </a:r>
            <a:r>
              <a:rPr lang="en-US" dirty="0" err="1" smtClean="0">
                <a:sym typeface="Symbol"/>
              </a:rPr>
              <a:t>undominated</a:t>
            </a:r>
            <a:r>
              <a:rPr lang="en-US" dirty="0" smtClean="0">
                <a:sym typeface="Symbol"/>
              </a:rPr>
              <a:t> nodes</a:t>
            </a:r>
            <a:endParaRPr lang="en-US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35FAB2-F08E-4863-8EF9-CFD28082B194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9399B57B-3440-4DBE-8FF4-6806D67803F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32DD4CB-B676-4167-9CF7-8920AC2D67D6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12C47F64-65FF-40B6-AACD-5AD250C68CF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6" name="Oval 6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3505200" y="19812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</a:t>
            </a:r>
          </a:p>
        </p:txBody>
      </p:sp>
      <p:sp>
        <p:nvSpPr>
          <p:cNvPr id="20487" name="Oval 7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1600200" y="2667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2</a:t>
            </a:r>
          </a:p>
        </p:txBody>
      </p:sp>
      <p:sp>
        <p:nvSpPr>
          <p:cNvPr id="20488" name="Oval 8"/>
          <p:cNvSpPr>
            <a:spLocks noChangeAspect="1"/>
          </p:cNvSpPr>
          <p:nvPr>
            <p:custDataLst>
              <p:tags r:id="rId7"/>
            </p:custDataLst>
          </p:nvPr>
        </p:nvSpPr>
        <p:spPr bwMode="auto">
          <a:xfrm>
            <a:off x="1600200" y="36576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3</a:t>
            </a:r>
          </a:p>
        </p:txBody>
      </p:sp>
      <p:sp>
        <p:nvSpPr>
          <p:cNvPr id="20489" name="Oval 9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1676400" y="47244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4</a:t>
            </a:r>
          </a:p>
        </p:txBody>
      </p:sp>
      <p:sp>
        <p:nvSpPr>
          <p:cNvPr id="20490" name="Oval 10"/>
          <p:cNvSpPr>
            <a:spLocks noChangeAspect="1"/>
          </p:cNvSpPr>
          <p:nvPr>
            <p:custDataLst>
              <p:tags r:id="rId9"/>
            </p:custDataLst>
          </p:nvPr>
        </p:nvSpPr>
        <p:spPr bwMode="auto">
          <a:xfrm>
            <a:off x="3505200" y="57912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13</a:t>
            </a:r>
          </a:p>
        </p:txBody>
      </p:sp>
      <p:sp>
        <p:nvSpPr>
          <p:cNvPr id="20491" name="Oval 11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3581400" y="3048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5</a:t>
            </a:r>
          </a:p>
        </p:txBody>
      </p:sp>
      <p:sp>
        <p:nvSpPr>
          <p:cNvPr id="20492" name="Oval 12"/>
          <p:cNvSpPr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2971800" y="39624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6</a:t>
            </a:r>
          </a:p>
        </p:txBody>
      </p:sp>
      <p:sp>
        <p:nvSpPr>
          <p:cNvPr id="20493" name="Oval 13"/>
          <p:cNvSpPr>
            <a:spLocks noChangeAspect="1"/>
          </p:cNvSpPr>
          <p:nvPr>
            <p:custDataLst>
              <p:tags r:id="rId12"/>
            </p:custDataLst>
          </p:nvPr>
        </p:nvSpPr>
        <p:spPr bwMode="auto">
          <a:xfrm>
            <a:off x="4267200" y="38862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7</a:t>
            </a:r>
          </a:p>
        </p:txBody>
      </p:sp>
      <p:sp>
        <p:nvSpPr>
          <p:cNvPr id="20494" name="Oval 14"/>
          <p:cNvSpPr>
            <a:spLocks noChangeAspect="1"/>
          </p:cNvSpPr>
          <p:nvPr>
            <p:custDataLst>
              <p:tags r:id="rId13"/>
            </p:custDataLst>
          </p:nvPr>
        </p:nvSpPr>
        <p:spPr bwMode="auto">
          <a:xfrm>
            <a:off x="3657600" y="48768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8</a:t>
            </a:r>
          </a:p>
        </p:txBody>
      </p:sp>
      <p:sp>
        <p:nvSpPr>
          <p:cNvPr id="20495" name="Oval 15"/>
          <p:cNvSpPr>
            <a:spLocks noChangeAspect="1"/>
          </p:cNvSpPr>
          <p:nvPr>
            <p:custDataLst>
              <p:tags r:id="rId14"/>
            </p:custDataLst>
          </p:nvPr>
        </p:nvSpPr>
        <p:spPr bwMode="auto">
          <a:xfrm>
            <a:off x="6019800" y="3048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9</a:t>
            </a:r>
          </a:p>
        </p:txBody>
      </p:sp>
      <p:sp>
        <p:nvSpPr>
          <p:cNvPr id="20496" name="Oval 16"/>
          <p:cNvSpPr>
            <a:spLocks noChangeAspect="1"/>
          </p:cNvSpPr>
          <p:nvPr>
            <p:custDataLst>
              <p:tags r:id="rId15"/>
            </p:custDataLst>
          </p:nvPr>
        </p:nvSpPr>
        <p:spPr bwMode="auto">
          <a:xfrm>
            <a:off x="5410200" y="37338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10</a:t>
            </a:r>
          </a:p>
        </p:txBody>
      </p:sp>
      <p:sp>
        <p:nvSpPr>
          <p:cNvPr id="20497" name="Oval 17"/>
          <p:cNvSpPr>
            <a:spLocks noChangeAspect="1"/>
          </p:cNvSpPr>
          <p:nvPr>
            <p:custDataLst>
              <p:tags r:id="rId16"/>
            </p:custDataLst>
          </p:nvPr>
        </p:nvSpPr>
        <p:spPr bwMode="auto">
          <a:xfrm>
            <a:off x="6629400" y="37338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11</a:t>
            </a:r>
          </a:p>
        </p:txBody>
      </p:sp>
      <p:sp>
        <p:nvSpPr>
          <p:cNvPr id="20498" name="Oval 18"/>
          <p:cNvSpPr>
            <a:spLocks noChangeAspect="1"/>
          </p:cNvSpPr>
          <p:nvPr>
            <p:custDataLst>
              <p:tags r:id="rId17"/>
            </p:custDataLst>
          </p:nvPr>
        </p:nvSpPr>
        <p:spPr bwMode="auto">
          <a:xfrm>
            <a:off x="6096000" y="4572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12</a:t>
            </a:r>
          </a:p>
        </p:txBody>
      </p:sp>
      <p:cxnSp>
        <p:nvCxnSpPr>
          <p:cNvPr id="20499" name="Straight Arrow Connector 20"/>
          <p:cNvCxnSpPr>
            <a:cxnSpLocks noChangeShapeType="1"/>
            <a:stCxn id="20486" idx="4"/>
            <a:endCxn id="2049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3543300" y="27432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Straight Arrow Connector 22"/>
          <p:cNvCxnSpPr>
            <a:cxnSpLocks noChangeShapeType="1"/>
            <a:stCxn id="20486" idx="6"/>
            <a:endCxn id="20495" idx="1"/>
          </p:cNvCxnSpPr>
          <p:nvPr>
            <p:custDataLst>
              <p:tags r:id="rId19"/>
            </p:custDataLst>
          </p:nvPr>
        </p:nvCxnSpPr>
        <p:spPr bwMode="auto">
          <a:xfrm>
            <a:off x="4038600" y="2247900"/>
            <a:ext cx="2058988" cy="877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Straight Arrow Connector 24"/>
          <p:cNvCxnSpPr>
            <a:cxnSpLocks noChangeShapeType="1"/>
            <a:stCxn id="20495" idx="3"/>
            <a:endCxn id="20496" idx="7"/>
          </p:cNvCxnSpPr>
          <p:nvPr>
            <p:custDataLst>
              <p:tags r:id="rId20"/>
            </p:custDataLst>
          </p:nvPr>
        </p:nvCxnSpPr>
        <p:spPr bwMode="auto">
          <a:xfrm rot="5400000">
            <a:off x="5827713" y="3541713"/>
            <a:ext cx="3079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Straight Arrow Connector 26"/>
          <p:cNvCxnSpPr>
            <a:cxnSpLocks noChangeShapeType="1"/>
            <a:stCxn id="20495" idx="5"/>
            <a:endCxn id="20497" idx="1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437313" y="3541713"/>
            <a:ext cx="3079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Straight Arrow Connector 28"/>
          <p:cNvCxnSpPr>
            <a:cxnSpLocks noChangeShapeType="1"/>
            <a:stCxn id="20496" idx="5"/>
            <a:endCxn id="20498" idx="1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5789613" y="4265613"/>
            <a:ext cx="4603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Straight Arrow Connector 30"/>
          <p:cNvCxnSpPr>
            <a:cxnSpLocks noChangeShapeType="1"/>
            <a:stCxn id="20497" idx="3"/>
            <a:endCxn id="20498" idx="7"/>
          </p:cNvCxnSpPr>
          <p:nvPr>
            <p:custDataLst>
              <p:tags r:id="rId23"/>
            </p:custDataLst>
          </p:nvPr>
        </p:nvCxnSpPr>
        <p:spPr bwMode="auto">
          <a:xfrm rot="5400000">
            <a:off x="6399213" y="4341813"/>
            <a:ext cx="460375" cy="155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Straight Arrow Connector 32"/>
          <p:cNvCxnSpPr>
            <a:cxnSpLocks noChangeShapeType="1"/>
            <a:stCxn id="20493" idx="5"/>
            <a:endCxn id="20498" idx="2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5160963" y="3903663"/>
            <a:ext cx="496887" cy="1373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Straight Arrow Connector 34"/>
          <p:cNvCxnSpPr>
            <a:cxnSpLocks noChangeShapeType="1"/>
            <a:stCxn id="20491" idx="5"/>
            <a:endCxn id="20493" idx="1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3960813" y="3579813"/>
            <a:ext cx="4603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Straight Arrow Connector 36"/>
          <p:cNvCxnSpPr>
            <a:cxnSpLocks noChangeShapeType="1"/>
            <a:stCxn id="20491" idx="3"/>
            <a:endCxn id="20492" idx="7"/>
          </p:cNvCxnSpPr>
          <p:nvPr>
            <p:custDataLst>
              <p:tags r:id="rId26"/>
            </p:custDataLst>
          </p:nvPr>
        </p:nvCxnSpPr>
        <p:spPr bwMode="auto">
          <a:xfrm rot="5400000">
            <a:off x="3275013" y="3656013"/>
            <a:ext cx="5365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Straight Arrow Connector 38"/>
          <p:cNvCxnSpPr>
            <a:cxnSpLocks noChangeShapeType="1"/>
            <a:stCxn id="20492" idx="5"/>
            <a:endCxn id="20494" idx="1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3313113" y="4532313"/>
            <a:ext cx="5365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Straight Arrow Connector 40"/>
          <p:cNvCxnSpPr>
            <a:cxnSpLocks noChangeShapeType="1"/>
            <a:stCxn id="20493" idx="3"/>
            <a:endCxn id="20494" idx="7"/>
          </p:cNvCxnSpPr>
          <p:nvPr>
            <p:custDataLst>
              <p:tags r:id="rId28"/>
            </p:custDataLst>
          </p:nvPr>
        </p:nvCxnSpPr>
        <p:spPr bwMode="auto">
          <a:xfrm rot="5400000">
            <a:off x="3922713" y="4532313"/>
            <a:ext cx="6127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0" name="Straight Arrow Connector 42"/>
          <p:cNvCxnSpPr>
            <a:cxnSpLocks noChangeShapeType="1"/>
            <a:stCxn id="20494" idx="4"/>
            <a:endCxn id="2049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3657600" y="5524500"/>
            <a:ext cx="3810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Straight Arrow Connector 44"/>
          <p:cNvCxnSpPr>
            <a:cxnSpLocks noChangeShapeType="1"/>
            <a:stCxn id="20498" idx="3"/>
            <a:endCxn id="20490" idx="7"/>
          </p:cNvCxnSpPr>
          <p:nvPr>
            <p:custDataLst>
              <p:tags r:id="rId30"/>
            </p:custDataLst>
          </p:nvPr>
        </p:nvCxnSpPr>
        <p:spPr bwMode="auto">
          <a:xfrm rot="5400000">
            <a:off x="4646613" y="4341813"/>
            <a:ext cx="841375" cy="2212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Straight Arrow Connector 46"/>
          <p:cNvCxnSpPr>
            <a:cxnSpLocks noChangeShapeType="1"/>
            <a:stCxn id="20489" idx="5"/>
            <a:endCxn id="20490" idx="1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2513013" y="4799013"/>
            <a:ext cx="688975" cy="1450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3" name="Straight Arrow Connector 48"/>
          <p:cNvCxnSpPr>
            <a:cxnSpLocks noChangeShapeType="1"/>
            <a:stCxn id="20492" idx="3"/>
            <a:endCxn id="20489" idx="7"/>
          </p:cNvCxnSpPr>
          <p:nvPr>
            <p:custDataLst>
              <p:tags r:id="rId32"/>
            </p:custDataLst>
          </p:nvPr>
        </p:nvCxnSpPr>
        <p:spPr bwMode="auto">
          <a:xfrm rot="5400000">
            <a:off x="2398713" y="4151313"/>
            <a:ext cx="384175" cy="917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4" name="Straight Arrow Connector 50"/>
          <p:cNvCxnSpPr>
            <a:cxnSpLocks noChangeShapeType="1"/>
            <a:stCxn id="20486" idx="2"/>
            <a:endCxn id="20487" idx="7"/>
          </p:cNvCxnSpPr>
          <p:nvPr>
            <p:custDataLst>
              <p:tags r:id="rId33"/>
            </p:custDataLst>
          </p:nvPr>
        </p:nvCxnSpPr>
        <p:spPr bwMode="auto">
          <a:xfrm rot="10800000" flipV="1">
            <a:off x="2055813" y="2247900"/>
            <a:ext cx="1449387" cy="496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5" name="Straight Arrow Connector 52"/>
          <p:cNvCxnSpPr>
            <a:cxnSpLocks noChangeShapeType="1"/>
            <a:stCxn id="20487" idx="4"/>
            <a:endCxn id="20488" idx="0"/>
          </p:cNvCxnSpPr>
          <p:nvPr>
            <p:custDataLst>
              <p:tags r:id="rId34"/>
            </p:custDataLst>
          </p:nvPr>
        </p:nvCxnSpPr>
        <p:spPr bwMode="auto">
          <a:xfrm rot="5400000">
            <a:off x="1638301" y="3429000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6" name="Straight Arrow Connector 54"/>
          <p:cNvCxnSpPr>
            <a:cxnSpLocks noChangeShapeType="1"/>
            <a:stCxn id="20488" idx="4"/>
            <a:endCxn id="20489" idx="0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1638300" y="44196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7" name="Freeform 5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289050" y="3521075"/>
            <a:ext cx="412750" cy="695325"/>
          </a:xfrm>
          <a:custGeom>
            <a:avLst/>
            <a:gdLst>
              <a:gd name="T0" fmla="*/ 382989 w 413425"/>
              <a:gd name="T1" fmla="*/ 573598 h 695528"/>
              <a:gd name="T2" fmla="*/ 179375 w 413425"/>
              <a:gd name="T3" fmla="*/ 661095 h 695528"/>
              <a:gd name="T4" fmla="*/ 4848 w 413425"/>
              <a:gd name="T5" fmla="*/ 369435 h 695528"/>
              <a:gd name="T6" fmla="*/ 208463 w 413425"/>
              <a:gd name="T7" fmla="*/ 29165 h 695528"/>
              <a:gd name="T8" fmla="*/ 412076 w 413425"/>
              <a:gd name="T9" fmla="*/ 194439 h 695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25"/>
              <a:gd name="T16" fmla="*/ 0 h 695528"/>
              <a:gd name="T17" fmla="*/ 413425 w 413425"/>
              <a:gd name="T18" fmla="*/ 695528 h 695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25" h="695528">
                <a:moveTo>
                  <a:pt x="384242" y="573932"/>
                </a:moveTo>
                <a:cubicBezTo>
                  <a:pt x="313717" y="634730"/>
                  <a:pt x="243192" y="695528"/>
                  <a:pt x="179962" y="661481"/>
                </a:cubicBezTo>
                <a:cubicBezTo>
                  <a:pt x="116732" y="627434"/>
                  <a:pt x="0" y="475034"/>
                  <a:pt x="4864" y="369651"/>
                </a:cubicBezTo>
                <a:cubicBezTo>
                  <a:pt x="9728" y="264268"/>
                  <a:pt x="141052" y="58366"/>
                  <a:pt x="209145" y="29183"/>
                </a:cubicBezTo>
                <a:cubicBezTo>
                  <a:pt x="277238" y="0"/>
                  <a:pt x="345331" y="97276"/>
                  <a:pt x="413425" y="194553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Freeform 5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11425" y="2894013"/>
            <a:ext cx="1185863" cy="2413000"/>
          </a:xfrm>
          <a:custGeom>
            <a:avLst/>
            <a:gdLst>
              <a:gd name="T0" fmla="*/ 1157355 w 1185154"/>
              <a:gd name="T1" fmla="*/ 2340554 h 2412459"/>
              <a:gd name="T2" fmla="*/ 582735 w 1185154"/>
              <a:gd name="T3" fmla="*/ 2340554 h 2412459"/>
              <a:gd name="T4" fmla="*/ 154206 w 1185154"/>
              <a:gd name="T5" fmla="*/ 1902612 h 2412459"/>
              <a:gd name="T6" fmla="*/ 47073 w 1185154"/>
              <a:gd name="T7" fmla="*/ 754231 h 2412459"/>
              <a:gd name="T8" fmla="*/ 436646 w 1185154"/>
              <a:gd name="T9" fmla="*/ 111918 h 2412459"/>
              <a:gd name="T10" fmla="*/ 982047 w 1185154"/>
              <a:gd name="T11" fmla="*/ 82723 h 2412459"/>
              <a:gd name="T12" fmla="*/ 1186572 w 1185154"/>
              <a:gd name="T13" fmla="*/ 209238 h 2412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85154"/>
              <a:gd name="T22" fmla="*/ 0 h 2412459"/>
              <a:gd name="T23" fmla="*/ 1185154 w 1185154"/>
              <a:gd name="T24" fmla="*/ 2412459 h 24124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85154" h="2412459">
                <a:moveTo>
                  <a:pt x="1155971" y="2339502"/>
                </a:moveTo>
                <a:cubicBezTo>
                  <a:pt x="952500" y="2375980"/>
                  <a:pt x="749030" y="2412459"/>
                  <a:pt x="582039" y="2339502"/>
                </a:cubicBezTo>
                <a:cubicBezTo>
                  <a:pt x="415048" y="2266545"/>
                  <a:pt x="243192" y="2166025"/>
                  <a:pt x="154022" y="1901757"/>
                </a:cubicBezTo>
                <a:cubicBezTo>
                  <a:pt x="64852" y="1637489"/>
                  <a:pt x="0" y="1052208"/>
                  <a:pt x="47017" y="753893"/>
                </a:cubicBezTo>
                <a:cubicBezTo>
                  <a:pt x="94034" y="455578"/>
                  <a:pt x="280481" y="223736"/>
                  <a:pt x="436124" y="111868"/>
                </a:cubicBezTo>
                <a:cubicBezTo>
                  <a:pt x="591767" y="0"/>
                  <a:pt x="856035" y="66472"/>
                  <a:pt x="980873" y="82685"/>
                </a:cubicBezTo>
                <a:cubicBezTo>
                  <a:pt x="1105711" y="98898"/>
                  <a:pt x="1145432" y="154021"/>
                  <a:pt x="1185154" y="209144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Dominance Frontier Cirterion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If a node x contains the definition of variable a, then every node in the dominance frontier of x needs a </a:t>
            </a:r>
            <a:r>
              <a:rPr lang="el-GR" dirty="0" smtClean="0"/>
              <a:t>Φ</a:t>
            </a:r>
            <a:r>
              <a:rPr lang="en-US" dirty="0" smtClean="0"/>
              <a:t>-function for a</a:t>
            </a:r>
          </a:p>
          <a:p>
            <a:pPr lvl="1">
              <a:defRPr/>
            </a:pPr>
            <a:r>
              <a:rPr lang="en-US" dirty="0" smtClean="0"/>
              <a:t>Since the </a:t>
            </a:r>
            <a:r>
              <a:rPr lang="el-GR" dirty="0" smtClean="0"/>
              <a:t>Φ</a:t>
            </a:r>
            <a:r>
              <a:rPr lang="en-US" dirty="0" smtClean="0"/>
              <a:t>-function itself is a definition, this needs to be iterated until it reaches a fixed-point</a:t>
            </a:r>
          </a:p>
          <a:p>
            <a:pPr>
              <a:defRPr/>
            </a:pPr>
            <a:r>
              <a:rPr lang="en-US" dirty="0" smtClean="0"/>
              <a:t>Theorem: this algorithm places exactly the same set of </a:t>
            </a:r>
            <a:r>
              <a:rPr lang="el-GR" dirty="0" smtClean="0"/>
              <a:t>Φ</a:t>
            </a:r>
            <a:r>
              <a:rPr lang="en-US" dirty="0" smtClean="0"/>
              <a:t>-functions as the path criterion given previously</a:t>
            </a: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9E1530A-0059-4A53-86EE-DEAF79F0EE20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8359911B-14CF-4169-9240-5B66B8F26CD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Overview of SSA IR</a:t>
            </a:r>
          </a:p>
          <a:p>
            <a:pPr lvl="1"/>
            <a:r>
              <a:rPr lang="en-US" smtClean="0"/>
              <a:t>Constructing SSA graphs</a:t>
            </a:r>
          </a:p>
          <a:p>
            <a:pPr lvl="1"/>
            <a:r>
              <a:rPr lang="en-US" smtClean="0"/>
              <a:t>SSA-based optimizations</a:t>
            </a:r>
          </a:p>
          <a:p>
            <a:pPr lvl="1"/>
            <a:r>
              <a:rPr lang="en-US" smtClean="0"/>
              <a:t>Converting back from SSA form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z="2000" smtClean="0"/>
              <a:t>Source: Appel ch. 19, also an extended discussion in Cooper-Torczon sec. 9.3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881C8E-D7F2-49A5-88ED-39BF4F3C0EE9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6E2EFE10-6480-400B-822B-CC6DC328B99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Placing </a:t>
            </a:r>
            <a:r>
              <a:rPr lang="el-GR" smtClean="0"/>
              <a:t>Φ</a:t>
            </a:r>
            <a:r>
              <a:rPr lang="en-US" smtClean="0"/>
              <a:t>-Functions: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The basic steps are: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Compute the dominance frontiers for each node in the </a:t>
            </a:r>
            <a:r>
              <a:rPr lang="en-US" dirty="0" err="1" smtClean="0"/>
              <a:t>flowgraph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Insert just enough </a:t>
            </a:r>
            <a:r>
              <a:rPr lang="el-GR" dirty="0" smtClean="0"/>
              <a:t>Φ</a:t>
            </a:r>
            <a:r>
              <a:rPr lang="en-US" dirty="0" smtClean="0"/>
              <a:t>-functions to satisfy the criterion.  Use a </a:t>
            </a:r>
            <a:r>
              <a:rPr lang="en-US" dirty="0" err="1" smtClean="0"/>
              <a:t>worklist</a:t>
            </a:r>
            <a:r>
              <a:rPr lang="en-US" dirty="0" smtClean="0"/>
              <a:t> algorithm to avoid reexamining nodes unnecessarily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Walk the dominator tree and rename the different definitions of variable a to be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…</a:t>
            </a:r>
          </a:p>
          <a:p>
            <a:pPr marL="971550" lvl="1" indent="-51435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335AC40-496D-43C1-9016-9CB23A212F7D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41CEF4BF-B5C6-4A66-914B-A294E83574C5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Efficient Dominator Tree Computation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Goal: SSA makes optimizing compilers faster since we can find definitions/uses without expensive bit-vector algorithms</a:t>
            </a:r>
          </a:p>
          <a:p>
            <a:r>
              <a:rPr lang="en-US" smtClean="0"/>
              <a:t>So, need to be able to compute SSA form quickly</a:t>
            </a:r>
          </a:p>
          <a:p>
            <a:r>
              <a:rPr lang="en-US" smtClean="0"/>
              <a:t>Computation of SSA from dominator trees are efficient, but…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6AF75DB-BEA4-4471-A01F-96DA0E154E10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BDB28D13-73DF-48A2-B243-C32CC0738B18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Lengauer-Tarjan Algorithm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Iterative set-based algorithm for finding dominator trees is slow in worst case</a:t>
            </a:r>
          </a:p>
          <a:p>
            <a:r>
              <a:rPr lang="en-US" smtClean="0"/>
              <a:t>Lengauer-Tarjan is near linear time</a:t>
            </a:r>
          </a:p>
          <a:p>
            <a:pPr lvl="1"/>
            <a:r>
              <a:rPr lang="en-US" smtClean="0"/>
              <a:t>Uses depth-first spanning tree from start node of control flow graph</a:t>
            </a:r>
          </a:p>
          <a:p>
            <a:pPr lvl="1"/>
            <a:r>
              <a:rPr lang="en-US" smtClean="0"/>
              <a:t>See books for details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DF11830-86ED-4E44-AF2C-1A55298970C2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0F4F7350-0C26-42C2-8E13-B5B883107576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 Optimizations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Given the SSA form, what can we do with it?</a:t>
            </a:r>
          </a:p>
          <a:p>
            <a:r>
              <a:rPr lang="en-US" smtClean="0"/>
              <a:t>First, what do we know?  (i.e., what information is kept in the SSA graph?)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70A13D0-522F-4294-A537-B91EB466F8A0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4C026087-B1C0-4896-93BC-D7B987565867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Statement: links to containing block, next and previous statements, variables defined, variables used.  </a:t>
            </a:r>
          </a:p>
          <a:p>
            <a:pPr lvl="1">
              <a:defRPr/>
            </a:pPr>
            <a:r>
              <a:rPr lang="en-US" dirty="0" smtClean="0"/>
              <a:t>Statement kinds are: ordinary, </a:t>
            </a:r>
            <a:r>
              <a:rPr lang="el-GR" dirty="0" smtClean="0"/>
              <a:t>Φ</a:t>
            </a:r>
            <a:r>
              <a:rPr lang="en-US" dirty="0" smtClean="0"/>
              <a:t>-function, fetch, store, branch</a:t>
            </a:r>
          </a:p>
          <a:p>
            <a:pPr>
              <a:defRPr/>
            </a:pPr>
            <a:r>
              <a:rPr lang="en-US" dirty="0" smtClean="0"/>
              <a:t>Variable: link to definition (statement) and use sites</a:t>
            </a:r>
          </a:p>
          <a:p>
            <a:pPr>
              <a:defRPr/>
            </a:pPr>
            <a:r>
              <a:rPr lang="en-US" dirty="0" smtClean="0"/>
              <a:t>Block: List of contained statements, ordered list of predecessors, successor(s)</a:t>
            </a:r>
            <a:endParaRPr lang="en-US" dirty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2FC6338-0B6D-4A9E-B6DF-FCD62E90EC8B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14245F78-1024-4683-80DC-EFBACAA967B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Dead-Code Elimination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A variable is live </a:t>
            </a:r>
            <a:r>
              <a:rPr lang="en-US" dirty="0" err="1" smtClean="0"/>
              <a:t>iff</a:t>
            </a:r>
            <a:r>
              <a:rPr lang="en-US" dirty="0" smtClean="0"/>
              <a:t> its list of uses is not empty(!)</a:t>
            </a:r>
          </a:p>
          <a:p>
            <a:pPr>
              <a:defRPr/>
            </a:pPr>
            <a:r>
              <a:rPr lang="en-US" dirty="0" smtClean="0"/>
              <a:t>Algorithm to delete dead code: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/>
              <a:t>while there is some variable v with no uses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/>
              <a:t>		if the statement that defines v has no</a:t>
            </a:r>
            <a:br>
              <a:rPr lang="en-US" dirty="0" smtClean="0"/>
            </a:br>
            <a:r>
              <a:rPr lang="en-US" dirty="0" smtClean="0"/>
              <a:t>	     other side effects, then delete it</a:t>
            </a:r>
          </a:p>
          <a:p>
            <a:pPr lvl="1">
              <a:defRPr/>
            </a:pPr>
            <a:r>
              <a:rPr lang="en-US" dirty="0" smtClean="0"/>
              <a:t>Need to remove this statement from the list of uses for its operand variables – which may cause those variables to become dead</a:t>
            </a:r>
            <a:endParaRPr lang="en-U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823E5DE-38BA-4C69-A975-38FB7DBF29B6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DC4DF1AE-D2F1-4A9A-B990-4CB79C546F9B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Simple Constant Propagation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If c is a constant in v := c, any use of v can be replaced by c</a:t>
            </a:r>
          </a:p>
          <a:p>
            <a:pPr lvl="1">
              <a:defRPr/>
            </a:pPr>
            <a:r>
              <a:rPr lang="en-US" dirty="0" smtClean="0"/>
              <a:t>Then update every use of v to use constant c</a:t>
            </a:r>
          </a:p>
          <a:p>
            <a:pPr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in v := </a:t>
            </a:r>
            <a:r>
              <a:rPr lang="el-GR" dirty="0" smtClean="0"/>
              <a:t>Φ</a:t>
            </a:r>
            <a:r>
              <a:rPr lang="en-US" dirty="0" smtClean="0"/>
              <a:t>(c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) are all the same constant c, we can replace this with v := c</a:t>
            </a:r>
          </a:p>
          <a:p>
            <a:pPr>
              <a:defRPr/>
            </a:pPr>
            <a:r>
              <a:rPr lang="en-US" dirty="0" smtClean="0"/>
              <a:t>Can also incorporate copy propagation, constant folding, and others in the same </a:t>
            </a:r>
            <a:r>
              <a:rPr lang="en-US" dirty="0" err="1" smtClean="0"/>
              <a:t>worklist</a:t>
            </a:r>
            <a:r>
              <a:rPr lang="en-US" dirty="0" smtClean="0"/>
              <a:t> algorithm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15C279-AB3A-4A25-BEBE-73E3B77B9BB3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A3AD8C4F-75FF-4F3F-8ED0-E1BD327E5150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Simple Constant Propagation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W := list of all statements in SSA program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while W is not empty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remove some statement S from W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if S is v:=</a:t>
            </a:r>
            <a:r>
              <a:rPr lang="el-GR" dirty="0" smtClean="0"/>
              <a:t>Φ</a:t>
            </a:r>
            <a:r>
              <a:rPr lang="en-US" dirty="0" smtClean="0"/>
              <a:t>(c, c, …, c), replace S with v:=c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if S is v:=c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  delete S from the program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  for each statement T that uses v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	substitute c for v in 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	add T to W</a:t>
            </a:r>
            <a:endParaRPr lang="en-US" dirty="0"/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902FA11-0D15-47E7-94AE-807F341DFB36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B97F5EC4-23A3-4B88-B007-31658FB873FE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Converting Back from SSA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Unfortunately, real machines do not include a </a:t>
            </a:r>
            <a:r>
              <a:rPr lang="el-GR" smtClean="0"/>
              <a:t>Φ</a:t>
            </a:r>
            <a:r>
              <a:rPr lang="en-US" smtClean="0"/>
              <a:t> instruction</a:t>
            </a:r>
          </a:p>
          <a:p>
            <a:r>
              <a:rPr lang="en-US" smtClean="0"/>
              <a:t>So after analysis, optimization, and transformation, need to convert back to a “</a:t>
            </a:r>
            <a:r>
              <a:rPr lang="el-GR" smtClean="0"/>
              <a:t>Φ</a:t>
            </a:r>
            <a:r>
              <a:rPr lang="en-US" smtClean="0"/>
              <a:t>-less” form for execution</a:t>
            </a:r>
          </a:p>
          <a:p>
            <a:endParaRPr lang="en-US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F60FB0-EC54-4140-B42F-BF97E146A96B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568FC770-F68F-4371-9796-80A2ECFA7FCF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Translating </a:t>
            </a:r>
            <a:r>
              <a:rPr lang="el-GR" smtClean="0"/>
              <a:t>Φ</a:t>
            </a:r>
            <a:r>
              <a:rPr lang="en-US" smtClean="0"/>
              <a:t>-functions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The meaning of x := </a:t>
            </a:r>
            <a:r>
              <a:rPr lang="el-GR" smtClean="0"/>
              <a:t>Φ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 x</a:t>
            </a:r>
            <a:r>
              <a:rPr lang="en-US" baseline="-25000" smtClean="0"/>
              <a:t>2</a:t>
            </a:r>
            <a:r>
              <a:rPr lang="en-US" smtClean="0"/>
              <a:t>, …, x</a:t>
            </a:r>
            <a:r>
              <a:rPr lang="en-US" baseline="-25000" smtClean="0"/>
              <a:t>n</a:t>
            </a:r>
            <a:r>
              <a:rPr lang="en-US" smtClean="0"/>
              <a:t>) is “set x := x</a:t>
            </a:r>
            <a:r>
              <a:rPr lang="en-US" baseline="-25000" smtClean="0"/>
              <a:t>1</a:t>
            </a:r>
            <a:r>
              <a:rPr lang="en-US" smtClean="0"/>
              <a:t> if arriving on edge 1, set x:= x</a:t>
            </a:r>
            <a:r>
              <a:rPr lang="en-US" baseline="-25000" smtClean="0"/>
              <a:t>2</a:t>
            </a:r>
            <a:r>
              <a:rPr lang="en-US" smtClean="0"/>
              <a:t> if arriving on edge 2, etc.”</a:t>
            </a:r>
          </a:p>
          <a:p>
            <a:r>
              <a:rPr lang="en-US" smtClean="0"/>
              <a:t>So, for each i, insert x := x</a:t>
            </a:r>
            <a:r>
              <a:rPr lang="en-US" baseline="-25000" smtClean="0"/>
              <a:t>i</a:t>
            </a:r>
            <a:r>
              <a:rPr lang="en-US" smtClean="0"/>
              <a:t> at the end of predecessor block i</a:t>
            </a:r>
          </a:p>
          <a:p>
            <a:r>
              <a:rPr lang="en-US" smtClean="0"/>
              <a:t>Rely on copy propagation and coalescing in register allocation to eliminate redundant moves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F8AC51A-DCD3-4D93-9BB0-A25B1295E1FC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AE3B9C4B-62CC-4A09-B2F9-FEF089257FD6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Def-Use (DU)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Common dataflow analysis problem: Find all sites where a variable is used, or find the definition site of a variable used in an expression</a:t>
            </a:r>
          </a:p>
          <a:p>
            <a:pPr>
              <a:defRPr/>
            </a:pPr>
            <a:r>
              <a:rPr lang="en-US" dirty="0" smtClean="0"/>
              <a:t>Traditional solution: def-use chains – additional data structure on top of the dataflow graph</a:t>
            </a:r>
          </a:p>
          <a:p>
            <a:pPr lvl="1">
              <a:defRPr/>
            </a:pPr>
            <a:r>
              <a:rPr lang="en-US" dirty="0" smtClean="0"/>
              <a:t>Link each statement defining a variable to all statements that use it</a:t>
            </a:r>
          </a:p>
          <a:p>
            <a:pPr lvl="1">
              <a:defRPr/>
            </a:pPr>
            <a:r>
              <a:rPr lang="en-US" dirty="0" smtClean="0"/>
              <a:t>Link each use of a variable to its definition</a:t>
            </a: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7087A6F-C453-49E9-930D-21337085F275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0AF5F8B3-07E6-40A2-A085-2ED115CA6F4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 Wrapup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More details in recent compiler books (but not the new dragon book!)</a:t>
            </a:r>
          </a:p>
          <a:p>
            <a:pPr>
              <a:defRPr/>
            </a:pPr>
            <a:r>
              <a:rPr lang="en-US" dirty="0" smtClean="0"/>
              <a:t>Allows efficient implementation of many optimizations</a:t>
            </a:r>
          </a:p>
          <a:p>
            <a:pPr>
              <a:defRPr/>
            </a:pPr>
            <a:r>
              <a:rPr lang="en-US" dirty="0" smtClean="0"/>
              <a:t>Used in many new compiler (e.g. </a:t>
            </a:r>
            <a:r>
              <a:rPr lang="en-US" dirty="0" err="1" smtClean="0"/>
              <a:t>llvm</a:t>
            </a:r>
            <a:r>
              <a:rPr lang="en-US" dirty="0" smtClean="0"/>
              <a:t>) &amp; retrofitted into many older ones (</a:t>
            </a:r>
            <a:r>
              <a:rPr lang="en-US" dirty="0" err="1" smtClean="0"/>
              <a:t>gcc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Not a silver bullet – some optimizations still need non-SSA forms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6BBEFB-3D14-4C66-A4D4-5E6F5DB20FB8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C6DAA1D2-77A1-48C9-B097-88CBD10CC9DA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DU-Chain Drawbacks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Expensive: if a typical variable has N uses and M definitions, the total cost is O(N * M)</a:t>
            </a:r>
          </a:p>
          <a:p>
            <a:pPr lvl="1"/>
            <a:r>
              <a:rPr lang="en-US" smtClean="0"/>
              <a:t>Would be nice if cost were proportional to the size of the program</a:t>
            </a:r>
          </a:p>
          <a:p>
            <a:r>
              <a:rPr lang="en-US" smtClean="0"/>
              <a:t>Unrelated uses of the same variable are mixed together</a:t>
            </a:r>
          </a:p>
          <a:p>
            <a:pPr lvl="1"/>
            <a:r>
              <a:rPr lang="en-US" smtClean="0"/>
              <a:t> Complicates analysis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0DBE08A-AE22-4287-A8C7-1D27A42FF439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E2A6318C-0766-49CF-9312-C7E4BE60426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SSA: Static Single Assignment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IR where each variable has only one definition in the program text</a:t>
            </a:r>
          </a:p>
          <a:p>
            <a:pPr lvl="1"/>
            <a:r>
              <a:rPr lang="en-US" dirty="0" smtClean="0"/>
              <a:t>This is a single </a:t>
            </a:r>
            <a:r>
              <a:rPr lang="en-US" i="1" dirty="0" smtClean="0">
                <a:solidFill>
                  <a:srgbClr val="0000FF"/>
                </a:solidFill>
              </a:rPr>
              <a:t>static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definition, but that definition can be in a loop that is executed dynamically many times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3B5B39B-DADF-49CF-B260-8B2B04D70E74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6787AA7C-BEE8-4283-88C0-8255AD223F3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 in Basic Blocks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182688" y="2819400"/>
            <a:ext cx="3810000" cy="3313113"/>
          </a:xfrm>
        </p:spPr>
        <p:txBody>
          <a:bodyPr/>
          <a:lstStyle/>
          <a:p>
            <a:r>
              <a:rPr lang="en-US" smtClean="0"/>
              <a:t>Original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a := x + y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b := a – 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a := y + b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b := x * 4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a := a + b</a:t>
            </a:r>
          </a:p>
        </p:txBody>
      </p:sp>
      <p:sp>
        <p:nvSpPr>
          <p:cNvPr id="8196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45088" y="2819400"/>
            <a:ext cx="3810000" cy="3313113"/>
          </a:xfrm>
        </p:spPr>
        <p:txBody>
          <a:bodyPr/>
          <a:lstStyle/>
          <a:p>
            <a:r>
              <a:rPr lang="en-US" smtClean="0"/>
              <a:t>SSA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a</a:t>
            </a:r>
            <a:r>
              <a:rPr lang="en-US" baseline="-25000" smtClean="0"/>
              <a:t>1</a:t>
            </a:r>
            <a:r>
              <a:rPr lang="en-US" smtClean="0"/>
              <a:t> := x + y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b</a:t>
            </a:r>
            <a:r>
              <a:rPr lang="en-US" baseline="-25000" smtClean="0"/>
              <a:t>1</a:t>
            </a:r>
            <a:r>
              <a:rPr lang="en-US" smtClean="0"/>
              <a:t> := a</a:t>
            </a:r>
            <a:r>
              <a:rPr lang="en-US" baseline="-25000" smtClean="0"/>
              <a:t>1</a:t>
            </a:r>
            <a:r>
              <a:rPr lang="en-US" smtClean="0"/>
              <a:t> – 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a</a:t>
            </a:r>
            <a:r>
              <a:rPr lang="en-US" baseline="-25000" smtClean="0"/>
              <a:t>2</a:t>
            </a:r>
            <a:r>
              <a:rPr lang="en-US" smtClean="0"/>
              <a:t> := y + b</a:t>
            </a:r>
            <a:r>
              <a:rPr lang="en-US" baseline="-25000" smtClean="0"/>
              <a:t>1</a:t>
            </a:r>
            <a:endParaRPr lang="en-US" smtClean="0"/>
          </a:p>
          <a:p>
            <a:pPr lvl="1">
              <a:buFont typeface="Wingdings" pitchFamily="2" charset="2"/>
              <a:buNone/>
            </a:pPr>
            <a:r>
              <a:rPr lang="en-US" smtClean="0"/>
              <a:t>b</a:t>
            </a:r>
            <a:r>
              <a:rPr lang="en-US" baseline="-25000" smtClean="0"/>
              <a:t>2</a:t>
            </a:r>
            <a:r>
              <a:rPr lang="en-US" smtClean="0"/>
              <a:t> := x * 4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a</a:t>
            </a:r>
            <a:r>
              <a:rPr lang="en-US" baseline="-25000" smtClean="0"/>
              <a:t>3</a:t>
            </a:r>
            <a:r>
              <a:rPr lang="en-US" smtClean="0"/>
              <a:t> := a</a:t>
            </a:r>
            <a:r>
              <a:rPr lang="en-US" baseline="-25000" smtClean="0"/>
              <a:t>2</a:t>
            </a:r>
            <a:r>
              <a:rPr lang="en-US" smtClean="0"/>
              <a:t> + b</a:t>
            </a:r>
            <a:r>
              <a:rPr lang="en-US" baseline="-25000" smtClean="0"/>
              <a:t>2</a:t>
            </a:r>
            <a:endParaRPr lang="en-US" smtClean="0"/>
          </a:p>
          <a:p>
            <a:endParaRPr lang="en-US" smtClean="0"/>
          </a:p>
        </p:txBody>
      </p:sp>
      <p:sp>
        <p:nvSpPr>
          <p:cNvPr id="819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4F35C27-C4F1-4497-8F1D-C39100826307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8198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9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3AD51E0F-5159-4A5E-B8C0-FB0C76E7E24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20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2133600"/>
            <a:ext cx="7878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/>
              <a:t>We’ve seen this before when looking at value numbering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Merge Points</a:t>
            </a: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The issue is how to handle merge points</a:t>
            </a:r>
          </a:p>
          <a:p>
            <a:r>
              <a:rPr lang="en-US" smtClean="0"/>
              <a:t>Solution: introduce a </a:t>
            </a:r>
            <a:r>
              <a:rPr lang="el-GR" smtClean="0"/>
              <a:t>Φ</a:t>
            </a:r>
            <a:r>
              <a:rPr lang="en-US" smtClean="0"/>
              <a:t>-function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a</a:t>
            </a:r>
            <a:r>
              <a:rPr lang="en-US" baseline="-25000" smtClean="0"/>
              <a:t>3</a:t>
            </a:r>
            <a:r>
              <a:rPr lang="en-US" smtClean="0"/>
              <a:t> := </a:t>
            </a:r>
            <a:r>
              <a:rPr lang="el-GR" smtClean="0"/>
              <a:t>Φ</a:t>
            </a:r>
            <a:r>
              <a:rPr lang="en-US" smtClean="0"/>
              <a:t>(a</a:t>
            </a:r>
            <a:r>
              <a:rPr lang="en-US" baseline="-25000" smtClean="0"/>
              <a:t>1</a:t>
            </a:r>
            <a:r>
              <a:rPr lang="en-US" smtClean="0"/>
              <a:t>, a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  <a:p>
            <a:r>
              <a:rPr lang="en-US" smtClean="0"/>
              <a:t>Meaning: a</a:t>
            </a:r>
            <a:r>
              <a:rPr lang="en-US" baseline="-25000" smtClean="0"/>
              <a:t>3</a:t>
            </a:r>
            <a:r>
              <a:rPr lang="en-US" smtClean="0"/>
              <a:t> is assigned either a</a:t>
            </a:r>
            <a:r>
              <a:rPr lang="en-US" baseline="-25000" smtClean="0"/>
              <a:t>1</a:t>
            </a:r>
            <a:r>
              <a:rPr lang="en-US" smtClean="0"/>
              <a:t>or a</a:t>
            </a:r>
            <a:r>
              <a:rPr lang="en-US" baseline="-25000" smtClean="0"/>
              <a:t>2 </a:t>
            </a:r>
            <a:r>
              <a:rPr lang="en-US" smtClean="0"/>
              <a:t>depending on which control path is used to reach the </a:t>
            </a:r>
            <a:r>
              <a:rPr lang="el-GR" smtClean="0"/>
              <a:t>Φ</a:t>
            </a:r>
            <a:r>
              <a:rPr lang="en-US" smtClean="0"/>
              <a:t>-function</a:t>
            </a:r>
          </a:p>
        </p:txBody>
      </p:sp>
      <p:sp>
        <p:nvSpPr>
          <p:cNvPr id="9220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D101C10-A693-4D03-9482-B7EAD89703DC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9221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3771B2B6-7813-413A-A2E0-16EEEDCBF2C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7299C9-B6A5-417E-9BD6-F0F93056BBA6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67BD749F-025F-427C-A8B9-7E7490E294ED}" type="slidenum">
              <a:rPr lang="en-US" smtClean="0"/>
              <a:pPr/>
              <a:t>8</a:t>
            </a:fld>
            <a:endParaRPr lang="en-US" smtClean="0"/>
          </a:p>
        </p:txBody>
      </p:sp>
      <p:grpSp>
        <p:nvGrpSpPr>
          <p:cNvPr id="10246" name="Group 2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219200" y="1990725"/>
            <a:ext cx="2087563" cy="3752850"/>
            <a:chOff x="990600" y="1991380"/>
            <a:chExt cx="2087146" cy="3751421"/>
          </a:xfrm>
        </p:grpSpPr>
        <p:sp>
          <p:nvSpPr>
            <p:cNvPr id="10257" name="TextBox 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72678" y="2782669"/>
              <a:ext cx="1175322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b := M[x]</a:t>
              </a:r>
              <a:br>
                <a:rPr lang="en-US"/>
              </a:br>
              <a:r>
                <a:rPr lang="en-US"/>
                <a:t>a := 0</a:t>
              </a:r>
            </a:p>
          </p:txBody>
        </p:sp>
        <p:sp>
          <p:nvSpPr>
            <p:cNvPr id="10258" name="TextBox 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7301" y="3745468"/>
              <a:ext cx="951351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if b &lt; 4</a:t>
              </a:r>
            </a:p>
          </p:txBody>
        </p:sp>
        <p:sp>
          <p:nvSpPr>
            <p:cNvPr id="10259" name="TextBox 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990600" y="4583668"/>
              <a:ext cx="829073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a := b</a:t>
              </a:r>
            </a:p>
          </p:txBody>
        </p:sp>
        <p:sp>
          <p:nvSpPr>
            <p:cNvPr id="10260" name="TextBox 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828800" y="5373469"/>
              <a:ext cx="1247457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c := a + b</a:t>
              </a:r>
            </a:p>
          </p:txBody>
        </p:sp>
        <p:cxnSp>
          <p:nvCxnSpPr>
            <p:cNvPr id="10261" name="Straight Arrow Connector 11"/>
            <p:cNvCxnSpPr>
              <a:cxnSpLocks noChangeShapeType="1"/>
              <a:stCxn id="10257" idx="2"/>
              <a:endCxn id="10258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2313424" y="3575915"/>
              <a:ext cx="316468" cy="2263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2" name="Straight Arrow Connector 13"/>
            <p:cNvCxnSpPr>
              <a:cxnSpLocks noChangeShapeType="1"/>
              <a:stCxn id="10258" idx="2"/>
              <a:endCxn id="10259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9623" y="3810314"/>
              <a:ext cx="468868" cy="107784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3" name="Straight Arrow Connector 15"/>
            <p:cNvCxnSpPr>
              <a:cxnSpLocks noChangeShapeType="1"/>
              <a:stCxn id="10258" idx="2"/>
              <a:endCxn id="10260" idx="0"/>
            </p:cNvCxnSpPr>
            <p:nvPr>
              <p:custDataLst>
                <p:tags r:id="rId22"/>
              </p:custDataLst>
            </p:nvPr>
          </p:nvCxnSpPr>
          <p:spPr bwMode="auto">
            <a:xfrm rot="5400000">
              <a:off x="1838419" y="4728910"/>
              <a:ext cx="1258669" cy="304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4" name="Straight Arrow Connector 19"/>
            <p:cNvCxnSpPr>
              <a:cxnSpLocks noChangeShapeType="1"/>
              <a:stCxn id="10259" idx="2"/>
              <a:endCxn id="10260" idx="0"/>
            </p:cNvCxnSpPr>
            <p:nvPr>
              <p:custDataLst>
                <p:tags r:id="rId23"/>
              </p:custDataLst>
            </p:nvPr>
          </p:nvCxnSpPr>
          <p:spPr bwMode="auto">
            <a:xfrm rot="16200000" flipH="1">
              <a:off x="1718599" y="4639538"/>
              <a:ext cx="420469" cy="104739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5" name="TextBox 21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76400" y="1991380"/>
              <a:ext cx="140134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800"/>
                <a:t>Original</a:t>
              </a:r>
              <a:endParaRPr lang="en-US"/>
            </a:p>
          </p:txBody>
        </p:sp>
      </p:grpSp>
      <p:grpSp>
        <p:nvGrpSpPr>
          <p:cNvPr id="10247" name="Group 2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953000" y="1981200"/>
            <a:ext cx="2427288" cy="4029075"/>
            <a:chOff x="990600" y="1991380"/>
            <a:chExt cx="2428038" cy="4028420"/>
          </a:xfrm>
        </p:grpSpPr>
        <p:sp>
          <p:nvSpPr>
            <p:cNvPr id="10248" name="TextBox 24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28800" y="2782669"/>
              <a:ext cx="1428596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b</a:t>
              </a:r>
              <a:r>
                <a:rPr lang="en-US" baseline="-25000"/>
                <a:t>1</a:t>
              </a:r>
              <a:r>
                <a:rPr lang="en-US"/>
                <a:t> := M[x0]</a:t>
              </a:r>
              <a:br>
                <a:rPr lang="en-US"/>
              </a:br>
              <a:r>
                <a:rPr lang="en-US"/>
                <a:t>a</a:t>
              </a:r>
              <a:r>
                <a:rPr lang="en-US" baseline="-25000"/>
                <a:t>1</a:t>
              </a:r>
              <a:r>
                <a:rPr lang="en-US"/>
                <a:t> := 0</a:t>
              </a:r>
            </a:p>
          </p:txBody>
        </p:sp>
        <p:sp>
          <p:nvSpPr>
            <p:cNvPr id="10249" name="TextBox 25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07301" y="3745468"/>
              <a:ext cx="1034707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if b</a:t>
              </a:r>
              <a:r>
                <a:rPr lang="en-US" baseline="-25000"/>
                <a:t>1</a:t>
              </a:r>
              <a:r>
                <a:rPr lang="en-US"/>
                <a:t> &lt; 4</a:t>
              </a:r>
            </a:p>
          </p:txBody>
        </p:sp>
        <p:sp>
          <p:nvSpPr>
            <p:cNvPr id="10250" name="TextBox 2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90600" y="4583668"/>
              <a:ext cx="99578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a</a:t>
              </a:r>
              <a:r>
                <a:rPr lang="en-US" baseline="-25000"/>
                <a:t>2</a:t>
              </a:r>
              <a:r>
                <a:rPr lang="en-US"/>
                <a:t> := b</a:t>
              </a:r>
              <a:r>
                <a:rPr lang="en-US" baseline="-25000"/>
                <a:t>1</a:t>
              </a:r>
            </a:p>
          </p:txBody>
        </p:sp>
        <p:sp>
          <p:nvSpPr>
            <p:cNvPr id="10251" name="TextBox 2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88677" y="5373469"/>
              <a:ext cx="1729961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a</a:t>
              </a:r>
              <a:r>
                <a:rPr lang="en-US" baseline="-25000"/>
                <a:t>3</a:t>
              </a:r>
              <a:r>
                <a:rPr lang="en-US"/>
                <a:t> := </a:t>
              </a:r>
              <a:r>
                <a:rPr lang="el-GR"/>
                <a:t>Φ</a:t>
              </a:r>
              <a:r>
                <a:rPr lang="en-US"/>
                <a:t>(a</a:t>
              </a:r>
              <a:r>
                <a:rPr lang="en-US" baseline="-25000"/>
                <a:t>1</a:t>
              </a:r>
              <a:r>
                <a:rPr lang="en-US"/>
                <a:t>, a</a:t>
              </a:r>
              <a:r>
                <a:rPr lang="en-US" baseline="-25000"/>
                <a:t>2</a:t>
              </a:r>
              <a:r>
                <a:rPr lang="en-US"/>
                <a:t>)</a:t>
              </a:r>
            </a:p>
            <a:p>
              <a:r>
                <a:rPr lang="en-US"/>
                <a:t>c</a:t>
              </a:r>
              <a:r>
                <a:rPr lang="en-US" baseline="-25000"/>
                <a:t>1</a:t>
              </a:r>
              <a:r>
                <a:rPr lang="en-US"/>
                <a:t> := a</a:t>
              </a:r>
              <a:r>
                <a:rPr lang="en-US" baseline="-25000"/>
                <a:t>3</a:t>
              </a:r>
              <a:r>
                <a:rPr lang="en-US"/>
                <a:t> + b</a:t>
              </a:r>
              <a:r>
                <a:rPr lang="en-US" baseline="-25000"/>
                <a:t>1</a:t>
              </a:r>
            </a:p>
          </p:txBody>
        </p:sp>
        <p:cxnSp>
          <p:nvCxnSpPr>
            <p:cNvPr id="10252" name="Straight Arrow Connector 28"/>
            <p:cNvCxnSpPr>
              <a:cxnSpLocks noChangeShapeType="1"/>
              <a:stCxn id="10248" idx="2"/>
              <a:endCxn id="10249" idx="0"/>
            </p:cNvCxnSpPr>
            <p:nvPr>
              <p:custDataLst>
                <p:tags r:id="rId11"/>
              </p:custDataLst>
            </p:nvPr>
          </p:nvCxnSpPr>
          <p:spPr bwMode="auto">
            <a:xfrm rot="5400000">
              <a:off x="2375643" y="3578013"/>
              <a:ext cx="316468" cy="1844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3" name="Straight Arrow Connector 29"/>
            <p:cNvCxnSpPr>
              <a:cxnSpLocks noChangeShapeType="1"/>
              <a:stCxn id="10249" idx="2"/>
              <a:endCxn id="10250" idx="0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1772140" y="3831153"/>
              <a:ext cx="468868" cy="103616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4" name="Straight Arrow Connector 30"/>
            <p:cNvCxnSpPr>
              <a:cxnSpLocks noChangeShapeType="1"/>
              <a:stCxn id="10249" idx="2"/>
              <a:endCxn id="10251" idx="0"/>
            </p:cNvCxnSpPr>
            <p:nvPr>
              <p:custDataLst>
                <p:tags r:id="rId13"/>
              </p:custDataLst>
            </p:nvPr>
          </p:nvCxnSpPr>
          <p:spPr bwMode="auto">
            <a:xfrm rot="16200000" flipH="1">
              <a:off x="1909822" y="4729632"/>
              <a:ext cx="1258669" cy="2900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5" name="Straight Arrow Connector 31"/>
            <p:cNvCxnSpPr>
              <a:cxnSpLocks noChangeShapeType="1"/>
              <a:stCxn id="10250" idx="2"/>
              <a:endCxn id="10251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1810841" y="4630651"/>
              <a:ext cx="420469" cy="106516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6" name="TextBox 3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057400" y="1991380"/>
              <a:ext cx="79374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800"/>
                <a:t>SSA</a:t>
              </a:r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l-GR" dirty="0" smtClean="0"/>
              <a:t>Φ</a:t>
            </a:r>
            <a:r>
              <a:rPr lang="en-US" dirty="0" smtClean="0"/>
              <a:t> “Know” </a:t>
            </a:r>
            <a:br>
              <a:rPr lang="en-US" dirty="0" smtClean="0"/>
            </a:br>
            <a:r>
              <a:rPr lang="en-US" dirty="0" smtClean="0"/>
              <a:t>What to Pick?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It doesn’t</a:t>
            </a:r>
          </a:p>
          <a:p>
            <a:pPr lvl="1"/>
            <a:r>
              <a:rPr lang="en-US" smtClean="0"/>
              <a:t>When we translate the program to executable form, we can add code to copy either value to a common location on each incoming edge</a:t>
            </a:r>
          </a:p>
          <a:p>
            <a:pPr lvl="1"/>
            <a:r>
              <a:rPr lang="en-US" smtClean="0"/>
              <a:t>For analysis, all we may need to know is the connection of uses to definitions – no need to “execute” anything</a:t>
            </a:r>
          </a:p>
        </p:txBody>
      </p:sp>
      <p:sp>
        <p:nvSpPr>
          <p:cNvPr id="11268" name="Date Placeholder 2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75DE15A-3CFA-47DB-839E-389ABF9DC263}" type="datetime1">
              <a:rPr lang="en-US" smtClean="0"/>
              <a:t>11/15/2011</a:t>
            </a:fld>
            <a:r>
              <a:rPr lang="en-US" smtClean="0"/>
              <a:t>	</a:t>
            </a:r>
          </a:p>
        </p:txBody>
      </p:sp>
      <p:sp>
        <p:nvSpPr>
          <p:cNvPr id="11269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70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62DFBA60-651C-4A0F-AA0C-31C383CEF9E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0ad23b59-11ef-477d-a840-64fd8f3fd00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1080</TotalTime>
  <Words>1592</Words>
  <Application>Microsoft Office PowerPoint</Application>
  <PresentationFormat>On-screen Show (4:3)</PresentationFormat>
  <Paragraphs>271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Blends</vt:lpstr>
      <vt:lpstr>CSE P 501 – Compilers</vt:lpstr>
      <vt:lpstr>Agenda</vt:lpstr>
      <vt:lpstr>Def-Use (DU) Chains</vt:lpstr>
      <vt:lpstr>DU-Chain Drawbacks</vt:lpstr>
      <vt:lpstr>SSA: Static Single Assignment</vt:lpstr>
      <vt:lpstr>SSA in Basic Blocks</vt:lpstr>
      <vt:lpstr>Merge Points</vt:lpstr>
      <vt:lpstr>Example</vt:lpstr>
      <vt:lpstr>How Does Φ “Know”  What to Pick?</vt:lpstr>
      <vt:lpstr>Example With Loop</vt:lpstr>
      <vt:lpstr>Converting To SSA Form</vt:lpstr>
      <vt:lpstr>Inserting Φ-Functions</vt:lpstr>
      <vt:lpstr>Path-convergence criterion</vt:lpstr>
      <vt:lpstr>Details</vt:lpstr>
      <vt:lpstr>Dominators and SSA</vt:lpstr>
      <vt:lpstr>Dominance Frontier (1)</vt:lpstr>
      <vt:lpstr>Dominance Frontier (2)</vt:lpstr>
      <vt:lpstr>Example</vt:lpstr>
      <vt:lpstr>Dominance Frontier Cirterion</vt:lpstr>
      <vt:lpstr>Placing Φ-Functions: Details</vt:lpstr>
      <vt:lpstr>Efficient Dominator Tree Computation</vt:lpstr>
      <vt:lpstr>Lengauer-Tarjan Algorithm</vt:lpstr>
      <vt:lpstr>SSA Optimizations</vt:lpstr>
      <vt:lpstr>SSA Data Structures</vt:lpstr>
      <vt:lpstr>Dead-Code Elimination</vt:lpstr>
      <vt:lpstr>Simple Constant Propagation</vt:lpstr>
      <vt:lpstr>Simple Constant Propagation</vt:lpstr>
      <vt:lpstr>Converting Back from SSA</vt:lpstr>
      <vt:lpstr>Translating Φ-functions</vt:lpstr>
      <vt:lpstr>SSA Wrapup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109</cp:revision>
  <cp:lastPrinted>2011-11-15T05:13:02Z</cp:lastPrinted>
  <dcterms:created xsi:type="dcterms:W3CDTF">2002-10-01T01:44:57Z</dcterms:created>
  <dcterms:modified xsi:type="dcterms:W3CDTF">2011-11-15T18:11:48Z</dcterms:modified>
</cp:coreProperties>
</file>