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1.xml" ContentType="application/vnd.openxmlformats-officedocument.presentationml.notesSlide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934200" cy="9220200"/>
  <p:custDataLst>
    <p:tags r:id="rId4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63" autoAdjust="0"/>
  </p:normalViewPr>
  <p:slideViewPr>
    <p:cSldViewPr>
      <p:cViewPr varScale="1">
        <p:scale>
          <a:sx n="79" d="100"/>
          <a:sy n="79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3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467AAC04-C8A7-49F4-84A3-4B41D58E73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82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3738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FB828B6-A826-402D-AC51-9E40DB5C0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28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57B1A-58F5-4F72-AE13-27D6DED006A1}" type="slidenum">
              <a:rPr lang="en-US"/>
              <a:pPr/>
              <a:t>21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Clone family: objects created from the same prototype.  All such objects are identical except for their assignable slots.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Factor the common information into a “map.”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Representation of an object is the contents of the assignable slots plus a pointer to the shared map object.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For each slot, the map contains: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. the name of the slot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. whether it is a parent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. the offset of the associated data in the object if the slot is assignable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. the value if it is not assignable.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If the user changes a constant slot, then a new map is created for the resulting object.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Under the hood, the maps play the role of classes/types from class-based object-oriented languages, but the user does not have to know.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charset="-128"/>
              </a:rPr>
              <a:t>Compiler treats the map of an object as its internal type, used intensively during optimization.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EF1038F-6139-4377-8237-CCCFE572C02E}" type="datetime1">
              <a:rPr lang="en-US" smtClean="0"/>
              <a:t>12/6/2011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dirty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00D5F97F-86A0-4C6D-9940-937D5033CD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2927B-45A3-4B14-A238-7783E82E68B2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D4E63FB5-F2A9-4739-90AC-28BC7ED1C3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12511-E5D8-4D88-B471-511583A2EFDB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EFA72487-1189-40F1-B783-E56463B6D7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192EE-92AF-413C-A120-3086DF2AB6CC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175D0-E60E-476F-9173-B8FCC9DEE6BE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7C9F8BA7-D86C-48B8-B2BD-B3B38453CA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CF42A-2A5F-40BE-AF13-A4170A33E975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3EA411BF-5E07-473A-85CE-6D0B7DCF5B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FAB6E-6C37-4461-AB4F-7A500CCA6424}" type="datetime1">
              <a:rPr lang="en-US" smtClean="0"/>
              <a:t>12/6/2011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35FDE9DF-662C-4980-8C6D-C9F9AF7800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9673F-B5B1-45A7-9442-C9E398CAAFD3}" type="datetime1">
              <a:rPr lang="en-US" smtClean="0"/>
              <a:t>12/6/2011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DAA186FD-622B-48EE-A556-8951819FE3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E2156-E2DB-4FD0-933D-DEFF9C47BD4D}" type="datetime1">
              <a:rPr lang="en-US" smtClean="0"/>
              <a:t>12/6/2011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FE514E09-7FC6-4E84-B83C-815E76F725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B1F7-FD73-4B76-AF08-071B27C13BA1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159C6074-E21C-4AF8-AA03-6E9E3CD7E0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EE964-A6AA-4C07-8D6E-FF3DAEC8CAAE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6E8A0AB9-48A8-4ABE-83E3-3231578F42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7ACFD5EC-ECA2-4BCD-9EE3-7DDF42B5137F}" type="datetime1">
              <a:rPr lang="en-US" smtClean="0"/>
              <a:t>12/6/2011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/>
            </a:lvl1pPr>
          </a:lstStyle>
          <a:p>
            <a:pPr>
              <a:defRPr/>
            </a:pPr>
            <a:r>
              <a:rPr lang="en-US" dirty="0" smtClean="0"/>
              <a:t>X2-</a:t>
            </a:r>
            <a:fld id="{C133E206-8416-4F80-A347-31EDCF60BA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" Type="http://schemas.openxmlformats.org/officeDocument/2006/relationships/tags" Target="../tags/tag75.xml"/><Relationship Id="rId21" Type="http://schemas.openxmlformats.org/officeDocument/2006/relationships/tags" Target="../tags/tag93.xml"/><Relationship Id="rId7" Type="http://schemas.openxmlformats.org/officeDocument/2006/relationships/tags" Target="../tags/tag79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tags" Target="../tags/tag100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26" Type="http://schemas.openxmlformats.org/officeDocument/2006/relationships/tags" Target="../tags/tag126.xml"/><Relationship Id="rId3" Type="http://schemas.openxmlformats.org/officeDocument/2006/relationships/tags" Target="../tags/tag103.xml"/><Relationship Id="rId21" Type="http://schemas.openxmlformats.org/officeDocument/2006/relationships/tags" Target="../tags/tag121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5" Type="http://schemas.openxmlformats.org/officeDocument/2006/relationships/tags" Target="../tags/tag125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0" Type="http://schemas.openxmlformats.org/officeDocument/2006/relationships/tags" Target="../tags/tag120.xml"/><Relationship Id="rId29" Type="http://schemas.openxmlformats.org/officeDocument/2006/relationships/tags" Target="../tags/tag129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24" Type="http://schemas.openxmlformats.org/officeDocument/2006/relationships/tags" Target="../tags/tag124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tags" Target="../tags/tag123.xml"/><Relationship Id="rId28" Type="http://schemas.openxmlformats.org/officeDocument/2006/relationships/tags" Target="../tags/tag128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Relationship Id="rId27" Type="http://schemas.openxmlformats.org/officeDocument/2006/relationships/tags" Target="../tags/tag127.xml"/><Relationship Id="rId30" Type="http://schemas.openxmlformats.org/officeDocument/2006/relationships/tags" Target="../tags/tag13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33.xml"/><Relationship Id="rId7" Type="http://schemas.openxmlformats.org/officeDocument/2006/relationships/tags" Target="../tags/tag137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4" Type="http://schemas.openxmlformats.org/officeDocument/2006/relationships/tags" Target="../tags/tag134.xm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45.xml"/><Relationship Id="rId13" Type="http://schemas.openxmlformats.org/officeDocument/2006/relationships/tags" Target="../tags/tag150.xml"/><Relationship Id="rId18" Type="http://schemas.openxmlformats.org/officeDocument/2006/relationships/tags" Target="../tags/tag15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40.xml"/><Relationship Id="rId21" Type="http://schemas.openxmlformats.org/officeDocument/2006/relationships/tags" Target="../tags/tag158.xml"/><Relationship Id="rId7" Type="http://schemas.openxmlformats.org/officeDocument/2006/relationships/tags" Target="../tags/tag144.xml"/><Relationship Id="rId12" Type="http://schemas.openxmlformats.org/officeDocument/2006/relationships/tags" Target="../tags/tag149.xml"/><Relationship Id="rId17" Type="http://schemas.openxmlformats.org/officeDocument/2006/relationships/tags" Target="../tags/tag154.xml"/><Relationship Id="rId25" Type="http://schemas.openxmlformats.org/officeDocument/2006/relationships/tags" Target="../tags/tag162.xml"/><Relationship Id="rId2" Type="http://schemas.openxmlformats.org/officeDocument/2006/relationships/tags" Target="../tags/tag139.xml"/><Relationship Id="rId16" Type="http://schemas.openxmlformats.org/officeDocument/2006/relationships/tags" Target="../tags/tag153.xml"/><Relationship Id="rId20" Type="http://schemas.openxmlformats.org/officeDocument/2006/relationships/tags" Target="../tags/tag157.xml"/><Relationship Id="rId1" Type="http://schemas.openxmlformats.org/officeDocument/2006/relationships/tags" Target="../tags/tag138.xml"/><Relationship Id="rId6" Type="http://schemas.openxmlformats.org/officeDocument/2006/relationships/tags" Target="../tags/tag143.xml"/><Relationship Id="rId11" Type="http://schemas.openxmlformats.org/officeDocument/2006/relationships/tags" Target="../tags/tag148.xml"/><Relationship Id="rId24" Type="http://schemas.openxmlformats.org/officeDocument/2006/relationships/tags" Target="../tags/tag161.xml"/><Relationship Id="rId5" Type="http://schemas.openxmlformats.org/officeDocument/2006/relationships/tags" Target="../tags/tag142.xml"/><Relationship Id="rId15" Type="http://schemas.openxmlformats.org/officeDocument/2006/relationships/tags" Target="../tags/tag152.xml"/><Relationship Id="rId23" Type="http://schemas.openxmlformats.org/officeDocument/2006/relationships/tags" Target="../tags/tag160.xml"/><Relationship Id="rId10" Type="http://schemas.openxmlformats.org/officeDocument/2006/relationships/tags" Target="../tags/tag147.xml"/><Relationship Id="rId19" Type="http://schemas.openxmlformats.org/officeDocument/2006/relationships/tags" Target="../tags/tag156.xml"/><Relationship Id="rId4" Type="http://schemas.openxmlformats.org/officeDocument/2006/relationships/tags" Target="../tags/tag141.xml"/><Relationship Id="rId9" Type="http://schemas.openxmlformats.org/officeDocument/2006/relationships/tags" Target="../tags/tag146.xml"/><Relationship Id="rId14" Type="http://schemas.openxmlformats.org/officeDocument/2006/relationships/tags" Target="../tags/tag151.xml"/><Relationship Id="rId22" Type="http://schemas.openxmlformats.org/officeDocument/2006/relationships/tags" Target="../tags/tag15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70.xml"/><Relationship Id="rId13" Type="http://schemas.openxmlformats.org/officeDocument/2006/relationships/tags" Target="../tags/tag175.xml"/><Relationship Id="rId18" Type="http://schemas.openxmlformats.org/officeDocument/2006/relationships/tags" Target="../tags/tag180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65.xml"/><Relationship Id="rId21" Type="http://schemas.openxmlformats.org/officeDocument/2006/relationships/tags" Target="../tags/tag183.xml"/><Relationship Id="rId7" Type="http://schemas.openxmlformats.org/officeDocument/2006/relationships/tags" Target="../tags/tag169.xml"/><Relationship Id="rId12" Type="http://schemas.openxmlformats.org/officeDocument/2006/relationships/tags" Target="../tags/tag174.xml"/><Relationship Id="rId17" Type="http://schemas.openxmlformats.org/officeDocument/2006/relationships/tags" Target="../tags/tag179.xml"/><Relationship Id="rId25" Type="http://schemas.openxmlformats.org/officeDocument/2006/relationships/tags" Target="../tags/tag187.xml"/><Relationship Id="rId2" Type="http://schemas.openxmlformats.org/officeDocument/2006/relationships/tags" Target="../tags/tag164.xml"/><Relationship Id="rId16" Type="http://schemas.openxmlformats.org/officeDocument/2006/relationships/tags" Target="../tags/tag178.xml"/><Relationship Id="rId20" Type="http://schemas.openxmlformats.org/officeDocument/2006/relationships/tags" Target="../tags/tag182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11" Type="http://schemas.openxmlformats.org/officeDocument/2006/relationships/tags" Target="../tags/tag173.xml"/><Relationship Id="rId24" Type="http://schemas.openxmlformats.org/officeDocument/2006/relationships/tags" Target="../tags/tag186.xml"/><Relationship Id="rId5" Type="http://schemas.openxmlformats.org/officeDocument/2006/relationships/tags" Target="../tags/tag167.xml"/><Relationship Id="rId15" Type="http://schemas.openxmlformats.org/officeDocument/2006/relationships/tags" Target="../tags/tag177.xml"/><Relationship Id="rId23" Type="http://schemas.openxmlformats.org/officeDocument/2006/relationships/tags" Target="../tags/tag185.xml"/><Relationship Id="rId10" Type="http://schemas.openxmlformats.org/officeDocument/2006/relationships/tags" Target="../tags/tag172.xml"/><Relationship Id="rId19" Type="http://schemas.openxmlformats.org/officeDocument/2006/relationships/tags" Target="../tags/tag181.xml"/><Relationship Id="rId4" Type="http://schemas.openxmlformats.org/officeDocument/2006/relationships/tags" Target="../tags/tag166.xml"/><Relationship Id="rId9" Type="http://schemas.openxmlformats.org/officeDocument/2006/relationships/tags" Target="../tags/tag171.xml"/><Relationship Id="rId14" Type="http://schemas.openxmlformats.org/officeDocument/2006/relationships/tags" Target="../tags/tag176.xml"/><Relationship Id="rId22" Type="http://schemas.openxmlformats.org/officeDocument/2006/relationships/tags" Target="../tags/tag18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2.xml"/><Relationship Id="rId4" Type="http://schemas.openxmlformats.org/officeDocument/2006/relationships/tags" Target="../tags/tag19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7.xml"/><Relationship Id="rId4" Type="http://schemas.openxmlformats.org/officeDocument/2006/relationships/tags" Target="../tags/tag19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0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5" Type="http://schemas.openxmlformats.org/officeDocument/2006/relationships/tags" Target="../tags/tag202.xml"/><Relationship Id="rId4" Type="http://schemas.openxmlformats.org/officeDocument/2006/relationships/tags" Target="../tags/tag20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5" Type="http://schemas.openxmlformats.org/officeDocument/2006/relationships/tags" Target="../tags/tag208.xml"/><Relationship Id="rId4" Type="http://schemas.openxmlformats.org/officeDocument/2006/relationships/tags" Target="../tags/tag20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4.xml"/><Relationship Id="rId4" Type="http://schemas.openxmlformats.org/officeDocument/2006/relationships/tags" Target="../tags/tag2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tags" Target="../tags/tag227.xml"/><Relationship Id="rId18" Type="http://schemas.openxmlformats.org/officeDocument/2006/relationships/tags" Target="../tags/tag232.xml"/><Relationship Id="rId26" Type="http://schemas.openxmlformats.org/officeDocument/2006/relationships/tags" Target="../tags/tag240.xml"/><Relationship Id="rId3" Type="http://schemas.openxmlformats.org/officeDocument/2006/relationships/tags" Target="../tags/tag217.xml"/><Relationship Id="rId21" Type="http://schemas.openxmlformats.org/officeDocument/2006/relationships/tags" Target="../tags/tag235.xml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17" Type="http://schemas.openxmlformats.org/officeDocument/2006/relationships/tags" Target="../tags/tag231.xml"/><Relationship Id="rId25" Type="http://schemas.openxmlformats.org/officeDocument/2006/relationships/tags" Target="../tags/tag239.xml"/><Relationship Id="rId33" Type="http://schemas.openxmlformats.org/officeDocument/2006/relationships/notesSlide" Target="../notesSlides/notesSlide1.xml"/><Relationship Id="rId2" Type="http://schemas.openxmlformats.org/officeDocument/2006/relationships/tags" Target="../tags/tag216.xml"/><Relationship Id="rId16" Type="http://schemas.openxmlformats.org/officeDocument/2006/relationships/tags" Target="../tags/tag230.xml"/><Relationship Id="rId20" Type="http://schemas.openxmlformats.org/officeDocument/2006/relationships/tags" Target="../tags/tag234.xml"/><Relationship Id="rId29" Type="http://schemas.openxmlformats.org/officeDocument/2006/relationships/tags" Target="../tags/tag243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24" Type="http://schemas.openxmlformats.org/officeDocument/2006/relationships/tags" Target="../tags/tag238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19.xml"/><Relationship Id="rId15" Type="http://schemas.openxmlformats.org/officeDocument/2006/relationships/tags" Target="../tags/tag229.xml"/><Relationship Id="rId23" Type="http://schemas.openxmlformats.org/officeDocument/2006/relationships/tags" Target="../tags/tag237.xml"/><Relationship Id="rId28" Type="http://schemas.openxmlformats.org/officeDocument/2006/relationships/tags" Target="../tags/tag242.xml"/><Relationship Id="rId10" Type="http://schemas.openxmlformats.org/officeDocument/2006/relationships/tags" Target="../tags/tag224.xml"/><Relationship Id="rId19" Type="http://schemas.openxmlformats.org/officeDocument/2006/relationships/tags" Target="../tags/tag233.xml"/><Relationship Id="rId31" Type="http://schemas.openxmlformats.org/officeDocument/2006/relationships/tags" Target="../tags/tag245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tags" Target="../tags/tag228.xml"/><Relationship Id="rId22" Type="http://schemas.openxmlformats.org/officeDocument/2006/relationships/tags" Target="../tags/tag236.xml"/><Relationship Id="rId27" Type="http://schemas.openxmlformats.org/officeDocument/2006/relationships/tags" Target="../tags/tag241.xml"/><Relationship Id="rId30" Type="http://schemas.openxmlformats.org/officeDocument/2006/relationships/tags" Target="../tags/tag24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53.xml"/><Relationship Id="rId13" Type="http://schemas.openxmlformats.org/officeDocument/2006/relationships/tags" Target="../tags/tag258.xml"/><Relationship Id="rId18" Type="http://schemas.openxmlformats.org/officeDocument/2006/relationships/image" Target="../media/image4.png"/><Relationship Id="rId3" Type="http://schemas.openxmlformats.org/officeDocument/2006/relationships/tags" Target="../tags/tag248.xml"/><Relationship Id="rId7" Type="http://schemas.openxmlformats.org/officeDocument/2006/relationships/tags" Target="../tags/tag252.xml"/><Relationship Id="rId12" Type="http://schemas.openxmlformats.org/officeDocument/2006/relationships/tags" Target="../tags/tag257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47.xml"/><Relationship Id="rId16" Type="http://schemas.openxmlformats.org/officeDocument/2006/relationships/tags" Target="../tags/tag261.xml"/><Relationship Id="rId1" Type="http://schemas.openxmlformats.org/officeDocument/2006/relationships/tags" Target="../tags/tag246.xml"/><Relationship Id="rId6" Type="http://schemas.openxmlformats.org/officeDocument/2006/relationships/tags" Target="../tags/tag251.xml"/><Relationship Id="rId11" Type="http://schemas.openxmlformats.org/officeDocument/2006/relationships/tags" Target="../tags/tag256.xml"/><Relationship Id="rId5" Type="http://schemas.openxmlformats.org/officeDocument/2006/relationships/tags" Target="../tags/tag250.xml"/><Relationship Id="rId15" Type="http://schemas.openxmlformats.org/officeDocument/2006/relationships/tags" Target="../tags/tag260.xml"/><Relationship Id="rId10" Type="http://schemas.openxmlformats.org/officeDocument/2006/relationships/tags" Target="../tags/tag255.xml"/><Relationship Id="rId4" Type="http://schemas.openxmlformats.org/officeDocument/2006/relationships/tags" Target="../tags/tag249.xml"/><Relationship Id="rId9" Type="http://schemas.openxmlformats.org/officeDocument/2006/relationships/tags" Target="../tags/tag254.xml"/><Relationship Id="rId14" Type="http://schemas.openxmlformats.org/officeDocument/2006/relationships/tags" Target="../tags/tag25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6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63.xml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5" Type="http://schemas.openxmlformats.org/officeDocument/2006/relationships/tags" Target="../tags/tag266.xml"/><Relationship Id="rId4" Type="http://schemas.openxmlformats.org/officeDocument/2006/relationships/tags" Target="../tags/tag26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70.xml"/><Relationship Id="rId7" Type="http://schemas.openxmlformats.org/officeDocument/2006/relationships/tags" Target="../tags/tag274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6" Type="http://schemas.openxmlformats.org/officeDocument/2006/relationships/tags" Target="../tags/tag273.xml"/><Relationship Id="rId5" Type="http://schemas.openxmlformats.org/officeDocument/2006/relationships/tags" Target="../tags/tag272.xml"/><Relationship Id="rId4" Type="http://schemas.openxmlformats.org/officeDocument/2006/relationships/tags" Target="../tags/tag27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7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76.xml"/><Relationship Id="rId1" Type="http://schemas.openxmlformats.org/officeDocument/2006/relationships/tags" Target="../tags/tag275.xml"/><Relationship Id="rId6" Type="http://schemas.openxmlformats.org/officeDocument/2006/relationships/tags" Target="../tags/tag280.xml"/><Relationship Id="rId5" Type="http://schemas.openxmlformats.org/officeDocument/2006/relationships/tags" Target="../tags/tag279.xml"/><Relationship Id="rId4" Type="http://schemas.openxmlformats.org/officeDocument/2006/relationships/tags" Target="../tags/tag27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83.xml"/><Relationship Id="rId7" Type="http://schemas.openxmlformats.org/officeDocument/2006/relationships/tags" Target="../tags/tag287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5" Type="http://schemas.openxmlformats.org/officeDocument/2006/relationships/tags" Target="../tags/tag285.xml"/><Relationship Id="rId4" Type="http://schemas.openxmlformats.org/officeDocument/2006/relationships/tags" Target="../tags/tag28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9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9.xml"/><Relationship Id="rId1" Type="http://schemas.openxmlformats.org/officeDocument/2006/relationships/tags" Target="../tags/tag288.xml"/><Relationship Id="rId6" Type="http://schemas.openxmlformats.org/officeDocument/2006/relationships/tags" Target="../tags/tag293.xml"/><Relationship Id="rId5" Type="http://schemas.openxmlformats.org/officeDocument/2006/relationships/tags" Target="../tags/tag292.xml"/><Relationship Id="rId4" Type="http://schemas.openxmlformats.org/officeDocument/2006/relationships/tags" Target="../tags/tag29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01.xml"/><Relationship Id="rId13" Type="http://schemas.openxmlformats.org/officeDocument/2006/relationships/tags" Target="../tags/tag306.xml"/><Relationship Id="rId3" Type="http://schemas.openxmlformats.org/officeDocument/2006/relationships/tags" Target="../tags/tag296.xml"/><Relationship Id="rId7" Type="http://schemas.openxmlformats.org/officeDocument/2006/relationships/tags" Target="../tags/tag300.xml"/><Relationship Id="rId12" Type="http://schemas.openxmlformats.org/officeDocument/2006/relationships/tags" Target="../tags/tag30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95.xml"/><Relationship Id="rId16" Type="http://schemas.openxmlformats.org/officeDocument/2006/relationships/tags" Target="../tags/tag309.xml"/><Relationship Id="rId1" Type="http://schemas.openxmlformats.org/officeDocument/2006/relationships/tags" Target="../tags/tag294.xml"/><Relationship Id="rId6" Type="http://schemas.openxmlformats.org/officeDocument/2006/relationships/tags" Target="../tags/tag299.xml"/><Relationship Id="rId11" Type="http://schemas.openxmlformats.org/officeDocument/2006/relationships/tags" Target="../tags/tag304.xml"/><Relationship Id="rId5" Type="http://schemas.openxmlformats.org/officeDocument/2006/relationships/tags" Target="../tags/tag298.xml"/><Relationship Id="rId15" Type="http://schemas.openxmlformats.org/officeDocument/2006/relationships/tags" Target="../tags/tag308.xml"/><Relationship Id="rId10" Type="http://schemas.openxmlformats.org/officeDocument/2006/relationships/tags" Target="../tags/tag303.xml"/><Relationship Id="rId4" Type="http://schemas.openxmlformats.org/officeDocument/2006/relationships/tags" Target="../tags/tag297.xml"/><Relationship Id="rId9" Type="http://schemas.openxmlformats.org/officeDocument/2006/relationships/tags" Target="../tags/tag302.xml"/><Relationship Id="rId14" Type="http://schemas.openxmlformats.org/officeDocument/2006/relationships/tags" Target="../tags/tag30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17.xml"/><Relationship Id="rId13" Type="http://schemas.openxmlformats.org/officeDocument/2006/relationships/tags" Target="../tags/tag322.xml"/><Relationship Id="rId3" Type="http://schemas.openxmlformats.org/officeDocument/2006/relationships/tags" Target="../tags/tag312.xml"/><Relationship Id="rId7" Type="http://schemas.openxmlformats.org/officeDocument/2006/relationships/tags" Target="../tags/tag316.xml"/><Relationship Id="rId12" Type="http://schemas.openxmlformats.org/officeDocument/2006/relationships/tags" Target="../tags/tag32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11.xml"/><Relationship Id="rId16" Type="http://schemas.openxmlformats.org/officeDocument/2006/relationships/tags" Target="../tags/tag325.xml"/><Relationship Id="rId1" Type="http://schemas.openxmlformats.org/officeDocument/2006/relationships/tags" Target="../tags/tag310.xml"/><Relationship Id="rId6" Type="http://schemas.openxmlformats.org/officeDocument/2006/relationships/tags" Target="../tags/tag315.xml"/><Relationship Id="rId11" Type="http://schemas.openxmlformats.org/officeDocument/2006/relationships/tags" Target="../tags/tag320.xml"/><Relationship Id="rId5" Type="http://schemas.openxmlformats.org/officeDocument/2006/relationships/tags" Target="../tags/tag314.xml"/><Relationship Id="rId15" Type="http://schemas.openxmlformats.org/officeDocument/2006/relationships/tags" Target="../tags/tag324.xml"/><Relationship Id="rId10" Type="http://schemas.openxmlformats.org/officeDocument/2006/relationships/tags" Target="../tags/tag319.xml"/><Relationship Id="rId4" Type="http://schemas.openxmlformats.org/officeDocument/2006/relationships/tags" Target="../tags/tag313.xml"/><Relationship Id="rId9" Type="http://schemas.openxmlformats.org/officeDocument/2006/relationships/tags" Target="../tags/tag318.xml"/><Relationship Id="rId14" Type="http://schemas.openxmlformats.org/officeDocument/2006/relationships/tags" Target="../tags/tag3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32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27.xml"/><Relationship Id="rId1" Type="http://schemas.openxmlformats.org/officeDocument/2006/relationships/tags" Target="../tags/tag326.xml"/><Relationship Id="rId6" Type="http://schemas.openxmlformats.org/officeDocument/2006/relationships/tags" Target="../tags/tag331.xml"/><Relationship Id="rId5" Type="http://schemas.openxmlformats.org/officeDocument/2006/relationships/tags" Target="../tags/tag330.xml"/><Relationship Id="rId4" Type="http://schemas.openxmlformats.org/officeDocument/2006/relationships/tags" Target="../tags/tag3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33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33.xml"/><Relationship Id="rId1" Type="http://schemas.openxmlformats.org/officeDocument/2006/relationships/tags" Target="../tags/tag332.xml"/><Relationship Id="rId6" Type="http://schemas.openxmlformats.org/officeDocument/2006/relationships/tags" Target="../tags/tag337.xml"/><Relationship Id="rId5" Type="http://schemas.openxmlformats.org/officeDocument/2006/relationships/tags" Target="../tags/tag336.xml"/><Relationship Id="rId4" Type="http://schemas.openxmlformats.org/officeDocument/2006/relationships/tags" Target="../tags/tag335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45.xml"/><Relationship Id="rId13" Type="http://schemas.openxmlformats.org/officeDocument/2006/relationships/tags" Target="../tags/tag350.xml"/><Relationship Id="rId3" Type="http://schemas.openxmlformats.org/officeDocument/2006/relationships/tags" Target="../tags/tag340.xml"/><Relationship Id="rId7" Type="http://schemas.openxmlformats.org/officeDocument/2006/relationships/tags" Target="../tags/tag344.xml"/><Relationship Id="rId12" Type="http://schemas.openxmlformats.org/officeDocument/2006/relationships/tags" Target="../tags/tag349.xml"/><Relationship Id="rId2" Type="http://schemas.openxmlformats.org/officeDocument/2006/relationships/tags" Target="../tags/tag339.xml"/><Relationship Id="rId1" Type="http://schemas.openxmlformats.org/officeDocument/2006/relationships/tags" Target="../tags/tag338.xml"/><Relationship Id="rId6" Type="http://schemas.openxmlformats.org/officeDocument/2006/relationships/tags" Target="../tags/tag343.xml"/><Relationship Id="rId11" Type="http://schemas.openxmlformats.org/officeDocument/2006/relationships/tags" Target="../tags/tag348.xml"/><Relationship Id="rId5" Type="http://schemas.openxmlformats.org/officeDocument/2006/relationships/tags" Target="../tags/tag34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47.xml"/><Relationship Id="rId4" Type="http://schemas.openxmlformats.org/officeDocument/2006/relationships/tags" Target="../tags/tag341.xml"/><Relationship Id="rId9" Type="http://schemas.openxmlformats.org/officeDocument/2006/relationships/tags" Target="../tags/tag346.xml"/><Relationship Id="rId14" Type="http://schemas.openxmlformats.org/officeDocument/2006/relationships/tags" Target="../tags/tag35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354.xml"/><Relationship Id="rId2" Type="http://schemas.openxmlformats.org/officeDocument/2006/relationships/tags" Target="../tags/tag353.xml"/><Relationship Id="rId1" Type="http://schemas.openxmlformats.org/officeDocument/2006/relationships/tags" Target="../tags/tag3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6.xml"/><Relationship Id="rId4" Type="http://schemas.openxmlformats.org/officeDocument/2006/relationships/tags" Target="../tags/tag35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359.xml"/><Relationship Id="rId2" Type="http://schemas.openxmlformats.org/officeDocument/2006/relationships/tags" Target="../tags/tag358.xml"/><Relationship Id="rId1" Type="http://schemas.openxmlformats.org/officeDocument/2006/relationships/tags" Target="../tags/tag35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1.xml"/><Relationship Id="rId4" Type="http://schemas.openxmlformats.org/officeDocument/2006/relationships/tags" Target="../tags/tag36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364.xml"/><Relationship Id="rId2" Type="http://schemas.openxmlformats.org/officeDocument/2006/relationships/tags" Target="../tags/tag363.xml"/><Relationship Id="rId1" Type="http://schemas.openxmlformats.org/officeDocument/2006/relationships/tags" Target="../tags/tag3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6.xml"/><Relationship Id="rId4" Type="http://schemas.openxmlformats.org/officeDocument/2006/relationships/tags" Target="../tags/tag36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369.xml"/><Relationship Id="rId2" Type="http://schemas.openxmlformats.org/officeDocument/2006/relationships/tags" Target="../tags/tag368.xml"/><Relationship Id="rId1" Type="http://schemas.openxmlformats.org/officeDocument/2006/relationships/tags" Target="../tags/tag3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1.xml"/><Relationship Id="rId4" Type="http://schemas.openxmlformats.org/officeDocument/2006/relationships/tags" Target="../tags/tag37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374.xml"/><Relationship Id="rId2" Type="http://schemas.openxmlformats.org/officeDocument/2006/relationships/tags" Target="../tags/tag373.xml"/><Relationship Id="rId1" Type="http://schemas.openxmlformats.org/officeDocument/2006/relationships/tags" Target="../tags/tag3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6.xml"/><Relationship Id="rId4" Type="http://schemas.openxmlformats.org/officeDocument/2006/relationships/tags" Target="../tags/tag37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fld id="{2ED820B7-A60A-454F-96F8-4721E72753C9}" type="datetime1">
              <a:rPr lang="en-US" smtClean="0"/>
              <a:t>12/6/2011</a:t>
            </a:fld>
            <a:endParaRPr lang="en-US" smtClean="0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nl-NL" smtClean="0"/>
              <a:t>© 2002-11 Hal Perkins &amp; UW CSE</a:t>
            </a:r>
            <a:endParaRPr lang="en-US" dirty="0" smtClean="0"/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 dirty="0" smtClean="0"/>
              <a:t>X2-</a:t>
            </a:r>
            <a:fld id="{586F07FF-C179-4CB3-A89D-1530F1CEAFE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Dynamic Languages</a:t>
            </a:r>
          </a:p>
          <a:p>
            <a:pPr eaLnBrk="1" hangingPunct="1"/>
            <a:r>
              <a:rPr lang="en-US" sz="2800" dirty="0" smtClean="0"/>
              <a:t>Hal Perkins</a:t>
            </a:r>
          </a:p>
          <a:p>
            <a:pPr eaLnBrk="1" hangingPunct="1"/>
            <a:r>
              <a:rPr lang="en-US" sz="2800" dirty="0" smtClean="0"/>
              <a:t>Autumn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Messages and Methods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981200"/>
            <a:ext cx="4419600" cy="4572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When a message is sent, search the receiver object for a slot with that name</a:t>
            </a:r>
          </a:p>
          <a:p>
            <a:pPr eaLnBrk="1" hangingPunct="1"/>
            <a:r>
              <a:rPr lang="en-US" sz="2400" dirty="0" smtClean="0"/>
              <a:t>If none found, all parents are searched</a:t>
            </a:r>
          </a:p>
          <a:p>
            <a:pPr lvl="1" eaLnBrk="1" hangingPunct="1"/>
            <a:r>
              <a:rPr lang="en-US" sz="2000" dirty="0" smtClean="0"/>
              <a:t>Runtime error if more than one parent has a slot with the same name</a:t>
            </a:r>
          </a:p>
          <a:p>
            <a:pPr eaLnBrk="1" hangingPunct="1"/>
            <a:r>
              <a:rPr lang="en-US" sz="2400" dirty="0" smtClean="0"/>
              <a:t>If slot found, its contents are evaluated and returned</a:t>
            </a:r>
          </a:p>
          <a:p>
            <a:pPr lvl="1" eaLnBrk="1" hangingPunct="1"/>
            <a:r>
              <a:rPr lang="en-US" sz="2000" dirty="0" smtClean="0"/>
              <a:t>Runtime error if no slot found </a:t>
            </a:r>
          </a:p>
        </p:txBody>
      </p:sp>
      <p:sp>
        <p:nvSpPr>
          <p:cNvPr id="2458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4724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4581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34200" y="4724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endParaRPr lang="en-US"/>
          </a:p>
        </p:txBody>
      </p:sp>
      <p:sp>
        <p:nvSpPr>
          <p:cNvPr id="24582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2600" y="525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x</a:t>
            </a:r>
          </a:p>
        </p:txBody>
      </p:sp>
      <p:sp>
        <p:nvSpPr>
          <p:cNvPr id="24583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525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3</a:t>
            </a:r>
          </a:p>
        </p:txBody>
      </p:sp>
      <p:sp>
        <p:nvSpPr>
          <p:cNvPr id="24584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62600" y="5791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x:</a:t>
            </a:r>
          </a:p>
        </p:txBody>
      </p:sp>
      <p:sp>
        <p:nvSpPr>
          <p:cNvPr id="24585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934200" y="5791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  <a:endParaRPr lang="en-US"/>
          </a:p>
        </p:txBody>
      </p:sp>
      <p:sp>
        <p:nvSpPr>
          <p:cNvPr id="24586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62600" y="2971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4587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34200" y="2971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62600" y="3505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print</a:t>
            </a:r>
          </a:p>
        </p:txBody>
      </p:sp>
      <p:sp>
        <p:nvSpPr>
          <p:cNvPr id="24589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34200" y="3505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459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620000" y="4038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7620000" y="22860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5626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clone</a:t>
            </a:r>
          </a:p>
        </p:txBody>
      </p:sp>
      <p:sp>
        <p:nvSpPr>
          <p:cNvPr id="24593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9342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/>
        <p:txBody>
          <a:bodyPr/>
          <a:lstStyle/>
          <a:p>
            <a:pPr>
              <a:defRPr/>
            </a:pPr>
            <a:fld id="{B957C683-CFBB-49AD-A595-C151C1B5B319}" type="datetime1">
              <a:rPr lang="en-US" smtClean="0"/>
              <a:t>12/6/2011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  <p:custDataLst>
              <p:tags r:id="rId19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28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286000"/>
            <a:ext cx="4267200" cy="35814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Messages and Methods</a:t>
            </a:r>
          </a:p>
        </p:txBody>
      </p:sp>
      <p:sp>
        <p:nvSpPr>
          <p:cNvPr id="256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4724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560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934200" y="4724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2600" y="525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x</a:t>
            </a:r>
          </a:p>
        </p:txBody>
      </p:sp>
      <p:sp>
        <p:nvSpPr>
          <p:cNvPr id="25607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5257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3</a:t>
            </a:r>
          </a:p>
        </p:txBody>
      </p:sp>
      <p:sp>
        <p:nvSpPr>
          <p:cNvPr id="2560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62600" y="5791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x:</a:t>
            </a:r>
          </a:p>
        </p:txBody>
      </p:sp>
      <p:sp>
        <p:nvSpPr>
          <p:cNvPr id="25609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934200" y="5791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562600" y="2971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5611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34200" y="2971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62600" y="3505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print</a:t>
            </a:r>
          </a:p>
        </p:txBody>
      </p:sp>
      <p:sp>
        <p:nvSpPr>
          <p:cNvPr id="2561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34200" y="35052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56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620000" y="4038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7620000" y="22860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5626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clone</a:t>
            </a:r>
          </a:p>
        </p:txBody>
      </p:sp>
      <p:sp>
        <p:nvSpPr>
          <p:cNvPr id="25617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9342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5618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136650" y="2286000"/>
            <a:ext cx="91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obj</a:t>
            </a:r>
            <a:r>
              <a:rPr lang="en-US" dirty="0"/>
              <a:t> x </a:t>
            </a:r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133600" y="2530475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59150" y="23018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5621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85800" y="303212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obj print </a:t>
            </a:r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133600" y="3276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30480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print point object</a:t>
            </a:r>
          </a:p>
        </p:txBody>
      </p:sp>
      <p:sp>
        <p:nvSpPr>
          <p:cNvPr id="25624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2000" y="42672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obj x: 4 </a:t>
            </a:r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057400" y="4511675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Rectangle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4267200"/>
            <a:ext cx="1905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obj</a:t>
            </a:r>
          </a:p>
          <a:p>
            <a:r>
              <a:rPr lang="en-US" i="1"/>
              <a:t>after setting </a:t>
            </a:r>
          </a:p>
          <a:p>
            <a:r>
              <a:rPr lang="en-US" i="1"/>
              <a:t>x to 4.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  <p:custDataLst>
              <p:tags r:id="rId26"/>
            </p:custDataLst>
          </p:nvPr>
        </p:nvSpPr>
        <p:spPr/>
        <p:txBody>
          <a:bodyPr/>
          <a:lstStyle/>
          <a:p>
            <a:pPr>
              <a:defRPr/>
            </a:pPr>
            <a:fld id="{1D1EBE7A-7207-49BF-B4F0-03D419803975}" type="datetime1">
              <a:rPr lang="en-US" smtClean="0"/>
              <a:t>12/6/2011</a:t>
            </a:fld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  <p:custDataLst>
              <p:tags r:id="rId28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Mixing State and Behavior</a:t>
            </a:r>
          </a:p>
        </p:txBody>
      </p:sp>
      <p:sp>
        <p:nvSpPr>
          <p:cNvPr id="26627" name="Rectangle 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6628" name="Rectangle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1752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6629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2286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+</a:t>
            </a:r>
          </a:p>
        </p:txBody>
      </p:sp>
      <p:sp>
        <p:nvSpPr>
          <p:cNvPr id="26630" name="Rectangl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2286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sz="2000"/>
              <a:t>add points</a:t>
            </a:r>
          </a:p>
        </p:txBody>
      </p:sp>
      <p:grpSp>
        <p:nvGrpSpPr>
          <p:cNvPr id="2" name="Group 3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295400" y="3733800"/>
            <a:ext cx="2743200" cy="2667000"/>
            <a:chOff x="816" y="2352"/>
            <a:chExt cx="1728" cy="1680"/>
          </a:xfrm>
        </p:grpSpPr>
        <p:sp>
          <p:nvSpPr>
            <p:cNvPr id="26643" name="Rectangle 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16" y="2688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x</a:t>
              </a:r>
            </a:p>
          </p:txBody>
        </p:sp>
        <p:sp>
          <p:nvSpPr>
            <p:cNvPr id="26644" name="Rectangle 4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680" y="2688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4</a:t>
              </a:r>
            </a:p>
          </p:txBody>
        </p:sp>
        <p:sp>
          <p:nvSpPr>
            <p:cNvPr id="26645" name="Rectangle 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16" y="3024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y</a:t>
              </a:r>
            </a:p>
          </p:txBody>
        </p:sp>
        <p:sp>
          <p:nvSpPr>
            <p:cNvPr id="26646" name="Rectangle 6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80" y="3024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/>
                <a:t>17</a:t>
              </a:r>
            </a:p>
          </p:txBody>
        </p:sp>
        <p:sp>
          <p:nvSpPr>
            <p:cNvPr id="26647" name="Rectangle 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816" y="3360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x:</a:t>
              </a:r>
            </a:p>
          </p:txBody>
        </p:sp>
        <p:sp>
          <p:nvSpPr>
            <p:cNvPr id="26648" name="Rectangle 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680" y="3360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</a:t>
              </a:r>
              <a:endParaRPr lang="en-US"/>
            </a:p>
          </p:txBody>
        </p:sp>
        <p:sp>
          <p:nvSpPr>
            <p:cNvPr id="26649" name="Rectangle 1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16" y="2352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parent*</a:t>
              </a:r>
            </a:p>
          </p:txBody>
        </p:sp>
        <p:sp>
          <p:nvSpPr>
            <p:cNvPr id="26650" name="Rectangle 1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680" y="2352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6651" name="Rectangle 2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16" y="3696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y:</a:t>
              </a:r>
            </a:p>
          </p:txBody>
        </p:sp>
        <p:sp>
          <p:nvSpPr>
            <p:cNvPr id="26652" name="Rectangle 2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680" y="3696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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4724400" y="3733800"/>
            <a:ext cx="2743200" cy="2667000"/>
            <a:chOff x="2976" y="2400"/>
            <a:chExt cx="1728" cy="1680"/>
          </a:xfrm>
        </p:grpSpPr>
        <p:sp>
          <p:nvSpPr>
            <p:cNvPr id="26635" name="Rectangle 2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976" y="2736"/>
              <a:ext cx="86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x</a:t>
              </a:r>
            </a:p>
          </p:txBody>
        </p:sp>
        <p:sp>
          <p:nvSpPr>
            <p:cNvPr id="26636" name="Rectangle 2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840" y="2736"/>
              <a:ext cx="864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 sz="2000">
                  <a:sym typeface="Symbol" charset="2"/>
                </a:rPr>
                <a:t>random number generator</a:t>
              </a:r>
            </a:p>
          </p:txBody>
        </p:sp>
        <p:sp>
          <p:nvSpPr>
            <p:cNvPr id="26637" name="Rectangle 3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976" y="3408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y</a:t>
              </a:r>
            </a:p>
          </p:txBody>
        </p:sp>
        <p:sp>
          <p:nvSpPr>
            <p:cNvPr id="26638" name="Rectangle 3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840" y="3408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o</a:t>
              </a:r>
              <a:endParaRPr lang="en-US"/>
            </a:p>
          </p:txBody>
        </p:sp>
        <p:sp>
          <p:nvSpPr>
            <p:cNvPr id="26639" name="Rectangle 3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76" y="2400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parent*</a:t>
              </a:r>
            </a:p>
          </p:txBody>
        </p:sp>
        <p:sp>
          <p:nvSpPr>
            <p:cNvPr id="26640" name="Rectangle 3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840" y="2400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26641" name="Rectangle 3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976" y="3744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y:</a:t>
              </a:r>
            </a:p>
          </p:txBody>
        </p:sp>
        <p:sp>
          <p:nvSpPr>
            <p:cNvPr id="26642" name="Rectangle 3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840" y="3744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Ctr="1"/>
            <a:lstStyle/>
            <a:p>
              <a:r>
                <a:rPr lang="en-US">
                  <a:sym typeface="Symbol" charset="2"/>
                </a:rPr>
                <a:t></a:t>
              </a:r>
            </a:p>
          </p:txBody>
        </p:sp>
      </p:grpSp>
      <p:sp>
        <p:nvSpPr>
          <p:cNvPr id="26633" name="Line 1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3352800" y="2819400"/>
            <a:ext cx="9906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3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4724400" y="2819400"/>
            <a:ext cx="1981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pPr>
              <a:defRPr/>
            </a:pPr>
            <a:fld id="{8697A7F4-D819-4DDC-AC16-3EC86DD59C18}" type="datetime1">
              <a:rPr lang="en-US" smtClean="0"/>
              <a:t>12/6/2011</a:t>
            </a:fld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2057400"/>
            <a:ext cx="4191000" cy="30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 Creation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3400" y="1981200"/>
            <a:ext cx="4800600" cy="3200400"/>
          </a:xfrm>
        </p:spPr>
        <p:txBody>
          <a:bodyPr/>
          <a:lstStyle/>
          <a:p>
            <a:pPr eaLnBrk="1" hangingPunct="1"/>
            <a:r>
              <a:rPr lang="en-US" dirty="0" smtClean="0"/>
              <a:t>To create an object,   we copy an old one</a:t>
            </a:r>
          </a:p>
          <a:p>
            <a:pPr eaLnBrk="1" hangingPunct="1"/>
            <a:r>
              <a:rPr lang="en-US" dirty="0" smtClean="0"/>
              <a:t>We can </a:t>
            </a:r>
            <a:r>
              <a:rPr lang="en-US" dirty="0" smtClean="0">
                <a:solidFill>
                  <a:schemeClr val="hlink"/>
                </a:solidFill>
              </a:rPr>
              <a:t>add</a:t>
            </a:r>
            <a:r>
              <a:rPr lang="en-US" dirty="0" smtClean="0"/>
              <a:t> new methods, </a:t>
            </a:r>
            <a:r>
              <a:rPr lang="en-US" dirty="0" smtClean="0">
                <a:solidFill>
                  <a:schemeClr val="hlink"/>
                </a:solidFill>
              </a:rPr>
              <a:t>override</a:t>
            </a:r>
            <a:r>
              <a:rPr lang="en-US" dirty="0" smtClean="0"/>
              <a:t> existing ones, or even </a:t>
            </a:r>
            <a:r>
              <a:rPr lang="en-US" dirty="0" smtClean="0">
                <a:solidFill>
                  <a:schemeClr val="hlink"/>
                </a:solidFill>
              </a:rPr>
              <a:t>remove</a:t>
            </a:r>
            <a:r>
              <a:rPr lang="en-US" dirty="0" smtClean="0"/>
              <a:t> methods </a:t>
            </a:r>
          </a:p>
        </p:txBody>
      </p:sp>
      <p:sp>
        <p:nvSpPr>
          <p:cNvPr id="27653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5181600"/>
            <a:ext cx="8382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0513" indent="-290513">
              <a:buFont typeface="Arial" pitchFamily="34" charset="0"/>
              <a:buChar char="•"/>
            </a:pPr>
            <a:r>
              <a:rPr lang="en-US" sz="3200" dirty="0"/>
              <a:t>These operations also apply to </a:t>
            </a:r>
            <a:r>
              <a:rPr lang="en-US" sz="3200" dirty="0">
                <a:solidFill>
                  <a:schemeClr val="hlink"/>
                </a:solidFill>
              </a:rPr>
              <a:t>parent</a:t>
            </a:r>
            <a:r>
              <a:rPr lang="en-US" sz="3200" dirty="0"/>
              <a:t> </a:t>
            </a:r>
            <a:r>
              <a:rPr lang="en-US" sz="3200" dirty="0" smtClean="0"/>
              <a:t>slots</a:t>
            </a:r>
            <a:endParaRPr 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86B2900A-353B-4838-8571-18B60C6F9438}" type="datetime1">
              <a:rPr lang="en-US" smtClean="0"/>
              <a:t>12/6/2011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Changing Parent Pointers</a:t>
            </a:r>
          </a:p>
        </p:txBody>
      </p:sp>
      <p:sp>
        <p:nvSpPr>
          <p:cNvPr id="28675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81400" y="4572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parent*:</a:t>
            </a:r>
          </a:p>
        </p:txBody>
      </p:sp>
      <p:sp>
        <p:nvSpPr>
          <p:cNvPr id="28676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4572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</a:p>
        </p:txBody>
      </p:sp>
      <p:sp>
        <p:nvSpPr>
          <p:cNvPr id="28677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5105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</a:t>
            </a:r>
          </a:p>
        </p:txBody>
      </p:sp>
      <p:sp>
        <p:nvSpPr>
          <p:cNvPr id="28678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5105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Charles</a:t>
            </a:r>
          </a:p>
        </p:txBody>
      </p:sp>
      <p:sp>
        <p:nvSpPr>
          <p:cNvPr id="28679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5638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name:</a:t>
            </a:r>
          </a:p>
        </p:txBody>
      </p:sp>
      <p:sp>
        <p:nvSpPr>
          <p:cNvPr id="28680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3000" y="5638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  <a:endParaRPr lang="en-US"/>
          </a:p>
        </p:txBody>
      </p:sp>
      <p:sp>
        <p:nvSpPr>
          <p:cNvPr id="28681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954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jump</a:t>
            </a:r>
          </a:p>
        </p:txBody>
      </p:sp>
      <p:sp>
        <p:nvSpPr>
          <p:cNvPr id="28682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670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8683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954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eatFly</a:t>
            </a:r>
          </a:p>
        </p:txBody>
      </p:sp>
      <p:sp>
        <p:nvSpPr>
          <p:cNvPr id="28684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670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8685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4038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8686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4038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8687" name="Rectangle 2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102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dance</a:t>
            </a:r>
          </a:p>
        </p:txBody>
      </p:sp>
      <p:sp>
        <p:nvSpPr>
          <p:cNvPr id="28688" name="Rectangle 2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8689" name="Rectangle 2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102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eatCake</a:t>
            </a:r>
          </a:p>
        </p:txBody>
      </p:sp>
      <p:sp>
        <p:nvSpPr>
          <p:cNvPr id="28690" name="Rectangle 2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8691" name="Line 1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3352800" y="3124200"/>
            <a:ext cx="2209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60" name="Rectangle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33400" y="4648200"/>
            <a:ext cx="2397125" cy="15621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p jump.</a:t>
            </a:r>
          </a:p>
          <a:p>
            <a:r>
              <a:rPr lang="en-US"/>
              <a:t>p eatFly.</a:t>
            </a:r>
          </a:p>
          <a:p>
            <a:r>
              <a:rPr lang="en-US"/>
              <a:t>p parent: prince.</a:t>
            </a:r>
          </a:p>
          <a:p>
            <a:r>
              <a:rPr lang="en-US"/>
              <a:t>p dance.</a:t>
            </a:r>
          </a:p>
        </p:txBody>
      </p:sp>
      <p:sp>
        <p:nvSpPr>
          <p:cNvPr id="28693" name="Rectangle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971800" y="4038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8694" name="Rectangle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19600" y="2057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prince</a:t>
            </a:r>
          </a:p>
        </p:txBody>
      </p:sp>
      <p:sp>
        <p:nvSpPr>
          <p:cNvPr id="28695" name="Rectangle 2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9588" y="205740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frog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  <p:custDataLst>
              <p:tags r:id="rId23"/>
            </p:custDataLst>
          </p:nvPr>
        </p:nvSpPr>
        <p:spPr/>
        <p:txBody>
          <a:bodyPr/>
          <a:lstStyle/>
          <a:p>
            <a:pPr>
              <a:defRPr/>
            </a:pPr>
            <a:fld id="{F075B98F-968B-4E47-A60B-6C1905C06481}" type="datetime1">
              <a:rPr lang="en-US" smtClean="0"/>
              <a:t>12/6/2011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  <p:custDataLst>
              <p:tags r:id="rId2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Changing Parent Pointers</a:t>
            </a:r>
          </a:p>
        </p:txBody>
      </p:sp>
      <p:sp>
        <p:nvSpPr>
          <p:cNvPr id="29699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81400" y="4572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parent*:</a:t>
            </a:r>
          </a:p>
        </p:txBody>
      </p:sp>
      <p:sp>
        <p:nvSpPr>
          <p:cNvPr id="2970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45720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</a:p>
        </p:txBody>
      </p:sp>
      <p:sp>
        <p:nvSpPr>
          <p:cNvPr id="2970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5105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</a:t>
            </a:r>
          </a:p>
        </p:txBody>
      </p:sp>
      <p:sp>
        <p:nvSpPr>
          <p:cNvPr id="2970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5105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Charles</a:t>
            </a:r>
          </a:p>
        </p:txBody>
      </p:sp>
      <p:sp>
        <p:nvSpPr>
          <p:cNvPr id="2970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5638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name:</a:t>
            </a:r>
          </a:p>
        </p:txBody>
      </p:sp>
      <p:sp>
        <p:nvSpPr>
          <p:cNvPr id="2970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3000" y="5638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>
                <a:sym typeface="Symbol" charset="2"/>
              </a:rPr>
              <a:t></a:t>
            </a:r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954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jump</a:t>
            </a:r>
          </a:p>
        </p:txBody>
      </p:sp>
      <p:sp>
        <p:nvSpPr>
          <p:cNvPr id="29706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670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9707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954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eatFly</a:t>
            </a:r>
          </a:p>
        </p:txBody>
      </p:sp>
      <p:sp>
        <p:nvSpPr>
          <p:cNvPr id="29708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670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9709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4038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parent*</a:t>
            </a:r>
          </a:p>
        </p:txBody>
      </p:sp>
      <p:sp>
        <p:nvSpPr>
          <p:cNvPr id="29710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40386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102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dance</a:t>
            </a:r>
          </a:p>
        </p:txBody>
      </p:sp>
      <p:sp>
        <p:nvSpPr>
          <p:cNvPr id="29712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20574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…</a:t>
            </a:r>
          </a:p>
        </p:txBody>
      </p:sp>
      <p:sp>
        <p:nvSpPr>
          <p:cNvPr id="29713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102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eatCake</a:t>
            </a:r>
          </a:p>
        </p:txBody>
      </p:sp>
      <p:sp>
        <p:nvSpPr>
          <p:cNvPr id="29714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2590800"/>
            <a:ext cx="1371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/>
              <a:t>…</a:t>
            </a:r>
          </a:p>
        </p:txBody>
      </p:sp>
      <p:sp>
        <p:nvSpPr>
          <p:cNvPr id="2971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562600" y="3124200"/>
            <a:ext cx="1600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0244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33400" y="4648200"/>
            <a:ext cx="2397125" cy="15621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p jump.</a:t>
            </a:r>
          </a:p>
          <a:p>
            <a:r>
              <a:rPr lang="en-US" dirty="0"/>
              <a:t>p </a:t>
            </a:r>
            <a:r>
              <a:rPr lang="en-US" dirty="0" err="1"/>
              <a:t>eatFly</a:t>
            </a:r>
            <a:r>
              <a:rPr lang="en-US" dirty="0"/>
              <a:t>.</a:t>
            </a:r>
          </a:p>
          <a:p>
            <a:r>
              <a:rPr lang="en-US" dirty="0"/>
              <a:t>p parent: prince.</a:t>
            </a:r>
          </a:p>
          <a:p>
            <a:r>
              <a:rPr lang="en-US" dirty="0"/>
              <a:t>p dance</a:t>
            </a:r>
          </a:p>
        </p:txBody>
      </p:sp>
      <p:sp>
        <p:nvSpPr>
          <p:cNvPr id="29717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971800" y="4038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9718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19600" y="20574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prince</a:t>
            </a:r>
          </a:p>
        </p:txBody>
      </p:sp>
      <p:sp>
        <p:nvSpPr>
          <p:cNvPr id="29719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9588" y="205740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frog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  <p:custDataLst>
              <p:tags r:id="rId23"/>
            </p:custDataLst>
          </p:nvPr>
        </p:nvSpPr>
        <p:spPr/>
        <p:txBody>
          <a:bodyPr/>
          <a:lstStyle/>
          <a:p>
            <a:pPr>
              <a:defRPr/>
            </a:pPr>
            <a:fld id="{1F4F87DA-D14B-49A1-9A81-1142C58D54FB}" type="datetime1">
              <a:rPr lang="en-US" smtClean="0"/>
              <a:t>12/6/2011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  <p:custDataLst>
              <p:tags r:id="rId2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Disadvantages of classes?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84200" y="2133600"/>
            <a:ext cx="8178800" cy="41529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Classes require programmers to understand a more complex model</a:t>
            </a:r>
          </a:p>
          <a:p>
            <a:pPr lvl="1" eaLnBrk="1" hangingPunct="1"/>
            <a:r>
              <a:rPr lang="en-US" sz="2400" dirty="0" smtClean="0"/>
              <a:t>To make a new kind of object, we have to create a new class first</a:t>
            </a:r>
          </a:p>
          <a:p>
            <a:pPr lvl="1" eaLnBrk="1" hangingPunct="1"/>
            <a:r>
              <a:rPr lang="en-US" sz="2400" dirty="0" smtClean="0"/>
              <a:t>To change an object, we have to change the class </a:t>
            </a:r>
          </a:p>
          <a:p>
            <a:pPr lvl="1" eaLnBrk="1" hangingPunct="1"/>
            <a:r>
              <a:rPr lang="en-US" sz="2400" dirty="0" smtClean="0"/>
              <a:t>Infinite meta-class regression</a:t>
            </a:r>
          </a:p>
          <a:p>
            <a:pPr eaLnBrk="1" hangingPunct="1">
              <a:buClr>
                <a:schemeClr val="tx2"/>
              </a:buClr>
            </a:pPr>
            <a:r>
              <a:rPr lang="en-US" sz="2800" dirty="0" smtClean="0">
                <a:solidFill>
                  <a:srgbClr val="F90000"/>
                </a:solidFill>
              </a:rPr>
              <a:t>But</a:t>
            </a:r>
            <a:r>
              <a:rPr lang="en-US" sz="2800" dirty="0" smtClean="0"/>
              <a:t>: Does Self require programmers to reinvent structure?</a:t>
            </a:r>
          </a:p>
          <a:p>
            <a:pPr lvl="1" eaLnBrk="1" hangingPunct="1"/>
            <a:r>
              <a:rPr lang="en-US" sz="2400" dirty="0" smtClean="0"/>
              <a:t>Common to structure Self programs with </a:t>
            </a:r>
            <a:r>
              <a:rPr lang="en-US" sz="2400" i="1" dirty="0" smtClean="0"/>
              <a:t>traits:</a:t>
            </a:r>
            <a:r>
              <a:rPr lang="en-US" sz="2400" dirty="0" smtClean="0"/>
              <a:t> objects that simply collect behavior for sharing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62FD5501-3ADF-484F-B772-43F0C305B810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85800" y="1981200"/>
            <a:ext cx="81534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C++ </a:t>
            </a:r>
          </a:p>
          <a:p>
            <a:pPr lvl="1" eaLnBrk="1" hangingPunct="1"/>
            <a:r>
              <a:rPr lang="en-US" dirty="0" smtClean="0"/>
              <a:t>Restricts expressiveness to ensure efficient implementation </a:t>
            </a:r>
          </a:p>
          <a:p>
            <a:pPr eaLnBrk="1" hangingPunct="1"/>
            <a:r>
              <a:rPr lang="en-US" dirty="0" smtClean="0"/>
              <a:t>Self </a:t>
            </a:r>
          </a:p>
          <a:p>
            <a:pPr lvl="1" eaLnBrk="1" hangingPunct="1"/>
            <a:r>
              <a:rPr lang="en-US" dirty="0" smtClean="0"/>
              <a:t>Provides unbreakable high-level model of underlying machine</a:t>
            </a:r>
          </a:p>
          <a:p>
            <a:pPr lvl="1" eaLnBrk="1" hangingPunct="1"/>
            <a:r>
              <a:rPr lang="en-US" dirty="0" smtClean="0"/>
              <a:t>Compiler does fancy optimizations to obtain acceptable performance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Contrast with C++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7BB03CE5-DA10-41D6-A6B7-65DA2567D9F1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Challenges 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8305800" cy="3810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Many, many slow function calls:</a:t>
            </a:r>
          </a:p>
          <a:p>
            <a:pPr lvl="1" eaLnBrk="1" hangingPunct="1"/>
            <a:r>
              <a:rPr lang="en-US" sz="2400" dirty="0" smtClean="0"/>
              <a:t>Function calls generally somewhat expensive</a:t>
            </a:r>
          </a:p>
          <a:p>
            <a:pPr lvl="1" eaLnBrk="1" hangingPunct="1"/>
            <a:r>
              <a:rPr lang="en-US" sz="2400" dirty="0" smtClean="0"/>
              <a:t>Dynamic dispatch makes message invocation even slower than typical procedure calls</a:t>
            </a:r>
          </a:p>
          <a:p>
            <a:pPr lvl="1" eaLnBrk="1" hangingPunct="1"/>
            <a:r>
              <a:rPr lang="en-US" sz="2400" dirty="0" smtClean="0"/>
              <a:t>OO programs tend to have lots of small methods</a:t>
            </a:r>
          </a:p>
          <a:p>
            <a:pPr lvl="1" eaLnBrk="1" hangingPunct="1"/>
            <a:r>
              <a:rPr lang="en-US" sz="2400" dirty="0" smtClean="0"/>
              <a:t>Everything is a message: even variable access! 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1454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4600" y="5029200"/>
            <a:ext cx="6172200" cy="9906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anchor="ctr" anchorCtr="0"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“The resulting call density of pure object-oriented programs is staggering, and brings naïve implementations to their knees” [Chambers &amp; </a:t>
            </a:r>
            <a:r>
              <a:rPr lang="en-US" dirty="0" err="1"/>
              <a:t>Ungar</a:t>
            </a:r>
            <a:r>
              <a:rPr lang="en-US" dirty="0"/>
              <a:t>, PLDI 89</a:t>
            </a:r>
            <a:r>
              <a:rPr lang="en-US" dirty="0" smtClean="0"/>
              <a:t>]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BE270002-1A94-4593-BB1E-4A55E354A01F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 static type system</a:t>
            </a:r>
          </a:p>
          <a:p>
            <a:pPr lvl="1" eaLnBrk="1" hangingPunct="1"/>
            <a:r>
              <a:rPr lang="en-US" dirty="0" smtClean="0"/>
              <a:t>Each reference could point to any object, making it hard to find methods statically</a:t>
            </a:r>
          </a:p>
          <a:p>
            <a:pPr eaLnBrk="1" hangingPunct="1"/>
            <a:r>
              <a:rPr lang="en-US" dirty="0" smtClean="0"/>
              <a:t>No class structure to enforce sharing </a:t>
            </a:r>
          </a:p>
          <a:p>
            <a:pPr lvl="1" eaLnBrk="1" hangingPunct="1"/>
            <a:r>
              <a:rPr lang="en-US" dirty="0"/>
              <a:t>C</a:t>
            </a:r>
            <a:r>
              <a:rPr lang="en-US" dirty="0" smtClean="0"/>
              <a:t>opies of methods in every object creates lots of space overhead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Challenges II</a:t>
            </a:r>
          </a:p>
        </p:txBody>
      </p:sp>
      <p:sp>
        <p:nvSpPr>
          <p:cNvPr id="18330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5257801"/>
            <a:ext cx="5965825" cy="9144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r>
              <a:rPr lang="en-US" sz="2400" dirty="0"/>
              <a:t>Optimized Smalltalk-80 </a:t>
            </a:r>
            <a:r>
              <a:rPr lang="en-US" sz="2400" dirty="0" smtClean="0"/>
              <a:t>is roughly </a:t>
            </a:r>
            <a:r>
              <a:rPr lang="en-US" sz="2400" dirty="0"/>
              <a:t>10 times slower than optimized 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62D0434-15FF-46AE-933C-4A9F0BA4154A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An Efficient Implementation of Self, a dynamically-typed object-oriented language based on prototypes                      </a:t>
            </a:r>
            <a:r>
              <a:rPr lang="en-US" dirty="0" smtClean="0"/>
              <a:t>Chambers, Unger, Lee, OOPSLA 1989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Slides by Vijay Menon, CSE 501, Sp09, adapted from slides by Kathleen Fisher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3335FB28-8347-4893-AAB4-51C03067E0D7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Avoid per object space requirements</a:t>
            </a:r>
          </a:p>
          <a:p>
            <a:pPr eaLnBrk="1" hangingPunct="1"/>
            <a:r>
              <a:rPr lang="en-US" dirty="0" smtClean="0"/>
              <a:t>Compile, don’t interpret</a:t>
            </a:r>
          </a:p>
          <a:p>
            <a:pPr eaLnBrk="1" hangingPunct="1"/>
            <a:r>
              <a:rPr lang="en-US" dirty="0" smtClean="0"/>
              <a:t>Avoid method lookup</a:t>
            </a:r>
          </a:p>
          <a:p>
            <a:pPr eaLnBrk="1" hangingPunct="1"/>
            <a:r>
              <a:rPr lang="en-US" dirty="0" smtClean="0"/>
              <a:t>Inline methods wherever possible </a:t>
            </a:r>
          </a:p>
          <a:p>
            <a:pPr lvl="1" eaLnBrk="1" hangingPunct="1"/>
            <a:r>
              <a:rPr lang="en-US" dirty="0" smtClean="0"/>
              <a:t>Saves method call overhead</a:t>
            </a:r>
          </a:p>
          <a:p>
            <a:pPr lvl="1" eaLnBrk="1" hangingPunct="1"/>
            <a:r>
              <a:rPr lang="en-US" dirty="0" smtClean="0"/>
              <a:t>Enables further optimizations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Optimization Strategies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8C006711-FCF4-4F27-B876-061F27944B90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150938" y="61913"/>
            <a:ext cx="7793037" cy="1462087"/>
          </a:xfrm>
        </p:spPr>
        <p:txBody>
          <a:bodyPr/>
          <a:lstStyle/>
          <a:p>
            <a:pPr eaLnBrk="1" hangingPunct="1"/>
            <a:r>
              <a:rPr lang="en-US" dirty="0" smtClean="0"/>
              <a:t>Clone Families</a:t>
            </a:r>
            <a:br>
              <a:rPr lang="en-US" dirty="0" smtClean="0"/>
            </a:br>
            <a:r>
              <a:rPr lang="en-US" sz="2800" dirty="0" smtClean="0"/>
              <a:t>(Objects created from same prototype)</a:t>
            </a:r>
            <a:endParaRPr lang="en-US" dirty="0" smtClean="0"/>
          </a:p>
        </p:txBody>
      </p:sp>
      <p:sp>
        <p:nvSpPr>
          <p:cNvPr id="18534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29275" y="381000"/>
            <a:ext cx="3057525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Avoid per object data</a:t>
            </a:r>
          </a:p>
        </p:txBody>
      </p:sp>
      <p:sp>
        <p:nvSpPr>
          <p:cNvPr id="35844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21336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45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26670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46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7863" y="2133600"/>
            <a:ext cx="145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prototype</a:t>
            </a:r>
          </a:p>
        </p:txBody>
      </p:sp>
      <p:sp>
        <p:nvSpPr>
          <p:cNvPr id="35847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44958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48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71600" y="50292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49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6400" y="46482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0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76400" y="51816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51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057400" y="48006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2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57400" y="53340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49530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4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38400" y="54864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Fixed</a:t>
            </a:r>
          </a:p>
        </p:txBody>
      </p:sp>
      <p:sp>
        <p:nvSpPr>
          <p:cNvPr id="35855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20725" y="3962400"/>
            <a:ext cx="179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clone family</a:t>
            </a:r>
          </a:p>
        </p:txBody>
      </p:sp>
      <p:sp>
        <p:nvSpPr>
          <p:cNvPr id="35856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38800" y="44196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7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9530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Map</a:t>
            </a:r>
          </a:p>
        </p:txBody>
      </p:sp>
      <p:sp>
        <p:nvSpPr>
          <p:cNvPr id="35858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43600" y="45720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59" name="Rectangle 2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51054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Map</a:t>
            </a:r>
          </a:p>
        </p:txBody>
      </p:sp>
      <p:sp>
        <p:nvSpPr>
          <p:cNvPr id="35860" name="Rectangle 2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52578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Map</a:t>
            </a:r>
          </a:p>
        </p:txBody>
      </p:sp>
      <p:sp>
        <p:nvSpPr>
          <p:cNvPr id="35861" name="Rectangle 2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05600" y="54102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Map</a:t>
            </a:r>
          </a:p>
        </p:txBody>
      </p:sp>
      <p:sp>
        <p:nvSpPr>
          <p:cNvPr id="3586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324600" y="47244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sp>
        <p:nvSpPr>
          <p:cNvPr id="35863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05600" y="48768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Mutable</a:t>
            </a:r>
          </a:p>
        </p:txBody>
      </p:sp>
      <p:grpSp>
        <p:nvGrpSpPr>
          <p:cNvPr id="2" name="Group 32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6400800" y="2362200"/>
            <a:ext cx="2057400" cy="1143000"/>
            <a:chOff x="3744" y="1488"/>
            <a:chExt cx="1296" cy="720"/>
          </a:xfrm>
        </p:grpSpPr>
        <p:sp>
          <p:nvSpPr>
            <p:cNvPr id="35870" name="Rectangle 29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44" y="1488"/>
              <a:ext cx="912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Fixed</a:t>
              </a:r>
            </a:p>
          </p:txBody>
        </p:sp>
        <p:sp>
          <p:nvSpPr>
            <p:cNvPr id="35871" name="Rectangle 30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656" y="1488"/>
              <a:ext cx="384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Info</a:t>
              </a:r>
            </a:p>
          </p:txBody>
        </p:sp>
      </p:grpSp>
      <p:cxnSp>
        <p:nvCxnSpPr>
          <p:cNvPr id="35865" name="AutoShape 33"/>
          <p:cNvCxnSpPr>
            <a:cxnSpLocks noChangeShapeType="1"/>
            <a:stCxn id="35861" idx="3"/>
            <a:endCxn id="35870" idx="2"/>
          </p:cNvCxnSpPr>
          <p:nvPr>
            <p:custDataLst>
              <p:tags r:id="rId24"/>
            </p:custDataLst>
          </p:nvPr>
        </p:nvCxnSpPr>
        <p:spPr bwMode="auto">
          <a:xfrm flipH="1" flipV="1">
            <a:off x="7124700" y="3505200"/>
            <a:ext cx="1028700" cy="2171700"/>
          </a:xfrm>
          <a:prstGeom prst="bentConnector4">
            <a:avLst>
              <a:gd name="adj1" fmla="val -22222"/>
              <a:gd name="adj2" fmla="val 72222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85378" name="Rectangle 3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9600" y="2809875"/>
            <a:ext cx="1023938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Model</a:t>
            </a:r>
          </a:p>
        </p:txBody>
      </p:sp>
      <p:sp>
        <p:nvSpPr>
          <p:cNvPr id="35867" name="Line 3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572000" y="1676400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81" name="Rectangle 3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56337" y="1590675"/>
            <a:ext cx="22780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Implementation</a:t>
            </a:r>
          </a:p>
        </p:txBody>
      </p:sp>
      <p:sp>
        <p:nvSpPr>
          <p:cNvPr id="35869" name="Rectangle 3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86400" y="2362200"/>
            <a:ext cx="6944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Map: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  <p:custDataLst>
              <p:tags r:id="rId29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1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81600" y="323215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Line 1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133600" y="323215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Compilation</a:t>
            </a:r>
          </a:p>
        </p:txBody>
      </p:sp>
      <p:sp>
        <p:nvSpPr>
          <p:cNvPr id="18739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48400" y="304800"/>
            <a:ext cx="2565400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Avoid interpreting</a:t>
            </a:r>
          </a:p>
        </p:txBody>
      </p:sp>
      <p:pic>
        <p:nvPicPr>
          <p:cNvPr id="37894" name="Picture 7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38200" y="2495550"/>
            <a:ext cx="14986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AutoShap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0" y="2546350"/>
            <a:ext cx="1447800" cy="1371600"/>
          </a:xfrm>
          <a:prstGeom prst="flowChartDocumen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>
                <a:latin typeface="Courier" charset="0"/>
              </a:rPr>
              <a:t>LOAD R0</a:t>
            </a:r>
          </a:p>
          <a:p>
            <a:r>
              <a:rPr lang="en-US" sz="1800">
                <a:latin typeface="Courier" charset="0"/>
              </a:rPr>
              <a:t>MOV R1 2</a:t>
            </a:r>
          </a:p>
          <a:p>
            <a:r>
              <a:rPr lang="en-US" sz="1800">
                <a:latin typeface="Courier" charset="0"/>
              </a:rPr>
              <a:t>ADD R1 R2</a:t>
            </a:r>
          </a:p>
          <a:p>
            <a:r>
              <a:rPr lang="en-US" sz="1800">
                <a:latin typeface="Courier" charset="0"/>
              </a:rPr>
              <a:t>…</a:t>
            </a:r>
            <a:endParaRPr lang="en-US" sz="1800"/>
          </a:p>
        </p:txBody>
      </p:sp>
      <p:sp>
        <p:nvSpPr>
          <p:cNvPr id="37896" name="AutoShap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2546350"/>
            <a:ext cx="1447800" cy="1371600"/>
          </a:xfrm>
          <a:prstGeom prst="flowChartDocumen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>
                <a:latin typeface="Courier" charset="0"/>
              </a:rPr>
              <a:t>01001010010011000100101101000110</a:t>
            </a:r>
            <a:endParaRPr lang="en-US" sz="1800"/>
          </a:p>
        </p:txBody>
      </p:sp>
      <p:sp>
        <p:nvSpPr>
          <p:cNvPr id="3789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2000" y="208915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3789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49663" y="2089150"/>
            <a:ext cx="160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</p:txBody>
      </p:sp>
      <p:sp>
        <p:nvSpPr>
          <p:cNvPr id="3789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629400" y="208915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Machine Code</a:t>
            </a:r>
          </a:p>
        </p:txBody>
      </p:sp>
      <p:sp>
        <p:nvSpPr>
          <p:cNvPr id="37900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3787" y="3384550"/>
            <a:ext cx="1522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Method</a:t>
            </a:r>
          </a:p>
          <a:p>
            <a:r>
              <a:rPr lang="en-US" dirty="0"/>
              <a:t>is entered</a:t>
            </a:r>
          </a:p>
        </p:txBody>
      </p:sp>
      <p:sp>
        <p:nvSpPr>
          <p:cNvPr id="37901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368925" y="3308350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First</a:t>
            </a:r>
          </a:p>
          <a:p>
            <a:r>
              <a:rPr lang="en-US" dirty="0"/>
              <a:t>method </a:t>
            </a:r>
          </a:p>
          <a:p>
            <a:r>
              <a:rPr lang="en-US" dirty="0"/>
              <a:t>execution</a:t>
            </a:r>
          </a:p>
        </p:txBody>
      </p:sp>
      <p:sp>
        <p:nvSpPr>
          <p:cNvPr id="37902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125" y="4459288"/>
            <a:ext cx="7788275" cy="1789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buFontTx/>
              <a:buChar char="•"/>
            </a:pPr>
            <a:r>
              <a:rPr lang="en-US" dirty="0"/>
              <a:t>Method is converted to byte codes when </a:t>
            </a:r>
            <a:r>
              <a:rPr lang="en-US" dirty="0" smtClean="0"/>
              <a:t>entered into the system</a:t>
            </a:r>
            <a:endParaRPr lang="en-US" dirty="0"/>
          </a:p>
          <a:p>
            <a:pPr marL="228600" indent="-228600">
              <a:buFontTx/>
              <a:buChar char="•"/>
            </a:pPr>
            <a:r>
              <a:rPr lang="en-US" dirty="0"/>
              <a:t>Compiled to machine code when first </a:t>
            </a:r>
            <a:r>
              <a:rPr lang="en-US" dirty="0" smtClean="0"/>
              <a:t>executed</a:t>
            </a:r>
            <a:endParaRPr lang="en-US" dirty="0"/>
          </a:p>
          <a:p>
            <a:pPr marL="228600" indent="-228600">
              <a:buFontTx/>
              <a:buChar char="•"/>
            </a:pPr>
            <a:r>
              <a:rPr lang="en-US" dirty="0"/>
              <a:t>Code stored in cache</a:t>
            </a:r>
          </a:p>
          <a:p>
            <a:pPr lvl="1">
              <a:buFontTx/>
              <a:buChar char="•"/>
            </a:pP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if cache fills, previously compiled method </a:t>
            </a:r>
            <a:r>
              <a:rPr lang="en-US" dirty="0" smtClean="0">
                <a:solidFill>
                  <a:schemeClr val="hlink"/>
                </a:solidFill>
              </a:rPr>
              <a:t>flushed</a:t>
            </a:r>
            <a:endParaRPr lang="en-US" dirty="0">
              <a:solidFill>
                <a:schemeClr val="hlink"/>
              </a:solidFill>
            </a:endParaRPr>
          </a:p>
          <a:p>
            <a:pPr marL="228600" indent="-228600">
              <a:buFontTx/>
              <a:buChar char="•"/>
            </a:pPr>
            <a:r>
              <a:rPr lang="en-US" dirty="0"/>
              <a:t>Requires entire source (byte) code to be </a:t>
            </a:r>
            <a:r>
              <a:rPr lang="en-US" dirty="0" smtClean="0"/>
              <a:t>available at runtime 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/>
          <a:p>
            <a:pPr>
              <a:defRPr/>
            </a:pPr>
            <a:fld id="{EFC6C113-1316-4236-8355-7F326E8AEB56}" type="datetime1">
              <a:rPr lang="en-US" smtClean="0"/>
              <a:t>12/6/2011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91200" y="381000"/>
            <a:ext cx="30400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Avoid method lookup</a:t>
            </a:r>
          </a:p>
        </p:txBody>
      </p:sp>
      <p:sp>
        <p:nvSpPr>
          <p:cNvPr id="38915" name="Rectangle 19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Lookup Cache</a:t>
            </a:r>
          </a:p>
        </p:txBody>
      </p:sp>
      <p:sp>
        <p:nvSpPr>
          <p:cNvPr id="38916" name="Rectangle 20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2133600"/>
            <a:ext cx="8153400" cy="4038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Cache of recently used methods, indexed by </a:t>
            </a:r>
            <a:r>
              <a:rPr lang="en-US" dirty="0" smtClean="0">
                <a:solidFill>
                  <a:schemeClr val="hlink"/>
                </a:solidFill>
              </a:rPr>
              <a:t>(receiver type, message name)</a:t>
            </a:r>
            <a:r>
              <a:rPr lang="en-US" dirty="0" smtClean="0"/>
              <a:t> pairs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When a message is sent, compiler first consults cache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found: invokes associated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absent: performs general lookup and potentially updates cache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Berkeley Smalltalk would have been 37% slower without this optimization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5C45E51-AC15-4D7F-A657-9111BE28313E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Type Prediction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Compiler predicts types that are unknown but likely: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Arithmetic operations (+, -, &lt;, </a:t>
            </a:r>
            <a:r>
              <a:rPr lang="en-US" sz="2400" i="1" dirty="0" smtClean="0"/>
              <a:t>etc</a:t>
            </a:r>
            <a:r>
              <a:rPr lang="en-US" sz="2400" dirty="0" smtClean="0"/>
              <a:t>.) have small integers as their receivers 95% of time in Smalltalk-80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ifTrue</a:t>
            </a:r>
            <a:r>
              <a:rPr lang="en-US" sz="2400" dirty="0" smtClean="0"/>
              <a:t> had Boolean receiver 100% of the time.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Compiler </a:t>
            </a:r>
            <a:r>
              <a:rPr lang="en-US" sz="2800" dirty="0" err="1" smtClean="0"/>
              <a:t>inlines</a:t>
            </a:r>
            <a:r>
              <a:rPr lang="en-US" sz="2800" dirty="0" smtClean="0"/>
              <a:t> code (and test to confirm guess): </a:t>
            </a:r>
          </a:p>
        </p:txBody>
      </p:sp>
      <p:sp>
        <p:nvSpPr>
          <p:cNvPr id="399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257800"/>
            <a:ext cx="6781800" cy="7620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type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smallInt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jump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method_smallInt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general_lookup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91494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91200" y="371475"/>
            <a:ext cx="30400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Avoid method lookup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7AB568DB-38C4-412F-B77A-4C70487CE19F}" type="datetime1">
              <a:rPr lang="en-US" smtClean="0"/>
              <a:t>12/6/2011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91200" y="381000"/>
            <a:ext cx="30400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Avoid method lookup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Inline Caches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2057400"/>
            <a:ext cx="8153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First message send from a </a:t>
            </a:r>
            <a:r>
              <a:rPr lang="en-US" i="1" dirty="0" smtClean="0"/>
              <a:t>call site 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general lookup routine invoked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call site back-patched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is previous method still correct?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yes: invoke code directly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no: proceed with general lookup &amp; </a:t>
            </a:r>
            <a:r>
              <a:rPr lang="en-US" dirty="0" err="1" smtClean="0"/>
              <a:t>backpatch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Successful about 95% of the time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All compiled implementations of Smalltalk and Self use inline caches.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3D1637B-1B0A-4A15-94D6-7006D3DB996F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91200" y="295275"/>
            <a:ext cx="30400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Avoid method lookup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Polymorphic Inline Caches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2057400"/>
            <a:ext cx="8153400" cy="4419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Typical call site has &lt;10 distinct receiver types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O</a:t>
            </a:r>
            <a:r>
              <a:rPr lang="en-US" sz="2400" dirty="0" smtClean="0"/>
              <a:t>ften can cache </a:t>
            </a:r>
            <a:r>
              <a:rPr lang="en-US" sz="2400" i="1" dirty="0" smtClean="0"/>
              <a:t>all</a:t>
            </a:r>
            <a:r>
              <a:rPr lang="en-US" sz="2400" dirty="0" smtClean="0"/>
              <a:t> receivers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At each call site, for each new receiver, extend patch code: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After some threshold, revert to simple inline cache (</a:t>
            </a:r>
            <a:r>
              <a:rPr lang="en-US" sz="2800" dirty="0" err="1" smtClean="0">
                <a:solidFill>
                  <a:schemeClr val="hlink"/>
                </a:solidFill>
              </a:rPr>
              <a:t>megamorphic</a:t>
            </a:r>
            <a:r>
              <a:rPr lang="en-US" sz="2800" dirty="0" smtClean="0">
                <a:solidFill>
                  <a:schemeClr val="hlink"/>
                </a:solidFill>
              </a:rPr>
              <a:t> site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Order clauses by frequency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Inline short methods into PIC code</a:t>
            </a:r>
          </a:p>
        </p:txBody>
      </p:sp>
      <p:sp>
        <p:nvSpPr>
          <p:cNvPr id="419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76400" y="3581400"/>
            <a:ext cx="6553200" cy="990600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type = rectangle jump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method_rect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if type = circle    jump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method_circle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general_lookup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428B597-B268-4E9F-873B-19939B55F1FD}" type="datetime1">
              <a:rPr lang="en-US" smtClean="0"/>
              <a:t>12/6/2011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53200" y="381000"/>
            <a:ext cx="21764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Inline methods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Customized Compilation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2057400"/>
            <a:ext cx="7924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Compile several copies of each method, one for each receiver type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Within each copy: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Compiler knows the type of self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Calls through self can be statically selected and </a:t>
            </a:r>
            <a:r>
              <a:rPr lang="en-US" dirty="0" err="1" smtClean="0"/>
              <a:t>inlined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Enables downstream optimizations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Increases code size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0089C4A-1B96-464E-94BB-A973642EA6E0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53200" y="381000"/>
            <a:ext cx="21764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Inline methods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Analysis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2133600"/>
            <a:ext cx="6248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Constructed by compiler by flow analysis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Type: set of possible maps for object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Singleton: know map statically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Union/Merge: know expression has one of a fixed collection of maps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Unknown: know nothing about expression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singleton, we can inline method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type is small, we can insert type test and create branch for each possible receiver (</a:t>
            </a:r>
            <a:r>
              <a:rPr lang="en-US" sz="2400" dirty="0" smtClean="0">
                <a:solidFill>
                  <a:schemeClr val="hlink"/>
                </a:solidFill>
              </a:rPr>
              <a:t>type casing</a:t>
            </a:r>
            <a:r>
              <a:rPr lang="en-US" sz="2400" dirty="0" smtClean="0"/>
              <a:t>)</a:t>
            </a:r>
          </a:p>
        </p:txBody>
      </p:sp>
      <p:sp>
        <p:nvSpPr>
          <p:cNvPr id="4403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04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772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10400" y="3962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43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2133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042" name="AutoShape 10"/>
          <p:cNvCxnSpPr>
            <a:cxnSpLocks noChangeShapeType="1"/>
            <a:stCxn id="44041" idx="2"/>
            <a:endCxn id="44037" idx="0"/>
          </p:cNvCxnSpPr>
          <p:nvPr>
            <p:custDataLst>
              <p:tags r:id="rId9"/>
            </p:custDataLst>
          </p:nvPr>
        </p:nvCxnSpPr>
        <p:spPr bwMode="auto">
          <a:xfrm flipH="1">
            <a:off x="7277100" y="2667000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3" name="AutoShape 11"/>
          <p:cNvCxnSpPr>
            <a:cxnSpLocks noChangeShapeType="1"/>
            <a:stCxn id="44041" idx="2"/>
            <a:endCxn id="44038" idx="0"/>
          </p:cNvCxnSpPr>
          <p:nvPr>
            <p:custDataLst>
              <p:tags r:id="rId10"/>
            </p:custDataLst>
          </p:nvPr>
        </p:nvCxnSpPr>
        <p:spPr bwMode="auto">
          <a:xfrm>
            <a:off x="7810500" y="2667000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4" name="AutoShape 12"/>
          <p:cNvCxnSpPr>
            <a:cxnSpLocks noChangeShapeType="1"/>
            <a:stCxn id="44037" idx="2"/>
            <a:endCxn id="44039" idx="0"/>
          </p:cNvCxnSpPr>
          <p:nvPr>
            <p:custDataLst>
              <p:tags r:id="rId11"/>
            </p:custDataLst>
          </p:nvPr>
        </p:nvCxnSpPr>
        <p:spPr bwMode="auto">
          <a:xfrm>
            <a:off x="7277100" y="35814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5" name="AutoShape 13"/>
          <p:cNvCxnSpPr>
            <a:cxnSpLocks noChangeShapeType="1"/>
            <a:stCxn id="44038" idx="2"/>
            <a:endCxn id="44040" idx="0"/>
          </p:cNvCxnSpPr>
          <p:nvPr>
            <p:custDataLst>
              <p:tags r:id="rId12"/>
            </p:custDataLst>
          </p:nvPr>
        </p:nvCxnSpPr>
        <p:spPr bwMode="auto">
          <a:xfrm flipH="1">
            <a:off x="7810500" y="3581400"/>
            <a:ext cx="5334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6" name="AutoShape 14"/>
          <p:cNvCxnSpPr>
            <a:cxnSpLocks noChangeShapeType="1"/>
            <a:stCxn id="44039" idx="2"/>
            <a:endCxn id="44040" idx="0"/>
          </p:cNvCxnSpPr>
          <p:nvPr>
            <p:custDataLst>
              <p:tags r:id="rId13"/>
            </p:custDataLst>
          </p:nvPr>
        </p:nvCxnSpPr>
        <p:spPr bwMode="auto">
          <a:xfrm>
            <a:off x="7277100" y="4495800"/>
            <a:ext cx="533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" name="Date Placeholder 14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/>
          <a:p>
            <a:pPr>
              <a:defRPr/>
            </a:pPr>
            <a:fld id="{7F0F5347-C439-4892-B946-0F68AAE80ACE}" type="datetime1">
              <a:rPr lang="en-US" smtClean="0"/>
              <a:t>12/6/2011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53200" y="381000"/>
            <a:ext cx="21764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Inline methods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 Splitting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2133600"/>
            <a:ext cx="6248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Type information above a merge point is often better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Move message send “before” merge point: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duplicates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improves type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allows more </a:t>
            </a:r>
            <a:r>
              <a:rPr lang="en-US" sz="2400" dirty="0" err="1" smtClean="0"/>
              <a:t>inlining</a:t>
            </a:r>
            <a:endParaRPr lang="en-US" sz="2400" dirty="0" smtClean="0"/>
          </a:p>
        </p:txBody>
      </p:sp>
      <p:sp>
        <p:nvSpPr>
          <p:cNvPr id="4506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04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77200" y="3048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10400" y="3962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543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2133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066" name="AutoShape 10"/>
          <p:cNvCxnSpPr>
            <a:cxnSpLocks noChangeShapeType="1"/>
            <a:stCxn id="45065" idx="2"/>
            <a:endCxn id="45061" idx="0"/>
          </p:cNvCxnSpPr>
          <p:nvPr>
            <p:custDataLst>
              <p:tags r:id="rId9"/>
            </p:custDataLst>
          </p:nvPr>
        </p:nvCxnSpPr>
        <p:spPr bwMode="auto">
          <a:xfrm flipH="1">
            <a:off x="7277100" y="2667000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67" name="AutoShape 11"/>
          <p:cNvCxnSpPr>
            <a:cxnSpLocks noChangeShapeType="1"/>
            <a:stCxn id="45065" idx="2"/>
            <a:endCxn id="45062" idx="0"/>
          </p:cNvCxnSpPr>
          <p:nvPr>
            <p:custDataLst>
              <p:tags r:id="rId10"/>
            </p:custDataLst>
          </p:nvPr>
        </p:nvCxnSpPr>
        <p:spPr bwMode="auto">
          <a:xfrm>
            <a:off x="7810500" y="2667000"/>
            <a:ext cx="533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68" name="AutoShape 12"/>
          <p:cNvCxnSpPr>
            <a:cxnSpLocks noChangeShapeType="1"/>
            <a:stCxn id="45061" idx="2"/>
            <a:endCxn id="45063" idx="0"/>
          </p:cNvCxnSpPr>
          <p:nvPr>
            <p:custDataLst>
              <p:tags r:id="rId11"/>
            </p:custDataLst>
          </p:nvPr>
        </p:nvCxnSpPr>
        <p:spPr bwMode="auto">
          <a:xfrm>
            <a:off x="7277100" y="35814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69" name="AutoShape 13"/>
          <p:cNvCxnSpPr>
            <a:cxnSpLocks noChangeShapeType="1"/>
            <a:stCxn id="45062" idx="2"/>
            <a:endCxn id="45064" idx="0"/>
          </p:cNvCxnSpPr>
          <p:nvPr>
            <p:custDataLst>
              <p:tags r:id="rId12"/>
            </p:custDataLst>
          </p:nvPr>
        </p:nvCxnSpPr>
        <p:spPr bwMode="auto">
          <a:xfrm flipH="1">
            <a:off x="7810500" y="3581400"/>
            <a:ext cx="5334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070" name="AutoShape 14"/>
          <p:cNvCxnSpPr>
            <a:cxnSpLocks noChangeShapeType="1"/>
            <a:stCxn id="45063" idx="2"/>
            <a:endCxn id="45064" idx="0"/>
          </p:cNvCxnSpPr>
          <p:nvPr>
            <p:custDataLst>
              <p:tags r:id="rId13"/>
            </p:custDataLst>
          </p:nvPr>
        </p:nvCxnSpPr>
        <p:spPr bwMode="auto">
          <a:xfrm>
            <a:off x="7277100" y="4495800"/>
            <a:ext cx="5334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" name="Date Placeholder 14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/>
          <a:p>
            <a:pPr>
              <a:defRPr/>
            </a:pPr>
            <a:fld id="{7D90E02D-387A-490C-AEBB-C82A0C24C059}" type="datetime1">
              <a:rPr lang="en-US" smtClean="0"/>
              <a:t>12/6/2011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Dynamic Typing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2057400"/>
            <a:ext cx="82296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JavaScript:</a:t>
            </a:r>
          </a:p>
          <a:p>
            <a:pPr>
              <a:buFontTx/>
              <a:buNone/>
            </a:pPr>
            <a:r>
              <a:rPr lang="en-US" sz="2800" dirty="0" smtClean="0"/>
              <a:t> </a:t>
            </a:r>
          </a:p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function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(a, b) {</a:t>
            </a:r>
          </a:p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t1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a.x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sz="2800" i="1" dirty="0" smtClean="0"/>
              <a:t>// runtime field lookup </a:t>
            </a:r>
            <a:r>
              <a:rPr lang="en-US" sz="2800" i="1" dirty="0" smtClean="0">
                <a:latin typeface="Wingdings" pitchFamily="2" charset="2"/>
              </a:rPr>
              <a:t> </a:t>
            </a:r>
            <a:endParaRPr lang="en-US" sz="2800" i="1" dirty="0" smtClean="0"/>
          </a:p>
          <a:p>
            <a:pPr>
              <a:buFontTx/>
              <a:buNone/>
            </a:pPr>
            <a:r>
              <a:rPr lang="en-US" sz="2800" dirty="0" smtClean="0">
                <a:latin typeface="Courier" charset="0"/>
              </a:rPr>
              <a:t>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t2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b.y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();   </a:t>
            </a:r>
            <a:r>
              <a:rPr lang="en-US" sz="2800" i="1" dirty="0" smtClean="0"/>
              <a:t>// runtime method lookup </a:t>
            </a:r>
            <a:endParaRPr lang="en-US" sz="2800" dirty="0" smtClean="0">
              <a:latin typeface="Courier" charset="0"/>
            </a:endParaRPr>
          </a:p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t3 = t1 + t2; </a:t>
            </a:r>
            <a:r>
              <a:rPr lang="en-US" sz="2800" i="1" dirty="0" smtClean="0"/>
              <a:t>// runtime dispatch on ‘+’</a:t>
            </a:r>
            <a:r>
              <a:rPr lang="en-US" sz="2800" dirty="0" smtClean="0">
                <a:latin typeface="Courier" charset="0"/>
              </a:rPr>
              <a:t>  </a:t>
            </a:r>
          </a:p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return t3;</a:t>
            </a:r>
          </a:p>
          <a:p>
            <a:pPr>
              <a:buFontTx/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F55419BD-419A-4CD2-A746-EB071DF1030C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53200" y="381000"/>
            <a:ext cx="2176463" cy="466725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en-US"/>
              <a:t>Inline methods</a:t>
            </a: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PICS as Type Source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82689" y="2017713"/>
            <a:ext cx="7351712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Polymorphic inline caches build a call-site specific type database </a:t>
            </a:r>
            <a:r>
              <a:rPr lang="en-US" sz="2800" i="1" dirty="0" smtClean="0">
                <a:solidFill>
                  <a:srgbClr val="7030A0"/>
                </a:solidFill>
              </a:rPr>
              <a:t>as the program runs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Compiler can use this runtime information rather than the result of a static flow analysis to build </a:t>
            </a:r>
            <a:r>
              <a:rPr lang="en-US" sz="2800" i="1" dirty="0" smtClean="0"/>
              <a:t>type cases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Must wait until PIC has collected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When to recompile?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What should be recompiled?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Initial fast compile yielding slow code; then dynamically recompile – </a:t>
            </a:r>
            <a:r>
              <a:rPr lang="en-US" sz="2800" i="1" dirty="0" smtClean="0"/>
              <a:t>hotspots</a:t>
            </a:r>
            <a:endParaRPr lang="en-US" sz="2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22671D9-8B03-41B4-BBA2-1D039B1BDB15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Improvements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2133600"/>
            <a:ext cx="8077200" cy="3733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Initial version of Self was 4-5 times slower than optimized C</a:t>
            </a:r>
          </a:p>
          <a:p>
            <a:pPr eaLnBrk="1" hangingPunct="1"/>
            <a:r>
              <a:rPr lang="en-US" sz="2800" dirty="0" smtClean="0"/>
              <a:t>Adding </a:t>
            </a:r>
            <a:r>
              <a:rPr lang="en-US" sz="2800" dirty="0" smtClean="0">
                <a:solidFill>
                  <a:schemeClr val="hlink"/>
                </a:solidFill>
              </a:rPr>
              <a:t>type analysis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hlink"/>
                </a:solidFill>
              </a:rPr>
              <a:t>message splitting </a:t>
            </a:r>
            <a:r>
              <a:rPr lang="en-US" sz="2800" dirty="0" smtClean="0"/>
              <a:t>got within a factor of 2 of optimized C</a:t>
            </a:r>
          </a:p>
          <a:p>
            <a:pPr eaLnBrk="1" hangingPunct="1"/>
            <a:r>
              <a:rPr lang="en-US" sz="2800" dirty="0" smtClean="0"/>
              <a:t>Replacing type analysis with </a:t>
            </a:r>
            <a:r>
              <a:rPr lang="en-US" sz="2800" dirty="0" smtClean="0">
                <a:solidFill>
                  <a:schemeClr val="hlink"/>
                </a:solidFill>
              </a:rPr>
              <a:t>PICS </a:t>
            </a:r>
            <a:r>
              <a:rPr lang="en-US" sz="2800" dirty="0" smtClean="0"/>
              <a:t>improved performance by further 37%</a:t>
            </a:r>
          </a:p>
        </p:txBody>
      </p:sp>
      <p:sp>
        <p:nvSpPr>
          <p:cNvPr id="195591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5350559"/>
            <a:ext cx="4648200" cy="646331"/>
          </a:xfrm>
          <a:prstGeom prst="rect">
            <a:avLst/>
          </a:prstGeom>
          <a:solidFill>
            <a:srgbClr val="EDED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anchor="ctr" anchorCtr="0">
            <a:spAutoFit/>
          </a:bodyPr>
          <a:lstStyle/>
          <a:p>
            <a:r>
              <a:rPr lang="en-US" dirty="0"/>
              <a:t>Current Self compiler is within a factor of 2 of optimized C.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90CC10F4-C6A1-4F4F-AD9A-B3D444C42203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Impact on Java</a:t>
            </a:r>
          </a:p>
        </p:txBody>
      </p:sp>
      <p:sp>
        <p:nvSpPr>
          <p:cNvPr id="4813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22860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Self with</a:t>
            </a:r>
          </a:p>
          <a:p>
            <a:pPr algn="ctr"/>
            <a:r>
              <a:rPr lang="en-US"/>
              <a:t>PICs</a:t>
            </a:r>
          </a:p>
        </p:txBody>
      </p:sp>
      <p:sp>
        <p:nvSpPr>
          <p:cNvPr id="48132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51816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Animorphics</a:t>
            </a:r>
          </a:p>
          <a:p>
            <a:pPr algn="ctr"/>
            <a:r>
              <a:rPr lang="en-US"/>
              <a:t>Java</a:t>
            </a:r>
          </a:p>
        </p:txBody>
      </p:sp>
      <p:sp>
        <p:nvSpPr>
          <p:cNvPr id="48133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24600" y="51816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Java </a:t>
            </a:r>
          </a:p>
          <a:p>
            <a:pPr algn="ctr"/>
            <a:r>
              <a:rPr lang="en-US"/>
              <a:t>Hotspot</a:t>
            </a:r>
          </a:p>
        </p:txBody>
      </p:sp>
      <p:sp>
        <p:nvSpPr>
          <p:cNvPr id="48134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14600" y="26670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79725" y="2209800"/>
            <a:ext cx="245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Sun cancels Self</a:t>
            </a:r>
          </a:p>
        </p:txBody>
      </p:sp>
      <p:sp>
        <p:nvSpPr>
          <p:cNvPr id="4813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971800" y="3124200"/>
            <a:ext cx="36576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01800" y="3657600"/>
            <a:ext cx="325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Java becomes popular</a:t>
            </a:r>
          </a:p>
        </p:txBody>
      </p:sp>
      <p:sp>
        <p:nvSpPr>
          <p:cNvPr id="4813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0000" y="5638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Rectangle 1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4800" y="5638800"/>
            <a:ext cx="206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Sun buys A.J.</a:t>
            </a:r>
          </a:p>
        </p:txBody>
      </p:sp>
      <p:sp>
        <p:nvSpPr>
          <p:cNvPr id="48140" name="Rectangle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15000" y="228600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Animorphics</a:t>
            </a:r>
          </a:p>
          <a:p>
            <a:pPr algn="ctr"/>
            <a:r>
              <a:rPr lang="en-US"/>
              <a:t>Smalltalk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/>
          <a:p>
            <a:pPr>
              <a:defRPr/>
            </a:pPr>
            <a:fld id="{19AA2879-E191-4305-8C85-28A767CFF414}" type="datetime1">
              <a:rPr lang="en-US" smtClean="0"/>
              <a:t>12/6/2011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685800" y="1905000"/>
            <a:ext cx="80010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“Power of simplicity”</a:t>
            </a:r>
          </a:p>
          <a:p>
            <a:pPr lvl="1" eaLnBrk="1" hangingPunct="1"/>
            <a:r>
              <a:rPr lang="en-US" sz="2400" dirty="0" smtClean="0"/>
              <a:t>Everything is an object: no classes, no variables </a:t>
            </a:r>
          </a:p>
          <a:p>
            <a:pPr lvl="1" eaLnBrk="1" hangingPunct="1"/>
            <a:r>
              <a:rPr lang="en-US" sz="2400" dirty="0" smtClean="0"/>
              <a:t>Provides high-level model that can’t be violated (even during debugging)</a:t>
            </a:r>
          </a:p>
          <a:p>
            <a:pPr eaLnBrk="1" hangingPunct="1"/>
            <a:r>
              <a:rPr lang="en-US" sz="2800" dirty="0" smtClean="0"/>
              <a:t>Fancy optimizations recover reasonable performance</a:t>
            </a:r>
          </a:p>
          <a:p>
            <a:pPr eaLnBrk="1" hangingPunct="1"/>
            <a:r>
              <a:rPr lang="en-US" sz="2800" dirty="0" smtClean="0"/>
              <a:t>Many techniques now used in Java compilers </a:t>
            </a:r>
          </a:p>
          <a:p>
            <a:pPr eaLnBrk="1" hangingPunct="1"/>
            <a:r>
              <a:rPr lang="en-US" sz="2800" dirty="0" smtClean="0"/>
              <a:t>Papers describing various optimization techniques available from Self web site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Self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12AA1DDA-B212-4DA1-B837-3ACFF1A8881D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JavaScript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Self-like language with Java syntax</a:t>
            </a:r>
          </a:p>
          <a:p>
            <a:pPr lvl="1"/>
            <a:r>
              <a:rPr lang="en-US" dirty="0" smtClean="0"/>
              <a:t>Dynamic OO language</a:t>
            </a:r>
          </a:p>
          <a:p>
            <a:pPr lvl="1"/>
            <a:r>
              <a:rPr lang="en-US" dirty="0" smtClean="0"/>
              <a:t>Prototypes instead of classes</a:t>
            </a:r>
          </a:p>
          <a:p>
            <a:pPr lvl="1"/>
            <a:r>
              <a:rPr lang="en-US" dirty="0" smtClean="0"/>
              <a:t>Nothing to do with Java beyond syntax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Originated in Netscape</a:t>
            </a:r>
          </a:p>
          <a:p>
            <a:endParaRPr lang="en-US" dirty="0" smtClean="0"/>
          </a:p>
          <a:p>
            <a:r>
              <a:rPr lang="en-US" dirty="0" smtClean="0"/>
              <a:t>“Standard” on today’s browsers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212A6FB2-7DFF-459D-829E-4C4DD5A123AD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High-performance JavaScript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Self approach:</a:t>
            </a:r>
          </a:p>
          <a:p>
            <a:pPr lvl="1"/>
            <a:r>
              <a:rPr lang="en-US" dirty="0" smtClean="0"/>
              <a:t>V8 (Google Chrome)</a:t>
            </a:r>
          </a:p>
          <a:p>
            <a:pPr lvl="1"/>
            <a:r>
              <a:rPr lang="en-US" dirty="0" err="1" smtClean="0"/>
              <a:t>SquirrelFish</a:t>
            </a:r>
            <a:r>
              <a:rPr lang="en-US" dirty="0" smtClean="0"/>
              <a:t> Extreme (Safari / </a:t>
            </a:r>
            <a:r>
              <a:rPr lang="en-US" dirty="0" err="1" smtClean="0"/>
              <a:t>WebKit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Trace compilation:</a:t>
            </a:r>
          </a:p>
          <a:p>
            <a:pPr lvl="1"/>
            <a:r>
              <a:rPr lang="en-US" dirty="0" err="1" smtClean="0"/>
              <a:t>TraceMonkey</a:t>
            </a:r>
            <a:r>
              <a:rPr lang="en-US" dirty="0" smtClean="0"/>
              <a:t> (Firefox)</a:t>
            </a:r>
          </a:p>
          <a:p>
            <a:pPr lvl="1"/>
            <a:r>
              <a:rPr lang="en-US" dirty="0" err="1" smtClean="0"/>
              <a:t>Tamarin</a:t>
            </a:r>
            <a:r>
              <a:rPr lang="en-US" dirty="0" smtClean="0"/>
              <a:t> (Adobe Flash/Flex)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F77CF49-065F-49CC-973B-7471DC20FFA9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X2-</a:t>
            </a:r>
            <a:fld id="{D60129FB-96EC-407D-A4BA-9F72A61BD8C5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V8 (Google Chrome)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primary features</a:t>
            </a:r>
          </a:p>
          <a:p>
            <a:pPr lvl="1"/>
            <a:r>
              <a:rPr lang="en-US" dirty="0" smtClean="0"/>
              <a:t>Fast property access</a:t>
            </a:r>
          </a:p>
          <a:p>
            <a:pPr lvl="2"/>
            <a:r>
              <a:rPr lang="en-US" dirty="0" smtClean="0"/>
              <a:t>Hidden classes</a:t>
            </a:r>
          </a:p>
          <a:p>
            <a:pPr lvl="1"/>
            <a:r>
              <a:rPr lang="en-US" dirty="0" smtClean="0"/>
              <a:t>Dynamic compiler</a:t>
            </a:r>
          </a:p>
          <a:p>
            <a:pPr lvl="2"/>
            <a:r>
              <a:rPr lang="en-US" dirty="0" smtClean="0"/>
              <a:t>Compile on first invocation</a:t>
            </a:r>
          </a:p>
          <a:p>
            <a:pPr lvl="2"/>
            <a:r>
              <a:rPr lang="en-US" dirty="0" smtClean="0"/>
              <a:t>Inline caching with back patching</a:t>
            </a:r>
          </a:p>
          <a:p>
            <a:pPr lvl="1"/>
            <a:r>
              <a:rPr lang="en-US" dirty="0" smtClean="0"/>
              <a:t>Generational garbage collection</a:t>
            </a:r>
          </a:p>
          <a:p>
            <a:pPr lvl="2"/>
            <a:r>
              <a:rPr lang="en-US" dirty="0" smtClean="0"/>
              <a:t>Segmented by types</a:t>
            </a:r>
          </a:p>
          <a:p>
            <a:r>
              <a:rPr lang="en-US" sz="2400" dirty="0" smtClean="0"/>
              <a:t>See http://code.google.com/apis/v8/design.html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A4E3656-A9E7-40EA-8382-B67E62B60FF2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Trace-Based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Interpret initially</a:t>
            </a:r>
          </a:p>
          <a:p>
            <a:r>
              <a:rPr lang="en-US" dirty="0" smtClean="0"/>
              <a:t>Record trace information</a:t>
            </a:r>
          </a:p>
          <a:p>
            <a:pPr lvl="1"/>
            <a:r>
              <a:rPr lang="en-US" dirty="0" smtClean="0"/>
              <a:t>Single entry, multiple exit</a:t>
            </a:r>
          </a:p>
          <a:p>
            <a:pPr lvl="1"/>
            <a:r>
              <a:rPr lang="en-US" dirty="0" smtClean="0"/>
              <a:t>Loop header is typically trace start</a:t>
            </a:r>
          </a:p>
          <a:p>
            <a:r>
              <a:rPr lang="en-US" dirty="0" smtClean="0"/>
              <a:t>Compile hot trace (hot path through </a:t>
            </a:r>
            <a:r>
              <a:rPr lang="en-US" dirty="0" err="1" smtClean="0"/>
              <a:t>flowgraph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Interpreter jumps to trace code when available</a:t>
            </a:r>
          </a:p>
          <a:p>
            <a:pPr lvl="1"/>
            <a:r>
              <a:rPr lang="en-US" dirty="0" smtClean="0"/>
              <a:t>Stitch multiple traces together</a:t>
            </a:r>
          </a:p>
          <a:p>
            <a:r>
              <a:rPr lang="en-US" dirty="0" smtClean="0"/>
              <a:t>Specialize hot path (omit redundant checks)</a:t>
            </a:r>
          </a:p>
          <a:p>
            <a:pPr lvl="1"/>
            <a:r>
              <a:rPr lang="en-US" smtClean="0"/>
              <a:t>Claim this </a:t>
            </a:r>
            <a:r>
              <a:rPr lang="en-US" dirty="0" smtClean="0"/>
              <a:t>achieves benefits of inline caching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E1192EE-92AF-413C-A120-3086DF2AB6CC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1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Self</a:t>
            </a:r>
          </a:p>
          <a:p>
            <a:pPr lvl="1"/>
            <a:r>
              <a:rPr lang="en-US" smtClean="0"/>
              <a:t>20+ year old research language</a:t>
            </a:r>
          </a:p>
          <a:p>
            <a:pPr lvl="1"/>
            <a:r>
              <a:rPr lang="en-US" smtClean="0"/>
              <a:t>One of earliest JIT compilation systems</a:t>
            </a:r>
          </a:p>
          <a:p>
            <a:pPr lvl="1"/>
            <a:r>
              <a:rPr lang="en-US" smtClean="0"/>
              <a:t>Pioneered techniques used today</a:t>
            </a:r>
          </a:p>
          <a:p>
            <a:r>
              <a:rPr lang="en-US" smtClean="0"/>
              <a:t>JavaScript</a:t>
            </a:r>
          </a:p>
          <a:p>
            <a:pPr lvl="1"/>
            <a:r>
              <a:rPr lang="en-US" smtClean="0"/>
              <a:t>Self with a Java syntax</a:t>
            </a:r>
          </a:p>
          <a:p>
            <a:pPr lvl="1"/>
            <a:r>
              <a:rPr lang="en-US" smtClean="0"/>
              <a:t>Much recent work to optimize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A0B367F-B1F6-42C5-AF6D-7011EEE933CF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Self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Prototype-based pure object-oriented language</a:t>
            </a:r>
          </a:p>
          <a:p>
            <a:r>
              <a:rPr lang="en-US" dirty="0" smtClean="0"/>
              <a:t>Designed by Randall Smith (Xerox PARC) and David </a:t>
            </a:r>
            <a:r>
              <a:rPr lang="en-US" dirty="0" err="1" smtClean="0"/>
              <a:t>Ungar</a:t>
            </a:r>
            <a:r>
              <a:rPr lang="en-US" dirty="0" smtClean="0"/>
              <a:t> (Stanford University)</a:t>
            </a:r>
          </a:p>
          <a:p>
            <a:pPr lvl="1"/>
            <a:r>
              <a:rPr lang="en-US" dirty="0" smtClean="0"/>
              <a:t>Successor to Smalltalk-80</a:t>
            </a:r>
          </a:p>
          <a:p>
            <a:pPr lvl="1"/>
            <a:r>
              <a:rPr lang="en-US" dirty="0" smtClean="0"/>
              <a:t>“Self: The power of simplicity” at OOPSLA ‘87</a:t>
            </a:r>
          </a:p>
          <a:p>
            <a:pPr lvl="1"/>
            <a:r>
              <a:rPr lang="en-US" dirty="0" smtClean="0"/>
              <a:t>Initial implementation done at Stanford; then project shifted to Sun Microsystems Labs</a:t>
            </a:r>
          </a:p>
          <a:p>
            <a:pPr lvl="1"/>
            <a:r>
              <a:rPr lang="en-US" dirty="0" smtClean="0"/>
              <a:t>Vehicle for implementation research</a:t>
            </a:r>
          </a:p>
          <a:p>
            <a:r>
              <a:rPr lang="en-US" dirty="0" smtClean="0"/>
              <a:t>Self 4.4 available from selflanguage.org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9DE0706-7111-4BF8-A6A4-13DA79065656}" type="datetime1">
              <a:rPr lang="en-US" smtClean="0"/>
              <a:t>12/6/2011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X2-</a:t>
            </a:r>
            <a:fld id="{D60129FB-96EC-407D-A4BA-9F72A61BD8C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0" y="3600450"/>
            <a:ext cx="3276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81200"/>
            <a:ext cx="83820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Occam’s Razor: Conceptual economy</a:t>
            </a:r>
          </a:p>
          <a:p>
            <a:pPr lvl="1" eaLnBrk="1" hangingPunct="1"/>
            <a:r>
              <a:rPr lang="en-US" dirty="0" smtClean="0"/>
              <a:t>Everything is an object.</a:t>
            </a:r>
          </a:p>
          <a:p>
            <a:pPr lvl="1" eaLnBrk="1" hangingPunct="1"/>
            <a:r>
              <a:rPr lang="en-US" dirty="0" smtClean="0"/>
              <a:t>Everything done using messages.</a:t>
            </a:r>
          </a:p>
          <a:p>
            <a:pPr lvl="1" eaLnBrk="1" hangingPunct="1"/>
            <a:r>
              <a:rPr lang="en-US" dirty="0" smtClean="0"/>
              <a:t>No classes </a:t>
            </a:r>
          </a:p>
          <a:p>
            <a:pPr lvl="1" eaLnBrk="1" hangingPunct="1"/>
            <a:r>
              <a:rPr lang="en-US" dirty="0" smtClean="0"/>
              <a:t>No variables</a:t>
            </a:r>
          </a:p>
          <a:p>
            <a:pPr eaLnBrk="1" hangingPunct="1"/>
            <a:r>
              <a:rPr lang="en-US" dirty="0" smtClean="0"/>
              <a:t>Concreteness</a:t>
            </a:r>
          </a:p>
          <a:p>
            <a:pPr lvl="1" eaLnBrk="1" hangingPunct="1"/>
            <a:r>
              <a:rPr lang="en-US" dirty="0" smtClean="0"/>
              <a:t>Objects should seem “real”</a:t>
            </a:r>
          </a:p>
          <a:p>
            <a:pPr lvl="1" eaLnBrk="1" hangingPunct="1"/>
            <a:r>
              <a:rPr lang="en-US" dirty="0" smtClean="0"/>
              <a:t>GUI to manipulate objects directly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Goals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B164E29-FE64-49AF-ABF5-FDC7BA64377B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How successful?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well-designed language, but…</a:t>
            </a:r>
          </a:p>
          <a:p>
            <a:r>
              <a:rPr lang="en-US" dirty="0" smtClean="0"/>
              <a:t>Few users: not a popular success</a:t>
            </a:r>
          </a:p>
          <a:p>
            <a:r>
              <a:rPr lang="en-US" dirty="0" smtClean="0"/>
              <a:t>However, many research innovations</a:t>
            </a:r>
          </a:p>
          <a:p>
            <a:pPr lvl="1"/>
            <a:r>
              <a:rPr lang="en-US" dirty="0" smtClean="0"/>
              <a:t>Very simple computational model</a:t>
            </a:r>
          </a:p>
          <a:p>
            <a:pPr lvl="1"/>
            <a:r>
              <a:rPr lang="en-US" dirty="0" smtClean="0"/>
              <a:t>Enormous advances in compilation techniques</a:t>
            </a:r>
          </a:p>
          <a:p>
            <a:pPr lvl="1"/>
            <a:r>
              <a:rPr lang="en-US" dirty="0" smtClean="0"/>
              <a:t>Influenced the design of Java compilers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6D3E74DE-631B-4912-8B3C-05BC0B2C187B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X2-</a:t>
            </a:r>
            <a:fld id="{D60129FB-96EC-407D-A4BA-9F72A61BD8C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Language Overview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Dynamically typed</a:t>
            </a:r>
          </a:p>
          <a:p>
            <a:r>
              <a:rPr lang="en-US" dirty="0" smtClean="0"/>
              <a:t>Everything is an object</a:t>
            </a:r>
          </a:p>
          <a:p>
            <a:r>
              <a:rPr lang="en-US" dirty="0" smtClean="0"/>
              <a:t>All computation via message passing</a:t>
            </a:r>
          </a:p>
          <a:p>
            <a:r>
              <a:rPr lang="en-US" dirty="0" smtClean="0"/>
              <a:t>Creation and initialization done by copying example object</a:t>
            </a:r>
          </a:p>
          <a:p>
            <a:r>
              <a:rPr lang="en-US" dirty="0" smtClean="0"/>
              <a:t>Operations on objects:</a:t>
            </a:r>
          </a:p>
          <a:p>
            <a:pPr lvl="1"/>
            <a:r>
              <a:rPr lang="en-US" dirty="0" smtClean="0"/>
              <a:t>send messages</a:t>
            </a:r>
          </a:p>
          <a:p>
            <a:pPr lvl="1"/>
            <a:r>
              <a:rPr lang="en-US" dirty="0" smtClean="0"/>
              <a:t>add new slots</a:t>
            </a:r>
          </a:p>
          <a:p>
            <a:pPr lvl="1"/>
            <a:r>
              <a:rPr lang="en-US" dirty="0" smtClean="0"/>
              <a:t>replace old slots</a:t>
            </a:r>
          </a:p>
          <a:p>
            <a:pPr lvl="1"/>
            <a:r>
              <a:rPr lang="en-US" dirty="0" smtClean="0"/>
              <a:t>remove slots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A9FFE55-EEA3-483B-A865-C5642CD406DB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X2-</a:t>
            </a:r>
            <a:fld id="{D60129FB-96EC-407D-A4BA-9F72A61BD8C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Objects and Slots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133600"/>
            <a:ext cx="8077200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Object consists of named slots.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Such slots return contents upon evaluation; so act like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Assignment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Set the value of                                            associated slot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Method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Slot contains Self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Parent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References an object to inherit its slots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3582987"/>
            <a:ext cx="4419600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440E54F-1E53-440D-AF89-701573726019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X2-</a:t>
            </a:r>
            <a:fld id="{D60129FB-96EC-407D-A4BA-9F72A61BD8C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f0170f26-89d7-488c-a12c-f0b3f2ab2d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464</TotalTime>
  <Words>2126</Words>
  <Application>Microsoft Office PowerPoint</Application>
  <PresentationFormat>On-screen Show (4:3)</PresentationFormat>
  <Paragraphs>509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Blends</vt:lpstr>
      <vt:lpstr>CSE P 501 – Compilers</vt:lpstr>
      <vt:lpstr>References</vt:lpstr>
      <vt:lpstr>Dynamic Typing</vt:lpstr>
      <vt:lpstr>Overview</vt:lpstr>
      <vt:lpstr>Self</vt:lpstr>
      <vt:lpstr>Design Goals</vt:lpstr>
      <vt:lpstr>How successful?</vt:lpstr>
      <vt:lpstr>Language Overview</vt:lpstr>
      <vt:lpstr>Objects and Slots</vt:lpstr>
      <vt:lpstr>Messages and Methods</vt:lpstr>
      <vt:lpstr>Messages and Methods</vt:lpstr>
      <vt:lpstr>Mixing State and Behavior</vt:lpstr>
      <vt:lpstr>Object Creation</vt:lpstr>
      <vt:lpstr>Changing Parent Pointers</vt:lpstr>
      <vt:lpstr>Changing Parent Pointers</vt:lpstr>
      <vt:lpstr>Disadvantages of classes?</vt:lpstr>
      <vt:lpstr>Contrast with C++</vt:lpstr>
      <vt:lpstr>Implementation Challenges I</vt:lpstr>
      <vt:lpstr>Implementation Challenges II</vt:lpstr>
      <vt:lpstr>Optimization Strategies</vt:lpstr>
      <vt:lpstr>Clone Families (Objects created from same prototype)</vt:lpstr>
      <vt:lpstr>Dynamic Compilation</vt:lpstr>
      <vt:lpstr>Lookup Cache</vt:lpstr>
      <vt:lpstr>Static Type Prediction</vt:lpstr>
      <vt:lpstr>Inline Caches</vt:lpstr>
      <vt:lpstr>Polymorphic Inline Caches</vt:lpstr>
      <vt:lpstr>Customized Compilation</vt:lpstr>
      <vt:lpstr>Type Analysis</vt:lpstr>
      <vt:lpstr>Message Splitting</vt:lpstr>
      <vt:lpstr>PICS as Type Source</vt:lpstr>
      <vt:lpstr>Performance Improvements</vt:lpstr>
      <vt:lpstr>Impact on Java</vt:lpstr>
      <vt:lpstr>Summary of Self</vt:lpstr>
      <vt:lpstr>JavaScript</vt:lpstr>
      <vt:lpstr>High-performance JavaScript</vt:lpstr>
      <vt:lpstr>V8 (Google Chrome)</vt:lpstr>
      <vt:lpstr>Trace-Based Compilation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53</cp:revision>
  <cp:lastPrinted>2011-12-06T03:31:21Z</cp:lastPrinted>
  <dcterms:created xsi:type="dcterms:W3CDTF">2002-10-01T01:44:57Z</dcterms:created>
  <dcterms:modified xsi:type="dcterms:W3CDTF">2011-12-06T22:15:47Z</dcterms:modified>
</cp:coreProperties>
</file>