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0"/>
  </p:notesMasterIdLst>
  <p:handoutMasterIdLst>
    <p:handoutMasterId r:id="rId31"/>
  </p:handoutMasterIdLst>
  <p:sldIdLst>
    <p:sldId id="256" r:id="rId2"/>
    <p:sldId id="258" r:id="rId3"/>
    <p:sldId id="259" r:id="rId4"/>
    <p:sldId id="260" r:id="rId5"/>
    <p:sldId id="261" r:id="rId6"/>
    <p:sldId id="285" r:id="rId7"/>
    <p:sldId id="262" r:id="rId8"/>
    <p:sldId id="263" r:id="rId9"/>
    <p:sldId id="264" r:id="rId10"/>
    <p:sldId id="265" r:id="rId11"/>
    <p:sldId id="283" r:id="rId12"/>
    <p:sldId id="284" r:id="rId13"/>
    <p:sldId id="267" r:id="rId14"/>
    <p:sldId id="268" r:id="rId15"/>
    <p:sldId id="269" r:id="rId16"/>
    <p:sldId id="270" r:id="rId17"/>
    <p:sldId id="271" r:id="rId18"/>
    <p:sldId id="273" r:id="rId19"/>
    <p:sldId id="274" r:id="rId20"/>
    <p:sldId id="275" r:id="rId21"/>
    <p:sldId id="276" r:id="rId22"/>
    <p:sldId id="286" r:id="rId23"/>
    <p:sldId id="277" r:id="rId24"/>
    <p:sldId id="278" r:id="rId25"/>
    <p:sldId id="279" r:id="rId26"/>
    <p:sldId id="280" r:id="rId27"/>
    <p:sldId id="281" r:id="rId28"/>
    <p:sldId id="282" r:id="rId29"/>
  </p:sldIdLst>
  <p:sldSz cx="9144000" cy="6858000" type="screen4x3"/>
  <p:notesSz cx="6934200" cy="9220200"/>
  <p:custDataLst>
    <p:tags r:id="rId32"/>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92" autoAdjust="0"/>
  </p:normalViewPr>
  <p:slideViewPr>
    <p:cSldViewPr>
      <p:cViewPr varScale="1">
        <p:scale>
          <a:sx n="87" d="100"/>
          <a:sy n="87" d="100"/>
        </p:scale>
        <p:origin x="-28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938"/>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4" name="Rectangle 4"/>
          <p:cNvSpPr>
            <a:spLocks noGrp="1" noChangeArrowheads="1"/>
          </p:cNvSpPr>
          <p:nvPr>
            <p:ph type="ftr" sz="quarter" idx="2"/>
          </p:nvPr>
        </p:nvSpPr>
        <p:spPr bwMode="auto">
          <a:xfrm>
            <a:off x="0" y="8757579"/>
            <a:ext cx="3005138"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r>
              <a:rPr lang="en-US" dirty="0"/>
              <a:t>CSE P 501 </a:t>
            </a:r>
            <a:r>
              <a:rPr lang="en-US" dirty="0" smtClean="0"/>
              <a:t>Au11</a:t>
            </a:r>
            <a:endParaRPr lang="en-US" dirty="0"/>
          </a:p>
        </p:txBody>
      </p:sp>
      <p:sp>
        <p:nvSpPr>
          <p:cNvPr id="87045" name="Rectangle 5"/>
          <p:cNvSpPr>
            <a:spLocks noGrp="1" noChangeArrowheads="1"/>
          </p:cNvSpPr>
          <p:nvPr>
            <p:ph type="sldNum" sz="quarter" idx="3"/>
          </p:nvPr>
        </p:nvSpPr>
        <p:spPr bwMode="auto">
          <a:xfrm>
            <a:off x="3927475" y="8757579"/>
            <a:ext cx="3005138"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dirty="0" smtClean="0">
                <a:latin typeface="Arial" pitchFamily="34" charset="0"/>
              </a:defRPr>
            </a:lvl1pPr>
          </a:lstStyle>
          <a:p>
            <a:pPr>
              <a:defRPr/>
            </a:pPr>
            <a:r>
              <a:rPr lang="en-US" dirty="0" smtClean="0"/>
              <a:t>X3-</a:t>
            </a:r>
            <a:fld id="{467AAC04-C8A7-49F4-84A3-4B41D58E73E9}" type="slidenum">
              <a:rPr lang="en-US" smtClean="0"/>
              <a:pPr>
                <a:defRPr/>
              </a:pPr>
              <a:t>‹#›</a:t>
            </a:fld>
            <a:endParaRPr lang="en-US" dirty="0"/>
          </a:p>
        </p:txBody>
      </p:sp>
    </p:spTree>
    <p:extLst>
      <p:ext uri="{BB962C8B-B14F-4D97-AF65-F5344CB8AC3E}">
        <p14:creationId xmlns:p14="http://schemas.microsoft.com/office/powerpoint/2010/main" val="152110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005138" cy="459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86019" name="Rectangle 3"/>
          <p:cNvSpPr>
            <a:spLocks noGrp="1" noChangeArrowheads="1"/>
          </p:cNvSpPr>
          <p:nvPr>
            <p:ph type="dt" idx="1"/>
          </p:nvPr>
        </p:nvSpPr>
        <p:spPr bwMode="auto">
          <a:xfrm>
            <a:off x="3927475" y="0"/>
            <a:ext cx="3005138" cy="459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62050" y="693738"/>
            <a:ext cx="4610100" cy="3457575"/>
          </a:xfrm>
          <a:prstGeom prst="rect">
            <a:avLst/>
          </a:prstGeom>
          <a:noFill/>
          <a:ln w="9525">
            <a:solidFill>
              <a:srgbClr val="000000"/>
            </a:solidFill>
            <a:miter lim="800000"/>
            <a:headEnd/>
            <a:tailEnd/>
          </a:ln>
        </p:spPr>
      </p:sp>
      <p:sp>
        <p:nvSpPr>
          <p:cNvPr id="86021" name="Rectangle 5"/>
          <p:cNvSpPr>
            <a:spLocks noGrp="1" noChangeArrowheads="1"/>
          </p:cNvSpPr>
          <p:nvPr>
            <p:ph type="body" sz="quarter" idx="3"/>
          </p:nvPr>
        </p:nvSpPr>
        <p:spPr bwMode="auto">
          <a:xfrm>
            <a:off x="693739" y="4379596"/>
            <a:ext cx="5546725" cy="41474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8757579"/>
            <a:ext cx="3005138"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86023" name="Rectangle 7"/>
          <p:cNvSpPr>
            <a:spLocks noGrp="1" noChangeArrowheads="1"/>
          </p:cNvSpPr>
          <p:nvPr>
            <p:ph type="sldNum" sz="quarter" idx="5"/>
          </p:nvPr>
        </p:nvSpPr>
        <p:spPr bwMode="auto">
          <a:xfrm>
            <a:off x="3927475" y="8757579"/>
            <a:ext cx="3005138"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1FB828B6-A826-402D-AC51-9E40DB5C05FB}" type="slidenum">
              <a:rPr lang="en-US"/>
              <a:pPr>
                <a:defRPr/>
              </a:pPr>
              <a:t>‹#›</a:t>
            </a:fld>
            <a:endParaRPr lang="en-US"/>
          </a:p>
        </p:txBody>
      </p:sp>
    </p:spTree>
    <p:extLst>
      <p:ext uri="{BB962C8B-B14F-4D97-AF65-F5344CB8AC3E}">
        <p14:creationId xmlns:p14="http://schemas.microsoft.com/office/powerpoint/2010/main" val="3881349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Trouble: Thread 1 sets x=0, possibly after thread 2 sets x=10.  In original</a:t>
            </a:r>
            <a:r>
              <a:rPr lang="en-US" baseline="0" dirty="0" smtClean="0"/>
              <a:t> code thread 1 would not change x.</a:t>
            </a:r>
            <a:endParaRPr lang="en-US" dirty="0"/>
          </a:p>
        </p:txBody>
      </p:sp>
      <p:sp>
        <p:nvSpPr>
          <p:cNvPr id="4" name="Slide Number Placeholder 3"/>
          <p:cNvSpPr>
            <a:spLocks noGrp="1"/>
          </p:cNvSpPr>
          <p:nvPr>
            <p:ph type="sldNum" sz="quarter" idx="10"/>
          </p:nvPr>
        </p:nvSpPr>
        <p:spPr/>
        <p:txBody>
          <a:bodyPr/>
          <a:lstStyle/>
          <a:p>
            <a:pPr>
              <a:defRPr/>
            </a:pPr>
            <a:fld id="{1FB828B6-A826-402D-AC51-9E40DB5C05FB}" type="slidenum">
              <a:rPr lang="en-US" smtClean="0"/>
              <a:pPr>
                <a:defRPr/>
              </a:pPr>
              <a:t>8</a:t>
            </a:fld>
            <a:endParaRPr lang="en-US"/>
          </a:p>
        </p:txBody>
      </p:sp>
    </p:spTree>
    <p:extLst>
      <p:ext uri="{BB962C8B-B14F-4D97-AF65-F5344CB8AC3E}">
        <p14:creationId xmlns:p14="http://schemas.microsoft.com/office/powerpoint/2010/main" val="2897466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850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850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2A9004D-56F4-4D23-A0F8-7E8FC8FC542E}" type="datetime1">
              <a:rPr lang="en-US" smtClean="0"/>
              <a:t>12/6/2011</a:t>
            </a:fld>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nl-NL" smtClean="0"/>
              <a:t>© 2002-11 Hal Perkins &amp; UW CSE</a:t>
            </a:r>
            <a:endParaRPr lang="en-US" dirty="0"/>
          </a:p>
        </p:txBody>
      </p:sp>
      <p:sp>
        <p:nvSpPr>
          <p:cNvPr id="16" name="Rectangle 16"/>
          <p:cNvSpPr>
            <a:spLocks noGrp="1" noChangeArrowheads="1"/>
          </p:cNvSpPr>
          <p:nvPr>
            <p:ph type="sldNum" sz="quarter" idx="12"/>
            <p:custDataLst>
              <p:tags r:id="rId1"/>
            </p:custDataLst>
          </p:nvPr>
        </p:nvSpPr>
        <p:spPr>
          <a:xfrm>
            <a:off x="6858000" y="6248400"/>
            <a:ext cx="1905000" cy="457200"/>
          </a:xfrm>
        </p:spPr>
        <p:txBody>
          <a:bodyPr/>
          <a:lstStyle>
            <a:lvl1pPr>
              <a:defRPr dirty="0" smtClean="0">
                <a:solidFill>
                  <a:schemeClr val="bg2"/>
                </a:solidFill>
              </a:defRPr>
            </a:lvl1pPr>
          </a:lstStyle>
          <a:p>
            <a:pPr>
              <a:defRPr/>
            </a:pPr>
            <a:r>
              <a:rPr lang="en-US" dirty="0" smtClean="0"/>
              <a:t>X3-</a:t>
            </a:r>
            <a:fld id="{00D5F97F-86A0-4C6D-9940-937D5033CD53}"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2B57AE6C-654B-4F6B-B195-6B6924B9DCAD}" type="datetime1">
              <a:rPr lang="en-US" smtClean="0"/>
              <a:t>12/6/2011</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smtClean="0"/>
              <a:t>X3-</a:t>
            </a:r>
            <a:fld id="{D4E63FB5-F2A9-4739-90AC-28BC7ED1C359}"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F0747171-83B9-440F-9015-2F2E41548AA0}" type="datetime1">
              <a:rPr lang="en-US" smtClean="0"/>
              <a:t>12/6/2011</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smtClean="0"/>
              <a:t>X3-</a:t>
            </a:r>
            <a:fld id="{EFA72487-1189-40F1-B783-E56463B6D74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43C8132E-7934-4D03-9D43-5CAD0BA096A3}" type="datetime1">
              <a:rPr lang="en-US" smtClean="0"/>
              <a:t>12/6/2011</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smtClean="0"/>
              <a:t>X3-</a:t>
            </a:r>
            <a:fld id="{D60129FB-96EC-407D-A4BA-9F72A61BD8C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A1DEFCB3-1043-422B-8E12-1DD7A6F21390}" type="datetime1">
              <a:rPr lang="en-US" smtClean="0"/>
              <a:t>12/6/2011</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smtClean="0"/>
              <a:t>X3-</a:t>
            </a:r>
            <a:fld id="{7C9F8BA7-D86C-48B8-B2BD-B3B38453CA0C}"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D71475BE-E317-4802-A61A-021D3ED5E6C5}" type="datetime1">
              <a:rPr lang="en-US" smtClean="0"/>
              <a:t>12/6/2011</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r>
              <a:rPr lang="en-US" dirty="0" smtClean="0"/>
              <a:t>X3-</a:t>
            </a:r>
            <a:fld id="{3EA411BF-5E07-473A-85CE-6D0B7DCF5B8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35C38426-2644-469E-B9D9-6BD60A1B6D59}" type="datetime1">
              <a:rPr lang="en-US" smtClean="0"/>
              <a:t>12/6/2011</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r>
              <a:rPr lang="en-US" dirty="0" smtClean="0"/>
              <a:t>X3-</a:t>
            </a:r>
            <a:fld id="{35FDE9DF-662C-4980-8C6D-C9F9AF780018}"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38B2FB8C-4A59-42CF-9683-023DC13C02FD}" type="datetime1">
              <a:rPr lang="en-US" smtClean="0"/>
              <a:t>12/6/2011</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r>
              <a:rPr lang="en-US" dirty="0" smtClean="0"/>
              <a:t>X3-</a:t>
            </a:r>
            <a:fld id="{DAA186FD-622B-48EE-A556-8951819FE33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C1CFC3E3-93DA-4E69-80C3-C5C2DE30FE41}" type="datetime1">
              <a:rPr lang="en-US" smtClean="0"/>
              <a:t>12/6/2011</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r>
              <a:rPr lang="en-US" dirty="0" smtClean="0"/>
              <a:t>X3-</a:t>
            </a:r>
            <a:fld id="{FE514E09-7FC6-4E84-B83C-815E76F725E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61C8AAE4-7FA7-4B99-A5BB-D0CEF2DAF296}" type="datetime1">
              <a:rPr lang="en-US" smtClean="0"/>
              <a:t>12/6/2011</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r>
              <a:rPr lang="en-US" dirty="0" smtClean="0"/>
              <a:t>X3-</a:t>
            </a:r>
            <a:fld id="{159C6074-E21C-4AF8-AA03-6E9E3CD7E082}"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5F009451-2D6E-4E3A-953D-0606D919C8C5}" type="datetime1">
              <a:rPr lang="en-US" smtClean="0"/>
              <a:t>12/6/2011</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nl-NL" smtClean="0"/>
              <a:t>© 2002-11 Hal Perkins &amp; UW CSE</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r>
              <a:rPr lang="en-US" dirty="0" smtClean="0"/>
              <a:t>X3-</a:t>
            </a:r>
            <a:fld id="{6E8A0AB9-48A8-4ABE-83E3-3231578F42C7}"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p>
        </p:txBody>
      </p:sp>
      <p:sp>
        <p:nvSpPr>
          <p:cNvPr id="8397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8397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p>
        </p:txBody>
      </p:sp>
      <p:sp>
        <p:nvSpPr>
          <p:cNvPr id="8397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8397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p>
        </p:txBody>
      </p:sp>
      <p:sp>
        <p:nvSpPr>
          <p:cNvPr id="8397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p>
        </p:txBody>
      </p:sp>
      <p:sp>
        <p:nvSpPr>
          <p:cNvPr id="8397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1033" name="Rectangle 9"/>
          <p:cNvSpPr>
            <a:spLocks noGrp="1" noChangeArrowheads="1"/>
          </p:cNvSpPr>
          <p:nvPr>
            <p:ph type="title"/>
            <p:custDataLst>
              <p:tags r:id="rId13"/>
            </p:custDataLst>
          </p:nvPr>
        </p:nvSpPr>
        <p:spPr bwMode="auto">
          <a:xfrm>
            <a:off x="1066800"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custDataLst>
              <p:tags r:id="rId14"/>
            </p:custDataLst>
          </p:nvPr>
        </p:nvSpPr>
        <p:spPr bwMode="auto">
          <a:xfrm>
            <a:off x="1066800"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9" name="Rectangle 11"/>
          <p:cNvSpPr>
            <a:spLocks noGrp="1" noChangeArrowheads="1"/>
          </p:cNvSpPr>
          <p:nvPr>
            <p:ph type="dt" sz="half" idx="2"/>
            <p:custDataLst>
              <p:tags r:id="rId15"/>
            </p:custDataLst>
          </p:nvPr>
        </p:nvSpPr>
        <p:spPr bwMode="auto">
          <a:xfrm>
            <a:off x="106680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5FED231C-F7D4-429B-B172-D4C9252F4B02}" type="datetime1">
              <a:rPr lang="en-US" smtClean="0"/>
              <a:t>12/6/2011</a:t>
            </a:fld>
            <a:endParaRPr lang="en-US"/>
          </a:p>
        </p:txBody>
      </p:sp>
      <p:sp>
        <p:nvSpPr>
          <p:cNvPr id="839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nl-NL" smtClean="0"/>
              <a:t>© 2002-11 Hal Perkins &amp; UW CSE</a:t>
            </a:r>
            <a:endParaRPr lang="en-US" dirty="0"/>
          </a:p>
        </p:txBody>
      </p:sp>
      <p:sp>
        <p:nvSpPr>
          <p:cNvPr id="83981" name="Rectangle 13"/>
          <p:cNvSpPr>
            <a:spLocks noGrp="1" noChangeArrowheads="1"/>
          </p:cNvSpPr>
          <p:nvPr>
            <p:ph type="sldNum" sz="quarter" idx="4"/>
            <p:custDataLst>
              <p:tags r:id="rId16"/>
            </p:custDataLst>
          </p:nvPr>
        </p:nvSpPr>
        <p:spPr bwMode="auto">
          <a:xfrm>
            <a:off x="693420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dirty="0" smtClean="0"/>
            </a:lvl1pPr>
          </a:lstStyle>
          <a:p>
            <a:pPr>
              <a:defRPr/>
            </a:pPr>
            <a:r>
              <a:rPr lang="en-US" dirty="0" smtClean="0"/>
              <a:t>X3-</a:t>
            </a:r>
            <a:fld id="{C133E206-8416-4F80-A347-31EDCF60BAE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83"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1.xml"/><Relationship Id="rId5" Type="http://schemas.openxmlformats.org/officeDocument/2006/relationships/tags" Target="../tags/tag11.xml"/><Relationship Id="rId4" Type="http://schemas.openxmlformats.org/officeDocument/2006/relationships/tags" Target="../tags/tag10.xml"/></Relationships>
</file>

<file path=ppt/slides/_rels/slide10.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Layout" Target="../slideLayouts/slideLayout2.xml"/><Relationship Id="rId5" Type="http://schemas.openxmlformats.org/officeDocument/2006/relationships/tags" Target="../tags/tag63.xml"/><Relationship Id="rId4" Type="http://schemas.openxmlformats.org/officeDocument/2006/relationships/tags" Target="../tags/tag62.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6.xml"/><Relationship Id="rId7" Type="http://schemas.openxmlformats.org/officeDocument/2006/relationships/tags" Target="../tags/tag70.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73.xml"/><Relationship Id="rId7" Type="http://schemas.openxmlformats.org/officeDocument/2006/relationships/tags" Target="../tags/tag77.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80.xml"/><Relationship Id="rId7" Type="http://schemas.openxmlformats.org/officeDocument/2006/relationships/tags" Target="../tags/tag84.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s>
</file>

<file path=ppt/slides/_rels/slide14.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slideLayout" Target="../slideLayouts/slideLayout2.xml"/><Relationship Id="rId5" Type="http://schemas.openxmlformats.org/officeDocument/2006/relationships/tags" Target="../tags/tag89.xml"/><Relationship Id="rId4" Type="http://schemas.openxmlformats.org/officeDocument/2006/relationships/tags" Target="../tags/tag88.xml"/></Relationships>
</file>

<file path=ppt/slides/_rels/slide15.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slideLayout" Target="../slideLayouts/slideLayout2.xml"/><Relationship Id="rId5" Type="http://schemas.openxmlformats.org/officeDocument/2006/relationships/tags" Target="../tags/tag94.xml"/><Relationship Id="rId4" Type="http://schemas.openxmlformats.org/officeDocument/2006/relationships/tags" Target="../tags/tag93.xml"/></Relationships>
</file>

<file path=ppt/slides/_rels/slide16.xml.rels><?xml version="1.0" encoding="UTF-8" standalone="yes"?>
<Relationships xmlns="http://schemas.openxmlformats.org/package/2006/relationships"><Relationship Id="rId3" Type="http://schemas.openxmlformats.org/officeDocument/2006/relationships/tags" Target="../tags/tag97.xml"/><Relationship Id="rId7" Type="http://schemas.openxmlformats.org/officeDocument/2006/relationships/slideLayout" Target="../slideLayouts/slideLayout2.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tags" Target="../tags/tag100.xml"/><Relationship Id="rId5" Type="http://schemas.openxmlformats.org/officeDocument/2006/relationships/tags" Target="../tags/tag99.xml"/><Relationship Id="rId4" Type="http://schemas.openxmlformats.org/officeDocument/2006/relationships/tags" Target="../tags/tag98.xml"/></Relationships>
</file>

<file path=ppt/slides/_rels/slide17.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slideLayout" Target="../slideLayouts/slideLayout2.xml"/><Relationship Id="rId5" Type="http://schemas.openxmlformats.org/officeDocument/2006/relationships/tags" Target="../tags/tag105.xml"/><Relationship Id="rId4" Type="http://schemas.openxmlformats.org/officeDocument/2006/relationships/tags" Target="../tags/tag104.xml"/></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8.xml"/><Relationship Id="rId7" Type="http://schemas.openxmlformats.org/officeDocument/2006/relationships/tags" Target="../tags/tag112.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15.xml"/><Relationship Id="rId7" Type="http://schemas.openxmlformats.org/officeDocument/2006/relationships/tags" Target="../tags/tag119.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s>
</file>

<file path=ppt/slides/_rels/slide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2.xml"/><Relationship Id="rId5" Type="http://schemas.openxmlformats.org/officeDocument/2006/relationships/tags" Target="../tags/tag16.xml"/><Relationship Id="rId4" Type="http://schemas.openxmlformats.org/officeDocument/2006/relationships/tags" Target="../tags/tag15.xml"/></Relationships>
</file>

<file path=ppt/slides/_rels/slide20.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Layout" Target="../slideLayouts/slideLayout2.xml"/><Relationship Id="rId5" Type="http://schemas.openxmlformats.org/officeDocument/2006/relationships/tags" Target="../tags/tag124.xml"/><Relationship Id="rId4" Type="http://schemas.openxmlformats.org/officeDocument/2006/relationships/tags" Target="../tags/tag123.xml"/></Relationships>
</file>

<file path=ppt/slides/_rels/slide21.xml.rels><?xml version="1.0" encoding="UTF-8" standalone="yes"?>
<Relationships xmlns="http://schemas.openxmlformats.org/package/2006/relationships"><Relationship Id="rId8" Type="http://schemas.openxmlformats.org/officeDocument/2006/relationships/tags" Target="../tags/tag132.xml"/><Relationship Id="rId3" Type="http://schemas.openxmlformats.org/officeDocument/2006/relationships/tags" Target="../tags/tag127.xml"/><Relationship Id="rId7" Type="http://schemas.openxmlformats.org/officeDocument/2006/relationships/tags" Target="../tags/tag131.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9"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tags" Target="../tags/tag140.xml"/><Relationship Id="rId3" Type="http://schemas.openxmlformats.org/officeDocument/2006/relationships/tags" Target="../tags/tag135.xml"/><Relationship Id="rId7" Type="http://schemas.openxmlformats.org/officeDocument/2006/relationships/tags" Target="../tags/tag139.xml"/><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tags" Target="../tags/tag138.xml"/><Relationship Id="rId5" Type="http://schemas.openxmlformats.org/officeDocument/2006/relationships/tags" Target="../tags/tag137.xml"/><Relationship Id="rId4" Type="http://schemas.openxmlformats.org/officeDocument/2006/relationships/tags" Target="../tags/tag136.xml"/><Relationship Id="rId9"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slideLayout" Target="../slideLayouts/slideLayout2.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tags" Target="../tags/tag146.xml"/><Relationship Id="rId5" Type="http://schemas.openxmlformats.org/officeDocument/2006/relationships/tags" Target="../tags/tag145.xml"/><Relationship Id="rId4" Type="http://schemas.openxmlformats.org/officeDocument/2006/relationships/tags" Target="../tags/tag144.xml"/></Relationships>
</file>

<file path=ppt/slides/_rels/slide24.xml.rels><?xml version="1.0" encoding="UTF-8" standalone="yes"?>
<Relationships xmlns="http://schemas.openxmlformats.org/package/2006/relationships"><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slideLayout" Target="../slideLayouts/slideLayout2.xml"/><Relationship Id="rId5" Type="http://schemas.openxmlformats.org/officeDocument/2006/relationships/tags" Target="../tags/tag151.xml"/><Relationship Id="rId4" Type="http://schemas.openxmlformats.org/officeDocument/2006/relationships/tags" Target="../tags/tag150.xml"/></Relationships>
</file>

<file path=ppt/slides/_rels/slide25.xml.rels><?xml version="1.0" encoding="UTF-8" standalone="yes"?>
<Relationships xmlns="http://schemas.openxmlformats.org/package/2006/relationships"><Relationship Id="rId3" Type="http://schemas.openxmlformats.org/officeDocument/2006/relationships/tags" Target="../tags/tag154.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slideLayout" Target="../slideLayouts/slideLayout2.xml"/><Relationship Id="rId5" Type="http://schemas.openxmlformats.org/officeDocument/2006/relationships/tags" Target="../tags/tag156.xml"/><Relationship Id="rId4" Type="http://schemas.openxmlformats.org/officeDocument/2006/relationships/tags" Target="../tags/tag155.xml"/></Relationships>
</file>

<file path=ppt/slides/_rels/slide26.xml.rels><?xml version="1.0" encoding="UTF-8" standalone="yes"?>
<Relationships xmlns="http://schemas.openxmlformats.org/package/2006/relationships"><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tags" Target="../tags/tag157.xml"/><Relationship Id="rId6" Type="http://schemas.openxmlformats.org/officeDocument/2006/relationships/slideLayout" Target="../slideLayouts/slideLayout2.xml"/><Relationship Id="rId5" Type="http://schemas.openxmlformats.org/officeDocument/2006/relationships/tags" Target="../tags/tag161.xml"/><Relationship Id="rId4" Type="http://schemas.openxmlformats.org/officeDocument/2006/relationships/tags" Target="../tags/tag160.xml"/></Relationships>
</file>

<file path=ppt/slides/_rels/slide27.xml.rels><?xml version="1.0" encoding="UTF-8" standalone="yes"?>
<Relationships xmlns="http://schemas.openxmlformats.org/package/2006/relationships"><Relationship Id="rId3" Type="http://schemas.openxmlformats.org/officeDocument/2006/relationships/tags" Target="../tags/tag164.xml"/><Relationship Id="rId2" Type="http://schemas.openxmlformats.org/officeDocument/2006/relationships/tags" Target="../tags/tag163.xml"/><Relationship Id="rId1" Type="http://schemas.openxmlformats.org/officeDocument/2006/relationships/tags" Target="../tags/tag162.xml"/><Relationship Id="rId6" Type="http://schemas.openxmlformats.org/officeDocument/2006/relationships/slideLayout" Target="../slideLayouts/slideLayout2.xml"/><Relationship Id="rId5" Type="http://schemas.openxmlformats.org/officeDocument/2006/relationships/tags" Target="../tags/tag166.xml"/><Relationship Id="rId4" Type="http://schemas.openxmlformats.org/officeDocument/2006/relationships/tags" Target="../tags/tag165.xml"/></Relationships>
</file>

<file path=ppt/slides/_rels/slide28.xml.rels><?xml version="1.0" encoding="UTF-8" standalone="yes"?>
<Relationships xmlns="http://schemas.openxmlformats.org/package/2006/relationships"><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tags" Target="../tags/tag167.xml"/><Relationship Id="rId6" Type="http://schemas.openxmlformats.org/officeDocument/2006/relationships/slideLayout" Target="../slideLayouts/slideLayout2.xml"/><Relationship Id="rId5" Type="http://schemas.openxmlformats.org/officeDocument/2006/relationships/tags" Target="../tags/tag171.xml"/><Relationship Id="rId4" Type="http://schemas.openxmlformats.org/officeDocument/2006/relationships/tags" Target="../tags/tag170.xml"/></Relationships>
</file>

<file path=ppt/slides/_rels/slide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2.xml"/><Relationship Id="rId5" Type="http://schemas.openxmlformats.org/officeDocument/2006/relationships/tags" Target="../tags/tag21.xml"/><Relationship Id="rId4" Type="http://schemas.openxmlformats.org/officeDocument/2006/relationships/tags" Target="../tags/tag20.xml"/></Relationships>
</file>

<file path=ppt/slides/_rels/slide4.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2.xml"/><Relationship Id="rId5" Type="http://schemas.openxmlformats.org/officeDocument/2006/relationships/tags" Target="../tags/tag26.xml"/><Relationship Id="rId4" Type="http://schemas.openxmlformats.org/officeDocument/2006/relationships/tags" Target="../tags/tag25.xml"/></Relationships>
</file>

<file path=ppt/slides/_rels/slide5.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2.xml"/><Relationship Id="rId5" Type="http://schemas.openxmlformats.org/officeDocument/2006/relationships/tags" Target="../tags/tag31.xml"/><Relationship Id="rId4" Type="http://schemas.openxmlformats.org/officeDocument/2006/relationships/tags" Target="../tags/tag30.xml"/></Relationships>
</file>

<file path=ppt/slides/_rels/slide6.xml.rels><?xml version="1.0" encoding="UTF-8" standalone="yes"?>
<Relationships xmlns="http://schemas.openxmlformats.org/package/2006/relationships"><Relationship Id="rId8" Type="http://schemas.openxmlformats.org/officeDocument/2006/relationships/tags" Target="../tags/tag39.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9.xml"/><Relationship Id="rId7" Type="http://schemas.openxmlformats.org/officeDocument/2006/relationships/tags" Target="../tags/tag53.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9"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Layout" Target="../slideLayouts/slideLayout2.xml"/><Relationship Id="rId5" Type="http://schemas.openxmlformats.org/officeDocument/2006/relationships/tags" Target="../tags/tag58.xml"/><Relationship Id="rId4" Type="http://schemas.openxmlformats.org/officeDocument/2006/relationships/tags" Target="../tags/tag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dt" sz="quarter" idx="10"/>
            <p:custDataLst>
              <p:tags r:id="rId1"/>
            </p:custDataLst>
          </p:nvPr>
        </p:nvSpPr>
        <p:spPr>
          <a:noFill/>
        </p:spPr>
        <p:txBody>
          <a:bodyPr/>
          <a:lstStyle/>
          <a:p>
            <a:fld id="{0339B464-72A8-4412-9353-6D3E2BC97A63}" type="datetime1">
              <a:rPr lang="en-US" smtClean="0"/>
              <a:t>12/6/2011</a:t>
            </a:fld>
            <a:endParaRPr lang="en-US" smtClean="0"/>
          </a:p>
        </p:txBody>
      </p:sp>
      <p:sp>
        <p:nvSpPr>
          <p:cNvPr id="3075" name="Rectangle 15"/>
          <p:cNvSpPr>
            <a:spLocks noGrp="1" noChangeArrowheads="1"/>
          </p:cNvSpPr>
          <p:nvPr>
            <p:ph type="ftr" sz="quarter" idx="11"/>
            <p:custDataLst>
              <p:tags r:id="rId2"/>
            </p:custDataLst>
          </p:nvPr>
        </p:nvSpPr>
        <p:spPr>
          <a:noFill/>
        </p:spPr>
        <p:txBody>
          <a:bodyPr/>
          <a:lstStyle/>
          <a:p>
            <a:r>
              <a:rPr lang="nl-NL" smtClean="0"/>
              <a:t>© 2002-11 Hal Perkins &amp; UW CSE</a:t>
            </a:r>
            <a:endParaRPr lang="en-US" dirty="0" smtClean="0"/>
          </a:p>
        </p:txBody>
      </p:sp>
      <p:sp>
        <p:nvSpPr>
          <p:cNvPr id="3076" name="Rectangle 16"/>
          <p:cNvSpPr>
            <a:spLocks noGrp="1" noChangeArrowheads="1"/>
          </p:cNvSpPr>
          <p:nvPr>
            <p:ph type="sldNum" sz="quarter" idx="12"/>
            <p:custDataLst>
              <p:tags r:id="rId3"/>
            </p:custDataLst>
          </p:nvPr>
        </p:nvSpPr>
        <p:spPr>
          <a:noFill/>
        </p:spPr>
        <p:txBody>
          <a:bodyPr/>
          <a:lstStyle/>
          <a:p>
            <a:r>
              <a:rPr lang="en-US" dirty="0" smtClean="0"/>
              <a:t>X3-</a:t>
            </a:r>
            <a:fld id="{586F07FF-C179-4CB3-A89D-1530F1CEAFED}" type="slidenum">
              <a:rPr lang="en-US" smtClean="0"/>
              <a:pPr/>
              <a:t>1</a:t>
            </a:fld>
            <a:endParaRPr lang="en-US" dirty="0"/>
          </a:p>
        </p:txBody>
      </p:sp>
      <p:sp>
        <p:nvSpPr>
          <p:cNvPr id="3077" name="Rectangle 15"/>
          <p:cNvSpPr>
            <a:spLocks noGrp="1" noChangeArrowheads="1"/>
          </p:cNvSpPr>
          <p:nvPr>
            <p:ph type="ctrTitle"/>
            <p:custDataLst>
              <p:tags r:id="rId4"/>
            </p:custDataLst>
          </p:nvPr>
        </p:nvSpPr>
        <p:spPr/>
        <p:txBody>
          <a:bodyPr/>
          <a:lstStyle/>
          <a:p>
            <a:pPr eaLnBrk="1" hangingPunct="1"/>
            <a:r>
              <a:rPr lang="en-US" smtClean="0"/>
              <a:t>CSE P 501 – Compilers</a:t>
            </a:r>
          </a:p>
        </p:txBody>
      </p:sp>
      <p:sp>
        <p:nvSpPr>
          <p:cNvPr id="3078" name="Rectangle 16"/>
          <p:cNvSpPr>
            <a:spLocks noGrp="1" noChangeArrowheads="1"/>
          </p:cNvSpPr>
          <p:nvPr>
            <p:ph type="subTitle" idx="1"/>
            <p:custDataLst>
              <p:tags r:id="rId5"/>
            </p:custDataLst>
          </p:nvPr>
        </p:nvSpPr>
        <p:spPr/>
        <p:txBody>
          <a:bodyPr/>
          <a:lstStyle/>
          <a:p>
            <a:pPr eaLnBrk="1" hangingPunct="1"/>
            <a:r>
              <a:rPr lang="en-US" sz="2800" dirty="0" smtClean="0"/>
              <a:t>Threads and Memory Models</a:t>
            </a:r>
          </a:p>
          <a:p>
            <a:pPr eaLnBrk="1" hangingPunct="1"/>
            <a:r>
              <a:rPr lang="en-US" sz="2800" dirty="0" smtClean="0"/>
              <a:t>Hal Perkins</a:t>
            </a:r>
          </a:p>
          <a:p>
            <a:pPr eaLnBrk="1" hangingPunct="1"/>
            <a:r>
              <a:rPr lang="en-US" sz="2800" dirty="0" smtClean="0"/>
              <a:t>Autumn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custDataLst>
              <p:tags r:id="rId1"/>
            </p:custDataLst>
          </p:nvPr>
        </p:nvSpPr>
        <p:spPr/>
        <p:txBody>
          <a:bodyPr/>
          <a:lstStyle/>
          <a:p>
            <a:r>
              <a:rPr lang="en-US" smtClean="0"/>
              <a:t>How did we get here?</a:t>
            </a:r>
            <a:endParaRPr lang="en-US"/>
          </a:p>
        </p:txBody>
      </p:sp>
      <p:sp>
        <p:nvSpPr>
          <p:cNvPr id="23554" name="Rectangle 2"/>
          <p:cNvSpPr>
            <a:spLocks noGrp="1" noChangeArrowheads="1"/>
          </p:cNvSpPr>
          <p:nvPr>
            <p:ph type="body" idx="1"/>
            <p:custDataLst>
              <p:tags r:id="rId2"/>
            </p:custDataLst>
          </p:nvPr>
        </p:nvSpPr>
        <p:spPr/>
        <p:txBody>
          <a:bodyPr>
            <a:normAutofit lnSpcReduction="10000"/>
          </a:bodyPr>
          <a:lstStyle/>
          <a:p>
            <a:r>
              <a:rPr lang="en-US" dirty="0" smtClean="0"/>
              <a:t>C &amp; C++ originally defined as single-threaded languages</a:t>
            </a:r>
          </a:p>
          <a:p>
            <a:pPr lvl="1"/>
            <a:r>
              <a:rPr lang="en-US" dirty="0" smtClean="0"/>
              <a:t>Compilers didn’t consider threads</a:t>
            </a:r>
          </a:p>
          <a:p>
            <a:pPr lvl="1"/>
            <a:r>
              <a:rPr lang="en-US" dirty="0" smtClean="0"/>
              <a:t>Threads were provided by externally libraries (e.g. </a:t>
            </a:r>
            <a:r>
              <a:rPr lang="en-US" dirty="0" err="1" smtClean="0"/>
              <a:t>pthreads</a:t>
            </a:r>
            <a:r>
              <a:rPr lang="en-US" dirty="0" smtClean="0"/>
              <a:t>) that defined their own semantics</a:t>
            </a:r>
          </a:p>
          <a:p>
            <a:r>
              <a:rPr lang="en-US" dirty="0" smtClean="0"/>
              <a:t>This is a broken model!</a:t>
            </a:r>
          </a:p>
          <a:p>
            <a:pPr lvl="1"/>
            <a:r>
              <a:rPr lang="en-US" dirty="0" smtClean="0"/>
              <a:t>New specs explicitly deal with threads (Boehm, et al)</a:t>
            </a:r>
            <a:endParaRPr lang="en-US" dirty="0"/>
          </a:p>
        </p:txBody>
      </p:sp>
      <p:sp>
        <p:nvSpPr>
          <p:cNvPr id="4" name="Date Placeholder 3"/>
          <p:cNvSpPr>
            <a:spLocks noGrp="1"/>
          </p:cNvSpPr>
          <p:nvPr>
            <p:ph type="dt" sz="half" idx="10"/>
            <p:custDataLst>
              <p:tags r:id="rId3"/>
            </p:custDataLst>
          </p:nvPr>
        </p:nvSpPr>
        <p:spPr/>
        <p:txBody>
          <a:bodyPr/>
          <a:lstStyle/>
          <a:p>
            <a:fld id="{F566F89F-05EE-4473-975E-1762DA1160CB}" type="datetime1">
              <a:rPr lang="en-US" smtClean="0"/>
              <a:pPr/>
              <a:t>12/6/2011</a:t>
            </a:fld>
            <a:endParaRPr lang="en-US"/>
          </a:p>
        </p:txBody>
      </p:sp>
      <p:sp>
        <p:nvSpPr>
          <p:cNvPr id="6" name="Footer Placeholder 5"/>
          <p:cNvSpPr>
            <a:spLocks noGrp="1"/>
          </p:cNvSpPr>
          <p:nvPr>
            <p:ph type="ftr" sz="quarter" idx="11"/>
            <p:custDataLst>
              <p:tags r:id="rId4"/>
            </p:custDataLst>
          </p:nvPr>
        </p:nvSpPr>
        <p:spPr/>
        <p:txBody>
          <a:bodyPr/>
          <a:lstStyle/>
          <a:p>
            <a:r>
              <a:rPr lang="nl-NL" smtClean="0"/>
              <a:t>© 2002-11 Hal Perkins &amp; UW CSE</a:t>
            </a:r>
            <a:endParaRPr lang="en-US" dirty="0"/>
          </a:p>
        </p:txBody>
      </p:sp>
      <p:sp>
        <p:nvSpPr>
          <p:cNvPr id="5" name="Slide Number Placeholder 4"/>
          <p:cNvSpPr>
            <a:spLocks noGrp="1"/>
          </p:cNvSpPr>
          <p:nvPr>
            <p:ph type="sldNum" sz="quarter" idx="12"/>
            <p:custDataLst>
              <p:tags r:id="rId5"/>
            </p:custDataLst>
          </p:nvPr>
        </p:nvSpPr>
        <p:spPr/>
        <p:txBody>
          <a:bodyPr/>
          <a:lstStyle/>
          <a:p>
            <a:r>
              <a:rPr lang="en-US" smtClean="0"/>
              <a:t>X3-</a:t>
            </a:r>
            <a:fld id="{D60129FB-96EC-407D-A4BA-9F72A61BD8C5}" type="slidenum">
              <a:rPr lang="en-US" smtClean="0"/>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1"/>
          <p:cNvSpPr>
            <a:spLocks noGrp="1" noChangeArrowheads="1"/>
          </p:cNvSpPr>
          <p:nvPr>
            <p:ph type="title"/>
            <p:custDataLst>
              <p:tags r:id="rId1"/>
            </p:custDataLst>
          </p:nvPr>
        </p:nvSpPr>
        <p:spPr>
          <a:ln/>
        </p:spPr>
        <p:txBody>
          <a:bodyPr/>
          <a:lstStyle/>
          <a:p>
            <a:r>
              <a:rPr lang="en-US"/>
              <a:t>Dekker’s example</a:t>
            </a:r>
          </a:p>
        </p:txBody>
      </p:sp>
      <p:sp>
        <p:nvSpPr>
          <p:cNvPr id="24578" name="Rectangle 2"/>
          <p:cNvSpPr>
            <a:spLocks noGrp="1" noChangeArrowheads="1"/>
          </p:cNvSpPr>
          <p:nvPr>
            <p:ph type="body" idx="1"/>
            <p:custDataLst>
              <p:tags r:id="rId2"/>
            </p:custDataLst>
          </p:nvPr>
        </p:nvSpPr>
        <p:spPr>
          <a:ln/>
        </p:spPr>
        <p:txBody>
          <a:bodyPr/>
          <a:lstStyle/>
          <a:p>
            <a:pPr marL="625056"/>
            <a:r>
              <a:rPr lang="en-US" dirty="0"/>
              <a:t>Initially, x == y == 0</a:t>
            </a:r>
          </a:p>
          <a:p>
            <a:pPr marL="625056"/>
            <a:endParaRPr lang="en-US" dirty="0"/>
          </a:p>
          <a:p>
            <a:pPr marL="625056"/>
            <a:endParaRPr lang="en-US" dirty="0"/>
          </a:p>
          <a:p>
            <a:pPr marL="625056"/>
            <a:endParaRPr lang="en-US" dirty="0" smtClean="0"/>
          </a:p>
          <a:p>
            <a:pPr marL="625056"/>
            <a:r>
              <a:rPr lang="en-US" dirty="0" smtClean="0"/>
              <a:t>What </a:t>
            </a:r>
            <a:r>
              <a:rPr lang="en-US" dirty="0"/>
              <a:t>are possible executions</a:t>
            </a:r>
            <a:r>
              <a:rPr lang="en-US" dirty="0" smtClean="0"/>
              <a:t>?</a:t>
            </a:r>
            <a:endParaRPr lang="en-US" dirty="0"/>
          </a:p>
          <a:p>
            <a:pPr marL="937584" lvl="1"/>
            <a:endParaRPr lang="en-US" dirty="0"/>
          </a:p>
        </p:txBody>
      </p:sp>
      <p:sp>
        <p:nvSpPr>
          <p:cNvPr id="24579" name="Rectangle 3"/>
          <p:cNvSpPr>
            <a:spLocks/>
          </p:cNvSpPr>
          <p:nvPr>
            <p:custDataLst>
              <p:tags r:id="rId3"/>
            </p:custDataLst>
          </p:nvPr>
        </p:nvSpPr>
        <p:spPr bwMode="auto">
          <a:xfrm>
            <a:off x="2073920" y="2884438"/>
            <a:ext cx="1930016"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a:t>
            </a:r>
          </a:p>
          <a:p>
            <a:pPr algn="l"/>
            <a:r>
              <a:rPr lang="en-US" sz="2500" dirty="0">
                <a:ea typeface="Gill Sans" charset="0"/>
                <a:cs typeface="Gill Sans" charset="0"/>
              </a:rPr>
              <a:t>  x = 1;    (</a:t>
            </a:r>
            <a:r>
              <a:rPr lang="en-US" sz="2500" dirty="0">
                <a:solidFill>
                  <a:srgbClr val="A40800"/>
                </a:solidFill>
                <a:ea typeface="Gill Sans" charset="0"/>
                <a:cs typeface="Gill Sans" charset="0"/>
              </a:rPr>
              <a:t>a</a:t>
            </a:r>
            <a:r>
              <a:rPr lang="en-US" sz="2500" dirty="0">
                <a:ea typeface="Gill Sans" charset="0"/>
                <a:cs typeface="Gill Sans" charset="0"/>
              </a:rPr>
              <a:t>)</a:t>
            </a:r>
          </a:p>
          <a:p>
            <a:pPr algn="l"/>
            <a:r>
              <a:rPr lang="en-US" sz="2500" dirty="0">
                <a:ea typeface="Gill Sans" charset="0"/>
                <a:cs typeface="Gill Sans" charset="0"/>
              </a:rPr>
              <a:t>  r1 = y;   (</a:t>
            </a:r>
            <a:r>
              <a:rPr lang="en-US" sz="2500" dirty="0">
                <a:solidFill>
                  <a:srgbClr val="A40800"/>
                </a:solidFill>
                <a:ea typeface="Gill Sans" charset="0"/>
                <a:cs typeface="Gill Sans" charset="0"/>
              </a:rPr>
              <a:t>b</a:t>
            </a:r>
            <a:r>
              <a:rPr lang="en-US" sz="2500" dirty="0">
                <a:ea typeface="Gill Sans" charset="0"/>
                <a:cs typeface="Gill Sans" charset="0"/>
              </a:rPr>
              <a:t>)</a:t>
            </a:r>
          </a:p>
        </p:txBody>
      </p:sp>
      <p:sp>
        <p:nvSpPr>
          <p:cNvPr id="24580" name="Rectangle 4"/>
          <p:cNvSpPr>
            <a:spLocks/>
          </p:cNvSpPr>
          <p:nvPr>
            <p:custDataLst>
              <p:tags r:id="rId4"/>
            </p:custDataLst>
          </p:nvPr>
        </p:nvSpPr>
        <p:spPr bwMode="auto">
          <a:xfrm>
            <a:off x="5038576" y="2884438"/>
            <a:ext cx="1986121"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    </a:t>
            </a:r>
            <a:r>
              <a:rPr lang="en-US" sz="2500" dirty="0" smtClean="0">
                <a:ea typeface="Gill Sans" charset="0"/>
                <a:cs typeface="Gill Sans" charset="0"/>
              </a:rPr>
              <a:t>(</a:t>
            </a:r>
            <a:r>
              <a:rPr lang="en-US" sz="2500" dirty="0">
                <a:solidFill>
                  <a:srgbClr val="0044FE"/>
                </a:solidFill>
                <a:ea typeface="Gill Sans" charset="0"/>
                <a:cs typeface="Gill Sans" charset="0"/>
              </a:rPr>
              <a:t>c</a:t>
            </a:r>
            <a:r>
              <a:rPr lang="en-US" sz="2500" dirty="0">
                <a:ea typeface="Gill Sans" charset="0"/>
                <a:cs typeface="Gill Sans" charset="0"/>
              </a:rPr>
              <a:t>)</a:t>
            </a:r>
          </a:p>
          <a:p>
            <a:pPr algn="l"/>
            <a:r>
              <a:rPr lang="en-US" sz="2500" dirty="0">
                <a:ea typeface="Gill Sans" charset="0"/>
                <a:cs typeface="Gill Sans" charset="0"/>
              </a:rPr>
              <a:t>  r2 = x;   (</a:t>
            </a:r>
            <a:r>
              <a:rPr lang="en-US" sz="2500" dirty="0">
                <a:solidFill>
                  <a:srgbClr val="0044FE"/>
                </a:solidFill>
                <a:ea typeface="Gill Sans" charset="0"/>
                <a:cs typeface="Gill Sans" charset="0"/>
              </a:rPr>
              <a:t>d</a:t>
            </a:r>
            <a:r>
              <a:rPr lang="en-US" sz="2500" dirty="0">
                <a:ea typeface="Gill Sans" charset="0"/>
                <a:cs typeface="Gill Sans" charset="0"/>
              </a:rPr>
              <a:t>)</a:t>
            </a:r>
          </a:p>
        </p:txBody>
      </p:sp>
      <p:sp>
        <p:nvSpPr>
          <p:cNvPr id="6" name="Date Placeholder 5"/>
          <p:cNvSpPr>
            <a:spLocks noGrp="1"/>
          </p:cNvSpPr>
          <p:nvPr>
            <p:ph type="dt" sz="half" idx="10"/>
            <p:custDataLst>
              <p:tags r:id="rId5"/>
            </p:custDataLst>
          </p:nvPr>
        </p:nvSpPr>
        <p:spPr/>
        <p:txBody>
          <a:bodyPr/>
          <a:lstStyle/>
          <a:p>
            <a:pPr>
              <a:defRPr/>
            </a:pPr>
            <a:fld id="{C88A8B04-EB42-4519-B47E-F67CE1899E31}" type="datetime1">
              <a:rPr lang="en-US" smtClean="0"/>
              <a:t>12/6/2011</a:t>
            </a:fld>
            <a:endParaRPr lang="en-US"/>
          </a:p>
        </p:txBody>
      </p:sp>
      <p:sp>
        <p:nvSpPr>
          <p:cNvPr id="7" name="Slide Number Placeholder 6"/>
          <p:cNvSpPr>
            <a:spLocks noGrp="1"/>
          </p:cNvSpPr>
          <p:nvPr>
            <p:ph type="sldNum" sz="quarter" idx="12"/>
            <p:custDataLst>
              <p:tags r:id="rId6"/>
            </p:custDataLst>
          </p:nvPr>
        </p:nvSpPr>
        <p:spPr/>
        <p:txBody>
          <a:bodyPr/>
          <a:lstStyle/>
          <a:p>
            <a:pPr>
              <a:defRPr/>
            </a:pPr>
            <a:r>
              <a:rPr lang="en-US" smtClean="0"/>
              <a:t>X3-</a:t>
            </a:r>
            <a:fld id="{D60129FB-96EC-407D-A4BA-9F72A61BD8C5}" type="slidenum">
              <a:rPr lang="en-US" smtClean="0"/>
              <a:pPr>
                <a:defRPr/>
              </a:pPr>
              <a:t>11</a:t>
            </a:fld>
            <a:endParaRPr lang="en-US" dirty="0"/>
          </a:p>
        </p:txBody>
      </p:sp>
      <p:sp>
        <p:nvSpPr>
          <p:cNvPr id="8" name="Footer Placeholder 7"/>
          <p:cNvSpPr>
            <a:spLocks noGrp="1"/>
          </p:cNvSpPr>
          <p:nvPr>
            <p:ph type="ftr" sz="quarter" idx="11"/>
            <p:custDataLst>
              <p:tags r:id="rId7"/>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1"/>
          <p:cNvSpPr>
            <a:spLocks noGrp="1" noChangeArrowheads="1"/>
          </p:cNvSpPr>
          <p:nvPr>
            <p:ph type="title"/>
            <p:custDataLst>
              <p:tags r:id="rId1"/>
            </p:custDataLst>
          </p:nvPr>
        </p:nvSpPr>
        <p:spPr>
          <a:ln/>
        </p:spPr>
        <p:txBody>
          <a:bodyPr/>
          <a:lstStyle/>
          <a:p>
            <a:r>
              <a:rPr lang="en-US"/>
              <a:t>Dekker’s example</a:t>
            </a:r>
          </a:p>
        </p:txBody>
      </p:sp>
      <p:sp>
        <p:nvSpPr>
          <p:cNvPr id="24578" name="Rectangle 2"/>
          <p:cNvSpPr>
            <a:spLocks noGrp="1" noChangeArrowheads="1"/>
          </p:cNvSpPr>
          <p:nvPr>
            <p:ph type="body" idx="1"/>
            <p:custDataLst>
              <p:tags r:id="rId2"/>
            </p:custDataLst>
          </p:nvPr>
        </p:nvSpPr>
        <p:spPr>
          <a:ln/>
        </p:spPr>
        <p:txBody>
          <a:bodyPr/>
          <a:lstStyle/>
          <a:p>
            <a:pPr marL="625056"/>
            <a:r>
              <a:rPr lang="en-US" dirty="0"/>
              <a:t>Initially, x == y == 0</a:t>
            </a:r>
          </a:p>
          <a:p>
            <a:pPr marL="625056"/>
            <a:endParaRPr lang="en-US" dirty="0"/>
          </a:p>
          <a:p>
            <a:pPr marL="625056"/>
            <a:endParaRPr lang="en-US" dirty="0"/>
          </a:p>
          <a:p>
            <a:pPr marL="625056"/>
            <a:endParaRPr lang="en-US" dirty="0" smtClean="0"/>
          </a:p>
          <a:p>
            <a:pPr marL="625056"/>
            <a:r>
              <a:rPr lang="en-US" dirty="0" smtClean="0"/>
              <a:t>What </a:t>
            </a:r>
            <a:r>
              <a:rPr lang="en-US" dirty="0"/>
              <a:t>are possible executions?</a:t>
            </a:r>
          </a:p>
          <a:p>
            <a:pPr marL="937584" lvl="1"/>
            <a:r>
              <a:rPr lang="en-US" dirty="0"/>
              <a:t>Consider </a:t>
            </a:r>
            <a:r>
              <a:rPr lang="en-US" dirty="0" err="1"/>
              <a:t>interleavings</a:t>
            </a:r>
            <a:r>
              <a:rPr lang="en-US" dirty="0"/>
              <a:t> of thread 1 &amp; 2:</a:t>
            </a:r>
          </a:p>
          <a:p>
            <a:pPr marL="1250112" lvl="2"/>
            <a:r>
              <a:rPr lang="en-US" dirty="0" err="1">
                <a:solidFill>
                  <a:srgbClr val="A40800"/>
                </a:solidFill>
              </a:rPr>
              <a:t>ab</a:t>
            </a:r>
            <a:r>
              <a:rPr lang="en-US" dirty="0" err="1">
                <a:solidFill>
                  <a:srgbClr val="0044FE"/>
                </a:solidFill>
              </a:rPr>
              <a:t>cd</a:t>
            </a:r>
            <a:r>
              <a:rPr lang="en-US" dirty="0"/>
              <a:t>, </a:t>
            </a:r>
            <a:r>
              <a:rPr lang="en-US" dirty="0" err="1">
                <a:solidFill>
                  <a:srgbClr val="A40800"/>
                </a:solidFill>
              </a:rPr>
              <a:t>a</a:t>
            </a:r>
            <a:r>
              <a:rPr lang="en-US" dirty="0" err="1">
                <a:solidFill>
                  <a:srgbClr val="0044FE"/>
                </a:solidFill>
              </a:rPr>
              <a:t>c</a:t>
            </a:r>
            <a:r>
              <a:rPr lang="en-US" dirty="0" err="1">
                <a:solidFill>
                  <a:srgbClr val="A40800"/>
                </a:solidFill>
              </a:rPr>
              <a:t>b</a:t>
            </a:r>
            <a:r>
              <a:rPr lang="en-US" dirty="0" err="1">
                <a:solidFill>
                  <a:srgbClr val="0044FE"/>
                </a:solidFill>
              </a:rPr>
              <a:t>d</a:t>
            </a:r>
            <a:r>
              <a:rPr lang="en-US" dirty="0"/>
              <a:t>, </a:t>
            </a:r>
            <a:r>
              <a:rPr lang="en-US" dirty="0" err="1">
                <a:solidFill>
                  <a:srgbClr val="A40800"/>
                </a:solidFill>
              </a:rPr>
              <a:t>a</a:t>
            </a:r>
            <a:r>
              <a:rPr lang="en-US" dirty="0" err="1">
                <a:solidFill>
                  <a:srgbClr val="0044FE"/>
                </a:solidFill>
              </a:rPr>
              <a:t>cd</a:t>
            </a:r>
            <a:r>
              <a:rPr lang="en-US" dirty="0" err="1">
                <a:solidFill>
                  <a:srgbClr val="A40800"/>
                </a:solidFill>
              </a:rPr>
              <a:t>b</a:t>
            </a:r>
            <a:r>
              <a:rPr lang="en-US" dirty="0"/>
              <a:t>, </a:t>
            </a:r>
            <a:r>
              <a:rPr lang="en-US" dirty="0" err="1">
                <a:solidFill>
                  <a:srgbClr val="0044FE"/>
                </a:solidFill>
              </a:rPr>
              <a:t>cd</a:t>
            </a:r>
            <a:r>
              <a:rPr lang="en-US" dirty="0" err="1">
                <a:solidFill>
                  <a:srgbClr val="A40800"/>
                </a:solidFill>
              </a:rPr>
              <a:t>ab</a:t>
            </a:r>
            <a:r>
              <a:rPr lang="en-US" dirty="0"/>
              <a:t>, </a:t>
            </a:r>
            <a:r>
              <a:rPr lang="en-US" dirty="0" err="1">
                <a:solidFill>
                  <a:srgbClr val="0044FE"/>
                </a:solidFill>
              </a:rPr>
              <a:t>c</a:t>
            </a:r>
            <a:r>
              <a:rPr lang="en-US" dirty="0" err="1">
                <a:solidFill>
                  <a:srgbClr val="A40800"/>
                </a:solidFill>
              </a:rPr>
              <a:t>a</a:t>
            </a:r>
            <a:r>
              <a:rPr lang="en-US" dirty="0" err="1">
                <a:solidFill>
                  <a:srgbClr val="0044FE"/>
                </a:solidFill>
              </a:rPr>
              <a:t>d</a:t>
            </a:r>
            <a:r>
              <a:rPr lang="en-US" dirty="0" err="1">
                <a:solidFill>
                  <a:srgbClr val="A40800"/>
                </a:solidFill>
              </a:rPr>
              <a:t>b</a:t>
            </a:r>
            <a:r>
              <a:rPr lang="en-US" dirty="0"/>
              <a:t>, </a:t>
            </a:r>
            <a:r>
              <a:rPr lang="en-US" dirty="0" err="1">
                <a:solidFill>
                  <a:srgbClr val="0044FE"/>
                </a:solidFill>
              </a:rPr>
              <a:t>c</a:t>
            </a:r>
            <a:r>
              <a:rPr lang="en-US" dirty="0" err="1">
                <a:solidFill>
                  <a:srgbClr val="A40800"/>
                </a:solidFill>
              </a:rPr>
              <a:t>ab</a:t>
            </a:r>
            <a:r>
              <a:rPr lang="en-US" dirty="0" err="1">
                <a:solidFill>
                  <a:srgbClr val="0044FE"/>
                </a:solidFill>
              </a:rPr>
              <a:t>d</a:t>
            </a:r>
            <a:endParaRPr lang="en-US" dirty="0"/>
          </a:p>
          <a:p>
            <a:pPr marL="937584" lvl="1"/>
            <a:endParaRPr lang="en-US" dirty="0"/>
          </a:p>
          <a:p>
            <a:pPr marL="937584" lvl="1"/>
            <a:endParaRPr lang="en-US" dirty="0"/>
          </a:p>
        </p:txBody>
      </p:sp>
      <p:sp>
        <p:nvSpPr>
          <p:cNvPr id="24579" name="Rectangle 3"/>
          <p:cNvSpPr>
            <a:spLocks/>
          </p:cNvSpPr>
          <p:nvPr>
            <p:custDataLst>
              <p:tags r:id="rId3"/>
            </p:custDataLst>
          </p:nvPr>
        </p:nvSpPr>
        <p:spPr bwMode="auto">
          <a:xfrm>
            <a:off x="2073920" y="2884438"/>
            <a:ext cx="1930016"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a:t>
            </a:r>
          </a:p>
          <a:p>
            <a:pPr algn="l"/>
            <a:r>
              <a:rPr lang="en-US" sz="2500" dirty="0">
                <a:ea typeface="Gill Sans" charset="0"/>
                <a:cs typeface="Gill Sans" charset="0"/>
              </a:rPr>
              <a:t>  x = 1;    (</a:t>
            </a:r>
            <a:r>
              <a:rPr lang="en-US" sz="2500" dirty="0">
                <a:solidFill>
                  <a:srgbClr val="A40800"/>
                </a:solidFill>
                <a:ea typeface="Gill Sans" charset="0"/>
                <a:cs typeface="Gill Sans" charset="0"/>
              </a:rPr>
              <a:t>a</a:t>
            </a:r>
            <a:r>
              <a:rPr lang="en-US" sz="2500" dirty="0">
                <a:ea typeface="Gill Sans" charset="0"/>
                <a:cs typeface="Gill Sans" charset="0"/>
              </a:rPr>
              <a:t>)</a:t>
            </a:r>
          </a:p>
          <a:p>
            <a:pPr algn="l"/>
            <a:r>
              <a:rPr lang="en-US" sz="2500" dirty="0">
                <a:ea typeface="Gill Sans" charset="0"/>
                <a:cs typeface="Gill Sans" charset="0"/>
              </a:rPr>
              <a:t>  r1 = y;   (</a:t>
            </a:r>
            <a:r>
              <a:rPr lang="en-US" sz="2500" dirty="0">
                <a:solidFill>
                  <a:srgbClr val="A40800"/>
                </a:solidFill>
                <a:ea typeface="Gill Sans" charset="0"/>
                <a:cs typeface="Gill Sans" charset="0"/>
              </a:rPr>
              <a:t>b</a:t>
            </a:r>
            <a:r>
              <a:rPr lang="en-US" sz="2500" dirty="0">
                <a:ea typeface="Gill Sans" charset="0"/>
                <a:cs typeface="Gill Sans" charset="0"/>
              </a:rPr>
              <a:t>)</a:t>
            </a:r>
          </a:p>
        </p:txBody>
      </p:sp>
      <p:sp>
        <p:nvSpPr>
          <p:cNvPr id="24580" name="Rectangle 4"/>
          <p:cNvSpPr>
            <a:spLocks/>
          </p:cNvSpPr>
          <p:nvPr>
            <p:custDataLst>
              <p:tags r:id="rId4"/>
            </p:custDataLst>
          </p:nvPr>
        </p:nvSpPr>
        <p:spPr bwMode="auto">
          <a:xfrm>
            <a:off x="5038576" y="2884438"/>
            <a:ext cx="1986121"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    </a:t>
            </a:r>
            <a:r>
              <a:rPr lang="en-US" sz="2500" dirty="0" smtClean="0">
                <a:ea typeface="Gill Sans" charset="0"/>
                <a:cs typeface="Gill Sans" charset="0"/>
              </a:rPr>
              <a:t>(</a:t>
            </a:r>
            <a:r>
              <a:rPr lang="en-US" sz="2500" dirty="0">
                <a:solidFill>
                  <a:srgbClr val="0044FE"/>
                </a:solidFill>
                <a:ea typeface="Gill Sans" charset="0"/>
                <a:cs typeface="Gill Sans" charset="0"/>
              </a:rPr>
              <a:t>c</a:t>
            </a:r>
            <a:r>
              <a:rPr lang="en-US" sz="2500" dirty="0">
                <a:ea typeface="Gill Sans" charset="0"/>
                <a:cs typeface="Gill Sans" charset="0"/>
              </a:rPr>
              <a:t>)</a:t>
            </a:r>
          </a:p>
          <a:p>
            <a:pPr algn="l"/>
            <a:r>
              <a:rPr lang="en-US" sz="2500" dirty="0">
                <a:ea typeface="Gill Sans" charset="0"/>
                <a:cs typeface="Gill Sans" charset="0"/>
              </a:rPr>
              <a:t>  r2 = x;   (</a:t>
            </a:r>
            <a:r>
              <a:rPr lang="en-US" sz="2500" dirty="0">
                <a:solidFill>
                  <a:srgbClr val="0044FE"/>
                </a:solidFill>
                <a:ea typeface="Gill Sans" charset="0"/>
                <a:cs typeface="Gill Sans" charset="0"/>
              </a:rPr>
              <a:t>d</a:t>
            </a:r>
            <a:r>
              <a:rPr lang="en-US" sz="2500" dirty="0">
                <a:ea typeface="Gill Sans" charset="0"/>
                <a:cs typeface="Gill Sans" charset="0"/>
              </a:rPr>
              <a:t>)</a:t>
            </a:r>
          </a:p>
        </p:txBody>
      </p:sp>
      <p:sp>
        <p:nvSpPr>
          <p:cNvPr id="6" name="Date Placeholder 5"/>
          <p:cNvSpPr>
            <a:spLocks noGrp="1"/>
          </p:cNvSpPr>
          <p:nvPr>
            <p:ph type="dt" sz="half" idx="10"/>
            <p:custDataLst>
              <p:tags r:id="rId5"/>
            </p:custDataLst>
          </p:nvPr>
        </p:nvSpPr>
        <p:spPr/>
        <p:txBody>
          <a:bodyPr/>
          <a:lstStyle/>
          <a:p>
            <a:pPr>
              <a:defRPr/>
            </a:pPr>
            <a:fld id="{CA06A35E-6854-4845-AA4C-6A221A520FC0}" type="datetime1">
              <a:rPr lang="en-US" smtClean="0"/>
              <a:t>12/6/2011</a:t>
            </a:fld>
            <a:endParaRPr lang="en-US"/>
          </a:p>
        </p:txBody>
      </p:sp>
      <p:sp>
        <p:nvSpPr>
          <p:cNvPr id="7" name="Slide Number Placeholder 6"/>
          <p:cNvSpPr>
            <a:spLocks noGrp="1"/>
          </p:cNvSpPr>
          <p:nvPr>
            <p:ph type="sldNum" sz="quarter" idx="12"/>
            <p:custDataLst>
              <p:tags r:id="rId6"/>
            </p:custDataLst>
          </p:nvPr>
        </p:nvSpPr>
        <p:spPr/>
        <p:txBody>
          <a:bodyPr/>
          <a:lstStyle/>
          <a:p>
            <a:pPr>
              <a:defRPr/>
            </a:pPr>
            <a:r>
              <a:rPr lang="en-US" smtClean="0"/>
              <a:t>X3-</a:t>
            </a:r>
            <a:fld id="{D60129FB-96EC-407D-A4BA-9F72A61BD8C5}" type="slidenum">
              <a:rPr lang="en-US" smtClean="0"/>
              <a:pPr>
                <a:defRPr/>
              </a:pPr>
              <a:t>12</a:t>
            </a:fld>
            <a:endParaRPr lang="en-US" dirty="0"/>
          </a:p>
        </p:txBody>
      </p:sp>
      <p:sp>
        <p:nvSpPr>
          <p:cNvPr id="8" name="Footer Placeholder 7"/>
          <p:cNvSpPr>
            <a:spLocks noGrp="1"/>
          </p:cNvSpPr>
          <p:nvPr>
            <p:ph type="ftr" sz="quarter" idx="11"/>
            <p:custDataLst>
              <p:tags r:id="rId7"/>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7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custDataLst>
              <p:tags r:id="rId1"/>
            </p:custDataLst>
          </p:nvPr>
        </p:nvSpPr>
        <p:spPr>
          <a:ln/>
        </p:spPr>
        <p:txBody>
          <a:bodyPr/>
          <a:lstStyle/>
          <a:p>
            <a:r>
              <a:rPr lang="en-US"/>
              <a:t>Dekker’s example</a:t>
            </a:r>
          </a:p>
        </p:txBody>
      </p:sp>
      <p:sp>
        <p:nvSpPr>
          <p:cNvPr id="25602" name="Rectangle 2"/>
          <p:cNvSpPr>
            <a:spLocks noGrp="1" noChangeArrowheads="1"/>
          </p:cNvSpPr>
          <p:nvPr>
            <p:ph type="body" idx="1"/>
            <p:custDataLst>
              <p:tags r:id="rId2"/>
            </p:custDataLst>
          </p:nvPr>
        </p:nvSpPr>
        <p:spPr>
          <a:ln/>
        </p:spPr>
        <p:txBody>
          <a:bodyPr/>
          <a:lstStyle/>
          <a:p>
            <a:pPr marL="625056"/>
            <a:r>
              <a:rPr lang="en-US" dirty="0"/>
              <a:t>Initially, x == y == 0</a:t>
            </a:r>
          </a:p>
          <a:p>
            <a:pPr marL="625056"/>
            <a:endParaRPr lang="en-US" dirty="0"/>
          </a:p>
          <a:p>
            <a:pPr marL="625056"/>
            <a:endParaRPr lang="en-US" dirty="0"/>
          </a:p>
          <a:p>
            <a:pPr marL="625056"/>
            <a:r>
              <a:rPr lang="en-US" dirty="0"/>
              <a:t>Can r1 == r2 == 0?</a:t>
            </a:r>
          </a:p>
          <a:p>
            <a:pPr marL="937584" lvl="1"/>
            <a:r>
              <a:rPr lang="en-US" dirty="0"/>
              <a:t>No interleaving gives this results, but...</a:t>
            </a:r>
          </a:p>
          <a:p>
            <a:pPr marL="937584" lvl="1"/>
            <a:r>
              <a:rPr lang="en-US" dirty="0"/>
              <a:t>Most hardware will allow it (store buffers)</a:t>
            </a:r>
          </a:p>
          <a:p>
            <a:pPr marL="937584" lvl="1"/>
            <a:r>
              <a:rPr lang="en-US" dirty="0"/>
              <a:t>Many compilers will allow it (instruction </a:t>
            </a:r>
            <a:r>
              <a:rPr lang="en-US" dirty="0" smtClean="0"/>
              <a:t>scheduling)</a:t>
            </a:r>
            <a:endParaRPr lang="en-US" dirty="0"/>
          </a:p>
        </p:txBody>
      </p:sp>
      <p:sp>
        <p:nvSpPr>
          <p:cNvPr id="25603" name="Rectangle 3"/>
          <p:cNvSpPr>
            <a:spLocks/>
          </p:cNvSpPr>
          <p:nvPr>
            <p:custDataLst>
              <p:tags r:id="rId3"/>
            </p:custDataLst>
          </p:nvPr>
        </p:nvSpPr>
        <p:spPr bwMode="auto">
          <a:xfrm>
            <a:off x="2073920" y="2579638"/>
            <a:ext cx="1271245"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a:t>
            </a:r>
          </a:p>
          <a:p>
            <a:pPr algn="l"/>
            <a:r>
              <a:rPr lang="en-US" sz="2500" dirty="0">
                <a:ea typeface="Gill Sans" charset="0"/>
                <a:cs typeface="Gill Sans" charset="0"/>
              </a:rPr>
              <a:t>  x = 1;</a:t>
            </a:r>
          </a:p>
          <a:p>
            <a:pPr algn="l"/>
            <a:r>
              <a:rPr lang="en-US" sz="2500" dirty="0">
                <a:ea typeface="Gill Sans" charset="0"/>
                <a:cs typeface="Gill Sans" charset="0"/>
              </a:rPr>
              <a:t>  r1 = y;</a:t>
            </a:r>
          </a:p>
        </p:txBody>
      </p:sp>
      <p:sp>
        <p:nvSpPr>
          <p:cNvPr id="25604" name="Rectangle 4"/>
          <p:cNvSpPr>
            <a:spLocks/>
          </p:cNvSpPr>
          <p:nvPr>
            <p:custDataLst>
              <p:tags r:id="rId4"/>
            </p:custDataLst>
          </p:nvPr>
        </p:nvSpPr>
        <p:spPr bwMode="auto">
          <a:xfrm>
            <a:off x="5038577" y="2579638"/>
            <a:ext cx="1271245"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a:t>
            </a:r>
          </a:p>
          <a:p>
            <a:pPr algn="l"/>
            <a:r>
              <a:rPr lang="en-US" sz="2500" dirty="0">
                <a:ea typeface="Gill Sans" charset="0"/>
                <a:cs typeface="Gill Sans" charset="0"/>
              </a:rPr>
              <a:t>  r2 = x;</a:t>
            </a:r>
          </a:p>
        </p:txBody>
      </p:sp>
      <p:sp>
        <p:nvSpPr>
          <p:cNvPr id="6" name="Date Placeholder 5"/>
          <p:cNvSpPr>
            <a:spLocks noGrp="1"/>
          </p:cNvSpPr>
          <p:nvPr>
            <p:ph type="dt" sz="half" idx="10"/>
            <p:custDataLst>
              <p:tags r:id="rId5"/>
            </p:custDataLst>
          </p:nvPr>
        </p:nvSpPr>
        <p:spPr/>
        <p:txBody>
          <a:bodyPr/>
          <a:lstStyle/>
          <a:p>
            <a:pPr>
              <a:defRPr/>
            </a:pPr>
            <a:fld id="{ABD243B4-C131-4C8B-9093-42CA6FFCD9C9}" type="datetime1">
              <a:rPr lang="en-US" smtClean="0"/>
              <a:t>12/6/2011</a:t>
            </a:fld>
            <a:endParaRPr lang="en-US"/>
          </a:p>
        </p:txBody>
      </p:sp>
      <p:sp>
        <p:nvSpPr>
          <p:cNvPr id="7" name="Slide Number Placeholder 6"/>
          <p:cNvSpPr>
            <a:spLocks noGrp="1"/>
          </p:cNvSpPr>
          <p:nvPr>
            <p:ph type="sldNum" sz="quarter" idx="12"/>
            <p:custDataLst>
              <p:tags r:id="rId6"/>
            </p:custDataLst>
          </p:nvPr>
        </p:nvSpPr>
        <p:spPr/>
        <p:txBody>
          <a:bodyPr/>
          <a:lstStyle/>
          <a:p>
            <a:pPr>
              <a:defRPr/>
            </a:pPr>
            <a:r>
              <a:rPr lang="en-US" smtClean="0"/>
              <a:t>X3-</a:t>
            </a:r>
            <a:fld id="{D60129FB-96EC-407D-A4BA-9F72A61BD8C5}" type="slidenum">
              <a:rPr lang="en-US" smtClean="0"/>
              <a:pPr>
                <a:defRPr/>
              </a:pPr>
              <a:t>13</a:t>
            </a:fld>
            <a:endParaRPr lang="en-US" dirty="0"/>
          </a:p>
        </p:txBody>
      </p:sp>
      <p:sp>
        <p:nvSpPr>
          <p:cNvPr id="8" name="Footer Placeholder 7"/>
          <p:cNvSpPr>
            <a:spLocks noGrp="1"/>
          </p:cNvSpPr>
          <p:nvPr>
            <p:ph type="ftr" sz="quarter" idx="11"/>
            <p:custDataLst>
              <p:tags r:id="rId7"/>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custDataLst>
              <p:tags r:id="rId1"/>
            </p:custDataLst>
          </p:nvPr>
        </p:nvSpPr>
        <p:spPr>
          <a:ln/>
        </p:spPr>
        <p:txBody>
          <a:bodyPr/>
          <a:lstStyle/>
          <a:p>
            <a:r>
              <a:rPr lang="en-US"/>
              <a:t>What is a correct execution?</a:t>
            </a:r>
          </a:p>
        </p:txBody>
      </p:sp>
      <p:sp>
        <p:nvSpPr>
          <p:cNvPr id="26626" name="Rectangle 2"/>
          <p:cNvSpPr>
            <a:spLocks noGrp="1" noChangeArrowheads="1"/>
          </p:cNvSpPr>
          <p:nvPr>
            <p:ph type="body" idx="1"/>
            <p:custDataLst>
              <p:tags r:id="rId2"/>
            </p:custDataLst>
          </p:nvPr>
        </p:nvSpPr>
        <p:spPr>
          <a:ln/>
        </p:spPr>
        <p:txBody>
          <a:bodyPr>
            <a:normAutofit fontScale="92500" lnSpcReduction="10000"/>
          </a:bodyPr>
          <a:lstStyle/>
          <a:p>
            <a:pPr marL="625056"/>
            <a:r>
              <a:rPr lang="en-US" dirty="0"/>
              <a:t>Simplest notion: </a:t>
            </a:r>
            <a:r>
              <a:rPr lang="en-US" i="1" dirty="0">
                <a:solidFill>
                  <a:srgbClr val="0000FF"/>
                </a:solidFill>
              </a:rPr>
              <a:t>sequential consistency</a:t>
            </a:r>
            <a:r>
              <a:rPr lang="en-US" dirty="0">
                <a:solidFill>
                  <a:srgbClr val="0000FF"/>
                </a:solidFill>
              </a:rPr>
              <a:t> </a:t>
            </a:r>
            <a:r>
              <a:rPr lang="en-US" dirty="0"/>
              <a:t>(</a:t>
            </a:r>
            <a:r>
              <a:rPr lang="en-US" dirty="0" err="1"/>
              <a:t>Lamport</a:t>
            </a:r>
            <a:r>
              <a:rPr lang="en-US" dirty="0"/>
              <a:t> </a:t>
            </a:r>
            <a:r>
              <a:rPr lang="en-US" dirty="0" smtClean="0"/>
              <a:t>’79)</a:t>
            </a:r>
            <a:r>
              <a:rPr lang="en-US" sz="900" i="1" dirty="0" smtClean="0">
                <a:latin typeface="Helvetica" charset="0"/>
                <a:cs typeface="Helvetica" charset="0"/>
                <a:sym typeface="Helvetica" charset="0"/>
              </a:rPr>
              <a:t/>
            </a:r>
            <a:br>
              <a:rPr lang="en-US" sz="900" i="1" dirty="0" smtClean="0">
                <a:latin typeface="Helvetica" charset="0"/>
                <a:cs typeface="Helvetica" charset="0"/>
                <a:sym typeface="Helvetica" charset="0"/>
              </a:rPr>
            </a:br>
            <a:r>
              <a:rPr lang="en-US" sz="2600" i="1" dirty="0" smtClean="0">
                <a:latin typeface="Helvetica" charset="0"/>
                <a:cs typeface="Helvetica" charset="0"/>
                <a:sym typeface="Helvetica" charset="0"/>
              </a:rPr>
              <a:t>"... </a:t>
            </a:r>
            <a:r>
              <a:rPr lang="en-US" sz="2600" i="1" dirty="0">
                <a:latin typeface="Helvetica" charset="0"/>
                <a:cs typeface="Helvetica" charset="0"/>
                <a:sym typeface="Helvetica" charset="0"/>
              </a:rPr>
              <a:t>the result of any execution is the same as if the operations of all the processors were executed in some sequential order, and the operations of each individual processor appear in this sequence in the order specified by its program."</a:t>
            </a:r>
            <a:endParaRPr lang="en-US" sz="1300" i="1" dirty="0">
              <a:latin typeface="Helvetica" charset="0"/>
              <a:sym typeface="Helvetica" charset="0"/>
            </a:endParaRPr>
          </a:p>
          <a:p>
            <a:pPr marL="625056"/>
            <a:r>
              <a:rPr lang="en-US" dirty="0"/>
              <a:t>This is essentially the interleaving model</a:t>
            </a:r>
          </a:p>
          <a:p>
            <a:pPr marL="625056"/>
            <a:r>
              <a:rPr lang="en-US" dirty="0"/>
              <a:t>Too expensive (?)</a:t>
            </a:r>
          </a:p>
          <a:p>
            <a:pPr marL="937584" lvl="1"/>
            <a:r>
              <a:rPr lang="en-US" dirty="0"/>
              <a:t>Nobody implements this in practice</a:t>
            </a:r>
          </a:p>
        </p:txBody>
      </p:sp>
      <p:sp>
        <p:nvSpPr>
          <p:cNvPr id="4" name="Date Placeholder 3"/>
          <p:cNvSpPr>
            <a:spLocks noGrp="1"/>
          </p:cNvSpPr>
          <p:nvPr>
            <p:ph type="dt" sz="half" idx="10"/>
            <p:custDataLst>
              <p:tags r:id="rId3"/>
            </p:custDataLst>
          </p:nvPr>
        </p:nvSpPr>
        <p:spPr/>
        <p:txBody>
          <a:bodyPr/>
          <a:lstStyle/>
          <a:p>
            <a:pPr>
              <a:defRPr/>
            </a:pPr>
            <a:fld id="{49A57118-D9DB-44F5-8B69-53880FDF1565}"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14</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custDataLst>
              <p:tags r:id="rId1"/>
            </p:custDataLst>
          </p:nvPr>
        </p:nvSpPr>
        <p:spPr>
          <a:ln/>
        </p:spPr>
        <p:txBody>
          <a:bodyPr/>
          <a:lstStyle/>
          <a:p>
            <a:r>
              <a:rPr lang="en-US"/>
              <a:t>Refined notion</a:t>
            </a:r>
          </a:p>
        </p:txBody>
      </p:sp>
      <p:sp>
        <p:nvSpPr>
          <p:cNvPr id="27650" name="Rectangle 2"/>
          <p:cNvSpPr>
            <a:spLocks noGrp="1" noChangeArrowheads="1"/>
          </p:cNvSpPr>
          <p:nvPr>
            <p:ph type="body" idx="1"/>
            <p:custDataLst>
              <p:tags r:id="rId2"/>
            </p:custDataLst>
          </p:nvPr>
        </p:nvSpPr>
        <p:spPr>
          <a:ln/>
        </p:spPr>
        <p:txBody>
          <a:bodyPr>
            <a:normAutofit fontScale="92500"/>
          </a:bodyPr>
          <a:lstStyle/>
          <a:p>
            <a:pPr marL="625056"/>
            <a:r>
              <a:rPr lang="en-US" dirty="0"/>
              <a:t>Guarantee sequential consistency only for </a:t>
            </a:r>
            <a:r>
              <a:rPr lang="en-US" i="1" dirty="0">
                <a:solidFill>
                  <a:srgbClr val="0000FF"/>
                </a:solidFill>
              </a:rPr>
              <a:t>correctly synchronized</a:t>
            </a:r>
            <a:r>
              <a:rPr lang="en-US" dirty="0">
                <a:solidFill>
                  <a:srgbClr val="0000FF"/>
                </a:solidFill>
              </a:rPr>
              <a:t> </a:t>
            </a:r>
            <a:r>
              <a:rPr lang="en-US" dirty="0"/>
              <a:t>programs (</a:t>
            </a:r>
            <a:r>
              <a:rPr lang="en-US" dirty="0" err="1"/>
              <a:t>Adve</a:t>
            </a:r>
            <a:r>
              <a:rPr lang="en-US" dirty="0"/>
              <a:t>)</a:t>
            </a:r>
          </a:p>
          <a:p>
            <a:pPr marL="937584" lvl="1"/>
            <a:r>
              <a:rPr lang="en-US" dirty="0"/>
              <a:t>Give the programmer rules to follow</a:t>
            </a:r>
          </a:p>
          <a:p>
            <a:pPr marL="937584" lvl="1"/>
            <a:r>
              <a:rPr lang="en-US" dirty="0"/>
              <a:t>Give simple semantics when rules are obeyed</a:t>
            </a:r>
          </a:p>
          <a:p>
            <a:pPr marL="625056"/>
            <a:r>
              <a:rPr lang="en-US" dirty="0"/>
              <a:t>Correctly synchronized</a:t>
            </a:r>
          </a:p>
          <a:p>
            <a:pPr marL="937584" lvl="1"/>
            <a:r>
              <a:rPr lang="en-US" dirty="0"/>
              <a:t>Must be intuitive to programmer</a:t>
            </a:r>
          </a:p>
          <a:p>
            <a:pPr marL="937584" lvl="1"/>
            <a:r>
              <a:rPr lang="en-US" dirty="0"/>
              <a:t>Must not be restrictive for implementer</a:t>
            </a:r>
          </a:p>
        </p:txBody>
      </p:sp>
      <p:sp>
        <p:nvSpPr>
          <p:cNvPr id="4" name="Date Placeholder 3"/>
          <p:cNvSpPr>
            <a:spLocks noGrp="1"/>
          </p:cNvSpPr>
          <p:nvPr>
            <p:ph type="dt" sz="half" idx="10"/>
            <p:custDataLst>
              <p:tags r:id="rId3"/>
            </p:custDataLst>
          </p:nvPr>
        </p:nvSpPr>
        <p:spPr/>
        <p:txBody>
          <a:bodyPr/>
          <a:lstStyle/>
          <a:p>
            <a:pPr>
              <a:defRPr/>
            </a:pPr>
            <a:fld id="{BDE8122E-0C23-4A48-8F0E-E7CB1F7982B6}"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15</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custDataLst>
              <p:tags r:id="rId1"/>
            </p:custDataLst>
          </p:nvPr>
        </p:nvSpPr>
        <p:spPr>
          <a:ln/>
        </p:spPr>
        <p:txBody>
          <a:bodyPr/>
          <a:lstStyle/>
          <a:p>
            <a:r>
              <a:rPr lang="en-US"/>
              <a:t>Data races</a:t>
            </a:r>
          </a:p>
        </p:txBody>
      </p:sp>
      <p:sp>
        <p:nvSpPr>
          <p:cNvPr id="28674" name="Rectangle 2"/>
          <p:cNvSpPr>
            <a:spLocks noGrp="1" noChangeArrowheads="1"/>
          </p:cNvSpPr>
          <p:nvPr>
            <p:ph type="body" idx="1"/>
            <p:custDataLst>
              <p:tags r:id="rId2"/>
            </p:custDataLst>
          </p:nvPr>
        </p:nvSpPr>
        <p:spPr>
          <a:ln/>
        </p:spPr>
        <p:txBody>
          <a:bodyPr>
            <a:normAutofit fontScale="92500" lnSpcReduction="20000"/>
          </a:bodyPr>
          <a:lstStyle/>
          <a:p>
            <a:pPr marL="625056"/>
            <a:r>
              <a:rPr lang="en-US" dirty="0"/>
              <a:t>Two operations </a:t>
            </a:r>
            <a:r>
              <a:rPr lang="en-US" i="1" dirty="0">
                <a:solidFill>
                  <a:srgbClr val="0000FF"/>
                </a:solidFill>
              </a:rPr>
              <a:t>conflict</a:t>
            </a:r>
            <a:r>
              <a:rPr lang="en-US" dirty="0">
                <a:solidFill>
                  <a:srgbClr val="0000FF"/>
                </a:solidFill>
              </a:rPr>
              <a:t> </a:t>
            </a:r>
            <a:r>
              <a:rPr lang="en-US" dirty="0"/>
              <a:t>if they both access a memory location and one is a </a:t>
            </a:r>
            <a:r>
              <a:rPr lang="en-US" dirty="0" smtClean="0"/>
              <a:t>write </a:t>
            </a:r>
            <a:endParaRPr lang="en-US" dirty="0"/>
          </a:p>
          <a:p>
            <a:pPr marL="625056"/>
            <a:r>
              <a:rPr lang="en-US" dirty="0"/>
              <a:t>A execution contains a </a:t>
            </a:r>
            <a:r>
              <a:rPr lang="en-US" i="1" dirty="0">
                <a:solidFill>
                  <a:srgbClr val="0000FF"/>
                </a:solidFill>
              </a:rPr>
              <a:t>data race</a:t>
            </a:r>
            <a:r>
              <a:rPr lang="en-US" dirty="0">
                <a:solidFill>
                  <a:srgbClr val="0000FF"/>
                </a:solidFill>
              </a:rPr>
              <a:t> </a:t>
            </a:r>
            <a:r>
              <a:rPr lang="en-US" dirty="0"/>
              <a:t>if two adjacent operations from two different threads conflict</a:t>
            </a:r>
          </a:p>
          <a:p>
            <a:pPr marL="937584" lvl="1"/>
            <a:r>
              <a:rPr lang="en-US" dirty="0">
                <a:solidFill>
                  <a:srgbClr val="A40800"/>
                </a:solidFill>
              </a:rPr>
              <a:t>x = 1; </a:t>
            </a:r>
            <a:r>
              <a:rPr lang="en-US" dirty="0">
                <a:solidFill>
                  <a:srgbClr val="0044FE"/>
                </a:solidFill>
              </a:rPr>
              <a:t>y = 1; </a:t>
            </a:r>
            <a:r>
              <a:rPr lang="en-US" dirty="0">
                <a:solidFill>
                  <a:srgbClr val="A40800"/>
                </a:solidFill>
              </a:rPr>
              <a:t>r1 = y; </a:t>
            </a:r>
            <a:r>
              <a:rPr lang="en-US" dirty="0">
                <a:solidFill>
                  <a:srgbClr val="0044FE"/>
                </a:solidFill>
              </a:rPr>
              <a:t>r2 = x;</a:t>
            </a:r>
          </a:p>
          <a:p>
            <a:pPr marL="625056"/>
            <a:r>
              <a:rPr lang="en-US" dirty="0"/>
              <a:t>A program is </a:t>
            </a:r>
            <a:r>
              <a:rPr lang="en-US" i="1" dirty="0" smtClean="0">
                <a:solidFill>
                  <a:srgbClr val="0000FF"/>
                </a:solidFill>
              </a:rPr>
              <a:t>race free</a:t>
            </a:r>
            <a:r>
              <a:rPr lang="en-US" dirty="0" smtClean="0">
                <a:solidFill>
                  <a:srgbClr val="0000FF"/>
                </a:solidFill>
              </a:rPr>
              <a:t> </a:t>
            </a:r>
            <a:r>
              <a:rPr lang="en-US" dirty="0" smtClean="0"/>
              <a:t>if no </a:t>
            </a:r>
            <a:r>
              <a:rPr lang="en-US" dirty="0"/>
              <a:t>sequentially consistent execution (i.e., interleaving) has a data </a:t>
            </a:r>
            <a:r>
              <a:rPr lang="en-US" dirty="0" smtClean="0"/>
              <a:t>race</a:t>
            </a:r>
            <a:endParaRPr lang="en-US" dirty="0"/>
          </a:p>
        </p:txBody>
      </p:sp>
      <p:sp>
        <p:nvSpPr>
          <p:cNvPr id="28675" name="Line 3"/>
          <p:cNvSpPr>
            <a:spLocks noChangeShapeType="1"/>
          </p:cNvSpPr>
          <p:nvPr>
            <p:custDataLst>
              <p:tags r:id="rId3"/>
            </p:custDataLst>
          </p:nvPr>
        </p:nvSpPr>
        <p:spPr bwMode="auto">
          <a:xfrm>
            <a:off x="3200400" y="4791670"/>
            <a:ext cx="2057400" cy="8930"/>
          </a:xfrm>
          <a:prstGeom prst="line">
            <a:avLst/>
          </a:prstGeom>
          <a:noFill/>
          <a:ln w="38100" cap="flat">
            <a:solidFill>
              <a:srgbClr val="C00000"/>
            </a:solidFill>
            <a:prstDash val="solid"/>
            <a:miter lim="800000"/>
            <a:headEnd type="none" w="med" len="med"/>
            <a:tailEnd type="none" w="med" len="med"/>
          </a:ln>
        </p:spPr>
        <p:txBody>
          <a:bodyPr lIns="0" tIns="0" rIns="0" bIns="0"/>
          <a:lstStyle/>
          <a:p>
            <a:endParaRPr lang="en-US"/>
          </a:p>
        </p:txBody>
      </p:sp>
      <p:sp>
        <p:nvSpPr>
          <p:cNvPr id="5" name="Date Placeholder 4"/>
          <p:cNvSpPr>
            <a:spLocks noGrp="1"/>
          </p:cNvSpPr>
          <p:nvPr>
            <p:ph type="dt" sz="half" idx="10"/>
            <p:custDataLst>
              <p:tags r:id="rId4"/>
            </p:custDataLst>
          </p:nvPr>
        </p:nvSpPr>
        <p:spPr/>
        <p:txBody>
          <a:bodyPr/>
          <a:lstStyle/>
          <a:p>
            <a:pPr>
              <a:defRPr/>
            </a:pPr>
            <a:fld id="{4D6D3DF2-2504-4E1D-89B0-C4E1DCF1708A}" type="datetime1">
              <a:rPr lang="en-US" smtClean="0"/>
              <a:t>12/6/2011</a:t>
            </a:fld>
            <a:endParaRPr lang="en-US"/>
          </a:p>
        </p:txBody>
      </p:sp>
      <p:sp>
        <p:nvSpPr>
          <p:cNvPr id="6" name="Slide Number Placeholder 5"/>
          <p:cNvSpPr>
            <a:spLocks noGrp="1"/>
          </p:cNvSpPr>
          <p:nvPr>
            <p:ph type="sldNum" sz="quarter" idx="12"/>
            <p:custDataLst>
              <p:tags r:id="rId5"/>
            </p:custDataLst>
          </p:nvPr>
        </p:nvSpPr>
        <p:spPr/>
        <p:txBody>
          <a:bodyPr/>
          <a:lstStyle/>
          <a:p>
            <a:pPr>
              <a:defRPr/>
            </a:pPr>
            <a:r>
              <a:rPr lang="en-US" smtClean="0"/>
              <a:t>X3-</a:t>
            </a:r>
            <a:fld id="{D60129FB-96EC-407D-A4BA-9F72A61BD8C5}" type="slidenum">
              <a:rPr lang="en-US" smtClean="0"/>
              <a:pPr>
                <a:defRPr/>
              </a:pPr>
              <a:t>16</a:t>
            </a:fld>
            <a:endParaRPr lang="en-US" dirty="0"/>
          </a:p>
        </p:txBody>
      </p:sp>
      <p:sp>
        <p:nvSpPr>
          <p:cNvPr id="7" name="Footer Placeholder 6"/>
          <p:cNvSpPr>
            <a:spLocks noGrp="1"/>
          </p:cNvSpPr>
          <p:nvPr>
            <p:ph type="ftr" sz="quarter" idx="11"/>
            <p:custDataLst>
              <p:tags r:id="rId6"/>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custDataLst>
              <p:tags r:id="rId1"/>
            </p:custDataLst>
          </p:nvPr>
        </p:nvSpPr>
        <p:spPr>
          <a:ln/>
        </p:spPr>
        <p:txBody>
          <a:bodyPr/>
          <a:lstStyle/>
          <a:p>
            <a:r>
              <a:rPr lang="en-US"/>
              <a:t>Correct synchronization</a:t>
            </a:r>
          </a:p>
        </p:txBody>
      </p:sp>
      <p:sp>
        <p:nvSpPr>
          <p:cNvPr id="29698" name="Rectangle 2"/>
          <p:cNvSpPr>
            <a:spLocks noGrp="1" noChangeArrowheads="1"/>
          </p:cNvSpPr>
          <p:nvPr>
            <p:ph type="body" idx="1"/>
            <p:custDataLst>
              <p:tags r:id="rId2"/>
            </p:custDataLst>
          </p:nvPr>
        </p:nvSpPr>
        <p:spPr>
          <a:ln/>
        </p:spPr>
        <p:txBody>
          <a:bodyPr/>
          <a:lstStyle/>
          <a:p>
            <a:pPr marL="625056"/>
            <a:r>
              <a:rPr lang="en-US" dirty="0"/>
              <a:t>We call a program </a:t>
            </a:r>
            <a:r>
              <a:rPr lang="en-US" i="1" dirty="0">
                <a:solidFill>
                  <a:srgbClr val="0000FF"/>
                </a:solidFill>
              </a:rPr>
              <a:t>correctly synchronized</a:t>
            </a:r>
            <a:r>
              <a:rPr lang="en-US" dirty="0"/>
              <a:t> </a:t>
            </a:r>
            <a:r>
              <a:rPr lang="en-US" dirty="0" smtClean="0"/>
              <a:t> if </a:t>
            </a:r>
            <a:r>
              <a:rPr lang="en-US" dirty="0"/>
              <a:t>it </a:t>
            </a:r>
            <a:r>
              <a:rPr lang="en-US" dirty="0" smtClean="0"/>
              <a:t>is data race free</a:t>
            </a:r>
            <a:endParaRPr lang="en-US" dirty="0"/>
          </a:p>
          <a:p>
            <a:pPr marL="625056"/>
            <a:r>
              <a:rPr lang="en-US" dirty="0"/>
              <a:t>Basic contract:</a:t>
            </a:r>
          </a:p>
          <a:p>
            <a:pPr marL="937584" lvl="1"/>
            <a:r>
              <a:rPr lang="en-US" dirty="0"/>
              <a:t>If programmers write race free programs, implementers will provide sequentially consistent </a:t>
            </a:r>
            <a:r>
              <a:rPr lang="en-US" dirty="0" smtClean="0"/>
              <a:t>semantics</a:t>
            </a:r>
            <a:endParaRPr lang="en-US" dirty="0"/>
          </a:p>
          <a:p>
            <a:pPr marL="937584" lvl="1"/>
            <a:r>
              <a:rPr lang="en-US" dirty="0"/>
              <a:t>This is the fundamental underpinning for Java</a:t>
            </a:r>
            <a:r>
              <a:rPr lang="en-US" dirty="0" smtClean="0"/>
              <a:t>, C, and </a:t>
            </a:r>
            <a:r>
              <a:rPr lang="en-US" dirty="0"/>
              <a:t>C++ memory </a:t>
            </a:r>
            <a:r>
              <a:rPr lang="en-US" dirty="0" smtClean="0"/>
              <a:t>models</a:t>
            </a:r>
            <a:endParaRPr lang="en-US" dirty="0"/>
          </a:p>
        </p:txBody>
      </p:sp>
      <p:sp>
        <p:nvSpPr>
          <p:cNvPr id="4" name="Date Placeholder 3"/>
          <p:cNvSpPr>
            <a:spLocks noGrp="1"/>
          </p:cNvSpPr>
          <p:nvPr>
            <p:ph type="dt" sz="half" idx="10"/>
            <p:custDataLst>
              <p:tags r:id="rId3"/>
            </p:custDataLst>
          </p:nvPr>
        </p:nvSpPr>
        <p:spPr/>
        <p:txBody>
          <a:bodyPr/>
          <a:lstStyle/>
          <a:p>
            <a:pPr>
              <a:defRPr/>
            </a:pPr>
            <a:fld id="{3821F108-DFB4-4805-9EE1-B4D8A42FAB03}"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17</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custDataLst>
              <p:tags r:id="rId1"/>
            </p:custDataLst>
          </p:nvPr>
        </p:nvSpPr>
        <p:spPr>
          <a:ln/>
        </p:spPr>
        <p:txBody>
          <a:bodyPr/>
          <a:lstStyle/>
          <a:p>
            <a:r>
              <a:rPr lang="en-US"/>
              <a:t>How do we avoid races?</a:t>
            </a:r>
          </a:p>
        </p:txBody>
      </p:sp>
      <p:sp>
        <p:nvSpPr>
          <p:cNvPr id="31746" name="Rectangle 2"/>
          <p:cNvSpPr>
            <a:spLocks noGrp="1" noChangeArrowheads="1"/>
          </p:cNvSpPr>
          <p:nvPr>
            <p:ph type="body" idx="1"/>
            <p:custDataLst>
              <p:tags r:id="rId2"/>
            </p:custDataLst>
          </p:nvPr>
        </p:nvSpPr>
        <p:spPr>
          <a:ln/>
        </p:spPr>
        <p:txBody>
          <a:bodyPr/>
          <a:lstStyle/>
          <a:p>
            <a:pPr marL="625056"/>
            <a:r>
              <a:rPr lang="en-US" dirty="0"/>
              <a:t>Mutual exclusion:</a:t>
            </a:r>
          </a:p>
          <a:p>
            <a:pPr marL="937584" lvl="1"/>
            <a:r>
              <a:rPr lang="en-US" dirty="0"/>
              <a:t>Thread acquires lock before accessing a shared variable:</a:t>
            </a:r>
          </a:p>
          <a:p>
            <a:pPr marL="937584" lvl="1"/>
            <a:endParaRPr lang="en-US" dirty="0"/>
          </a:p>
          <a:p>
            <a:pPr marL="937584" lvl="1"/>
            <a:endParaRPr lang="en-US" dirty="0"/>
          </a:p>
          <a:p>
            <a:pPr marL="937584" lvl="1"/>
            <a:endParaRPr lang="en-US" dirty="0"/>
          </a:p>
          <a:p>
            <a:pPr marL="937584" lvl="1"/>
            <a:endParaRPr lang="en-US" dirty="0" smtClean="0"/>
          </a:p>
          <a:p>
            <a:pPr marL="937584" lvl="1"/>
            <a:r>
              <a:rPr lang="en-US" dirty="0" smtClean="0"/>
              <a:t>Locks </a:t>
            </a:r>
            <a:r>
              <a:rPr lang="en-US" dirty="0"/>
              <a:t>disallow problematic </a:t>
            </a:r>
            <a:r>
              <a:rPr lang="en-US" dirty="0" err="1"/>
              <a:t>interleavings</a:t>
            </a:r>
            <a:endParaRPr lang="en-US" dirty="0"/>
          </a:p>
          <a:p>
            <a:pPr marL="937584" lvl="1"/>
            <a:endParaRPr lang="en-US" dirty="0"/>
          </a:p>
          <a:p>
            <a:pPr marL="937584" lvl="1"/>
            <a:endParaRPr lang="en-US" dirty="0"/>
          </a:p>
          <a:p>
            <a:pPr marL="937584" lvl="1"/>
            <a:endParaRPr lang="en-US" dirty="0"/>
          </a:p>
          <a:p>
            <a:pPr marL="937584" lvl="1"/>
            <a:endParaRPr lang="en-US" dirty="0"/>
          </a:p>
          <a:p>
            <a:pPr marL="937584" lvl="1"/>
            <a:endParaRPr lang="en-US" dirty="0"/>
          </a:p>
          <a:p>
            <a:pPr marL="625056"/>
            <a:endParaRPr lang="en-US" dirty="0"/>
          </a:p>
          <a:p>
            <a:pPr marL="625056"/>
            <a:endParaRPr lang="en-US" dirty="0"/>
          </a:p>
          <a:p>
            <a:pPr marL="625056"/>
            <a:endParaRPr lang="en-US" dirty="0"/>
          </a:p>
        </p:txBody>
      </p:sp>
      <p:sp>
        <p:nvSpPr>
          <p:cNvPr id="31747" name="Rectangle 3"/>
          <p:cNvSpPr>
            <a:spLocks/>
          </p:cNvSpPr>
          <p:nvPr>
            <p:custDataLst>
              <p:tags r:id="rId3"/>
            </p:custDataLst>
          </p:nvPr>
        </p:nvSpPr>
        <p:spPr bwMode="auto">
          <a:xfrm>
            <a:off x="2404318" y="3621970"/>
            <a:ext cx="1913985" cy="1569660"/>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1700" dirty="0">
                <a:ea typeface="Gill Sans" charset="0"/>
                <a:cs typeface="Gill Sans" charset="0"/>
              </a:rPr>
              <a:t>Thread 1</a:t>
            </a:r>
          </a:p>
          <a:p>
            <a:pPr algn="l"/>
            <a:r>
              <a:rPr lang="en-US" sz="1700" dirty="0">
                <a:ea typeface="Gill Sans" charset="0"/>
                <a:cs typeface="Gill Sans" charset="0"/>
              </a:rPr>
              <a:t>  lock (</a:t>
            </a:r>
            <a:r>
              <a:rPr lang="en-US" sz="1700" dirty="0" err="1">
                <a:ea typeface="Gill Sans" charset="0"/>
                <a:cs typeface="Gill Sans" charset="0"/>
              </a:rPr>
              <a:t>mutex</a:t>
            </a:r>
            <a:r>
              <a:rPr lang="en-US" sz="1700" dirty="0">
                <a:ea typeface="Gill Sans" charset="0"/>
                <a:cs typeface="Gill Sans" charset="0"/>
              </a:rPr>
              <a:t>);</a:t>
            </a:r>
          </a:p>
          <a:p>
            <a:pPr algn="l"/>
            <a:r>
              <a:rPr lang="en-US" sz="1700" dirty="0">
                <a:ea typeface="Gill Sans" charset="0"/>
                <a:cs typeface="Gill Sans" charset="0"/>
              </a:rPr>
              <a:t>  tmp1 = x;</a:t>
            </a:r>
          </a:p>
          <a:p>
            <a:pPr algn="l"/>
            <a:r>
              <a:rPr lang="en-US" sz="1700" dirty="0">
                <a:ea typeface="Gill Sans" charset="0"/>
                <a:cs typeface="Gill Sans" charset="0"/>
              </a:rPr>
              <a:t>  tmp2 = tmp1 + 1;</a:t>
            </a:r>
          </a:p>
          <a:p>
            <a:pPr algn="l"/>
            <a:r>
              <a:rPr lang="en-US" sz="1700" dirty="0">
                <a:ea typeface="Gill Sans" charset="0"/>
                <a:cs typeface="Gill Sans" charset="0"/>
              </a:rPr>
              <a:t>  x = tmp2</a:t>
            </a:r>
          </a:p>
          <a:p>
            <a:pPr algn="l"/>
            <a:r>
              <a:rPr lang="en-US" sz="1700" dirty="0">
                <a:ea typeface="Gill Sans" charset="0"/>
                <a:cs typeface="Gill Sans" charset="0"/>
              </a:rPr>
              <a:t>  unlock (</a:t>
            </a:r>
            <a:r>
              <a:rPr lang="en-US" sz="1700" dirty="0" err="1">
                <a:ea typeface="Gill Sans" charset="0"/>
                <a:cs typeface="Gill Sans" charset="0"/>
              </a:rPr>
              <a:t>mutex</a:t>
            </a:r>
            <a:r>
              <a:rPr lang="en-US" sz="1700" dirty="0">
                <a:ea typeface="Gill Sans" charset="0"/>
                <a:cs typeface="Gill Sans" charset="0"/>
              </a:rPr>
              <a:t>);</a:t>
            </a:r>
          </a:p>
        </p:txBody>
      </p:sp>
      <p:sp>
        <p:nvSpPr>
          <p:cNvPr id="31748" name="Rectangle 4"/>
          <p:cNvSpPr>
            <a:spLocks/>
          </p:cNvSpPr>
          <p:nvPr>
            <p:custDataLst>
              <p:tags r:id="rId4"/>
            </p:custDataLst>
          </p:nvPr>
        </p:nvSpPr>
        <p:spPr bwMode="auto">
          <a:xfrm>
            <a:off x="5252889" y="3621970"/>
            <a:ext cx="1913985" cy="1569660"/>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1700" dirty="0">
                <a:ea typeface="Gill Sans" charset="0"/>
                <a:cs typeface="Gill Sans" charset="0"/>
              </a:rPr>
              <a:t>Thread 2</a:t>
            </a:r>
          </a:p>
          <a:p>
            <a:pPr algn="l"/>
            <a:r>
              <a:rPr lang="en-US" sz="1700" dirty="0">
                <a:ea typeface="Gill Sans" charset="0"/>
                <a:cs typeface="Gill Sans" charset="0"/>
              </a:rPr>
              <a:t>  lock (</a:t>
            </a:r>
            <a:r>
              <a:rPr lang="en-US" sz="1700" dirty="0" err="1">
                <a:ea typeface="Gill Sans" charset="0"/>
                <a:cs typeface="Gill Sans" charset="0"/>
              </a:rPr>
              <a:t>mutex</a:t>
            </a:r>
            <a:r>
              <a:rPr lang="en-US" sz="1700" dirty="0">
                <a:ea typeface="Gill Sans" charset="0"/>
                <a:cs typeface="Gill Sans" charset="0"/>
              </a:rPr>
              <a:t>);</a:t>
            </a:r>
          </a:p>
          <a:p>
            <a:pPr algn="l"/>
            <a:r>
              <a:rPr lang="en-US" sz="1700" dirty="0">
                <a:ea typeface="Gill Sans" charset="0"/>
                <a:cs typeface="Gill Sans" charset="0"/>
              </a:rPr>
              <a:t>  tmp3 = x;</a:t>
            </a:r>
          </a:p>
          <a:p>
            <a:pPr algn="l"/>
            <a:r>
              <a:rPr lang="en-US" sz="1700" dirty="0">
                <a:ea typeface="Gill Sans" charset="0"/>
                <a:cs typeface="Gill Sans" charset="0"/>
              </a:rPr>
              <a:t>  tmp4 = tmp3 + 1;</a:t>
            </a:r>
          </a:p>
          <a:p>
            <a:pPr algn="l"/>
            <a:r>
              <a:rPr lang="en-US" sz="1700" dirty="0">
                <a:ea typeface="Gill Sans" charset="0"/>
                <a:cs typeface="Gill Sans" charset="0"/>
              </a:rPr>
              <a:t>  x = tmp4</a:t>
            </a:r>
          </a:p>
          <a:p>
            <a:pPr algn="l"/>
            <a:r>
              <a:rPr lang="en-US" sz="1700" dirty="0">
                <a:ea typeface="Gill Sans" charset="0"/>
                <a:cs typeface="Gill Sans" charset="0"/>
              </a:rPr>
              <a:t>  unlock (</a:t>
            </a:r>
            <a:r>
              <a:rPr lang="en-US" sz="1700" dirty="0" err="1">
                <a:ea typeface="Gill Sans" charset="0"/>
                <a:cs typeface="Gill Sans" charset="0"/>
              </a:rPr>
              <a:t>mutex</a:t>
            </a:r>
            <a:r>
              <a:rPr lang="en-US" sz="1700" dirty="0">
                <a:ea typeface="Gill Sans" charset="0"/>
                <a:cs typeface="Gill Sans" charset="0"/>
              </a:rPr>
              <a:t>);</a:t>
            </a:r>
          </a:p>
        </p:txBody>
      </p:sp>
      <p:sp>
        <p:nvSpPr>
          <p:cNvPr id="6" name="Date Placeholder 5"/>
          <p:cNvSpPr>
            <a:spLocks noGrp="1"/>
          </p:cNvSpPr>
          <p:nvPr>
            <p:ph type="dt" sz="half" idx="10"/>
            <p:custDataLst>
              <p:tags r:id="rId5"/>
            </p:custDataLst>
          </p:nvPr>
        </p:nvSpPr>
        <p:spPr/>
        <p:txBody>
          <a:bodyPr/>
          <a:lstStyle/>
          <a:p>
            <a:pPr>
              <a:defRPr/>
            </a:pPr>
            <a:fld id="{6DACEE9C-4B72-47D9-8A75-A4F5F3A1D0CD}" type="datetime1">
              <a:rPr lang="en-US" smtClean="0"/>
              <a:t>12/6/2011</a:t>
            </a:fld>
            <a:endParaRPr lang="en-US"/>
          </a:p>
        </p:txBody>
      </p:sp>
      <p:sp>
        <p:nvSpPr>
          <p:cNvPr id="7" name="Slide Number Placeholder 6"/>
          <p:cNvSpPr>
            <a:spLocks noGrp="1"/>
          </p:cNvSpPr>
          <p:nvPr>
            <p:ph type="sldNum" sz="quarter" idx="12"/>
            <p:custDataLst>
              <p:tags r:id="rId6"/>
            </p:custDataLst>
          </p:nvPr>
        </p:nvSpPr>
        <p:spPr/>
        <p:txBody>
          <a:bodyPr/>
          <a:lstStyle/>
          <a:p>
            <a:pPr>
              <a:defRPr/>
            </a:pPr>
            <a:r>
              <a:rPr lang="en-US" smtClean="0"/>
              <a:t>X3-</a:t>
            </a:r>
            <a:fld id="{D60129FB-96EC-407D-A4BA-9F72A61BD8C5}" type="slidenum">
              <a:rPr lang="en-US" smtClean="0"/>
              <a:pPr>
                <a:defRPr/>
              </a:pPr>
              <a:t>18</a:t>
            </a:fld>
            <a:endParaRPr lang="en-US" dirty="0"/>
          </a:p>
        </p:txBody>
      </p:sp>
      <p:sp>
        <p:nvSpPr>
          <p:cNvPr id="8" name="Footer Placeholder 7"/>
          <p:cNvSpPr>
            <a:spLocks noGrp="1"/>
          </p:cNvSpPr>
          <p:nvPr>
            <p:ph type="ftr" sz="quarter" idx="11"/>
            <p:custDataLst>
              <p:tags r:id="rId7"/>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custDataLst>
              <p:tags r:id="rId1"/>
            </p:custDataLst>
          </p:nvPr>
        </p:nvSpPr>
        <p:spPr>
          <a:ln/>
        </p:spPr>
        <p:txBody>
          <a:bodyPr/>
          <a:lstStyle/>
          <a:p>
            <a:r>
              <a:rPr lang="en-US"/>
              <a:t>How do we avoid races?</a:t>
            </a:r>
          </a:p>
        </p:txBody>
      </p:sp>
      <p:sp>
        <p:nvSpPr>
          <p:cNvPr id="32770" name="Rectangle 2"/>
          <p:cNvSpPr>
            <a:spLocks noGrp="1" noChangeArrowheads="1"/>
          </p:cNvSpPr>
          <p:nvPr>
            <p:ph type="body" idx="1"/>
            <p:custDataLst>
              <p:tags r:id="rId2"/>
            </p:custDataLst>
          </p:nvPr>
        </p:nvSpPr>
        <p:spPr>
          <a:xfrm>
            <a:off x="892969" y="1946673"/>
            <a:ext cx="7358063" cy="4377927"/>
          </a:xfrm>
          <a:ln/>
        </p:spPr>
        <p:txBody>
          <a:bodyPr>
            <a:normAutofit fontScale="92500" lnSpcReduction="10000"/>
          </a:bodyPr>
          <a:lstStyle/>
          <a:p>
            <a:pPr marL="625056"/>
            <a:r>
              <a:rPr lang="en-US" sz="3000" dirty="0"/>
              <a:t>Volatile variables (atomic in new C++):</a:t>
            </a:r>
          </a:p>
          <a:p>
            <a:pPr marL="937584" lvl="1"/>
            <a:r>
              <a:rPr lang="en-US" dirty="0"/>
              <a:t>Certain variables are declared with stronger ordering semantics (initially, x and flag are 0): </a:t>
            </a:r>
          </a:p>
          <a:p>
            <a:pPr marL="937584" lvl="1"/>
            <a:endParaRPr lang="en-US" dirty="0"/>
          </a:p>
          <a:p>
            <a:pPr marL="937584" lvl="1"/>
            <a:endParaRPr lang="en-US" dirty="0"/>
          </a:p>
          <a:p>
            <a:pPr marL="937584" lvl="1"/>
            <a:r>
              <a:rPr lang="en-US" dirty="0"/>
              <a:t>If flag is declared volatile, then write to x cannot be sunk in T1 and read from x cannot be hoisted in T2 by </a:t>
            </a:r>
            <a:r>
              <a:rPr lang="en-US" dirty="0" smtClean="0"/>
              <a:t>definition  </a:t>
            </a:r>
            <a:endParaRPr lang="en-US" dirty="0"/>
          </a:p>
          <a:p>
            <a:pPr marL="1250112" lvl="2"/>
            <a:r>
              <a:rPr lang="en-US" dirty="0"/>
              <a:t>Compiler must respect </a:t>
            </a:r>
            <a:r>
              <a:rPr lang="en-US" dirty="0" smtClean="0"/>
              <a:t>ordering</a:t>
            </a:r>
            <a:endParaRPr lang="en-US" dirty="0"/>
          </a:p>
          <a:p>
            <a:pPr marL="1562640" lvl="3"/>
            <a:endParaRPr lang="en-US" dirty="0"/>
          </a:p>
          <a:p>
            <a:pPr marL="937584" lvl="1"/>
            <a:endParaRPr lang="en-US" dirty="0"/>
          </a:p>
          <a:p>
            <a:pPr marL="937584" lvl="1"/>
            <a:endParaRPr lang="en-US" dirty="0"/>
          </a:p>
          <a:p>
            <a:pPr marL="937584" lvl="1"/>
            <a:endParaRPr lang="en-US" dirty="0"/>
          </a:p>
          <a:p>
            <a:pPr marL="937584" lvl="1"/>
            <a:endParaRPr lang="en-US" dirty="0"/>
          </a:p>
          <a:p>
            <a:pPr marL="937584" lvl="1"/>
            <a:endParaRPr lang="en-US" dirty="0"/>
          </a:p>
          <a:p>
            <a:pPr marL="625056"/>
            <a:endParaRPr lang="en-US" dirty="0"/>
          </a:p>
          <a:p>
            <a:pPr marL="625056"/>
            <a:endParaRPr lang="en-US" dirty="0"/>
          </a:p>
          <a:p>
            <a:pPr marL="625056"/>
            <a:endParaRPr lang="en-US" dirty="0"/>
          </a:p>
        </p:txBody>
      </p:sp>
      <p:sp>
        <p:nvSpPr>
          <p:cNvPr id="32771" name="Rectangle 3"/>
          <p:cNvSpPr>
            <a:spLocks/>
          </p:cNvSpPr>
          <p:nvPr>
            <p:custDataLst>
              <p:tags r:id="rId3"/>
            </p:custDataLst>
          </p:nvPr>
        </p:nvSpPr>
        <p:spPr bwMode="auto">
          <a:xfrm>
            <a:off x="2440037" y="3581400"/>
            <a:ext cx="982641" cy="784830"/>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1700" dirty="0">
                <a:ea typeface="Gill Sans" charset="0"/>
                <a:cs typeface="Gill Sans" charset="0"/>
              </a:rPr>
              <a:t>Thread 1</a:t>
            </a:r>
          </a:p>
          <a:p>
            <a:pPr algn="l"/>
            <a:r>
              <a:rPr lang="en-US" sz="1700" dirty="0">
                <a:ea typeface="Gill Sans" charset="0"/>
                <a:cs typeface="Gill Sans" charset="0"/>
              </a:rPr>
              <a:t>  x = 1;</a:t>
            </a:r>
          </a:p>
          <a:p>
            <a:pPr algn="l"/>
            <a:r>
              <a:rPr lang="en-US" sz="1700" dirty="0">
                <a:ea typeface="Gill Sans" charset="0"/>
                <a:cs typeface="Gill Sans" charset="0"/>
              </a:rPr>
              <a:t>  flag = 1;</a:t>
            </a:r>
          </a:p>
        </p:txBody>
      </p:sp>
      <p:sp>
        <p:nvSpPr>
          <p:cNvPr id="32772" name="Rectangle 4"/>
          <p:cNvSpPr>
            <a:spLocks/>
          </p:cNvSpPr>
          <p:nvPr>
            <p:custDataLst>
              <p:tags r:id="rId4"/>
            </p:custDataLst>
          </p:nvPr>
        </p:nvSpPr>
        <p:spPr bwMode="auto">
          <a:xfrm>
            <a:off x="5217170" y="3581400"/>
            <a:ext cx="1419106" cy="784830"/>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1700" dirty="0">
                <a:ea typeface="Gill Sans" charset="0"/>
                <a:cs typeface="Gill Sans" charset="0"/>
              </a:rPr>
              <a:t>Thread 2</a:t>
            </a:r>
          </a:p>
          <a:p>
            <a:pPr algn="l"/>
            <a:r>
              <a:rPr lang="en-US" sz="1700" dirty="0">
                <a:ea typeface="Gill Sans" charset="0"/>
                <a:cs typeface="Gill Sans" charset="0"/>
              </a:rPr>
              <a:t>  if (flag == 1)</a:t>
            </a:r>
          </a:p>
          <a:p>
            <a:pPr algn="l"/>
            <a:r>
              <a:rPr lang="en-US" sz="1700" dirty="0">
                <a:ea typeface="Gill Sans" charset="0"/>
                <a:cs typeface="Gill Sans" charset="0"/>
              </a:rPr>
              <a:t>    t = x;</a:t>
            </a:r>
          </a:p>
        </p:txBody>
      </p:sp>
      <p:sp>
        <p:nvSpPr>
          <p:cNvPr id="6" name="Date Placeholder 5"/>
          <p:cNvSpPr>
            <a:spLocks noGrp="1"/>
          </p:cNvSpPr>
          <p:nvPr>
            <p:ph type="dt" sz="half" idx="10"/>
            <p:custDataLst>
              <p:tags r:id="rId5"/>
            </p:custDataLst>
          </p:nvPr>
        </p:nvSpPr>
        <p:spPr/>
        <p:txBody>
          <a:bodyPr/>
          <a:lstStyle/>
          <a:p>
            <a:pPr>
              <a:defRPr/>
            </a:pPr>
            <a:fld id="{245FC182-7C06-41B2-85BA-CD4AA5EE2194}" type="datetime1">
              <a:rPr lang="en-US" smtClean="0"/>
              <a:t>12/6/2011</a:t>
            </a:fld>
            <a:endParaRPr lang="en-US"/>
          </a:p>
        </p:txBody>
      </p:sp>
      <p:sp>
        <p:nvSpPr>
          <p:cNvPr id="7" name="Slide Number Placeholder 6"/>
          <p:cNvSpPr>
            <a:spLocks noGrp="1"/>
          </p:cNvSpPr>
          <p:nvPr>
            <p:ph type="sldNum" sz="quarter" idx="12"/>
            <p:custDataLst>
              <p:tags r:id="rId6"/>
            </p:custDataLst>
          </p:nvPr>
        </p:nvSpPr>
        <p:spPr/>
        <p:txBody>
          <a:bodyPr/>
          <a:lstStyle/>
          <a:p>
            <a:pPr>
              <a:defRPr/>
            </a:pPr>
            <a:r>
              <a:rPr lang="en-US" smtClean="0"/>
              <a:t>X3-</a:t>
            </a:r>
            <a:fld id="{D60129FB-96EC-407D-A4BA-9F72A61BD8C5}" type="slidenum">
              <a:rPr lang="en-US" smtClean="0"/>
              <a:pPr>
                <a:defRPr/>
              </a:pPr>
              <a:t>19</a:t>
            </a:fld>
            <a:endParaRPr lang="en-US" dirty="0"/>
          </a:p>
        </p:txBody>
      </p:sp>
      <p:sp>
        <p:nvSpPr>
          <p:cNvPr id="8" name="Footer Placeholder 7"/>
          <p:cNvSpPr>
            <a:spLocks noGrp="1"/>
          </p:cNvSpPr>
          <p:nvPr>
            <p:ph type="ftr" sz="quarter" idx="11"/>
            <p:custDataLst>
              <p:tags r:id="rId7"/>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custDataLst>
              <p:tags r:id="rId1"/>
            </p:custDataLst>
          </p:nvPr>
        </p:nvSpPr>
        <p:spPr/>
        <p:txBody>
          <a:bodyPr/>
          <a:lstStyle/>
          <a:p>
            <a:r>
              <a:rPr lang="en-US" smtClean="0"/>
              <a:t>References</a:t>
            </a:r>
            <a:endParaRPr lang="en-US" dirty="0"/>
          </a:p>
        </p:txBody>
      </p:sp>
      <p:sp>
        <p:nvSpPr>
          <p:cNvPr id="16386" name="Rectangle 2"/>
          <p:cNvSpPr>
            <a:spLocks noGrp="1" noChangeArrowheads="1"/>
          </p:cNvSpPr>
          <p:nvPr>
            <p:ph type="body" idx="1"/>
            <p:custDataLst>
              <p:tags r:id="rId2"/>
            </p:custDataLst>
          </p:nvPr>
        </p:nvSpPr>
        <p:spPr/>
        <p:txBody>
          <a:bodyPr>
            <a:normAutofit fontScale="92500" lnSpcReduction="20000"/>
          </a:bodyPr>
          <a:lstStyle/>
          <a:p>
            <a:r>
              <a:rPr lang="en-US" i="1" dirty="0" smtClean="0"/>
              <a:t>Memory Models: A Case for Rethinking Parallel Languages and Hardware</a:t>
            </a:r>
            <a:r>
              <a:rPr lang="en-US" dirty="0" smtClean="0"/>
              <a:t/>
            </a:r>
            <a:br>
              <a:rPr lang="en-US" dirty="0" smtClean="0"/>
            </a:br>
            <a:r>
              <a:rPr lang="en-US" dirty="0" err="1" smtClean="0"/>
              <a:t>Adve</a:t>
            </a:r>
            <a:r>
              <a:rPr lang="en-US" dirty="0" smtClean="0"/>
              <a:t> and Boehm, CACM Aug. 2010</a:t>
            </a:r>
          </a:p>
          <a:p>
            <a:r>
              <a:rPr lang="en-US" i="1" dirty="0" smtClean="0"/>
              <a:t>Foundations of the C++ Concurrency Memory Model</a:t>
            </a:r>
            <a:r>
              <a:rPr lang="en-US" dirty="0" smtClean="0"/>
              <a:t>                                                                   Boehm and </a:t>
            </a:r>
            <a:r>
              <a:rPr lang="en-US" dirty="0" err="1" smtClean="0"/>
              <a:t>Adve</a:t>
            </a:r>
            <a:r>
              <a:rPr lang="en-US" dirty="0" smtClean="0"/>
              <a:t>, PLDI 2008</a:t>
            </a:r>
          </a:p>
          <a:p>
            <a:r>
              <a:rPr lang="en-US" i="1" dirty="0" smtClean="0"/>
              <a:t>The Java Memory Model                             </a:t>
            </a:r>
            <a:r>
              <a:rPr lang="en-US" dirty="0" smtClean="0"/>
              <a:t>Manson, Pugh, and </a:t>
            </a:r>
            <a:r>
              <a:rPr lang="en-US" dirty="0" err="1" smtClean="0"/>
              <a:t>Adve</a:t>
            </a:r>
            <a:r>
              <a:rPr lang="en-US" dirty="0" smtClean="0"/>
              <a:t>, POPL 2005</a:t>
            </a:r>
          </a:p>
          <a:p>
            <a:endParaRPr lang="en-US" dirty="0" smtClean="0"/>
          </a:p>
          <a:p>
            <a:r>
              <a:rPr lang="en-US" dirty="0" smtClean="0"/>
              <a:t>Slides by Vijay </a:t>
            </a:r>
            <a:r>
              <a:rPr lang="en-US" dirty="0" err="1" smtClean="0"/>
              <a:t>Menon</a:t>
            </a:r>
            <a:r>
              <a:rPr lang="en-US" dirty="0" smtClean="0"/>
              <a:t>, CSE 501, Sp09</a:t>
            </a:r>
            <a:endParaRPr lang="en-US" dirty="0"/>
          </a:p>
        </p:txBody>
      </p:sp>
      <p:sp>
        <p:nvSpPr>
          <p:cNvPr id="4" name="Date Placeholder 3"/>
          <p:cNvSpPr>
            <a:spLocks noGrp="1"/>
          </p:cNvSpPr>
          <p:nvPr>
            <p:ph type="dt" sz="half" idx="10"/>
            <p:custDataLst>
              <p:tags r:id="rId3"/>
            </p:custDataLst>
          </p:nvPr>
        </p:nvSpPr>
        <p:spPr/>
        <p:txBody>
          <a:bodyPr/>
          <a:lstStyle/>
          <a:p>
            <a:fld id="{19782FC1-A08E-4E3E-8BA2-A12A2B3A560C}" type="datetime1">
              <a:rPr lang="en-US" smtClean="0"/>
              <a:pPr/>
              <a:t>12/6/2011</a:t>
            </a:fld>
            <a:endParaRPr lang="en-US"/>
          </a:p>
        </p:txBody>
      </p:sp>
      <p:sp>
        <p:nvSpPr>
          <p:cNvPr id="6" name="Footer Placeholder 5"/>
          <p:cNvSpPr>
            <a:spLocks noGrp="1"/>
          </p:cNvSpPr>
          <p:nvPr>
            <p:ph type="ftr" sz="quarter" idx="11"/>
            <p:custDataLst>
              <p:tags r:id="rId4"/>
            </p:custDataLst>
          </p:nvPr>
        </p:nvSpPr>
        <p:spPr/>
        <p:txBody>
          <a:bodyPr/>
          <a:lstStyle/>
          <a:p>
            <a:r>
              <a:rPr lang="nl-NL" smtClean="0"/>
              <a:t>© 2002-11 Hal Perkins &amp; UW CSE</a:t>
            </a:r>
            <a:endParaRPr lang="en-US" dirty="0"/>
          </a:p>
        </p:txBody>
      </p:sp>
      <p:sp>
        <p:nvSpPr>
          <p:cNvPr id="5" name="Slide Number Placeholder 4"/>
          <p:cNvSpPr>
            <a:spLocks noGrp="1"/>
          </p:cNvSpPr>
          <p:nvPr>
            <p:ph type="sldNum" sz="quarter" idx="12"/>
            <p:custDataLst>
              <p:tags r:id="rId5"/>
            </p:custDataLst>
          </p:nvPr>
        </p:nvSpPr>
        <p:spPr/>
        <p:txBody>
          <a:bodyPr/>
          <a:lstStyle/>
          <a:p>
            <a:r>
              <a:rPr lang="en-US" smtClean="0"/>
              <a:t>X3-</a:t>
            </a:r>
            <a:fld id="{D60129FB-96EC-407D-A4BA-9F72A61BD8C5}"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custDataLst>
              <p:tags r:id="rId1"/>
            </p:custDataLst>
          </p:nvPr>
        </p:nvSpPr>
        <p:spPr>
          <a:ln/>
        </p:spPr>
        <p:txBody>
          <a:bodyPr/>
          <a:lstStyle/>
          <a:p>
            <a:r>
              <a:rPr lang="en-US"/>
              <a:t>What does this mean for compilers?</a:t>
            </a:r>
          </a:p>
        </p:txBody>
      </p:sp>
      <p:sp>
        <p:nvSpPr>
          <p:cNvPr id="33794" name="Rectangle 2"/>
          <p:cNvSpPr>
            <a:spLocks noGrp="1" noChangeArrowheads="1"/>
          </p:cNvSpPr>
          <p:nvPr>
            <p:ph type="body" idx="1"/>
            <p:custDataLst>
              <p:tags r:id="rId2"/>
            </p:custDataLst>
          </p:nvPr>
        </p:nvSpPr>
        <p:spPr>
          <a:xfrm>
            <a:off x="1143000" y="2017713"/>
            <a:ext cx="7772400" cy="4114800"/>
          </a:xfrm>
          <a:ln/>
        </p:spPr>
        <p:txBody>
          <a:bodyPr>
            <a:normAutofit fontScale="92500" lnSpcReduction="10000"/>
          </a:bodyPr>
          <a:lstStyle/>
          <a:p>
            <a:pPr marL="625056"/>
            <a:r>
              <a:rPr lang="en-US" dirty="0"/>
              <a:t>In the absence of synchronization, compilers may </a:t>
            </a:r>
            <a:r>
              <a:rPr lang="en-US" i="1" dirty="0"/>
              <a:t>almost</a:t>
            </a:r>
            <a:r>
              <a:rPr lang="en-US" dirty="0"/>
              <a:t> operate as if programs were </a:t>
            </a:r>
            <a:r>
              <a:rPr lang="en-US" dirty="0" smtClean="0"/>
              <a:t>single-threaded</a:t>
            </a:r>
            <a:endParaRPr lang="en-US" dirty="0"/>
          </a:p>
          <a:p>
            <a:pPr marL="625056"/>
            <a:r>
              <a:rPr lang="en-US" dirty="0"/>
              <a:t>Compilers must respect ordering due to synchronization (and generate necessary hardware instructions</a:t>
            </a:r>
            <a:r>
              <a:rPr lang="en-US" dirty="0" smtClean="0"/>
              <a:t>)</a:t>
            </a:r>
            <a:endParaRPr lang="en-US" dirty="0"/>
          </a:p>
          <a:p>
            <a:pPr marL="625056"/>
            <a:r>
              <a:rPr lang="en-US" dirty="0"/>
              <a:t>Caveat: compiler must not introduce races into correctly synchronized code (e.g. register </a:t>
            </a:r>
            <a:r>
              <a:rPr lang="en-US" dirty="0" smtClean="0"/>
              <a:t>promotion)</a:t>
            </a:r>
            <a:endParaRPr lang="en-US" dirty="0"/>
          </a:p>
        </p:txBody>
      </p:sp>
      <p:sp>
        <p:nvSpPr>
          <p:cNvPr id="4" name="Date Placeholder 3"/>
          <p:cNvSpPr>
            <a:spLocks noGrp="1"/>
          </p:cNvSpPr>
          <p:nvPr>
            <p:ph type="dt" sz="half" idx="10"/>
            <p:custDataLst>
              <p:tags r:id="rId3"/>
            </p:custDataLst>
          </p:nvPr>
        </p:nvSpPr>
        <p:spPr/>
        <p:txBody>
          <a:bodyPr/>
          <a:lstStyle/>
          <a:p>
            <a:pPr>
              <a:defRPr/>
            </a:pPr>
            <a:fld id="{D9F52874-17ED-40D2-B760-E18BA1C2C574}"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20</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1"/>
          <p:cNvSpPr>
            <a:spLocks noGrp="1" noChangeArrowheads="1"/>
          </p:cNvSpPr>
          <p:nvPr>
            <p:ph type="title"/>
            <p:custDataLst>
              <p:tags r:id="rId1"/>
            </p:custDataLst>
          </p:nvPr>
        </p:nvSpPr>
        <p:spPr>
          <a:ln/>
        </p:spPr>
        <p:txBody>
          <a:bodyPr/>
          <a:lstStyle/>
          <a:p>
            <a:r>
              <a:rPr lang="en-US"/>
              <a:t>What happens on a race?</a:t>
            </a:r>
          </a:p>
        </p:txBody>
      </p:sp>
      <p:sp>
        <p:nvSpPr>
          <p:cNvPr id="34818" name="Rectangle 2"/>
          <p:cNvSpPr>
            <a:spLocks noGrp="1" noChangeArrowheads="1"/>
          </p:cNvSpPr>
          <p:nvPr>
            <p:ph type="body" idx="1"/>
            <p:custDataLst>
              <p:tags r:id="rId2"/>
            </p:custDataLst>
          </p:nvPr>
        </p:nvSpPr>
        <p:spPr>
          <a:xfrm>
            <a:off x="892969" y="1946672"/>
            <a:ext cx="7358063" cy="4377928"/>
          </a:xfrm>
          <a:ln/>
        </p:spPr>
        <p:txBody>
          <a:bodyPr>
            <a:normAutofit/>
          </a:bodyPr>
          <a:lstStyle/>
          <a:p>
            <a:pPr marL="625056"/>
            <a:r>
              <a:rPr lang="en-US" sz="2800" dirty="0"/>
              <a:t>In C++, undefined semantics</a:t>
            </a:r>
          </a:p>
          <a:p>
            <a:pPr marL="1562640" lvl="3"/>
            <a:endParaRPr lang="en-US" sz="1800" dirty="0"/>
          </a:p>
          <a:p>
            <a:pPr marL="1250112" lvl="2"/>
            <a:endParaRPr lang="en-US" sz="2000" dirty="0"/>
          </a:p>
          <a:p>
            <a:pPr marL="625056"/>
            <a:endParaRPr lang="en-US" sz="2800" dirty="0" smtClean="0"/>
          </a:p>
          <a:p>
            <a:pPr marL="625056"/>
            <a:endParaRPr lang="en-US" sz="2800" dirty="0" smtClean="0"/>
          </a:p>
          <a:p>
            <a:pPr marL="625056"/>
            <a:r>
              <a:rPr lang="en-US" sz="2800" dirty="0" smtClean="0"/>
              <a:t>Valid </a:t>
            </a:r>
            <a:r>
              <a:rPr lang="en-US" sz="2800" dirty="0"/>
              <a:t>results</a:t>
            </a:r>
            <a:r>
              <a:rPr lang="en-US" sz="2800" dirty="0" smtClean="0"/>
              <a:t>:</a:t>
            </a:r>
          </a:p>
          <a:p>
            <a:pPr marL="937584" lvl="1"/>
            <a:endParaRPr lang="en-US" sz="2400" dirty="0" smtClean="0"/>
          </a:p>
          <a:p>
            <a:pPr marL="937584" lvl="1"/>
            <a:endParaRPr lang="en-US" sz="2400" dirty="0" smtClean="0"/>
          </a:p>
          <a:p>
            <a:pPr marL="937584" lvl="1"/>
            <a:endParaRPr lang="en-US" sz="2400" dirty="0" smtClean="0"/>
          </a:p>
          <a:p>
            <a:pPr marL="937584" lvl="1"/>
            <a:endParaRPr lang="en-US" sz="2400" dirty="0" smtClean="0"/>
          </a:p>
        </p:txBody>
      </p:sp>
      <p:grpSp>
        <p:nvGrpSpPr>
          <p:cNvPr id="2" name="Group 3"/>
          <p:cNvGrpSpPr>
            <a:grpSpLocks/>
          </p:cNvGrpSpPr>
          <p:nvPr>
            <p:custDataLst>
              <p:tags r:id="rId3"/>
            </p:custDataLst>
          </p:nvPr>
        </p:nvGrpSpPr>
        <p:grpSpPr bwMode="auto">
          <a:xfrm>
            <a:off x="1219200" y="2508126"/>
            <a:ext cx="6261406" cy="1154162"/>
            <a:chOff x="0" y="7"/>
            <a:chExt cx="4694" cy="1034"/>
          </a:xfrm>
        </p:grpSpPr>
        <p:sp>
          <p:nvSpPr>
            <p:cNvPr id="34820" name="Rectangle 4"/>
            <p:cNvSpPr>
              <a:spLocks/>
            </p:cNvSpPr>
            <p:nvPr>
              <p:custDataLst>
                <p:tags r:id="rId7"/>
              </p:custDataLst>
            </p:nvPr>
          </p:nvSpPr>
          <p:spPr bwMode="auto">
            <a:xfrm>
              <a:off x="0" y="7"/>
              <a:ext cx="3455" cy="1034"/>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     (x == y == 0)</a:t>
              </a:r>
            </a:p>
            <a:p>
              <a:pPr algn="l"/>
              <a:r>
                <a:rPr lang="en-US" sz="2500" dirty="0">
                  <a:ea typeface="Gill Sans" charset="0"/>
                  <a:cs typeface="Gill Sans" charset="0"/>
                </a:rPr>
                <a:t>  x = 1;    (</a:t>
              </a:r>
              <a:r>
                <a:rPr lang="en-US" sz="2500" dirty="0">
                  <a:solidFill>
                    <a:srgbClr val="A40800"/>
                  </a:solidFill>
                  <a:ea typeface="Gill Sans" charset="0"/>
                  <a:cs typeface="Gill Sans" charset="0"/>
                </a:rPr>
                <a:t>a</a:t>
              </a:r>
              <a:r>
                <a:rPr lang="en-US" sz="2500" dirty="0">
                  <a:ea typeface="Gill Sans" charset="0"/>
                  <a:cs typeface="Gill Sans" charset="0"/>
                </a:rPr>
                <a:t>)</a:t>
              </a:r>
            </a:p>
            <a:p>
              <a:pPr algn="l"/>
              <a:r>
                <a:rPr lang="en-US" sz="2500" dirty="0">
                  <a:ea typeface="Gill Sans" charset="0"/>
                  <a:cs typeface="Gill Sans" charset="0"/>
                </a:rPr>
                <a:t>  r1 = y;   (</a:t>
              </a:r>
              <a:r>
                <a:rPr lang="en-US" sz="2500" dirty="0">
                  <a:solidFill>
                    <a:srgbClr val="A40800"/>
                  </a:solidFill>
                  <a:ea typeface="Gill Sans" charset="0"/>
                  <a:cs typeface="Gill Sans" charset="0"/>
                </a:rPr>
                <a:t>b</a:t>
              </a:r>
              <a:r>
                <a:rPr lang="en-US" sz="2500" dirty="0">
                  <a:ea typeface="Gill Sans" charset="0"/>
                  <a:cs typeface="Gill Sans" charset="0"/>
                </a:rPr>
                <a:t>)</a:t>
              </a:r>
            </a:p>
          </p:txBody>
        </p:sp>
        <p:sp>
          <p:nvSpPr>
            <p:cNvPr id="34821" name="Rectangle 5"/>
            <p:cNvSpPr>
              <a:spLocks/>
            </p:cNvSpPr>
            <p:nvPr>
              <p:custDataLst>
                <p:tags r:id="rId8"/>
              </p:custDataLst>
            </p:nvPr>
          </p:nvSpPr>
          <p:spPr bwMode="auto">
            <a:xfrm>
              <a:off x="3248" y="7"/>
              <a:ext cx="1446" cy="1034"/>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    </a:t>
              </a:r>
              <a:r>
                <a:rPr lang="en-US" sz="2500" dirty="0" smtClean="0">
                  <a:ea typeface="Gill Sans" charset="0"/>
                  <a:cs typeface="Gill Sans" charset="0"/>
                </a:rPr>
                <a:t>(</a:t>
              </a:r>
              <a:r>
                <a:rPr lang="en-US" sz="2500" dirty="0">
                  <a:solidFill>
                    <a:srgbClr val="0044FE"/>
                  </a:solidFill>
                  <a:ea typeface="Gill Sans" charset="0"/>
                  <a:cs typeface="Gill Sans" charset="0"/>
                </a:rPr>
                <a:t>c</a:t>
              </a:r>
              <a:r>
                <a:rPr lang="en-US" sz="2500" dirty="0">
                  <a:ea typeface="Gill Sans" charset="0"/>
                  <a:cs typeface="Gill Sans" charset="0"/>
                </a:rPr>
                <a:t>)</a:t>
              </a:r>
            </a:p>
            <a:p>
              <a:pPr algn="l"/>
              <a:r>
                <a:rPr lang="en-US" sz="2500" dirty="0">
                  <a:ea typeface="Gill Sans" charset="0"/>
                  <a:cs typeface="Gill Sans" charset="0"/>
                </a:rPr>
                <a:t>  r2 = x;   (</a:t>
              </a:r>
              <a:r>
                <a:rPr lang="en-US" sz="2500" dirty="0">
                  <a:solidFill>
                    <a:srgbClr val="0044FE"/>
                  </a:solidFill>
                  <a:ea typeface="Gill Sans" charset="0"/>
                  <a:cs typeface="Gill Sans" charset="0"/>
                </a:rPr>
                <a:t>d</a:t>
              </a:r>
              <a:r>
                <a:rPr lang="en-US" sz="2500" dirty="0">
                  <a:ea typeface="Gill Sans" charset="0"/>
                  <a:cs typeface="Gill Sans" charset="0"/>
                </a:rPr>
                <a:t>)</a:t>
              </a:r>
            </a:p>
          </p:txBody>
        </p:sp>
      </p:grpSp>
      <p:sp>
        <p:nvSpPr>
          <p:cNvPr id="7" name="Date Placeholder 6"/>
          <p:cNvSpPr>
            <a:spLocks noGrp="1"/>
          </p:cNvSpPr>
          <p:nvPr>
            <p:ph type="dt" sz="half" idx="10"/>
            <p:custDataLst>
              <p:tags r:id="rId4"/>
            </p:custDataLst>
          </p:nvPr>
        </p:nvSpPr>
        <p:spPr/>
        <p:txBody>
          <a:bodyPr/>
          <a:lstStyle/>
          <a:p>
            <a:pPr>
              <a:defRPr/>
            </a:pPr>
            <a:fld id="{DE70C5F9-A2BC-43C9-A527-3F6FF58BDC57}" type="datetime1">
              <a:rPr lang="en-US" smtClean="0"/>
              <a:t>12/6/2011</a:t>
            </a:fld>
            <a:endParaRPr lang="en-US"/>
          </a:p>
        </p:txBody>
      </p:sp>
      <p:sp>
        <p:nvSpPr>
          <p:cNvPr id="8" name="Slide Number Placeholder 7"/>
          <p:cNvSpPr>
            <a:spLocks noGrp="1"/>
          </p:cNvSpPr>
          <p:nvPr>
            <p:ph type="sldNum" sz="quarter" idx="12"/>
            <p:custDataLst>
              <p:tags r:id="rId5"/>
            </p:custDataLst>
          </p:nvPr>
        </p:nvSpPr>
        <p:spPr/>
        <p:txBody>
          <a:bodyPr/>
          <a:lstStyle/>
          <a:p>
            <a:pPr>
              <a:defRPr/>
            </a:pPr>
            <a:r>
              <a:rPr lang="en-US" smtClean="0"/>
              <a:t>X3-</a:t>
            </a:r>
            <a:fld id="{D60129FB-96EC-407D-A4BA-9F72A61BD8C5}" type="slidenum">
              <a:rPr lang="en-US" smtClean="0"/>
              <a:pPr>
                <a:defRPr/>
              </a:pPr>
              <a:t>21</a:t>
            </a:fld>
            <a:endParaRPr lang="en-US" dirty="0"/>
          </a:p>
        </p:txBody>
      </p:sp>
      <p:sp>
        <p:nvSpPr>
          <p:cNvPr id="9" name="Footer Placeholder 8"/>
          <p:cNvSpPr>
            <a:spLocks noGrp="1"/>
          </p:cNvSpPr>
          <p:nvPr>
            <p:ph type="ftr" sz="quarter" idx="11"/>
            <p:custDataLst>
              <p:tags r:id="rId6"/>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1"/>
          <p:cNvSpPr>
            <a:spLocks noGrp="1" noChangeArrowheads="1"/>
          </p:cNvSpPr>
          <p:nvPr>
            <p:ph type="title"/>
            <p:custDataLst>
              <p:tags r:id="rId1"/>
            </p:custDataLst>
          </p:nvPr>
        </p:nvSpPr>
        <p:spPr>
          <a:ln/>
        </p:spPr>
        <p:txBody>
          <a:bodyPr/>
          <a:lstStyle/>
          <a:p>
            <a:r>
              <a:rPr lang="en-US"/>
              <a:t>What happens on a race?</a:t>
            </a:r>
          </a:p>
        </p:txBody>
      </p:sp>
      <p:sp>
        <p:nvSpPr>
          <p:cNvPr id="34818" name="Rectangle 2"/>
          <p:cNvSpPr>
            <a:spLocks noGrp="1" noChangeArrowheads="1"/>
          </p:cNvSpPr>
          <p:nvPr>
            <p:ph type="body" idx="1"/>
            <p:custDataLst>
              <p:tags r:id="rId2"/>
            </p:custDataLst>
          </p:nvPr>
        </p:nvSpPr>
        <p:spPr>
          <a:xfrm>
            <a:off x="892969" y="1946672"/>
            <a:ext cx="7358063" cy="4377928"/>
          </a:xfrm>
          <a:ln/>
        </p:spPr>
        <p:txBody>
          <a:bodyPr>
            <a:normAutofit fontScale="85000" lnSpcReduction="10000"/>
          </a:bodyPr>
          <a:lstStyle/>
          <a:p>
            <a:pPr marL="625056"/>
            <a:r>
              <a:rPr lang="en-US" dirty="0"/>
              <a:t>In C++, undefined semantics</a:t>
            </a:r>
          </a:p>
          <a:p>
            <a:pPr marL="1562640" lvl="3"/>
            <a:endParaRPr lang="en-US" dirty="0"/>
          </a:p>
          <a:p>
            <a:pPr marL="1250112" lvl="2"/>
            <a:endParaRPr lang="en-US" dirty="0"/>
          </a:p>
          <a:p>
            <a:pPr marL="625056"/>
            <a:endParaRPr lang="en-US" dirty="0" smtClean="0"/>
          </a:p>
          <a:p>
            <a:pPr marL="625056"/>
            <a:endParaRPr lang="en-US" dirty="0" smtClean="0"/>
          </a:p>
          <a:p>
            <a:pPr marL="625056"/>
            <a:r>
              <a:rPr lang="en-US" dirty="0" smtClean="0"/>
              <a:t>Valid </a:t>
            </a:r>
            <a:r>
              <a:rPr lang="en-US" dirty="0"/>
              <a:t>results:</a:t>
            </a:r>
          </a:p>
          <a:p>
            <a:pPr marL="937584" lvl="1"/>
            <a:r>
              <a:rPr lang="en-US" dirty="0"/>
              <a:t>r1 = 0 and r2 = 0</a:t>
            </a:r>
          </a:p>
          <a:p>
            <a:pPr marL="937584" lvl="1"/>
            <a:r>
              <a:rPr lang="en-US" dirty="0"/>
              <a:t>r1 = 0 and r2 = 2</a:t>
            </a:r>
          </a:p>
          <a:p>
            <a:pPr marL="937584" lvl="1"/>
            <a:r>
              <a:rPr lang="en-US" dirty="0"/>
              <a:t>“format c</a:t>
            </a:r>
            <a:r>
              <a:rPr lang="en-US" dirty="0" smtClean="0"/>
              <a:t>:\”</a:t>
            </a:r>
          </a:p>
          <a:p>
            <a:pPr marL="625056"/>
            <a:r>
              <a:rPr lang="en-US" dirty="0" smtClean="0"/>
              <a:t>No </a:t>
            </a:r>
            <a:r>
              <a:rPr lang="en-US" dirty="0"/>
              <a:t>such thing as a benign race in C++!</a:t>
            </a:r>
          </a:p>
        </p:txBody>
      </p:sp>
      <p:grpSp>
        <p:nvGrpSpPr>
          <p:cNvPr id="2" name="Group 3"/>
          <p:cNvGrpSpPr>
            <a:grpSpLocks/>
          </p:cNvGrpSpPr>
          <p:nvPr>
            <p:custDataLst>
              <p:tags r:id="rId3"/>
            </p:custDataLst>
          </p:nvPr>
        </p:nvGrpSpPr>
        <p:grpSpPr bwMode="auto">
          <a:xfrm>
            <a:off x="1219200" y="2508126"/>
            <a:ext cx="6261406" cy="1154162"/>
            <a:chOff x="0" y="7"/>
            <a:chExt cx="4694" cy="1034"/>
          </a:xfrm>
        </p:grpSpPr>
        <p:sp>
          <p:nvSpPr>
            <p:cNvPr id="34820" name="Rectangle 4"/>
            <p:cNvSpPr>
              <a:spLocks/>
            </p:cNvSpPr>
            <p:nvPr>
              <p:custDataLst>
                <p:tags r:id="rId7"/>
              </p:custDataLst>
            </p:nvPr>
          </p:nvSpPr>
          <p:spPr bwMode="auto">
            <a:xfrm>
              <a:off x="0" y="7"/>
              <a:ext cx="3455" cy="1034"/>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     (x == y == 0)</a:t>
              </a:r>
            </a:p>
            <a:p>
              <a:pPr algn="l"/>
              <a:r>
                <a:rPr lang="en-US" sz="2500" dirty="0">
                  <a:ea typeface="Gill Sans" charset="0"/>
                  <a:cs typeface="Gill Sans" charset="0"/>
                </a:rPr>
                <a:t>  x = 1;    (</a:t>
              </a:r>
              <a:r>
                <a:rPr lang="en-US" sz="2500" dirty="0">
                  <a:solidFill>
                    <a:srgbClr val="A40800"/>
                  </a:solidFill>
                  <a:ea typeface="Gill Sans" charset="0"/>
                  <a:cs typeface="Gill Sans" charset="0"/>
                </a:rPr>
                <a:t>a</a:t>
              </a:r>
              <a:r>
                <a:rPr lang="en-US" sz="2500" dirty="0">
                  <a:ea typeface="Gill Sans" charset="0"/>
                  <a:cs typeface="Gill Sans" charset="0"/>
                </a:rPr>
                <a:t>)</a:t>
              </a:r>
            </a:p>
            <a:p>
              <a:pPr algn="l"/>
              <a:r>
                <a:rPr lang="en-US" sz="2500" dirty="0">
                  <a:ea typeface="Gill Sans" charset="0"/>
                  <a:cs typeface="Gill Sans" charset="0"/>
                </a:rPr>
                <a:t>  r1 = y;   (</a:t>
              </a:r>
              <a:r>
                <a:rPr lang="en-US" sz="2500" dirty="0">
                  <a:solidFill>
                    <a:srgbClr val="A40800"/>
                  </a:solidFill>
                  <a:ea typeface="Gill Sans" charset="0"/>
                  <a:cs typeface="Gill Sans" charset="0"/>
                </a:rPr>
                <a:t>b</a:t>
              </a:r>
              <a:r>
                <a:rPr lang="en-US" sz="2500" dirty="0">
                  <a:ea typeface="Gill Sans" charset="0"/>
                  <a:cs typeface="Gill Sans" charset="0"/>
                </a:rPr>
                <a:t>)</a:t>
              </a:r>
            </a:p>
          </p:txBody>
        </p:sp>
        <p:sp>
          <p:nvSpPr>
            <p:cNvPr id="34821" name="Rectangle 5"/>
            <p:cNvSpPr>
              <a:spLocks/>
            </p:cNvSpPr>
            <p:nvPr>
              <p:custDataLst>
                <p:tags r:id="rId8"/>
              </p:custDataLst>
            </p:nvPr>
          </p:nvSpPr>
          <p:spPr bwMode="auto">
            <a:xfrm>
              <a:off x="3248" y="7"/>
              <a:ext cx="1446" cy="1034"/>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    </a:t>
              </a:r>
              <a:r>
                <a:rPr lang="en-US" sz="2500" dirty="0" smtClean="0">
                  <a:ea typeface="Gill Sans" charset="0"/>
                  <a:cs typeface="Gill Sans" charset="0"/>
                </a:rPr>
                <a:t>(</a:t>
              </a:r>
              <a:r>
                <a:rPr lang="en-US" sz="2500" dirty="0">
                  <a:solidFill>
                    <a:srgbClr val="0044FE"/>
                  </a:solidFill>
                  <a:ea typeface="Gill Sans" charset="0"/>
                  <a:cs typeface="Gill Sans" charset="0"/>
                </a:rPr>
                <a:t>c</a:t>
              </a:r>
              <a:r>
                <a:rPr lang="en-US" sz="2500" dirty="0">
                  <a:ea typeface="Gill Sans" charset="0"/>
                  <a:cs typeface="Gill Sans" charset="0"/>
                </a:rPr>
                <a:t>)</a:t>
              </a:r>
            </a:p>
            <a:p>
              <a:pPr algn="l"/>
              <a:r>
                <a:rPr lang="en-US" sz="2500" dirty="0">
                  <a:ea typeface="Gill Sans" charset="0"/>
                  <a:cs typeface="Gill Sans" charset="0"/>
                </a:rPr>
                <a:t>  r2 = x;   (</a:t>
              </a:r>
              <a:r>
                <a:rPr lang="en-US" sz="2500" dirty="0">
                  <a:solidFill>
                    <a:srgbClr val="0044FE"/>
                  </a:solidFill>
                  <a:ea typeface="Gill Sans" charset="0"/>
                  <a:cs typeface="Gill Sans" charset="0"/>
                </a:rPr>
                <a:t>d</a:t>
              </a:r>
              <a:r>
                <a:rPr lang="en-US" sz="2500" dirty="0">
                  <a:ea typeface="Gill Sans" charset="0"/>
                  <a:cs typeface="Gill Sans" charset="0"/>
                </a:rPr>
                <a:t>)</a:t>
              </a:r>
            </a:p>
          </p:txBody>
        </p:sp>
      </p:grpSp>
      <p:sp>
        <p:nvSpPr>
          <p:cNvPr id="7" name="Date Placeholder 6"/>
          <p:cNvSpPr>
            <a:spLocks noGrp="1"/>
          </p:cNvSpPr>
          <p:nvPr>
            <p:ph type="dt" sz="half" idx="10"/>
            <p:custDataLst>
              <p:tags r:id="rId4"/>
            </p:custDataLst>
          </p:nvPr>
        </p:nvSpPr>
        <p:spPr/>
        <p:txBody>
          <a:bodyPr/>
          <a:lstStyle/>
          <a:p>
            <a:pPr>
              <a:defRPr/>
            </a:pPr>
            <a:fld id="{809B4C11-D5B3-494D-9FB5-BED53A30BFE5}" type="datetime1">
              <a:rPr lang="en-US" smtClean="0"/>
              <a:t>12/6/2011</a:t>
            </a:fld>
            <a:endParaRPr lang="en-US"/>
          </a:p>
        </p:txBody>
      </p:sp>
      <p:sp>
        <p:nvSpPr>
          <p:cNvPr id="8" name="Slide Number Placeholder 7"/>
          <p:cNvSpPr>
            <a:spLocks noGrp="1"/>
          </p:cNvSpPr>
          <p:nvPr>
            <p:ph type="sldNum" sz="quarter" idx="12"/>
            <p:custDataLst>
              <p:tags r:id="rId5"/>
            </p:custDataLst>
          </p:nvPr>
        </p:nvSpPr>
        <p:spPr/>
        <p:txBody>
          <a:bodyPr/>
          <a:lstStyle/>
          <a:p>
            <a:pPr>
              <a:defRPr/>
            </a:pPr>
            <a:r>
              <a:rPr lang="en-US" smtClean="0"/>
              <a:t>X3-</a:t>
            </a:r>
            <a:fld id="{D60129FB-96EC-407D-A4BA-9F72A61BD8C5}" type="slidenum">
              <a:rPr lang="en-US" smtClean="0"/>
              <a:pPr>
                <a:defRPr/>
              </a:pPr>
              <a:t>22</a:t>
            </a:fld>
            <a:endParaRPr lang="en-US" dirty="0"/>
          </a:p>
        </p:txBody>
      </p:sp>
      <p:sp>
        <p:nvSpPr>
          <p:cNvPr id="9" name="Footer Placeholder 8"/>
          <p:cNvSpPr>
            <a:spLocks noGrp="1"/>
          </p:cNvSpPr>
          <p:nvPr>
            <p:ph type="ftr" sz="quarter" idx="11"/>
            <p:custDataLst>
              <p:tags r:id="rId6"/>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81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481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custDataLst>
              <p:tags r:id="rId1"/>
            </p:custDataLst>
          </p:nvPr>
        </p:nvSpPr>
        <p:spPr>
          <a:ln/>
        </p:spPr>
        <p:txBody>
          <a:bodyPr/>
          <a:lstStyle/>
          <a:p>
            <a:r>
              <a:rPr lang="en-US"/>
              <a:t>Hard to bound effects</a:t>
            </a:r>
          </a:p>
        </p:txBody>
      </p:sp>
      <p:sp>
        <p:nvSpPr>
          <p:cNvPr id="35842" name="Rectangle 2"/>
          <p:cNvSpPr>
            <a:spLocks noGrp="1" noChangeArrowheads="1"/>
          </p:cNvSpPr>
          <p:nvPr>
            <p:ph type="body" idx="1"/>
            <p:custDataLst>
              <p:tags r:id="rId2"/>
            </p:custDataLst>
          </p:nvPr>
        </p:nvSpPr>
        <p:spPr>
          <a:xfrm>
            <a:off x="4648200" y="2057400"/>
            <a:ext cx="3751064" cy="4018359"/>
          </a:xfrm>
          <a:ln/>
        </p:spPr>
        <p:txBody>
          <a:bodyPr>
            <a:normAutofit fontScale="92500"/>
          </a:bodyPr>
          <a:lstStyle/>
          <a:p>
            <a:pPr marL="625056"/>
            <a:r>
              <a:rPr lang="en-US" dirty="0"/>
              <a:t>Compiler should be able to generate table</a:t>
            </a:r>
          </a:p>
          <a:p>
            <a:pPr marL="937584" lvl="1"/>
            <a:r>
              <a:rPr lang="en-US" dirty="0"/>
              <a:t>Assumes x in range after check</a:t>
            </a:r>
          </a:p>
          <a:p>
            <a:pPr marL="937584" lvl="1"/>
            <a:r>
              <a:rPr lang="en-US" dirty="0" err="1"/>
              <a:t>Async</a:t>
            </a:r>
            <a:r>
              <a:rPr lang="en-US" dirty="0"/>
              <a:t> change to x causes arbitrary behavior</a:t>
            </a:r>
          </a:p>
        </p:txBody>
      </p:sp>
      <p:sp>
        <p:nvSpPr>
          <p:cNvPr id="35843" name="Rectangle 3"/>
          <p:cNvSpPr>
            <a:spLocks/>
          </p:cNvSpPr>
          <p:nvPr>
            <p:custDataLst>
              <p:tags r:id="rId3"/>
            </p:custDataLst>
          </p:nvPr>
        </p:nvSpPr>
        <p:spPr bwMode="auto">
          <a:xfrm>
            <a:off x="1180951" y="2092672"/>
            <a:ext cx="3658053" cy="4231928"/>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unsigned x;</a:t>
            </a:r>
          </a:p>
          <a:p>
            <a:pPr algn="l"/>
            <a:endParaRPr lang="en-US" sz="2500" dirty="0">
              <a:ea typeface="Gill Sans" charset="0"/>
              <a:cs typeface="Gill Sans" charset="0"/>
            </a:endParaRPr>
          </a:p>
          <a:p>
            <a:pPr algn="l"/>
            <a:r>
              <a:rPr lang="en-US" sz="2500" dirty="0">
                <a:ea typeface="Gill Sans" charset="0"/>
                <a:cs typeface="Gill Sans" charset="0"/>
              </a:rPr>
              <a:t>if (x &lt; 3) {</a:t>
            </a:r>
          </a:p>
          <a:p>
            <a:pPr algn="l"/>
            <a:r>
              <a:rPr lang="en-US" sz="2500" i="1" dirty="0">
                <a:ea typeface="Gill Sans" charset="0"/>
                <a:cs typeface="Gill Sans" charset="0"/>
              </a:rPr>
              <a:t>  // x modified by another</a:t>
            </a:r>
          </a:p>
          <a:p>
            <a:pPr algn="l"/>
            <a:r>
              <a:rPr lang="en-US" sz="2500" i="1" dirty="0">
                <a:ea typeface="Gill Sans" charset="0"/>
                <a:cs typeface="Gill Sans" charset="0"/>
              </a:rPr>
              <a:t>  // thread</a:t>
            </a:r>
          </a:p>
          <a:p>
            <a:pPr algn="l"/>
            <a:r>
              <a:rPr lang="en-US" sz="2500" dirty="0">
                <a:ea typeface="Gill Sans" charset="0"/>
                <a:cs typeface="Gill Sans" charset="0"/>
              </a:rPr>
              <a:t>  switch (x) {</a:t>
            </a:r>
          </a:p>
          <a:p>
            <a:pPr algn="l"/>
            <a:r>
              <a:rPr lang="en-US" sz="2500" dirty="0">
                <a:ea typeface="Gill Sans" charset="0"/>
                <a:cs typeface="Gill Sans" charset="0"/>
              </a:rPr>
              <a:t>    case 0: ...</a:t>
            </a:r>
          </a:p>
          <a:p>
            <a:pPr algn="l"/>
            <a:r>
              <a:rPr lang="en-US" sz="2500" dirty="0">
                <a:ea typeface="Gill Sans" charset="0"/>
                <a:cs typeface="Gill Sans" charset="0"/>
              </a:rPr>
              <a:t>    case 1: ...</a:t>
            </a:r>
          </a:p>
          <a:p>
            <a:pPr algn="l"/>
            <a:r>
              <a:rPr lang="en-US" sz="2500" dirty="0">
                <a:ea typeface="Gill Sans" charset="0"/>
                <a:cs typeface="Gill Sans" charset="0"/>
              </a:rPr>
              <a:t>    case 2: ...</a:t>
            </a:r>
          </a:p>
          <a:p>
            <a:pPr algn="l"/>
            <a:r>
              <a:rPr lang="en-US" sz="2500" dirty="0">
                <a:ea typeface="Gill Sans" charset="0"/>
                <a:cs typeface="Gill Sans" charset="0"/>
              </a:rPr>
              <a:t>  }</a:t>
            </a:r>
          </a:p>
          <a:p>
            <a:pPr algn="l"/>
            <a:r>
              <a:rPr lang="en-US" sz="2500" dirty="0">
                <a:ea typeface="Gill Sans" charset="0"/>
                <a:cs typeface="Gill Sans" charset="0"/>
              </a:rPr>
              <a:t>}</a:t>
            </a:r>
          </a:p>
        </p:txBody>
      </p:sp>
      <p:sp>
        <p:nvSpPr>
          <p:cNvPr id="5" name="Date Placeholder 4"/>
          <p:cNvSpPr>
            <a:spLocks noGrp="1"/>
          </p:cNvSpPr>
          <p:nvPr>
            <p:ph type="dt" sz="half" idx="10"/>
            <p:custDataLst>
              <p:tags r:id="rId4"/>
            </p:custDataLst>
          </p:nvPr>
        </p:nvSpPr>
        <p:spPr/>
        <p:txBody>
          <a:bodyPr/>
          <a:lstStyle/>
          <a:p>
            <a:pPr>
              <a:defRPr/>
            </a:pPr>
            <a:fld id="{457E7132-16B1-41ED-9AFC-3CB5D1EB0C2D}" type="datetime1">
              <a:rPr lang="en-US" smtClean="0"/>
              <a:t>12/6/2011</a:t>
            </a:fld>
            <a:endParaRPr lang="en-US"/>
          </a:p>
        </p:txBody>
      </p:sp>
      <p:sp>
        <p:nvSpPr>
          <p:cNvPr id="6" name="Slide Number Placeholder 5"/>
          <p:cNvSpPr>
            <a:spLocks noGrp="1"/>
          </p:cNvSpPr>
          <p:nvPr>
            <p:ph type="sldNum" sz="quarter" idx="12"/>
            <p:custDataLst>
              <p:tags r:id="rId5"/>
            </p:custDataLst>
          </p:nvPr>
        </p:nvSpPr>
        <p:spPr/>
        <p:txBody>
          <a:bodyPr/>
          <a:lstStyle/>
          <a:p>
            <a:pPr>
              <a:defRPr/>
            </a:pPr>
            <a:r>
              <a:rPr lang="en-US" smtClean="0"/>
              <a:t>X3-</a:t>
            </a:r>
            <a:fld id="{D60129FB-96EC-407D-A4BA-9F72A61BD8C5}" type="slidenum">
              <a:rPr lang="en-US" smtClean="0"/>
              <a:pPr>
                <a:defRPr/>
              </a:pPr>
              <a:t>23</a:t>
            </a:fld>
            <a:endParaRPr lang="en-US" dirty="0"/>
          </a:p>
        </p:txBody>
      </p:sp>
      <p:sp>
        <p:nvSpPr>
          <p:cNvPr id="7" name="Footer Placeholder 6"/>
          <p:cNvSpPr>
            <a:spLocks noGrp="1"/>
          </p:cNvSpPr>
          <p:nvPr>
            <p:ph type="ftr" sz="quarter" idx="11"/>
            <p:custDataLst>
              <p:tags r:id="rId6"/>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custDataLst>
              <p:tags r:id="rId1"/>
            </p:custDataLst>
          </p:nvPr>
        </p:nvSpPr>
        <p:spPr/>
        <p:txBody>
          <a:bodyPr/>
          <a:lstStyle/>
          <a:p>
            <a:r>
              <a:rPr lang="en-US" smtClean="0"/>
              <a:t>Type-safety issues</a:t>
            </a:r>
            <a:endParaRPr lang="en-US"/>
          </a:p>
        </p:txBody>
      </p:sp>
      <p:sp>
        <p:nvSpPr>
          <p:cNvPr id="36866" name="Rectangle 2"/>
          <p:cNvSpPr>
            <a:spLocks noGrp="1" noChangeArrowheads="1"/>
          </p:cNvSpPr>
          <p:nvPr>
            <p:ph type="body" idx="1"/>
            <p:custDataLst>
              <p:tags r:id="rId2"/>
            </p:custDataLst>
          </p:nvPr>
        </p:nvSpPr>
        <p:spPr>
          <a:xfrm>
            <a:off x="1182688" y="2017713"/>
            <a:ext cx="7199312" cy="4114800"/>
          </a:xfrm>
        </p:spPr>
        <p:txBody>
          <a:bodyPr/>
          <a:lstStyle/>
          <a:p>
            <a:r>
              <a:rPr lang="en-US" dirty="0" smtClean="0"/>
              <a:t>In Java, data races cannot violate type safety</a:t>
            </a:r>
          </a:p>
          <a:p>
            <a:pPr lvl="1"/>
            <a:r>
              <a:rPr lang="en-US" dirty="0" smtClean="0"/>
              <a:t>Java promises a measure of security</a:t>
            </a:r>
          </a:p>
          <a:p>
            <a:pPr lvl="1"/>
            <a:r>
              <a:rPr lang="en-US" dirty="0" err="1" smtClean="0"/>
              <a:t>Synchroization</a:t>
            </a:r>
            <a:r>
              <a:rPr lang="en-US" dirty="0" smtClean="0"/>
              <a:t> errors may be used on purposed by untrusted code to open / exploit holes</a:t>
            </a:r>
          </a:p>
          <a:p>
            <a:pPr lvl="1"/>
            <a:r>
              <a:rPr lang="en-US" dirty="0" smtClean="0"/>
              <a:t>Java memory model must provide some guarantees in the presence of races</a:t>
            </a:r>
            <a:endParaRPr lang="en-US" dirty="0"/>
          </a:p>
        </p:txBody>
      </p:sp>
      <p:sp>
        <p:nvSpPr>
          <p:cNvPr id="4" name="Date Placeholder 3"/>
          <p:cNvSpPr>
            <a:spLocks noGrp="1"/>
          </p:cNvSpPr>
          <p:nvPr>
            <p:ph type="dt" sz="half" idx="10"/>
            <p:custDataLst>
              <p:tags r:id="rId3"/>
            </p:custDataLst>
          </p:nvPr>
        </p:nvSpPr>
        <p:spPr/>
        <p:txBody>
          <a:bodyPr/>
          <a:lstStyle/>
          <a:p>
            <a:fld id="{D29F6EBB-B35E-421E-B98F-01AC2CDCA005}" type="datetime1">
              <a:rPr lang="en-US" smtClean="0"/>
              <a:pPr/>
              <a:t>12/6/2011</a:t>
            </a:fld>
            <a:endParaRPr lang="en-US"/>
          </a:p>
        </p:txBody>
      </p:sp>
      <p:sp>
        <p:nvSpPr>
          <p:cNvPr id="6" name="Footer Placeholder 5"/>
          <p:cNvSpPr>
            <a:spLocks noGrp="1"/>
          </p:cNvSpPr>
          <p:nvPr>
            <p:ph type="ftr" sz="quarter" idx="11"/>
            <p:custDataLst>
              <p:tags r:id="rId4"/>
            </p:custDataLst>
          </p:nvPr>
        </p:nvSpPr>
        <p:spPr/>
        <p:txBody>
          <a:bodyPr/>
          <a:lstStyle/>
          <a:p>
            <a:r>
              <a:rPr lang="nl-NL" smtClean="0"/>
              <a:t>© 2002-11 Hal Perkins &amp; UW CSE</a:t>
            </a:r>
            <a:endParaRPr lang="en-US" dirty="0"/>
          </a:p>
        </p:txBody>
      </p:sp>
      <p:sp>
        <p:nvSpPr>
          <p:cNvPr id="5" name="Slide Number Placeholder 4"/>
          <p:cNvSpPr>
            <a:spLocks noGrp="1"/>
          </p:cNvSpPr>
          <p:nvPr>
            <p:ph type="sldNum" sz="quarter" idx="12"/>
            <p:custDataLst>
              <p:tags r:id="rId5"/>
            </p:custDataLst>
          </p:nvPr>
        </p:nvSpPr>
        <p:spPr/>
        <p:txBody>
          <a:bodyPr/>
          <a:lstStyle/>
          <a:p>
            <a:r>
              <a:rPr lang="en-US" smtClean="0"/>
              <a:t>X3-</a:t>
            </a:r>
            <a:fld id="{D60129FB-96EC-407D-A4BA-9F72A61BD8C5}" type="slidenum">
              <a:rPr lang="en-US" smtClean="0"/>
              <a:pPr/>
              <a:t>24</a:t>
            </a:fld>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custDataLst>
              <p:tags r:id="rId1"/>
            </p:custDataLst>
          </p:nvPr>
        </p:nvSpPr>
        <p:spPr/>
        <p:txBody>
          <a:bodyPr/>
          <a:lstStyle/>
          <a:p>
            <a:r>
              <a:rPr lang="en-US" smtClean="0"/>
              <a:t>Java ordering</a:t>
            </a:r>
            <a:endParaRPr lang="en-US"/>
          </a:p>
        </p:txBody>
      </p:sp>
      <p:sp>
        <p:nvSpPr>
          <p:cNvPr id="37890" name="Rectangle 2"/>
          <p:cNvSpPr>
            <a:spLocks noGrp="1" noChangeArrowheads="1"/>
          </p:cNvSpPr>
          <p:nvPr>
            <p:ph type="body" idx="1"/>
            <p:custDataLst>
              <p:tags r:id="rId2"/>
            </p:custDataLst>
          </p:nvPr>
        </p:nvSpPr>
        <p:spPr>
          <a:xfrm>
            <a:off x="1182688" y="2017713"/>
            <a:ext cx="7580312" cy="4114800"/>
          </a:xfrm>
        </p:spPr>
        <p:txBody>
          <a:bodyPr/>
          <a:lstStyle/>
          <a:p>
            <a:r>
              <a:rPr lang="en-US" dirty="0" smtClean="0"/>
              <a:t>Java’s memory model defines a partial order over all actions in a program</a:t>
            </a:r>
          </a:p>
          <a:p>
            <a:pPr lvl="1"/>
            <a:r>
              <a:rPr lang="en-US" dirty="0" smtClean="0"/>
              <a:t>For each thread, actions must happen in program order</a:t>
            </a:r>
          </a:p>
          <a:p>
            <a:pPr lvl="1"/>
            <a:r>
              <a:rPr lang="en-US" dirty="0" smtClean="0"/>
              <a:t>Globally, synchronization actions must be totally ordered </a:t>
            </a:r>
          </a:p>
          <a:p>
            <a:pPr lvl="1"/>
            <a:r>
              <a:rPr lang="en-US" dirty="0" smtClean="0"/>
              <a:t>These two must be consistent</a:t>
            </a:r>
            <a:endParaRPr lang="en-US" dirty="0"/>
          </a:p>
        </p:txBody>
      </p:sp>
      <p:sp>
        <p:nvSpPr>
          <p:cNvPr id="4" name="Date Placeholder 3"/>
          <p:cNvSpPr>
            <a:spLocks noGrp="1"/>
          </p:cNvSpPr>
          <p:nvPr>
            <p:ph type="dt" sz="half" idx="10"/>
            <p:custDataLst>
              <p:tags r:id="rId3"/>
            </p:custDataLst>
          </p:nvPr>
        </p:nvSpPr>
        <p:spPr/>
        <p:txBody>
          <a:bodyPr/>
          <a:lstStyle/>
          <a:p>
            <a:fld id="{AAE8665F-3FCE-46BE-8D08-1F6714AAC06F}" type="datetime1">
              <a:rPr lang="en-US" smtClean="0"/>
              <a:pPr/>
              <a:t>12/6/2011</a:t>
            </a:fld>
            <a:endParaRPr lang="en-US"/>
          </a:p>
        </p:txBody>
      </p:sp>
      <p:sp>
        <p:nvSpPr>
          <p:cNvPr id="6" name="Footer Placeholder 5"/>
          <p:cNvSpPr>
            <a:spLocks noGrp="1"/>
          </p:cNvSpPr>
          <p:nvPr>
            <p:ph type="ftr" sz="quarter" idx="11"/>
            <p:custDataLst>
              <p:tags r:id="rId4"/>
            </p:custDataLst>
          </p:nvPr>
        </p:nvSpPr>
        <p:spPr/>
        <p:txBody>
          <a:bodyPr/>
          <a:lstStyle/>
          <a:p>
            <a:r>
              <a:rPr lang="nl-NL" smtClean="0"/>
              <a:t>© 2002-11 Hal Perkins &amp; UW CSE</a:t>
            </a:r>
            <a:endParaRPr lang="en-US" dirty="0"/>
          </a:p>
        </p:txBody>
      </p:sp>
      <p:sp>
        <p:nvSpPr>
          <p:cNvPr id="5" name="Slide Number Placeholder 4"/>
          <p:cNvSpPr>
            <a:spLocks noGrp="1"/>
          </p:cNvSpPr>
          <p:nvPr>
            <p:ph type="sldNum" sz="quarter" idx="12"/>
            <p:custDataLst>
              <p:tags r:id="rId5"/>
            </p:custDataLst>
          </p:nvPr>
        </p:nvSpPr>
        <p:spPr/>
        <p:txBody>
          <a:bodyPr/>
          <a:lstStyle/>
          <a:p>
            <a:r>
              <a:rPr lang="en-US" smtClean="0"/>
              <a:t>X3-</a:t>
            </a:r>
            <a:fld id="{D60129FB-96EC-407D-A4BA-9F72A61BD8C5}" type="slidenum">
              <a:rPr lang="en-US" smtClean="0"/>
              <a:pPr/>
              <a:t>25</a:t>
            </a:fld>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custDataLst>
              <p:tags r:id="rId1"/>
            </p:custDataLst>
          </p:nvPr>
        </p:nvSpPr>
        <p:spPr>
          <a:ln/>
        </p:spPr>
        <p:txBody>
          <a:bodyPr/>
          <a:lstStyle/>
          <a:p>
            <a:r>
              <a:rPr lang="en-US"/>
              <a:t>Synchronization edges</a:t>
            </a:r>
          </a:p>
        </p:txBody>
      </p:sp>
      <p:sp>
        <p:nvSpPr>
          <p:cNvPr id="38914" name="Rectangle 2"/>
          <p:cNvSpPr>
            <a:spLocks noGrp="1" noChangeArrowheads="1"/>
          </p:cNvSpPr>
          <p:nvPr>
            <p:ph type="body" idx="1"/>
            <p:custDataLst>
              <p:tags r:id="rId2"/>
            </p:custDataLst>
          </p:nvPr>
        </p:nvSpPr>
        <p:spPr>
          <a:xfrm>
            <a:off x="990600" y="2017713"/>
            <a:ext cx="7772400" cy="4114800"/>
          </a:xfrm>
          <a:ln/>
        </p:spPr>
        <p:txBody>
          <a:bodyPr/>
          <a:lstStyle/>
          <a:p>
            <a:pPr marL="625056"/>
            <a:r>
              <a:rPr lang="en-US" dirty="0"/>
              <a:t>A </a:t>
            </a:r>
            <a:r>
              <a:rPr lang="en-US" i="1" dirty="0">
                <a:solidFill>
                  <a:srgbClr val="0000FF"/>
                </a:solidFill>
              </a:rPr>
              <a:t>synchronization edge</a:t>
            </a:r>
            <a:r>
              <a:rPr lang="en-US" dirty="0"/>
              <a:t> is </a:t>
            </a:r>
            <a:r>
              <a:rPr lang="en-US" dirty="0" smtClean="0"/>
              <a:t>defined from </a:t>
            </a:r>
            <a:r>
              <a:rPr lang="en-US" dirty="0"/>
              <a:t>each release to each matching acquire that follows in synchronization </a:t>
            </a:r>
            <a:r>
              <a:rPr lang="en-US" dirty="0" smtClean="0"/>
              <a:t>order</a:t>
            </a:r>
            <a:endParaRPr lang="en-US" dirty="0"/>
          </a:p>
          <a:p>
            <a:pPr marL="937584" lvl="1"/>
            <a:r>
              <a:rPr lang="en-US" dirty="0"/>
              <a:t>A volatile write has an edge to all later volatile reads to the same </a:t>
            </a:r>
            <a:r>
              <a:rPr lang="en-US" dirty="0" smtClean="0"/>
              <a:t>variable</a:t>
            </a:r>
            <a:endParaRPr lang="en-US" dirty="0"/>
          </a:p>
          <a:p>
            <a:pPr marL="937584" lvl="1"/>
            <a:r>
              <a:rPr lang="en-US" dirty="0"/>
              <a:t>An unlock has an edge to all later lock operations to the same </a:t>
            </a:r>
            <a:r>
              <a:rPr lang="en-US" dirty="0" smtClean="0"/>
              <a:t>monitor</a:t>
            </a:r>
            <a:endParaRPr lang="en-US" dirty="0"/>
          </a:p>
        </p:txBody>
      </p:sp>
      <p:sp>
        <p:nvSpPr>
          <p:cNvPr id="4" name="Date Placeholder 3"/>
          <p:cNvSpPr>
            <a:spLocks noGrp="1"/>
          </p:cNvSpPr>
          <p:nvPr>
            <p:ph type="dt" sz="half" idx="10"/>
            <p:custDataLst>
              <p:tags r:id="rId3"/>
            </p:custDataLst>
          </p:nvPr>
        </p:nvSpPr>
        <p:spPr/>
        <p:txBody>
          <a:bodyPr/>
          <a:lstStyle/>
          <a:p>
            <a:pPr>
              <a:defRPr/>
            </a:pPr>
            <a:fld id="{C262C803-1E20-4CA4-A769-9115F84705A2}"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26</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custDataLst>
              <p:tags r:id="rId1"/>
            </p:custDataLst>
          </p:nvPr>
        </p:nvSpPr>
        <p:spPr>
          <a:ln/>
        </p:spPr>
        <p:txBody>
          <a:bodyPr/>
          <a:lstStyle/>
          <a:p>
            <a:r>
              <a:rPr lang="en-US"/>
              <a:t>Happens-before</a:t>
            </a:r>
          </a:p>
        </p:txBody>
      </p:sp>
      <p:sp>
        <p:nvSpPr>
          <p:cNvPr id="39938" name="Rectangle 2"/>
          <p:cNvSpPr>
            <a:spLocks noGrp="1" noChangeArrowheads="1"/>
          </p:cNvSpPr>
          <p:nvPr>
            <p:ph type="body" idx="1"/>
            <p:custDataLst>
              <p:tags r:id="rId2"/>
            </p:custDataLst>
          </p:nvPr>
        </p:nvSpPr>
        <p:spPr>
          <a:xfrm>
            <a:off x="892969" y="1946672"/>
            <a:ext cx="7565231" cy="4377928"/>
          </a:xfrm>
          <a:ln/>
        </p:spPr>
        <p:txBody>
          <a:bodyPr>
            <a:normAutofit fontScale="92500" lnSpcReduction="10000"/>
          </a:bodyPr>
          <a:lstStyle/>
          <a:p>
            <a:pPr marL="625056"/>
            <a:r>
              <a:rPr lang="en-US" dirty="0"/>
              <a:t>Java defines a </a:t>
            </a:r>
            <a:r>
              <a:rPr lang="en-US" i="1" dirty="0">
                <a:solidFill>
                  <a:srgbClr val="0000FF"/>
                </a:solidFill>
              </a:rPr>
              <a:t>happens-before</a:t>
            </a:r>
            <a:r>
              <a:rPr lang="en-US" dirty="0">
                <a:solidFill>
                  <a:srgbClr val="0000FF"/>
                </a:solidFill>
              </a:rPr>
              <a:t> </a:t>
            </a:r>
            <a:r>
              <a:rPr lang="en-US" dirty="0"/>
              <a:t>relationship as the transitive closure over program order and synchronization </a:t>
            </a:r>
            <a:r>
              <a:rPr lang="en-US" dirty="0" smtClean="0"/>
              <a:t>edges</a:t>
            </a:r>
            <a:endParaRPr lang="en-US" dirty="0"/>
          </a:p>
          <a:p>
            <a:pPr marL="625056"/>
            <a:r>
              <a:rPr lang="en-US" dirty="0"/>
              <a:t>A read r is not allowed to see a write w to the same variable v if</a:t>
            </a:r>
          </a:p>
          <a:p>
            <a:pPr marL="937584" lvl="1"/>
            <a:r>
              <a:rPr lang="en-US" dirty="0"/>
              <a:t>r </a:t>
            </a:r>
            <a:r>
              <a:rPr lang="en-US" dirty="0" smtClean="0"/>
              <a:t>happens before w </a:t>
            </a:r>
            <a:r>
              <a:rPr lang="en-US" dirty="0"/>
              <a:t>or</a:t>
            </a:r>
          </a:p>
          <a:p>
            <a:pPr marL="937584" lvl="1"/>
            <a:r>
              <a:rPr lang="en-US" dirty="0" smtClean="0"/>
              <a:t>there exists </a:t>
            </a:r>
            <a:r>
              <a:rPr lang="en-US" dirty="0"/>
              <a:t>another write w’ to v </a:t>
            </a:r>
            <a:r>
              <a:rPr lang="en-US" dirty="0" smtClean="0"/>
              <a:t>such that </a:t>
            </a:r>
            <a:br>
              <a:rPr lang="en-US" dirty="0" smtClean="0"/>
            </a:br>
            <a:r>
              <a:rPr lang="en-US" dirty="0" smtClean="0"/>
              <a:t>w happens before w</a:t>
            </a:r>
            <a:r>
              <a:rPr lang="en-US" dirty="0"/>
              <a:t>’ </a:t>
            </a:r>
            <a:r>
              <a:rPr lang="en-US" dirty="0" smtClean="0"/>
              <a:t>happens before r</a:t>
            </a:r>
            <a:endParaRPr lang="en-US" dirty="0"/>
          </a:p>
          <a:p>
            <a:pPr marL="937584" lvl="1"/>
            <a:r>
              <a:rPr lang="en-US" dirty="0"/>
              <a:t>otherwise, r may see w</a:t>
            </a:r>
          </a:p>
        </p:txBody>
      </p:sp>
      <p:sp>
        <p:nvSpPr>
          <p:cNvPr id="4" name="Date Placeholder 3"/>
          <p:cNvSpPr>
            <a:spLocks noGrp="1"/>
          </p:cNvSpPr>
          <p:nvPr>
            <p:ph type="dt" sz="half" idx="10"/>
            <p:custDataLst>
              <p:tags r:id="rId3"/>
            </p:custDataLst>
          </p:nvPr>
        </p:nvSpPr>
        <p:spPr/>
        <p:txBody>
          <a:bodyPr/>
          <a:lstStyle/>
          <a:p>
            <a:pPr>
              <a:defRPr/>
            </a:pPr>
            <a:fld id="{87591C01-68CA-4B5E-913D-39880F1D1364}"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27</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custDataLst>
              <p:tags r:id="rId1"/>
            </p:custDataLst>
          </p:nvPr>
        </p:nvSpPr>
        <p:spPr>
          <a:ln/>
        </p:spPr>
        <p:txBody>
          <a:bodyPr/>
          <a:lstStyle/>
          <a:p>
            <a:r>
              <a:rPr lang="en-US"/>
              <a:t>Races in Java</a:t>
            </a:r>
          </a:p>
        </p:txBody>
      </p:sp>
      <p:sp>
        <p:nvSpPr>
          <p:cNvPr id="40962" name="Rectangle 2"/>
          <p:cNvSpPr>
            <a:spLocks noGrp="1" noChangeArrowheads="1"/>
          </p:cNvSpPr>
          <p:nvPr>
            <p:ph type="body" idx="1"/>
            <p:custDataLst>
              <p:tags r:id="rId2"/>
            </p:custDataLst>
          </p:nvPr>
        </p:nvSpPr>
        <p:spPr>
          <a:xfrm>
            <a:off x="990600" y="2017713"/>
            <a:ext cx="7772400" cy="4114800"/>
          </a:xfrm>
          <a:ln/>
        </p:spPr>
        <p:txBody>
          <a:bodyPr>
            <a:normAutofit lnSpcReduction="10000"/>
          </a:bodyPr>
          <a:lstStyle/>
          <a:p>
            <a:pPr marL="625056"/>
            <a:r>
              <a:rPr lang="en-US" dirty="0"/>
              <a:t>Incorrectly synchronization programs in Java must still obey happens-before</a:t>
            </a:r>
          </a:p>
          <a:p>
            <a:pPr marL="625056"/>
            <a:r>
              <a:rPr lang="en-US" dirty="0"/>
              <a:t>Additional subtle restrictions:</a:t>
            </a:r>
          </a:p>
          <a:p>
            <a:pPr marL="937584" lvl="1"/>
            <a:r>
              <a:rPr lang="en-US" dirty="0"/>
              <a:t>final fields</a:t>
            </a:r>
          </a:p>
          <a:p>
            <a:pPr marL="937584" lvl="1"/>
            <a:r>
              <a:rPr lang="en-US" dirty="0"/>
              <a:t>causal </a:t>
            </a:r>
            <a:r>
              <a:rPr lang="en-US" dirty="0" smtClean="0"/>
              <a:t>safety</a:t>
            </a:r>
          </a:p>
          <a:p>
            <a:pPr marL="537534"/>
            <a:r>
              <a:rPr lang="en-US" dirty="0" smtClean="0"/>
              <a:t>Much more in Manson’s thesis, related papers, and Java 5.0 specification</a:t>
            </a:r>
          </a:p>
          <a:p>
            <a:pPr marL="937584" lvl="1"/>
            <a:r>
              <a:rPr lang="en-US" dirty="0" smtClean="0"/>
              <a:t>And still not the end of </a:t>
            </a:r>
            <a:r>
              <a:rPr lang="en-US" smtClean="0"/>
              <a:t>the story…</a:t>
            </a:r>
            <a:endParaRPr lang="en-US" dirty="0"/>
          </a:p>
        </p:txBody>
      </p:sp>
      <p:sp>
        <p:nvSpPr>
          <p:cNvPr id="4" name="Date Placeholder 3"/>
          <p:cNvSpPr>
            <a:spLocks noGrp="1"/>
          </p:cNvSpPr>
          <p:nvPr>
            <p:ph type="dt" sz="half" idx="10"/>
            <p:custDataLst>
              <p:tags r:id="rId3"/>
            </p:custDataLst>
          </p:nvPr>
        </p:nvSpPr>
        <p:spPr/>
        <p:txBody>
          <a:bodyPr/>
          <a:lstStyle/>
          <a:p>
            <a:pPr>
              <a:defRPr/>
            </a:pPr>
            <a:fld id="{EE36B301-1328-4916-86DD-5A701BDCF778}"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28</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custDataLst>
              <p:tags r:id="rId1"/>
            </p:custDataLst>
          </p:nvPr>
        </p:nvSpPr>
        <p:spPr>
          <a:ln/>
        </p:spPr>
        <p:txBody>
          <a:bodyPr/>
          <a:lstStyle/>
          <a:p>
            <a:r>
              <a:rPr lang="en-US"/>
              <a:t>Threads and shared memory</a:t>
            </a:r>
          </a:p>
        </p:txBody>
      </p:sp>
      <p:sp>
        <p:nvSpPr>
          <p:cNvPr id="17410" name="Rectangle 2"/>
          <p:cNvSpPr>
            <a:spLocks noGrp="1" noChangeArrowheads="1"/>
          </p:cNvSpPr>
          <p:nvPr>
            <p:ph type="body" idx="1"/>
            <p:custDataLst>
              <p:tags r:id="rId2"/>
            </p:custDataLst>
          </p:nvPr>
        </p:nvSpPr>
        <p:spPr>
          <a:xfrm>
            <a:off x="1066800" y="2017713"/>
            <a:ext cx="7772400" cy="4114800"/>
          </a:xfrm>
          <a:ln/>
        </p:spPr>
        <p:txBody>
          <a:bodyPr/>
          <a:lstStyle/>
          <a:p>
            <a:pPr marL="625056"/>
            <a:r>
              <a:rPr lang="en-US" dirty="0"/>
              <a:t>Multithreaded programs allow multiple threads to run </a:t>
            </a:r>
            <a:r>
              <a:rPr lang="en-US" dirty="0" smtClean="0"/>
              <a:t>concurrently  </a:t>
            </a:r>
            <a:endParaRPr lang="en-US" dirty="0"/>
          </a:p>
          <a:p>
            <a:pPr marL="937584" lvl="1"/>
            <a:r>
              <a:rPr lang="en-US" dirty="0"/>
              <a:t>each thread has its own local variables (stack and registers), but...</a:t>
            </a:r>
          </a:p>
          <a:p>
            <a:pPr marL="937584" lvl="1"/>
            <a:r>
              <a:rPr lang="en-US" dirty="0"/>
              <a:t>all threads share a common view of memory (</a:t>
            </a:r>
            <a:r>
              <a:rPr lang="en-US" dirty="0" err="1"/>
              <a:t>globals</a:t>
            </a:r>
            <a:r>
              <a:rPr lang="en-US" dirty="0"/>
              <a:t> / statics)</a:t>
            </a:r>
          </a:p>
          <a:p>
            <a:pPr marL="625056"/>
            <a:r>
              <a:rPr lang="en-US" dirty="0" smtClean="0"/>
              <a:t>Pervasive with multiple cores</a:t>
            </a:r>
            <a:endParaRPr lang="en-US" dirty="0"/>
          </a:p>
        </p:txBody>
      </p:sp>
      <p:sp>
        <p:nvSpPr>
          <p:cNvPr id="4" name="Date Placeholder 3"/>
          <p:cNvSpPr>
            <a:spLocks noGrp="1"/>
          </p:cNvSpPr>
          <p:nvPr>
            <p:ph type="dt" sz="half" idx="10"/>
            <p:custDataLst>
              <p:tags r:id="rId3"/>
            </p:custDataLst>
          </p:nvPr>
        </p:nvSpPr>
        <p:spPr/>
        <p:txBody>
          <a:bodyPr/>
          <a:lstStyle/>
          <a:p>
            <a:pPr>
              <a:defRPr/>
            </a:pPr>
            <a:fld id="{35E212D8-49D1-4520-AB3E-B307659AF92B}"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3</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custDataLst>
              <p:tags r:id="rId1"/>
            </p:custDataLst>
          </p:nvPr>
        </p:nvSpPr>
        <p:spPr>
          <a:ln/>
        </p:spPr>
        <p:txBody>
          <a:bodyPr/>
          <a:lstStyle/>
          <a:p>
            <a:r>
              <a:rPr lang="en-US"/>
              <a:t>Safety of optimization</a:t>
            </a:r>
          </a:p>
        </p:txBody>
      </p:sp>
      <p:sp>
        <p:nvSpPr>
          <p:cNvPr id="18434" name="Rectangle 2"/>
          <p:cNvSpPr>
            <a:spLocks noGrp="1" noChangeArrowheads="1"/>
          </p:cNvSpPr>
          <p:nvPr>
            <p:ph type="body" idx="1"/>
            <p:custDataLst>
              <p:tags r:id="rId2"/>
            </p:custDataLst>
          </p:nvPr>
        </p:nvSpPr>
        <p:spPr>
          <a:xfrm>
            <a:off x="1066800" y="2017713"/>
            <a:ext cx="7772400" cy="4114800"/>
          </a:xfrm>
          <a:ln/>
        </p:spPr>
        <p:txBody>
          <a:bodyPr/>
          <a:lstStyle/>
          <a:p>
            <a:pPr marL="625056"/>
            <a:r>
              <a:rPr lang="en-US" dirty="0" smtClean="0"/>
              <a:t>A standard constraint / definition:</a:t>
            </a:r>
            <a:endParaRPr lang="en-US" sz="1700" dirty="0">
              <a:latin typeface="Helvetica" charset="0"/>
              <a:sym typeface="Helvetica" charset="0"/>
            </a:endParaRPr>
          </a:p>
          <a:p>
            <a:pPr lvl="1"/>
            <a:r>
              <a:rPr lang="en-US" i="1" dirty="0">
                <a:latin typeface="Helvetica" charset="0"/>
                <a:cs typeface="Helvetica" charset="0"/>
                <a:sym typeface="Helvetica" charset="0"/>
              </a:rPr>
              <a:t>If, in their actual program context, the result of evaluating </a:t>
            </a:r>
            <a:r>
              <a:rPr lang="en-US" i="1" dirty="0" smtClean="0">
                <a:latin typeface="Helvetica" charset="0"/>
                <a:cs typeface="Helvetica" charset="0"/>
                <a:sym typeface="Helvetica" charset="0"/>
              </a:rPr>
              <a:t>e' </a:t>
            </a:r>
            <a:r>
              <a:rPr lang="en-US" i="1" dirty="0">
                <a:latin typeface="Helvetica" charset="0"/>
                <a:cs typeface="Helvetica" charset="0"/>
                <a:sym typeface="Helvetica" charset="0"/>
              </a:rPr>
              <a:t>cannot be distinguished from the result of evaluating e, the compiler can substitute </a:t>
            </a:r>
            <a:r>
              <a:rPr lang="en-US" i="1" dirty="0" smtClean="0">
                <a:latin typeface="Helvetica" charset="0"/>
                <a:cs typeface="Helvetica" charset="0"/>
                <a:sym typeface="Helvetica" charset="0"/>
              </a:rPr>
              <a:t>e' </a:t>
            </a:r>
            <a:r>
              <a:rPr lang="en-US" i="1" dirty="0">
                <a:latin typeface="Helvetica" charset="0"/>
                <a:cs typeface="Helvetica" charset="0"/>
                <a:sym typeface="Helvetica" charset="0"/>
              </a:rPr>
              <a:t>for </a:t>
            </a:r>
            <a:r>
              <a:rPr lang="en-US" i="1" dirty="0" smtClean="0">
                <a:latin typeface="Helvetica" charset="0"/>
                <a:cs typeface="Helvetica" charset="0"/>
                <a:sym typeface="Helvetica" charset="0"/>
              </a:rPr>
              <a:t>e</a:t>
            </a:r>
            <a:endParaRPr lang="en-US" sz="800" dirty="0">
              <a:latin typeface="Helvetica" charset="0"/>
              <a:sym typeface="Helvetica" charset="0"/>
            </a:endParaRPr>
          </a:p>
          <a:p>
            <a:pPr lvl="1"/>
            <a:endParaRPr lang="en-US" sz="800" dirty="0">
              <a:latin typeface="Helvetica" charset="0"/>
              <a:sym typeface="Helvetica" charset="0"/>
            </a:endParaRPr>
          </a:p>
          <a:p>
            <a:pPr marL="625056"/>
            <a:r>
              <a:rPr lang="en-US" dirty="0"/>
              <a:t>What does this mean in a multi-threaded setting?</a:t>
            </a:r>
          </a:p>
        </p:txBody>
      </p:sp>
      <p:sp>
        <p:nvSpPr>
          <p:cNvPr id="4" name="Date Placeholder 3"/>
          <p:cNvSpPr>
            <a:spLocks noGrp="1"/>
          </p:cNvSpPr>
          <p:nvPr>
            <p:ph type="dt" sz="half" idx="10"/>
            <p:custDataLst>
              <p:tags r:id="rId3"/>
            </p:custDataLst>
          </p:nvPr>
        </p:nvSpPr>
        <p:spPr/>
        <p:txBody>
          <a:bodyPr/>
          <a:lstStyle/>
          <a:p>
            <a:pPr>
              <a:defRPr/>
            </a:pPr>
            <a:fld id="{5C4AB8C5-4EE6-41D8-BA98-D53BC5A2B812}"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4</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custDataLst>
              <p:tags r:id="rId1"/>
            </p:custDataLst>
          </p:nvPr>
        </p:nvSpPr>
        <p:spPr>
          <a:ln/>
        </p:spPr>
        <p:txBody>
          <a:bodyPr/>
          <a:lstStyle/>
          <a:p>
            <a:r>
              <a:rPr lang="en-US"/>
              <a:t>Register promotion</a:t>
            </a:r>
          </a:p>
        </p:txBody>
      </p:sp>
      <p:sp>
        <p:nvSpPr>
          <p:cNvPr id="19458" name="Rectangle 2"/>
          <p:cNvSpPr>
            <a:spLocks/>
          </p:cNvSpPr>
          <p:nvPr>
            <p:custDataLst>
              <p:tags r:id="rId2"/>
            </p:custDataLst>
          </p:nvPr>
        </p:nvSpPr>
        <p:spPr bwMode="auto">
          <a:xfrm>
            <a:off x="634008" y="2833807"/>
            <a:ext cx="2685992" cy="166199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dirty="0">
                <a:solidFill>
                  <a:schemeClr val="tx1"/>
                </a:solidFill>
                <a:ea typeface="Gill Sans" charset="0"/>
                <a:cs typeface="Gill Sans" charset="0"/>
              </a:rPr>
              <a:t>// x is global, initially 0</a:t>
            </a:r>
          </a:p>
          <a:p>
            <a:pPr algn="l"/>
            <a:endParaRPr lang="en-US" dirty="0">
              <a:solidFill>
                <a:schemeClr val="tx1"/>
              </a:solidFill>
              <a:ea typeface="Gill Sans" charset="0"/>
              <a:cs typeface="Gill Sans" charset="0"/>
            </a:endParaRPr>
          </a:p>
          <a:p>
            <a:pPr algn="l"/>
            <a:r>
              <a:rPr lang="en-US" dirty="0">
                <a:solidFill>
                  <a:schemeClr val="tx1"/>
                </a:solidFill>
                <a:ea typeface="Gill Sans" charset="0"/>
                <a:cs typeface="Gill Sans" charset="0"/>
              </a:rPr>
              <a:t>void </a:t>
            </a:r>
            <a:r>
              <a:rPr lang="en-US" dirty="0" err="1">
                <a:solidFill>
                  <a:schemeClr val="tx1"/>
                </a:solidFill>
                <a:ea typeface="Gill Sans" charset="0"/>
                <a:cs typeface="Gill Sans" charset="0"/>
              </a:rPr>
              <a:t>foo</a:t>
            </a:r>
            <a:r>
              <a:rPr lang="en-US" dirty="0">
                <a:solidFill>
                  <a:schemeClr val="tx1"/>
                </a:solidFill>
                <a:ea typeface="Gill Sans" charset="0"/>
                <a:cs typeface="Gill Sans" charset="0"/>
              </a:rPr>
              <a:t>(</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n) {</a:t>
            </a:r>
          </a:p>
          <a:p>
            <a:pPr algn="l"/>
            <a:r>
              <a:rPr lang="en-US" dirty="0">
                <a:solidFill>
                  <a:schemeClr val="tx1"/>
                </a:solidFill>
                <a:ea typeface="Gill Sans" charset="0"/>
                <a:cs typeface="Gill Sans" charset="0"/>
              </a:rPr>
              <a:t>  for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 0;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&lt; n;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    x +=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a:t>
            </a:r>
          </a:p>
        </p:txBody>
      </p:sp>
      <p:sp>
        <p:nvSpPr>
          <p:cNvPr id="7" name="Date Placeholder 6"/>
          <p:cNvSpPr>
            <a:spLocks noGrp="1"/>
          </p:cNvSpPr>
          <p:nvPr>
            <p:ph type="dt" sz="half" idx="10"/>
            <p:custDataLst>
              <p:tags r:id="rId3"/>
            </p:custDataLst>
          </p:nvPr>
        </p:nvSpPr>
        <p:spPr/>
        <p:txBody>
          <a:bodyPr/>
          <a:lstStyle/>
          <a:p>
            <a:pPr>
              <a:defRPr/>
            </a:pPr>
            <a:fld id="{0F8CF75F-910A-40EE-9674-CFEF382D2238}" type="datetime1">
              <a:rPr lang="en-US" smtClean="0"/>
              <a:t>12/6/2011</a:t>
            </a:fld>
            <a:endParaRPr lang="en-US"/>
          </a:p>
        </p:txBody>
      </p:sp>
      <p:sp>
        <p:nvSpPr>
          <p:cNvPr id="8" name="Slide Number Placeholder 7"/>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5</a:t>
            </a:fld>
            <a:endParaRPr lang="en-US" dirty="0"/>
          </a:p>
        </p:txBody>
      </p:sp>
      <p:sp>
        <p:nvSpPr>
          <p:cNvPr id="9" name="Footer Placeholder 8"/>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custDataLst>
              <p:tags r:id="rId1"/>
            </p:custDataLst>
          </p:nvPr>
        </p:nvSpPr>
        <p:spPr>
          <a:ln/>
        </p:spPr>
        <p:txBody>
          <a:bodyPr/>
          <a:lstStyle/>
          <a:p>
            <a:r>
              <a:rPr lang="en-US"/>
              <a:t>Register promotion</a:t>
            </a:r>
          </a:p>
        </p:txBody>
      </p:sp>
      <p:sp>
        <p:nvSpPr>
          <p:cNvPr id="19458" name="Rectangle 2"/>
          <p:cNvSpPr>
            <a:spLocks/>
          </p:cNvSpPr>
          <p:nvPr>
            <p:custDataLst>
              <p:tags r:id="rId2"/>
            </p:custDataLst>
          </p:nvPr>
        </p:nvSpPr>
        <p:spPr bwMode="auto">
          <a:xfrm>
            <a:off x="634008" y="2833807"/>
            <a:ext cx="2685992" cy="166199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dirty="0">
                <a:solidFill>
                  <a:schemeClr val="tx1"/>
                </a:solidFill>
                <a:ea typeface="Gill Sans" charset="0"/>
                <a:cs typeface="Gill Sans" charset="0"/>
              </a:rPr>
              <a:t>// x is global, initially 0</a:t>
            </a:r>
          </a:p>
          <a:p>
            <a:pPr algn="l"/>
            <a:endParaRPr lang="en-US" dirty="0">
              <a:solidFill>
                <a:schemeClr val="tx1"/>
              </a:solidFill>
              <a:ea typeface="Gill Sans" charset="0"/>
              <a:cs typeface="Gill Sans" charset="0"/>
            </a:endParaRPr>
          </a:p>
          <a:p>
            <a:pPr algn="l"/>
            <a:r>
              <a:rPr lang="en-US" dirty="0">
                <a:solidFill>
                  <a:schemeClr val="tx1"/>
                </a:solidFill>
                <a:ea typeface="Gill Sans" charset="0"/>
                <a:cs typeface="Gill Sans" charset="0"/>
              </a:rPr>
              <a:t>void </a:t>
            </a:r>
            <a:r>
              <a:rPr lang="en-US" dirty="0" err="1">
                <a:solidFill>
                  <a:schemeClr val="tx1"/>
                </a:solidFill>
                <a:ea typeface="Gill Sans" charset="0"/>
                <a:cs typeface="Gill Sans" charset="0"/>
              </a:rPr>
              <a:t>foo</a:t>
            </a:r>
            <a:r>
              <a:rPr lang="en-US" dirty="0">
                <a:solidFill>
                  <a:schemeClr val="tx1"/>
                </a:solidFill>
                <a:ea typeface="Gill Sans" charset="0"/>
                <a:cs typeface="Gill Sans" charset="0"/>
              </a:rPr>
              <a:t>(</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n) {</a:t>
            </a:r>
          </a:p>
          <a:p>
            <a:pPr algn="l"/>
            <a:r>
              <a:rPr lang="en-US" dirty="0">
                <a:solidFill>
                  <a:schemeClr val="tx1"/>
                </a:solidFill>
                <a:ea typeface="Gill Sans" charset="0"/>
                <a:cs typeface="Gill Sans" charset="0"/>
              </a:rPr>
              <a:t>  for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 0;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&lt; n;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    x +=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a:t>
            </a:r>
          </a:p>
        </p:txBody>
      </p:sp>
      <p:grpSp>
        <p:nvGrpSpPr>
          <p:cNvPr id="2" name="Group 3"/>
          <p:cNvGrpSpPr>
            <a:grpSpLocks/>
          </p:cNvGrpSpPr>
          <p:nvPr>
            <p:custDataLst>
              <p:tags r:id="rId3"/>
            </p:custDataLst>
          </p:nvPr>
        </p:nvGrpSpPr>
        <p:grpSpPr bwMode="auto">
          <a:xfrm>
            <a:off x="3962547" y="2735833"/>
            <a:ext cx="3786190" cy="2215679"/>
            <a:chOff x="-490" y="607"/>
            <a:chExt cx="3392" cy="1985"/>
          </a:xfrm>
        </p:grpSpPr>
        <p:sp>
          <p:nvSpPr>
            <p:cNvPr id="19460" name="Rectangle 4"/>
            <p:cNvSpPr>
              <a:spLocks/>
            </p:cNvSpPr>
            <p:nvPr>
              <p:custDataLst>
                <p:tags r:id="rId7"/>
              </p:custDataLst>
            </p:nvPr>
          </p:nvSpPr>
          <p:spPr bwMode="auto">
            <a:xfrm>
              <a:off x="496" y="607"/>
              <a:ext cx="2406" cy="1985"/>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a:solidFill>
                    <a:schemeClr val="tx1"/>
                  </a:solidFill>
                  <a:ea typeface="Gill Sans" charset="0"/>
                  <a:cs typeface="Gill Sans" charset="0"/>
                </a:rPr>
                <a:t>// Optimized</a:t>
              </a:r>
            </a:p>
            <a:p>
              <a:pPr algn="l"/>
              <a:endParaRPr lang="en-US">
                <a:solidFill>
                  <a:schemeClr val="tx1"/>
                </a:solidFill>
                <a:ea typeface="Gill Sans" charset="0"/>
                <a:cs typeface="Gill Sans" charset="0"/>
              </a:endParaRPr>
            </a:p>
            <a:p>
              <a:pPr algn="l"/>
              <a:r>
                <a:rPr lang="en-US">
                  <a:solidFill>
                    <a:schemeClr val="tx1"/>
                  </a:solidFill>
                  <a:ea typeface="Gill Sans" charset="0"/>
                  <a:cs typeface="Gill Sans" charset="0"/>
                </a:rPr>
                <a:t>void foo(int* a, int n) {</a:t>
              </a:r>
            </a:p>
            <a:p>
              <a:pPr algn="l"/>
              <a:r>
                <a:rPr lang="en-US">
                  <a:solidFill>
                    <a:schemeClr val="tx1"/>
                  </a:solidFill>
                  <a:ea typeface="Gill Sans" charset="0"/>
                  <a:cs typeface="Gill Sans" charset="0"/>
                </a:rPr>
                <a:t>  int </a:t>
              </a:r>
              <a:r>
                <a:rPr lang="en-US">
                  <a:solidFill>
                    <a:srgbClr val="A40800"/>
                  </a:solidFill>
                  <a:ea typeface="Gill Sans" charset="0"/>
                  <a:cs typeface="Gill Sans" charset="0"/>
                </a:rPr>
                <a:t>reg</a:t>
              </a:r>
              <a:r>
                <a:rPr lang="en-US">
                  <a:solidFill>
                    <a:schemeClr val="tx1"/>
                  </a:solidFill>
                  <a:ea typeface="Gill Sans" charset="0"/>
                  <a:cs typeface="Gill Sans" charset="0"/>
                </a:rPr>
                <a:t> = x;</a:t>
              </a:r>
            </a:p>
            <a:p>
              <a:pPr algn="l"/>
              <a:r>
                <a:rPr lang="en-US">
                  <a:solidFill>
                    <a:schemeClr val="tx1"/>
                  </a:solidFill>
                  <a:ea typeface="Gill Sans" charset="0"/>
                  <a:cs typeface="Gill Sans" charset="0"/>
                </a:rPr>
                <a:t>  for (int i = 0; i &lt; n; ++i)</a:t>
              </a:r>
            </a:p>
            <a:p>
              <a:pPr algn="l"/>
              <a:r>
                <a:rPr lang="en-US">
                  <a:solidFill>
                    <a:schemeClr val="tx1"/>
                  </a:solidFill>
                  <a:ea typeface="Gill Sans" charset="0"/>
                  <a:cs typeface="Gill Sans" charset="0"/>
                </a:rPr>
                <a:t>    </a:t>
              </a:r>
              <a:r>
                <a:rPr lang="en-US">
                  <a:solidFill>
                    <a:srgbClr val="A40800"/>
                  </a:solidFill>
                  <a:ea typeface="Gill Sans" charset="0"/>
                  <a:cs typeface="Gill Sans" charset="0"/>
                </a:rPr>
                <a:t>reg</a:t>
              </a:r>
              <a:r>
                <a:rPr lang="en-US">
                  <a:solidFill>
                    <a:schemeClr val="tx1"/>
                  </a:solidFill>
                  <a:ea typeface="Gill Sans" charset="0"/>
                  <a:cs typeface="Gill Sans" charset="0"/>
                </a:rPr>
                <a:t> += i;</a:t>
              </a:r>
            </a:p>
            <a:p>
              <a:pPr algn="l"/>
              <a:r>
                <a:rPr lang="en-US">
                  <a:solidFill>
                    <a:schemeClr val="tx1"/>
                  </a:solidFill>
                  <a:ea typeface="Gill Sans" charset="0"/>
                  <a:cs typeface="Gill Sans" charset="0"/>
                </a:rPr>
                <a:t>  x = </a:t>
              </a:r>
              <a:r>
                <a:rPr lang="en-US">
                  <a:solidFill>
                    <a:srgbClr val="A40800"/>
                  </a:solidFill>
                  <a:ea typeface="Gill Sans" charset="0"/>
                  <a:cs typeface="Gill Sans" charset="0"/>
                </a:rPr>
                <a:t>reg</a:t>
              </a:r>
              <a:r>
                <a:rPr lang="en-US">
                  <a:solidFill>
                    <a:schemeClr val="tx1"/>
                  </a:solidFill>
                  <a:ea typeface="Gill Sans" charset="0"/>
                  <a:cs typeface="Gill Sans" charset="0"/>
                </a:rPr>
                <a:t>;</a:t>
              </a:r>
            </a:p>
            <a:p>
              <a:pPr algn="l"/>
              <a:r>
                <a:rPr lang="en-US">
                  <a:solidFill>
                    <a:schemeClr val="tx1"/>
                  </a:solidFill>
                  <a:ea typeface="Gill Sans" charset="0"/>
                  <a:cs typeface="Gill Sans" charset="0"/>
                </a:rPr>
                <a:t>}</a:t>
              </a:r>
            </a:p>
          </p:txBody>
        </p:sp>
        <p:sp>
          <p:nvSpPr>
            <p:cNvPr id="19461" name="Line 5"/>
            <p:cNvSpPr>
              <a:spLocks noChangeShapeType="1"/>
            </p:cNvSpPr>
            <p:nvPr>
              <p:custDataLst>
                <p:tags r:id="rId8"/>
              </p:custDataLst>
            </p:nvPr>
          </p:nvSpPr>
          <p:spPr bwMode="auto">
            <a:xfrm rot="10800000">
              <a:off x="-490" y="1433"/>
              <a:ext cx="424" cy="8"/>
            </a:xfrm>
            <a:prstGeom prst="line">
              <a:avLst/>
            </a:prstGeom>
            <a:noFill/>
            <a:ln w="38100" cap="flat">
              <a:solidFill>
                <a:schemeClr val="tx1"/>
              </a:solidFill>
              <a:prstDash val="solid"/>
              <a:miter lim="800000"/>
              <a:headEnd type="stealth" w="med" len="med"/>
              <a:tailEnd type="none" w="med" len="med"/>
            </a:ln>
          </p:spPr>
          <p:txBody>
            <a:bodyPr lIns="0" tIns="0" rIns="0" bIns="0"/>
            <a:lstStyle/>
            <a:p>
              <a:endParaRPr lang="en-US"/>
            </a:p>
          </p:txBody>
        </p:sp>
      </p:grpSp>
      <p:sp>
        <p:nvSpPr>
          <p:cNvPr id="7" name="Date Placeholder 6"/>
          <p:cNvSpPr>
            <a:spLocks noGrp="1"/>
          </p:cNvSpPr>
          <p:nvPr>
            <p:ph type="dt" sz="half" idx="10"/>
            <p:custDataLst>
              <p:tags r:id="rId4"/>
            </p:custDataLst>
          </p:nvPr>
        </p:nvSpPr>
        <p:spPr/>
        <p:txBody>
          <a:bodyPr/>
          <a:lstStyle/>
          <a:p>
            <a:pPr>
              <a:defRPr/>
            </a:pPr>
            <a:fld id="{56880583-A045-4558-9F8E-67F391C1E4FC}" type="datetime1">
              <a:rPr lang="en-US" smtClean="0"/>
              <a:t>12/6/2011</a:t>
            </a:fld>
            <a:endParaRPr lang="en-US"/>
          </a:p>
        </p:txBody>
      </p:sp>
      <p:sp>
        <p:nvSpPr>
          <p:cNvPr id="8" name="Slide Number Placeholder 7"/>
          <p:cNvSpPr>
            <a:spLocks noGrp="1"/>
          </p:cNvSpPr>
          <p:nvPr>
            <p:ph type="sldNum" sz="quarter" idx="12"/>
            <p:custDataLst>
              <p:tags r:id="rId5"/>
            </p:custDataLst>
          </p:nvPr>
        </p:nvSpPr>
        <p:spPr/>
        <p:txBody>
          <a:bodyPr/>
          <a:lstStyle/>
          <a:p>
            <a:pPr>
              <a:defRPr/>
            </a:pPr>
            <a:r>
              <a:rPr lang="en-US" smtClean="0"/>
              <a:t>X3-</a:t>
            </a:r>
            <a:fld id="{D60129FB-96EC-407D-A4BA-9F72A61BD8C5}" type="slidenum">
              <a:rPr lang="en-US" smtClean="0"/>
              <a:pPr>
                <a:defRPr/>
              </a:pPr>
              <a:t>6</a:t>
            </a:fld>
            <a:endParaRPr lang="en-US" dirty="0"/>
          </a:p>
        </p:txBody>
      </p:sp>
      <p:sp>
        <p:nvSpPr>
          <p:cNvPr id="9" name="Footer Placeholder 8"/>
          <p:cNvSpPr>
            <a:spLocks noGrp="1"/>
          </p:cNvSpPr>
          <p:nvPr>
            <p:ph type="ftr" sz="quarter" idx="11"/>
            <p:custDataLst>
              <p:tags r:id="rId6"/>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custDataLst>
              <p:tags r:id="rId1"/>
            </p:custDataLst>
          </p:nvPr>
        </p:nvSpPr>
        <p:spPr>
          <a:ln/>
        </p:spPr>
        <p:txBody>
          <a:bodyPr/>
          <a:lstStyle/>
          <a:p>
            <a:r>
              <a:rPr lang="en-US"/>
              <a:t>Before optimization</a:t>
            </a:r>
          </a:p>
        </p:txBody>
      </p:sp>
      <p:sp>
        <p:nvSpPr>
          <p:cNvPr id="20482" name="Rectangle 2"/>
          <p:cNvSpPr>
            <a:spLocks/>
          </p:cNvSpPr>
          <p:nvPr>
            <p:custDataLst>
              <p:tags r:id="rId2"/>
            </p:custDataLst>
          </p:nvPr>
        </p:nvSpPr>
        <p:spPr bwMode="auto">
          <a:xfrm>
            <a:off x="895408" y="2286000"/>
            <a:ext cx="2685992" cy="2215991"/>
          </a:xfrm>
          <a:prstGeom prst="rect">
            <a:avLst/>
          </a:prstGeom>
          <a:noFill/>
          <a:ln w="12700" cap="flat">
            <a:noFill/>
            <a:miter lim="800000"/>
            <a:headEnd type="none" w="med" len="med"/>
            <a:tailEnd type="none" w="med" len="med"/>
          </a:ln>
        </p:spPr>
        <p:txBody>
          <a:bodyPr wrap="none" lIns="0" tIns="0" rIns="0" bIns="0" anchor="ctr">
            <a:spAutoFit/>
          </a:bodyPr>
          <a:lstStyle/>
          <a:p>
            <a:r>
              <a:rPr lang="en-US" dirty="0">
                <a:ea typeface="Gill Sans" charset="0"/>
                <a:cs typeface="Gill Sans" charset="0"/>
              </a:rPr>
              <a:t>// x is global, initially </a:t>
            </a:r>
            <a:r>
              <a:rPr lang="en-US" dirty="0" smtClean="0">
                <a:ea typeface="Gill Sans" charset="0"/>
                <a:cs typeface="Gill Sans" charset="0"/>
              </a:rPr>
              <a:t>0</a:t>
            </a:r>
            <a:endParaRPr lang="en-US" dirty="0" smtClean="0">
              <a:solidFill>
                <a:schemeClr val="tx1"/>
              </a:solidFill>
              <a:ea typeface="Gill Sans" charset="0"/>
              <a:cs typeface="Gill Sans" charset="0"/>
            </a:endParaRPr>
          </a:p>
          <a:p>
            <a:pPr algn="l"/>
            <a:endParaRPr lang="en-US" dirty="0">
              <a:ea typeface="Gill Sans" charset="0"/>
              <a:cs typeface="Gill Sans" charset="0"/>
            </a:endParaRPr>
          </a:p>
          <a:p>
            <a:pPr algn="l"/>
            <a:r>
              <a:rPr lang="en-US" dirty="0" smtClean="0">
                <a:solidFill>
                  <a:schemeClr val="tx1"/>
                </a:solidFill>
                <a:ea typeface="Gill Sans" charset="0"/>
                <a:cs typeface="Gill Sans" charset="0"/>
              </a:rPr>
              <a:t>// </a:t>
            </a:r>
            <a:r>
              <a:rPr lang="en-US" dirty="0">
                <a:solidFill>
                  <a:schemeClr val="tx1"/>
                </a:solidFill>
                <a:ea typeface="Gill Sans" charset="0"/>
                <a:cs typeface="Gill Sans" charset="0"/>
              </a:rPr>
              <a:t>Thread 1</a:t>
            </a:r>
          </a:p>
          <a:p>
            <a:pPr algn="l"/>
            <a:endParaRPr lang="en-US" dirty="0">
              <a:solidFill>
                <a:schemeClr val="tx1"/>
              </a:solidFill>
              <a:ea typeface="Gill Sans" charset="0"/>
              <a:cs typeface="Gill Sans" charset="0"/>
            </a:endParaRPr>
          </a:p>
          <a:p>
            <a:pPr algn="l"/>
            <a:r>
              <a:rPr lang="en-US" dirty="0">
                <a:solidFill>
                  <a:schemeClr val="tx1"/>
                </a:solidFill>
                <a:ea typeface="Gill Sans" charset="0"/>
                <a:cs typeface="Gill Sans" charset="0"/>
              </a:rPr>
              <a:t>void foo(</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n) {</a:t>
            </a:r>
          </a:p>
          <a:p>
            <a:pPr algn="l"/>
            <a:r>
              <a:rPr lang="en-US" dirty="0">
                <a:solidFill>
                  <a:schemeClr val="tx1"/>
                </a:solidFill>
                <a:ea typeface="Gill Sans" charset="0"/>
                <a:cs typeface="Gill Sans" charset="0"/>
              </a:rPr>
              <a:t>  for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 0;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&lt; n;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    x +=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a:t>
            </a:r>
          </a:p>
        </p:txBody>
      </p:sp>
      <p:sp>
        <p:nvSpPr>
          <p:cNvPr id="20483" name="Rectangle 3"/>
          <p:cNvSpPr>
            <a:spLocks/>
          </p:cNvSpPr>
          <p:nvPr>
            <p:custDataLst>
              <p:tags r:id="rId3"/>
            </p:custDataLst>
          </p:nvPr>
        </p:nvSpPr>
        <p:spPr bwMode="auto">
          <a:xfrm>
            <a:off x="5366743" y="2743200"/>
            <a:ext cx="1184427" cy="166199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dirty="0">
                <a:solidFill>
                  <a:schemeClr val="tx1"/>
                </a:solidFill>
                <a:ea typeface="Gill Sans" charset="0"/>
                <a:cs typeface="Gill Sans" charset="0"/>
              </a:rPr>
              <a:t>// Thread 2</a:t>
            </a:r>
          </a:p>
          <a:p>
            <a:pPr algn="l"/>
            <a:endParaRPr lang="en-US" dirty="0">
              <a:solidFill>
                <a:schemeClr val="tx1"/>
              </a:solidFill>
              <a:ea typeface="Gill Sans" charset="0"/>
              <a:cs typeface="Gill Sans" charset="0"/>
            </a:endParaRPr>
          </a:p>
          <a:p>
            <a:pPr algn="l"/>
            <a:r>
              <a:rPr lang="en-US" dirty="0">
                <a:solidFill>
                  <a:schemeClr val="tx1"/>
                </a:solidFill>
                <a:ea typeface="Gill Sans" charset="0"/>
                <a:cs typeface="Gill Sans" charset="0"/>
              </a:rPr>
              <a:t>void bar() {</a:t>
            </a:r>
          </a:p>
          <a:p>
            <a:pPr algn="l"/>
            <a:r>
              <a:rPr lang="en-US" dirty="0">
                <a:solidFill>
                  <a:schemeClr val="tx1"/>
                </a:solidFill>
                <a:ea typeface="Gill Sans" charset="0"/>
                <a:cs typeface="Gill Sans" charset="0"/>
              </a:rPr>
              <a:t>  x = 10;</a:t>
            </a:r>
          </a:p>
          <a:p>
            <a:pPr algn="l"/>
            <a:r>
              <a:rPr lang="en-US" dirty="0">
                <a:solidFill>
                  <a:schemeClr val="tx1"/>
                </a:solidFill>
                <a:ea typeface="Gill Sans" charset="0"/>
                <a:cs typeface="Gill Sans" charset="0"/>
              </a:rPr>
              <a:t>  ...</a:t>
            </a:r>
          </a:p>
          <a:p>
            <a:pPr algn="l"/>
            <a:r>
              <a:rPr lang="en-US" dirty="0">
                <a:solidFill>
                  <a:schemeClr val="tx1"/>
                </a:solidFill>
                <a:ea typeface="Gill Sans" charset="0"/>
                <a:cs typeface="Gill Sans" charset="0"/>
              </a:rPr>
              <a:t>}</a:t>
            </a:r>
          </a:p>
        </p:txBody>
      </p:sp>
      <p:sp>
        <p:nvSpPr>
          <p:cNvPr id="20484" name="Rectangle 4"/>
          <p:cNvSpPr>
            <a:spLocks/>
          </p:cNvSpPr>
          <p:nvPr>
            <p:custDataLst>
              <p:tags r:id="rId4"/>
            </p:custDataLst>
          </p:nvPr>
        </p:nvSpPr>
        <p:spPr bwMode="auto">
          <a:xfrm>
            <a:off x="1829471" y="5384512"/>
            <a:ext cx="3005631" cy="276999"/>
          </a:xfrm>
          <a:prstGeom prst="rect">
            <a:avLst/>
          </a:prstGeom>
          <a:noFill/>
          <a:ln w="12700" cap="flat">
            <a:noFill/>
            <a:miter lim="800000"/>
            <a:headEnd type="none" w="med" len="med"/>
            <a:tailEnd type="none" w="med" len="med"/>
          </a:ln>
        </p:spPr>
        <p:txBody>
          <a:bodyPr wrap="none" lIns="0" tIns="0" rIns="0" bIns="0" anchor="ctr">
            <a:spAutoFit/>
          </a:bodyPr>
          <a:lstStyle/>
          <a:p>
            <a:r>
              <a:rPr lang="en-US">
                <a:solidFill>
                  <a:schemeClr val="tx1"/>
                </a:solidFill>
                <a:ea typeface="Gill Sans" charset="0"/>
                <a:cs typeface="Gill Sans" charset="0"/>
              </a:rPr>
              <a:t>What happens when n == 0?</a:t>
            </a:r>
          </a:p>
        </p:txBody>
      </p:sp>
      <p:sp>
        <p:nvSpPr>
          <p:cNvPr id="6" name="Date Placeholder 5"/>
          <p:cNvSpPr>
            <a:spLocks noGrp="1"/>
          </p:cNvSpPr>
          <p:nvPr>
            <p:ph type="dt" sz="half" idx="10"/>
            <p:custDataLst>
              <p:tags r:id="rId5"/>
            </p:custDataLst>
          </p:nvPr>
        </p:nvSpPr>
        <p:spPr/>
        <p:txBody>
          <a:bodyPr/>
          <a:lstStyle/>
          <a:p>
            <a:pPr>
              <a:defRPr/>
            </a:pPr>
            <a:fld id="{6AACCDE4-0F4F-44EA-BD87-1DA1EA3913B8}" type="datetime1">
              <a:rPr lang="en-US" smtClean="0"/>
              <a:t>12/6/2011</a:t>
            </a:fld>
            <a:endParaRPr lang="en-US"/>
          </a:p>
        </p:txBody>
      </p:sp>
      <p:sp>
        <p:nvSpPr>
          <p:cNvPr id="7" name="Slide Number Placeholder 6"/>
          <p:cNvSpPr>
            <a:spLocks noGrp="1"/>
          </p:cNvSpPr>
          <p:nvPr>
            <p:ph type="sldNum" sz="quarter" idx="12"/>
            <p:custDataLst>
              <p:tags r:id="rId6"/>
            </p:custDataLst>
          </p:nvPr>
        </p:nvSpPr>
        <p:spPr/>
        <p:txBody>
          <a:bodyPr/>
          <a:lstStyle/>
          <a:p>
            <a:pPr>
              <a:defRPr/>
            </a:pPr>
            <a:r>
              <a:rPr lang="en-US" smtClean="0"/>
              <a:t>X3-</a:t>
            </a:r>
            <a:fld id="{D60129FB-96EC-407D-A4BA-9F72A61BD8C5}" type="slidenum">
              <a:rPr lang="en-US" smtClean="0"/>
              <a:pPr>
                <a:defRPr/>
              </a:pPr>
              <a:t>7</a:t>
            </a:fld>
            <a:endParaRPr lang="en-US" dirty="0"/>
          </a:p>
        </p:txBody>
      </p:sp>
      <p:sp>
        <p:nvSpPr>
          <p:cNvPr id="8" name="Footer Placeholder 7"/>
          <p:cNvSpPr>
            <a:spLocks noGrp="1"/>
          </p:cNvSpPr>
          <p:nvPr>
            <p:ph type="ftr" sz="quarter" idx="11"/>
            <p:custDataLst>
              <p:tags r:id="rId7"/>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custDataLst>
              <p:tags r:id="rId1"/>
            </p:custDataLst>
          </p:nvPr>
        </p:nvSpPr>
        <p:spPr>
          <a:ln/>
        </p:spPr>
        <p:txBody>
          <a:bodyPr/>
          <a:lstStyle/>
          <a:p>
            <a:r>
              <a:rPr lang="en-US"/>
              <a:t>After optimization</a:t>
            </a:r>
          </a:p>
        </p:txBody>
      </p:sp>
      <p:sp>
        <p:nvSpPr>
          <p:cNvPr id="21506" name="Rectangle 2"/>
          <p:cNvSpPr>
            <a:spLocks/>
          </p:cNvSpPr>
          <p:nvPr>
            <p:custDataLst>
              <p:tags r:id="rId2"/>
            </p:custDataLst>
          </p:nvPr>
        </p:nvSpPr>
        <p:spPr bwMode="auto">
          <a:xfrm>
            <a:off x="895408" y="2218135"/>
            <a:ext cx="2685992" cy="2769989"/>
          </a:xfrm>
          <a:prstGeom prst="rect">
            <a:avLst/>
          </a:prstGeom>
          <a:noFill/>
          <a:ln w="12700" cap="flat">
            <a:noFill/>
            <a:miter lim="800000"/>
            <a:headEnd type="none" w="med" len="med"/>
            <a:tailEnd type="none" w="med" len="med"/>
          </a:ln>
        </p:spPr>
        <p:txBody>
          <a:bodyPr wrap="none" lIns="0" tIns="0" rIns="0" bIns="0" anchor="ctr">
            <a:spAutoFit/>
          </a:bodyPr>
          <a:lstStyle/>
          <a:p>
            <a:r>
              <a:rPr lang="en-US" dirty="0">
                <a:ea typeface="Gill Sans" charset="0"/>
                <a:cs typeface="Gill Sans" charset="0"/>
              </a:rPr>
              <a:t>// x is global, initially </a:t>
            </a:r>
            <a:r>
              <a:rPr lang="en-US" dirty="0" smtClean="0">
                <a:ea typeface="Gill Sans" charset="0"/>
                <a:cs typeface="Gill Sans" charset="0"/>
              </a:rPr>
              <a:t>0</a:t>
            </a:r>
            <a:endParaRPr lang="en-US" dirty="0" smtClean="0">
              <a:solidFill>
                <a:schemeClr val="tx1"/>
              </a:solidFill>
              <a:ea typeface="Gill Sans" charset="0"/>
              <a:cs typeface="Gill Sans" charset="0"/>
            </a:endParaRPr>
          </a:p>
          <a:p>
            <a:pPr algn="l"/>
            <a:endParaRPr lang="en-US" dirty="0">
              <a:ea typeface="Gill Sans" charset="0"/>
              <a:cs typeface="Gill Sans" charset="0"/>
            </a:endParaRPr>
          </a:p>
          <a:p>
            <a:pPr algn="l"/>
            <a:r>
              <a:rPr lang="en-US" dirty="0" smtClean="0">
                <a:solidFill>
                  <a:schemeClr val="tx1"/>
                </a:solidFill>
                <a:ea typeface="Gill Sans" charset="0"/>
                <a:cs typeface="Gill Sans" charset="0"/>
              </a:rPr>
              <a:t>// </a:t>
            </a:r>
            <a:r>
              <a:rPr lang="en-US" dirty="0">
                <a:solidFill>
                  <a:schemeClr val="tx1"/>
                </a:solidFill>
                <a:ea typeface="Gill Sans" charset="0"/>
                <a:cs typeface="Gill Sans" charset="0"/>
              </a:rPr>
              <a:t>Thread 1</a:t>
            </a:r>
          </a:p>
          <a:p>
            <a:pPr algn="l"/>
            <a:endParaRPr lang="en-US" dirty="0">
              <a:solidFill>
                <a:schemeClr val="tx1"/>
              </a:solidFill>
              <a:ea typeface="Gill Sans" charset="0"/>
              <a:cs typeface="Gill Sans" charset="0"/>
            </a:endParaRPr>
          </a:p>
          <a:p>
            <a:pPr algn="l"/>
            <a:r>
              <a:rPr lang="en-US" dirty="0">
                <a:solidFill>
                  <a:schemeClr val="tx1"/>
                </a:solidFill>
                <a:ea typeface="Gill Sans" charset="0"/>
                <a:cs typeface="Gill Sans" charset="0"/>
              </a:rPr>
              <a:t>void foo(</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n) {</a:t>
            </a:r>
          </a:p>
          <a:p>
            <a:pPr algn="l"/>
            <a:r>
              <a:rPr lang="en-US" dirty="0">
                <a:solidFill>
                  <a:schemeClr val="tx1"/>
                </a:solidFill>
                <a:ea typeface="Gill Sans" charset="0"/>
                <a:cs typeface="Gill Sans" charset="0"/>
              </a:rPr>
              <a:t>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t>
            </a:r>
            <a:r>
              <a:rPr lang="en-US" dirty="0" err="1">
                <a:solidFill>
                  <a:srgbClr val="C00000"/>
                </a:solidFill>
                <a:ea typeface="Gill Sans" charset="0"/>
                <a:cs typeface="Gill Sans" charset="0"/>
              </a:rPr>
              <a:t>reg</a:t>
            </a:r>
            <a:r>
              <a:rPr lang="en-US" dirty="0">
                <a:solidFill>
                  <a:srgbClr val="C00000"/>
                </a:solidFill>
                <a:ea typeface="Gill Sans" charset="0"/>
                <a:cs typeface="Gill Sans" charset="0"/>
              </a:rPr>
              <a:t> </a:t>
            </a:r>
            <a:r>
              <a:rPr lang="en-US" dirty="0">
                <a:solidFill>
                  <a:schemeClr val="tx1"/>
                </a:solidFill>
                <a:ea typeface="Gill Sans" charset="0"/>
                <a:cs typeface="Gill Sans" charset="0"/>
              </a:rPr>
              <a:t>= x;</a:t>
            </a:r>
          </a:p>
          <a:p>
            <a:pPr algn="l"/>
            <a:r>
              <a:rPr lang="en-US" dirty="0">
                <a:solidFill>
                  <a:schemeClr val="tx1"/>
                </a:solidFill>
                <a:ea typeface="Gill Sans" charset="0"/>
                <a:cs typeface="Gill Sans" charset="0"/>
              </a:rPr>
              <a:t>  for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 0;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&lt; n;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    </a:t>
            </a:r>
            <a:r>
              <a:rPr lang="en-US" dirty="0" err="1">
                <a:solidFill>
                  <a:srgbClr val="C00000"/>
                </a:solidFill>
                <a:ea typeface="Gill Sans" charset="0"/>
                <a:cs typeface="Gill Sans" charset="0"/>
              </a:rPr>
              <a:t>reg</a:t>
            </a:r>
            <a:r>
              <a:rPr lang="en-US" dirty="0">
                <a:solidFill>
                  <a:srgbClr val="C00000"/>
                </a:solidFill>
                <a:ea typeface="Gill Sans" charset="0"/>
                <a:cs typeface="Gill Sans" charset="0"/>
              </a:rPr>
              <a:t> </a:t>
            </a:r>
            <a:r>
              <a:rPr lang="en-US" dirty="0">
                <a:solidFill>
                  <a:schemeClr val="tx1"/>
                </a:solidFill>
                <a:ea typeface="Gill Sans" charset="0"/>
                <a:cs typeface="Gill Sans" charset="0"/>
              </a:rPr>
              <a:t>+=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  x = </a:t>
            </a:r>
            <a:r>
              <a:rPr lang="en-US" dirty="0" err="1">
                <a:solidFill>
                  <a:srgbClr val="C00000"/>
                </a:solidFill>
                <a:ea typeface="Gill Sans" charset="0"/>
                <a:cs typeface="Gill Sans" charset="0"/>
              </a:rPr>
              <a:t>reg</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a:t>
            </a:r>
          </a:p>
        </p:txBody>
      </p:sp>
      <p:sp>
        <p:nvSpPr>
          <p:cNvPr id="21507" name="Rectangle 3"/>
          <p:cNvSpPr>
            <a:spLocks/>
          </p:cNvSpPr>
          <p:nvPr>
            <p:custDataLst>
              <p:tags r:id="rId3"/>
            </p:custDataLst>
          </p:nvPr>
        </p:nvSpPr>
        <p:spPr bwMode="auto">
          <a:xfrm>
            <a:off x="5339954" y="2743200"/>
            <a:ext cx="1184427" cy="166199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dirty="0">
                <a:solidFill>
                  <a:schemeClr val="tx1"/>
                </a:solidFill>
                <a:ea typeface="Gill Sans" charset="0"/>
                <a:cs typeface="Gill Sans" charset="0"/>
              </a:rPr>
              <a:t>// Thread 2</a:t>
            </a:r>
          </a:p>
          <a:p>
            <a:pPr algn="l"/>
            <a:endParaRPr lang="en-US" dirty="0">
              <a:solidFill>
                <a:schemeClr val="tx1"/>
              </a:solidFill>
              <a:ea typeface="Gill Sans" charset="0"/>
              <a:cs typeface="Gill Sans" charset="0"/>
            </a:endParaRPr>
          </a:p>
          <a:p>
            <a:pPr algn="l"/>
            <a:r>
              <a:rPr lang="en-US" dirty="0">
                <a:solidFill>
                  <a:schemeClr val="tx1"/>
                </a:solidFill>
                <a:ea typeface="Gill Sans" charset="0"/>
                <a:cs typeface="Gill Sans" charset="0"/>
              </a:rPr>
              <a:t>void bar() {</a:t>
            </a:r>
          </a:p>
          <a:p>
            <a:pPr algn="l"/>
            <a:r>
              <a:rPr lang="en-US" dirty="0">
                <a:solidFill>
                  <a:schemeClr val="tx1"/>
                </a:solidFill>
                <a:ea typeface="Gill Sans" charset="0"/>
                <a:cs typeface="Gill Sans" charset="0"/>
              </a:rPr>
              <a:t>  x = 10;</a:t>
            </a:r>
          </a:p>
          <a:p>
            <a:pPr algn="l"/>
            <a:r>
              <a:rPr lang="en-US" dirty="0">
                <a:solidFill>
                  <a:schemeClr val="tx1"/>
                </a:solidFill>
                <a:ea typeface="Gill Sans" charset="0"/>
                <a:cs typeface="Gill Sans" charset="0"/>
              </a:rPr>
              <a:t>  ...</a:t>
            </a:r>
          </a:p>
          <a:p>
            <a:pPr algn="l"/>
            <a:r>
              <a:rPr lang="en-US" dirty="0">
                <a:solidFill>
                  <a:schemeClr val="tx1"/>
                </a:solidFill>
                <a:ea typeface="Gill Sans" charset="0"/>
                <a:cs typeface="Gill Sans" charset="0"/>
              </a:rPr>
              <a:t>}</a:t>
            </a:r>
          </a:p>
        </p:txBody>
      </p:sp>
      <p:sp>
        <p:nvSpPr>
          <p:cNvPr id="21508" name="Rectangle 4"/>
          <p:cNvSpPr>
            <a:spLocks/>
          </p:cNvSpPr>
          <p:nvPr>
            <p:custDataLst>
              <p:tags r:id="rId4"/>
            </p:custDataLst>
          </p:nvPr>
        </p:nvSpPr>
        <p:spPr bwMode="auto">
          <a:xfrm>
            <a:off x="1829471" y="5384512"/>
            <a:ext cx="3005631" cy="276999"/>
          </a:xfrm>
          <a:prstGeom prst="rect">
            <a:avLst/>
          </a:prstGeom>
          <a:noFill/>
          <a:ln w="12700" cap="flat">
            <a:noFill/>
            <a:miter lim="800000"/>
            <a:headEnd type="none" w="med" len="med"/>
            <a:tailEnd type="none" w="med" len="med"/>
          </a:ln>
        </p:spPr>
        <p:txBody>
          <a:bodyPr wrap="none" lIns="0" tIns="0" rIns="0" bIns="0" anchor="ctr">
            <a:spAutoFit/>
          </a:bodyPr>
          <a:lstStyle/>
          <a:p>
            <a:r>
              <a:rPr lang="en-US">
                <a:solidFill>
                  <a:schemeClr val="tx1"/>
                </a:solidFill>
                <a:ea typeface="Gill Sans" charset="0"/>
                <a:cs typeface="Gill Sans" charset="0"/>
              </a:rPr>
              <a:t>What happens when n == 0?</a:t>
            </a:r>
          </a:p>
        </p:txBody>
      </p:sp>
      <p:sp>
        <p:nvSpPr>
          <p:cNvPr id="6" name="Date Placeholder 5"/>
          <p:cNvSpPr>
            <a:spLocks noGrp="1"/>
          </p:cNvSpPr>
          <p:nvPr>
            <p:ph type="dt" sz="half" idx="10"/>
            <p:custDataLst>
              <p:tags r:id="rId5"/>
            </p:custDataLst>
          </p:nvPr>
        </p:nvSpPr>
        <p:spPr/>
        <p:txBody>
          <a:bodyPr/>
          <a:lstStyle/>
          <a:p>
            <a:pPr>
              <a:defRPr/>
            </a:pPr>
            <a:fld id="{6B742919-8058-4290-B69F-F94655FFCD3F}" type="datetime1">
              <a:rPr lang="en-US" smtClean="0"/>
              <a:t>12/6/2011</a:t>
            </a:fld>
            <a:endParaRPr lang="en-US"/>
          </a:p>
        </p:txBody>
      </p:sp>
      <p:sp>
        <p:nvSpPr>
          <p:cNvPr id="7" name="Slide Number Placeholder 6"/>
          <p:cNvSpPr>
            <a:spLocks noGrp="1"/>
          </p:cNvSpPr>
          <p:nvPr>
            <p:ph type="sldNum" sz="quarter" idx="12"/>
            <p:custDataLst>
              <p:tags r:id="rId6"/>
            </p:custDataLst>
          </p:nvPr>
        </p:nvSpPr>
        <p:spPr/>
        <p:txBody>
          <a:bodyPr/>
          <a:lstStyle/>
          <a:p>
            <a:pPr>
              <a:defRPr/>
            </a:pPr>
            <a:r>
              <a:rPr lang="en-US" smtClean="0"/>
              <a:t>X3-</a:t>
            </a:r>
            <a:fld id="{D60129FB-96EC-407D-A4BA-9F72A61BD8C5}" type="slidenum">
              <a:rPr lang="en-US" smtClean="0"/>
              <a:pPr>
                <a:defRPr/>
              </a:pPr>
              <a:t>8</a:t>
            </a:fld>
            <a:endParaRPr lang="en-US" dirty="0"/>
          </a:p>
        </p:txBody>
      </p:sp>
      <p:sp>
        <p:nvSpPr>
          <p:cNvPr id="8" name="Footer Placeholder 7"/>
          <p:cNvSpPr>
            <a:spLocks noGrp="1"/>
          </p:cNvSpPr>
          <p:nvPr>
            <p:ph type="ftr" sz="quarter" idx="11"/>
            <p:custDataLst>
              <p:tags r:id="rId7"/>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custDataLst>
              <p:tags r:id="rId1"/>
            </p:custDataLst>
          </p:nvPr>
        </p:nvSpPr>
        <p:spPr>
          <a:ln/>
        </p:spPr>
        <p:txBody>
          <a:bodyPr/>
          <a:lstStyle/>
          <a:p>
            <a:r>
              <a:rPr lang="en-US"/>
              <a:t>What happened?</a:t>
            </a:r>
          </a:p>
        </p:txBody>
      </p:sp>
      <p:sp>
        <p:nvSpPr>
          <p:cNvPr id="22530" name="Rectangle 2"/>
          <p:cNvSpPr>
            <a:spLocks noGrp="1" noChangeArrowheads="1"/>
          </p:cNvSpPr>
          <p:nvPr>
            <p:ph type="body" idx="1"/>
            <p:custDataLst>
              <p:tags r:id="rId2"/>
            </p:custDataLst>
          </p:nvPr>
        </p:nvSpPr>
        <p:spPr>
          <a:xfrm>
            <a:off x="990600" y="2017713"/>
            <a:ext cx="7772400" cy="4114800"/>
          </a:xfrm>
          <a:ln/>
        </p:spPr>
        <p:txBody>
          <a:bodyPr/>
          <a:lstStyle/>
          <a:p>
            <a:pPr marL="625056"/>
            <a:r>
              <a:rPr lang="en-US" dirty="0"/>
              <a:t>In executions where n == 0, the compiler optimization creates a value out of thin air.</a:t>
            </a:r>
          </a:p>
          <a:p>
            <a:pPr marL="937584" lvl="1"/>
            <a:r>
              <a:rPr lang="en-US" dirty="0"/>
              <a:t>Original code:  x == 10 is guaranteed</a:t>
            </a:r>
          </a:p>
          <a:p>
            <a:pPr marL="937584" lvl="1"/>
            <a:r>
              <a:rPr lang="en-US" dirty="0"/>
              <a:t>Optimized code:  new write of x = 0 </a:t>
            </a:r>
            <a:r>
              <a:rPr lang="en-US" dirty="0" smtClean="0"/>
              <a:t>(inserted x = </a:t>
            </a:r>
            <a:r>
              <a:rPr lang="en-US" dirty="0" err="1" smtClean="0"/>
              <a:t>reg</a:t>
            </a:r>
            <a:r>
              <a:rPr lang="en-US" dirty="0" smtClean="0"/>
              <a:t>) creates </a:t>
            </a:r>
            <a:r>
              <a:rPr lang="en-US" dirty="0"/>
              <a:t>new result</a:t>
            </a:r>
          </a:p>
          <a:p>
            <a:pPr marL="625056"/>
            <a:r>
              <a:rPr lang="en-US" dirty="0"/>
              <a:t>Safety is no longer maintained</a:t>
            </a:r>
          </a:p>
        </p:txBody>
      </p:sp>
      <p:sp>
        <p:nvSpPr>
          <p:cNvPr id="4" name="Date Placeholder 3"/>
          <p:cNvSpPr>
            <a:spLocks noGrp="1"/>
          </p:cNvSpPr>
          <p:nvPr>
            <p:ph type="dt" sz="half" idx="10"/>
            <p:custDataLst>
              <p:tags r:id="rId3"/>
            </p:custDataLst>
          </p:nvPr>
        </p:nvSpPr>
        <p:spPr/>
        <p:txBody>
          <a:bodyPr/>
          <a:lstStyle/>
          <a:p>
            <a:pPr>
              <a:defRPr/>
            </a:pPr>
            <a:fld id="{BEF8A6E1-A181-45D0-ABAF-CF2DE970C78F}" type="datetime1">
              <a:rPr lang="en-US" smtClean="0"/>
              <a:t>12/6/2011</a:t>
            </a:fld>
            <a:endParaRPr lang="en-US"/>
          </a:p>
        </p:txBody>
      </p:sp>
      <p:sp>
        <p:nvSpPr>
          <p:cNvPr id="5" name="Slide Number Placeholder 4"/>
          <p:cNvSpPr>
            <a:spLocks noGrp="1"/>
          </p:cNvSpPr>
          <p:nvPr>
            <p:ph type="sldNum" sz="quarter" idx="12"/>
            <p:custDataLst>
              <p:tags r:id="rId4"/>
            </p:custDataLst>
          </p:nvPr>
        </p:nvSpPr>
        <p:spPr/>
        <p:txBody>
          <a:bodyPr/>
          <a:lstStyle/>
          <a:p>
            <a:pPr>
              <a:defRPr/>
            </a:pPr>
            <a:r>
              <a:rPr lang="en-US" smtClean="0"/>
              <a:t>X3-</a:t>
            </a:r>
            <a:fld id="{D60129FB-96EC-407D-A4BA-9F72A61BD8C5}" type="slidenum">
              <a:rPr lang="en-US" smtClean="0"/>
              <a:pPr>
                <a:defRPr/>
              </a:pPr>
              <a:t>9</a:t>
            </a:fld>
            <a:endParaRPr lang="en-US" dirty="0"/>
          </a:p>
        </p:txBody>
      </p:sp>
      <p:sp>
        <p:nvSpPr>
          <p:cNvPr id="6" name="Footer Placeholder 5"/>
          <p:cNvSpPr>
            <a:spLocks noGrp="1"/>
          </p:cNvSpPr>
          <p:nvPr>
            <p:ph type="ftr" sz="quarter" idx="11"/>
            <p:custDataLst>
              <p:tags r:id="rId5"/>
            </p:custDataLst>
          </p:nvPr>
        </p:nvSpPr>
        <p:spPr/>
        <p:txBody>
          <a:bodyPr/>
          <a:lstStyle/>
          <a:p>
            <a:pPr>
              <a:defRPr/>
            </a:pPr>
            <a:r>
              <a:rPr lang="nl-NL" smtClean="0"/>
              <a:t>© 2002-11 Hal Perkins &amp; UW CSE</a:t>
            </a:r>
            <a:endParaRPr lang="en-US"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 name="WEBEXPORTGUID" val="bde74b4e-6eb6-45eb-bd1c-f504188da843"/>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499</TotalTime>
  <Words>1758</Words>
  <Application>Microsoft Office PowerPoint</Application>
  <PresentationFormat>On-screen Show (4:3)</PresentationFormat>
  <Paragraphs>359</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Blends</vt:lpstr>
      <vt:lpstr>CSE P 501 – Compilers</vt:lpstr>
      <vt:lpstr>References</vt:lpstr>
      <vt:lpstr>Threads and shared memory</vt:lpstr>
      <vt:lpstr>Safety of optimization</vt:lpstr>
      <vt:lpstr>Register promotion</vt:lpstr>
      <vt:lpstr>Register promotion</vt:lpstr>
      <vt:lpstr>Before optimization</vt:lpstr>
      <vt:lpstr>After optimization</vt:lpstr>
      <vt:lpstr>What happened?</vt:lpstr>
      <vt:lpstr>How did we get here?</vt:lpstr>
      <vt:lpstr>Dekker’s example</vt:lpstr>
      <vt:lpstr>Dekker’s example</vt:lpstr>
      <vt:lpstr>Dekker’s example</vt:lpstr>
      <vt:lpstr>What is a correct execution?</vt:lpstr>
      <vt:lpstr>Refined notion</vt:lpstr>
      <vt:lpstr>Data races</vt:lpstr>
      <vt:lpstr>Correct synchronization</vt:lpstr>
      <vt:lpstr>How do we avoid races?</vt:lpstr>
      <vt:lpstr>How do we avoid races?</vt:lpstr>
      <vt:lpstr>What does this mean for compilers?</vt:lpstr>
      <vt:lpstr>What happens on a race?</vt:lpstr>
      <vt:lpstr>What happens on a race?</vt:lpstr>
      <vt:lpstr>Hard to bound effects</vt:lpstr>
      <vt:lpstr>Type-safety issues</vt:lpstr>
      <vt:lpstr>Java ordering</vt:lpstr>
      <vt:lpstr>Synchronization edges</vt:lpstr>
      <vt:lpstr>Happens-before</vt:lpstr>
      <vt:lpstr>Races in Java</vt:lpstr>
    </vt:vector>
  </TitlesOfParts>
  <Company>UW CSE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582 – Compilers</dc:title>
  <dc:creator>Hal Perkins</dc:creator>
  <cp:lastModifiedBy>Fred Videon</cp:lastModifiedBy>
  <cp:revision>54</cp:revision>
  <dcterms:created xsi:type="dcterms:W3CDTF">2002-10-01T01:44:57Z</dcterms:created>
  <dcterms:modified xsi:type="dcterms:W3CDTF">2011-12-06T22:16:20Z</dcterms:modified>
</cp:coreProperties>
</file>