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4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5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6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7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8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9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10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11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12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6"/>
  </p:notesMasterIdLst>
  <p:handoutMasterIdLst>
    <p:handoutMasterId r:id="rId47"/>
  </p:handoutMasterIdLst>
  <p:sldIdLst>
    <p:sldId id="257" r:id="rId2"/>
    <p:sldId id="258" r:id="rId3"/>
    <p:sldId id="309" r:id="rId4"/>
    <p:sldId id="295" r:id="rId5"/>
    <p:sldId id="259" r:id="rId6"/>
    <p:sldId id="320" r:id="rId7"/>
    <p:sldId id="315" r:id="rId8"/>
    <p:sldId id="316" r:id="rId9"/>
    <p:sldId id="265" r:id="rId10"/>
    <p:sldId id="304" r:id="rId11"/>
    <p:sldId id="273" r:id="rId12"/>
    <p:sldId id="275" r:id="rId13"/>
    <p:sldId id="276" r:id="rId14"/>
    <p:sldId id="314" r:id="rId15"/>
    <p:sldId id="313" r:id="rId16"/>
    <p:sldId id="278" r:id="rId17"/>
    <p:sldId id="297" r:id="rId18"/>
    <p:sldId id="321" r:id="rId19"/>
    <p:sldId id="298" r:id="rId20"/>
    <p:sldId id="283" r:id="rId21"/>
    <p:sldId id="322" r:id="rId22"/>
    <p:sldId id="279" r:id="rId23"/>
    <p:sldId id="281" r:id="rId24"/>
    <p:sldId id="300" r:id="rId25"/>
    <p:sldId id="318" r:id="rId26"/>
    <p:sldId id="270" r:id="rId27"/>
    <p:sldId id="311" r:id="rId28"/>
    <p:sldId id="271" r:id="rId29"/>
    <p:sldId id="302" r:id="rId30"/>
    <p:sldId id="301" r:id="rId31"/>
    <p:sldId id="296" r:id="rId32"/>
    <p:sldId id="305" r:id="rId33"/>
    <p:sldId id="286" r:id="rId34"/>
    <p:sldId id="287" r:id="rId35"/>
    <p:sldId id="293" r:id="rId36"/>
    <p:sldId id="285" r:id="rId37"/>
    <p:sldId id="288" r:id="rId38"/>
    <p:sldId id="290" r:id="rId39"/>
    <p:sldId id="291" r:id="rId40"/>
    <p:sldId id="319" r:id="rId41"/>
    <p:sldId id="294" r:id="rId42"/>
    <p:sldId id="292" r:id="rId43"/>
    <p:sldId id="308" r:id="rId44"/>
    <p:sldId id="299" r:id="rId45"/>
  </p:sldIdLst>
  <p:sldSz cx="9144000" cy="6858000" type="screen4x3"/>
  <p:notesSz cx="6934200" cy="9220200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0" autoAdjust="0"/>
    <p:restoredTop sz="77704" autoAdjust="0"/>
  </p:normalViewPr>
  <p:slideViewPr>
    <p:cSldViewPr>
      <p:cViewPr varScale="1">
        <p:scale>
          <a:sx n="85" d="100"/>
          <a:sy n="85" d="100"/>
        </p:scale>
        <p:origin x="1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14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45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b" anchorCtr="0" compatLnSpc="1">
            <a:prstTxWarp prst="textNoShape">
              <a:avLst/>
            </a:prstTxWarp>
          </a:bodyPr>
          <a:lstStyle>
            <a:lvl1pPr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279" y="8758245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b" anchorCtr="0" compatLnSpc="1">
            <a:prstTxWarp prst="textNoShape">
              <a:avLst/>
            </a:prstTxWarp>
          </a:bodyPr>
          <a:lstStyle>
            <a:lvl1pPr algn="r"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A-</a:t>
            </a:r>
            <a:fld id="{598C6736-7B4E-4639-BFCD-04CFFBD0F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8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t" anchorCtr="0" compatLnSpc="1">
            <a:prstTxWarp prst="textNoShape">
              <a:avLst/>
            </a:prstTxWarp>
          </a:bodyPr>
          <a:lstStyle>
            <a:lvl1pPr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279" y="0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t" anchorCtr="0" compatLnSpc="1">
            <a:prstTxWarp prst="textNoShape">
              <a:avLst/>
            </a:prstTxWarp>
          </a:bodyPr>
          <a:lstStyle>
            <a:lvl1pPr algn="r"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911"/>
            <a:ext cx="5547360" cy="41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45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b" anchorCtr="0" compatLnSpc="1">
            <a:prstTxWarp prst="textNoShape">
              <a:avLst/>
            </a:prstTxWarp>
          </a:bodyPr>
          <a:lstStyle>
            <a:lvl1pPr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279" y="8758245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b" anchorCtr="0" compatLnSpc="1">
            <a:prstTxWarp prst="textNoShape">
              <a:avLst/>
            </a:prstTxWarp>
          </a:bodyPr>
          <a:lstStyle>
            <a:lvl1pPr algn="r"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4BEA8F8-C663-4EC8-8F2B-6D448E0E6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29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2A8B25-8C8C-4E3F-A9B6-EE910524E96D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8999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EA8F8-C663-4EC8-8F2B-6D448E0E6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66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2A8B25-8C8C-4E3F-A9B6-EE910524E96D}" type="slidenum">
              <a:rPr lang="en-US" smtClean="0">
                <a:latin typeface="Arial" charset="0"/>
              </a:rPr>
              <a:pPr/>
              <a:t>40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2834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EA8F8-C663-4EC8-8F2B-6D448E0E6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47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EA8F8-C663-4EC8-8F2B-6D448E0E6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1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EA8F8-C663-4EC8-8F2B-6D448E0E6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31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408"/>
            <a:fld id="{A8CCFE4A-B244-45A2-84CA-81B6D4AF0BCA}" type="slidenum">
              <a:rPr lang="en-US" smtClean="0"/>
              <a:pPr defTabSz="921408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3223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0FCB0E-A896-4E60-AC1C-3E261514C4F9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from Cooper’s slides</a:t>
            </a:r>
          </a:p>
        </p:txBody>
      </p:sp>
    </p:spTree>
    <p:extLst>
      <p:ext uri="{BB962C8B-B14F-4D97-AF65-F5344CB8AC3E}">
        <p14:creationId xmlns:p14="http://schemas.microsoft.com/office/powerpoint/2010/main" val="3295256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3DBF69E-1004-48AF-8040-9BD4C9117EE9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Au02: from Cooper’s slides</a:t>
            </a:r>
          </a:p>
        </p:txBody>
      </p:sp>
    </p:spTree>
    <p:extLst>
      <p:ext uri="{BB962C8B-B14F-4D97-AF65-F5344CB8AC3E}">
        <p14:creationId xmlns:p14="http://schemas.microsoft.com/office/powerpoint/2010/main" val="2071769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dwell</a:t>
            </a:r>
            <a:r>
              <a:rPr lang="en-US" baseline="0" dirty="0" smtClean="0"/>
              <a:t> on this a moment: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Token stream has skipped comments and spaces</a:t>
            </a:r>
          </a:p>
          <a:p>
            <a:r>
              <a:rPr lang="en-US" baseline="0" dirty="0" smtClean="0"/>
              <a:t>The AST has skipped keywords (IF), punctuation (LPAREN, RPAREN, SCOLON)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EA8F8-C663-4EC8-8F2B-6D448E0E6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10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EE7526C-C262-4172-9ED2-B813575ACE33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1065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EE7526C-C262-4172-9ED2-B813575ACE33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85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8254" y="144371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49758" y="69669"/>
            <a:ext cx="7772400" cy="78431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4770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477000"/>
            <a:ext cx="2895600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77000"/>
            <a:ext cx="1905000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A-</a:t>
            </a:r>
            <a:fld id="{2FEA2F01-150F-41DE-A830-0F02E0497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398092"/>
            <a:ext cx="1905000" cy="30274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BEE5976A-3AAE-41AA-BC87-B73FC3C9E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7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76201"/>
            <a:ext cx="7793037" cy="68579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398092"/>
            <a:ext cx="1905000" cy="30274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715D77DC-0A04-400D-875A-632CFC038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2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15820" y="17462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65967" y="69083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39645" y="439737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09532" y="439737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25307" y="366712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31807" y="97865"/>
            <a:ext cx="771216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168606"/>
            <a:ext cx="7772400" cy="496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98092"/>
            <a:ext cx="2895600" cy="30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8975" y="6398093"/>
            <a:ext cx="1905000" cy="31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A-</a:t>
            </a:r>
            <a:fld id="{F244597E-8AB4-4E9B-80E0-BDB65D70B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86719"/>
            <a:ext cx="2057400" cy="325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5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0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0" Type="http://schemas.openxmlformats.org/officeDocument/2006/relationships/tags" Target="../tags/tag64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notesSlide" Target="../notesSlides/notesSlide6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tags" Target="../tags/tag109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tags" Target="../tags/tag108.xml"/><Relationship Id="rId2" Type="http://schemas.openxmlformats.org/officeDocument/2006/relationships/tags" Target="../tags/tag9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5" Type="http://schemas.openxmlformats.org/officeDocument/2006/relationships/tags" Target="../tags/tag11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tags" Target="../tags/tag1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tags" Target="../tags/tag140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31" Type="http://schemas.openxmlformats.org/officeDocument/2006/relationships/notesSlide" Target="../notesSlides/notesSlide7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30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0.xml"/><Relationship Id="rId4" Type="http://schemas.openxmlformats.org/officeDocument/2006/relationships/tags" Target="../tags/tag14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5.xml"/><Relationship Id="rId4" Type="http://schemas.openxmlformats.org/officeDocument/2006/relationships/tags" Target="../tags/tag15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tags" Target="../tags/tag173.xml"/><Relationship Id="rId18" Type="http://schemas.openxmlformats.org/officeDocument/2006/relationships/tags" Target="../tags/tag178.xml"/><Relationship Id="rId3" Type="http://schemas.openxmlformats.org/officeDocument/2006/relationships/tags" Target="../tags/tag163.xml"/><Relationship Id="rId21" Type="http://schemas.openxmlformats.org/officeDocument/2006/relationships/slideLayout" Target="../slideLayouts/slideLayout3.xml"/><Relationship Id="rId7" Type="http://schemas.openxmlformats.org/officeDocument/2006/relationships/tags" Target="../tags/tag167.xml"/><Relationship Id="rId12" Type="http://schemas.openxmlformats.org/officeDocument/2006/relationships/tags" Target="../tags/tag172.xml"/><Relationship Id="rId17" Type="http://schemas.openxmlformats.org/officeDocument/2006/relationships/tags" Target="../tags/tag177.xml"/><Relationship Id="rId2" Type="http://schemas.openxmlformats.org/officeDocument/2006/relationships/tags" Target="../tags/tag162.xml"/><Relationship Id="rId16" Type="http://schemas.openxmlformats.org/officeDocument/2006/relationships/tags" Target="../tags/tag176.xml"/><Relationship Id="rId20" Type="http://schemas.openxmlformats.org/officeDocument/2006/relationships/tags" Target="../tags/tag180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5" Type="http://schemas.openxmlformats.org/officeDocument/2006/relationships/tags" Target="../tags/tag165.xml"/><Relationship Id="rId15" Type="http://schemas.openxmlformats.org/officeDocument/2006/relationships/tags" Target="../tags/tag175.xml"/><Relationship Id="rId10" Type="http://schemas.openxmlformats.org/officeDocument/2006/relationships/tags" Target="../tags/tag170.xml"/><Relationship Id="rId19" Type="http://schemas.openxmlformats.org/officeDocument/2006/relationships/tags" Target="../tags/tag179.xml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tags" Target="../tags/tag17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13" Type="http://schemas.openxmlformats.org/officeDocument/2006/relationships/tags" Target="../tags/tag193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12" Type="http://schemas.openxmlformats.org/officeDocument/2006/relationships/tags" Target="../tags/tag192.xml"/><Relationship Id="rId17" Type="http://schemas.openxmlformats.org/officeDocument/2006/relationships/slideLayout" Target="../slideLayouts/slideLayout3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tags" Target="../tags/tag191.xml"/><Relationship Id="rId5" Type="http://schemas.openxmlformats.org/officeDocument/2006/relationships/tags" Target="../tags/tag185.xml"/><Relationship Id="rId15" Type="http://schemas.openxmlformats.org/officeDocument/2006/relationships/tags" Target="../tags/tag195.xml"/><Relationship Id="rId10" Type="http://schemas.openxmlformats.org/officeDocument/2006/relationships/tags" Target="../tags/tag190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5.xml"/><Relationship Id="rId4" Type="http://schemas.openxmlformats.org/officeDocument/2006/relationships/tags" Target="../tags/tag20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0.xml"/><Relationship Id="rId4" Type="http://schemas.openxmlformats.org/officeDocument/2006/relationships/tags" Target="../tags/tag20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13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5.xml"/><Relationship Id="rId4" Type="http://schemas.openxmlformats.org/officeDocument/2006/relationships/tags" Target="../tags/tag2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7" Type="http://schemas.openxmlformats.org/officeDocument/2006/relationships/hyperlink" Target="http://www.cambridge.org/resources/052182060X/" TargetMode="Externa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22.xml"/><Relationship Id="rId7" Type="http://schemas.openxmlformats.org/officeDocument/2006/relationships/hyperlink" Target="http://www.cambridge.org/resources/052182060X/" TargetMode="Externa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4.xml"/><Relationship Id="rId4" Type="http://schemas.openxmlformats.org/officeDocument/2006/relationships/tags" Target="../tags/tag2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27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9.xml"/><Relationship Id="rId4" Type="http://schemas.openxmlformats.org/officeDocument/2006/relationships/tags" Target="../tags/tag22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3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4.xml"/><Relationship Id="rId4" Type="http://schemas.openxmlformats.org/officeDocument/2006/relationships/tags" Target="../tags/tag2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9.xml"/><Relationship Id="rId4" Type="http://schemas.openxmlformats.org/officeDocument/2006/relationships/tags" Target="../tags/tag23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42.xml"/><Relationship Id="rId2" Type="http://schemas.openxmlformats.org/officeDocument/2006/relationships/tags" Target="../tags/tag241.xml"/><Relationship Id="rId1" Type="http://schemas.openxmlformats.org/officeDocument/2006/relationships/tags" Target="../tags/tag2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7" Type="http://schemas.openxmlformats.org/officeDocument/2006/relationships/hyperlink" Target="http://www.cs.washington.edu/csep501" TargetMode="Externa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8.xml"/><Relationship Id="rId4" Type="http://schemas.openxmlformats.org/officeDocument/2006/relationships/tags" Target="../tags/tag24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51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3.xml"/><Relationship Id="rId4" Type="http://schemas.openxmlformats.org/officeDocument/2006/relationships/tags" Target="../tags/tag25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60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2.xml"/><Relationship Id="rId4" Type="http://schemas.openxmlformats.org/officeDocument/2006/relationships/tags" Target="../tags/tag26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65.xml"/><Relationship Id="rId7" Type="http://schemas.openxmlformats.org/officeDocument/2006/relationships/tags" Target="../tags/tag269.xml"/><Relationship Id="rId12" Type="http://schemas.openxmlformats.org/officeDocument/2006/relationships/image" Target="../media/image8.jpeg"/><Relationship Id="rId2" Type="http://schemas.openxmlformats.org/officeDocument/2006/relationships/tags" Target="../tags/tag264.xml"/><Relationship Id="rId1" Type="http://schemas.openxmlformats.org/officeDocument/2006/relationships/tags" Target="../tags/tag263.xml"/><Relationship Id="rId6" Type="http://schemas.openxmlformats.org/officeDocument/2006/relationships/tags" Target="../tags/tag268.xml"/><Relationship Id="rId11" Type="http://schemas.openxmlformats.org/officeDocument/2006/relationships/image" Target="../media/image7.png"/><Relationship Id="rId5" Type="http://schemas.openxmlformats.org/officeDocument/2006/relationships/tags" Target="../tags/tag267.xml"/><Relationship Id="rId10" Type="http://schemas.openxmlformats.org/officeDocument/2006/relationships/image" Target="../media/image6.png"/><Relationship Id="rId4" Type="http://schemas.openxmlformats.org/officeDocument/2006/relationships/tags" Target="../tags/tag266.xml"/><Relationship Id="rId9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tags" Target="../tags/tag272.xml"/><Relationship Id="rId7" Type="http://schemas.openxmlformats.org/officeDocument/2006/relationships/hyperlink" Target="http://www.ethoberon.ethz.ch/WirthPubl/CBEAll.pdf" TargetMode="Externa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75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6" Type="http://schemas.openxmlformats.org/officeDocument/2006/relationships/hyperlink" Target="http://james-iry.blogspot.com/2009/05/brief-incomplete-and-mostly-wrong.htm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hyperlink" Target="http://www.compilerjobs.com/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CSE P501 – </a:t>
            </a:r>
            <a:r>
              <a:rPr lang="en-US" sz="3200" dirty="0" smtClean="0"/>
              <a:t>Compiler Construction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133600" y="1529901"/>
            <a:ext cx="5076825" cy="4114800"/>
          </a:xfrm>
          <a:solidFill>
            <a:srgbClr val="C00000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Introductions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Compilers, from 10,000 feet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Why study Compilers?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Compilers, from 1,000 feet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Some History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Project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Admin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Books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Next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1164190" y="6412603"/>
            <a:ext cx="1905000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657600" y="6412602"/>
            <a:ext cx="2895600" cy="2882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7042150" y="6412602"/>
            <a:ext cx="1905000" cy="2882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A-</a:t>
            </a:r>
            <a:fld id="{565FAA2B-439E-45A8-A21C-ABF58AE9DFC4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1600" y="916432"/>
            <a:ext cx="6172200" cy="914400"/>
          </a:xfrm>
        </p:spPr>
        <p:txBody>
          <a:bodyPr/>
          <a:lstStyle/>
          <a:p>
            <a:r>
              <a:rPr lang="en-US" sz="3200" dirty="0" smtClean="0"/>
              <a:t>Compiler-related Turing Awards</a:t>
            </a:r>
          </a:p>
        </p:txBody>
      </p:sp>
      <p:sp>
        <p:nvSpPr>
          <p:cNvPr id="46083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66700" y="1826705"/>
            <a:ext cx="4191000" cy="4114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800" dirty="0" smtClean="0"/>
              <a:t>1966 Alan Perlis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1972 </a:t>
            </a:r>
            <a:r>
              <a:rPr lang="en-US" sz="1800" dirty="0" err="1" smtClean="0"/>
              <a:t>Edsger</a:t>
            </a:r>
            <a:r>
              <a:rPr lang="en-US" sz="1800" dirty="0" smtClean="0"/>
              <a:t> </a:t>
            </a:r>
            <a:r>
              <a:rPr lang="en-US" sz="1800" dirty="0" err="1" smtClean="0"/>
              <a:t>Dijkstra</a:t>
            </a:r>
            <a:endParaRPr lang="en-US" sz="1800" dirty="0" smtClean="0"/>
          </a:p>
          <a:p>
            <a:pPr>
              <a:lnSpc>
                <a:spcPct val="170000"/>
              </a:lnSpc>
            </a:pPr>
            <a:r>
              <a:rPr lang="en-US" sz="1800" dirty="0" smtClean="0"/>
              <a:t>1974 Donald Knuth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1976 Michael Rabin and Dana Scott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1977 John Backus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1978 Bob Floyd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1979 Ken Iverson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1980 Tony Hoare</a:t>
            </a:r>
          </a:p>
        </p:txBody>
      </p:sp>
      <p:sp>
        <p:nvSpPr>
          <p:cNvPr id="46084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764088" y="1714968"/>
            <a:ext cx="4303712" cy="468312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800" dirty="0" smtClean="0"/>
              <a:t>1984 </a:t>
            </a:r>
            <a:r>
              <a:rPr lang="en-US" sz="1800" dirty="0" err="1" smtClean="0"/>
              <a:t>Niklaus</a:t>
            </a:r>
            <a:r>
              <a:rPr lang="en-US" sz="1800" dirty="0" smtClean="0"/>
              <a:t> Wirth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1987 John </a:t>
            </a:r>
            <a:r>
              <a:rPr lang="en-US" sz="1800" dirty="0" err="1" smtClean="0"/>
              <a:t>Cocke</a:t>
            </a:r>
            <a:endParaRPr lang="en-US" sz="1800" dirty="0" smtClean="0"/>
          </a:p>
          <a:p>
            <a:pPr>
              <a:lnSpc>
                <a:spcPct val="170000"/>
              </a:lnSpc>
            </a:pPr>
            <a:r>
              <a:rPr lang="en-US" sz="1800" dirty="0" smtClean="0"/>
              <a:t>1991 Robin Milner</a:t>
            </a:r>
          </a:p>
          <a:p>
            <a:pPr>
              <a:lnSpc>
                <a:spcPct val="170000"/>
              </a:lnSpc>
            </a:pPr>
            <a:r>
              <a:rPr lang="de-DE" sz="1800" dirty="0" smtClean="0"/>
              <a:t>2001 Ole-Johan Dahl and Kristen Nygaard</a:t>
            </a:r>
          </a:p>
          <a:p>
            <a:pPr>
              <a:lnSpc>
                <a:spcPct val="170000"/>
              </a:lnSpc>
            </a:pPr>
            <a:r>
              <a:rPr lang="de-DE" sz="1800" dirty="0" smtClean="0"/>
              <a:t>2003 Alan Kay</a:t>
            </a:r>
          </a:p>
          <a:p>
            <a:pPr>
              <a:lnSpc>
                <a:spcPct val="170000"/>
              </a:lnSpc>
            </a:pPr>
            <a:r>
              <a:rPr lang="de-DE" sz="1800" dirty="0" smtClean="0"/>
              <a:t>2005 Peter Naur</a:t>
            </a:r>
          </a:p>
          <a:p>
            <a:pPr>
              <a:lnSpc>
                <a:spcPct val="170000"/>
              </a:lnSpc>
            </a:pPr>
            <a:r>
              <a:rPr lang="de-DE" sz="1800" dirty="0" smtClean="0"/>
              <a:t>2006 Fran Allen</a:t>
            </a:r>
          </a:p>
          <a:p>
            <a:pPr>
              <a:lnSpc>
                <a:spcPct val="170000"/>
              </a:lnSpc>
            </a:pPr>
            <a:r>
              <a:rPr lang="de-DE" sz="1800" dirty="0" smtClean="0"/>
              <a:t>2008 Barbara Liskov</a:t>
            </a:r>
            <a:endParaRPr lang="en-US" sz="1800" dirty="0" smtClean="0"/>
          </a:p>
        </p:txBody>
      </p:sp>
      <p:sp>
        <p:nvSpPr>
          <p:cNvPr id="4608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Spring 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F9891CA-3A2F-4A75-954E-A115F002DF8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50938" y="228600"/>
            <a:ext cx="77930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kern="0" dirty="0" smtClean="0"/>
              <a:t>Why Study Compilers?  (2)</a:t>
            </a:r>
          </a:p>
        </p:txBody>
      </p:sp>
    </p:spTree>
    <p:extLst>
      <p:ext uri="{BB962C8B-B14F-4D97-AF65-F5344CB8AC3E}">
        <p14:creationId xmlns:p14="http://schemas.microsoft.com/office/powerpoint/2010/main" val="10646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472A02DA-6F59-43C4-B94C-274B89285A4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22287" y="1371599"/>
            <a:ext cx="8421688" cy="3352801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Structure of a Compiler, approximately</a:t>
            </a:r>
          </a:p>
          <a:p>
            <a:pPr lvl="1" eaLnBrk="1" hangingPunct="1"/>
            <a:r>
              <a:rPr lang="en-US" sz="2400" dirty="0" smtClean="0"/>
              <a:t>Front end: analyze</a:t>
            </a:r>
          </a:p>
          <a:p>
            <a:pPr lvl="2" eaLnBrk="1" hangingPunct="1"/>
            <a:r>
              <a:rPr lang="en-US" sz="2000" dirty="0" smtClean="0"/>
              <a:t>Read source program; </a:t>
            </a:r>
            <a:r>
              <a:rPr lang="en-US" sz="2000" i="1" dirty="0" smtClean="0"/>
              <a:t>understand</a:t>
            </a:r>
            <a:r>
              <a:rPr lang="en-US" sz="2000" dirty="0" smtClean="0"/>
              <a:t> its structure and meaning</a:t>
            </a:r>
          </a:p>
          <a:p>
            <a:pPr lvl="2" eaLnBrk="1" hangingPunct="1"/>
            <a:r>
              <a:rPr lang="en-US" sz="2000" dirty="0" smtClean="0"/>
              <a:t>Specific to the source language used</a:t>
            </a:r>
          </a:p>
          <a:p>
            <a:pPr lvl="2" eaLnBrk="1" hangingPunct="1"/>
            <a:endParaRPr lang="en-US" sz="2000" dirty="0" smtClean="0"/>
          </a:p>
          <a:p>
            <a:pPr lvl="1" eaLnBrk="1" hangingPunct="1"/>
            <a:r>
              <a:rPr lang="en-US" sz="2400" dirty="0" smtClean="0"/>
              <a:t>Back end: synthesize (well, partly)</a:t>
            </a:r>
          </a:p>
          <a:p>
            <a:pPr lvl="2" eaLnBrk="1" hangingPunct="1"/>
            <a:r>
              <a:rPr lang="en-US" sz="2000" dirty="0" smtClean="0"/>
              <a:t>Generate equivalent target language program</a:t>
            </a:r>
          </a:p>
          <a:p>
            <a:pPr lvl="2" eaLnBrk="1" hangingPunct="1"/>
            <a:r>
              <a:rPr lang="en-US" sz="2000" dirty="0" smtClean="0"/>
              <a:t>Mostly unaware of the source language use</a:t>
            </a:r>
          </a:p>
        </p:txBody>
      </p:sp>
      <p:sp>
        <p:nvSpPr>
          <p:cNvPr id="19463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78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Source</a:t>
            </a:r>
          </a:p>
        </p:txBody>
      </p:sp>
      <p:sp>
        <p:nvSpPr>
          <p:cNvPr id="19464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532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Target</a:t>
            </a:r>
          </a:p>
        </p:txBody>
      </p:sp>
      <p:sp>
        <p:nvSpPr>
          <p:cNvPr id="19465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Front End</a:t>
            </a:r>
          </a:p>
        </p:txBody>
      </p:sp>
      <p:sp>
        <p:nvSpPr>
          <p:cNvPr id="19466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Back End</a:t>
            </a:r>
          </a:p>
        </p:txBody>
      </p:sp>
      <p:sp>
        <p:nvSpPr>
          <p:cNvPr id="19467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432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2484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Compilers, from </a:t>
            </a:r>
            <a:r>
              <a:rPr lang="en-US" sz="3200" dirty="0" smtClean="0">
                <a:solidFill>
                  <a:schemeClr val="bg1"/>
                </a:solidFill>
              </a:rPr>
              <a:t>1,000 </a:t>
            </a:r>
            <a:r>
              <a:rPr lang="en-US" sz="3200" dirty="0">
                <a:solidFill>
                  <a:schemeClr val="bg1"/>
                </a:solidFill>
              </a:rPr>
              <a:t>feet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91FD3FDC-D630-4D96-A8DC-D6853277D5C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Compiler must…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168606"/>
            <a:ext cx="8345488" cy="496390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recognize legal programs; complain about illegal ones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generate </a:t>
            </a:r>
            <a:r>
              <a:rPr lang="en-US" sz="2400" i="1" dirty="0" smtClean="0">
                <a:solidFill>
                  <a:srgbClr val="FF0000"/>
                </a:solidFill>
              </a:rPr>
              <a:t>correct</a:t>
            </a:r>
            <a:r>
              <a:rPr lang="en-US" sz="2400" dirty="0" smtClean="0"/>
              <a:t> code!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manage storage of all variables/data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agree with OS &amp; linker on target format</a:t>
            </a:r>
          </a:p>
        </p:txBody>
      </p:sp>
      <p:sp>
        <p:nvSpPr>
          <p:cNvPr id="20487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Source</a:t>
            </a:r>
          </a:p>
        </p:txBody>
      </p:sp>
      <p:sp>
        <p:nvSpPr>
          <p:cNvPr id="20488" name="Oval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20489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Front End</a:t>
            </a:r>
          </a:p>
        </p:txBody>
      </p:sp>
      <p:sp>
        <p:nvSpPr>
          <p:cNvPr id="20490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006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Back End</a:t>
            </a:r>
          </a:p>
        </p:txBody>
      </p:sp>
      <p:sp>
        <p:nvSpPr>
          <p:cNvPr id="20491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484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1686E5DF-3266-44CE-BE4E-51E7DEE04AC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How do Frontend &amp; Backend Communicate?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168607"/>
            <a:ext cx="8421688" cy="2717594"/>
          </a:xfrm>
        </p:spPr>
        <p:txBody>
          <a:bodyPr/>
          <a:lstStyle/>
          <a:p>
            <a:pPr eaLnBrk="1" hangingPunct="1"/>
            <a:r>
              <a:rPr lang="en-US" sz="2000" dirty="0" smtClean="0"/>
              <a:t>Need some sort of Intermediate Representation, or “IR”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Front end maps source into IR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Back end maps IR to target machine code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Often multiple IRs – higher level at first, lower level in later phases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21511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" y="4724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21512" name="Oval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4724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21513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24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21514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4724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Back End</a:t>
            </a:r>
          </a:p>
        </p:txBody>
      </p:sp>
      <p:sp>
        <p:nvSpPr>
          <p:cNvPr id="21515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905000" y="5181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343400" y="5181600"/>
            <a:ext cx="41148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172200" y="5181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962400" y="4419600"/>
            <a:ext cx="381000" cy="1524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IR</a:t>
            </a:r>
          </a:p>
        </p:txBody>
      </p:sp>
      <p:sp>
        <p:nvSpPr>
          <p:cNvPr id="15" name="Line 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57600" y="5181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Monolithic Compiler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A-</a:t>
            </a:r>
            <a:fld id="{BEE5976A-3AAE-41AA-BC87-B73FC3C9E22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738917" y="1493354"/>
            <a:ext cx="12192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FORTRAN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163401" y="2331554"/>
            <a:ext cx="370233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1971486" y="3209813"/>
            <a:ext cx="754062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2055933" y="4119546"/>
            <a:ext cx="585168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6658372" y="1101587"/>
            <a:ext cx="6096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x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86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639322" y="1903344"/>
            <a:ext cx="6477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x64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407426" y="2735522"/>
            <a:ext cx="1111492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ARM-32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456699" y="3710911"/>
            <a:ext cx="1012946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ARM-64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6553200" y="4495800"/>
            <a:ext cx="819944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IA-64</a:t>
            </a:r>
          </a:p>
        </p:txBody>
      </p:sp>
      <p:cxnSp>
        <p:nvCxnSpPr>
          <p:cNvPr id="17" name="Straight Arrow Connector 16"/>
          <p:cNvCxnSpPr>
            <a:stCxn id="7" idx="3"/>
            <a:endCxn id="11" idx="1"/>
          </p:cNvCxnSpPr>
          <p:nvPr/>
        </p:nvCxnSpPr>
        <p:spPr bwMode="auto">
          <a:xfrm flipV="1">
            <a:off x="2958117" y="1292087"/>
            <a:ext cx="3700255" cy="3917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8" idx="3"/>
            <a:endCxn id="12" idx="1"/>
          </p:cNvCxnSpPr>
          <p:nvPr/>
        </p:nvCxnSpPr>
        <p:spPr bwMode="auto">
          <a:xfrm flipV="1">
            <a:off x="2533634" y="2093844"/>
            <a:ext cx="4105688" cy="4282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7" idx="3"/>
            <a:endCxn id="12" idx="1"/>
          </p:cNvCxnSpPr>
          <p:nvPr/>
        </p:nvCxnSpPr>
        <p:spPr bwMode="auto">
          <a:xfrm>
            <a:off x="2958117" y="1683854"/>
            <a:ext cx="3681205" cy="4099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7" idx="3"/>
            <a:endCxn id="13" idx="1"/>
          </p:cNvCxnSpPr>
          <p:nvPr/>
        </p:nvCxnSpPr>
        <p:spPr bwMode="auto">
          <a:xfrm>
            <a:off x="2958117" y="1683854"/>
            <a:ext cx="3449309" cy="12421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7" idx="3"/>
            <a:endCxn id="14" idx="1"/>
          </p:cNvCxnSpPr>
          <p:nvPr/>
        </p:nvCxnSpPr>
        <p:spPr bwMode="auto">
          <a:xfrm>
            <a:off x="2958117" y="1683854"/>
            <a:ext cx="3498582" cy="2217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>
            <a:stCxn id="7" idx="3"/>
            <a:endCxn id="15" idx="1"/>
          </p:cNvCxnSpPr>
          <p:nvPr/>
        </p:nvCxnSpPr>
        <p:spPr bwMode="auto">
          <a:xfrm>
            <a:off x="2958117" y="1683854"/>
            <a:ext cx="3595083" cy="30024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8" idx="3"/>
            <a:endCxn id="11" idx="1"/>
          </p:cNvCxnSpPr>
          <p:nvPr/>
        </p:nvCxnSpPr>
        <p:spPr bwMode="auto">
          <a:xfrm flipV="1">
            <a:off x="2533634" y="1292087"/>
            <a:ext cx="4124738" cy="122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stCxn id="8" idx="3"/>
            <a:endCxn id="13" idx="1"/>
          </p:cNvCxnSpPr>
          <p:nvPr/>
        </p:nvCxnSpPr>
        <p:spPr bwMode="auto">
          <a:xfrm>
            <a:off x="2533634" y="2522054"/>
            <a:ext cx="3873792" cy="4039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stCxn id="9" idx="3"/>
            <a:endCxn id="13" idx="1"/>
          </p:cNvCxnSpPr>
          <p:nvPr/>
        </p:nvCxnSpPr>
        <p:spPr bwMode="auto">
          <a:xfrm flipV="1">
            <a:off x="2725548" y="2926022"/>
            <a:ext cx="3681878" cy="4742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8" idx="3"/>
            <a:endCxn id="14" idx="1"/>
          </p:cNvCxnSpPr>
          <p:nvPr/>
        </p:nvCxnSpPr>
        <p:spPr bwMode="auto">
          <a:xfrm>
            <a:off x="2533634" y="2522054"/>
            <a:ext cx="3923065" cy="13793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8" idx="3"/>
            <a:endCxn id="15" idx="1"/>
          </p:cNvCxnSpPr>
          <p:nvPr/>
        </p:nvCxnSpPr>
        <p:spPr bwMode="auto">
          <a:xfrm>
            <a:off x="2533634" y="2522054"/>
            <a:ext cx="4019566" cy="21642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9" idx="3"/>
            <a:endCxn id="11" idx="1"/>
          </p:cNvCxnSpPr>
          <p:nvPr/>
        </p:nvCxnSpPr>
        <p:spPr bwMode="auto">
          <a:xfrm flipV="1">
            <a:off x="2725548" y="1292087"/>
            <a:ext cx="3932824" cy="21082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9" idx="3"/>
            <a:endCxn id="14" idx="1"/>
          </p:cNvCxnSpPr>
          <p:nvPr/>
        </p:nvCxnSpPr>
        <p:spPr bwMode="auto">
          <a:xfrm>
            <a:off x="2725548" y="3400313"/>
            <a:ext cx="3731151" cy="5010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>
            <a:stCxn id="9" idx="3"/>
            <a:endCxn id="15" idx="1"/>
          </p:cNvCxnSpPr>
          <p:nvPr/>
        </p:nvCxnSpPr>
        <p:spPr bwMode="auto">
          <a:xfrm>
            <a:off x="2725548" y="3400313"/>
            <a:ext cx="3827652" cy="12859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9" idx="3"/>
            <a:endCxn id="12" idx="1"/>
          </p:cNvCxnSpPr>
          <p:nvPr/>
        </p:nvCxnSpPr>
        <p:spPr bwMode="auto">
          <a:xfrm flipV="1">
            <a:off x="2725548" y="2093844"/>
            <a:ext cx="3913774" cy="13064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>
            <a:stCxn id="10" idx="3"/>
            <a:endCxn id="11" idx="1"/>
          </p:cNvCxnSpPr>
          <p:nvPr/>
        </p:nvCxnSpPr>
        <p:spPr bwMode="auto">
          <a:xfrm flipV="1">
            <a:off x="2641101" y="1292087"/>
            <a:ext cx="4017271" cy="3017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10" idx="3"/>
            <a:endCxn id="12" idx="1"/>
          </p:cNvCxnSpPr>
          <p:nvPr/>
        </p:nvCxnSpPr>
        <p:spPr bwMode="auto">
          <a:xfrm flipV="1">
            <a:off x="2641101" y="2093844"/>
            <a:ext cx="3998221" cy="22162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10" idx="3"/>
            <a:endCxn id="13" idx="1"/>
          </p:cNvCxnSpPr>
          <p:nvPr/>
        </p:nvCxnSpPr>
        <p:spPr bwMode="auto">
          <a:xfrm flipV="1">
            <a:off x="2641101" y="2926022"/>
            <a:ext cx="3766325" cy="1384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>
            <a:stCxn id="10" idx="3"/>
            <a:endCxn id="14" idx="1"/>
          </p:cNvCxnSpPr>
          <p:nvPr/>
        </p:nvCxnSpPr>
        <p:spPr bwMode="auto">
          <a:xfrm flipV="1">
            <a:off x="2641101" y="3901411"/>
            <a:ext cx="3815598" cy="4086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/>
          <p:cNvCxnSpPr>
            <a:stCxn id="10" idx="3"/>
            <a:endCxn id="15" idx="1"/>
          </p:cNvCxnSpPr>
          <p:nvPr/>
        </p:nvCxnSpPr>
        <p:spPr bwMode="auto">
          <a:xfrm>
            <a:off x="2641101" y="4310046"/>
            <a:ext cx="3912099" cy="3762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2351830" y="5620125"/>
            <a:ext cx="5267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languages; 5 targets =&gt; 4 * 5 compilers</a:t>
            </a:r>
          </a:p>
        </p:txBody>
      </p:sp>
    </p:spTree>
    <p:extLst>
      <p:ext uri="{BB962C8B-B14F-4D97-AF65-F5344CB8AC3E}">
        <p14:creationId xmlns:p14="http://schemas.microsoft.com/office/powerpoint/2010/main" val="2564236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Frontend &amp; Backend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A-</a:t>
            </a:r>
            <a:fld id="{BEE5976A-3AAE-41AA-BC87-B73FC3C9E22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366248" y="1465719"/>
            <a:ext cx="12192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FORTRAN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790732" y="2303919"/>
            <a:ext cx="370233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1598817" y="3182178"/>
            <a:ext cx="754062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1683264" y="4091911"/>
            <a:ext cx="585168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7029540" y="1144960"/>
            <a:ext cx="6096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x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86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010490" y="1946717"/>
            <a:ext cx="6477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x64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778594" y="2778895"/>
            <a:ext cx="1111492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ARM-32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827867" y="3754284"/>
            <a:ext cx="1012946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ARM-64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6924368" y="4539173"/>
            <a:ext cx="819944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IA-64</a:t>
            </a:r>
          </a:p>
        </p:txBody>
      </p:sp>
      <p:cxnSp>
        <p:nvCxnSpPr>
          <p:cNvPr id="17" name="Straight Arrow Connector 16"/>
          <p:cNvCxnSpPr>
            <a:stCxn id="9" idx="3"/>
            <a:endCxn id="117" idx="2"/>
          </p:cNvCxnSpPr>
          <p:nvPr/>
        </p:nvCxnSpPr>
        <p:spPr bwMode="auto">
          <a:xfrm flipV="1">
            <a:off x="2352879" y="3159895"/>
            <a:ext cx="1729481" cy="2127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>
            <a:stCxn id="10" idx="3"/>
            <a:endCxn id="117" idx="3"/>
          </p:cNvCxnSpPr>
          <p:nvPr/>
        </p:nvCxnSpPr>
        <p:spPr bwMode="auto">
          <a:xfrm flipV="1">
            <a:off x="2268432" y="3590947"/>
            <a:ext cx="1992476" cy="6914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2351830" y="5620125"/>
            <a:ext cx="5267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frontends; 5 </a:t>
            </a:r>
            <a:r>
              <a:rPr lang="en-US" dirty="0" err="1" smtClean="0"/>
              <a:t>backends</a:t>
            </a:r>
            <a:r>
              <a:rPr lang="en-US" dirty="0" smtClean="0"/>
              <a:t> =&gt; 4 + 5 ‘compilers’</a:t>
            </a:r>
          </a:p>
        </p:txBody>
      </p:sp>
      <p:sp>
        <p:nvSpPr>
          <p:cNvPr id="117" name="Oval 116"/>
          <p:cNvSpPr/>
          <p:nvPr/>
        </p:nvSpPr>
        <p:spPr bwMode="auto">
          <a:xfrm>
            <a:off x="4082360" y="2550295"/>
            <a:ext cx="1219200" cy="1219200"/>
          </a:xfrm>
          <a:prstGeom prst="ellipse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IR</a:t>
            </a:r>
          </a:p>
        </p:txBody>
      </p:sp>
      <p:cxnSp>
        <p:nvCxnSpPr>
          <p:cNvPr id="123" name="Straight Arrow Connector 122"/>
          <p:cNvCxnSpPr>
            <a:stCxn id="8" idx="3"/>
            <a:endCxn id="117" idx="2"/>
          </p:cNvCxnSpPr>
          <p:nvPr/>
        </p:nvCxnSpPr>
        <p:spPr bwMode="auto">
          <a:xfrm>
            <a:off x="2160965" y="2494419"/>
            <a:ext cx="1921395" cy="665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Straight Arrow Connector 125"/>
          <p:cNvCxnSpPr>
            <a:stCxn id="7" idx="3"/>
            <a:endCxn id="117" idx="1"/>
          </p:cNvCxnSpPr>
          <p:nvPr/>
        </p:nvCxnSpPr>
        <p:spPr bwMode="auto">
          <a:xfrm>
            <a:off x="2585448" y="1656219"/>
            <a:ext cx="1675460" cy="10726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8" name="Straight Arrow Connector 137"/>
          <p:cNvCxnSpPr>
            <a:stCxn id="117" idx="7"/>
            <a:endCxn id="11" idx="1"/>
          </p:cNvCxnSpPr>
          <p:nvPr/>
        </p:nvCxnSpPr>
        <p:spPr bwMode="auto">
          <a:xfrm flipV="1">
            <a:off x="5123012" y="1335460"/>
            <a:ext cx="1906528" cy="1393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Straight Arrow Connector 140"/>
          <p:cNvCxnSpPr>
            <a:stCxn id="117" idx="7"/>
            <a:endCxn id="12" idx="1"/>
          </p:cNvCxnSpPr>
          <p:nvPr/>
        </p:nvCxnSpPr>
        <p:spPr bwMode="auto">
          <a:xfrm flipV="1">
            <a:off x="5123012" y="2137217"/>
            <a:ext cx="1887478" cy="591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3" name="Straight Arrow Connector 142"/>
          <p:cNvCxnSpPr>
            <a:stCxn id="117" idx="6"/>
            <a:endCxn id="13" idx="1"/>
          </p:cNvCxnSpPr>
          <p:nvPr/>
        </p:nvCxnSpPr>
        <p:spPr bwMode="auto">
          <a:xfrm flipV="1">
            <a:off x="5301560" y="2969395"/>
            <a:ext cx="1477034" cy="190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/>
          <p:cNvCxnSpPr>
            <a:stCxn id="117" idx="6"/>
            <a:endCxn id="14" idx="1"/>
          </p:cNvCxnSpPr>
          <p:nvPr/>
        </p:nvCxnSpPr>
        <p:spPr bwMode="auto">
          <a:xfrm>
            <a:off x="5301560" y="3159895"/>
            <a:ext cx="1526307" cy="784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0" name="Straight Arrow Connector 149"/>
          <p:cNvCxnSpPr>
            <a:stCxn id="117" idx="5"/>
            <a:endCxn id="15" idx="1"/>
          </p:cNvCxnSpPr>
          <p:nvPr/>
        </p:nvCxnSpPr>
        <p:spPr bwMode="auto">
          <a:xfrm>
            <a:off x="5123012" y="3590947"/>
            <a:ext cx="1801356" cy="11387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2860484" y="4922543"/>
            <a:ext cx="366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IR = Intermediate Representation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55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dirty="0" smtClean="0"/>
              <a:t>Front End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03474" y="2108567"/>
            <a:ext cx="8381999" cy="4033495"/>
          </a:xfrm>
        </p:spPr>
        <p:txBody>
          <a:bodyPr/>
          <a:lstStyle/>
          <a:p>
            <a:pPr eaLnBrk="1" hangingPunct="1"/>
            <a:r>
              <a:rPr lang="en-US" sz="2000" dirty="0" smtClean="0"/>
              <a:t>Normally split into phases</a:t>
            </a:r>
          </a:p>
          <a:p>
            <a:pPr lvl="1" eaLnBrk="1" hangingPunct="1"/>
            <a:r>
              <a:rPr lang="en-US" sz="1800" dirty="0" smtClean="0"/>
              <a:t>Scanner: Convert char-stream to token-stream</a:t>
            </a:r>
          </a:p>
          <a:p>
            <a:pPr lvl="2" eaLnBrk="1" hangingPunct="1"/>
            <a:r>
              <a:rPr lang="en-US" sz="1400" dirty="0" smtClean="0"/>
              <a:t>sometimes called a “</a:t>
            </a:r>
            <a:r>
              <a:rPr lang="en-US" sz="1400" dirty="0" err="1" smtClean="0"/>
              <a:t>lexer</a:t>
            </a:r>
            <a:r>
              <a:rPr lang="en-US" sz="1400" dirty="0" smtClean="0"/>
              <a:t>”, since it performs “lexical analysis”</a:t>
            </a:r>
          </a:p>
          <a:p>
            <a:pPr lvl="2" eaLnBrk="1" hangingPunct="1"/>
            <a:r>
              <a:rPr lang="en-US" sz="1600" dirty="0" smtClean="0"/>
              <a:t>usually discards white space &amp; comments</a:t>
            </a:r>
          </a:p>
          <a:p>
            <a:pPr lvl="1" eaLnBrk="1" hangingPunct="1"/>
            <a:r>
              <a:rPr lang="en-US" sz="1800" dirty="0" smtClean="0"/>
              <a:t>Parser: Reads token-stream; generates AST</a:t>
            </a:r>
          </a:p>
          <a:p>
            <a:pPr lvl="1" eaLnBrk="1" hangingPunct="1"/>
            <a:r>
              <a:rPr lang="en-US" sz="1800" dirty="0" smtClean="0"/>
              <a:t>Semantics: Type-check, variable binding,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First two phases can be generated automagically</a:t>
            </a:r>
          </a:p>
          <a:p>
            <a:pPr lvl="1" eaLnBrk="1" hangingPunct="1"/>
            <a:r>
              <a:rPr lang="en-US" sz="1800" dirty="0" smtClean="0"/>
              <a:t>Tokens specified by regex - read by </a:t>
            </a:r>
            <a:r>
              <a:rPr lang="en-US" sz="1800" dirty="0" err="1" smtClean="0">
                <a:solidFill>
                  <a:srgbClr val="FF0000"/>
                </a:solidFill>
              </a:rPr>
              <a:t>JFlex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to create a scanner</a:t>
            </a:r>
          </a:p>
          <a:p>
            <a:pPr lvl="1" eaLnBrk="1" hangingPunct="1"/>
            <a:r>
              <a:rPr lang="en-US" sz="1800" dirty="0" smtClean="0"/>
              <a:t>Syntax specified by a grammar - read by </a:t>
            </a:r>
            <a:r>
              <a:rPr lang="en-US" sz="1800" dirty="0" smtClean="0">
                <a:solidFill>
                  <a:srgbClr val="FF0000"/>
                </a:solidFill>
              </a:rPr>
              <a:t>CUP</a:t>
            </a:r>
            <a:r>
              <a:rPr lang="en-US" sz="1800" dirty="0" smtClean="0"/>
              <a:t> to create a parser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1800" dirty="0" smtClean="0"/>
              <a:t>Or, you can build scanner and parser by-hand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dirty="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1D6AF317-92BD-4EF5-B4A7-72AB838B2182}" type="slidenum">
              <a:rPr lang="en-US" smtClean="0"/>
              <a:pPr/>
              <a:t>16</a:t>
            </a:fld>
            <a:endParaRPr lang="en-US" smtClean="0"/>
          </a:p>
        </p:txBody>
      </p:sp>
      <p:grpSp>
        <p:nvGrpSpPr>
          <p:cNvPr id="22535" name="Group 12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581400" y="1251108"/>
            <a:ext cx="5040329" cy="838200"/>
            <a:chOff x="2745" y="336"/>
            <a:chExt cx="2619" cy="528"/>
          </a:xfrm>
        </p:grpSpPr>
        <p:sp>
          <p:nvSpPr>
            <p:cNvPr id="22536" name="Rectangle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20" y="336"/>
              <a:ext cx="535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Scanner</a:t>
              </a:r>
            </a:p>
          </p:txBody>
        </p:sp>
        <p:sp>
          <p:nvSpPr>
            <p:cNvPr id="22537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18" y="336"/>
              <a:ext cx="499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Parser</a:t>
              </a:r>
            </a:p>
          </p:txBody>
        </p:sp>
        <p:sp>
          <p:nvSpPr>
            <p:cNvPr id="22538" name="Line 6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811" y="624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7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664" y="624"/>
              <a:ext cx="3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8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517" y="62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Text Box 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745" y="423"/>
              <a:ext cx="4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400" dirty="0"/>
                <a:t>source</a:t>
              </a:r>
            </a:p>
          </p:txBody>
        </p:sp>
        <p:sp>
          <p:nvSpPr>
            <p:cNvPr id="22542" name="Text Box 10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664" y="432"/>
              <a:ext cx="4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400" dirty="0"/>
                <a:t>tokens</a:t>
              </a:r>
            </a:p>
          </p:txBody>
        </p:sp>
        <p:sp>
          <p:nvSpPr>
            <p:cNvPr id="22543" name="Text Box 11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6" y="432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400" dirty="0"/>
                <a:t>IR</a:t>
              </a:r>
            </a:p>
          </p:txBody>
        </p:sp>
      </p:grpSp>
      <p:sp>
        <p:nvSpPr>
          <p:cNvPr id="16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496661" y="1251108"/>
            <a:ext cx="960338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Sem.</a:t>
            </a:r>
            <a:endParaRPr lang="en-US" dirty="0"/>
          </a:p>
        </p:txBody>
      </p:sp>
      <p:sp>
        <p:nvSpPr>
          <p:cNvPr id="26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8456999" y="1720499"/>
            <a:ext cx="4792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91084" y="1360358"/>
            <a:ext cx="4953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dirty="0" smtClean="0"/>
              <a:t>AST</a:t>
            </a:r>
            <a:endParaRPr lang="en-US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087279" y="2971800"/>
            <a:ext cx="6766877" cy="10668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02F23CA7-2208-48A7-A02A-A13417063CD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Scanner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69222" y="1098935"/>
            <a:ext cx="7772400" cy="309206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/>
              <a:t>Input = a stream of characters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Output = a stream of Tokens</a:t>
            </a:r>
            <a:endParaRPr lang="en-US" sz="2000" dirty="0" smtClean="0">
              <a:latin typeface="Lucida Sans Unicode" pitchFamily="34" charset="0"/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71194" y="3031156"/>
            <a:ext cx="401638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IF</a:t>
            </a: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64964" y="3031156"/>
            <a:ext cx="9953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LPAREN</a:t>
            </a:r>
          </a:p>
        </p:txBody>
      </p:sp>
      <p:sp>
        <p:nvSpPr>
          <p:cNvPr id="24585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74860" y="3031156"/>
            <a:ext cx="623889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err="1" smtClean="0"/>
              <a:t>ID:x</a:t>
            </a:r>
            <a:endParaRPr lang="en-US" dirty="0"/>
          </a:p>
        </p:txBody>
      </p:sp>
      <p:sp>
        <p:nvSpPr>
          <p:cNvPr id="24586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12601" y="3031156"/>
            <a:ext cx="631904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GEQ</a:t>
            </a:r>
            <a:endParaRPr lang="en-US" dirty="0"/>
          </a:p>
        </p:txBody>
      </p:sp>
      <p:sp>
        <p:nvSpPr>
          <p:cNvPr id="24587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4953" y="3031156"/>
            <a:ext cx="625492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err="1" smtClean="0"/>
              <a:t>ID:y</a:t>
            </a:r>
            <a:endParaRPr lang="en-US" dirty="0"/>
          </a:p>
        </p:txBody>
      </p:sp>
      <p:sp>
        <p:nvSpPr>
          <p:cNvPr id="24588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18632" y="3031156"/>
            <a:ext cx="10223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RPAREN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53970" y="3031156"/>
            <a:ext cx="625492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err="1" smtClean="0"/>
              <a:t>ID:y</a:t>
            </a:r>
            <a:endParaRPr lang="en-US" dirty="0"/>
          </a:p>
        </p:txBody>
      </p:sp>
      <p:sp>
        <p:nvSpPr>
          <p:cNvPr id="24590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74843" y="3582525"/>
            <a:ext cx="47801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EQ</a:t>
            </a:r>
            <a:endParaRPr lang="en-US" dirty="0"/>
          </a:p>
        </p:txBody>
      </p:sp>
      <p:sp>
        <p:nvSpPr>
          <p:cNvPr id="24591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67958" y="3576867"/>
            <a:ext cx="921471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ILIT:42</a:t>
            </a:r>
            <a:endParaRPr lang="en-US" dirty="0"/>
          </a:p>
        </p:txBody>
      </p:sp>
      <p:sp>
        <p:nvSpPr>
          <p:cNvPr id="24592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63717" y="3576867"/>
            <a:ext cx="707245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SEMI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6156" y="4287144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okens </a:t>
            </a:r>
            <a:r>
              <a:rPr lang="en-US" dirty="0"/>
              <a:t>are atomic </a:t>
            </a:r>
            <a:r>
              <a:rPr lang="en-US" dirty="0" smtClean="0"/>
              <a:t>items, </a:t>
            </a:r>
            <a:r>
              <a:rPr lang="en-US" i="1" dirty="0"/>
              <a:t>not</a:t>
            </a:r>
            <a:r>
              <a:rPr lang="en-US" dirty="0"/>
              <a:t> character </a:t>
            </a:r>
            <a:r>
              <a:rPr lang="en-US" dirty="0" smtClean="0"/>
              <a:t>strings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Comments are usually discarded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Whitespace is usually discarded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cf</a:t>
            </a:r>
            <a:r>
              <a:rPr lang="en-US" dirty="0" smtClean="0"/>
              <a:t>: Python &amp; Haskell – the “offside” rule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7279" y="1600200"/>
            <a:ext cx="3729037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>
                <a:latin typeface="Lucida Sans Unicode" pitchFamily="34" charset="0"/>
              </a:rPr>
              <a:t>// this statement does very little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>
                <a:latin typeface="Lucida Sans Unicode" pitchFamily="34" charset="0"/>
              </a:rPr>
              <a:t>if (x &gt;= y) y = 42;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44473"/>
            <a:ext cx="7793037" cy="577850"/>
          </a:xfrm>
        </p:spPr>
        <p:txBody>
          <a:bodyPr/>
          <a:lstStyle/>
          <a:p>
            <a:r>
              <a:rPr lang="en-US" dirty="0" smtClean="0"/>
              <a:t>A Token in your Java 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78850" cy="268287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Token {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200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kind;      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LPAREN, ID, ILIT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200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line;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for debugging/diagnostics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200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column;    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for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debugging/diagnostics</a:t>
            </a:r>
            <a:endParaRPr lang="en-US" sz="20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String lexeme;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“x”, “Total”, “(“, “42”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value;     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attribute of ILIT	</a:t>
            </a:r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0825" y="445953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Obviously this Token is wasteful of memory: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</a:rPr>
              <a:t>lexeme</a:t>
            </a:r>
            <a:r>
              <a:rPr lang="en-US" sz="1600" dirty="0" smtClean="0"/>
              <a:t> is not required for </a:t>
            </a:r>
            <a:r>
              <a:rPr lang="en-US" sz="1600" i="1" dirty="0" smtClean="0"/>
              <a:t>primitive </a:t>
            </a:r>
            <a:r>
              <a:rPr lang="en-US" sz="1600" dirty="0" smtClean="0"/>
              <a:t>tokens, such as LPAREN, RBRACE,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</a:rPr>
              <a:t>value</a:t>
            </a:r>
            <a:r>
              <a:rPr lang="en-US" sz="1600" dirty="0" smtClean="0"/>
              <a:t> is only required for </a:t>
            </a:r>
            <a:r>
              <a:rPr lang="en-US" sz="1600" dirty="0" smtClean="0">
                <a:solidFill>
                  <a:srgbClr val="0070C0"/>
                </a:solidFill>
              </a:rPr>
              <a:t>ILIT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</a:rPr>
              <a:t>lexeme</a:t>
            </a:r>
            <a:r>
              <a:rPr lang="en-US" sz="1600" dirty="0" smtClean="0"/>
              <a:t> is required only for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 smtClean="0"/>
              <a:t>But, there's only 1 token alive at any instant during parsing, so no point refining into 3 </a:t>
            </a:r>
            <a:r>
              <a:rPr lang="en-US" sz="1600" i="1" dirty="0" smtClean="0"/>
              <a:t>leaner </a:t>
            </a:r>
            <a:r>
              <a:rPr lang="en-US" sz="1600" dirty="0" smtClean="0"/>
              <a:t>variants</a:t>
            </a:r>
          </a:p>
        </p:txBody>
      </p:sp>
    </p:spTree>
    <p:extLst>
      <p:ext uri="{BB962C8B-B14F-4D97-AF65-F5344CB8AC3E}">
        <p14:creationId xmlns:p14="http://schemas.microsoft.com/office/powerpoint/2010/main" val="262410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48603" y="3516728"/>
            <a:ext cx="3895725" cy="180557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Parser</a:t>
            </a:r>
          </a:p>
        </p:txBody>
      </p:sp>
      <p:sp>
        <p:nvSpPr>
          <p:cNvPr id="26631" name="Rectangle 14"/>
          <p:cNvSpPr>
            <a:spLocks noGrp="1" noChangeArrowheads="1"/>
          </p:cNvSpPr>
          <p:nvPr>
            <p:ph sz="half" idx="2"/>
            <p:custDataLst>
              <p:tags r:id="rId2"/>
            </p:custDataLst>
          </p:nvPr>
        </p:nvSpPr>
        <p:spPr>
          <a:xfrm>
            <a:off x="4648200" y="3106781"/>
            <a:ext cx="4295775" cy="2871151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Abstract Syntax Tree</a:t>
            </a:r>
          </a:p>
        </p:txBody>
      </p:sp>
      <p:sp>
        <p:nvSpPr>
          <p:cNvPr id="26626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dirty="0" smtClean="0"/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04E54198-67FE-4C5F-97A5-882FB6F38620}" type="slidenum">
              <a:rPr lang="en-US" smtClean="0"/>
              <a:pPr/>
              <a:t>19</a:t>
            </a:fld>
            <a:endParaRPr lang="en-US" smtClean="0"/>
          </a:p>
        </p:txBody>
      </p:sp>
      <p:grpSp>
        <p:nvGrpSpPr>
          <p:cNvPr id="26642" name="Group 2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800600" y="3669792"/>
            <a:ext cx="3962400" cy="1981200"/>
            <a:chOff x="2976" y="1728"/>
            <a:chExt cx="2496" cy="1248"/>
          </a:xfrm>
        </p:grpSpPr>
        <p:sp>
          <p:nvSpPr>
            <p:cNvPr id="26643" name="Oval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792" y="172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/>
                <a:t>ifStmt</a:t>
              </a:r>
              <a:endParaRPr lang="en-US" dirty="0"/>
            </a:p>
          </p:txBody>
        </p:sp>
        <p:sp>
          <p:nvSpPr>
            <p:cNvPr id="26644" name="Oval 1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216" y="2160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&gt;=</a:t>
              </a:r>
            </a:p>
          </p:txBody>
        </p:sp>
        <p:sp>
          <p:nvSpPr>
            <p:cNvPr id="26645" name="Oval 1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976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ID:x</a:t>
              </a:r>
              <a:endParaRPr lang="en-US" dirty="0"/>
            </a:p>
          </p:txBody>
        </p:sp>
        <p:sp>
          <p:nvSpPr>
            <p:cNvPr id="26646" name="Oval 1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00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ID:y</a:t>
              </a:r>
              <a:endParaRPr lang="en-US" dirty="0"/>
            </a:p>
          </p:txBody>
        </p:sp>
        <p:sp>
          <p:nvSpPr>
            <p:cNvPr id="26647" name="Oval 1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12" y="2160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assign</a:t>
              </a:r>
            </a:p>
          </p:txBody>
        </p:sp>
        <p:sp>
          <p:nvSpPr>
            <p:cNvPr id="26648" name="Oval 2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72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ID:y</a:t>
              </a:r>
              <a:endParaRPr lang="en-US" dirty="0"/>
            </a:p>
          </p:txBody>
        </p:sp>
        <p:sp>
          <p:nvSpPr>
            <p:cNvPr id="26649" name="Oval 2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96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ILIT:42</a:t>
              </a:r>
              <a:endParaRPr lang="en-US" dirty="0"/>
            </a:p>
          </p:txBody>
        </p:sp>
        <p:sp>
          <p:nvSpPr>
            <p:cNvPr id="26650" name="Line 22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3552" y="19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23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3264" y="2448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2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>
              <a:off x="4560" y="2448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5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600" y="244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26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896" y="244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27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320" y="1968"/>
              <a:ext cx="43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48603" y="2117777"/>
            <a:ext cx="3874769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latin typeface="Lucida Sans Unicode" pitchFamily="34" charset="0"/>
              </a:rPr>
              <a:t>// this statement does very little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latin typeface="Lucida Sans Unicode" pitchFamily="34" charset="0"/>
              </a:rPr>
              <a:t>if (x &gt;= y) y = 42;</a:t>
            </a:r>
          </a:p>
        </p:txBody>
      </p:sp>
      <p:sp>
        <p:nvSpPr>
          <p:cNvPr id="35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6139" y="3761416"/>
            <a:ext cx="401638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IF</a:t>
            </a:r>
          </a:p>
        </p:txBody>
      </p:sp>
      <p:sp>
        <p:nvSpPr>
          <p:cNvPr id="36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57871" y="3761416"/>
            <a:ext cx="9953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LPAREN</a:t>
            </a:r>
          </a:p>
        </p:txBody>
      </p:sp>
      <p:sp>
        <p:nvSpPr>
          <p:cNvPr id="37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5452" y="3761416"/>
            <a:ext cx="623889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err="1" smtClean="0"/>
              <a:t>ID:x</a:t>
            </a:r>
            <a:endParaRPr lang="en-US" dirty="0"/>
          </a:p>
        </p:txBody>
      </p:sp>
      <p:sp>
        <p:nvSpPr>
          <p:cNvPr id="38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40976" y="3744492"/>
            <a:ext cx="631904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GEQ</a:t>
            </a:r>
            <a:endParaRPr lang="en-US" dirty="0"/>
          </a:p>
        </p:txBody>
      </p:sp>
      <p:sp>
        <p:nvSpPr>
          <p:cNvPr id="39" name="Text Box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6360" y="4257043"/>
            <a:ext cx="625492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err="1" smtClean="0"/>
              <a:t>ID:y</a:t>
            </a:r>
            <a:endParaRPr lang="en-US" dirty="0"/>
          </a:p>
        </p:txBody>
      </p:sp>
      <p:sp>
        <p:nvSpPr>
          <p:cNvPr id="40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64360" y="4252003"/>
            <a:ext cx="10223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RPAREN</a:t>
            </a:r>
          </a:p>
        </p:txBody>
      </p:sp>
      <p:sp>
        <p:nvSpPr>
          <p:cNvPr id="41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33554" y="4252003"/>
            <a:ext cx="625492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err="1" smtClean="0"/>
              <a:t>ID:y</a:t>
            </a:r>
            <a:endParaRPr lang="en-US" dirty="0"/>
          </a:p>
        </p:txBody>
      </p:sp>
      <p:sp>
        <p:nvSpPr>
          <p:cNvPr id="42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09902" y="4252003"/>
            <a:ext cx="47801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EQ</a:t>
            </a:r>
            <a:endParaRPr lang="en-US" dirty="0"/>
          </a:p>
        </p:txBody>
      </p:sp>
      <p:sp>
        <p:nvSpPr>
          <p:cNvPr id="43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680" y="4777716"/>
            <a:ext cx="921471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ILIT:42</a:t>
            </a:r>
            <a:endParaRPr lang="en-US" dirty="0"/>
          </a:p>
        </p:txBody>
      </p:sp>
      <p:sp>
        <p:nvSpPr>
          <p:cNvPr id="44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633930" y="4780764"/>
            <a:ext cx="707245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SEMI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8603" y="1360085"/>
            <a:ext cx="7881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Converts stream of tokens into an AST (Abstract Syntax Tree)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217487" y="2076254"/>
            <a:ext cx="8726488" cy="38492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Instructor: Jim Hogg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jimhogg@uw.edu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Office hours: 5:45 pm, before class, in 99/1915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TA: Nat Mote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nmote@uw.edu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Office hours: 5:30 pm, before class, in CSE 218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1172749" y="6402664"/>
            <a:ext cx="1905000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3E4C64F2-DB4D-4BDF-8A72-E3482845B37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Introductions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B1CE7495-17BC-4816-B8C8-2BA14F9D02B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Analysis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371600"/>
            <a:ext cx="8382000" cy="3962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Context-dependent checks that a grammar cannot capture</a:t>
            </a:r>
          </a:p>
          <a:p>
            <a:pPr lvl="1" eaLnBrk="1" hangingPunct="1"/>
            <a:r>
              <a:rPr lang="en-US" sz="2400" dirty="0" smtClean="0"/>
              <a:t>Type-check – </a:t>
            </a:r>
            <a:r>
              <a:rPr lang="en-US" sz="2400" dirty="0" err="1" smtClean="0"/>
              <a:t>eg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0070C0"/>
                </a:solidFill>
              </a:rPr>
              <a:t>int</a:t>
            </a:r>
            <a:r>
              <a:rPr lang="en-US" sz="2400" dirty="0" smtClean="0">
                <a:solidFill>
                  <a:srgbClr val="0070C0"/>
                </a:solidFill>
              </a:rPr>
              <a:t> x = 42 + true;</a:t>
            </a:r>
          </a:p>
          <a:p>
            <a:pPr lvl="1" eaLnBrk="1" hangingPunct="1"/>
            <a:r>
              <a:rPr lang="en-US" sz="2400" dirty="0" smtClean="0"/>
              <a:t>Check language requirements</a:t>
            </a:r>
          </a:p>
          <a:p>
            <a:pPr lvl="2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declare-before-use</a:t>
            </a:r>
          </a:p>
          <a:p>
            <a:pPr lvl="2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only one declaration of each variable</a:t>
            </a:r>
          </a:p>
          <a:p>
            <a:pPr lvl="2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# </a:t>
            </a:r>
            <a:r>
              <a:rPr lang="en-US" sz="2000" dirty="0" err="1" smtClean="0"/>
              <a:t>args</a:t>
            </a:r>
            <a:r>
              <a:rPr lang="en-US" sz="2000" dirty="0" smtClean="0"/>
              <a:t> == # </a:t>
            </a:r>
            <a:r>
              <a:rPr lang="en-US" sz="2000" dirty="0" err="1" smtClean="0"/>
              <a:t>params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Bind variable </a:t>
            </a:r>
            <a:r>
              <a:rPr lang="en-US" sz="2400" i="1" dirty="0" smtClean="0"/>
              <a:t>use</a:t>
            </a:r>
            <a:r>
              <a:rPr lang="en-US" sz="2400" dirty="0" smtClean="0"/>
              <a:t> to definition</a:t>
            </a:r>
          </a:p>
          <a:p>
            <a:pPr lvl="2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what is “x” exactly? – what could it be, in Java?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B1CE7495-17BC-4816-B8C8-2BA14F9D02B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Build IR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600200"/>
            <a:ext cx="84582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Final step in the life of the Frontend: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lvl="1" eaLnBrk="1" hangingPunct="1"/>
            <a:r>
              <a:rPr lang="en-US" sz="2400" i="1" dirty="0" smtClean="0"/>
              <a:t>Walk</a:t>
            </a:r>
            <a:r>
              <a:rPr lang="en-US" sz="2400" dirty="0" smtClean="0"/>
              <a:t> the AST and convert to IR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400" dirty="0"/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Note: for our </a:t>
            </a:r>
            <a:r>
              <a:rPr lang="en-US" sz="2400" dirty="0" err="1" smtClean="0"/>
              <a:t>MiniJava</a:t>
            </a:r>
            <a:r>
              <a:rPr lang="en-US" sz="2400" dirty="0" smtClean="0"/>
              <a:t> project, we will generate assembler code directly by walking the AST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57616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95B4F63B-EA96-45A8-B42F-4B523BFC613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79826" y="1600200"/>
            <a:ext cx="8574088" cy="416539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Responsibilities</a:t>
            </a:r>
          </a:p>
          <a:p>
            <a:pPr lvl="1" eaLnBrk="1" hangingPunct="1">
              <a:defRPr/>
            </a:pPr>
            <a:r>
              <a:rPr lang="en-US" dirty="0" smtClean="0"/>
              <a:t>Translate IR into target </a:t>
            </a:r>
            <a:r>
              <a:rPr lang="en-US" i="1" dirty="0" smtClean="0">
                <a:solidFill>
                  <a:srgbClr val="FF0000"/>
                </a:solidFill>
              </a:rPr>
              <a:t>correct</a:t>
            </a:r>
            <a:r>
              <a:rPr lang="en-US" dirty="0" smtClean="0"/>
              <a:t> machine code</a:t>
            </a:r>
          </a:p>
          <a:p>
            <a:pPr lvl="1" eaLnBrk="1" hangingPunct="1">
              <a:defRPr/>
            </a:pPr>
            <a:r>
              <a:rPr lang="en-US" dirty="0" smtClean="0"/>
              <a:t>Should produce “good” code</a:t>
            </a:r>
          </a:p>
          <a:p>
            <a:pPr lvl="2" eaLnBrk="1" hangingPunct="1">
              <a:defRPr/>
            </a:pPr>
            <a:r>
              <a:rPr lang="en-US" dirty="0" smtClean="0"/>
              <a:t>“good” = fast, compact, low-power (pick some)</a:t>
            </a:r>
          </a:p>
          <a:p>
            <a:pPr lvl="1" eaLnBrk="1" hangingPunct="1">
              <a:defRPr/>
            </a:pPr>
            <a:r>
              <a:rPr lang="en-US" dirty="0" smtClean="0"/>
              <a:t>Should use machine resources effectively</a:t>
            </a:r>
          </a:p>
          <a:p>
            <a:pPr lvl="2" eaLnBrk="1" hangingPunct="1">
              <a:defRPr/>
            </a:pPr>
            <a:r>
              <a:rPr lang="en-US" dirty="0" smtClean="0"/>
              <a:t>Registers (</a:t>
            </a:r>
            <a:r>
              <a:rPr lang="en-US" dirty="0" err="1" smtClean="0"/>
              <a:t>eg</a:t>
            </a:r>
            <a:r>
              <a:rPr lang="en-US" dirty="0" smtClean="0"/>
              <a:t>: all GPRs; SIMD; GPU)</a:t>
            </a:r>
          </a:p>
          <a:p>
            <a:pPr lvl="2" eaLnBrk="1" hangingPunct="1">
              <a:defRPr/>
            </a:pPr>
            <a:r>
              <a:rPr lang="en-US" dirty="0" smtClean="0"/>
              <a:t>Instructions &amp; function units (</a:t>
            </a:r>
            <a:r>
              <a:rPr lang="en-US" dirty="0" err="1" smtClean="0"/>
              <a:t>eg</a:t>
            </a:r>
            <a:r>
              <a:rPr lang="en-US" dirty="0" smtClean="0"/>
              <a:t>: floating-point)</a:t>
            </a:r>
          </a:p>
          <a:p>
            <a:pPr lvl="2" eaLnBrk="1" hangingPunct="1">
              <a:defRPr/>
            </a:pPr>
            <a:r>
              <a:rPr lang="en-US" dirty="0" smtClean="0"/>
              <a:t>Memory hierarchy (small footprint; cache-aware)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50963" y="228600"/>
            <a:ext cx="7793037" cy="5476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kern="0" dirty="0" smtClean="0"/>
              <a:t>Backend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CC0E9F90-B2DE-4CEC-99C7-D0485B239A2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Backend Structure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90600" y="1294046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Typically split into two major parts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“Optimization” – code improvements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Usually works on lower-level, </a:t>
            </a:r>
            <a:r>
              <a:rPr lang="en-US" sz="2000" i="1" dirty="0" smtClean="0"/>
              <a:t>linear</a:t>
            </a:r>
            <a:r>
              <a:rPr lang="en-US" sz="2000" dirty="0" smtClean="0"/>
              <a:t> IR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Dozens of </a:t>
            </a:r>
            <a:r>
              <a:rPr lang="en-US" sz="2000" i="1" dirty="0" smtClean="0"/>
              <a:t>phases</a:t>
            </a:r>
            <a:r>
              <a:rPr lang="en-US" sz="2000" dirty="0" smtClean="0"/>
              <a:t>, or optimization </a:t>
            </a:r>
            <a:r>
              <a:rPr lang="en-US" sz="2000" i="1" dirty="0" smtClean="0"/>
              <a:t>passes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Code generation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Instruction selection &amp; scheduling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Register allocation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Target-specific optimizations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(peephole optimizations: colloquially, “peeps”)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E8BD2C91-9D0A-4CA7-BB20-AE4158FFB1C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658875" y="213266"/>
            <a:ext cx="6189726" cy="685799"/>
          </a:xfrm>
        </p:spPr>
        <p:txBody>
          <a:bodyPr/>
          <a:lstStyle/>
          <a:p>
            <a:pPr eaLnBrk="1" hangingPunct="1"/>
            <a:r>
              <a:rPr lang="en-US" dirty="0" smtClean="0"/>
              <a:t>Backend - the Final Outcome</a:t>
            </a:r>
          </a:p>
        </p:txBody>
      </p:sp>
      <p:sp>
        <p:nvSpPr>
          <p:cNvPr id="30726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51656" y="2017713"/>
            <a:ext cx="4383088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dirty="0" smtClean="0"/>
              <a:t>Input</a:t>
            </a:r>
          </a:p>
          <a:p>
            <a:pPr marL="0" indent="0" algn="ctr" eaLnBrk="1" hangingPunct="1"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  <a:latin typeface="Lucida Sans Unicode" pitchFamily="34" charset="0"/>
              </a:rPr>
              <a:t>if (x &gt;= y) y = 42;</a:t>
            </a:r>
          </a:p>
        </p:txBody>
      </p:sp>
      <p:sp>
        <p:nvSpPr>
          <p:cNvPr id="30727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5105400" y="2017713"/>
            <a:ext cx="37338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dirty="0" smtClean="0"/>
              <a:t>Output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mov</a:t>
            </a:r>
            <a:r>
              <a:rPr lang="en-US" sz="2000" dirty="0" smtClean="0"/>
              <a:t>   </a:t>
            </a:r>
            <a:r>
              <a:rPr lang="en-US" sz="2000" dirty="0" err="1" smtClean="0"/>
              <a:t>eax</a:t>
            </a:r>
            <a:r>
              <a:rPr lang="en-US" sz="2000" dirty="0" smtClean="0"/>
              <a:t>, [ebp+16]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cmp</a:t>
            </a:r>
            <a:r>
              <a:rPr lang="en-US" sz="2000" dirty="0" smtClean="0"/>
              <a:t>   </a:t>
            </a:r>
            <a:r>
              <a:rPr lang="en-US" sz="2000" dirty="0" err="1" smtClean="0"/>
              <a:t>eax</a:t>
            </a:r>
            <a:r>
              <a:rPr lang="en-US" sz="2000" dirty="0" smtClean="0"/>
              <a:t>, [ebp-8]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jl</a:t>
            </a:r>
            <a:r>
              <a:rPr lang="en-US" sz="2000" dirty="0" smtClean="0"/>
              <a:t>        L17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mov</a:t>
            </a:r>
            <a:r>
              <a:rPr lang="en-US" sz="2000" dirty="0" smtClean="0"/>
              <a:t>    [ebp-8], 42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L17:</a:t>
            </a:r>
          </a:p>
        </p:txBody>
      </p:sp>
      <p:grpSp>
        <p:nvGrpSpPr>
          <p:cNvPr id="30728" name="Group 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38200" y="3810000"/>
            <a:ext cx="3962400" cy="1981200"/>
            <a:chOff x="2976" y="1728"/>
            <a:chExt cx="2496" cy="1248"/>
          </a:xfrm>
        </p:grpSpPr>
        <p:sp>
          <p:nvSpPr>
            <p:cNvPr id="30729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792" y="172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ifStmt</a:t>
              </a:r>
            </a:p>
          </p:txBody>
        </p:sp>
        <p:sp>
          <p:nvSpPr>
            <p:cNvPr id="30730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216" y="2160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&gt;=</a:t>
              </a:r>
            </a:p>
          </p:txBody>
        </p:sp>
        <p:sp>
          <p:nvSpPr>
            <p:cNvPr id="30731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76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ID:x</a:t>
              </a:r>
              <a:endParaRPr lang="en-US" dirty="0"/>
            </a:p>
          </p:txBody>
        </p:sp>
        <p:sp>
          <p:nvSpPr>
            <p:cNvPr id="30732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00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ID:y</a:t>
              </a:r>
              <a:endParaRPr lang="en-US" dirty="0"/>
            </a:p>
          </p:txBody>
        </p:sp>
        <p:sp>
          <p:nvSpPr>
            <p:cNvPr id="30733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12" y="2160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assign</a:t>
              </a:r>
            </a:p>
          </p:txBody>
        </p:sp>
        <p:sp>
          <p:nvSpPr>
            <p:cNvPr id="30734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72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ID:y</a:t>
              </a:r>
              <a:endParaRPr lang="en-US" dirty="0"/>
            </a:p>
          </p:txBody>
        </p:sp>
        <p:sp>
          <p:nvSpPr>
            <p:cNvPr id="30735" name="Oval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896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ILIT:42</a:t>
              </a:r>
              <a:endParaRPr lang="en-US" dirty="0"/>
            </a:p>
          </p:txBody>
        </p:sp>
        <p:sp>
          <p:nvSpPr>
            <p:cNvPr id="30736" name="Line 1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3552" y="19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Line 1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H="1">
              <a:off x="3264" y="2448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>
              <a:off x="4560" y="2448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600" y="244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96" y="244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320" y="1968"/>
              <a:ext cx="43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</a:t>
            </a:r>
            <a:r>
              <a:rPr lang="en-US" smtClean="0"/>
              <a:t>a Compiler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A-</a:t>
            </a:r>
            <a:fld id="{715D77DC-0A04-400D-875A-632CFC0380A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81" y="1036924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38927" y="1023533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20281" y="1036924"/>
            <a:ext cx="1447800" cy="9144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Front End</a:t>
            </a: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6327" y="1023533"/>
            <a:ext cx="1447800" cy="91440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 End</a:t>
            </a:r>
          </a:p>
        </p:txBody>
      </p:sp>
      <p:sp>
        <p:nvSpPr>
          <p:cNvPr id="1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615481" y="1494124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98377" y="1480733"/>
            <a:ext cx="4879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34127" y="1480733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22812" y="2717256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6236" y="2338586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chars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83580" y="307561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tokens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58382" y="388846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43097" y="4693217"/>
            <a:ext cx="105772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0401" y="5488969"/>
            <a:ext cx="299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AST = Abstract Syntax Tree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0325" y="5824398"/>
            <a:ext cx="363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 = Intermediate Representation</a:t>
            </a:r>
            <a:endParaRPr lang="en-US" dirty="0"/>
          </a:p>
        </p:txBody>
      </p:sp>
      <p:sp>
        <p:nvSpPr>
          <p:cNvPr id="27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50577" y="1008381"/>
            <a:ext cx="1447800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‘Middle End’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368081" y="1494124"/>
            <a:ext cx="48249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06415" y="2727929"/>
            <a:ext cx="1121987" cy="1767871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Optimize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26136" y="2719060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Select Instructions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22812" y="3525115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43096" y="4267301"/>
            <a:ext cx="1402323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Semantics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26133" y="3467161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Allocate 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6131" y="4192547"/>
            <a:ext cx="2092887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26133" y="4930441"/>
            <a:ext cx="2092885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Machine Code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825727" y="2344791"/>
            <a:ext cx="867571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39026" y="4606801"/>
            <a:ext cx="1121987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26134" y="2360523"/>
            <a:ext cx="16079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626136" y="3095844"/>
            <a:ext cx="160743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26130" y="3848160"/>
            <a:ext cx="160744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cxnSp>
        <p:nvCxnSpPr>
          <p:cNvPr id="19" name="Elbow Connector 18"/>
          <p:cNvCxnSpPr>
            <a:stCxn id="33" idx="2"/>
            <a:endCxn id="29" idx="0"/>
          </p:cNvCxnSpPr>
          <p:nvPr/>
        </p:nvCxnSpPr>
        <p:spPr bwMode="auto">
          <a:xfrm rot="5400000" flipH="1" flipV="1">
            <a:off x="2632556" y="2739630"/>
            <a:ext cx="1846553" cy="1823151"/>
          </a:xfrm>
          <a:prstGeom prst="bentConnector5">
            <a:avLst>
              <a:gd name="adj1" fmla="val -28886"/>
              <a:gd name="adj2" fmla="val 53844"/>
              <a:gd name="adj3" fmla="val 132188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31" idx="0"/>
          </p:cNvCxnSpPr>
          <p:nvPr/>
        </p:nvCxnSpPr>
        <p:spPr bwMode="auto">
          <a:xfrm rot="5400000" flipH="1" flipV="1">
            <a:off x="4681624" y="2504845"/>
            <a:ext cx="1776740" cy="2205170"/>
          </a:xfrm>
          <a:prstGeom prst="bentConnector5">
            <a:avLst>
              <a:gd name="adj1" fmla="val -37373"/>
              <a:gd name="adj2" fmla="val 38993"/>
              <a:gd name="adj3" fmla="val 133697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7" idx="0"/>
          </p:cNvCxnSpPr>
          <p:nvPr/>
        </p:nvCxnSpPr>
        <p:spPr bwMode="auto">
          <a:xfrm flipH="1">
            <a:off x="2656212" y="2133600"/>
            <a:ext cx="10788" cy="5836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32" idx="0"/>
          </p:cNvCxnSpPr>
          <p:nvPr/>
        </p:nvCxnSpPr>
        <p:spPr bwMode="auto">
          <a:xfrm>
            <a:off x="2644181" y="3046823"/>
            <a:ext cx="12031" cy="47829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32" idx="2"/>
            <a:endCxn id="33" idx="0"/>
          </p:cNvCxnSpPr>
          <p:nvPr/>
        </p:nvCxnSpPr>
        <p:spPr bwMode="auto">
          <a:xfrm flipH="1">
            <a:off x="2644258" y="3832296"/>
            <a:ext cx="11954" cy="435005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31" idx="2"/>
            <a:endCxn id="34" idx="0"/>
          </p:cNvCxnSpPr>
          <p:nvPr/>
        </p:nvCxnSpPr>
        <p:spPr bwMode="auto">
          <a:xfrm flipH="1">
            <a:off x="6672576" y="3015974"/>
            <a:ext cx="3" cy="451187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34" idx="2"/>
            <a:endCxn id="35" idx="0"/>
          </p:cNvCxnSpPr>
          <p:nvPr/>
        </p:nvCxnSpPr>
        <p:spPr bwMode="auto">
          <a:xfrm flipH="1">
            <a:off x="6672575" y="3764075"/>
            <a:ext cx="1" cy="4284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35" idx="2"/>
            <a:endCxn id="41" idx="0"/>
          </p:cNvCxnSpPr>
          <p:nvPr/>
        </p:nvCxnSpPr>
        <p:spPr bwMode="auto">
          <a:xfrm>
            <a:off x="6672575" y="4489461"/>
            <a:ext cx="1" cy="4409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69295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8ADDE7B7-0F88-47A6-8B0D-8808F49C63C5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1" y="1368554"/>
            <a:ext cx="8486774" cy="4456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1950’s.  Existence proof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FORTRAN I (‘54-’57) – John Backus; competitive with hand-optimized code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1960’s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New languages: ALGOL, LISP, COBOL, SIMULA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Formal notations for syntax, esp. BNF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Fundamental implementation techniques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Stack frames, recursive procedures, heap storage, block scope, etc.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Some History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ALGOL-60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5145"/>
            <a:ext cx="8574088" cy="5048493"/>
          </a:xfrm>
        </p:spPr>
        <p:txBody>
          <a:bodyPr/>
          <a:lstStyle/>
          <a:p>
            <a:r>
              <a:rPr lang="en-US" sz="2400" dirty="0" smtClean="0"/>
              <a:t>Attendees</a:t>
            </a:r>
          </a:p>
          <a:p>
            <a:pPr lvl="1"/>
            <a:r>
              <a:rPr lang="en-US" sz="1600" dirty="0" smtClean="0"/>
              <a:t>Europe: Friedrich </a:t>
            </a:r>
            <a:r>
              <a:rPr lang="en-US" sz="1600" dirty="0"/>
              <a:t>L. Bauer, Peter </a:t>
            </a:r>
            <a:r>
              <a:rPr lang="en-US" sz="1600" dirty="0" err="1"/>
              <a:t>Naur</a:t>
            </a:r>
            <a:r>
              <a:rPr lang="en-US" sz="1600" dirty="0"/>
              <a:t>, Heinz </a:t>
            </a:r>
            <a:r>
              <a:rPr lang="en-US" sz="1600" dirty="0" err="1"/>
              <a:t>Rutishauser</a:t>
            </a:r>
            <a:r>
              <a:rPr lang="en-US" sz="1600" dirty="0"/>
              <a:t>, Klaus </a:t>
            </a:r>
            <a:r>
              <a:rPr lang="en-US" sz="1600" dirty="0" err="1"/>
              <a:t>Samelson</a:t>
            </a:r>
            <a:r>
              <a:rPr lang="en-US" sz="1600" dirty="0"/>
              <a:t>, Bernard </a:t>
            </a:r>
            <a:r>
              <a:rPr lang="en-US" sz="1600" dirty="0" err="1"/>
              <a:t>Vauquois</a:t>
            </a:r>
            <a:r>
              <a:rPr lang="en-US" sz="1600" dirty="0"/>
              <a:t>, </a:t>
            </a:r>
            <a:r>
              <a:rPr lang="en-US" sz="1600" dirty="0" err="1"/>
              <a:t>Adriaan</a:t>
            </a:r>
            <a:r>
              <a:rPr lang="en-US" sz="1600" dirty="0"/>
              <a:t> van </a:t>
            </a:r>
            <a:r>
              <a:rPr lang="en-US" sz="1600" dirty="0" err="1"/>
              <a:t>Wijngaarden</a:t>
            </a:r>
            <a:r>
              <a:rPr lang="en-US" sz="1600" dirty="0"/>
              <a:t>, </a:t>
            </a:r>
            <a:r>
              <a:rPr lang="en-US" sz="1600" dirty="0" smtClean="0"/>
              <a:t>Michael </a:t>
            </a:r>
            <a:r>
              <a:rPr lang="en-US" sz="1600" dirty="0" err="1" smtClean="0"/>
              <a:t>Woodger</a:t>
            </a:r>
            <a:endParaRPr lang="en-US" sz="1600" dirty="0"/>
          </a:p>
          <a:p>
            <a:pPr lvl="1"/>
            <a:r>
              <a:rPr lang="en-US" sz="1600" dirty="0" smtClean="0"/>
              <a:t>USA: John </a:t>
            </a:r>
            <a:r>
              <a:rPr lang="en-US" sz="1600" dirty="0"/>
              <a:t>W. Backus, Julien Green, Charles Katz, John McCarthy, Alan J. </a:t>
            </a:r>
            <a:r>
              <a:rPr lang="en-US" sz="1600" dirty="0" smtClean="0"/>
              <a:t>Perlis, Joseph </a:t>
            </a:r>
            <a:r>
              <a:rPr lang="en-US" sz="1600" dirty="0"/>
              <a:t>Henry </a:t>
            </a:r>
            <a:r>
              <a:rPr lang="en-US" sz="1600" dirty="0" err="1" smtClean="0"/>
              <a:t>Wegstein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400" dirty="0" smtClean="0"/>
          </a:p>
          <a:p>
            <a:r>
              <a:rPr lang="en-US" sz="2400" dirty="0" smtClean="0"/>
              <a:t>Quips</a:t>
            </a:r>
            <a:endParaRPr lang="en-US" sz="2000" dirty="0" smtClean="0"/>
          </a:p>
          <a:p>
            <a:pPr lvl="1"/>
            <a:r>
              <a:rPr lang="en-US" sz="1600" dirty="0" smtClean="0"/>
              <a:t>“The </a:t>
            </a:r>
            <a:r>
              <a:rPr lang="en-US" sz="1600" dirty="0"/>
              <a:t>meetings were exhausting, interminable, and exhilarating. One became aggravated when one's good ideas were discarded along with the bad ones of </a:t>
            </a:r>
            <a:r>
              <a:rPr lang="en-US" sz="1600" dirty="0" smtClean="0"/>
              <a:t>others”  (Alan Perlis)</a:t>
            </a:r>
          </a:p>
          <a:p>
            <a:pPr lvl="1"/>
            <a:r>
              <a:rPr lang="en-US" sz="1600" dirty="0" smtClean="0"/>
              <a:t>“Here </a:t>
            </a:r>
            <a:r>
              <a:rPr lang="en-US" sz="1600" dirty="0"/>
              <a:t>is a language so far ahead of its time that it was not only an improvement on its predecessors but also on nearly all its </a:t>
            </a:r>
            <a:r>
              <a:rPr lang="en-US" sz="1600" dirty="0" smtClean="0"/>
              <a:t>successors”  (Tony Hoare)</a:t>
            </a:r>
            <a:endParaRPr lang="en-US" sz="1600" dirty="0"/>
          </a:p>
          <a:p>
            <a:endParaRPr lang="en-US" sz="2400" dirty="0" smtClean="0"/>
          </a:p>
          <a:p>
            <a:r>
              <a:rPr lang="en-US" sz="2400" dirty="0" smtClean="0"/>
              <a:t>What did it look like?</a:t>
            </a:r>
          </a:p>
          <a:p>
            <a:pPr lvl="1"/>
            <a:r>
              <a:rPr lang="en-US" sz="1600" dirty="0" smtClean="0"/>
              <a:t>Pascal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A-</a:t>
            </a:r>
            <a:fld id="{BEE5976A-3AAE-41AA-BC87-B73FC3C9E22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842" y="647458"/>
            <a:ext cx="781722" cy="1042296"/>
          </a:xfrm>
          <a:prstGeom prst="rect">
            <a:avLst/>
          </a:prstGeom>
        </p:spPr>
      </p:pic>
      <p:pic>
        <p:nvPicPr>
          <p:cNvPr id="8" name="Content Placeholder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9303" y="2589487"/>
            <a:ext cx="1066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182" y="2438400"/>
            <a:ext cx="1110868" cy="7387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859" y="51816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FD1C9D32-3ED6-4491-B3D8-6FE945D0FCA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70s, 80s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98487" y="1535448"/>
            <a:ext cx="8345488" cy="44843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1970’s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Syntax: formal methods for producing compiler front-ends (</a:t>
            </a:r>
            <a:r>
              <a:rPr lang="en-US" dirty="0" err="1" smtClean="0"/>
              <a:t>lex</a:t>
            </a:r>
            <a:r>
              <a:rPr lang="en-US" dirty="0" smtClean="0"/>
              <a:t>, </a:t>
            </a:r>
            <a:r>
              <a:rPr lang="en-US" dirty="0" err="1" smtClean="0"/>
              <a:t>yacc</a:t>
            </a:r>
            <a:r>
              <a:rPr lang="en-US" dirty="0" smtClean="0"/>
              <a:t>); many theorems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Late 1970’s, 1980’s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New languages (functional; object-oriented)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New architectures (RISC machines, parallel machines, memory hierarchy)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More attention to back-end issues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8606"/>
            <a:ext cx="8345488" cy="496390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1990s</a:t>
            </a:r>
          </a:p>
          <a:p>
            <a:pPr lvl="1">
              <a:defRPr/>
            </a:pPr>
            <a:r>
              <a:rPr lang="en-US" dirty="0" smtClean="0"/>
              <a:t>OO; efficiency dynamic dispatch; small methods (Self, Smalltalk – now common in JVMs, etc.)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Just-in-time compilers (JITs)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Compiler technology critical to effective use of new hardware, such as Intel’s Itanium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8A8249F7-6754-4819-BAB2-CB107397D97F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Who Am I?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18365" y="1143000"/>
            <a:ext cx="7916035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Jim Hogg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Part-time Job: Visiting Lecturer at UW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Day Job: Program Manager in Microsoft’s C++ Compiler Team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Backend – optimizations &amp; </a:t>
            </a:r>
            <a:r>
              <a:rPr lang="en-US" sz="1800" dirty="0" err="1" smtClean="0"/>
              <a:t>codegen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Previous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Computational Physics; Operations Research; Oil Exploration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Operating Systems; Device Drivers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Languages &amp; Compilers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Previous 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IBM; Cray; Xerox; CDC; DEC-10; VAX; Alpha; PC</a:t>
            </a:r>
            <a:endParaRPr lang="en-US" sz="1600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1131060" y="6412603"/>
            <a:ext cx="1905000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3E4C64F2-DB4D-4BDF-8A72-E3482845B37B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89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Last Decade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920" y="1295400"/>
            <a:ext cx="8410575" cy="45692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Last decade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Compilation techniques in many new places</a:t>
            </a:r>
          </a:p>
          <a:p>
            <a:pPr lvl="2"/>
            <a:r>
              <a:rPr lang="en-US" dirty="0" smtClean="0"/>
              <a:t>Software analysis, verification, security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Phased compilation – blurring the lines between “compile time” and “runtime”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 C++ template meta-programming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Dynamic languages – </a:t>
            </a:r>
            <a:r>
              <a:rPr lang="en-US" dirty="0" err="1" smtClean="0"/>
              <a:t>eg</a:t>
            </a:r>
            <a:r>
              <a:rPr lang="en-US" dirty="0" smtClean="0"/>
              <a:t>, JavaScript, Ruby, 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new 800 </a:t>
            </a:r>
            <a:r>
              <a:rPr lang="en-US" dirty="0" err="1" smtClean="0"/>
              <a:t>lb</a:t>
            </a:r>
            <a:r>
              <a:rPr lang="en-US" dirty="0" smtClean="0"/>
              <a:t> gorilla - multicore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2B00E21B-F232-435B-8011-DD9774559F69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DE476049-476D-49E9-9B53-FEC542FE3DA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Prerequisites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7631" y="914400"/>
            <a:ext cx="8269288" cy="522105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Assume undergrad courses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Data structures &amp; algorithms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Arrays, linked-lists, dictionaries, trees, hash tables, graphs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Formal languages &amp; automata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Regex, automata, grammars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Machine organization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Assembly-level programming for </a:t>
            </a:r>
            <a:r>
              <a:rPr lang="en-US" sz="1800" i="1" dirty="0" smtClean="0"/>
              <a:t>some</a:t>
            </a:r>
            <a:r>
              <a:rPr lang="en-US" sz="1800" dirty="0" smtClean="0"/>
              <a:t> machine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However, you don’t need to remember every detail!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You can fill in any gaps during the course: allow a little extra time for this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8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168606"/>
            <a:ext cx="8497888" cy="46987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Best way to learn about compilers is to build one!</a:t>
            </a:r>
          </a:p>
          <a:p>
            <a:r>
              <a:rPr lang="en-US" sz="2400" dirty="0" smtClean="0"/>
              <a:t>Course project</a:t>
            </a:r>
          </a:p>
          <a:p>
            <a:pPr lvl="1"/>
            <a:r>
              <a:rPr lang="en-US" sz="2000" dirty="0" err="1" smtClean="0"/>
              <a:t>MiniJava</a:t>
            </a:r>
            <a:r>
              <a:rPr lang="en-US" sz="2000" dirty="0" smtClean="0"/>
              <a:t> compiler: classes, objects, inheritance</a:t>
            </a:r>
          </a:p>
          <a:p>
            <a:pPr lvl="1"/>
            <a:r>
              <a:rPr lang="en-US" sz="2000" dirty="0" smtClean="0"/>
              <a:t>Built using Java</a:t>
            </a:r>
          </a:p>
          <a:p>
            <a:pPr lvl="1"/>
            <a:r>
              <a:rPr lang="en-US" sz="2000" dirty="0" smtClean="0"/>
              <a:t>Build scanner using </a:t>
            </a:r>
            <a:r>
              <a:rPr lang="en-US" sz="2000" dirty="0" err="1" smtClean="0">
                <a:solidFill>
                  <a:srgbClr val="FF0000"/>
                </a:solidFill>
              </a:rPr>
              <a:t>JFlex</a:t>
            </a:r>
            <a:r>
              <a:rPr lang="en-US" sz="2000" dirty="0" smtClean="0"/>
              <a:t>;  and parser using </a:t>
            </a:r>
            <a:r>
              <a:rPr lang="en-US" sz="2000" dirty="0" smtClean="0">
                <a:solidFill>
                  <a:srgbClr val="FF0000"/>
                </a:solidFill>
              </a:rPr>
              <a:t>CUP</a:t>
            </a:r>
          </a:p>
          <a:p>
            <a:pPr lvl="1"/>
            <a:r>
              <a:rPr lang="en-US" sz="2000" dirty="0" smtClean="0"/>
              <a:t>Optionally use an IDE (</a:t>
            </a:r>
            <a:r>
              <a:rPr lang="en-US" sz="2000" dirty="0" smtClean="0">
                <a:solidFill>
                  <a:srgbClr val="FF0000"/>
                </a:solidFill>
              </a:rPr>
              <a:t>Eclipse</a:t>
            </a:r>
            <a:r>
              <a:rPr lang="en-US" sz="2000" dirty="0" smtClean="0"/>
              <a:t>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Optionally use a source code repository (SVN,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Generate executable x86 code (via assembler) &amp; run it</a:t>
            </a:r>
          </a:p>
          <a:p>
            <a:pPr lvl="1"/>
            <a:r>
              <a:rPr lang="en-US" sz="2000" dirty="0" smtClean="0"/>
              <a:t>Complete in steps through the quarter</a:t>
            </a:r>
          </a:p>
          <a:p>
            <a:r>
              <a:rPr lang="en-US" sz="2400" dirty="0" smtClean="0"/>
              <a:t>See </a:t>
            </a:r>
            <a:r>
              <a:rPr lang="en-US" sz="2400" dirty="0" err="1" smtClean="0"/>
              <a:t>MiniJava</a:t>
            </a:r>
            <a:r>
              <a:rPr lang="en-US" sz="2400" dirty="0" smtClean="0"/>
              <a:t> </a:t>
            </a:r>
            <a:r>
              <a:rPr lang="en-US" sz="2400" dirty="0"/>
              <a:t>page at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      </a:t>
            </a:r>
            <a:r>
              <a:rPr lang="en-US" sz="2000" dirty="0" smtClean="0">
                <a:hlinkClick r:id="rId7"/>
              </a:rPr>
              <a:t>http</a:t>
            </a:r>
            <a:r>
              <a:rPr lang="en-US" sz="2000" dirty="0">
                <a:hlinkClick r:id="rId7"/>
              </a:rPr>
              <a:t>://www.cambridge.org/resources/052182060X</a:t>
            </a:r>
            <a:r>
              <a:rPr lang="en-US" sz="2000" dirty="0" smtClean="0">
                <a:hlinkClick r:id="rId7"/>
              </a:rPr>
              <a:t>/</a:t>
            </a:r>
            <a:r>
              <a:rPr lang="en-US" sz="2000" dirty="0" smtClean="0"/>
              <a:t> 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 dirty="0" smtClean="0"/>
              <a:t>Spring 2014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r>
              <a:rPr lang="en-US" smtClean="0"/>
              <a:t>A-</a:t>
            </a:r>
            <a:fld id="{02C16C80-6CC4-4054-B89C-CA25AE758AD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Project Flow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219200"/>
            <a:ext cx="8382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Project due in phases</a:t>
            </a:r>
          </a:p>
          <a:p>
            <a:pPr lvl="1"/>
            <a:r>
              <a:rPr lang="en-US" sz="2400" dirty="0" smtClean="0"/>
              <a:t>Final result is the main thing, but timeliness and quality of intermediate work counts</a:t>
            </a:r>
          </a:p>
          <a:p>
            <a:pPr lvl="1"/>
            <a:r>
              <a:rPr lang="en-US" sz="2400" dirty="0" smtClean="0"/>
              <a:t>Final report &amp; short meeting at end of the course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Meet core requirements</a:t>
            </a:r>
          </a:p>
          <a:p>
            <a:pPr lvl="1"/>
            <a:r>
              <a:rPr lang="en-US" sz="2400" dirty="0" smtClean="0"/>
              <a:t>compile and run the sample </a:t>
            </a:r>
            <a:r>
              <a:rPr lang="en-US" sz="2400" dirty="0" err="1" smtClean="0"/>
              <a:t>MiniJava</a:t>
            </a:r>
            <a:r>
              <a:rPr lang="en-US" sz="2400" dirty="0" smtClean="0"/>
              <a:t> </a:t>
            </a:r>
            <a:r>
              <a:rPr lang="en-US" sz="2400" dirty="0"/>
              <a:t>programs listed at </a:t>
            </a:r>
            <a:r>
              <a:rPr lang="en-US" sz="2400" dirty="0">
                <a:hlinkClick r:id="rId7"/>
              </a:rPr>
              <a:t>http://www.cambridge.org/resources/052182060X</a:t>
            </a:r>
            <a:r>
              <a:rPr lang="en-US" sz="2400" dirty="0" smtClean="0">
                <a:hlinkClick r:id="rId7"/>
              </a:rPr>
              <a:t>/</a:t>
            </a:r>
            <a:r>
              <a:rPr lang="en-US" sz="2400" dirty="0" smtClean="0"/>
              <a:t> </a:t>
            </a:r>
          </a:p>
          <a:p>
            <a:endParaRPr lang="en-US" sz="2800" dirty="0"/>
          </a:p>
          <a:p>
            <a:r>
              <a:rPr lang="en-US" sz="2800" dirty="0" smtClean="0"/>
              <a:t>If you have time, add features of your choosing</a:t>
            </a:r>
          </a:p>
          <a:p>
            <a:endParaRPr lang="en-US" sz="2800" dirty="0" smtClean="0"/>
          </a:p>
          <a:p>
            <a:pPr lvl="1"/>
            <a:endParaRPr lang="en-US" sz="2400" dirty="0" smtClean="0"/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0DD9DE90-B9BA-48B9-92A1-E7DB8287C429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Project Groups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6384" y="1526765"/>
            <a:ext cx="8497888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Encourage you to work in groups of 2 or 3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Use class discussion board to find partners</a:t>
            </a:r>
          </a:p>
          <a:p>
            <a:pPr lvl="1"/>
            <a:r>
              <a:rPr lang="en-US" sz="2000" dirty="0" smtClean="0"/>
              <a:t>Or pick your nearest neighbors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Optional: use code repository (</a:t>
            </a:r>
            <a:r>
              <a:rPr lang="en-US" sz="2400" dirty="0" err="1" smtClean="0"/>
              <a:t>eg</a:t>
            </a:r>
            <a:r>
              <a:rPr lang="en-US" sz="2400" dirty="0" smtClean="0"/>
              <a:t>: SVN)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Contact Nat to setup on UW CSE servers - CSE </a:t>
            </a:r>
            <a:r>
              <a:rPr lang="en-US" sz="2000" dirty="0" err="1" smtClean="0"/>
              <a:t>NetIDs</a:t>
            </a:r>
            <a:r>
              <a:rPr lang="en-US" sz="2000" dirty="0" smtClean="0"/>
              <a:t> of group</a:t>
            </a:r>
          </a:p>
          <a:p>
            <a:pPr lvl="1"/>
            <a:r>
              <a:rPr lang="en-US" sz="2000" dirty="0" smtClean="0"/>
              <a:t>Do </a:t>
            </a:r>
            <a:r>
              <a:rPr lang="en-US" sz="2000" i="1" dirty="0" smtClean="0"/>
              <a:t>not </a:t>
            </a:r>
            <a:r>
              <a:rPr lang="en-US" sz="2000" dirty="0" smtClean="0"/>
              <a:t>publish to the world!</a:t>
            </a:r>
            <a:endParaRPr lang="en-US" sz="2000" i="1" dirty="0"/>
          </a:p>
        </p:txBody>
      </p:sp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47C95EA7-E1EF-43EC-A38D-4B6AFD21BE91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Programming Environment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17487" y="1626065"/>
            <a:ext cx="8726488" cy="393679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Whatever you want:</a:t>
            </a:r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None! - </a:t>
            </a:r>
            <a:r>
              <a:rPr lang="en-US" sz="2400" dirty="0" err="1" smtClean="0"/>
              <a:t>javac</a:t>
            </a:r>
            <a:r>
              <a:rPr lang="en-US" sz="2400" dirty="0" smtClean="0"/>
              <a:t>/java + </a:t>
            </a:r>
            <a:r>
              <a:rPr lang="en-US" sz="2400" dirty="0" err="1" smtClean="0"/>
              <a:t>emacs</a:t>
            </a:r>
            <a:r>
              <a:rPr lang="en-US" sz="2400" dirty="0" smtClean="0"/>
              <a:t>/Notepad</a:t>
            </a:r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Eclipse, </a:t>
            </a:r>
            <a:r>
              <a:rPr lang="en-US" sz="2400" dirty="0" err="1" smtClean="0"/>
              <a:t>NetBeans</a:t>
            </a:r>
            <a:r>
              <a:rPr lang="en-US" sz="2400" dirty="0" smtClean="0"/>
              <a:t>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But, your code must compile &amp; run using standard Oracle </a:t>
            </a:r>
            <a:r>
              <a:rPr lang="en-US" sz="2800" dirty="0" err="1" smtClean="0"/>
              <a:t>javac</a:t>
            </a:r>
            <a:r>
              <a:rPr lang="en-US" sz="2800" dirty="0" smtClean="0"/>
              <a:t>/java</a:t>
            </a:r>
          </a:p>
          <a:p>
            <a:pPr lvl="1">
              <a:defRPr/>
            </a:pPr>
            <a:endParaRPr lang="en-US" sz="2400" dirty="0" smtClean="0"/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255B2A81-81D1-4DE4-A918-6FCAF558CB11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Requirements &amp; Grading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82688" y="1168607"/>
            <a:ext cx="7772400" cy="4165394"/>
          </a:xfrm>
        </p:spPr>
        <p:txBody>
          <a:bodyPr/>
          <a:lstStyle/>
          <a:p>
            <a:r>
              <a:rPr lang="en-US" sz="2800" dirty="0" smtClean="0"/>
              <a:t>Roughly</a:t>
            </a:r>
          </a:p>
          <a:p>
            <a:pPr lvl="1"/>
            <a:r>
              <a:rPr lang="en-US" sz="2400" dirty="0" smtClean="0"/>
              <a:t>50% project</a:t>
            </a:r>
          </a:p>
          <a:p>
            <a:pPr lvl="1"/>
            <a:r>
              <a:rPr lang="en-US" sz="2400" dirty="0" smtClean="0"/>
              <a:t>20% individual written homework</a:t>
            </a:r>
          </a:p>
          <a:p>
            <a:pPr lvl="1"/>
            <a:r>
              <a:rPr lang="en-US" sz="2400" dirty="0" smtClean="0"/>
              <a:t>25% exam (evening, 6:30-8:00, exact date TBD) </a:t>
            </a:r>
          </a:p>
          <a:p>
            <a:pPr lvl="1"/>
            <a:r>
              <a:rPr lang="en-US" sz="2400" dirty="0" smtClean="0"/>
              <a:t>5% other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Homework submission online via </a:t>
            </a:r>
            <a:r>
              <a:rPr lang="en-US" sz="2800" dirty="0" err="1" smtClean="0"/>
              <a:t>dropbox</a:t>
            </a:r>
            <a:r>
              <a:rPr lang="en-US" sz="2800" dirty="0" smtClean="0"/>
              <a:t>; feedback via email</a:t>
            </a: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11A25648-B072-433C-8599-D903FA50D03B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2984E8B5-5FED-4983-8A2E-AA6E2A3220D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90600" y="1447800"/>
            <a:ext cx="7467600" cy="3962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1 lecture per week</a:t>
            </a:r>
          </a:p>
          <a:p>
            <a:pPr lvl="1" eaLnBrk="1" hangingPunct="1">
              <a:defRPr/>
            </a:pPr>
            <a:r>
              <a:rPr lang="en-US" sz="2400" dirty="0" smtClean="0"/>
              <a:t>Tuesday 6:30-9:20, CSE 305 + MSFT 99/1915</a:t>
            </a:r>
          </a:p>
          <a:p>
            <a:pPr lvl="1" eaLnBrk="1" hangingPunct="1">
              <a:defRPr/>
            </a:pPr>
            <a:r>
              <a:rPr lang="en-US" sz="2400" dirty="0" smtClean="0"/>
              <a:t>I will speak from Building 99, most evenings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Office Hours</a:t>
            </a:r>
          </a:p>
          <a:p>
            <a:pPr lvl="1" eaLnBrk="1" hangingPunct="1">
              <a:defRPr/>
            </a:pPr>
            <a:r>
              <a:rPr lang="en-US" sz="2400" dirty="0" smtClean="0"/>
              <a:t>Jim:  before class, 99/1915</a:t>
            </a:r>
          </a:p>
          <a:p>
            <a:pPr lvl="1" eaLnBrk="1" hangingPunct="1">
              <a:defRPr/>
            </a:pPr>
            <a:r>
              <a:rPr lang="en-US" sz="2400" dirty="0" smtClean="0"/>
              <a:t>Nat:  before class, CSE218</a:t>
            </a:r>
          </a:p>
          <a:p>
            <a:pPr lvl="1" eaLnBrk="1" hangingPunct="1">
              <a:defRPr/>
            </a:pPr>
            <a:r>
              <a:rPr lang="en-US" sz="2400" dirty="0" smtClean="0"/>
              <a:t>And/or arrange an appointment</a:t>
            </a:r>
          </a:p>
          <a:p>
            <a:pPr lvl="1" eaLnBrk="1" hangingPunct="1">
              <a:defRPr/>
            </a:pPr>
            <a:r>
              <a:rPr lang="en-US" sz="2400" dirty="0" smtClean="0"/>
              <a:t>Suggestions for other times/locations?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Admin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CSE P501 Web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168607"/>
            <a:ext cx="8269288" cy="439399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Everything at</a:t>
            </a:r>
          </a:p>
          <a:p>
            <a:pPr lvl="1">
              <a:defRPr/>
            </a:pPr>
            <a:r>
              <a:rPr lang="en-US" sz="2000" dirty="0" smtClean="0">
                <a:hlinkClick r:id="rId7"/>
              </a:rPr>
              <a:t>http://www.cs.washington.edu/csep501</a:t>
            </a:r>
            <a:r>
              <a:rPr lang="en-US" sz="2000" dirty="0" smtClean="0"/>
              <a:t>   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Lecture slides will be on the course website by mid-afternoon before each class</a:t>
            </a:r>
          </a:p>
          <a:p>
            <a:pPr lvl="1">
              <a:defRPr/>
            </a:pPr>
            <a:r>
              <a:rPr lang="en-US" sz="2000" dirty="0" smtClean="0"/>
              <a:t>I won’t be making printed copies – feel free to make your own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Live video during class</a:t>
            </a:r>
          </a:p>
          <a:p>
            <a:pPr>
              <a:defRPr/>
            </a:pPr>
            <a:r>
              <a:rPr lang="en-US" sz="2400" dirty="0" smtClean="0"/>
              <a:t>Video and slides posted a day or two later</a:t>
            </a:r>
          </a:p>
          <a:p>
            <a:pPr>
              <a:defRPr/>
            </a:pPr>
            <a:r>
              <a:rPr lang="en-US" sz="2400" dirty="0" smtClean="0"/>
              <a:t>But, </a:t>
            </a:r>
            <a:r>
              <a:rPr lang="en-US" sz="2400" i="1" dirty="0" smtClean="0"/>
              <a:t>do</a:t>
            </a:r>
            <a:r>
              <a:rPr lang="en-US" sz="2400" dirty="0" smtClean="0"/>
              <a:t> try to join in person – ask questions &amp; discuss</a:t>
            </a:r>
          </a:p>
          <a:p>
            <a:pPr lvl="1">
              <a:defRPr/>
            </a:pPr>
            <a:endParaRPr lang="en-US" sz="2000" dirty="0" smtClean="0"/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DFDB5459-ED44-4B25-B667-C88A81FAD4C5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5FCB737B-F501-456A-9A9E-C264BFAADC94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9906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Course web site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Mailing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You are automatically subscribed if you are enrolled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Will try to keep this fairly low-volume; limited to things that everyone needs to 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Link is on course web page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Discussion board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Also linked from course 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Use for anything relevant to the course.  Try to help each other with Q&amp;A.  Nat and I will monitor and jump if discussion jumps the tracks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1150938" y="6400800"/>
            <a:ext cx="1905000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4A9EAC46-026D-4A9C-9ED2-071DED82D8F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451769" y="207170"/>
            <a:ext cx="7307262" cy="547687"/>
          </a:xfrm>
        </p:spPr>
        <p:txBody>
          <a:bodyPr/>
          <a:lstStyle/>
          <a:p>
            <a:pPr eaLnBrk="1" hangingPunct="1"/>
            <a:r>
              <a:rPr lang="en-US" dirty="0" smtClean="0"/>
              <a:t>Focus for the Class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17487" y="1295400"/>
            <a:ext cx="8726488" cy="4800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“Compilers” – reckoned as one of the hardest CS classes</a:t>
            </a:r>
          </a:p>
          <a:p>
            <a:pPr eaLnBrk="1" hangingPunct="1"/>
            <a:r>
              <a:rPr lang="en-US" sz="2000" dirty="0" smtClean="0"/>
              <a:t>This course aims to destroy that reputation</a:t>
            </a:r>
          </a:p>
          <a:p>
            <a:pPr eaLnBrk="1" hangingPunct="1"/>
            <a:r>
              <a:rPr lang="en-US" sz="2000" dirty="0" smtClean="0"/>
              <a:t>Fast-moving, but nothing super-human</a:t>
            </a:r>
          </a:p>
          <a:p>
            <a:pPr eaLnBrk="1" hangingPunct="1"/>
            <a:r>
              <a:rPr lang="en-US" sz="2000" dirty="0" smtClean="0"/>
              <a:t>I will focus on concepts + the more baffling parts of the textbook</a:t>
            </a:r>
          </a:p>
          <a:p>
            <a:pPr eaLnBrk="1" hangingPunct="1"/>
            <a:r>
              <a:rPr lang="en-US" sz="2000" dirty="0" smtClean="0"/>
              <a:t>Practical: example, </a:t>
            </a:r>
            <a:r>
              <a:rPr lang="en-US" sz="2000" i="1" dirty="0" smtClean="0"/>
              <a:t>then </a:t>
            </a:r>
            <a:r>
              <a:rPr lang="en-US" sz="2000" dirty="0" smtClean="0"/>
              <a:t>theory.</a:t>
            </a:r>
          </a:p>
          <a:p>
            <a:pPr eaLnBrk="1" hangingPunct="1"/>
            <a:r>
              <a:rPr lang="en-US" sz="2000" dirty="0" smtClean="0"/>
              <a:t>Goal? - Compilers are fascinating, fun &amp; easy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Help yourselves by:</a:t>
            </a:r>
            <a:endParaRPr lang="en-US" sz="2400" dirty="0"/>
          </a:p>
          <a:p>
            <a:pPr lvl="1" eaLnBrk="1" hangingPunct="1"/>
            <a:r>
              <a:rPr lang="en-US" sz="2000" dirty="0" smtClean="0"/>
              <a:t>Ask questions at any time</a:t>
            </a:r>
          </a:p>
          <a:p>
            <a:pPr lvl="1" eaLnBrk="1" hangingPunct="1"/>
            <a:r>
              <a:rPr lang="en-US" sz="2000" dirty="0" smtClean="0"/>
              <a:t>Ensure you understand what’s going on</a:t>
            </a:r>
          </a:p>
          <a:p>
            <a:pPr lvl="1" eaLnBrk="1" hangingPunct="1"/>
            <a:r>
              <a:rPr lang="en-US" sz="2000" dirty="0" smtClean="0"/>
              <a:t>Ask me to go slower (or faster)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Calendar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1164190" y="6412603"/>
            <a:ext cx="1905000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657600" y="6412602"/>
            <a:ext cx="2895600" cy="2882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7042150" y="6412602"/>
            <a:ext cx="1905000" cy="2882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A-</a:t>
            </a:r>
            <a:fld id="{565FAA2B-439E-45A8-A21C-ABF58AE9DFC4}" type="slidenum">
              <a:rPr lang="en-US" smtClean="0"/>
              <a:pPr/>
              <a:t>40</a:t>
            </a:fld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09600" y="909645"/>
            <a:ext cx="7772400" cy="53553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01-Apr	Tue	Class 1 – Overview, Regex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07-Apr 	Mon	Homework 1 – regex</a:t>
            </a:r>
          </a:p>
          <a:p>
            <a:r>
              <a:rPr lang="en-US" dirty="0" smtClean="0"/>
              <a:t>08-Apr 	Tue	Class 2 – grammar, LR(1)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14-Apr	Mon	Homework 2 - grammars</a:t>
            </a:r>
          </a:p>
          <a:p>
            <a:r>
              <a:rPr lang="en-US" dirty="0" smtClean="0"/>
              <a:t>15-Apr	Tue	Class 3 – LL(1), ASTs, IR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21</a:t>
            </a:r>
            <a:r>
              <a:rPr lang="en-US" dirty="0" smtClean="0">
                <a:solidFill>
                  <a:srgbClr val="FF0000"/>
                </a:solidFill>
              </a:rPr>
              <a:t>-Apr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Mon</a:t>
            </a:r>
            <a:r>
              <a:rPr lang="en-US" dirty="0" smtClean="0">
                <a:solidFill>
                  <a:srgbClr val="FF0000"/>
                </a:solidFill>
              </a:rPr>
              <a:t>	Project 1 - Scanner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21-Apr	Mon	Homework 3 - grammars</a:t>
            </a:r>
          </a:p>
          <a:p>
            <a:r>
              <a:rPr lang="en-US" dirty="0" smtClean="0"/>
              <a:t>22-Apr	Tue	Class 4 – Semantics, x86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28-Apr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Mon</a:t>
            </a:r>
            <a:r>
              <a:rPr lang="en-US" dirty="0" smtClean="0">
                <a:solidFill>
                  <a:srgbClr val="FF0000"/>
                </a:solidFill>
              </a:rPr>
              <a:t>	Project 2 – Parser, ASTs</a:t>
            </a:r>
          </a:p>
          <a:p>
            <a:r>
              <a:rPr lang="en-US" dirty="0" smtClean="0"/>
              <a:t>29-Apr 	Tue	Class 5 – </a:t>
            </a:r>
            <a:r>
              <a:rPr lang="en-US" dirty="0" err="1" smtClean="0"/>
              <a:t>Codeshape</a:t>
            </a:r>
            <a:endParaRPr lang="en-US" dirty="0" smtClean="0"/>
          </a:p>
          <a:p>
            <a:r>
              <a:rPr lang="en-US" dirty="0" smtClean="0"/>
              <a:t>06-May	Tue	Class 6 – Optimizations, Dataflow</a:t>
            </a:r>
          </a:p>
          <a:p>
            <a:r>
              <a:rPr lang="en-US" dirty="0" smtClean="0"/>
              <a:t>13-May	Tue	Class 7 – Loops, SSA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19-May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Mon</a:t>
            </a:r>
            <a:r>
              <a:rPr lang="en-US" dirty="0" smtClean="0">
                <a:solidFill>
                  <a:srgbClr val="FF0000"/>
                </a:solidFill>
              </a:rPr>
              <a:t>	Project 3 – Semantics, Symbol Table</a:t>
            </a:r>
          </a:p>
          <a:p>
            <a:r>
              <a:rPr lang="en-US" dirty="0" smtClean="0"/>
              <a:t>20-May	Tue	Class 8 – Instruction Selection, Scheduling, 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err="1" smtClean="0"/>
              <a:t>alloc</a:t>
            </a:r>
            <a:endParaRPr lang="en-US" dirty="0" smtClean="0"/>
          </a:p>
          <a:p>
            <a:r>
              <a:rPr lang="en-US" dirty="0" smtClean="0"/>
              <a:t>27-May	Tue	Class 9 – Calling Conventions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28-May  Wed</a:t>
            </a:r>
            <a:r>
              <a:rPr lang="en-US" dirty="0" smtClean="0">
                <a:solidFill>
                  <a:srgbClr val="FF0000"/>
                </a:solidFill>
              </a:rPr>
              <a:t>	Exam</a:t>
            </a:r>
          </a:p>
          <a:p>
            <a:r>
              <a:rPr lang="en-US" dirty="0" smtClean="0"/>
              <a:t>03-Jun	Tue	Class 10 </a:t>
            </a:r>
            <a:r>
              <a:rPr lang="en-US" dirty="0"/>
              <a:t>– </a:t>
            </a:r>
            <a:r>
              <a:rPr lang="en-US" dirty="0" err="1"/>
              <a:t>Inlining</a:t>
            </a:r>
            <a:r>
              <a:rPr lang="en-US" dirty="0"/>
              <a:t>, Multi-thread, </a:t>
            </a:r>
            <a:r>
              <a:rPr lang="en-US" dirty="0" smtClean="0"/>
              <a:t>GC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09-Jun	Mon	Project 4 – </a:t>
            </a:r>
            <a:r>
              <a:rPr lang="en-US" dirty="0" err="1" smtClean="0">
                <a:solidFill>
                  <a:srgbClr val="FF0000"/>
                </a:solidFill>
              </a:rPr>
              <a:t>CodeGen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10-Jun	Tue	Project 5 - Report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4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94798D27-0597-4A89-AA16-D57246146EA0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Academic Integrity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676400"/>
            <a:ext cx="80772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 want a cooperative group working together for mutual help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But: you must never misrepresent work done by someone else as your own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OK to share ideas &amp; help each other out, but your project should ultimately be created by your group &amp; solo homework/exam must be your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0CA96DCA-484C-4EED-BE90-8CA5DFC191DA}" type="slidenum">
              <a:rPr lang="en-US" smtClean="0"/>
              <a:pPr/>
              <a:t>42</a:t>
            </a:fld>
            <a:endParaRPr lang="en-US" smtClean="0"/>
          </a:p>
        </p:txBody>
      </p:sp>
      <p:pic>
        <p:nvPicPr>
          <p:cNvPr id="46088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3" y="3907808"/>
            <a:ext cx="8382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0" y="2508462"/>
            <a:ext cx="8096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6" y="1111176"/>
            <a:ext cx="938212" cy="1217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8340" y="2593642"/>
            <a:ext cx="7772400" cy="11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/>
              <a:t>Compilers: Principles, Techniques and Tools</a:t>
            </a:r>
          </a:p>
          <a:p>
            <a:pPr lvl="1" eaLnBrk="1" hangingPunct="1"/>
            <a:r>
              <a:rPr lang="en-US" sz="2000" kern="0" dirty="0" err="1" smtClean="0"/>
              <a:t>Aho</a:t>
            </a:r>
            <a:r>
              <a:rPr lang="en-US" sz="2000" kern="0" dirty="0" smtClean="0"/>
              <a:t>, Lam, </a:t>
            </a:r>
            <a:r>
              <a:rPr lang="en-US" sz="2000" kern="0" dirty="0" err="1" smtClean="0"/>
              <a:t>Sethi</a:t>
            </a:r>
            <a:r>
              <a:rPr lang="en-US" sz="2000" kern="0" dirty="0" smtClean="0"/>
              <a:t>, Ullman; 2e; 2011; </a:t>
            </a:r>
          </a:p>
          <a:p>
            <a:pPr lvl="1" eaLnBrk="1" hangingPunct="1"/>
            <a:r>
              <a:rPr lang="en-US" sz="2000" kern="0" dirty="0" smtClean="0"/>
              <a:t>“The Dragon Book”</a:t>
            </a:r>
          </a:p>
          <a:p>
            <a:pPr lvl="1" eaLnBrk="1" hangingPunct="1"/>
            <a:r>
              <a:rPr lang="en-US" sz="2000" kern="0" dirty="0" smtClean="0"/>
              <a:t>A Classic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61256" y="3910203"/>
            <a:ext cx="7772400" cy="117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/>
              <a:t>Modern Compiler Implementation in Java</a:t>
            </a:r>
          </a:p>
          <a:p>
            <a:pPr lvl="1" eaLnBrk="1" hangingPunct="1"/>
            <a:r>
              <a:rPr lang="en-US" sz="2000" kern="0" dirty="0" err="1" smtClean="0"/>
              <a:t>Appel</a:t>
            </a:r>
            <a:r>
              <a:rPr lang="en-US" sz="2000" kern="0" dirty="0" smtClean="0"/>
              <a:t>; </a:t>
            </a:r>
            <a:r>
              <a:rPr lang="en-US" sz="2000" b="1" kern="0" dirty="0" smtClean="0">
                <a:solidFill>
                  <a:srgbClr val="FF0000"/>
                </a:solidFill>
              </a:rPr>
              <a:t>2e</a:t>
            </a:r>
            <a:r>
              <a:rPr lang="en-US" sz="2000" kern="0" dirty="0" smtClean="0"/>
              <a:t>; 2013</a:t>
            </a:r>
          </a:p>
          <a:p>
            <a:pPr lvl="1" eaLnBrk="1" hangingPunct="1"/>
            <a:r>
              <a:rPr lang="en-US" sz="2000" kern="0" dirty="0" smtClean="0"/>
              <a:t>Where the project comes from; good, but tough, text</a:t>
            </a:r>
          </a:p>
          <a:p>
            <a:pPr lvl="1" eaLnBrk="1" hangingPunct="1"/>
            <a:endParaRPr lang="en-US" sz="2000" kern="0" dirty="0" smtClean="0"/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62050" y="1273161"/>
            <a:ext cx="7772400" cy="10551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/>
              <a:t>Engineering a Compiler</a:t>
            </a:r>
          </a:p>
          <a:p>
            <a:pPr lvl="1" eaLnBrk="1" hangingPunct="1"/>
            <a:r>
              <a:rPr lang="en-US" sz="2000" kern="0" dirty="0" smtClean="0"/>
              <a:t>Cooper &amp; </a:t>
            </a:r>
            <a:r>
              <a:rPr lang="en-US" sz="2000" kern="0" dirty="0" err="1" smtClean="0"/>
              <a:t>Torczon</a:t>
            </a:r>
            <a:r>
              <a:rPr lang="en-US" sz="2000" kern="0" dirty="0" smtClean="0"/>
              <a:t>; </a:t>
            </a:r>
            <a:r>
              <a:rPr lang="en-US" sz="2000" b="1" kern="0" dirty="0" smtClean="0">
                <a:solidFill>
                  <a:srgbClr val="FF0000"/>
                </a:solidFill>
              </a:rPr>
              <a:t>2e</a:t>
            </a:r>
            <a:r>
              <a:rPr lang="en-US" sz="2000" kern="0" dirty="0" smtClean="0"/>
              <a:t>; 2011</a:t>
            </a:r>
          </a:p>
          <a:p>
            <a:pPr lvl="1" eaLnBrk="1" hangingPunct="1"/>
            <a:r>
              <a:rPr lang="en-US" sz="2000" kern="0" dirty="0" smtClean="0"/>
              <a:t>Solid; understandable; practical advice from the coal-face</a:t>
            </a:r>
          </a:p>
        </p:txBody>
      </p:sp>
      <p:pic>
        <p:nvPicPr>
          <p:cNvPr id="1025" name="Picture 1" descr="http://ecx.images-amazon.com/images/I/51xwCIKNEJL._BO2,204,203,200_PIsitb-sticker-arrow-click,TopRight,35,-76_AA300_SH20_OU01_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95" y="5132257"/>
            <a:ext cx="1439389" cy="143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88893" y="5430350"/>
            <a:ext cx="7772400" cy="128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/>
              <a:t>Optimizing Compilers for Modern Architectures</a:t>
            </a:r>
          </a:p>
          <a:p>
            <a:pPr lvl="1" eaLnBrk="1" hangingPunct="1"/>
            <a:r>
              <a:rPr lang="en-US" sz="2000" kern="0" dirty="0" smtClean="0"/>
              <a:t>Allen &amp; Kennedy; 2001</a:t>
            </a:r>
          </a:p>
          <a:p>
            <a:pPr lvl="1" eaLnBrk="1" hangingPunct="1"/>
            <a:r>
              <a:rPr lang="en-US" sz="2000" kern="0" dirty="0" smtClean="0"/>
              <a:t>Good on SIMD &amp; multi-core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Books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Books, continued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A-</a:t>
            </a:r>
            <a:fld id="{BEE5976A-3AAE-41AA-BC87-B73FC3C9E22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2050" name="Picture 2" descr="Product Detail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295400"/>
            <a:ext cx="1231900" cy="123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79525" y="1433512"/>
            <a:ext cx="7772400" cy="116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/>
              <a:t>Advanced Compiler Design &amp; Implementation</a:t>
            </a:r>
          </a:p>
          <a:p>
            <a:pPr lvl="1" eaLnBrk="1" hangingPunct="1"/>
            <a:r>
              <a:rPr lang="en-US" sz="2000" kern="0" dirty="0" err="1" smtClean="0"/>
              <a:t>Muchnick</a:t>
            </a:r>
            <a:r>
              <a:rPr lang="en-US" sz="2000" kern="0" dirty="0" smtClean="0"/>
              <a:t>; 1e; 1997</a:t>
            </a:r>
          </a:p>
          <a:p>
            <a:pPr lvl="1" eaLnBrk="1" hangingPunct="1"/>
            <a:r>
              <a:rPr lang="en-US" sz="2000" kern="0" dirty="0" smtClean="0"/>
              <a:t>Detailed optimization text; </a:t>
            </a:r>
            <a:r>
              <a:rPr lang="en-US" sz="2000" i="1" kern="0" dirty="0" smtClean="0"/>
              <a:t>magnum opus</a:t>
            </a:r>
          </a:p>
        </p:txBody>
      </p:sp>
      <p:pic>
        <p:nvPicPr>
          <p:cNvPr id="2052" name="Picture 4" descr="Product Detail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" y="2854578"/>
            <a:ext cx="1241425" cy="124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70000" y="2929104"/>
            <a:ext cx="7772400" cy="140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/>
              <a:t>Compiler Construction</a:t>
            </a:r>
          </a:p>
          <a:p>
            <a:pPr lvl="1" eaLnBrk="1" hangingPunct="1"/>
            <a:r>
              <a:rPr lang="en-US" sz="2000" kern="0" dirty="0" smtClean="0"/>
              <a:t>Wirth; 1996</a:t>
            </a:r>
          </a:p>
          <a:p>
            <a:pPr lvl="1" eaLnBrk="1" hangingPunct="1"/>
            <a:r>
              <a:rPr lang="en-US" sz="2000" kern="0" dirty="0" smtClean="0"/>
              <a:t>“A refreshing antidote to heavy theoretical tomes”</a:t>
            </a:r>
          </a:p>
          <a:p>
            <a:pPr lvl="1" eaLnBrk="1" hangingPunct="1"/>
            <a:r>
              <a:rPr lang="en-US" sz="2000" kern="0" dirty="0" smtClean="0"/>
              <a:t>Now free, from: </a:t>
            </a:r>
            <a:r>
              <a:rPr lang="en-US" sz="1900" u="sng" dirty="0" smtClean="0">
                <a:hlinkClick r:id="rId7"/>
              </a:rPr>
              <a:t>http</a:t>
            </a:r>
            <a:r>
              <a:rPr lang="en-US" sz="1900" u="sng" dirty="0">
                <a:hlinkClick r:id="rId7"/>
              </a:rPr>
              <a:t>://</a:t>
            </a:r>
            <a:r>
              <a:rPr lang="en-US" sz="1900" u="sng" dirty="0" smtClean="0">
                <a:hlinkClick r:id="rId7"/>
              </a:rPr>
              <a:t>www.ethoberon.ethz.ch/WirthPubl/CBEAll.pdf</a:t>
            </a:r>
            <a:endParaRPr lang="en-US" sz="2000" kern="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4625975"/>
            <a:ext cx="1343407" cy="1343407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4720410"/>
            <a:ext cx="7239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/>
              <a:t>Programming Language Processors in Java</a:t>
            </a:r>
          </a:p>
          <a:p>
            <a:pPr lvl="1" eaLnBrk="1" hangingPunct="1"/>
            <a:r>
              <a:rPr lang="en-US" sz="2000" kern="0" dirty="0" smtClean="0"/>
              <a:t>Watt &amp; Brown; 2000</a:t>
            </a:r>
          </a:p>
          <a:p>
            <a:pPr lvl="1" eaLnBrk="1" hangingPunct="1"/>
            <a:r>
              <a:rPr lang="en-US" sz="2000" kern="0" dirty="0" smtClean="0"/>
              <a:t>Pragmatic; lots of code (but no LR parsing)</a:t>
            </a:r>
          </a:p>
        </p:txBody>
      </p:sp>
    </p:spTree>
    <p:extLst>
      <p:ext uri="{BB962C8B-B14F-4D97-AF65-F5344CB8AC3E}">
        <p14:creationId xmlns:p14="http://schemas.microsoft.com/office/powerpoint/2010/main" val="36339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9AD0C422-F03B-4062-984D-F5778DE5CBA3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0999" y="990600"/>
            <a:ext cx="8562975" cy="5257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Review of formal grammars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Lexical analysis – scanning/</a:t>
            </a:r>
            <a:r>
              <a:rPr lang="en-US" sz="2400" dirty="0" err="1" smtClean="0"/>
              <a:t>lexing</a:t>
            </a:r>
            <a:endParaRPr lang="en-US" sz="2400" dirty="0" smtClean="0"/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Followed by parsing …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Cooper&amp;Torczon</a:t>
            </a:r>
            <a:r>
              <a:rPr lang="en-US" sz="2400" dirty="0" smtClean="0"/>
              <a:t>, chapters 1, 2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smtClean="0"/>
              <a:t>Fun survey of programming languages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1600" dirty="0" smtClean="0">
                <a:hlinkClick r:id="rId6"/>
              </a:rPr>
              <a:t>http</a:t>
            </a:r>
            <a:r>
              <a:rPr lang="en-US" sz="1600" dirty="0">
                <a:hlinkClick r:id="rId6"/>
              </a:rPr>
              <a:t>://</a:t>
            </a:r>
            <a:r>
              <a:rPr lang="en-US" sz="1600" dirty="0" smtClean="0">
                <a:hlinkClick r:id="rId6"/>
              </a:rPr>
              <a:t>james-iry.blogspot.com/2009/05/brief-incomplete-and-mostly-wrong.html</a:t>
            </a:r>
            <a:r>
              <a:rPr lang="en-US" sz="1600" dirty="0" smtClean="0"/>
              <a:t> 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1182688" y="6400800"/>
            <a:ext cx="1905000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6B6AB659-3EBF-4524-9519-D5F5ECE85B4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14400" y="1747005"/>
            <a:ext cx="7772400" cy="453197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Execute this: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latin typeface="Lucida Sans Unicode" pitchFamily="34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How?  Computers only know 1’s and 0’s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55 8b </a:t>
            </a:r>
            <a:r>
              <a:rPr lang="en-US" sz="2800" dirty="0" err="1" smtClean="0"/>
              <a:t>ec</a:t>
            </a:r>
            <a:r>
              <a:rPr lang="en-US" sz="2800" dirty="0" smtClean="0"/>
              <a:t> . . .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0856" y="2362200"/>
            <a:ext cx="3276600" cy="21079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 = 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k = 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(k &lt; length)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if (a[k] &gt; 0) p++;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k++;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kern="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Compilers, from 10,000 feet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Target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606"/>
            <a:ext cx="8497888" cy="496390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55                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8b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83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58              	sub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88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c7 45 f8 00 00 00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00  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_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p$[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], 0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c7 45 fc 00 00 00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00  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_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k$[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], 0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$LN3: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83 7d fc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           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_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k$[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], 20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7d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1e                 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jge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$LN4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8b 45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fc              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k$[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83 7c 85 a8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00        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_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a$[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ebp+eax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*4],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 . . . 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0938" y="6422542"/>
            <a:ext cx="1905000" cy="300038"/>
          </a:xfrm>
        </p:spPr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A-</a:t>
            </a:r>
            <a:fld id="{BEE5976A-3AAE-41AA-BC87-B73FC3C9E22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E1757980-2234-4378-8BE6-D6F32CE33AF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Interpreters &amp; Compilers - 1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343150" y="2276148"/>
            <a:ext cx="150495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Interpreter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3425" y="235818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2846" y="1608207"/>
            <a:ext cx="72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43425" y="235818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</a:t>
            </a:r>
          </a:p>
        </p:txBody>
      </p:sp>
      <p:cxnSp>
        <p:nvCxnSpPr>
          <p:cNvPr id="5" name="Straight Arrow Connector 4"/>
          <p:cNvCxnSpPr>
            <a:stCxn id="3" idx="3"/>
            <a:endCxn id="2" idx="1"/>
          </p:cNvCxnSpPr>
          <p:nvPr/>
        </p:nvCxnSpPr>
        <p:spPr bwMode="auto">
          <a:xfrm>
            <a:off x="2876425" y="2542848"/>
            <a:ext cx="46672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2" idx="3"/>
            <a:endCxn id="10" idx="1"/>
          </p:cNvCxnSpPr>
          <p:nvPr/>
        </p:nvCxnSpPr>
        <p:spPr bwMode="auto">
          <a:xfrm>
            <a:off x="4848100" y="2542848"/>
            <a:ext cx="69532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9" idx="2"/>
            <a:endCxn id="2" idx="0"/>
          </p:cNvCxnSpPr>
          <p:nvPr/>
        </p:nvCxnSpPr>
        <p:spPr bwMode="auto">
          <a:xfrm>
            <a:off x="4095625" y="1977539"/>
            <a:ext cx="0" cy="29860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395456" y="4737364"/>
            <a:ext cx="150495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Compiler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85731" y="481939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76108" y="4078166"/>
            <a:ext cx="72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96176" y="481939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</a:t>
            </a:r>
          </a:p>
        </p:txBody>
      </p:sp>
      <p:cxnSp>
        <p:nvCxnSpPr>
          <p:cNvPr id="24" name="Straight Arrow Connector 23"/>
          <p:cNvCxnSpPr>
            <a:stCxn id="21" idx="3"/>
            <a:endCxn id="20" idx="1"/>
          </p:cNvCxnSpPr>
          <p:nvPr/>
        </p:nvCxnSpPr>
        <p:spPr bwMode="auto">
          <a:xfrm>
            <a:off x="2928731" y="5004064"/>
            <a:ext cx="46672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29" idx="3"/>
            <a:endCxn id="23" idx="1"/>
          </p:cNvCxnSpPr>
          <p:nvPr/>
        </p:nvCxnSpPr>
        <p:spPr bwMode="auto">
          <a:xfrm>
            <a:off x="6886575" y="5000145"/>
            <a:ext cx="609601" cy="391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22" idx="2"/>
            <a:endCxn id="29" idx="0"/>
          </p:cNvCxnSpPr>
          <p:nvPr/>
        </p:nvCxnSpPr>
        <p:spPr bwMode="auto">
          <a:xfrm>
            <a:off x="6338887" y="4447498"/>
            <a:ext cx="1" cy="28594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5791200" y="4733445"/>
            <a:ext cx="1095375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Binary</a:t>
            </a:r>
          </a:p>
        </p:txBody>
      </p:sp>
      <p:cxnSp>
        <p:nvCxnSpPr>
          <p:cNvPr id="34" name="Straight Arrow Connector 33"/>
          <p:cNvCxnSpPr>
            <a:stCxn id="20" idx="3"/>
            <a:endCxn id="29" idx="1"/>
          </p:cNvCxnSpPr>
          <p:nvPr/>
        </p:nvCxnSpPr>
        <p:spPr bwMode="auto">
          <a:xfrm flipV="1">
            <a:off x="4900406" y="5000145"/>
            <a:ext cx="890794" cy="391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49414" y="2358182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online</a:t>
            </a:r>
            <a:endParaRPr lang="en-US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468" y="4819398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offline</a:t>
            </a:r>
            <a:endParaRPr lang="en-US" i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59052" y="1470486"/>
            <a:ext cx="5286375" cy="1905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405262" y="4008480"/>
            <a:ext cx="7092696" cy="173362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E1757980-2234-4378-8BE6-D6F32CE33AF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Interpreters &amp; Compilers - 2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1217688"/>
            <a:ext cx="8383968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Compilers:</a:t>
            </a:r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May translate one language to another – </a:t>
            </a:r>
            <a:r>
              <a:rPr lang="en-US" dirty="0" err="1" smtClean="0"/>
              <a:t>eg</a:t>
            </a:r>
            <a:r>
              <a:rPr lang="en-US" dirty="0" smtClean="0"/>
              <a:t>:?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May translate a language into “byte code” – </a:t>
            </a:r>
            <a:r>
              <a:rPr lang="en-US" dirty="0" err="1" smtClean="0"/>
              <a:t>eg</a:t>
            </a:r>
            <a:r>
              <a:rPr lang="en-US" dirty="0" smtClean="0"/>
              <a:t>:?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But </a:t>
            </a:r>
            <a:r>
              <a:rPr lang="en-US" i="1" dirty="0" smtClean="0"/>
              <a:t>usually </a:t>
            </a:r>
            <a:r>
              <a:rPr lang="en-US" dirty="0" smtClean="0"/>
              <a:t>translate a language to binary machine code – </a:t>
            </a:r>
            <a:r>
              <a:rPr lang="en-US" dirty="0" err="1" smtClean="0"/>
              <a:t>eg</a:t>
            </a:r>
            <a:r>
              <a:rPr lang="en-US" dirty="0" smtClean="0"/>
              <a:t>:?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800" y="2987749"/>
            <a:ext cx="8383968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Interpreters – </a:t>
            </a: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run 10X-50X slower than a compiled binary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are more immediate &amp; fun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 use similar techniques as compilers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4761123"/>
            <a:ext cx="8383968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JIT (“Just In Time”) Compilers – </a:t>
            </a: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Compile just before (</a:t>
            </a:r>
            <a:r>
              <a:rPr lang="en-US" dirty="0" err="1" smtClean="0"/>
              <a:t>nanosec</a:t>
            </a:r>
            <a:r>
              <a:rPr lang="en-US" dirty="0" smtClean="0"/>
              <a:t>,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err="1" smtClean="0"/>
              <a:t>secs</a:t>
            </a:r>
            <a:r>
              <a:rPr lang="en-US" dirty="0" smtClean="0"/>
              <a:t>) binary is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Balance throughput against Code Quality (CQ)</a:t>
            </a:r>
          </a:p>
        </p:txBody>
      </p:sp>
    </p:spTree>
    <p:extLst>
      <p:ext uri="{BB962C8B-B14F-4D97-AF65-F5344CB8AC3E}">
        <p14:creationId xmlns:p14="http://schemas.microsoft.com/office/powerpoint/2010/main" val="9642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79A7A61B-6313-4AEB-8813-0EDC371B22F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143000"/>
            <a:ext cx="8715375" cy="510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Be a better programmer</a:t>
            </a:r>
          </a:p>
          <a:p>
            <a:pPr lvl="1" eaLnBrk="1" hangingPunct="1"/>
            <a:r>
              <a:rPr lang="en-US" sz="2000" dirty="0" smtClean="0"/>
              <a:t>Insight into languages, compilers, and hardware</a:t>
            </a:r>
          </a:p>
          <a:p>
            <a:pPr lvl="1" eaLnBrk="1" hangingPunct="1"/>
            <a:r>
              <a:rPr lang="en-US" sz="2000" dirty="0" smtClean="0"/>
              <a:t>What’s all that stuff in the debugger?</a:t>
            </a:r>
          </a:p>
          <a:p>
            <a:pPr eaLnBrk="1" hangingPunct="1">
              <a:defRPr/>
            </a:pPr>
            <a:r>
              <a:rPr lang="en-US" sz="2400" dirty="0"/>
              <a:t>Compiler techniques are everywhere</a:t>
            </a:r>
          </a:p>
          <a:p>
            <a:pPr lvl="1" eaLnBrk="1" hangingPunct="1">
              <a:defRPr/>
            </a:pPr>
            <a:r>
              <a:rPr lang="en-US" sz="2000" dirty="0" smtClean="0"/>
              <a:t>Little </a:t>
            </a:r>
            <a:r>
              <a:rPr lang="en-US" sz="2000" dirty="0"/>
              <a:t>languages, </a:t>
            </a:r>
            <a:r>
              <a:rPr lang="en-US" sz="2000" dirty="0" smtClean="0"/>
              <a:t>verifiers</a:t>
            </a:r>
            <a:r>
              <a:rPr lang="en-US" sz="2000" dirty="0"/>
              <a:t>, </a:t>
            </a:r>
            <a:r>
              <a:rPr lang="en-US" sz="2000" dirty="0" smtClean="0"/>
              <a:t>Lint, query languages, Verilog, </a:t>
            </a:r>
            <a:r>
              <a:rPr lang="en-US" sz="2000" dirty="0" err="1" smtClean="0"/>
              <a:t>Mathematica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/>
              <a:t>Draws from many corners of CS</a:t>
            </a:r>
          </a:p>
          <a:p>
            <a:pPr lvl="1" eaLnBrk="1" hangingPunct="1">
              <a:defRPr/>
            </a:pPr>
            <a:r>
              <a:rPr lang="en-US" sz="2000" dirty="0" smtClean="0"/>
              <a:t>Finite automata, regex, grammars, graphs</a:t>
            </a:r>
          </a:p>
          <a:p>
            <a:pPr marL="342900" lvl="1" indent="-342900" eaLnBrk="1" hangingPunct="1">
              <a:buClr>
                <a:schemeClr val="folHlink"/>
              </a:buClr>
              <a:buSzPct val="60000"/>
              <a:defRPr/>
            </a:pPr>
            <a:r>
              <a:rPr lang="en-US" sz="2400" dirty="0" smtClean="0"/>
              <a:t>Links to Hardware</a:t>
            </a:r>
          </a:p>
          <a:p>
            <a:pPr marL="742950" lvl="2" indent="-342900" eaLnBrk="1" hangingPunct="1">
              <a:buSzPct val="60000"/>
              <a:defRPr/>
            </a:pPr>
            <a:r>
              <a:rPr lang="en-US" sz="2000" dirty="0" smtClean="0"/>
              <a:t>ISA, pipeline, </a:t>
            </a:r>
            <a:r>
              <a:rPr lang="en-US" sz="2000" dirty="0"/>
              <a:t>multi-issue, </a:t>
            </a:r>
            <a:r>
              <a:rPr lang="en-US" sz="2000" dirty="0" smtClean="0"/>
              <a:t>cache, SIMD</a:t>
            </a:r>
            <a:r>
              <a:rPr lang="en-US" sz="2000" dirty="0"/>
              <a:t>, </a:t>
            </a:r>
            <a:r>
              <a:rPr lang="en-US" sz="2000" dirty="0" smtClean="0"/>
              <a:t>multi-core, memory consistency</a:t>
            </a:r>
          </a:p>
          <a:p>
            <a:r>
              <a:rPr lang="en-US" sz="2400" dirty="0"/>
              <a:t>Jobs available!</a:t>
            </a:r>
          </a:p>
          <a:p>
            <a:pPr lvl="1"/>
            <a:r>
              <a:rPr lang="en-US" sz="2000" dirty="0" smtClean="0">
                <a:hlinkClick r:id="rId6"/>
              </a:rPr>
              <a:t>http</a:t>
            </a:r>
            <a:r>
              <a:rPr lang="en-US" sz="2000" dirty="0">
                <a:hlinkClick r:id="rId6"/>
              </a:rPr>
              <a:t>://www.compilerjobs.com/</a:t>
            </a:r>
            <a:r>
              <a:rPr lang="en-US" sz="2000" dirty="0"/>
              <a:t> </a:t>
            </a:r>
          </a:p>
          <a:p>
            <a:pPr marL="742950" lvl="2" indent="-342900" eaLnBrk="1" hangingPunct="1">
              <a:buSzPct val="60000"/>
              <a:defRPr/>
            </a:pPr>
            <a:endParaRPr lang="en-US" sz="20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Why Study Compilers?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392861db-4ce1-4d07-a586-e9c51259335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12959</TotalTime>
  <Words>2897</Words>
  <Application>Microsoft Office PowerPoint</Application>
  <PresentationFormat>On-screen Show (4:3)</PresentationFormat>
  <Paragraphs>711</Paragraphs>
  <Slides>44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Consolas</vt:lpstr>
      <vt:lpstr>Lucida Sans Unicode</vt:lpstr>
      <vt:lpstr>Symbol</vt:lpstr>
      <vt:lpstr>Tahoma</vt:lpstr>
      <vt:lpstr>Wingdings</vt:lpstr>
      <vt:lpstr>Blends</vt:lpstr>
      <vt:lpstr>CSE P501 – Compiler Construction</vt:lpstr>
      <vt:lpstr>PowerPoint Presentation</vt:lpstr>
      <vt:lpstr>Who Am I?</vt:lpstr>
      <vt:lpstr>Focus for the Class</vt:lpstr>
      <vt:lpstr>PowerPoint Presentation</vt:lpstr>
      <vt:lpstr>x86 Target Code</vt:lpstr>
      <vt:lpstr>Interpreters &amp; Compilers - 1</vt:lpstr>
      <vt:lpstr>Interpreters &amp; Compilers - 2</vt:lpstr>
      <vt:lpstr>PowerPoint Presentation</vt:lpstr>
      <vt:lpstr>Compiler-related Turing Awards</vt:lpstr>
      <vt:lpstr>PowerPoint Presentation</vt:lpstr>
      <vt:lpstr>Compiler must…</vt:lpstr>
      <vt:lpstr>How do Frontend &amp; Backend Communicate?</vt:lpstr>
      <vt:lpstr>Monolithic Compiler</vt:lpstr>
      <vt:lpstr>Separate Frontend &amp; Backend</vt:lpstr>
      <vt:lpstr>Front End</vt:lpstr>
      <vt:lpstr>Scanner</vt:lpstr>
      <vt:lpstr>A Token in your Java scanner</vt:lpstr>
      <vt:lpstr>Parser</vt:lpstr>
      <vt:lpstr>Semantic Analysis</vt:lpstr>
      <vt:lpstr>Build IR</vt:lpstr>
      <vt:lpstr>PowerPoint Presentation</vt:lpstr>
      <vt:lpstr>Backend Structure</vt:lpstr>
      <vt:lpstr>Backend - the Final Outcome</vt:lpstr>
      <vt:lpstr>Parts of a Compiler</vt:lpstr>
      <vt:lpstr>PowerPoint Presentation</vt:lpstr>
      <vt:lpstr>ALGOL-60</vt:lpstr>
      <vt:lpstr>70s, 80s</vt:lpstr>
      <vt:lpstr>90s</vt:lpstr>
      <vt:lpstr>Last Decade</vt:lpstr>
      <vt:lpstr>Prerequisites</vt:lpstr>
      <vt:lpstr>PowerPoint Presentation</vt:lpstr>
      <vt:lpstr>Project Flow</vt:lpstr>
      <vt:lpstr>Project Groups</vt:lpstr>
      <vt:lpstr>Programming Environment</vt:lpstr>
      <vt:lpstr>Requirements &amp; Grading</vt:lpstr>
      <vt:lpstr>PowerPoint Presentation</vt:lpstr>
      <vt:lpstr>CSE P501 Web</vt:lpstr>
      <vt:lpstr>Communications</vt:lpstr>
      <vt:lpstr>Calendar</vt:lpstr>
      <vt:lpstr>Academic Integrity</vt:lpstr>
      <vt:lpstr>PowerPoint Presentation</vt:lpstr>
      <vt:lpstr>Books, continued</vt:lpstr>
      <vt:lpstr>PowerPoint Presentation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418</cp:revision>
  <cp:lastPrinted>2011-10-04T03:46:36Z</cp:lastPrinted>
  <dcterms:created xsi:type="dcterms:W3CDTF">2002-10-01T01:44:57Z</dcterms:created>
  <dcterms:modified xsi:type="dcterms:W3CDTF">2014-04-09T23:32:46Z</dcterms:modified>
</cp:coreProperties>
</file>