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2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notesSlides/notesSlide4.xml" ContentType="application/vnd.openxmlformats-officedocument.presentationml.notesSlide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5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6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0"/>
  </p:notesMasterIdLst>
  <p:handoutMasterIdLst>
    <p:handoutMasterId r:id="rId61"/>
  </p:handoutMasterIdLst>
  <p:sldIdLst>
    <p:sldId id="256" r:id="rId2"/>
    <p:sldId id="340" r:id="rId3"/>
    <p:sldId id="314" r:id="rId4"/>
    <p:sldId id="309" r:id="rId5"/>
    <p:sldId id="348" r:id="rId6"/>
    <p:sldId id="267" r:id="rId7"/>
    <p:sldId id="311" r:id="rId8"/>
    <p:sldId id="349" r:id="rId9"/>
    <p:sldId id="269" r:id="rId10"/>
    <p:sldId id="315" r:id="rId11"/>
    <p:sldId id="276" r:id="rId12"/>
    <p:sldId id="271" r:id="rId13"/>
    <p:sldId id="278" r:id="rId14"/>
    <p:sldId id="350" r:id="rId15"/>
    <p:sldId id="328" r:id="rId16"/>
    <p:sldId id="283" r:id="rId17"/>
    <p:sldId id="318" r:id="rId18"/>
    <p:sldId id="319" r:id="rId19"/>
    <p:sldId id="352" r:id="rId20"/>
    <p:sldId id="353" r:id="rId21"/>
    <p:sldId id="326" r:id="rId22"/>
    <p:sldId id="327" r:id="rId23"/>
    <p:sldId id="343" r:id="rId24"/>
    <p:sldId id="344" r:id="rId25"/>
    <p:sldId id="330" r:id="rId26"/>
    <p:sldId id="281" r:id="rId27"/>
    <p:sldId id="282" r:id="rId28"/>
    <p:sldId id="284" r:id="rId29"/>
    <p:sldId id="355" r:id="rId30"/>
    <p:sldId id="331" r:id="rId31"/>
    <p:sldId id="332" r:id="rId32"/>
    <p:sldId id="333" r:id="rId33"/>
    <p:sldId id="354" r:id="rId34"/>
    <p:sldId id="289" r:id="rId35"/>
    <p:sldId id="345" r:id="rId36"/>
    <p:sldId id="347" r:id="rId37"/>
    <p:sldId id="290" r:id="rId38"/>
    <p:sldId id="291" r:id="rId39"/>
    <p:sldId id="292" r:id="rId40"/>
    <p:sldId id="293" r:id="rId41"/>
    <p:sldId id="294" r:id="rId42"/>
    <p:sldId id="320" r:id="rId43"/>
    <p:sldId id="321" r:id="rId44"/>
    <p:sldId id="323" r:id="rId45"/>
    <p:sldId id="324" r:id="rId46"/>
    <p:sldId id="325" r:id="rId47"/>
    <p:sldId id="258" r:id="rId48"/>
    <p:sldId id="259" r:id="rId49"/>
    <p:sldId id="260" r:id="rId50"/>
    <p:sldId id="351" r:id="rId51"/>
    <p:sldId id="346" r:id="rId52"/>
    <p:sldId id="303" r:id="rId53"/>
    <p:sldId id="270" r:id="rId54"/>
    <p:sldId id="264" r:id="rId55"/>
    <p:sldId id="261" r:id="rId56"/>
    <p:sldId id="263" r:id="rId57"/>
    <p:sldId id="301" r:id="rId58"/>
    <p:sldId id="302" r:id="rId59"/>
  </p:sldIdLst>
  <p:sldSz cx="9144000" cy="6858000" type="screen4x3"/>
  <p:notesSz cx="6934200" cy="9080500"/>
  <p:custDataLst>
    <p:tags r:id="rId6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80" autoAdjust="0"/>
  </p:normalViewPr>
  <p:slideViewPr>
    <p:cSldViewPr>
      <p:cViewPr>
        <p:scale>
          <a:sx n="93" d="100"/>
          <a:sy n="93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90" d="100"/>
          <a:sy n="90" d="100"/>
        </p:scale>
        <p:origin x="1608" y="-3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B-</a:t>
            </a:r>
            <a:fld id="{E8E7EF86-3E15-4646-9D68-1F9C6CB41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55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2745D67-0A4C-4D5E-93C8-47708E768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9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00AC13-EE86-4760-83B7-DC21AA3C0D7D}" type="slidenum">
              <a:rPr lang="en-US" smtClean="0">
                <a:latin typeface="Arial" charset="0"/>
              </a:rPr>
              <a:pPr eaLnBrk="1" hangingPunct="1"/>
              <a:t>26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CSE401 Sp02 notes</a:t>
            </a:r>
          </a:p>
        </p:txBody>
      </p:sp>
    </p:spTree>
    <p:extLst>
      <p:ext uri="{BB962C8B-B14F-4D97-AF65-F5344CB8AC3E}">
        <p14:creationId xmlns:p14="http://schemas.microsoft.com/office/powerpoint/2010/main" val="403644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59CDAD5-C0B2-4222-8F41-52C4643E4339}" type="slidenum">
              <a:rPr lang="en-US" smtClean="0">
                <a:latin typeface="Arial" charset="0"/>
              </a:rPr>
              <a:pPr eaLnBrk="1" hangingPunct="1"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from CSE 401 Sp02</a:t>
            </a:r>
          </a:p>
        </p:txBody>
      </p:sp>
    </p:spTree>
    <p:extLst>
      <p:ext uri="{BB962C8B-B14F-4D97-AF65-F5344CB8AC3E}">
        <p14:creationId xmlns:p14="http://schemas.microsoft.com/office/powerpoint/2010/main" val="801416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313239"/>
            <a:ext cx="5546725" cy="1979612"/>
          </a:xfrm>
        </p:spPr>
        <p:txBody>
          <a:bodyPr/>
          <a:lstStyle/>
          <a:p>
            <a:r>
              <a:rPr lang="en-US" dirty="0" smtClean="0"/>
              <a:t>Non-terminals &amp; Terminals</a:t>
            </a:r>
          </a:p>
          <a:p>
            <a:r>
              <a:rPr lang="en-US" dirty="0" smtClean="0"/>
              <a:t>Productions</a:t>
            </a:r>
          </a:p>
          <a:p>
            <a:r>
              <a:rPr lang="en-US" dirty="0" smtClean="0"/>
              <a:t>Start symbol</a:t>
            </a:r>
          </a:p>
          <a:p>
            <a:r>
              <a:rPr lang="en-US" dirty="0" smtClean="0"/>
              <a:t>LHS – RHS</a:t>
            </a:r>
          </a:p>
          <a:p>
            <a:r>
              <a:rPr lang="en-US" dirty="0" smtClean="0"/>
              <a:t>| just saves space</a:t>
            </a:r>
          </a:p>
          <a:p>
            <a:r>
              <a:rPr lang="en-US" dirty="0" smtClean="0"/>
              <a:t>Mixture of languages! – “Tiny” and BNF</a:t>
            </a:r>
          </a:p>
          <a:p>
            <a:r>
              <a:rPr lang="en-US" dirty="0" smtClean="0"/>
              <a:t>Recursive – so can generate infinite number of valid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57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001AD6D-F69A-40EF-9FE0-4157CBEB60D6}" type="slidenum">
              <a:rPr lang="en-US" smtClean="0">
                <a:latin typeface="Arial" charset="0"/>
              </a:rPr>
              <a:pPr eaLnBrk="1" hangingPunct="1"/>
              <a:t>53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CSE 401 slides</a:t>
            </a:r>
          </a:p>
        </p:txBody>
      </p:sp>
    </p:spTree>
    <p:extLst>
      <p:ext uri="{BB962C8B-B14F-4D97-AF65-F5344CB8AC3E}">
        <p14:creationId xmlns:p14="http://schemas.microsoft.com/office/powerpoint/2010/main" val="200826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3900" y="4387850"/>
            <a:ext cx="5546725" cy="21828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9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6069" y="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64927" y="62138"/>
            <a:ext cx="7772400" cy="63023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400800"/>
            <a:ext cx="28956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B-</a:t>
            </a:r>
            <a:fld id="{75DA664E-5998-483A-96E2-4D6A45E60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73247" y="6477000"/>
            <a:ext cx="1905000" cy="2238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3079E7BA-AFDA-420D-92A2-C09210646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655" y="152400"/>
            <a:ext cx="7793037" cy="577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417B7503-944F-446E-BBF1-E9E7B9DD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B-</a:t>
            </a:r>
            <a:fld id="{0B668D5F-F0DE-4639-A612-8AC70879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76201"/>
            <a:ext cx="7793037" cy="68579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A-</a:t>
            </a:r>
            <a:fld id="{715D77DC-0A04-400D-875A-632CFC038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2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272980" y="889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655567" y="889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396805" y="51117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766692" y="5111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-17533" y="4381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17467" y="-1905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298380" y="7715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0"/>
            <a:ext cx="77930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477000"/>
            <a:ext cx="19050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77000"/>
            <a:ext cx="28956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477000"/>
            <a:ext cx="19050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/>
              <a:t>B-</a:t>
            </a:r>
            <a:fld id="{70F107DB-18DD-48C1-B745-92FE85CD9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8" r:id="rId2"/>
    <p:sldLayoutId id="2147483782" r:id="rId3"/>
    <p:sldLayoutId id="2147483788" r:id="rId4"/>
    <p:sldLayoutId id="2147483790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itpadpro.com/" TargetMode="External"/><Relationship Id="rId3" Type="http://schemas.openxmlformats.org/officeDocument/2006/relationships/tags" Target="../tags/tag44.xml"/><Relationship Id="rId7" Type="http://schemas.openxmlformats.org/officeDocument/2006/relationships/hyperlink" Target="http://regexone.com/" TargetMode="Externa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6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slideLayout" Target="../slideLayouts/slideLayout5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18" Type="http://schemas.openxmlformats.org/officeDocument/2006/relationships/tags" Target="../tags/tag128.xml"/><Relationship Id="rId26" Type="http://schemas.openxmlformats.org/officeDocument/2006/relationships/tags" Target="../tags/tag136.xml"/><Relationship Id="rId3" Type="http://schemas.openxmlformats.org/officeDocument/2006/relationships/tags" Target="../tags/tag113.xml"/><Relationship Id="rId21" Type="http://schemas.openxmlformats.org/officeDocument/2006/relationships/tags" Target="../tags/tag131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tags" Target="../tags/tag127.xml"/><Relationship Id="rId25" Type="http://schemas.openxmlformats.org/officeDocument/2006/relationships/tags" Target="../tags/tag135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20" Type="http://schemas.openxmlformats.org/officeDocument/2006/relationships/tags" Target="../tags/tag130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24" Type="http://schemas.openxmlformats.org/officeDocument/2006/relationships/tags" Target="../tags/tag134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23" Type="http://schemas.openxmlformats.org/officeDocument/2006/relationships/tags" Target="../tags/tag133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0.xml"/><Relationship Id="rId19" Type="http://schemas.openxmlformats.org/officeDocument/2006/relationships/tags" Target="../tags/tag129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Relationship Id="rId22" Type="http://schemas.openxmlformats.org/officeDocument/2006/relationships/tags" Target="../tags/tag132.xml"/><Relationship Id="rId27" Type="http://schemas.openxmlformats.org/officeDocument/2006/relationships/tags" Target="../tags/tag13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3" Type="http://schemas.openxmlformats.org/officeDocument/2006/relationships/tags" Target="../tags/tag140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10" Type="http://schemas.openxmlformats.org/officeDocument/2006/relationships/tags" Target="../tags/tag14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tags" Target="../tags/tag168.xml"/><Relationship Id="rId18" Type="http://schemas.openxmlformats.org/officeDocument/2006/relationships/tags" Target="../tags/tag173.xml"/><Relationship Id="rId3" Type="http://schemas.openxmlformats.org/officeDocument/2006/relationships/tags" Target="../tags/tag158.xml"/><Relationship Id="rId21" Type="http://schemas.openxmlformats.org/officeDocument/2006/relationships/tags" Target="../tags/tag176.xml"/><Relationship Id="rId7" Type="http://schemas.openxmlformats.org/officeDocument/2006/relationships/tags" Target="../tags/tag162.xml"/><Relationship Id="rId12" Type="http://schemas.openxmlformats.org/officeDocument/2006/relationships/tags" Target="../tags/tag167.xml"/><Relationship Id="rId17" Type="http://schemas.openxmlformats.org/officeDocument/2006/relationships/tags" Target="../tags/tag172.xml"/><Relationship Id="rId2" Type="http://schemas.openxmlformats.org/officeDocument/2006/relationships/tags" Target="../tags/tag157.xml"/><Relationship Id="rId16" Type="http://schemas.openxmlformats.org/officeDocument/2006/relationships/tags" Target="../tags/tag171.xml"/><Relationship Id="rId20" Type="http://schemas.openxmlformats.org/officeDocument/2006/relationships/tags" Target="../tags/tag175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5" Type="http://schemas.openxmlformats.org/officeDocument/2006/relationships/tags" Target="../tags/tag160.xml"/><Relationship Id="rId15" Type="http://schemas.openxmlformats.org/officeDocument/2006/relationships/tags" Target="../tags/tag17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65.xml"/><Relationship Id="rId19" Type="http://schemas.openxmlformats.org/officeDocument/2006/relationships/tags" Target="../tags/tag174.xml"/><Relationship Id="rId4" Type="http://schemas.openxmlformats.org/officeDocument/2006/relationships/tags" Target="../tags/tag159.xml"/><Relationship Id="rId9" Type="http://schemas.openxmlformats.org/officeDocument/2006/relationships/tags" Target="../tags/tag164.xml"/><Relationship Id="rId14" Type="http://schemas.openxmlformats.org/officeDocument/2006/relationships/tags" Target="../tags/tag169.xml"/><Relationship Id="rId22" Type="http://schemas.openxmlformats.org/officeDocument/2006/relationships/tags" Target="../tags/tag17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" Type="http://schemas.openxmlformats.org/officeDocument/2006/relationships/tags" Target="../tags/tag180.xml"/><Relationship Id="rId21" Type="http://schemas.openxmlformats.org/officeDocument/2006/relationships/tags" Target="../tags/tag198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6.xml"/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3" Type="http://schemas.openxmlformats.org/officeDocument/2006/relationships/tags" Target="../tags/tag211.xml"/><Relationship Id="rId21" Type="http://schemas.openxmlformats.org/officeDocument/2006/relationships/tags" Target="../tags/tag229.xml"/><Relationship Id="rId7" Type="http://schemas.openxmlformats.org/officeDocument/2006/relationships/tags" Target="../tags/tag215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5.xml"/><Relationship Id="rId4" Type="http://schemas.openxmlformats.org/officeDocument/2006/relationships/tags" Target="../tags/tag2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0.xml"/><Relationship Id="rId4" Type="http://schemas.openxmlformats.org/officeDocument/2006/relationships/tags" Target="../tags/tag2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5.xml"/><Relationship Id="rId4" Type="http://schemas.openxmlformats.org/officeDocument/2006/relationships/tags" Target="../tags/tag24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53.xml"/><Relationship Id="rId13" Type="http://schemas.openxmlformats.org/officeDocument/2006/relationships/tags" Target="../tags/tag258.xml"/><Relationship Id="rId3" Type="http://schemas.openxmlformats.org/officeDocument/2006/relationships/tags" Target="../tags/tag248.xml"/><Relationship Id="rId7" Type="http://schemas.openxmlformats.org/officeDocument/2006/relationships/tags" Target="../tags/tag252.xml"/><Relationship Id="rId12" Type="http://schemas.openxmlformats.org/officeDocument/2006/relationships/tags" Target="../tags/tag257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tags" Target="../tags/tag256.xml"/><Relationship Id="rId5" Type="http://schemas.openxmlformats.org/officeDocument/2006/relationships/tags" Target="../tags/tag25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55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tags" Target="../tags/tag2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64.xml"/><Relationship Id="rId10" Type="http://schemas.openxmlformats.org/officeDocument/2006/relationships/tags" Target="../tags/tag269.xml"/><Relationship Id="rId4" Type="http://schemas.openxmlformats.org/officeDocument/2006/relationships/tags" Target="../tags/tag263.xml"/><Relationship Id="rId9" Type="http://schemas.openxmlformats.org/officeDocument/2006/relationships/tags" Target="../tags/tag26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3" Type="http://schemas.openxmlformats.org/officeDocument/2006/relationships/tags" Target="../tags/tag272.xml"/><Relationship Id="rId7" Type="http://schemas.openxmlformats.org/officeDocument/2006/relationships/tags" Target="../tags/tag276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74.xml"/><Relationship Id="rId10" Type="http://schemas.openxmlformats.org/officeDocument/2006/relationships/tags" Target="../tags/tag279.xml"/><Relationship Id="rId4" Type="http://schemas.openxmlformats.org/officeDocument/2006/relationships/tags" Target="../tags/tag273.xml"/><Relationship Id="rId9" Type="http://schemas.openxmlformats.org/officeDocument/2006/relationships/tags" Target="../tags/tag27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2.xml"/><Relationship Id="rId7" Type="http://schemas.openxmlformats.org/officeDocument/2006/relationships/tags" Target="../tags/tag286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5" Type="http://schemas.openxmlformats.org/officeDocument/2006/relationships/tags" Target="../tags/tag284.xml"/><Relationship Id="rId4" Type="http://schemas.openxmlformats.org/officeDocument/2006/relationships/tags" Target="../tags/tag28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4.xml"/><Relationship Id="rId4" Type="http://schemas.openxmlformats.org/officeDocument/2006/relationships/tags" Target="../tags/tag29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26" Type="http://schemas.openxmlformats.org/officeDocument/2006/relationships/tags" Target="../tags/tag320.xml"/><Relationship Id="rId3" Type="http://schemas.openxmlformats.org/officeDocument/2006/relationships/tags" Target="../tags/tag297.xml"/><Relationship Id="rId21" Type="http://schemas.openxmlformats.org/officeDocument/2006/relationships/tags" Target="../tags/tag315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29" Type="http://schemas.openxmlformats.org/officeDocument/2006/relationships/tags" Target="../tags/tag323.xml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24" Type="http://schemas.openxmlformats.org/officeDocument/2006/relationships/tags" Target="../tags/tag318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tags" Target="../tags/tag322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31" Type="http://schemas.openxmlformats.org/officeDocument/2006/relationships/tags" Target="../tags/tag325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tags" Target="../tags/tag316.xml"/><Relationship Id="rId27" Type="http://schemas.openxmlformats.org/officeDocument/2006/relationships/tags" Target="../tags/tag321.xml"/><Relationship Id="rId30" Type="http://schemas.openxmlformats.org/officeDocument/2006/relationships/tags" Target="../tags/tag32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33.xml"/><Relationship Id="rId13" Type="http://schemas.openxmlformats.org/officeDocument/2006/relationships/tags" Target="../tags/tag338.xml"/><Relationship Id="rId18" Type="http://schemas.openxmlformats.org/officeDocument/2006/relationships/tags" Target="../tags/tag343.xml"/><Relationship Id="rId26" Type="http://schemas.openxmlformats.org/officeDocument/2006/relationships/tags" Target="../tags/tag351.xml"/><Relationship Id="rId3" Type="http://schemas.openxmlformats.org/officeDocument/2006/relationships/tags" Target="../tags/tag328.xml"/><Relationship Id="rId21" Type="http://schemas.openxmlformats.org/officeDocument/2006/relationships/tags" Target="../tags/tag346.xml"/><Relationship Id="rId7" Type="http://schemas.openxmlformats.org/officeDocument/2006/relationships/tags" Target="../tags/tag332.xml"/><Relationship Id="rId12" Type="http://schemas.openxmlformats.org/officeDocument/2006/relationships/tags" Target="../tags/tag337.xml"/><Relationship Id="rId17" Type="http://schemas.openxmlformats.org/officeDocument/2006/relationships/tags" Target="../tags/tag342.xml"/><Relationship Id="rId25" Type="http://schemas.openxmlformats.org/officeDocument/2006/relationships/tags" Target="../tags/tag350.xml"/><Relationship Id="rId2" Type="http://schemas.openxmlformats.org/officeDocument/2006/relationships/tags" Target="../tags/tag327.xml"/><Relationship Id="rId16" Type="http://schemas.openxmlformats.org/officeDocument/2006/relationships/tags" Target="../tags/tag341.xml"/><Relationship Id="rId20" Type="http://schemas.openxmlformats.org/officeDocument/2006/relationships/tags" Target="../tags/tag345.xml"/><Relationship Id="rId29" Type="http://schemas.openxmlformats.org/officeDocument/2006/relationships/tags" Target="../tags/tag354.xml"/><Relationship Id="rId1" Type="http://schemas.openxmlformats.org/officeDocument/2006/relationships/tags" Target="../tags/tag326.xml"/><Relationship Id="rId6" Type="http://schemas.openxmlformats.org/officeDocument/2006/relationships/tags" Target="../tags/tag331.xml"/><Relationship Id="rId11" Type="http://schemas.openxmlformats.org/officeDocument/2006/relationships/tags" Target="../tags/tag336.xml"/><Relationship Id="rId24" Type="http://schemas.openxmlformats.org/officeDocument/2006/relationships/tags" Target="../tags/tag34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30.xml"/><Relationship Id="rId15" Type="http://schemas.openxmlformats.org/officeDocument/2006/relationships/tags" Target="../tags/tag340.xml"/><Relationship Id="rId23" Type="http://schemas.openxmlformats.org/officeDocument/2006/relationships/tags" Target="../tags/tag348.xml"/><Relationship Id="rId28" Type="http://schemas.openxmlformats.org/officeDocument/2006/relationships/tags" Target="../tags/tag353.xml"/><Relationship Id="rId10" Type="http://schemas.openxmlformats.org/officeDocument/2006/relationships/tags" Target="../tags/tag335.xml"/><Relationship Id="rId19" Type="http://schemas.openxmlformats.org/officeDocument/2006/relationships/tags" Target="../tags/tag344.xml"/><Relationship Id="rId31" Type="http://schemas.openxmlformats.org/officeDocument/2006/relationships/tags" Target="../tags/tag356.xml"/><Relationship Id="rId4" Type="http://schemas.openxmlformats.org/officeDocument/2006/relationships/tags" Target="../tags/tag329.xml"/><Relationship Id="rId9" Type="http://schemas.openxmlformats.org/officeDocument/2006/relationships/tags" Target="../tags/tag334.xml"/><Relationship Id="rId14" Type="http://schemas.openxmlformats.org/officeDocument/2006/relationships/tags" Target="../tags/tag339.xml"/><Relationship Id="rId22" Type="http://schemas.openxmlformats.org/officeDocument/2006/relationships/tags" Target="../tags/tag347.xml"/><Relationship Id="rId27" Type="http://schemas.openxmlformats.org/officeDocument/2006/relationships/tags" Target="../tags/tag352.xml"/><Relationship Id="rId30" Type="http://schemas.openxmlformats.org/officeDocument/2006/relationships/tags" Target="../tags/tag35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59.xml"/><Relationship Id="rId2" Type="http://schemas.openxmlformats.org/officeDocument/2006/relationships/tags" Target="../tags/tag358.xml"/><Relationship Id="rId1" Type="http://schemas.openxmlformats.org/officeDocument/2006/relationships/tags" Target="../tags/tag3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0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68.xml"/><Relationship Id="rId13" Type="http://schemas.openxmlformats.org/officeDocument/2006/relationships/tags" Target="../tags/tag373.xml"/><Relationship Id="rId18" Type="http://schemas.openxmlformats.org/officeDocument/2006/relationships/tags" Target="../tags/tag378.xml"/><Relationship Id="rId26" Type="http://schemas.openxmlformats.org/officeDocument/2006/relationships/tags" Target="../tags/tag386.xml"/><Relationship Id="rId3" Type="http://schemas.openxmlformats.org/officeDocument/2006/relationships/tags" Target="../tags/tag363.xml"/><Relationship Id="rId21" Type="http://schemas.openxmlformats.org/officeDocument/2006/relationships/tags" Target="../tags/tag381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67.xml"/><Relationship Id="rId12" Type="http://schemas.openxmlformats.org/officeDocument/2006/relationships/tags" Target="../tags/tag372.xml"/><Relationship Id="rId17" Type="http://schemas.openxmlformats.org/officeDocument/2006/relationships/tags" Target="../tags/tag377.xml"/><Relationship Id="rId25" Type="http://schemas.openxmlformats.org/officeDocument/2006/relationships/tags" Target="../tags/tag385.xml"/><Relationship Id="rId33" Type="http://schemas.openxmlformats.org/officeDocument/2006/relationships/tags" Target="../tags/tag393.xml"/><Relationship Id="rId2" Type="http://schemas.openxmlformats.org/officeDocument/2006/relationships/tags" Target="../tags/tag362.xml"/><Relationship Id="rId16" Type="http://schemas.openxmlformats.org/officeDocument/2006/relationships/tags" Target="../tags/tag376.xml"/><Relationship Id="rId20" Type="http://schemas.openxmlformats.org/officeDocument/2006/relationships/tags" Target="../tags/tag380.xml"/><Relationship Id="rId29" Type="http://schemas.openxmlformats.org/officeDocument/2006/relationships/tags" Target="../tags/tag389.xml"/><Relationship Id="rId1" Type="http://schemas.openxmlformats.org/officeDocument/2006/relationships/tags" Target="../tags/tag361.xml"/><Relationship Id="rId6" Type="http://schemas.openxmlformats.org/officeDocument/2006/relationships/tags" Target="../tags/tag366.xml"/><Relationship Id="rId11" Type="http://schemas.openxmlformats.org/officeDocument/2006/relationships/tags" Target="../tags/tag371.xml"/><Relationship Id="rId24" Type="http://schemas.openxmlformats.org/officeDocument/2006/relationships/tags" Target="../tags/tag384.xml"/><Relationship Id="rId32" Type="http://schemas.openxmlformats.org/officeDocument/2006/relationships/tags" Target="../tags/tag392.xml"/><Relationship Id="rId5" Type="http://schemas.openxmlformats.org/officeDocument/2006/relationships/tags" Target="../tags/tag365.xml"/><Relationship Id="rId15" Type="http://schemas.openxmlformats.org/officeDocument/2006/relationships/tags" Target="../tags/tag375.xml"/><Relationship Id="rId23" Type="http://schemas.openxmlformats.org/officeDocument/2006/relationships/tags" Target="../tags/tag383.xml"/><Relationship Id="rId28" Type="http://schemas.openxmlformats.org/officeDocument/2006/relationships/tags" Target="../tags/tag388.xml"/><Relationship Id="rId10" Type="http://schemas.openxmlformats.org/officeDocument/2006/relationships/tags" Target="../tags/tag370.xml"/><Relationship Id="rId19" Type="http://schemas.openxmlformats.org/officeDocument/2006/relationships/tags" Target="../tags/tag379.xml"/><Relationship Id="rId31" Type="http://schemas.openxmlformats.org/officeDocument/2006/relationships/tags" Target="../tags/tag391.xml"/><Relationship Id="rId4" Type="http://schemas.openxmlformats.org/officeDocument/2006/relationships/tags" Target="../tags/tag364.xml"/><Relationship Id="rId9" Type="http://schemas.openxmlformats.org/officeDocument/2006/relationships/tags" Target="../tags/tag369.xml"/><Relationship Id="rId14" Type="http://schemas.openxmlformats.org/officeDocument/2006/relationships/tags" Target="../tags/tag374.xml"/><Relationship Id="rId22" Type="http://schemas.openxmlformats.org/officeDocument/2006/relationships/tags" Target="../tags/tag382.xml"/><Relationship Id="rId27" Type="http://schemas.openxmlformats.org/officeDocument/2006/relationships/tags" Target="../tags/tag387.xml"/><Relationship Id="rId30" Type="http://schemas.openxmlformats.org/officeDocument/2006/relationships/tags" Target="../tags/tag390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401.xml"/><Relationship Id="rId13" Type="http://schemas.openxmlformats.org/officeDocument/2006/relationships/tags" Target="../tags/tag406.xml"/><Relationship Id="rId18" Type="http://schemas.openxmlformats.org/officeDocument/2006/relationships/tags" Target="../tags/tag411.xml"/><Relationship Id="rId26" Type="http://schemas.openxmlformats.org/officeDocument/2006/relationships/tags" Target="../tags/tag419.xml"/><Relationship Id="rId3" Type="http://schemas.openxmlformats.org/officeDocument/2006/relationships/tags" Target="../tags/tag396.xml"/><Relationship Id="rId21" Type="http://schemas.openxmlformats.org/officeDocument/2006/relationships/tags" Target="../tags/tag414.xml"/><Relationship Id="rId34" Type="http://schemas.openxmlformats.org/officeDocument/2006/relationships/tags" Target="../tags/tag427.xml"/><Relationship Id="rId7" Type="http://schemas.openxmlformats.org/officeDocument/2006/relationships/tags" Target="../tags/tag400.xml"/><Relationship Id="rId12" Type="http://schemas.openxmlformats.org/officeDocument/2006/relationships/tags" Target="../tags/tag405.xml"/><Relationship Id="rId17" Type="http://schemas.openxmlformats.org/officeDocument/2006/relationships/tags" Target="../tags/tag410.xml"/><Relationship Id="rId25" Type="http://schemas.openxmlformats.org/officeDocument/2006/relationships/tags" Target="../tags/tag418.xml"/><Relationship Id="rId33" Type="http://schemas.openxmlformats.org/officeDocument/2006/relationships/tags" Target="../tags/tag426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395.xml"/><Relationship Id="rId16" Type="http://schemas.openxmlformats.org/officeDocument/2006/relationships/tags" Target="../tags/tag409.xml"/><Relationship Id="rId20" Type="http://schemas.openxmlformats.org/officeDocument/2006/relationships/tags" Target="../tags/tag413.xml"/><Relationship Id="rId29" Type="http://schemas.openxmlformats.org/officeDocument/2006/relationships/tags" Target="../tags/tag422.xml"/><Relationship Id="rId1" Type="http://schemas.openxmlformats.org/officeDocument/2006/relationships/tags" Target="../tags/tag394.xml"/><Relationship Id="rId6" Type="http://schemas.openxmlformats.org/officeDocument/2006/relationships/tags" Target="../tags/tag399.xml"/><Relationship Id="rId11" Type="http://schemas.openxmlformats.org/officeDocument/2006/relationships/tags" Target="../tags/tag404.xml"/><Relationship Id="rId24" Type="http://schemas.openxmlformats.org/officeDocument/2006/relationships/tags" Target="../tags/tag417.xml"/><Relationship Id="rId32" Type="http://schemas.openxmlformats.org/officeDocument/2006/relationships/tags" Target="../tags/tag425.xml"/><Relationship Id="rId37" Type="http://schemas.openxmlformats.org/officeDocument/2006/relationships/tags" Target="../tags/tag430.xml"/><Relationship Id="rId5" Type="http://schemas.openxmlformats.org/officeDocument/2006/relationships/tags" Target="../tags/tag398.xml"/><Relationship Id="rId15" Type="http://schemas.openxmlformats.org/officeDocument/2006/relationships/tags" Target="../tags/tag408.xml"/><Relationship Id="rId23" Type="http://schemas.openxmlformats.org/officeDocument/2006/relationships/tags" Target="../tags/tag416.xml"/><Relationship Id="rId28" Type="http://schemas.openxmlformats.org/officeDocument/2006/relationships/tags" Target="../tags/tag421.xml"/><Relationship Id="rId36" Type="http://schemas.openxmlformats.org/officeDocument/2006/relationships/tags" Target="../tags/tag429.xml"/><Relationship Id="rId10" Type="http://schemas.openxmlformats.org/officeDocument/2006/relationships/tags" Target="../tags/tag403.xml"/><Relationship Id="rId19" Type="http://schemas.openxmlformats.org/officeDocument/2006/relationships/tags" Target="../tags/tag412.xml"/><Relationship Id="rId31" Type="http://schemas.openxmlformats.org/officeDocument/2006/relationships/tags" Target="../tags/tag424.xml"/><Relationship Id="rId4" Type="http://schemas.openxmlformats.org/officeDocument/2006/relationships/tags" Target="../tags/tag397.xml"/><Relationship Id="rId9" Type="http://schemas.openxmlformats.org/officeDocument/2006/relationships/tags" Target="../tags/tag402.xml"/><Relationship Id="rId14" Type="http://schemas.openxmlformats.org/officeDocument/2006/relationships/tags" Target="../tags/tag407.xml"/><Relationship Id="rId22" Type="http://schemas.openxmlformats.org/officeDocument/2006/relationships/tags" Target="../tags/tag415.xml"/><Relationship Id="rId27" Type="http://schemas.openxmlformats.org/officeDocument/2006/relationships/tags" Target="../tags/tag420.xml"/><Relationship Id="rId30" Type="http://schemas.openxmlformats.org/officeDocument/2006/relationships/tags" Target="../tags/tag423.xml"/><Relationship Id="rId35" Type="http://schemas.openxmlformats.org/officeDocument/2006/relationships/tags" Target="../tags/tag4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438.xml"/><Relationship Id="rId13" Type="http://schemas.openxmlformats.org/officeDocument/2006/relationships/tags" Target="../tags/tag44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33.xml"/><Relationship Id="rId7" Type="http://schemas.openxmlformats.org/officeDocument/2006/relationships/tags" Target="../tags/tag437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1" Type="http://schemas.openxmlformats.org/officeDocument/2006/relationships/tags" Target="../tags/tag441.xml"/><Relationship Id="rId5" Type="http://schemas.openxmlformats.org/officeDocument/2006/relationships/tags" Target="../tags/tag435.xml"/><Relationship Id="rId15" Type="http://schemas.openxmlformats.org/officeDocument/2006/relationships/tags" Target="../tags/tag445.xml"/><Relationship Id="rId10" Type="http://schemas.openxmlformats.org/officeDocument/2006/relationships/tags" Target="../tags/tag440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4" Type="http://schemas.openxmlformats.org/officeDocument/2006/relationships/tags" Target="../tags/tag444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455.xml"/><Relationship Id="rId13" Type="http://schemas.openxmlformats.org/officeDocument/2006/relationships/tags" Target="../tags/tag460.xml"/><Relationship Id="rId18" Type="http://schemas.openxmlformats.org/officeDocument/2006/relationships/tags" Target="../tags/tag465.xml"/><Relationship Id="rId3" Type="http://schemas.openxmlformats.org/officeDocument/2006/relationships/tags" Target="../tags/tag450.xml"/><Relationship Id="rId7" Type="http://schemas.openxmlformats.org/officeDocument/2006/relationships/tags" Target="../tags/tag454.xml"/><Relationship Id="rId12" Type="http://schemas.openxmlformats.org/officeDocument/2006/relationships/tags" Target="../tags/tag459.xml"/><Relationship Id="rId17" Type="http://schemas.openxmlformats.org/officeDocument/2006/relationships/tags" Target="../tags/tag464.xml"/><Relationship Id="rId2" Type="http://schemas.openxmlformats.org/officeDocument/2006/relationships/tags" Target="../tags/tag449.xml"/><Relationship Id="rId16" Type="http://schemas.openxmlformats.org/officeDocument/2006/relationships/tags" Target="../tags/tag463.xml"/><Relationship Id="rId1" Type="http://schemas.openxmlformats.org/officeDocument/2006/relationships/tags" Target="../tags/tag448.xml"/><Relationship Id="rId6" Type="http://schemas.openxmlformats.org/officeDocument/2006/relationships/tags" Target="../tags/tag453.xml"/><Relationship Id="rId11" Type="http://schemas.openxmlformats.org/officeDocument/2006/relationships/tags" Target="../tags/tag458.xml"/><Relationship Id="rId5" Type="http://schemas.openxmlformats.org/officeDocument/2006/relationships/tags" Target="../tags/tag452.xml"/><Relationship Id="rId15" Type="http://schemas.openxmlformats.org/officeDocument/2006/relationships/tags" Target="../tags/tag462.xml"/><Relationship Id="rId10" Type="http://schemas.openxmlformats.org/officeDocument/2006/relationships/tags" Target="../tags/tag45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51.xml"/><Relationship Id="rId9" Type="http://schemas.openxmlformats.org/officeDocument/2006/relationships/tags" Target="../tags/tag456.xml"/><Relationship Id="rId14" Type="http://schemas.openxmlformats.org/officeDocument/2006/relationships/tags" Target="../tags/tag46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468.xml"/><Relationship Id="rId2" Type="http://schemas.openxmlformats.org/officeDocument/2006/relationships/tags" Target="../tags/tag467.xml"/><Relationship Id="rId1" Type="http://schemas.openxmlformats.org/officeDocument/2006/relationships/tags" Target="../tags/tag4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472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471.xml"/><Relationship Id="rId1" Type="http://schemas.openxmlformats.org/officeDocument/2006/relationships/tags" Target="../tags/tag4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4.xml"/><Relationship Id="rId4" Type="http://schemas.openxmlformats.org/officeDocument/2006/relationships/tags" Target="../tags/tag473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77.xml"/><Relationship Id="rId7" Type="http://schemas.openxmlformats.org/officeDocument/2006/relationships/tags" Target="../tags/tag481.xml"/><Relationship Id="rId2" Type="http://schemas.openxmlformats.org/officeDocument/2006/relationships/tags" Target="../tags/tag476.xml"/><Relationship Id="rId1" Type="http://schemas.openxmlformats.org/officeDocument/2006/relationships/tags" Target="../tags/tag475.xml"/><Relationship Id="rId6" Type="http://schemas.openxmlformats.org/officeDocument/2006/relationships/tags" Target="../tags/tag480.xml"/><Relationship Id="rId5" Type="http://schemas.openxmlformats.org/officeDocument/2006/relationships/tags" Target="../tags/tag479.xml"/><Relationship Id="rId4" Type="http://schemas.openxmlformats.org/officeDocument/2006/relationships/tags" Target="../tags/tag47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484.xml"/><Relationship Id="rId2" Type="http://schemas.openxmlformats.org/officeDocument/2006/relationships/tags" Target="../tags/tag483.xml"/><Relationship Id="rId1" Type="http://schemas.openxmlformats.org/officeDocument/2006/relationships/tags" Target="../tags/tag48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488.xml"/><Relationship Id="rId2" Type="http://schemas.openxmlformats.org/officeDocument/2006/relationships/tags" Target="../tags/tag487.xml"/><Relationship Id="rId1" Type="http://schemas.openxmlformats.org/officeDocument/2006/relationships/tags" Target="../tags/tag4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492.xml"/><Relationship Id="rId2" Type="http://schemas.openxmlformats.org/officeDocument/2006/relationships/tags" Target="../tags/tag491.xml"/><Relationship Id="rId1" Type="http://schemas.openxmlformats.org/officeDocument/2006/relationships/tags" Target="../tags/tag4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4.xml"/><Relationship Id="rId4" Type="http://schemas.openxmlformats.org/officeDocument/2006/relationships/tags" Target="../tags/tag49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497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9.xml"/><Relationship Id="rId4" Type="http://schemas.openxmlformats.org/officeDocument/2006/relationships/tags" Target="../tags/tag49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4.xml"/><Relationship Id="rId4" Type="http://schemas.openxmlformats.org/officeDocument/2006/relationships/tags" Target="../tags/tag50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507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9.xml"/><Relationship Id="rId4" Type="http://schemas.openxmlformats.org/officeDocument/2006/relationships/tags" Target="../tags/tag50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512.xml"/><Relationship Id="rId2" Type="http://schemas.openxmlformats.org/officeDocument/2006/relationships/tags" Target="../tags/tag511.xml"/><Relationship Id="rId1" Type="http://schemas.openxmlformats.org/officeDocument/2006/relationships/tags" Target="../tags/tag5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4.xml"/><Relationship Id="rId4" Type="http://schemas.openxmlformats.org/officeDocument/2006/relationships/tags" Target="../tags/tag51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517.xml"/><Relationship Id="rId7" Type="http://schemas.openxmlformats.org/officeDocument/2006/relationships/hyperlink" Target="http://www.cambridge.org/resources/052182060X/" TargetMode="External"/><Relationship Id="rId2" Type="http://schemas.openxmlformats.org/officeDocument/2006/relationships/tags" Target="../tags/tag516.xml"/><Relationship Id="rId1" Type="http://schemas.openxmlformats.org/officeDocument/2006/relationships/tags" Target="../tags/tag5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9.xml"/><Relationship Id="rId4" Type="http://schemas.openxmlformats.org/officeDocument/2006/relationships/tags" Target="../tags/tag51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522.xml"/><Relationship Id="rId2" Type="http://schemas.openxmlformats.org/officeDocument/2006/relationships/tags" Target="../tags/tag521.xml"/><Relationship Id="rId1" Type="http://schemas.openxmlformats.org/officeDocument/2006/relationships/tags" Target="../tags/tag5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5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73126" y="152400"/>
            <a:ext cx="7772400" cy="630238"/>
          </a:xfrm>
        </p:spPr>
        <p:txBody>
          <a:bodyPr/>
          <a:lstStyle/>
          <a:p>
            <a:r>
              <a:rPr lang="en-US" dirty="0" smtClean="0"/>
              <a:t>CSE P501 – </a:t>
            </a:r>
            <a:r>
              <a:rPr lang="en-US" smtClean="0"/>
              <a:t>Compiler Construction</a:t>
            </a:r>
            <a:endParaRPr lang="en-US" dirty="0" smtClean="0"/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590800" y="1438241"/>
            <a:ext cx="3276600" cy="4267200"/>
          </a:xfrm>
          <a:solidFill>
            <a:srgbClr val="C00000"/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Scanner</a:t>
            </a:r>
          </a:p>
          <a:p>
            <a:pPr algn="l"/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Regex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Automata</a:t>
            </a:r>
          </a:p>
          <a:p>
            <a:pPr algn="l"/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Hand-Written Scanner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Grammars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&amp; BNF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Next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22" name="Rectangle 14"/>
          <p:cNvSpPr>
            <a:spLocks noGrp="1" noChangeArrowheads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B-</a:t>
            </a:r>
            <a:fld id="{8116F3FD-EB55-43ED-A875-F6F95B0C0C2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345" y="152400"/>
            <a:ext cx="7793037" cy="577850"/>
          </a:xfrm>
        </p:spPr>
        <p:txBody>
          <a:bodyPr/>
          <a:lstStyle/>
          <a:p>
            <a:r>
              <a:rPr lang="en-US" dirty="0" smtClean="0"/>
              <a:t>Regex Cheat Sheet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93058"/>
              </p:ext>
            </p:extLst>
          </p:nvPr>
        </p:nvGraphicFramePr>
        <p:xfrm>
          <a:off x="228600" y="1143000"/>
          <a:ext cx="320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Pattern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Matches?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zero or more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’s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one or more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’s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zero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one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|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followed by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73247" y="4114800"/>
            <a:ext cx="6324600" cy="1948226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kern="0" dirty="0"/>
              <a:t>Precedence: </a:t>
            </a:r>
            <a:r>
              <a:rPr lang="en-US" kern="0" dirty="0">
                <a:solidFill>
                  <a:srgbClr val="FF0000"/>
                </a:solidFill>
              </a:rPr>
              <a:t>*</a:t>
            </a:r>
            <a:r>
              <a:rPr lang="en-US" kern="0" dirty="0"/>
              <a:t> (highest), concatenation, </a:t>
            </a:r>
            <a:r>
              <a:rPr lang="en-US" kern="0" dirty="0">
                <a:solidFill>
                  <a:srgbClr val="FF0000"/>
                </a:solidFill>
              </a:rPr>
              <a:t>|</a:t>
            </a:r>
            <a:r>
              <a:rPr lang="en-US" kern="0" dirty="0"/>
              <a:t> (lowest</a:t>
            </a:r>
            <a:r>
              <a:rPr lang="en-US" kern="0" dirty="0" smtClean="0"/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kern="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kern="0" dirty="0"/>
              <a:t>Parentheses can be used to group </a:t>
            </a:r>
            <a:r>
              <a:rPr lang="en-US" kern="0" dirty="0" err="1"/>
              <a:t>regexs</a:t>
            </a:r>
            <a:r>
              <a:rPr lang="en-US" kern="0" dirty="0"/>
              <a:t> as needed</a:t>
            </a:r>
          </a:p>
          <a:p>
            <a:endParaRPr lang="en-US" dirty="0" smtClean="0"/>
          </a:p>
          <a:p>
            <a:r>
              <a:rPr lang="en-US" dirty="0" smtClean="0"/>
              <a:t>Notice meta-characters,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Escaped characters:  \*  \+  \?  \|  \.  \t  \n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840284"/>
              </p:ext>
            </p:extLst>
          </p:nvPr>
        </p:nvGraphicFramePr>
        <p:xfrm>
          <a:off x="4038600" y="1701627"/>
          <a:ext cx="46551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4359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Pattern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Matches?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one of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[^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any one character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except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0-3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any character,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except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newline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9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54D2519D-6A08-41FA-B2AD-A4E5F01E75B7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676400" y="76200"/>
            <a:ext cx="7793037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Regex Examples</a:t>
            </a:r>
          </a:p>
        </p:txBody>
      </p:sp>
      <p:graphicFrame>
        <p:nvGraphicFramePr>
          <p:cNvPr id="190507" name="Group 43"/>
          <p:cNvGraphicFramePr>
            <a:graphicFrameLocks noGrp="1"/>
          </p:cNvGraphicFramePr>
          <p:nvPr>
            <p:ph type="tbl" idx="1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04023311"/>
              </p:ext>
            </p:extLst>
          </p:nvPr>
        </p:nvGraphicFramePr>
        <p:xfrm>
          <a:off x="1447800" y="1066800"/>
          <a:ext cx="5670550" cy="3581400"/>
        </p:xfrm>
        <a:graphic>
          <a:graphicData uri="http://schemas.openxmlformats.org/drawingml/2006/table">
            <a:tbl>
              <a:tblPr/>
              <a:tblGrid>
                <a:gridCol w="2971800"/>
                <a:gridCol w="26987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[abc]+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]*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Kleene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ahoma" pitchFamily="34" charset="0"/>
                        </a:rPr>
                        <a:t> closure)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[0-9]+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[1-9][0-9]*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[a-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-Z_][a-zA-Z0-9_]*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(0|1)*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a|b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a|b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8936" y="5181600"/>
            <a:ext cx="879475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Check free online Regex tutorials if you are rusty.  </a:t>
            </a:r>
            <a:r>
              <a:rPr lang="en-US" dirty="0" err="1" smtClean="0"/>
              <a:t>Eg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http://regexone.com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Experiment with a regex-capable editor.               </a:t>
            </a:r>
            <a:r>
              <a:rPr lang="en-US" dirty="0" err="1" smtClean="0"/>
              <a:t>Eg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http://www.editpadpro.com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C79BB659-72BB-4D50-934F-EFF312BD1ED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regex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45165" y="1981200"/>
            <a:ext cx="8718550" cy="3168994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Defined over some alphabet </a:t>
            </a:r>
            <a:r>
              <a:rPr lang="el-GR" sz="2800" dirty="0" smtClean="0"/>
              <a:t>Σ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For programming languages, alphabet is ASCII or Unicode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If </a:t>
            </a:r>
            <a:r>
              <a:rPr lang="en-US" sz="2800" i="1" dirty="0" smtClean="0"/>
              <a:t>re</a:t>
            </a:r>
            <a:r>
              <a:rPr lang="en-US" sz="2800" dirty="0" smtClean="0"/>
              <a:t> is a regular expression, </a:t>
            </a:r>
            <a:r>
              <a:rPr lang="en-US" sz="2800" i="1" dirty="0" smtClean="0"/>
              <a:t>L</a:t>
            </a:r>
            <a:r>
              <a:rPr lang="en-US" sz="2800" dirty="0" smtClean="0"/>
              <a:t>(</a:t>
            </a:r>
            <a:r>
              <a:rPr lang="en-US" sz="2800" i="1" dirty="0" smtClean="0"/>
              <a:t>re </a:t>
            </a:r>
            <a:r>
              <a:rPr lang="en-US" sz="2800" dirty="0" smtClean="0"/>
              <a:t>) is the language (set of strings) </a:t>
            </a:r>
            <a:r>
              <a:rPr lang="en-US" sz="2800" i="1" dirty="0" smtClean="0"/>
              <a:t>generated</a:t>
            </a:r>
            <a:r>
              <a:rPr lang="en-US" sz="2800" dirty="0" smtClean="0"/>
              <a:t> by </a:t>
            </a:r>
            <a:r>
              <a:rPr lang="en-US" sz="2800" i="1" dirty="0" smtClean="0"/>
              <a:t>re</a:t>
            </a: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F29F3E2A-F192-41FA-90DF-871902D90A5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regex </a:t>
            </a:r>
            <a:r>
              <a:rPr lang="en-US" i="1" dirty="0" smtClean="0"/>
              <a:t>macros</a:t>
            </a:r>
            <a:endParaRPr lang="en-US" dirty="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524000"/>
            <a:ext cx="7964488" cy="430688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Possible syntax for numeric constants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Digit</a:t>
            </a:r>
            <a:r>
              <a:rPr lang="en-US" dirty="0" smtClean="0"/>
              <a:t> = [0-9]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Digits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Digit</a:t>
            </a:r>
            <a:r>
              <a:rPr lang="en-US" dirty="0" smtClean="0"/>
              <a:t>+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Number</a:t>
            </a:r>
            <a:r>
              <a:rPr lang="en-US" dirty="0" smtClean="0"/>
              <a:t> =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igits</a:t>
            </a:r>
            <a:r>
              <a:rPr lang="en-US" dirty="0" smtClean="0"/>
              <a:t>  ( </a:t>
            </a:r>
            <a:r>
              <a:rPr lang="en-US" sz="3200" dirty="0" smtClean="0"/>
              <a:t>.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igits </a:t>
            </a:r>
            <a:r>
              <a:rPr lang="en-US" dirty="0" smtClean="0"/>
              <a:t>)? ( [</a:t>
            </a:r>
            <a:r>
              <a:rPr lang="en-US" dirty="0" err="1" smtClean="0"/>
              <a:t>eE</a:t>
            </a:r>
            <a:r>
              <a:rPr lang="en-US" dirty="0" smtClean="0"/>
              <a:t>] (+ | -)?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igits </a:t>
            </a:r>
            <a:r>
              <a:rPr lang="en-US" dirty="0" smtClean="0"/>
              <a:t>) 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How would you describe this set in English?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are some examples of legal constants (strings) generated by </a:t>
            </a:r>
            <a:r>
              <a:rPr lang="en-US" dirty="0" smtClean="0">
                <a:solidFill>
                  <a:srgbClr val="0070C0"/>
                </a:solidFill>
              </a:rPr>
              <a:t>Number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Tools like </a:t>
            </a:r>
            <a:r>
              <a:rPr lang="en-US" dirty="0" err="1" smtClean="0">
                <a:solidFill>
                  <a:srgbClr val="FF0000"/>
                </a:solidFill>
              </a:rPr>
              <a:t>JFlex</a:t>
            </a:r>
            <a:r>
              <a:rPr lang="en-US" dirty="0" smtClean="0"/>
              <a:t> accept these convenient </a:t>
            </a:r>
            <a:r>
              <a:rPr lang="en-US" i="1" dirty="0" smtClean="0"/>
              <a:t>macros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0DC3C47-1DCB-4AA3-9252-9F9C15D7D97D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2057400"/>
            <a:ext cx="7772400" cy="3200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Finite automata (state machines) can be used to recognize strings generated by regular expressions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Can build automaton by-hand or automagically</a:t>
            </a:r>
          </a:p>
          <a:p>
            <a:pPr lvl="1" eaLnBrk="1" hangingPunct="1"/>
            <a:r>
              <a:rPr lang="en-US" sz="2000" dirty="0" smtClean="0"/>
              <a:t>Will not build by-hand in this course</a:t>
            </a:r>
          </a:p>
          <a:p>
            <a:pPr lvl="1" eaLnBrk="1" hangingPunct="1"/>
            <a:r>
              <a:rPr lang="en-US" sz="2000" dirty="0" smtClean="0"/>
              <a:t>Will use the </a:t>
            </a:r>
            <a:r>
              <a:rPr lang="en-US" sz="2000" dirty="0" err="1" smtClean="0">
                <a:solidFill>
                  <a:srgbClr val="FF0000"/>
                </a:solidFill>
              </a:rPr>
              <a:t>JFlex</a:t>
            </a:r>
            <a:r>
              <a:rPr lang="en-US" sz="2000" dirty="0" smtClean="0"/>
              <a:t> tool: given a set of regex, it generates an automaton recognizer (a Java class)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Automata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5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D31F06E-EAE2-48D9-9466-CF0B186898B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Finite Automata Terminology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24751"/>
              </p:ext>
            </p:extLst>
          </p:nvPr>
        </p:nvGraphicFramePr>
        <p:xfrm>
          <a:off x="533400" y="2819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54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Phrase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Abbreviation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Finite Automaton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Deterministic Finite Automaton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DFA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Non-deterministic Finite Automaton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NFA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Finite-State</a:t>
                      </a:r>
                      <a:r>
                        <a:rPr lang="en-US" baseline="0" dirty="0" smtClean="0"/>
                        <a:t> Automaton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FSA = {DFA, NFA}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9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D31F06E-EAE2-48D9-9466-CF0B186898B3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DFA for “cat”</a:t>
            </a:r>
          </a:p>
        </p:txBody>
      </p:sp>
      <p:sp>
        <p:nvSpPr>
          <p:cNvPr id="2970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2536825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57600" y="2536825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5400" y="2536825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5" name="Group 1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6553200" y="2536825"/>
            <a:ext cx="685800" cy="685800"/>
            <a:chOff x="3504" y="1824"/>
            <a:chExt cx="432" cy="432"/>
          </a:xfrm>
        </p:grpSpPr>
        <p:sp>
          <p:nvSpPr>
            <p:cNvPr id="29713" name="Oval 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95600" y="2917825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2917825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791200" y="2917825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2917825"/>
            <a:ext cx="762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11675" y="246062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a</a:t>
            </a:r>
          </a:p>
        </p:txBody>
      </p:sp>
      <p:sp>
        <p:nvSpPr>
          <p:cNvPr id="29711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2460625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t</a:t>
            </a:r>
          </a:p>
        </p:txBody>
      </p:sp>
      <p:sp>
        <p:nvSpPr>
          <p:cNvPr id="29712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24200" y="24606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6896100" y="4523600"/>
            <a:ext cx="1859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Accepting State</a:t>
            </a:r>
          </a:p>
          <a:p>
            <a:r>
              <a:rPr lang="en-US" dirty="0" smtClean="0"/>
              <a:t>(double circles)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6200000" flipV="1">
            <a:off x="7077978" y="3307449"/>
            <a:ext cx="1160246" cy="990599"/>
          </a:xfrm>
          <a:prstGeom prst="curvedConnector3">
            <a:avLst>
              <a:gd name="adj1" fmla="val 77321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 flipH="1">
            <a:off x="1447800" y="4917086"/>
            <a:ext cx="1417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 State</a:t>
            </a:r>
            <a:endParaRPr lang="en-US" dirty="0"/>
          </a:p>
        </p:txBody>
      </p:sp>
      <p:cxnSp>
        <p:nvCxnSpPr>
          <p:cNvPr id="28" name="Curved Connector 27"/>
          <p:cNvCxnSpPr>
            <a:stCxn id="27" idx="3"/>
          </p:cNvCxnSpPr>
          <p:nvPr/>
        </p:nvCxnSpPr>
        <p:spPr bwMode="auto">
          <a:xfrm rot="10800000" flipH="1">
            <a:off x="1447799" y="3304922"/>
            <a:ext cx="1059181" cy="1796830"/>
          </a:xfrm>
          <a:prstGeom prst="curvedConnector4">
            <a:avLst>
              <a:gd name="adj1" fmla="val -21583"/>
              <a:gd name="adj2" fmla="val 55139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3482975" y="128660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regex = 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D31F06E-EAE2-48D9-9466-CF0B186898B3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714500" y="199652"/>
            <a:ext cx="5992019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DFA for ILIT </a:t>
            </a:r>
          </a:p>
        </p:txBody>
      </p:sp>
      <p:sp>
        <p:nvSpPr>
          <p:cNvPr id="2970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78908" y="358078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5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669808" y="3599839"/>
            <a:ext cx="685800" cy="685800"/>
            <a:chOff x="3504" y="1824"/>
            <a:chExt cx="432" cy="432"/>
          </a:xfrm>
        </p:grpSpPr>
        <p:sp>
          <p:nvSpPr>
            <p:cNvPr id="29713" name="Oval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8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964707" y="3923688"/>
            <a:ext cx="2763417" cy="190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16908" y="3923689"/>
            <a:ext cx="7620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83215" y="3403364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0-9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64419" y="373902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4" name="Curved Connector 3"/>
          <p:cNvCxnSpPr/>
          <p:nvPr/>
        </p:nvCxnSpPr>
        <p:spPr bwMode="auto">
          <a:xfrm rot="16200000" flipH="1">
            <a:off x="6012708" y="3936390"/>
            <a:ext cx="484934" cy="12700"/>
          </a:xfrm>
          <a:prstGeom prst="curvedConnector5">
            <a:avLst>
              <a:gd name="adj1" fmla="val -47140"/>
              <a:gd name="adj2" fmla="val 6409189"/>
              <a:gd name="adj3" fmla="val 14714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 Box 2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58858" y="3333559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0-9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825" y="37580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3276600" y="5598566"/>
            <a:ext cx="394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labelled the states</a:t>
            </a:r>
            <a:endParaRPr lang="en-US" dirty="0"/>
          </a:p>
        </p:txBody>
      </p:sp>
      <p:cxnSp>
        <p:nvCxnSpPr>
          <p:cNvPr id="18" name="Curved Connector 17"/>
          <p:cNvCxnSpPr/>
          <p:nvPr/>
        </p:nvCxnSpPr>
        <p:spPr bwMode="auto">
          <a:xfrm rot="16200000" flipV="1">
            <a:off x="2196363" y="4719310"/>
            <a:ext cx="1348294" cy="812181"/>
          </a:xfrm>
          <a:prstGeom prst="curvedConnector3">
            <a:avLst>
              <a:gd name="adj1" fmla="val -2447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urved Connector 21"/>
          <p:cNvCxnSpPr>
            <a:stCxn id="17" idx="0"/>
          </p:cNvCxnSpPr>
          <p:nvPr/>
        </p:nvCxnSpPr>
        <p:spPr bwMode="auto">
          <a:xfrm rot="5400000" flipH="1" flipV="1">
            <a:off x="5067763" y="4653619"/>
            <a:ext cx="1128262" cy="761632"/>
          </a:xfrm>
          <a:prstGeom prst="curvedConnector3">
            <a:avLst>
              <a:gd name="adj1" fmla="val 50000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447854" y="1657505"/>
            <a:ext cx="348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regex = [0-9][0-9]* = [0-9]+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8D31F06E-EAE2-48D9-9466-CF0B186898B3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533448" y="228227"/>
            <a:ext cx="5933768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DFA for ID</a:t>
            </a:r>
          </a:p>
        </p:txBody>
      </p:sp>
      <p:sp>
        <p:nvSpPr>
          <p:cNvPr id="2970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85976" y="436403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5" name="Group 1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476490" y="4344990"/>
            <a:ext cx="685800" cy="685800"/>
            <a:chOff x="3504" y="1824"/>
            <a:chExt cx="432" cy="432"/>
          </a:xfrm>
        </p:grpSpPr>
        <p:sp>
          <p:nvSpPr>
            <p:cNvPr id="29713" name="Oval 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Oval 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8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771775" y="4706938"/>
            <a:ext cx="2774565" cy="190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23976" y="4706939"/>
            <a:ext cx="7620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8076" y="4016374"/>
            <a:ext cx="724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a</a:t>
            </a:r>
            <a:r>
              <a:rPr lang="en-US" dirty="0" smtClean="0"/>
              <a:t>-z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71487" y="4522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4" name="Curved Connector 3"/>
          <p:cNvCxnSpPr>
            <a:stCxn id="29713" idx="7"/>
            <a:endCxn id="29713" idx="5"/>
          </p:cNvCxnSpPr>
          <p:nvPr/>
        </p:nvCxnSpPr>
        <p:spPr bwMode="auto">
          <a:xfrm rot="16200000" flipH="1">
            <a:off x="5819390" y="4687890"/>
            <a:ext cx="484934" cy="12700"/>
          </a:xfrm>
          <a:prstGeom prst="curvedConnector5">
            <a:avLst>
              <a:gd name="adj1" fmla="val -47140"/>
              <a:gd name="adj2" fmla="val 6409189"/>
              <a:gd name="adj3" fmla="val 147140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 Box 2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24291" y="4569994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0-9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74507" y="450322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7" name="Curved Connector 16"/>
          <p:cNvCxnSpPr>
            <a:stCxn id="29713" idx="1"/>
            <a:endCxn id="29713" idx="0"/>
          </p:cNvCxnSpPr>
          <p:nvPr/>
        </p:nvCxnSpPr>
        <p:spPr bwMode="auto">
          <a:xfrm rot="5400000" flipH="1" flipV="1">
            <a:off x="5647940" y="4273974"/>
            <a:ext cx="100433" cy="242467"/>
          </a:xfrm>
          <a:prstGeom prst="curvedConnector3">
            <a:avLst>
              <a:gd name="adj1" fmla="val 645216"/>
            </a:avLst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 Box 2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20442" y="3460306"/>
            <a:ext cx="724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a</a:t>
            </a:r>
            <a:r>
              <a:rPr lang="en-US" dirty="0" smtClean="0"/>
              <a:t>-z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1012" y="1657505"/>
            <a:ext cx="364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/>
              <a:t>regex = </a:t>
            </a:r>
            <a:r>
              <a:rPr lang="en-US" dirty="0"/>
              <a:t>[a-</a:t>
            </a:r>
            <a:r>
              <a:rPr lang="en-US" dirty="0" err="1"/>
              <a:t>zA</a:t>
            </a:r>
            <a:r>
              <a:rPr lang="en-US" dirty="0"/>
              <a:t>-Z_][a-zA-Z0-9_]*</a:t>
            </a:r>
          </a:p>
        </p:txBody>
      </p:sp>
      <p:sp>
        <p:nvSpPr>
          <p:cNvPr id="20" name="Text Box 2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48822" y="4262067"/>
            <a:ext cx="724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A-Z</a:t>
            </a:r>
            <a:endParaRPr lang="en-US" dirty="0"/>
          </a:p>
        </p:txBody>
      </p:sp>
      <p:sp>
        <p:nvSpPr>
          <p:cNvPr id="21" name="Text Box 2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0157" y="3971966"/>
            <a:ext cx="3554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b="1" dirty="0"/>
              <a:t>_</a:t>
            </a:r>
          </a:p>
        </p:txBody>
      </p:sp>
      <p:sp>
        <p:nvSpPr>
          <p:cNvPr id="22" name="Text Box 2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782586" y="3649661"/>
            <a:ext cx="724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A-Z</a:t>
            </a:r>
            <a:endParaRPr lang="en-US" dirty="0"/>
          </a:p>
        </p:txBody>
      </p:sp>
      <p:sp>
        <p:nvSpPr>
          <p:cNvPr id="23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40962" y="3434947"/>
            <a:ext cx="3554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b="1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14206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 work like this . . 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417B7503-944F-446E-BBF1-E9E7B9DDB1F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326352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scan the input text string, character-by-character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following the arc/edge corresponding to the character just read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there is no arc for the character just read, then, either: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if you are in an accepting state: you're done.  Success!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if you are </a:t>
            </a:r>
            <a:r>
              <a:rPr lang="en-US" sz="2000" i="1" dirty="0" smtClean="0"/>
              <a:t>not</a:t>
            </a:r>
            <a:r>
              <a:rPr lang="en-US" sz="2000" dirty="0" smtClean="0"/>
              <a:t> in an accepting state: you're done.  Failure!</a:t>
            </a:r>
          </a:p>
        </p:txBody>
      </p:sp>
    </p:spTree>
    <p:extLst>
      <p:ext uri="{BB962C8B-B14F-4D97-AF65-F5344CB8AC3E}">
        <p14:creationId xmlns:p14="http://schemas.microsoft.com/office/powerpoint/2010/main" val="379715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783580" y="2338586"/>
            <a:ext cx="1584501" cy="1075587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715D77DC-0A04-400D-875A-632CFC0380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81" y="1036924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38927" y="1023533"/>
            <a:ext cx="1295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Target</a:t>
            </a:r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20281" y="1036924"/>
            <a:ext cx="1447800" cy="91440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Front End</a:t>
            </a: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6327" y="1023533"/>
            <a:ext cx="1447800" cy="91440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 End</a:t>
            </a:r>
          </a:p>
        </p:txBody>
      </p:sp>
      <p:sp>
        <p:nvSpPr>
          <p:cNvPr id="1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15481" y="1494124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98377" y="1480733"/>
            <a:ext cx="4879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234127" y="1480733"/>
            <a:ext cx="304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22812" y="2717256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Scan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16236" y="2338586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chars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3580" y="307561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tokens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58382" y="3888469"/>
            <a:ext cx="10668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AST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943097" y="4693217"/>
            <a:ext cx="105772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0401" y="5488969"/>
            <a:ext cx="299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 = Abstract Syntax Tree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0325" y="5824398"/>
            <a:ext cx="363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 = Intermediate Representation</a:t>
            </a:r>
            <a:endParaRPr lang="en-US" dirty="0"/>
          </a:p>
        </p:txBody>
      </p:sp>
      <p:sp>
        <p:nvSpPr>
          <p:cNvPr id="27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50577" y="1008381"/>
            <a:ext cx="1447800" cy="91440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‘Middle End’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68081" y="1494124"/>
            <a:ext cx="48249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06415" y="2727929"/>
            <a:ext cx="1121987" cy="1767871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Optimize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26136" y="2719060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Select Instructions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22812" y="3525115"/>
            <a:ext cx="1066800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43096" y="4267301"/>
            <a:ext cx="1402323" cy="307181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Semantics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26133" y="3467161"/>
            <a:ext cx="2092886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Allocate Registers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26131" y="4192547"/>
            <a:ext cx="2092887" cy="296914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26133" y="4930441"/>
            <a:ext cx="2092885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Machine Code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25727" y="2344791"/>
            <a:ext cx="86757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639026" y="4606801"/>
            <a:ext cx="1121987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26134" y="2360523"/>
            <a:ext cx="16079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626136" y="3095844"/>
            <a:ext cx="1607438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26130" y="3848160"/>
            <a:ext cx="160744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dirty="0" smtClean="0"/>
              <a:t>IR</a:t>
            </a:r>
            <a:endParaRPr lang="en-US" dirty="0"/>
          </a:p>
        </p:txBody>
      </p:sp>
      <p:cxnSp>
        <p:nvCxnSpPr>
          <p:cNvPr id="19" name="Elbow Connector 18"/>
          <p:cNvCxnSpPr>
            <a:stCxn id="33" idx="2"/>
            <a:endCxn id="29" idx="0"/>
          </p:cNvCxnSpPr>
          <p:nvPr/>
        </p:nvCxnSpPr>
        <p:spPr bwMode="auto">
          <a:xfrm rot="5400000" flipH="1" flipV="1">
            <a:off x="2632556" y="2739630"/>
            <a:ext cx="1846553" cy="1823151"/>
          </a:xfrm>
          <a:prstGeom prst="bentConnector5">
            <a:avLst>
              <a:gd name="adj1" fmla="val -28886"/>
              <a:gd name="adj2" fmla="val 53844"/>
              <a:gd name="adj3" fmla="val 132188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9" idx="2"/>
            <a:endCxn id="31" idx="0"/>
          </p:cNvCxnSpPr>
          <p:nvPr/>
        </p:nvCxnSpPr>
        <p:spPr bwMode="auto">
          <a:xfrm rot="5400000" flipH="1" flipV="1">
            <a:off x="4681624" y="2504845"/>
            <a:ext cx="1776740" cy="2205170"/>
          </a:xfrm>
          <a:prstGeom prst="bentConnector5">
            <a:avLst>
              <a:gd name="adj1" fmla="val -37373"/>
              <a:gd name="adj2" fmla="val 38993"/>
              <a:gd name="adj3" fmla="val 133697"/>
            </a:avLst>
          </a:prstGeom>
          <a:ln w="1905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7" idx="0"/>
          </p:cNvCxnSpPr>
          <p:nvPr/>
        </p:nvCxnSpPr>
        <p:spPr bwMode="auto">
          <a:xfrm flipH="1">
            <a:off x="2656212" y="2133600"/>
            <a:ext cx="10788" cy="5836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endCxn id="32" idx="0"/>
          </p:cNvCxnSpPr>
          <p:nvPr/>
        </p:nvCxnSpPr>
        <p:spPr bwMode="auto">
          <a:xfrm>
            <a:off x="2644181" y="3046823"/>
            <a:ext cx="12031" cy="47829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32" idx="2"/>
            <a:endCxn id="33" idx="0"/>
          </p:cNvCxnSpPr>
          <p:nvPr/>
        </p:nvCxnSpPr>
        <p:spPr bwMode="auto">
          <a:xfrm flipH="1">
            <a:off x="2644258" y="3832296"/>
            <a:ext cx="11954" cy="43500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1" idx="2"/>
            <a:endCxn id="34" idx="0"/>
          </p:cNvCxnSpPr>
          <p:nvPr/>
        </p:nvCxnSpPr>
        <p:spPr bwMode="auto">
          <a:xfrm flipH="1">
            <a:off x="6672576" y="3015974"/>
            <a:ext cx="3" cy="451187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34" idx="2"/>
            <a:endCxn id="35" idx="0"/>
          </p:cNvCxnSpPr>
          <p:nvPr/>
        </p:nvCxnSpPr>
        <p:spPr bwMode="auto">
          <a:xfrm flipH="1">
            <a:off x="6672575" y="3764075"/>
            <a:ext cx="1" cy="4284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35" idx="2"/>
            <a:endCxn id="41" idx="0"/>
          </p:cNvCxnSpPr>
          <p:nvPr/>
        </p:nvCxnSpPr>
        <p:spPr bwMode="auto">
          <a:xfrm>
            <a:off x="6672575" y="4489461"/>
            <a:ext cx="1" cy="4409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Scanner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 work like this -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417B7503-944F-446E-BBF1-E9E7B9DDB1F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295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Scan "</a:t>
            </a:r>
            <a:r>
              <a:rPr lang="en-US" dirty="0" err="1" smtClean="0"/>
              <a:t>fac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);" </a:t>
            </a:r>
            <a:r>
              <a:rPr lang="en-US" dirty="0"/>
              <a:t>for the </a:t>
            </a:r>
            <a:r>
              <a:rPr lang="en-US" dirty="0" smtClean="0"/>
              <a:t>regex, </a:t>
            </a:r>
            <a:r>
              <a:rPr lang="en-US" dirty="0" err="1" smtClean="0">
                <a:solidFill>
                  <a:srgbClr val="FF0000"/>
                </a:solidFill>
              </a:rPr>
              <a:t>alphaid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= [a-z]+</a:t>
            </a:r>
            <a:r>
              <a:rPr lang="en-US" dirty="0" smtClean="0"/>
              <a:t>  (lower-case alphas)</a:t>
            </a:r>
            <a:br>
              <a:rPr lang="en-US" dirty="0" smtClean="0"/>
            </a:br>
            <a:r>
              <a:rPr lang="en-US" dirty="0" smtClean="0"/>
              <a:t>We hit "(" and are already in state 1.  Success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Scan "23;" for regex </a:t>
            </a:r>
            <a:r>
              <a:rPr lang="en-US" dirty="0" err="1" smtClean="0">
                <a:solidFill>
                  <a:srgbClr val="FF0000"/>
                </a:solidFill>
              </a:rPr>
              <a:t>alphaid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is no arc for "2".  We are still in state 0.  Failure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Scan "today" for regex </a:t>
            </a:r>
            <a:r>
              <a:rPr lang="en-US" dirty="0" err="1" smtClean="0">
                <a:solidFill>
                  <a:srgbClr val="FF0000"/>
                </a:solidFill>
              </a:rPr>
              <a:t>alphaid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We hit end-of-string and are already in state 1.  Success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2927833" y="4438471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/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615001" y="4438471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45841" y="4371201"/>
            <a:ext cx="595520" cy="5917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Straight Arrow Connector 13"/>
          <p:cNvCxnSpPr>
            <a:stCxn id="9" idx="6"/>
            <a:endCxn id="11" idx="2"/>
          </p:cNvCxnSpPr>
          <p:nvPr/>
        </p:nvCxnSpPr>
        <p:spPr bwMode="auto">
          <a:xfrm>
            <a:off x="3385033" y="4667071"/>
            <a:ext cx="1160808" cy="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389079" y="4069139"/>
            <a:ext cx="630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a-z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32751" y="4297739"/>
            <a:ext cx="6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a-z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544520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no need to add arcs to the DFA for all error cases - they are implicit</a:t>
            </a:r>
            <a:endParaRPr lang="en-US" dirty="0"/>
          </a:p>
        </p:txBody>
      </p:sp>
      <p:cxnSp>
        <p:nvCxnSpPr>
          <p:cNvPr id="25" name="Curved Connector 24"/>
          <p:cNvCxnSpPr>
            <a:stCxn id="11" idx="0"/>
            <a:endCxn id="11" idx="6"/>
          </p:cNvCxnSpPr>
          <p:nvPr/>
        </p:nvCxnSpPr>
        <p:spPr bwMode="auto">
          <a:xfrm rot="16200000" flipH="1">
            <a:off x="4844545" y="4370256"/>
            <a:ext cx="295871" cy="297760"/>
          </a:xfrm>
          <a:prstGeom prst="curvedConnector4">
            <a:avLst>
              <a:gd name="adj1" fmla="val -77263"/>
              <a:gd name="adj2" fmla="val 17677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11638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ounded Rectangle 112"/>
          <p:cNvSpPr/>
          <p:nvPr/>
        </p:nvSpPr>
        <p:spPr bwMode="auto">
          <a:xfrm>
            <a:off x="929513" y="1295400"/>
            <a:ext cx="7073978" cy="1506552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531" y="76200"/>
            <a:ext cx="7793037" cy="577850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  <a:sym typeface="Symbol" panose="05050102010706020507" pitchFamily="18" charset="2"/>
              </a:rPr>
              <a:t>Thompson’s Construction: Combining DFAs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82240" y="6436016"/>
            <a:ext cx="1905000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Text Box 2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33639" y="3205042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/>
              <a:t>ε</a:t>
            </a:r>
          </a:p>
        </p:txBody>
      </p:sp>
      <p:sp>
        <p:nvSpPr>
          <p:cNvPr id="14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8395" y="1562527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14" idx="6"/>
            <a:endCxn id="25" idx="2"/>
          </p:cNvCxnSpPr>
          <p:nvPr/>
        </p:nvCxnSpPr>
        <p:spPr bwMode="auto">
          <a:xfrm>
            <a:off x="1911795" y="1829227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166977" y="144668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4" idx="2"/>
          </p:cNvCxnSpPr>
          <p:nvPr/>
        </p:nvCxnSpPr>
        <p:spPr bwMode="auto">
          <a:xfrm>
            <a:off x="1118849" y="1829227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4" name="Group 1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726960" y="1486327"/>
            <a:ext cx="685800" cy="685800"/>
            <a:chOff x="3504" y="1824"/>
            <a:chExt cx="432" cy="432"/>
          </a:xfrm>
        </p:grpSpPr>
        <p:sp>
          <p:nvSpPr>
            <p:cNvPr id="25" name="Oval 2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1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2884" y="155857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Straight Arrow Connector 28"/>
          <p:cNvCxnSpPr>
            <a:stCxn id="28" idx="6"/>
            <a:endCxn id="33" idx="2"/>
          </p:cNvCxnSpPr>
          <p:nvPr/>
        </p:nvCxnSpPr>
        <p:spPr bwMode="auto">
          <a:xfrm>
            <a:off x="5866284" y="1825279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121466" y="144273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 bwMode="auto">
          <a:xfrm>
            <a:off x="5073338" y="1825279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2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681449" y="1482379"/>
            <a:ext cx="685800" cy="685800"/>
            <a:chOff x="3504" y="1824"/>
            <a:chExt cx="432" cy="432"/>
          </a:xfrm>
        </p:grpSpPr>
        <p:sp>
          <p:nvSpPr>
            <p:cNvPr id="33" name="Oval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607519" y="2254422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DFA for: 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99584" y="226519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DFA for: b</a:t>
            </a:r>
            <a:endParaRPr lang="en-US" dirty="0"/>
          </a:p>
        </p:txBody>
      </p:sp>
      <p:sp>
        <p:nvSpPr>
          <p:cNvPr id="37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35704" y="3314484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Straight Arrow Connector 37"/>
          <p:cNvCxnSpPr>
            <a:stCxn id="37" idx="6"/>
          </p:cNvCxnSpPr>
          <p:nvPr/>
        </p:nvCxnSpPr>
        <p:spPr bwMode="auto">
          <a:xfrm>
            <a:off x="1669104" y="3581184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924286" y="31986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0" name="Straight Arrow Connector 39"/>
          <p:cNvCxnSpPr>
            <a:endCxn id="37" idx="2"/>
          </p:cNvCxnSpPr>
          <p:nvPr/>
        </p:nvCxnSpPr>
        <p:spPr bwMode="auto">
          <a:xfrm>
            <a:off x="876158" y="3581184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96811" y="3314484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Straight Arrow Connector 44"/>
          <p:cNvCxnSpPr>
            <a:stCxn id="44" idx="6"/>
            <a:endCxn id="49" idx="2"/>
          </p:cNvCxnSpPr>
          <p:nvPr/>
        </p:nvCxnSpPr>
        <p:spPr bwMode="auto">
          <a:xfrm>
            <a:off x="4530211" y="3581184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785393" y="31986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79" idx="6"/>
            <a:endCxn id="44" idx="2"/>
          </p:cNvCxnSpPr>
          <p:nvPr/>
        </p:nvCxnSpPr>
        <p:spPr bwMode="auto">
          <a:xfrm>
            <a:off x="3055828" y="3578144"/>
            <a:ext cx="940983" cy="304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8" name="Group 19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45376" y="3238284"/>
            <a:ext cx="685800" cy="685800"/>
            <a:chOff x="3504" y="1824"/>
            <a:chExt cx="432" cy="432"/>
          </a:xfrm>
        </p:grpSpPr>
        <p:sp>
          <p:nvSpPr>
            <p:cNvPr id="49" name="Oval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64753" y="3377292"/>
            <a:ext cx="164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 for: ab</a:t>
            </a:r>
            <a:endParaRPr lang="en-US" dirty="0"/>
          </a:p>
        </p:txBody>
      </p:sp>
      <p:sp>
        <p:nvSpPr>
          <p:cNvPr id="60" name="Text Box 2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41241" y="446092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sp>
        <p:nvSpPr>
          <p:cNvPr id="61" name="Oval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33139" y="440483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Straight Arrow Connector 61"/>
          <p:cNvCxnSpPr>
            <a:stCxn id="61" idx="6"/>
            <a:endCxn id="81" idx="2"/>
          </p:cNvCxnSpPr>
          <p:nvPr/>
        </p:nvCxnSpPr>
        <p:spPr bwMode="auto">
          <a:xfrm>
            <a:off x="3266539" y="4671530"/>
            <a:ext cx="919373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3613418" y="43215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76" idx="7"/>
            <a:endCxn id="61" idx="2"/>
          </p:cNvCxnSpPr>
          <p:nvPr/>
        </p:nvCxnSpPr>
        <p:spPr bwMode="auto">
          <a:xfrm flipV="1">
            <a:off x="1991806" y="4671530"/>
            <a:ext cx="741333" cy="39596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Oval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32094" y="5558215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68" idx="6"/>
            <a:endCxn id="94" idx="2"/>
          </p:cNvCxnSpPr>
          <p:nvPr/>
        </p:nvCxnSpPr>
        <p:spPr bwMode="auto">
          <a:xfrm>
            <a:off x="3265494" y="5824915"/>
            <a:ext cx="911201" cy="1308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3513894" y="54423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81" idx="6"/>
            <a:endCxn id="89" idx="1"/>
          </p:cNvCxnSpPr>
          <p:nvPr/>
        </p:nvCxnSpPr>
        <p:spPr bwMode="auto">
          <a:xfrm>
            <a:off x="4719312" y="4671530"/>
            <a:ext cx="627162" cy="23008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364809" y="4946039"/>
            <a:ext cx="164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 for </a:t>
            </a:r>
            <a:r>
              <a:rPr lang="en-US" dirty="0" err="1" smtClean="0"/>
              <a:t>a|b</a:t>
            </a:r>
            <a:endParaRPr lang="en-US" dirty="0"/>
          </a:p>
        </p:txBody>
      </p:sp>
      <p:sp>
        <p:nvSpPr>
          <p:cNvPr id="76" name="Oval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36521" y="498937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" name="Straight Arrow Connector 76"/>
          <p:cNvCxnSpPr>
            <a:endCxn id="76" idx="2"/>
          </p:cNvCxnSpPr>
          <p:nvPr/>
        </p:nvCxnSpPr>
        <p:spPr bwMode="auto">
          <a:xfrm>
            <a:off x="1276975" y="5256079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Oval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428" y="3311444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85912" y="440483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5246041" y="4801183"/>
            <a:ext cx="685800" cy="685800"/>
            <a:chOff x="3504" y="1824"/>
            <a:chExt cx="432" cy="432"/>
          </a:xfrm>
        </p:grpSpPr>
        <p:sp>
          <p:nvSpPr>
            <p:cNvPr id="89" name="Oval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2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2" name="Straight Arrow Connector 91"/>
          <p:cNvCxnSpPr>
            <a:stCxn id="94" idx="6"/>
            <a:endCxn id="89" idx="3"/>
          </p:cNvCxnSpPr>
          <p:nvPr/>
        </p:nvCxnSpPr>
        <p:spPr bwMode="auto">
          <a:xfrm flipV="1">
            <a:off x="4726440" y="5386550"/>
            <a:ext cx="620034" cy="451449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Oval 2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76695" y="5571299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" name="Straight Arrow Connector 97"/>
          <p:cNvCxnSpPr>
            <a:stCxn id="76" idx="5"/>
            <a:endCxn id="68" idx="2"/>
          </p:cNvCxnSpPr>
          <p:nvPr/>
        </p:nvCxnSpPr>
        <p:spPr bwMode="auto">
          <a:xfrm>
            <a:off x="1991806" y="5444664"/>
            <a:ext cx="740288" cy="38025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Text Box 2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03028" y="5492902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sp>
        <p:nvSpPr>
          <p:cNvPr id="102" name="Text Box 2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154555" y="453952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sp>
        <p:nvSpPr>
          <p:cNvPr id="103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79371" y="5547528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726521" y="3180715"/>
            <a:ext cx="7479961" cy="884829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1078494" y="4251040"/>
            <a:ext cx="6766687" cy="200526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ed Rectangle 111"/>
          <p:cNvSpPr/>
          <p:nvPr/>
        </p:nvSpPr>
        <p:spPr bwMode="auto">
          <a:xfrm>
            <a:off x="923719" y="1408153"/>
            <a:ext cx="7073978" cy="16764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228" y="217845"/>
            <a:ext cx="7793037" cy="57785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Combining DFAs, 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82240" y="6436016"/>
            <a:ext cx="1905000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1" name="Text Box 2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1842" y="4572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sp>
        <p:nvSpPr>
          <p:cNvPr id="14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5001" y="182768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14" idx="6"/>
            <a:endCxn id="25" idx="2"/>
          </p:cNvCxnSpPr>
          <p:nvPr/>
        </p:nvCxnSpPr>
        <p:spPr bwMode="auto">
          <a:xfrm>
            <a:off x="2058401" y="2094380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313583" y="17118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4" idx="2"/>
          </p:cNvCxnSpPr>
          <p:nvPr/>
        </p:nvCxnSpPr>
        <p:spPr bwMode="auto">
          <a:xfrm>
            <a:off x="1265455" y="2094380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4" name="Group 1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873566" y="1751480"/>
            <a:ext cx="685800" cy="685800"/>
            <a:chOff x="3504" y="1824"/>
            <a:chExt cx="432" cy="432"/>
          </a:xfrm>
        </p:grpSpPr>
        <p:sp>
          <p:nvSpPr>
            <p:cNvPr id="25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79490" y="1823732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Straight Arrow Connector 28"/>
          <p:cNvCxnSpPr>
            <a:stCxn id="28" idx="6"/>
            <a:endCxn id="33" idx="2"/>
          </p:cNvCxnSpPr>
          <p:nvPr/>
        </p:nvCxnSpPr>
        <p:spPr bwMode="auto">
          <a:xfrm>
            <a:off x="6012890" y="2090432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268072" y="17078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8" idx="2"/>
          </p:cNvCxnSpPr>
          <p:nvPr/>
        </p:nvCxnSpPr>
        <p:spPr bwMode="auto">
          <a:xfrm>
            <a:off x="5219944" y="2090432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2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828055" y="1747532"/>
            <a:ext cx="685800" cy="685800"/>
            <a:chOff x="3504" y="1824"/>
            <a:chExt cx="432" cy="432"/>
          </a:xfrm>
        </p:grpSpPr>
        <p:sp>
          <p:nvSpPr>
            <p:cNvPr id="33" name="Oval 2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754125" y="2519575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DFA for: 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46190" y="2530343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DFA for: b</a:t>
            </a:r>
            <a:endParaRPr lang="en-US" dirty="0"/>
          </a:p>
        </p:txBody>
      </p:sp>
      <p:sp>
        <p:nvSpPr>
          <p:cNvPr id="37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83265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Straight Arrow Connector 37"/>
          <p:cNvCxnSpPr>
            <a:stCxn id="37" idx="6"/>
          </p:cNvCxnSpPr>
          <p:nvPr/>
        </p:nvCxnSpPr>
        <p:spPr bwMode="auto">
          <a:xfrm>
            <a:off x="1716665" y="4914900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402401" y="454865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0" name="Straight Arrow Connector 39"/>
          <p:cNvCxnSpPr>
            <a:endCxn id="37" idx="2"/>
          </p:cNvCxnSpPr>
          <p:nvPr/>
        </p:nvCxnSpPr>
        <p:spPr bwMode="auto">
          <a:xfrm>
            <a:off x="923719" y="4914900"/>
            <a:ext cx="259546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44372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Straight Arrow Connector 44"/>
          <p:cNvCxnSpPr>
            <a:stCxn id="44" idx="6"/>
            <a:endCxn id="49" idx="2"/>
          </p:cNvCxnSpPr>
          <p:nvPr/>
        </p:nvCxnSpPr>
        <p:spPr bwMode="auto">
          <a:xfrm>
            <a:off x="4577772" y="4914900"/>
            <a:ext cx="815165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79" idx="6"/>
            <a:endCxn id="44" idx="2"/>
          </p:cNvCxnSpPr>
          <p:nvPr/>
        </p:nvCxnSpPr>
        <p:spPr bwMode="auto">
          <a:xfrm>
            <a:off x="3103389" y="4911860"/>
            <a:ext cx="940983" cy="304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8" name="Group 19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92937" y="4572000"/>
            <a:ext cx="685800" cy="685800"/>
            <a:chOff x="3504" y="1824"/>
            <a:chExt cx="432" cy="432"/>
          </a:xfrm>
        </p:grpSpPr>
        <p:sp>
          <p:nvSpPr>
            <p:cNvPr id="49" name="Oval 2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612314" y="4711008"/>
            <a:ext cx="1641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 for: a*</a:t>
            </a:r>
            <a:endParaRPr lang="en-US" dirty="0"/>
          </a:p>
        </p:txBody>
      </p:sp>
      <p:sp>
        <p:nvSpPr>
          <p:cNvPr id="79" name="Oval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69989" y="464516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" name="Curved Connector 6"/>
          <p:cNvCxnSpPr>
            <a:stCxn id="37" idx="5"/>
            <a:endCxn id="49" idx="3"/>
          </p:cNvCxnSpPr>
          <p:nvPr/>
        </p:nvCxnSpPr>
        <p:spPr bwMode="auto">
          <a:xfrm rot="16200000" flipH="1">
            <a:off x="3539019" y="3203016"/>
            <a:ext cx="53882" cy="3854820"/>
          </a:xfrm>
          <a:prstGeom prst="curvedConnector3">
            <a:avLst>
              <a:gd name="adj1" fmla="val 710655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 Box 2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05666" y="5470242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sp>
        <p:nvSpPr>
          <p:cNvPr id="66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38944" y="4523816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  <p:cxnSp>
        <p:nvCxnSpPr>
          <p:cNvPr id="9" name="Curved Connector 8"/>
          <p:cNvCxnSpPr>
            <a:stCxn id="44" idx="0"/>
            <a:endCxn id="79" idx="0"/>
          </p:cNvCxnSpPr>
          <p:nvPr/>
        </p:nvCxnSpPr>
        <p:spPr bwMode="auto">
          <a:xfrm rot="16200000" flipV="1">
            <a:off x="3572361" y="3909488"/>
            <a:ext cx="3040" cy="1474383"/>
          </a:xfrm>
          <a:prstGeom prst="curvedConnector3">
            <a:avLst>
              <a:gd name="adj1" fmla="val 16843947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74082" y="3901593"/>
            <a:ext cx="7479961" cy="193536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62725" y="4032802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l-GR" dirty="0"/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36098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2332604" y="5276373"/>
            <a:ext cx="4906395" cy="919423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3273558" y="4190983"/>
            <a:ext cx="3203442" cy="919423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273558" y="3014315"/>
            <a:ext cx="3203442" cy="919423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3684104" y="1811804"/>
            <a:ext cx="2362200" cy="919409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5121275" cy="577850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88" y="1102535"/>
            <a:ext cx="8650288" cy="646664"/>
          </a:xfrm>
        </p:spPr>
        <p:txBody>
          <a:bodyPr/>
          <a:lstStyle/>
          <a:p>
            <a:r>
              <a:rPr lang="en-US" dirty="0" smtClean="0"/>
              <a:t>Draw the NFA for:   b(</a:t>
            </a:r>
            <a:r>
              <a:rPr lang="en-US" dirty="0" err="1" smtClean="0"/>
              <a:t>at|ag</a:t>
            </a:r>
            <a:r>
              <a:rPr lang="en-US" dirty="0" smtClean="0"/>
              <a:t>) | bug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4570628" y="2315893"/>
            <a:ext cx="490991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63838" y="1960527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66401" y="309929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61620" y="1976406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4668" y="312516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210466" y="3467276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81155" y="3119188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21883" y="538388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4829" y="1962022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47165" y="5757846"/>
            <a:ext cx="584200" cy="73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3583" y="540321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38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31365" y="541909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1365" y="540471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3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89733" y="545893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862345" y="5801839"/>
            <a:ext cx="485705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507900" y="5778644"/>
            <a:ext cx="681771" cy="4149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891883" y="543250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012123" y="3488520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71102" y="314562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9" name="Oval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26323" y="312516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66400" y="431733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2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24667" y="4343213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3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210465" y="4685320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281154" y="4337232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5" name="Line 1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012122" y="4706564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Oval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71101" y="436366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7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26322" y="4343213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48050" y="546337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297" y="110628"/>
            <a:ext cx="5121275" cy="577850"/>
          </a:xfrm>
        </p:spPr>
        <p:txBody>
          <a:bodyPr/>
          <a:lstStyle/>
          <a:p>
            <a:r>
              <a:rPr lang="en-US" sz="3200" dirty="0" smtClean="0"/>
              <a:t>Exercise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650288" cy="646664"/>
          </a:xfrm>
        </p:spPr>
        <p:txBody>
          <a:bodyPr/>
          <a:lstStyle/>
          <a:p>
            <a:r>
              <a:rPr lang="en-US" dirty="0" smtClean="0"/>
              <a:t>Draw the NFA for:   b(</a:t>
            </a:r>
            <a:r>
              <a:rPr lang="en-US" dirty="0" err="1" smtClean="0"/>
              <a:t>at|ag</a:t>
            </a:r>
            <a:r>
              <a:rPr lang="en-US" dirty="0" smtClean="0"/>
              <a:t>) | bug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2456" y="6365081"/>
            <a:ext cx="1905000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224751" y="3415448"/>
            <a:ext cx="490991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7961" y="3060082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7550" y="25230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15743" y="3075961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15817" y="254892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201615" y="2891031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72304" y="2542943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04453" y="488350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8952" y="3061577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329735" y="5257468"/>
            <a:ext cx="584200" cy="73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16153" y="4902837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38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13935" y="4918716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43935" y="4904332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3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72303" y="4958561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944915" y="5301461"/>
            <a:ext cx="485705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590470" y="5278266"/>
            <a:ext cx="681771" cy="4149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974453" y="493212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003272" y="2912275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62251" y="2569375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9" name="Oval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17472" y="254892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57549" y="37410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2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15816" y="3766968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3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201614" y="4109075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272303" y="3760987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5" name="Line 1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003271" y="4130319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Oval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62250" y="378741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7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17471" y="3766968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30620" y="4962996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6" name="Line 1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01544" y="2891031"/>
            <a:ext cx="928191" cy="4959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401543" y="3435813"/>
            <a:ext cx="889919" cy="6732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73247" y="3581399"/>
            <a:ext cx="1483920" cy="167144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" name="Group 10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7863799" y="3742442"/>
            <a:ext cx="685800" cy="685800"/>
            <a:chOff x="3504" y="1824"/>
            <a:chExt cx="432" cy="432"/>
          </a:xfrm>
        </p:grpSpPr>
        <p:sp>
          <p:nvSpPr>
            <p:cNvPr id="50" name="Oval 4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Line 1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355452" y="2914653"/>
            <a:ext cx="1584547" cy="903989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48050" y="4103924"/>
            <a:ext cx="1508347" cy="650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7132739" y="4352042"/>
            <a:ext cx="874290" cy="92622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932" y="151854"/>
            <a:ext cx="7793037" cy="577850"/>
          </a:xfrm>
        </p:spPr>
        <p:txBody>
          <a:bodyPr/>
          <a:lstStyle/>
          <a:p>
            <a:r>
              <a:rPr lang="en-US" dirty="0" smtClean="0"/>
              <a:t>NFA for a(</a:t>
            </a:r>
            <a:r>
              <a:rPr lang="en-US" dirty="0" err="1" smtClean="0"/>
              <a:t>b|c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89197" y="4139376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8" idx="6"/>
            <a:endCxn id="19" idx="2"/>
          </p:cNvCxnSpPr>
          <p:nvPr/>
        </p:nvCxnSpPr>
        <p:spPr bwMode="auto">
          <a:xfrm>
            <a:off x="4958976" y="4313993"/>
            <a:ext cx="678290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47577" y="399733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7" idx="7"/>
            <a:endCxn id="8" idx="2"/>
          </p:cNvCxnSpPr>
          <p:nvPr/>
        </p:nvCxnSpPr>
        <p:spPr bwMode="auto">
          <a:xfrm flipV="1">
            <a:off x="4047509" y="4313993"/>
            <a:ext cx="541688" cy="466143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88152" y="5292761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  <a:endCxn id="24" idx="2"/>
          </p:cNvCxnSpPr>
          <p:nvPr/>
        </p:nvCxnSpPr>
        <p:spPr bwMode="auto">
          <a:xfrm>
            <a:off x="4957931" y="5467378"/>
            <a:ext cx="670119" cy="1308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132695" y="51157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/>
          <p:cNvCxnSpPr>
            <a:stCxn id="19" idx="6"/>
            <a:endCxn id="87" idx="1"/>
          </p:cNvCxnSpPr>
          <p:nvPr/>
        </p:nvCxnSpPr>
        <p:spPr bwMode="auto">
          <a:xfrm>
            <a:off x="6007045" y="4313993"/>
            <a:ext cx="595278" cy="447237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Oval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31883" y="4728992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18" name="Straight Arrow Connector 17"/>
          <p:cNvCxnSpPr>
            <a:stCxn id="78" idx="6"/>
            <a:endCxn id="17" idx="2"/>
          </p:cNvCxnSpPr>
          <p:nvPr/>
        </p:nvCxnSpPr>
        <p:spPr bwMode="auto">
          <a:xfrm>
            <a:off x="3245545" y="4900986"/>
            <a:ext cx="486338" cy="2623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37266" y="4139376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>
            <a:stCxn id="24" idx="6"/>
            <a:endCxn id="87" idx="3"/>
          </p:cNvCxnSpPr>
          <p:nvPr/>
        </p:nvCxnSpPr>
        <p:spPr bwMode="auto">
          <a:xfrm flipV="1">
            <a:off x="6009160" y="5008175"/>
            <a:ext cx="593163" cy="472287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28050" y="5305845"/>
            <a:ext cx="381110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/>
          <p:cNvCxnSpPr>
            <a:stCxn id="17" idx="5"/>
            <a:endCxn id="12" idx="2"/>
          </p:cNvCxnSpPr>
          <p:nvPr/>
        </p:nvCxnSpPr>
        <p:spPr bwMode="auto">
          <a:xfrm>
            <a:off x="4047509" y="5027081"/>
            <a:ext cx="540643" cy="440297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ounded Rectangle 28"/>
          <p:cNvSpPr/>
          <p:nvPr/>
        </p:nvSpPr>
        <p:spPr bwMode="auto">
          <a:xfrm>
            <a:off x="381000" y="3416633"/>
            <a:ext cx="7924800" cy="2757585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8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75766" y="4726369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79" name="Straight Arrow Connector 78"/>
          <p:cNvCxnSpPr>
            <a:stCxn id="84" idx="6"/>
            <a:endCxn id="78" idx="2"/>
          </p:cNvCxnSpPr>
          <p:nvPr/>
        </p:nvCxnSpPr>
        <p:spPr bwMode="auto">
          <a:xfrm>
            <a:off x="2303459" y="4900986"/>
            <a:ext cx="572307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48170" y="4710086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90" name="Straight Arrow Connector 89"/>
          <p:cNvCxnSpPr>
            <a:stCxn id="87" idx="6"/>
            <a:endCxn id="106" idx="2"/>
          </p:cNvCxnSpPr>
          <p:nvPr/>
        </p:nvCxnSpPr>
        <p:spPr bwMode="auto">
          <a:xfrm flipV="1">
            <a:off x="6917949" y="4876977"/>
            <a:ext cx="597005" cy="77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Curved Connector 94"/>
          <p:cNvCxnSpPr>
            <a:stCxn id="87" idx="0"/>
            <a:endCxn id="17" idx="0"/>
          </p:cNvCxnSpPr>
          <p:nvPr/>
        </p:nvCxnSpPr>
        <p:spPr bwMode="auto">
          <a:xfrm rot="16200000" flipH="1" flipV="1">
            <a:off x="5315464" y="3311395"/>
            <a:ext cx="18906" cy="2816287"/>
          </a:xfrm>
          <a:prstGeom prst="curvedConnector3">
            <a:avLst>
              <a:gd name="adj1" fmla="val -5279911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Oval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98393" y="4731437"/>
            <a:ext cx="369779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81" name="Straight Arrow Connector 80"/>
          <p:cNvCxnSpPr>
            <a:stCxn id="80" idx="6"/>
            <a:endCxn id="84" idx="2"/>
          </p:cNvCxnSpPr>
          <p:nvPr/>
        </p:nvCxnSpPr>
        <p:spPr bwMode="auto">
          <a:xfrm flipV="1">
            <a:off x="1268172" y="4900986"/>
            <a:ext cx="654177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559441" y="443957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4" name="Oval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22349" y="4726369"/>
            <a:ext cx="381110" cy="34923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85" name="Straight Arrow Connector 84"/>
          <p:cNvCxnSpPr>
            <a:endCxn id="80" idx="2"/>
          </p:cNvCxnSpPr>
          <p:nvPr/>
        </p:nvCxnSpPr>
        <p:spPr bwMode="auto">
          <a:xfrm>
            <a:off x="596944" y="4900986"/>
            <a:ext cx="301449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Oval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514954" y="4710087"/>
            <a:ext cx="369779" cy="33378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cxnSp>
        <p:nvCxnSpPr>
          <p:cNvPr id="108" name="Curved Connector 107"/>
          <p:cNvCxnSpPr>
            <a:stCxn id="78" idx="4"/>
            <a:endCxn id="106" idx="4"/>
          </p:cNvCxnSpPr>
          <p:nvPr/>
        </p:nvCxnSpPr>
        <p:spPr bwMode="auto">
          <a:xfrm rot="5400000" flipH="1" flipV="1">
            <a:off x="5364382" y="2740141"/>
            <a:ext cx="31735" cy="4639188"/>
          </a:xfrm>
          <a:prstGeom prst="curvedConnector3">
            <a:avLst>
              <a:gd name="adj1" fmla="val -2668927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Rounded Rectangle 33"/>
          <p:cNvSpPr/>
          <p:nvPr/>
        </p:nvSpPr>
        <p:spPr bwMode="auto">
          <a:xfrm>
            <a:off x="958316" y="980286"/>
            <a:ext cx="2613640" cy="1884195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Oval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40285" y="1205101"/>
            <a:ext cx="328092" cy="3577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6" name="Straight Arrow Connector 35"/>
          <p:cNvCxnSpPr>
            <a:stCxn id="35" idx="6"/>
            <a:endCxn id="40" idx="2"/>
          </p:cNvCxnSpPr>
          <p:nvPr/>
        </p:nvCxnSpPr>
        <p:spPr bwMode="auto">
          <a:xfrm>
            <a:off x="1768377" y="1383989"/>
            <a:ext cx="1201955" cy="485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194991" y="1058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38" name="Group 37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926405" y="1171855"/>
            <a:ext cx="395340" cy="433976"/>
            <a:chOff x="3504" y="1824"/>
            <a:chExt cx="432" cy="432"/>
          </a:xfrm>
        </p:grpSpPr>
        <p:sp>
          <p:nvSpPr>
            <p:cNvPr id="39" name="Oval 3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Straight Arrow Connector 40"/>
          <p:cNvCxnSpPr>
            <a:endCxn id="35" idx="2"/>
          </p:cNvCxnSpPr>
          <p:nvPr/>
        </p:nvCxnSpPr>
        <p:spPr bwMode="auto">
          <a:xfrm>
            <a:off x="1189664" y="1383989"/>
            <a:ext cx="250621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Oval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440489" y="1782235"/>
            <a:ext cx="328092" cy="3577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" name="Straight Arrow Connector 42"/>
          <p:cNvCxnSpPr>
            <a:stCxn id="42" idx="6"/>
            <a:endCxn id="47" idx="2"/>
          </p:cNvCxnSpPr>
          <p:nvPr/>
        </p:nvCxnSpPr>
        <p:spPr bwMode="auto">
          <a:xfrm>
            <a:off x="1768581" y="1961123"/>
            <a:ext cx="1201955" cy="485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226347" y="162267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grpSp>
        <p:nvGrpSpPr>
          <p:cNvPr id="45" name="Group 44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926609" y="1748989"/>
            <a:ext cx="395340" cy="433976"/>
            <a:chOff x="3504" y="1824"/>
            <a:chExt cx="432" cy="432"/>
          </a:xfrm>
        </p:grpSpPr>
        <p:sp>
          <p:nvSpPr>
            <p:cNvPr id="46" name="Oval 4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4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8" name="Straight Arrow Connector 47"/>
          <p:cNvCxnSpPr>
            <a:endCxn id="42" idx="2"/>
          </p:cNvCxnSpPr>
          <p:nvPr/>
        </p:nvCxnSpPr>
        <p:spPr bwMode="auto">
          <a:xfrm>
            <a:off x="1189664" y="1961123"/>
            <a:ext cx="250825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Oval 2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0284" y="2339242"/>
            <a:ext cx="346879" cy="3577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Arrow Connector 49"/>
          <p:cNvCxnSpPr>
            <a:stCxn id="49" idx="6"/>
            <a:endCxn id="54" idx="2"/>
          </p:cNvCxnSpPr>
          <p:nvPr/>
        </p:nvCxnSpPr>
        <p:spPr bwMode="auto">
          <a:xfrm>
            <a:off x="1787163" y="2518130"/>
            <a:ext cx="1183169" cy="4855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216954" y="21543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52" name="Group 51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2926405" y="2305996"/>
            <a:ext cx="395340" cy="433976"/>
            <a:chOff x="3504" y="1824"/>
            <a:chExt cx="432" cy="432"/>
          </a:xfrm>
        </p:grpSpPr>
        <p:sp>
          <p:nvSpPr>
            <p:cNvPr id="53" name="Oval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5" name="Straight Arrow Connector 54"/>
          <p:cNvCxnSpPr>
            <a:endCxn id="49" idx="2"/>
          </p:cNvCxnSpPr>
          <p:nvPr/>
        </p:nvCxnSpPr>
        <p:spPr bwMode="auto">
          <a:xfrm>
            <a:off x="1213511" y="2518128"/>
            <a:ext cx="226773" cy="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916773" y="980286"/>
            <a:ext cx="46176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recognize "</a:t>
            </a:r>
            <a:r>
              <a:rPr lang="en-US" sz="1600" dirty="0" err="1" smtClean="0"/>
              <a:t>acb</a:t>
            </a:r>
            <a:r>
              <a:rPr lang="en-US" sz="1600" dirty="0" smtClean="0"/>
              <a:t>" successfully, we need to: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guess the future correctly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backtrack and retry if we fail to recognize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somehow execute all possible paths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None of these is attractive!  Can we construct an equivalent DFA?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55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5A5713B3-222B-4CEF-A163-45068964C41C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09665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Finite State Automaton (FSA)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219200"/>
            <a:ext cx="7772400" cy="477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finite set of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One marked as initial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One or more marked as final states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States sometimes labeled or numbered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set of transitions from state to 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Each labeled with symbol from </a:t>
            </a:r>
            <a:r>
              <a:rPr lang="el-GR" sz="1800" dirty="0" smtClean="0"/>
              <a:t>Σ</a:t>
            </a:r>
            <a:r>
              <a:rPr lang="en-US" sz="1800" dirty="0" smtClean="0"/>
              <a:t>, or </a:t>
            </a:r>
            <a:r>
              <a:rPr lang="el-GR" sz="1800" dirty="0" smtClean="0"/>
              <a:t>ε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Operate by reading input symbols (usually characters)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Transition can be taken if labeled with current symbol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ε</a:t>
            </a:r>
            <a:r>
              <a:rPr lang="en-US" sz="1800" dirty="0" smtClean="0"/>
              <a:t>-transition can be taken at any time (</a:t>
            </a:r>
            <a:r>
              <a:rPr lang="en-US" sz="1800" i="1" dirty="0" smtClean="0">
                <a:solidFill>
                  <a:srgbClr val="0070C0"/>
                </a:solidFill>
              </a:rPr>
              <a:t>free bus ride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Accept when final state reached &amp; no more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Scanner uses an FSA as a subroutine – accept longest match from current location each time called, even if more input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Reject if no transition possible, or no more input and not in final state (DFA)</a:t>
            </a: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27F204D2-C277-40FC-A89A-40AF9868D9A2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18306" y="107085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DFA vs NFA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92793" y="1219200"/>
            <a:ext cx="871855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Deterministic Finite Automata (DFA)</a:t>
            </a:r>
          </a:p>
          <a:p>
            <a:pPr lvl="1" eaLnBrk="1" hangingPunct="1"/>
            <a:r>
              <a:rPr lang="en-US" sz="2400" dirty="0" smtClean="0"/>
              <a:t>No choice of which transition to take</a:t>
            </a:r>
          </a:p>
          <a:p>
            <a:pPr lvl="1" eaLnBrk="1" hangingPunct="1"/>
            <a:r>
              <a:rPr lang="en-US" sz="2400" dirty="0" smtClean="0"/>
              <a:t>In particular, no </a:t>
            </a:r>
            <a:r>
              <a:rPr lang="el-GR" sz="2400" dirty="0" smtClean="0">
                <a:solidFill>
                  <a:srgbClr val="0070C0"/>
                </a:solidFill>
              </a:rPr>
              <a:t>ε</a:t>
            </a:r>
            <a:r>
              <a:rPr lang="en-US" sz="2400" dirty="0" smtClean="0"/>
              <a:t> transitions</a:t>
            </a:r>
          </a:p>
          <a:p>
            <a:pPr lvl="1" eaLnBrk="1" hangingPunct="1"/>
            <a:r>
              <a:rPr lang="en-US" sz="2400" dirty="0" smtClean="0"/>
              <a:t>No </a:t>
            </a:r>
            <a:r>
              <a:rPr lang="en-US" sz="2400" i="1" dirty="0" smtClean="0"/>
              <a:t>guessing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Non-deterministic Finite Automata (NFA)</a:t>
            </a:r>
          </a:p>
          <a:p>
            <a:pPr lvl="1" eaLnBrk="1" hangingPunct="1"/>
            <a:r>
              <a:rPr lang="en-US" sz="2400" dirty="0" smtClean="0"/>
              <a:t>Choice of transition in at least one case</a:t>
            </a:r>
          </a:p>
          <a:p>
            <a:pPr lvl="1" eaLnBrk="1" hangingPunct="1"/>
            <a:r>
              <a:rPr lang="en-US" sz="2400" dirty="0" smtClean="0"/>
              <a:t>Accepts if some way to reach final state on given input</a:t>
            </a:r>
          </a:p>
          <a:p>
            <a:pPr lvl="1" eaLnBrk="1" hangingPunct="1"/>
            <a:r>
              <a:rPr lang="en-US" sz="2400" dirty="0" smtClean="0"/>
              <a:t>Reject if no possible way to final state</a:t>
            </a:r>
          </a:p>
          <a:p>
            <a:pPr lvl="1" eaLnBrk="1" hangingPunct="1"/>
            <a:r>
              <a:rPr lang="en-US" sz="2400" dirty="0" smtClean="0"/>
              <a:t>How to implement in software?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594E15C-ABA7-417B-A960-CA3A823515AB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72734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DFAs in Scanners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71856" y="1447800"/>
            <a:ext cx="856615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We </a:t>
            </a:r>
            <a:r>
              <a:rPr lang="en-US" sz="2800" i="1" dirty="0" smtClean="0"/>
              <a:t>really </a:t>
            </a:r>
            <a:r>
              <a:rPr lang="en-US" sz="2800" dirty="0" smtClean="0"/>
              <a:t>want DFA for speed: no backtracking, no guessing, no foretelling the future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Conversion from regex to NFA is easy, right?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But how to turn an NFA into an equivalent DFA?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Turns out to be obvious (once seen) and easy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664" y="192621"/>
            <a:ext cx="7415136" cy="577850"/>
          </a:xfrm>
        </p:spPr>
        <p:txBody>
          <a:bodyPr/>
          <a:lstStyle/>
          <a:p>
            <a:r>
              <a:rPr lang="en-US" sz="2800" dirty="0" smtClean="0"/>
              <a:t>NFA to DFA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2456" y="6365081"/>
            <a:ext cx="1905000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34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with the above NFA, we want to 'collapse' epsilon edges, ending up with a DFA that recognizes, and rejects, the same char strings.  Ideally, we will end up with:</a:t>
            </a:r>
            <a:endParaRPr lang="en-US" dirty="0"/>
          </a:p>
        </p:txBody>
      </p:sp>
      <p:sp>
        <p:nvSpPr>
          <p:cNvPr id="64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3964" y="5486527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65" name="Straight Arrow Connector 64"/>
          <p:cNvCxnSpPr>
            <a:stCxn id="64" idx="6"/>
            <a:endCxn id="104" idx="2"/>
          </p:cNvCxnSpPr>
          <p:nvPr/>
        </p:nvCxnSpPr>
        <p:spPr bwMode="auto">
          <a:xfrm flipV="1">
            <a:off x="3807364" y="5748159"/>
            <a:ext cx="482294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935012" y="537882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8" name="Straight Arrow Connector 67"/>
          <p:cNvCxnSpPr>
            <a:endCxn id="64" idx="2"/>
          </p:cNvCxnSpPr>
          <p:nvPr/>
        </p:nvCxnSpPr>
        <p:spPr bwMode="auto">
          <a:xfrm flipV="1">
            <a:off x="2993331" y="5753227"/>
            <a:ext cx="280633" cy="5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5265071" y="577519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70" name="Curved Connector 69"/>
          <p:cNvCxnSpPr>
            <a:stCxn id="104" idx="4"/>
            <a:endCxn id="103" idx="0"/>
          </p:cNvCxnSpPr>
          <p:nvPr/>
        </p:nvCxnSpPr>
        <p:spPr bwMode="auto">
          <a:xfrm rot="5400000" flipH="1">
            <a:off x="4327870" y="5771933"/>
            <a:ext cx="573007" cy="12700"/>
          </a:xfrm>
          <a:prstGeom prst="curvedConnector5">
            <a:avLst>
              <a:gd name="adj1" fmla="val -39895"/>
              <a:gd name="adj2" fmla="val -5440677"/>
              <a:gd name="adj3" fmla="val 139895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5190678" y="5194161"/>
            <a:ext cx="56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68115" y="20671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73" name="Straight Arrow Connector 72"/>
          <p:cNvCxnSpPr>
            <a:stCxn id="72" idx="6"/>
            <a:endCxn id="82" idx="2"/>
          </p:cNvCxnSpPr>
          <p:nvPr/>
        </p:nvCxnSpPr>
        <p:spPr bwMode="auto">
          <a:xfrm>
            <a:off x="4901515" y="2333868"/>
            <a:ext cx="514669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968350" y="19870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80" idx="7"/>
            <a:endCxn id="72" idx="2"/>
          </p:cNvCxnSpPr>
          <p:nvPr/>
        </p:nvCxnSpPr>
        <p:spPr bwMode="auto">
          <a:xfrm flipV="1">
            <a:off x="3966086" y="2333868"/>
            <a:ext cx="402029" cy="40103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Oval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67070" y="322055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77" name="Straight Arrow Connector 76"/>
          <p:cNvCxnSpPr>
            <a:stCxn id="76" idx="6"/>
            <a:endCxn id="84" idx="2"/>
          </p:cNvCxnSpPr>
          <p:nvPr/>
        </p:nvCxnSpPr>
        <p:spPr bwMode="auto">
          <a:xfrm>
            <a:off x="4900470" y="3487253"/>
            <a:ext cx="506497" cy="1308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4968350" y="310404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79" name="Straight Arrow Connector 78"/>
          <p:cNvCxnSpPr>
            <a:stCxn id="82" idx="6"/>
            <a:endCxn id="89" idx="1"/>
          </p:cNvCxnSpPr>
          <p:nvPr/>
        </p:nvCxnSpPr>
        <p:spPr bwMode="auto">
          <a:xfrm>
            <a:off x="5949584" y="2333868"/>
            <a:ext cx="455619" cy="3821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10801" y="2656784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87" idx="6"/>
            <a:endCxn id="80" idx="2"/>
          </p:cNvCxnSpPr>
          <p:nvPr/>
        </p:nvCxnSpPr>
        <p:spPr bwMode="auto">
          <a:xfrm>
            <a:off x="3199010" y="2923484"/>
            <a:ext cx="311791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6184" y="20671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84" idx="6"/>
            <a:endCxn id="89" idx="3"/>
          </p:cNvCxnSpPr>
          <p:nvPr/>
        </p:nvCxnSpPr>
        <p:spPr bwMode="auto">
          <a:xfrm flipV="1">
            <a:off x="5956712" y="3093163"/>
            <a:ext cx="448491" cy="40717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06967" y="3233637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85" name="Straight Arrow Connector 84"/>
          <p:cNvCxnSpPr>
            <a:stCxn id="80" idx="5"/>
            <a:endCxn id="76" idx="2"/>
          </p:cNvCxnSpPr>
          <p:nvPr/>
        </p:nvCxnSpPr>
        <p:spPr bwMode="auto">
          <a:xfrm>
            <a:off x="3966086" y="3112069"/>
            <a:ext cx="400984" cy="37518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Rounded Rectangle 85"/>
          <p:cNvSpPr/>
          <p:nvPr/>
        </p:nvSpPr>
        <p:spPr bwMode="auto">
          <a:xfrm>
            <a:off x="296067" y="1243856"/>
            <a:ext cx="8566150" cy="289073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7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5610" y="2656784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8" name="Straight Arrow Connector 87"/>
          <p:cNvCxnSpPr>
            <a:stCxn id="96" idx="6"/>
            <a:endCxn id="87" idx="2"/>
          </p:cNvCxnSpPr>
          <p:nvPr/>
        </p:nvCxnSpPr>
        <p:spPr bwMode="auto">
          <a:xfrm>
            <a:off x="2261937" y="2923484"/>
            <a:ext cx="403673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Oval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7088" y="263787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89" idx="6"/>
            <a:endCxn id="101" idx="2"/>
          </p:cNvCxnSpPr>
          <p:nvPr/>
        </p:nvCxnSpPr>
        <p:spPr bwMode="auto">
          <a:xfrm>
            <a:off x="6860488" y="2904578"/>
            <a:ext cx="416819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Curved Connector 90"/>
          <p:cNvCxnSpPr>
            <a:stCxn id="89" idx="0"/>
            <a:endCxn id="80" idx="0"/>
          </p:cNvCxnSpPr>
          <p:nvPr/>
        </p:nvCxnSpPr>
        <p:spPr bwMode="auto">
          <a:xfrm rot="16200000" flipH="1" flipV="1">
            <a:off x="5176192" y="1239187"/>
            <a:ext cx="18906" cy="2816287"/>
          </a:xfrm>
          <a:prstGeom prst="curvedConnector3">
            <a:avLst>
              <a:gd name="adj1" fmla="val -6341817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6842830" y="1655608"/>
            <a:ext cx="200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 for a(</a:t>
            </a:r>
            <a:r>
              <a:rPr lang="en-US" dirty="0" err="1" smtClean="0"/>
              <a:t>b|c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93" name="Oval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8237" y="2661852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4" name="Straight Arrow Connector 93"/>
          <p:cNvCxnSpPr>
            <a:stCxn id="93" idx="6"/>
            <a:endCxn id="96" idx="2"/>
          </p:cNvCxnSpPr>
          <p:nvPr/>
        </p:nvCxnSpPr>
        <p:spPr bwMode="auto">
          <a:xfrm flipV="1">
            <a:off x="1221637" y="2923484"/>
            <a:ext cx="490555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1349285" y="25541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6" name="Oval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12192" y="2656784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97" name="Straight Arrow Connector 96"/>
          <p:cNvCxnSpPr>
            <a:endCxn id="93" idx="2"/>
          </p:cNvCxnSpPr>
          <p:nvPr/>
        </p:nvCxnSpPr>
        <p:spPr bwMode="auto">
          <a:xfrm flipV="1">
            <a:off x="407604" y="2928552"/>
            <a:ext cx="280633" cy="5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Curved Connector 98"/>
          <p:cNvCxnSpPr>
            <a:stCxn id="87" idx="4"/>
            <a:endCxn id="101" idx="3"/>
          </p:cNvCxnSpPr>
          <p:nvPr/>
        </p:nvCxnSpPr>
        <p:spPr bwMode="auto">
          <a:xfrm rot="5400000" flipH="1" flipV="1">
            <a:off x="5119258" y="937029"/>
            <a:ext cx="66207" cy="4440104"/>
          </a:xfrm>
          <a:prstGeom prst="curvedConnector3">
            <a:avLst>
              <a:gd name="adj1" fmla="val -1232468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Oval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25127" y="2635437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1" name="Oval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77307" y="2594301"/>
            <a:ext cx="649431" cy="62055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03" name="Oval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39501" y="5485429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4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89658" y="5437882"/>
            <a:ext cx="649431" cy="62055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081" y="137482"/>
            <a:ext cx="7793037" cy="577850"/>
          </a:xfrm>
        </p:spPr>
        <p:txBody>
          <a:bodyPr/>
          <a:lstStyle/>
          <a:p>
            <a:r>
              <a:rPr lang="en-US" sz="3200" dirty="0" smtClean="0"/>
              <a:t>Automatic or Hand-Written?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2209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Use a scanner-generator - </a:t>
            </a:r>
            <a:r>
              <a:rPr lang="en-US" dirty="0" err="1" smtClean="0"/>
              <a:t>JFlex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2129999"/>
            <a:ext cx="1687286" cy="77813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/>
              <a:t>regex define tokens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2057400"/>
            <a:ext cx="914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JFlex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280150" y="2198132"/>
            <a:ext cx="1143000" cy="64186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/>
              <a:t>Scanner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901852"/>
            <a:ext cx="123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jflex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88075" y="2909848"/>
            <a:ext cx="1235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.java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287486" y="2519065"/>
            <a:ext cx="979714" cy="1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181600" y="2519065"/>
            <a:ext cx="1098550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62000" y="4511582"/>
            <a:ext cx="7772400" cy="11824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Write a scanner, in Java, by hand</a:t>
            </a:r>
          </a:p>
          <a:p>
            <a:pPr lvl="1"/>
            <a:r>
              <a:rPr lang="en-US" sz="2000" kern="0" dirty="0" smtClean="0"/>
              <a:t>Easy</a:t>
            </a:r>
            <a:r>
              <a:rPr lang="en-US" sz="2000" kern="0" dirty="0"/>
              <a:t> </a:t>
            </a:r>
            <a:r>
              <a:rPr lang="en-US" sz="2000" kern="0" dirty="0" smtClean="0"/>
              <a:t>and enlightening</a:t>
            </a:r>
          </a:p>
          <a:p>
            <a:pPr lvl="1"/>
            <a:r>
              <a:rPr lang="en-US" sz="2000" kern="0" dirty="0" smtClean="0"/>
              <a:t>Will see an outline of how, later</a:t>
            </a:r>
            <a:endParaRPr lang="en-US" sz="2000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3779544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932" y="151854"/>
            <a:ext cx="7793037" cy="577850"/>
          </a:xfrm>
        </p:spPr>
        <p:txBody>
          <a:bodyPr/>
          <a:lstStyle/>
          <a:p>
            <a:r>
              <a:rPr lang="en-US" dirty="0" smtClean="0"/>
              <a:t>NFA to DFA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76848" y="259792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6"/>
            <a:endCxn id="19" idx="2"/>
          </p:cNvCxnSpPr>
          <p:nvPr/>
        </p:nvCxnSpPr>
        <p:spPr bwMode="auto">
          <a:xfrm>
            <a:off x="4910248" y="2864623"/>
            <a:ext cx="514669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977083" y="25177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7" idx="7"/>
            <a:endCxn id="8" idx="2"/>
          </p:cNvCxnSpPr>
          <p:nvPr/>
        </p:nvCxnSpPr>
        <p:spPr bwMode="auto">
          <a:xfrm flipV="1">
            <a:off x="3974819" y="2864623"/>
            <a:ext cx="402029" cy="40103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75803" y="375130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  <a:endCxn id="24" idx="2"/>
          </p:cNvCxnSpPr>
          <p:nvPr/>
        </p:nvCxnSpPr>
        <p:spPr bwMode="auto">
          <a:xfrm>
            <a:off x="4909203" y="4018008"/>
            <a:ext cx="506497" cy="1308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977083" y="36347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/>
          <p:cNvCxnSpPr>
            <a:stCxn id="19" idx="6"/>
            <a:endCxn id="87" idx="1"/>
          </p:cNvCxnSpPr>
          <p:nvPr/>
        </p:nvCxnSpPr>
        <p:spPr bwMode="auto">
          <a:xfrm>
            <a:off x="5958317" y="2864623"/>
            <a:ext cx="455619" cy="3821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Oval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19534" y="318753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78" idx="6"/>
            <a:endCxn id="17" idx="2"/>
          </p:cNvCxnSpPr>
          <p:nvPr/>
        </p:nvCxnSpPr>
        <p:spPr bwMode="auto">
          <a:xfrm>
            <a:off x="3207743" y="3454239"/>
            <a:ext cx="311791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24917" y="259792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4" idx="6"/>
            <a:endCxn id="87" idx="3"/>
          </p:cNvCxnSpPr>
          <p:nvPr/>
        </p:nvCxnSpPr>
        <p:spPr bwMode="auto">
          <a:xfrm flipV="1">
            <a:off x="5965445" y="3623918"/>
            <a:ext cx="448491" cy="40717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5700" y="3764392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7" idx="5"/>
            <a:endCxn id="12" idx="2"/>
          </p:cNvCxnSpPr>
          <p:nvPr/>
        </p:nvCxnSpPr>
        <p:spPr bwMode="auto">
          <a:xfrm>
            <a:off x="3974819" y="3642824"/>
            <a:ext cx="400984" cy="37518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ounded Rectangle 28"/>
          <p:cNvSpPr/>
          <p:nvPr/>
        </p:nvSpPr>
        <p:spPr bwMode="auto">
          <a:xfrm>
            <a:off x="304800" y="1295400"/>
            <a:ext cx="8566150" cy="336994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8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74343" y="318753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9" name="Straight Arrow Connector 78"/>
          <p:cNvCxnSpPr>
            <a:stCxn id="84" idx="6"/>
            <a:endCxn id="78" idx="2"/>
          </p:cNvCxnSpPr>
          <p:nvPr/>
        </p:nvCxnSpPr>
        <p:spPr bwMode="auto">
          <a:xfrm>
            <a:off x="2270670" y="3454239"/>
            <a:ext cx="403673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35821" y="316863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87" idx="6"/>
          </p:cNvCxnSpPr>
          <p:nvPr/>
        </p:nvCxnSpPr>
        <p:spPr bwMode="auto">
          <a:xfrm>
            <a:off x="6869221" y="3435333"/>
            <a:ext cx="433384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Curved Connector 94"/>
          <p:cNvCxnSpPr>
            <a:stCxn id="87" idx="0"/>
            <a:endCxn id="17" idx="0"/>
          </p:cNvCxnSpPr>
          <p:nvPr/>
        </p:nvCxnSpPr>
        <p:spPr bwMode="auto">
          <a:xfrm rot="16200000" flipH="1" flipV="1">
            <a:off x="5184925" y="1769942"/>
            <a:ext cx="18906" cy="2816287"/>
          </a:xfrm>
          <a:prstGeom prst="curvedConnector3">
            <a:avLst>
              <a:gd name="adj1" fmla="val -6341817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6363021" y="1480429"/>
            <a:ext cx="200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 for a(</a:t>
            </a:r>
            <a:r>
              <a:rPr lang="en-US" dirty="0" err="1" smtClean="0"/>
              <a:t>b|c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80" name="Oval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6970" y="3192607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80" idx="6"/>
            <a:endCxn id="84" idx="2"/>
          </p:cNvCxnSpPr>
          <p:nvPr/>
        </p:nvCxnSpPr>
        <p:spPr bwMode="auto">
          <a:xfrm flipV="1">
            <a:off x="1230370" y="3454239"/>
            <a:ext cx="490555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358018" y="30849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4" name="Oval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20925" y="3187539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5" name="Straight Arrow Connector 84"/>
          <p:cNvCxnSpPr>
            <a:endCxn id="80" idx="2"/>
          </p:cNvCxnSpPr>
          <p:nvPr/>
        </p:nvCxnSpPr>
        <p:spPr bwMode="auto">
          <a:xfrm flipV="1">
            <a:off x="416337" y="3459307"/>
            <a:ext cx="280633" cy="5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Oval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02605" y="3153180"/>
            <a:ext cx="549745" cy="5334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99196"/>
            <a:ext cx="8117714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Begin in the Start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Foreach</a:t>
            </a:r>
            <a:r>
              <a:rPr lang="en-US" dirty="0" smtClean="0"/>
              <a:t> labelled arc leaving that state, what </a:t>
            </a:r>
            <a:r>
              <a:rPr lang="en-US" i="1" dirty="0" smtClean="0"/>
              <a:t>set</a:t>
            </a:r>
            <a:r>
              <a:rPr lang="en-US" dirty="0" smtClean="0"/>
              <a:t> of states can I reach, along labelled arc, or along </a:t>
            </a:r>
            <a:r>
              <a:rPr lang="en-US" dirty="0" smtClean="0">
                <a:sym typeface="Symbol" panose="05050102010706020507" pitchFamily="18" charset="2"/>
              </a:rPr>
              <a:t> transitions?</a:t>
            </a:r>
          </a:p>
        </p:txBody>
      </p:sp>
      <p:cxnSp>
        <p:nvCxnSpPr>
          <p:cNvPr id="35" name="Curved Connector 34"/>
          <p:cNvCxnSpPr>
            <a:stCxn id="78" idx="4"/>
            <a:endCxn id="106" idx="3"/>
          </p:cNvCxnSpPr>
          <p:nvPr/>
        </p:nvCxnSpPr>
        <p:spPr bwMode="auto">
          <a:xfrm rot="5400000" flipH="1" flipV="1">
            <a:off x="5105841" y="1443667"/>
            <a:ext cx="112474" cy="4442070"/>
          </a:xfrm>
          <a:prstGeom prst="curvedConnector3">
            <a:avLst>
              <a:gd name="adj1" fmla="val -700995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92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932" y="151854"/>
            <a:ext cx="7793037" cy="577850"/>
          </a:xfrm>
        </p:spPr>
        <p:txBody>
          <a:bodyPr/>
          <a:lstStyle/>
          <a:p>
            <a:r>
              <a:rPr lang="en-US" dirty="0" smtClean="0"/>
              <a:t>NFA to DFA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29248" y="160732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n4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6"/>
            <a:endCxn id="19" idx="2"/>
          </p:cNvCxnSpPr>
          <p:nvPr/>
        </p:nvCxnSpPr>
        <p:spPr bwMode="auto">
          <a:xfrm>
            <a:off x="5062648" y="1874023"/>
            <a:ext cx="514669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29483" y="15271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7" idx="7"/>
            <a:endCxn id="8" idx="2"/>
          </p:cNvCxnSpPr>
          <p:nvPr/>
        </p:nvCxnSpPr>
        <p:spPr bwMode="auto">
          <a:xfrm flipV="1">
            <a:off x="4127219" y="1874023"/>
            <a:ext cx="402029" cy="40103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28203" y="276070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n6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6"/>
            <a:endCxn id="24" idx="2"/>
          </p:cNvCxnSpPr>
          <p:nvPr/>
        </p:nvCxnSpPr>
        <p:spPr bwMode="auto">
          <a:xfrm>
            <a:off x="5061603" y="3027408"/>
            <a:ext cx="506497" cy="1308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129483" y="26441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15" name="Straight Arrow Connector 14"/>
          <p:cNvCxnSpPr>
            <a:stCxn id="19" idx="6"/>
            <a:endCxn id="87" idx="1"/>
          </p:cNvCxnSpPr>
          <p:nvPr/>
        </p:nvCxnSpPr>
        <p:spPr bwMode="auto">
          <a:xfrm>
            <a:off x="6110717" y="1874023"/>
            <a:ext cx="455619" cy="3821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Oval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71934" y="219693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n3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78" idx="6"/>
            <a:endCxn id="17" idx="2"/>
          </p:cNvCxnSpPr>
          <p:nvPr/>
        </p:nvCxnSpPr>
        <p:spPr bwMode="auto">
          <a:xfrm>
            <a:off x="3343717" y="2463639"/>
            <a:ext cx="328217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77317" y="160732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n5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4" idx="6"/>
            <a:endCxn id="87" idx="3"/>
          </p:cNvCxnSpPr>
          <p:nvPr/>
        </p:nvCxnSpPr>
        <p:spPr bwMode="auto">
          <a:xfrm flipV="1">
            <a:off x="6117845" y="2633318"/>
            <a:ext cx="448491" cy="40717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8100" y="2773792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n7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7" idx="5"/>
            <a:endCxn id="12" idx="2"/>
          </p:cNvCxnSpPr>
          <p:nvPr/>
        </p:nvCxnSpPr>
        <p:spPr bwMode="auto">
          <a:xfrm>
            <a:off x="4127219" y="2652224"/>
            <a:ext cx="400984" cy="375184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ounded Rectangle 28"/>
          <p:cNvSpPr/>
          <p:nvPr/>
        </p:nvSpPr>
        <p:spPr bwMode="auto">
          <a:xfrm>
            <a:off x="457200" y="1066800"/>
            <a:ext cx="8199307" cy="260794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8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10317" y="219693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79" name="Straight Arrow Connector 78"/>
          <p:cNvCxnSpPr>
            <a:stCxn id="84" idx="6"/>
            <a:endCxn id="78" idx="2"/>
          </p:cNvCxnSpPr>
          <p:nvPr/>
        </p:nvCxnSpPr>
        <p:spPr bwMode="auto">
          <a:xfrm>
            <a:off x="2406644" y="2463639"/>
            <a:ext cx="403673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88221" y="2178033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n8</a:t>
            </a:r>
            <a:endParaRPr lang="en-US" dirty="0"/>
          </a:p>
        </p:txBody>
      </p:sp>
      <p:cxnSp>
        <p:nvCxnSpPr>
          <p:cNvPr id="90" name="Straight Arrow Connector 89"/>
          <p:cNvCxnSpPr>
            <a:stCxn id="87" idx="6"/>
          </p:cNvCxnSpPr>
          <p:nvPr/>
        </p:nvCxnSpPr>
        <p:spPr bwMode="auto">
          <a:xfrm>
            <a:off x="7021621" y="2444733"/>
            <a:ext cx="433384" cy="0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Curved Connector 94"/>
          <p:cNvCxnSpPr>
            <a:stCxn id="87" idx="0"/>
            <a:endCxn id="17" idx="0"/>
          </p:cNvCxnSpPr>
          <p:nvPr/>
        </p:nvCxnSpPr>
        <p:spPr bwMode="auto">
          <a:xfrm rot="16200000" flipH="1" flipV="1">
            <a:off x="5337325" y="779342"/>
            <a:ext cx="18906" cy="2816287"/>
          </a:xfrm>
          <a:prstGeom prst="curvedConnector3">
            <a:avLst>
              <a:gd name="adj1" fmla="val -5058653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6654933" y="1342530"/>
            <a:ext cx="200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NFA for a(</a:t>
            </a:r>
            <a:r>
              <a:rPr lang="en-US" dirty="0" err="1" smtClean="0"/>
              <a:t>b|c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80" name="Oval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32944" y="2202007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n0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80" idx="6"/>
            <a:endCxn id="84" idx="2"/>
          </p:cNvCxnSpPr>
          <p:nvPr/>
        </p:nvCxnSpPr>
        <p:spPr bwMode="auto">
          <a:xfrm flipV="1">
            <a:off x="1366344" y="2463639"/>
            <a:ext cx="490555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493992" y="20943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4" name="Oval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56899" y="2196939"/>
            <a:ext cx="549745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cxnSp>
        <p:nvCxnSpPr>
          <p:cNvPr id="85" name="Straight Arrow Connector 84"/>
          <p:cNvCxnSpPr>
            <a:endCxn id="80" idx="2"/>
          </p:cNvCxnSpPr>
          <p:nvPr/>
        </p:nvCxnSpPr>
        <p:spPr bwMode="auto">
          <a:xfrm flipV="1">
            <a:off x="552311" y="2468707"/>
            <a:ext cx="280633" cy="5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Oval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55005" y="2162580"/>
            <a:ext cx="549745" cy="5334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n9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404692"/>
              </p:ext>
            </p:extLst>
          </p:nvPr>
        </p:nvGraphicFramePr>
        <p:xfrm>
          <a:off x="449424" y="4108272"/>
          <a:ext cx="836958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82"/>
                <a:gridCol w="1925194"/>
                <a:gridCol w="2046730"/>
                <a:gridCol w="2047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NFA State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d0</a:t>
                      </a:r>
                      <a:r>
                        <a:rPr lang="en-US" sz="1600" dirty="0" smtClean="0"/>
                        <a:t> = n0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d1</a:t>
                      </a:r>
                      <a:r>
                        <a:rPr lang="en-US" sz="1600" dirty="0" smtClean="0"/>
                        <a:t> = {1,2,3,4,6,9}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d1 = {1,2,3,4,6,9}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d2</a:t>
                      </a:r>
                      <a:r>
                        <a:rPr lang="en-US" sz="1600" dirty="0" smtClean="0"/>
                        <a:t> = {3,4,5,6,8,9}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d3</a:t>
                      </a:r>
                      <a:r>
                        <a:rPr lang="en-US" sz="1600" dirty="0" smtClean="0"/>
                        <a:t> = {3,4,6,7,8,9}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d2 = {3,4,5,6,8,9}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d2 = {3,4,5,6,8,9}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d3 = {3,4,6,7,8,9}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d3 = {3,4,6,7,8,9}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d2 = {3,4,5,6,8,9}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d3 = {3,4,6,7,8,9}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Curved Connector 34"/>
          <p:cNvCxnSpPr>
            <a:stCxn id="78" idx="4"/>
            <a:endCxn id="106" idx="3"/>
          </p:cNvCxnSpPr>
          <p:nvPr/>
        </p:nvCxnSpPr>
        <p:spPr bwMode="auto">
          <a:xfrm rot="5400000" flipH="1" flipV="1">
            <a:off x="5250028" y="444854"/>
            <a:ext cx="112474" cy="4458496"/>
          </a:xfrm>
          <a:prstGeom prst="curvedConnector3">
            <a:avLst>
              <a:gd name="adj1" fmla="val -684404"/>
            </a:avLst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532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932" y="151854"/>
            <a:ext cx="7793037" cy="577850"/>
          </a:xfrm>
        </p:spPr>
        <p:txBody>
          <a:bodyPr/>
          <a:lstStyle/>
          <a:p>
            <a:r>
              <a:rPr lang="en-US" dirty="0" smtClean="0"/>
              <a:t>NFA to DFA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cxnSp>
        <p:nvCxnSpPr>
          <p:cNvPr id="9" name="Straight Arrow Connector 8"/>
          <p:cNvCxnSpPr>
            <a:stCxn id="32" idx="6"/>
            <a:endCxn id="30" idx="2"/>
          </p:cNvCxnSpPr>
          <p:nvPr/>
        </p:nvCxnSpPr>
        <p:spPr bwMode="auto">
          <a:xfrm flipV="1">
            <a:off x="4183505" y="1830985"/>
            <a:ext cx="811610" cy="56126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333172" y="17365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30" idx="3"/>
            <a:endCxn id="38" idx="1"/>
          </p:cNvCxnSpPr>
          <p:nvPr/>
        </p:nvCxnSpPr>
        <p:spPr bwMode="auto">
          <a:xfrm flipH="1">
            <a:off x="5080880" y="2058655"/>
            <a:ext cx="5876" cy="62813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373922" y="261406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2209800" y="995408"/>
            <a:ext cx="4419600" cy="260794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36398" y="1105621"/>
            <a:ext cx="200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FA for a(</a:t>
            </a:r>
            <a:r>
              <a:rPr lang="en-US" dirty="0" err="1" smtClean="0"/>
              <a:t>b|c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80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5543" y="2130615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80" idx="6"/>
            <a:endCxn id="32" idx="2"/>
          </p:cNvCxnSpPr>
          <p:nvPr/>
        </p:nvCxnSpPr>
        <p:spPr bwMode="auto">
          <a:xfrm flipV="1">
            <a:off x="3118943" y="2392247"/>
            <a:ext cx="438798" cy="50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3246591" y="202291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5" name="Straight Arrow Connector 84"/>
          <p:cNvCxnSpPr>
            <a:endCxn id="80" idx="2"/>
          </p:cNvCxnSpPr>
          <p:nvPr/>
        </p:nvCxnSpPr>
        <p:spPr bwMode="auto">
          <a:xfrm flipV="1">
            <a:off x="2304910" y="2397315"/>
            <a:ext cx="280633" cy="5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32" idx="6"/>
            <a:endCxn id="38" idx="2"/>
          </p:cNvCxnSpPr>
          <p:nvPr/>
        </p:nvCxnSpPr>
        <p:spPr bwMode="auto">
          <a:xfrm>
            <a:off x="4183505" y="2392247"/>
            <a:ext cx="805734" cy="52221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38" idx="7"/>
            <a:endCxn id="30" idx="5"/>
          </p:cNvCxnSpPr>
          <p:nvPr/>
        </p:nvCxnSpPr>
        <p:spPr bwMode="auto">
          <a:xfrm flipV="1">
            <a:off x="5523362" y="2058655"/>
            <a:ext cx="5876" cy="62813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446434" y="2145763"/>
            <a:ext cx="32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806419" y="215295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52" name="Curved Connector 51"/>
          <p:cNvCxnSpPr>
            <a:stCxn id="38" idx="5"/>
            <a:endCxn id="38" idx="7"/>
          </p:cNvCxnSpPr>
          <p:nvPr/>
        </p:nvCxnSpPr>
        <p:spPr bwMode="auto">
          <a:xfrm rot="5400000" flipH="1">
            <a:off x="5295691" y="2914459"/>
            <a:ext cx="455341" cy="12700"/>
          </a:xfrm>
          <a:prstGeom prst="curvedConnector5">
            <a:avLst>
              <a:gd name="adj1" fmla="val -50204"/>
              <a:gd name="adj2" fmla="val -4096614"/>
              <a:gd name="adj3" fmla="val 150204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5987546" y="26783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71" name="Curved Connector 70"/>
          <p:cNvCxnSpPr>
            <a:stCxn id="30" idx="5"/>
            <a:endCxn id="30" idx="7"/>
          </p:cNvCxnSpPr>
          <p:nvPr/>
        </p:nvCxnSpPr>
        <p:spPr bwMode="auto">
          <a:xfrm rot="5400000" flipH="1">
            <a:off x="5301567" y="1830985"/>
            <a:ext cx="455341" cy="12700"/>
          </a:xfrm>
          <a:prstGeom prst="curvedConnector5">
            <a:avLst>
              <a:gd name="adj1" fmla="val -50204"/>
              <a:gd name="adj2" fmla="val -4005047"/>
              <a:gd name="adj3" fmla="val 150204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5971545" y="169010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11355"/>
              </p:ext>
            </p:extLst>
          </p:nvPr>
        </p:nvGraphicFramePr>
        <p:xfrm>
          <a:off x="449424" y="4108272"/>
          <a:ext cx="836958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782"/>
                <a:gridCol w="1925194"/>
                <a:gridCol w="2046730"/>
                <a:gridCol w="20478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NFA State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39885" y="1564285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d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30" name="Oval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95115" y="1509010"/>
            <a:ext cx="625764" cy="64394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1" name="Oval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02511" y="2125547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d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32" name="Oval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57741" y="2070272"/>
            <a:ext cx="625764" cy="64394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7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4009" y="2647759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d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8" name="Oval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89239" y="2592484"/>
            <a:ext cx="625764" cy="64394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932" y="151854"/>
            <a:ext cx="7793037" cy="577850"/>
          </a:xfrm>
        </p:spPr>
        <p:txBody>
          <a:bodyPr/>
          <a:lstStyle/>
          <a:p>
            <a:r>
              <a:rPr lang="en-US" dirty="0" smtClean="0"/>
              <a:t>NFA to DFA - Even Better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9" name="Rounded Rectangle 28"/>
          <p:cNvSpPr/>
          <p:nvPr/>
        </p:nvSpPr>
        <p:spPr bwMode="auto">
          <a:xfrm>
            <a:off x="2158181" y="1524000"/>
            <a:ext cx="4419600" cy="260794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243061" y="1663731"/>
            <a:ext cx="200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FA for a(</a:t>
            </a:r>
            <a:r>
              <a:rPr lang="en-US" dirty="0" err="1" smtClean="0"/>
              <a:t>b|c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80" name="Ova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92206" y="2688725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80" idx="6"/>
            <a:endCxn id="18" idx="2"/>
          </p:cNvCxnSpPr>
          <p:nvPr/>
        </p:nvCxnSpPr>
        <p:spPr bwMode="auto">
          <a:xfrm flipV="1">
            <a:off x="3725606" y="2954655"/>
            <a:ext cx="484267" cy="77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3853254" y="25810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5" name="Straight Arrow Connector 84"/>
          <p:cNvCxnSpPr>
            <a:endCxn id="80" idx="2"/>
          </p:cNvCxnSpPr>
          <p:nvPr/>
        </p:nvCxnSpPr>
        <p:spPr bwMode="auto">
          <a:xfrm flipV="1">
            <a:off x="2911573" y="2955425"/>
            <a:ext cx="280633" cy="59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5183313" y="29773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71" name="Curved Connector 70"/>
          <p:cNvCxnSpPr>
            <a:stCxn id="18" idx="0"/>
            <a:endCxn id="18" idx="4"/>
          </p:cNvCxnSpPr>
          <p:nvPr/>
        </p:nvCxnSpPr>
        <p:spPr bwMode="auto">
          <a:xfrm rot="16200000" flipH="1">
            <a:off x="4200780" y="2954654"/>
            <a:ext cx="643949" cy="12700"/>
          </a:xfrm>
          <a:prstGeom prst="curvedConnector5">
            <a:avLst>
              <a:gd name="adj1" fmla="val -35500"/>
              <a:gd name="adj2" fmla="val 5488638"/>
              <a:gd name="adj3" fmla="val 13550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5108920" y="2396359"/>
            <a:ext cx="56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7194" y="4704307"/>
            <a:ext cx="68349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Can reduce number of states further, to yield above result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If interested, see books for details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States minimization is not examined in P501</a:t>
            </a:r>
          </a:p>
        </p:txBody>
      </p:sp>
      <p:sp>
        <p:nvSpPr>
          <p:cNvPr id="17" name="Oval 2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54643" y="2687955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d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18" name="Oval 2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09873" y="2632680"/>
            <a:ext cx="625764" cy="643949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9A6077F-D294-4ADF-AE50-B6B1195F7ADF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16897" y="144463"/>
            <a:ext cx="5541103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From NFA to DFA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77862" y="1371600"/>
            <a:ext cx="8269288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Subset construction (equivalence class)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Construct DFA from NFA, where each DFA state represents a </a:t>
            </a:r>
            <a:r>
              <a:rPr lang="en-US" sz="2000" i="1" dirty="0" smtClean="0"/>
              <a:t>set</a:t>
            </a:r>
            <a:r>
              <a:rPr lang="en-US" sz="2000" dirty="0" smtClean="0"/>
              <a:t> of NFA states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Key idea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tate of DFA after reading some input is the set of </a:t>
            </a:r>
            <a:r>
              <a:rPr lang="en-US" sz="2000" i="1" dirty="0" smtClean="0"/>
              <a:t>all</a:t>
            </a:r>
            <a:r>
              <a:rPr lang="en-US" sz="2000" dirty="0" smtClean="0"/>
              <a:t>  states the NFA could have reached after reading the same input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Algorithm: example of a fixed-point computation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If NFA has </a:t>
            </a:r>
            <a:r>
              <a:rPr lang="en-US" sz="2400" i="1" dirty="0" smtClean="0"/>
              <a:t>n</a:t>
            </a:r>
            <a:r>
              <a:rPr lang="en-US" sz="2400" dirty="0" smtClean="0"/>
              <a:t> states, DFA has at most 2</a:t>
            </a:r>
            <a:r>
              <a:rPr lang="en-US" sz="2400" i="1" baseline="30000" dirty="0" smtClean="0"/>
              <a:t>n </a:t>
            </a:r>
            <a:r>
              <a:rPr lang="en-US" sz="2400" dirty="0" smtClean="0"/>
              <a:t>states </a:t>
            </a:r>
            <a:endParaRPr lang="en-US" sz="2400" i="1" baseline="30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=&gt; DFA is finite, can construct in finite #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664" y="192621"/>
            <a:ext cx="7415136" cy="577850"/>
          </a:xfrm>
        </p:spPr>
        <p:txBody>
          <a:bodyPr/>
          <a:lstStyle/>
          <a:p>
            <a:r>
              <a:rPr lang="en-US" sz="2800" dirty="0"/>
              <a:t>Build DFA for: </a:t>
            </a:r>
            <a:r>
              <a:rPr lang="en-US" sz="2800" dirty="0">
                <a:solidFill>
                  <a:srgbClr val="FF0000"/>
                </a:solidFill>
              </a:rPr>
              <a:t>b(</a:t>
            </a:r>
            <a:r>
              <a:rPr lang="en-US" sz="2800" dirty="0" err="1">
                <a:solidFill>
                  <a:srgbClr val="FF0000"/>
                </a:solidFill>
              </a:rPr>
              <a:t>at|ag</a:t>
            </a:r>
            <a:r>
              <a:rPr lang="en-US" sz="2800" dirty="0">
                <a:solidFill>
                  <a:srgbClr val="FF0000"/>
                </a:solidFill>
              </a:rPr>
              <a:t>) | bug</a:t>
            </a:r>
            <a:r>
              <a:rPr lang="en-US" sz="2800" dirty="0"/>
              <a:t>  </a:t>
            </a:r>
            <a:r>
              <a:rPr lang="en-US" sz="2800" dirty="0" smtClean="0"/>
              <a:t>from </a:t>
            </a:r>
            <a:r>
              <a:rPr lang="en-US" sz="2800" dirty="0"/>
              <a:t>its NFA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12456" y="6365081"/>
            <a:ext cx="1905000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384561" y="1989073"/>
            <a:ext cx="490991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77771" y="1633707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7360" y="109667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75553" y="1649586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75627" y="112254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361425" y="1464656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32114" y="1116568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64263" y="34571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8762" y="1635202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89545" y="3831093"/>
            <a:ext cx="584200" cy="73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75963" y="3476462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38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73745" y="3492341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03745" y="3477957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3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32113" y="3532186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6104725" y="3875086"/>
            <a:ext cx="485705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50280" y="3851891"/>
            <a:ext cx="681771" cy="4149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134263" y="350575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63082" y="1485900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22061" y="11430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Oval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477282" y="1122549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217359" y="23147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2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75626" y="2340593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3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361424" y="2682700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432113" y="2334612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5" name="Line 1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163081" y="2703944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Oval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22060" y="236104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7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77281" y="2340593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599334" y="3532186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6" name="Line 1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61354" y="1464656"/>
            <a:ext cx="928191" cy="4959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561353" y="2009438"/>
            <a:ext cx="889919" cy="6732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333057" y="2155024"/>
            <a:ext cx="1483920" cy="167144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" name="Group 10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8023609" y="2316067"/>
            <a:ext cx="685800" cy="685800"/>
            <a:chOff x="3504" y="1824"/>
            <a:chExt cx="432" cy="432"/>
          </a:xfrm>
        </p:grpSpPr>
        <p:sp>
          <p:nvSpPr>
            <p:cNvPr id="50" name="Oval 4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Line 1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515262" y="1488278"/>
            <a:ext cx="1584547" cy="903989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507860" y="2677549"/>
            <a:ext cx="1508347" cy="650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7292549" y="2925667"/>
            <a:ext cx="874290" cy="92622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47901" y="2492883"/>
            <a:ext cx="43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70183"/>
              </p:ext>
            </p:extLst>
          </p:nvPr>
        </p:nvGraphicFramePr>
        <p:xfrm>
          <a:off x="624654" y="4648200"/>
          <a:ext cx="79474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1752600"/>
                <a:gridCol w="131801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NFA State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 = 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{1,2,5,9}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d1 = {1,2,5,9}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2862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664" y="192621"/>
            <a:ext cx="7415136" cy="577850"/>
          </a:xfrm>
        </p:spPr>
        <p:txBody>
          <a:bodyPr/>
          <a:lstStyle/>
          <a:p>
            <a:r>
              <a:rPr lang="en-US" sz="2800" dirty="0"/>
              <a:t>Build DFA for: </a:t>
            </a:r>
            <a:r>
              <a:rPr lang="en-US" sz="2800" dirty="0">
                <a:solidFill>
                  <a:srgbClr val="FF0000"/>
                </a:solidFill>
              </a:rPr>
              <a:t>b(</a:t>
            </a:r>
            <a:r>
              <a:rPr lang="en-US" sz="2800" dirty="0" err="1">
                <a:solidFill>
                  <a:srgbClr val="FF0000"/>
                </a:solidFill>
              </a:rPr>
              <a:t>at|ag</a:t>
            </a:r>
            <a:r>
              <a:rPr lang="en-US" sz="2800" dirty="0">
                <a:solidFill>
                  <a:srgbClr val="FF0000"/>
                </a:solidFill>
              </a:rPr>
              <a:t>) | bug</a:t>
            </a:r>
            <a:r>
              <a:rPr lang="en-US" sz="2800" dirty="0"/>
              <a:t>  </a:t>
            </a:r>
            <a:r>
              <a:rPr lang="en-US" sz="2800" dirty="0" smtClean="0"/>
              <a:t>from </a:t>
            </a:r>
            <a:r>
              <a:rPr lang="en-US" sz="2800" dirty="0"/>
              <a:t>its NFA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32553" y="6438900"/>
            <a:ext cx="1905000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FF72E316-E37A-40E5-B99B-3D24A6F2D5D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412479" y="1780924"/>
            <a:ext cx="490991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05689" y="1425558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5278" y="88852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03471" y="1441437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03545" y="9144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389343" y="1256507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60032" y="908419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892181" y="324898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6680" y="1427053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17463" y="3622944"/>
            <a:ext cx="584200" cy="73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03881" y="3268313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/>
              <a:t>b</a:t>
            </a:r>
          </a:p>
        </p:txBody>
      </p:sp>
      <p:sp>
        <p:nvSpPr>
          <p:cNvPr id="38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01663" y="3284192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9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31663" y="3269808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3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60031" y="3324037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6132643" y="3666937"/>
            <a:ext cx="485705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78198" y="3643742"/>
            <a:ext cx="681771" cy="4149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162181" y="329760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47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1277751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49979" y="934851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Oval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05200" y="9144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245277" y="210657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2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03544" y="213244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3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389342" y="2474551"/>
            <a:ext cx="466103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460031" y="2126463"/>
            <a:ext cx="319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5" name="Line 1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190999" y="2495795"/>
            <a:ext cx="512544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Oval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49978" y="2152895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7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05199" y="2132444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627252" y="3324037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6" name="Line 1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89272" y="1256507"/>
            <a:ext cx="928191" cy="4959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589271" y="1801289"/>
            <a:ext cx="889919" cy="673262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360975" y="1946875"/>
            <a:ext cx="1483920" cy="167144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" name="Group 10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8051527" y="2107918"/>
            <a:ext cx="685800" cy="685800"/>
            <a:chOff x="3504" y="1824"/>
            <a:chExt cx="432" cy="432"/>
          </a:xfrm>
        </p:grpSpPr>
        <p:sp>
          <p:nvSpPr>
            <p:cNvPr id="50" name="Oval 4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504" y="1824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52" y="1872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Line 1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543180" y="1280129"/>
            <a:ext cx="1584547" cy="903989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535778" y="2469400"/>
            <a:ext cx="1508347" cy="6501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7320467" y="2717518"/>
            <a:ext cx="874290" cy="926224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75819" y="2284734"/>
            <a:ext cx="437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11208"/>
              </p:ext>
            </p:extLst>
          </p:nvPr>
        </p:nvGraphicFramePr>
        <p:xfrm>
          <a:off x="168453" y="4150758"/>
          <a:ext cx="86106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407"/>
                <a:gridCol w="1651175"/>
                <a:gridCol w="1609165"/>
                <a:gridCol w="1219200"/>
                <a:gridCol w="1048871"/>
                <a:gridCol w="1100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NFA 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d0={0}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d1={1,2,5,9}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d1 = {1,2,5,9}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d2={3,6}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d3={10}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d2</a:t>
                      </a:r>
                      <a:r>
                        <a:rPr lang="en-US" sz="1400" baseline="0" dirty="0" smtClean="0"/>
                        <a:t> = {3,6}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d4</a:t>
                      </a:r>
                      <a:r>
                        <a:rPr lang="en-US" sz="1400" baseline="0" dirty="0" smtClean="0"/>
                        <a:t>=</a:t>
                      </a:r>
                      <a:r>
                        <a:rPr lang="en-US" sz="1400" dirty="0" smtClean="0"/>
                        <a:t>{7}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d5={4,12}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d3 = {10}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d6={11,12}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94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52400" y="1676400"/>
            <a:ext cx="8707917" cy="3962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Idea: show a hand-written DFA for some typical tokens</a:t>
            </a:r>
          </a:p>
          <a:p>
            <a:pPr lvl="1"/>
            <a:r>
              <a:rPr lang="en-US" sz="1800" dirty="0" smtClean="0"/>
              <a:t>Then use to construct hand-written scanner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Setting: Parser calls scanner whenever it wants next token</a:t>
            </a:r>
          </a:p>
          <a:p>
            <a:pPr lvl="1"/>
            <a:r>
              <a:rPr lang="en-US" sz="1800" dirty="0" err="1" smtClean="0">
                <a:solidFill>
                  <a:srgbClr val="FF0000"/>
                </a:solidFill>
              </a:rPr>
              <a:t>JFlex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provides </a:t>
            </a:r>
            <a:r>
              <a:rPr lang="en-US" sz="1800" i="1" dirty="0" err="1" smtClean="0">
                <a:solidFill>
                  <a:srgbClr val="0070C0"/>
                </a:solidFill>
              </a:rPr>
              <a:t>next_token</a:t>
            </a:r>
            <a:endParaRPr lang="en-US" sz="1800" i="1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smtClean="0"/>
              <a:t>Scanner stores current position in input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For illustration only.  Course project will use </a:t>
            </a:r>
            <a:r>
              <a:rPr lang="en-US" sz="2000" dirty="0" err="1" smtClean="0">
                <a:solidFill>
                  <a:srgbClr val="FF0000"/>
                </a:solidFill>
              </a:rPr>
              <a:t>JFlex</a:t>
            </a:r>
            <a:r>
              <a:rPr lang="en-US" sz="2000" dirty="0" smtClean="0"/>
              <a:t> scanner-generator</a:t>
            </a:r>
          </a:p>
          <a:p>
            <a:endParaRPr lang="en-US" sz="2000" dirty="0"/>
          </a:p>
          <a:p>
            <a:r>
              <a:rPr lang="en-US" sz="2000" dirty="0" smtClean="0"/>
              <a:t>Note - most commercial compilers use hand-written scanners - generally faster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B-</a:t>
            </a:r>
            <a:fld id="{B1F6FE88-F5A3-434E-8ED5-066A8A82C3E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Hand-Written Scanner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CBECF3C-25D2-449E-826F-C2D137039192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96194" y="159415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Scanner DFA Example – Part 1</a:t>
            </a:r>
          </a:p>
        </p:txBody>
      </p:sp>
      <p:sp>
        <p:nvSpPr>
          <p:cNvPr id="38918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3622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0</a:t>
            </a:r>
          </a:p>
        </p:txBody>
      </p:sp>
      <p:sp>
        <p:nvSpPr>
          <p:cNvPr id="38919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743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Freeform 1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2514600" y="21336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192713" y="4092575"/>
            <a:ext cx="13858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LPAREN</a:t>
            </a:r>
          </a:p>
        </p:txBody>
      </p:sp>
      <p:sp>
        <p:nvSpPr>
          <p:cNvPr id="389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209800" y="3048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09800" y="424497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08325" y="3895725"/>
            <a:ext cx="271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(</a:t>
            </a:r>
          </a:p>
        </p:txBody>
      </p:sp>
      <p:grpSp>
        <p:nvGrpSpPr>
          <p:cNvPr id="38925" name="Group 22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4419600" y="3940175"/>
            <a:ext cx="685800" cy="685800"/>
            <a:chOff x="2784" y="2352"/>
            <a:chExt cx="432" cy="432"/>
          </a:xfrm>
        </p:grpSpPr>
        <p:sp>
          <p:nvSpPr>
            <p:cNvPr id="38945" name="Oval 1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Oval 2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2</a:t>
              </a:r>
            </a:p>
          </p:txBody>
        </p:sp>
      </p:grpSp>
      <p:sp>
        <p:nvSpPr>
          <p:cNvPr id="38926" name="Text Box 2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92713" y="4865688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RPAREN</a:t>
            </a:r>
          </a:p>
        </p:txBody>
      </p:sp>
      <p:sp>
        <p:nvSpPr>
          <p:cNvPr id="38927" name="Line 2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09800" y="501808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Text Box 2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08325" y="4668838"/>
            <a:ext cx="271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)</a:t>
            </a:r>
          </a:p>
        </p:txBody>
      </p:sp>
      <p:grpSp>
        <p:nvGrpSpPr>
          <p:cNvPr id="38929" name="Group 26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4419600" y="4713288"/>
            <a:ext cx="685800" cy="685800"/>
            <a:chOff x="2784" y="2352"/>
            <a:chExt cx="432" cy="432"/>
          </a:xfrm>
        </p:grpSpPr>
        <p:sp>
          <p:nvSpPr>
            <p:cNvPr id="38943" name="Oval 2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Oval 2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3</a:t>
              </a:r>
            </a:p>
          </p:txBody>
        </p:sp>
      </p:grpSp>
      <p:sp>
        <p:nvSpPr>
          <p:cNvPr id="38930" name="Text Box 2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00400" y="1828800"/>
            <a:ext cx="1208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whitespace</a:t>
            </a:r>
            <a:br>
              <a:rPr lang="en-US" sz="1400"/>
            </a:br>
            <a:r>
              <a:rPr lang="en-US" sz="1400"/>
              <a:t>or comments</a:t>
            </a:r>
          </a:p>
        </p:txBody>
      </p:sp>
      <p:sp>
        <p:nvSpPr>
          <p:cNvPr id="38931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92713" y="5638800"/>
            <a:ext cx="11732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 dirty="0"/>
              <a:t>Accept </a:t>
            </a:r>
            <a:r>
              <a:rPr lang="en-US" sz="1400" dirty="0" smtClean="0"/>
              <a:t>SEMI</a:t>
            </a:r>
            <a:endParaRPr lang="en-US" sz="1400" dirty="0"/>
          </a:p>
        </p:txBody>
      </p:sp>
      <p:sp>
        <p:nvSpPr>
          <p:cNvPr id="38932" name="Line 3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5791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Text Box 3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08325" y="5441950"/>
            <a:ext cx="265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;</a:t>
            </a:r>
          </a:p>
        </p:txBody>
      </p:sp>
      <p:grpSp>
        <p:nvGrpSpPr>
          <p:cNvPr id="38934" name="Group 33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419600" y="5486400"/>
            <a:ext cx="685800" cy="685800"/>
            <a:chOff x="2784" y="2352"/>
            <a:chExt cx="432" cy="432"/>
          </a:xfrm>
        </p:grpSpPr>
        <p:sp>
          <p:nvSpPr>
            <p:cNvPr id="38941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2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4</a:t>
              </a:r>
            </a:p>
          </p:txBody>
        </p:sp>
      </p:grpSp>
      <p:sp>
        <p:nvSpPr>
          <p:cNvPr id="38935" name="Text Box 3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92713" y="3276600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EOF</a:t>
            </a:r>
          </a:p>
        </p:txBody>
      </p:sp>
      <p:sp>
        <p:nvSpPr>
          <p:cNvPr id="38936" name="Line 3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209800" y="3429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Text Box 3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90800" y="3079750"/>
            <a:ext cx="1408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end of input</a:t>
            </a:r>
          </a:p>
        </p:txBody>
      </p:sp>
      <p:grpSp>
        <p:nvGrpSpPr>
          <p:cNvPr id="38938" name="Group 39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419600" y="3124200"/>
            <a:ext cx="685800" cy="685800"/>
            <a:chOff x="2784" y="2352"/>
            <a:chExt cx="432" cy="432"/>
          </a:xfrm>
        </p:grpSpPr>
        <p:sp>
          <p:nvSpPr>
            <p:cNvPr id="38939" name="Oval 40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Oval 41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61F62590-B9B8-4ECB-A36C-487AF90D4040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85081" y="161925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Scanner DFA Example – Part 2</a:t>
            </a:r>
          </a:p>
        </p:txBody>
      </p:sp>
      <p:sp>
        <p:nvSpPr>
          <p:cNvPr id="39942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58318" y="2051730"/>
            <a:ext cx="1106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NEQ</a:t>
            </a:r>
          </a:p>
        </p:txBody>
      </p:sp>
      <p:sp>
        <p:nvSpPr>
          <p:cNvPr id="39943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67318" y="159453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67318" y="220413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21368" y="1854880"/>
            <a:ext cx="26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!</a:t>
            </a:r>
          </a:p>
        </p:txBody>
      </p:sp>
      <p:grpSp>
        <p:nvGrpSpPr>
          <p:cNvPr id="39946" name="Group 8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596318" y="1823130"/>
            <a:ext cx="685800" cy="685800"/>
            <a:chOff x="2784" y="2352"/>
            <a:chExt cx="432" cy="432"/>
          </a:xfrm>
        </p:grpSpPr>
        <p:sp>
          <p:nvSpPr>
            <p:cNvPr id="39973" name="Oval 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Oval 10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6</a:t>
              </a:r>
            </a:p>
          </p:txBody>
        </p:sp>
      </p:grpSp>
      <p:sp>
        <p:nvSpPr>
          <p:cNvPr id="3994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69431" y="2889930"/>
            <a:ext cx="1109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NOT</a:t>
            </a:r>
          </a:p>
        </p:txBody>
      </p:sp>
      <p:grpSp>
        <p:nvGrpSpPr>
          <p:cNvPr id="39948" name="Group 1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4596318" y="2737530"/>
            <a:ext cx="685800" cy="685800"/>
            <a:chOff x="2784" y="2352"/>
            <a:chExt cx="432" cy="432"/>
          </a:xfrm>
        </p:grpSpPr>
        <p:sp>
          <p:nvSpPr>
            <p:cNvPr id="39971" name="Oval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Oval 1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7</a:t>
              </a:r>
            </a:p>
          </p:txBody>
        </p:sp>
      </p:grpSp>
      <p:sp>
        <p:nvSpPr>
          <p:cNvPr id="39949" name="Oval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38918" y="182313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5</a:t>
            </a:r>
          </a:p>
        </p:txBody>
      </p:sp>
      <p:sp>
        <p:nvSpPr>
          <p:cNvPr id="39950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43718" y="311853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81918" y="184535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=</a:t>
            </a:r>
          </a:p>
        </p:txBody>
      </p:sp>
      <p:sp>
        <p:nvSpPr>
          <p:cNvPr id="39952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843718" y="250893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224718" y="220413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2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453318" y="273753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 </a:t>
            </a:r>
            <a:r>
              <a:rPr lang="en-US"/>
              <a:t>]</a:t>
            </a:r>
          </a:p>
        </p:txBody>
      </p:sp>
      <p:sp>
        <p:nvSpPr>
          <p:cNvPr id="39955" name="Text Box 2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58318" y="3956730"/>
            <a:ext cx="1076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LEQ</a:t>
            </a:r>
          </a:p>
        </p:txBody>
      </p:sp>
      <p:sp>
        <p:nvSpPr>
          <p:cNvPr id="39956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167318" y="410913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Text Box 3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21368" y="3759880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&lt;</a:t>
            </a:r>
          </a:p>
        </p:txBody>
      </p:sp>
      <p:grpSp>
        <p:nvGrpSpPr>
          <p:cNvPr id="39958" name="Group 32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596318" y="3728130"/>
            <a:ext cx="685800" cy="685800"/>
            <a:chOff x="2784" y="2352"/>
            <a:chExt cx="432" cy="432"/>
          </a:xfrm>
        </p:grpSpPr>
        <p:sp>
          <p:nvSpPr>
            <p:cNvPr id="39969" name="Oval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Oval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9</a:t>
              </a:r>
            </a:p>
          </p:txBody>
        </p:sp>
      </p:grpSp>
      <p:sp>
        <p:nvSpPr>
          <p:cNvPr id="39959" name="Text Box 3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369431" y="4794930"/>
            <a:ext cx="1147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LESS</a:t>
            </a:r>
          </a:p>
        </p:txBody>
      </p:sp>
      <p:grpSp>
        <p:nvGrpSpPr>
          <p:cNvPr id="39960" name="Group 36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4596318" y="4642530"/>
            <a:ext cx="685800" cy="685800"/>
            <a:chOff x="2784" y="2352"/>
            <a:chExt cx="432" cy="432"/>
          </a:xfrm>
        </p:grpSpPr>
        <p:sp>
          <p:nvSpPr>
            <p:cNvPr id="39967" name="Oval 3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3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10</a:t>
              </a:r>
            </a:p>
          </p:txBody>
        </p:sp>
      </p:grpSp>
      <p:sp>
        <p:nvSpPr>
          <p:cNvPr id="39961" name="Oval 3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38918" y="372813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8</a:t>
            </a:r>
          </a:p>
        </p:txBody>
      </p:sp>
      <p:sp>
        <p:nvSpPr>
          <p:cNvPr id="39962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43718" y="502353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681918" y="375035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=</a:t>
            </a:r>
          </a:p>
        </p:txBody>
      </p:sp>
      <p:sp>
        <p:nvSpPr>
          <p:cNvPr id="39964" name="Line 4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843718" y="441393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24718" y="410913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453318" y="464253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</a:t>
            </a:r>
            <a:r>
              <a:rPr lang="en-US"/>
              <a:t> ]</a:t>
            </a:r>
            <a:endParaRPr lang="en-US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a token is . . 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A-</a:t>
            </a:r>
            <a:fld id="{715D77DC-0A04-400D-875A-632CFC0380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6876" y="1100463"/>
            <a:ext cx="4431323" cy="224676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 {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fac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n) { 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factorial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nn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&lt; 1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nn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= 1;</a:t>
            </a: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else 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nn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 *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this.fac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(n-1);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return 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nn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876" y="3693197"/>
            <a:ext cx="8458200" cy="830997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lass∙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∙{◊∙∙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public∙int∙fac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int∙n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)∙{∙∙//∙factorial◊∙∙∙∙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int∙nn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;◊∙∙∙∙if(n∙&lt;∙1)◊∙∙∙∙∙∙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∙=∙1;◊∙∙∙∙else◊∙∙∙∙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∙=∙n∙*∙(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this.fac</a:t>
            </a:r>
            <a:r>
              <a:rPr lang="en-US" sz="1600" smtClean="0">
                <a:latin typeface="Consolas" panose="020B0609020204030204" pitchFamily="49" charset="0"/>
                <a:cs typeface="Consolas" panose="020B0609020204030204" pitchFamily="49" charset="0"/>
              </a:rPr>
              <a:t>(n-1));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◊∙∙∙∙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return∙nn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;◊∙∙}◊}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2867" y="2270014"/>
            <a:ext cx="2362200" cy="1077218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 for Char Stream:</a:t>
            </a:r>
          </a:p>
          <a:p>
            <a:endParaRPr lang="en-US" sz="1600" dirty="0" smtClean="0"/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◊	newline \n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∙	space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8477" y="4845307"/>
            <a:ext cx="8469720" cy="10772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ID:C LBRACE PUBLIC INT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ID:fac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LPAREN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RPAREN LBRACE INT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SEMI IF LPAREN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LT ILIT:1 RPAREN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EQ ILIT:1 ELSE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EQ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TIMES LPAREN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ID:this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DOT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ID:fac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LPAREN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MINUS ILIT:1 RPAREN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RPAREN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SEMI RETURN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ID:nn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SEMI RBRACE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RBRACE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9E7B50E-E331-4E40-A7D9-93FE8CB38782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85081" y="177801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Scanner DFA Example – Part 3</a:t>
            </a:r>
          </a:p>
        </p:txBody>
      </p:sp>
      <p:sp>
        <p:nvSpPr>
          <p:cNvPr id="40966" name="Line 4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1430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5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54635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[0-9]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45113" y="3581400"/>
            <a:ext cx="10962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 dirty="0"/>
              <a:t>Accept </a:t>
            </a:r>
            <a:r>
              <a:rPr lang="en-US" sz="1400" dirty="0" smtClean="0"/>
              <a:t>ILIT</a:t>
            </a:r>
            <a:endParaRPr lang="en-US" sz="1400" dirty="0"/>
          </a:p>
        </p:txBody>
      </p:sp>
      <p:grpSp>
        <p:nvGrpSpPr>
          <p:cNvPr id="40970" name="Group 11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40977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12</a:t>
              </a:r>
            </a:p>
          </p:txBody>
        </p:sp>
      </p:grpSp>
      <p:sp>
        <p:nvSpPr>
          <p:cNvPr id="40971" name="Oval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11</a:t>
            </a:r>
          </a:p>
        </p:txBody>
      </p:sp>
      <p:sp>
        <p:nvSpPr>
          <p:cNvPr id="40972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Text Box 1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29000" y="34290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</a:t>
            </a:r>
            <a:r>
              <a:rPr lang="en-US"/>
              <a:t> ]</a:t>
            </a:r>
            <a:endParaRPr lang="en-US" i="1"/>
          </a:p>
        </p:txBody>
      </p:sp>
      <p:sp>
        <p:nvSpPr>
          <p:cNvPr id="40975" name="Freeform 36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3135313" y="22860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Text Box 3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62400" y="2438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[0-9]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B24F128-40EC-4304-ABCC-BEB752B44EE9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41989" name="Rectangle 1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1981200"/>
            <a:ext cx="84201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Strategies for handling identifiers </a:t>
            </a:r>
            <a:r>
              <a:rPr lang="en-US" sz="2000" i="1" dirty="0" smtClean="0"/>
              <a:t>vs</a:t>
            </a:r>
            <a:r>
              <a:rPr lang="en-US" sz="2000" dirty="0" smtClean="0"/>
              <a:t> 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Hand-written scanner: look up identifier-like things in table of 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Machine-generated scanner: generate DFA with appropriate transitions to recognize keywords</a:t>
            </a:r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1285081" y="223596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Scanner DFA Example – Part 4</a:t>
            </a:r>
          </a:p>
        </p:txBody>
      </p:sp>
      <p:sp>
        <p:nvSpPr>
          <p:cNvPr id="41991" name="Line 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143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95400" y="2546350"/>
            <a:ext cx="1011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[a-zA-Z]</a:t>
            </a:r>
          </a:p>
        </p:txBody>
      </p:sp>
      <p:sp>
        <p:nvSpPr>
          <p:cNvPr id="41994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45113" y="3581400"/>
            <a:ext cx="1882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400"/>
              <a:t>Accept ID or keyword</a:t>
            </a:r>
          </a:p>
        </p:txBody>
      </p:sp>
      <p:grpSp>
        <p:nvGrpSpPr>
          <p:cNvPr id="41995" name="Group 7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572000" y="3429000"/>
            <a:ext cx="685800" cy="685800"/>
            <a:chOff x="2784" y="2352"/>
            <a:chExt cx="432" cy="432"/>
          </a:xfrm>
        </p:grpSpPr>
        <p:sp>
          <p:nvSpPr>
            <p:cNvPr id="42002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784" y="2352"/>
              <a:ext cx="432" cy="4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32" y="2400"/>
              <a:ext cx="336" cy="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buClrTx/>
                <a:buSzTx/>
                <a:buFontTx/>
                <a:buNone/>
              </a:pPr>
              <a:r>
                <a:rPr lang="en-US"/>
                <a:t>14</a:t>
              </a:r>
            </a:p>
          </p:txBody>
        </p:sp>
      </p:grpSp>
      <p:sp>
        <p:nvSpPr>
          <p:cNvPr id="41996" name="Oval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2514600"/>
            <a:ext cx="685800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ClrTx/>
              <a:buSzTx/>
              <a:buFontTx/>
              <a:buNone/>
            </a:pPr>
            <a:r>
              <a:rPr lang="en-US"/>
              <a:t>13</a:t>
            </a:r>
          </a:p>
        </p:txBody>
      </p:sp>
      <p:sp>
        <p:nvSpPr>
          <p:cNvPr id="41997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1940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194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29000" y="3429000"/>
            <a:ext cx="968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</a:t>
            </a:r>
            <a:r>
              <a:rPr lang="en-US" i="1"/>
              <a:t>other</a:t>
            </a:r>
            <a:r>
              <a:rPr lang="en-US"/>
              <a:t> ]</a:t>
            </a:r>
            <a:endParaRPr lang="en-US" i="1"/>
          </a:p>
        </p:txBody>
      </p:sp>
      <p:sp>
        <p:nvSpPr>
          <p:cNvPr id="42000" name="Freeform 14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3135313" y="2286000"/>
            <a:ext cx="914400" cy="914400"/>
          </a:xfrm>
          <a:custGeom>
            <a:avLst/>
            <a:gdLst>
              <a:gd name="T0" fmla="*/ 2147483647 w 696"/>
              <a:gd name="T1" fmla="*/ 2147483647 h 768"/>
              <a:gd name="T2" fmla="*/ 2147483647 w 696"/>
              <a:gd name="T3" fmla="*/ 2147483647 h 768"/>
              <a:gd name="T4" fmla="*/ 2147483647 w 696"/>
              <a:gd name="T5" fmla="*/ 2147483647 h 768"/>
              <a:gd name="T6" fmla="*/ 2147483647 w 696"/>
              <a:gd name="T7" fmla="*/ 0 h 768"/>
              <a:gd name="T8" fmla="*/ 0 w 696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6"/>
              <a:gd name="T16" fmla="*/ 0 h 768"/>
              <a:gd name="T17" fmla="*/ 696 w 696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6" h="768">
                <a:moveTo>
                  <a:pt x="48" y="576"/>
                </a:moveTo>
                <a:cubicBezTo>
                  <a:pt x="188" y="672"/>
                  <a:pt x="328" y="768"/>
                  <a:pt x="432" y="720"/>
                </a:cubicBezTo>
                <a:cubicBezTo>
                  <a:pt x="536" y="672"/>
                  <a:pt x="696" y="408"/>
                  <a:pt x="672" y="288"/>
                </a:cubicBezTo>
                <a:cubicBezTo>
                  <a:pt x="648" y="168"/>
                  <a:pt x="400" y="0"/>
                  <a:pt x="288" y="0"/>
                </a:cubicBezTo>
                <a:cubicBezTo>
                  <a:pt x="176" y="0"/>
                  <a:pt x="48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62400" y="2438400"/>
            <a:ext cx="147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/>
              <a:t>[a-zA-Z0-9_]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247" y="152400"/>
            <a:ext cx="7793037" cy="577850"/>
          </a:xfrm>
        </p:spPr>
        <p:txBody>
          <a:bodyPr/>
          <a:lstStyle/>
          <a:p>
            <a:r>
              <a:rPr lang="en-US" sz="3200" dirty="0" smtClean="0"/>
              <a:t>Scanner – class, </a:t>
            </a:r>
            <a:r>
              <a:rPr lang="en-US" sz="3200" dirty="0" err="1" smtClean="0"/>
              <a:t>ctor</a:t>
            </a:r>
            <a:r>
              <a:rPr lang="en-US" sz="3200" dirty="0" smtClean="0"/>
              <a:t>, </a:t>
            </a:r>
            <a:r>
              <a:rPr lang="en-US" sz="3200" dirty="0" err="1" smtClean="0"/>
              <a:t>skipWhite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3581400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Scanner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MiniJava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program to be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scanned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in '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of current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Scanner(String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.prog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 p = 0; 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skipWhite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(p);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</a:t>
            </a:r>
            <a:r>
              <a:rPr lang="en-US" sz="18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isWhitespace</a:t>
            </a:r>
            <a:r>
              <a:rPr 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(c) ) c = </a:t>
            </a:r>
            <a:r>
              <a:rPr lang="en-US" sz="18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(++p);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103982"/>
            <a:ext cx="7793037" cy="577850"/>
          </a:xfrm>
        </p:spPr>
        <p:txBody>
          <a:bodyPr/>
          <a:lstStyle/>
          <a:p>
            <a:r>
              <a:rPr lang="en-US" dirty="0" smtClean="0"/>
              <a:t>Scanner-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2" y="1371600"/>
            <a:ext cx="8574088" cy="3886200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Token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id()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pBegin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remember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 index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 char -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alphabetic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Character.isAlphabetic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||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Character.isDigit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||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== '_')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(++p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Token(ID,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prog.substring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pBegin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p));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184150"/>
            <a:ext cx="7793037" cy="577850"/>
          </a:xfrm>
        </p:spPr>
        <p:txBody>
          <a:bodyPr/>
          <a:lstStyle/>
          <a:p>
            <a:r>
              <a:rPr lang="en-US" dirty="0" smtClean="0"/>
              <a:t>Scanner - </a:t>
            </a:r>
            <a:r>
              <a:rPr lang="en-US" dirty="0" err="1" smtClean="0"/>
              <a:t>iLit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94750" cy="4114800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Token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pBegin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remember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of lexeme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 char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Character.getNumericValue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convert to 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Character.isDigit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 ) {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step thru chars of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(++p); 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10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Character.getNumericValue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String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prog.substring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pBegin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p);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Token(ID,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lex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152400"/>
            <a:ext cx="7793037" cy="577850"/>
          </a:xfrm>
        </p:spPr>
        <p:txBody>
          <a:bodyPr/>
          <a:lstStyle/>
          <a:p>
            <a:r>
              <a:rPr lang="en-US" sz="3200" dirty="0" smtClean="0"/>
              <a:t>Scanner - </a:t>
            </a:r>
            <a:r>
              <a:rPr lang="en-US" sz="3200" dirty="0" err="1" smtClean="0"/>
              <a:t>nextToken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2" y="1071562"/>
            <a:ext cx="8650288" cy="5405438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Token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nextToken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skipWhitespace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  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returns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 </a:t>
            </a:r>
            <a:r>
              <a:rPr lang="en-US" sz="18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[p]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 char in '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u="sng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prog.charAt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(p + 1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next char in '</a:t>
            </a:r>
            <a:r>
              <a:rPr lang="en-US" sz="18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‘&gt;':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(n == '=') {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++; p++;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Token(GEQ, “&gt;=");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++;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new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Token(GT, “&gt;");       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. . .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'+': p++;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return new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Token(PLUS,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"+");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.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switch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3" y="152400"/>
            <a:ext cx="7793037" cy="577850"/>
          </a:xfrm>
        </p:spPr>
        <p:txBody>
          <a:bodyPr/>
          <a:lstStyle/>
          <a:p>
            <a:r>
              <a:rPr lang="en-US" dirty="0" smtClean="0"/>
              <a:t>Scanner – </a:t>
            </a:r>
            <a:r>
              <a:rPr lang="en-US" dirty="0" err="1" smtClean="0"/>
              <a:t>nextToken</a:t>
            </a:r>
            <a:r>
              <a:rPr lang="en-US" dirty="0" smtClean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505200"/>
          </a:xfrm>
          <a:ln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Character.isDigit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.iLit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Character.isAlphabetic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(c))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this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.id();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Token(BAD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"");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     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</a:t>
            </a:r>
            <a:r>
              <a:rPr lang="en-US" sz="18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nextToken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            </a:t>
            </a:r>
            <a:r>
              <a:rPr lang="en-US" sz="18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end of class Scanner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029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entire hand-written scanner for </a:t>
            </a:r>
            <a:r>
              <a:rPr lang="en-US" dirty="0" err="1" smtClean="0"/>
              <a:t>MiniJava</a:t>
            </a:r>
            <a:r>
              <a:rPr lang="en-US" dirty="0" smtClean="0"/>
              <a:t> takes ~100 lines of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dirty="0" smtClean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CBF7C850-D354-4C92-A2D5-BFE51AFC73A6}" type="slidenum">
              <a:rPr lang="en-US" smtClean="0"/>
              <a:pPr eaLnBrk="1" hangingPunct="1"/>
              <a:t>47</a:t>
            </a:fld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017713"/>
            <a:ext cx="8497888" cy="36210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Since the 60s, the syntax of every significant programming language has been specified by a formal grammar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2000" dirty="0" smtClean="0"/>
              <a:t>First done in 1959 with BNF (Backus-Naur Form); used to specify ALGOL 60 syntax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Borrowed from the linguistics community (Noam Chomsky)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Grammars &amp; BNF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9FA69C6D-21D0-499D-B5CC-53E534E43C71}" type="slidenum">
              <a:rPr lang="en-US" smtClean="0"/>
              <a:pPr eaLnBrk="1" hangingPunct="1"/>
              <a:t>48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77219" y="90165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Grammar for a Tiny Language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277219" y="1415566"/>
            <a:ext cx="7010400" cy="2699234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000" dirty="0" smtClean="0"/>
              <a:t>program 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statement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program statement</a:t>
            </a:r>
          </a:p>
          <a:p>
            <a:pPr eaLnBrk="1" hangingPunct="1"/>
            <a:r>
              <a:rPr lang="en-US" sz="2000" dirty="0" smtClean="0"/>
              <a:t>statement 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err="1" smtClean="0"/>
              <a:t>assignStmt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</a:t>
            </a:r>
            <a:r>
              <a:rPr lang="en-US" sz="2000" dirty="0" err="1" smtClean="0"/>
              <a:t>ifStmt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assignStmt</a:t>
            </a:r>
            <a:r>
              <a:rPr lang="en-US" sz="2000" dirty="0"/>
              <a:t>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id = expr ;</a:t>
            </a:r>
          </a:p>
          <a:p>
            <a:pPr eaLnBrk="1" hangingPunct="1"/>
            <a:r>
              <a:rPr lang="en-US" sz="2000" dirty="0" err="1" smtClean="0"/>
              <a:t>ifStmt</a:t>
            </a:r>
            <a:r>
              <a:rPr lang="en-US" sz="2000" dirty="0" smtClean="0"/>
              <a:t> 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if ( expr ) statement</a:t>
            </a:r>
          </a:p>
          <a:p>
            <a:pPr eaLnBrk="1" hangingPunct="1"/>
            <a:r>
              <a:rPr lang="en-US" sz="2000" dirty="0" smtClean="0"/>
              <a:t>expr 	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id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</a:t>
            </a:r>
            <a:r>
              <a:rPr lang="en-US" sz="2000" dirty="0" err="1" smtClean="0"/>
              <a:t>ilit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expr + expr</a:t>
            </a:r>
          </a:p>
          <a:p>
            <a:pPr eaLnBrk="1" hangingPunct="1"/>
            <a:r>
              <a:rPr lang="en-US" sz="2000" dirty="0" smtClean="0"/>
              <a:t>id 	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b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c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j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k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n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x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y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z</a:t>
            </a:r>
          </a:p>
          <a:p>
            <a:pPr eaLnBrk="1" hangingPunct="1"/>
            <a:r>
              <a:rPr lang="en-US" sz="2000" dirty="0" err="1" smtClean="0"/>
              <a:t>ilit</a:t>
            </a: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  <a:r>
              <a:rPr lang="en-US" sz="2000" dirty="0" smtClean="0"/>
              <a:t>0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1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2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3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4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5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6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7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8 </a:t>
            </a:r>
            <a:r>
              <a:rPr lang="en-US" sz="2000" dirty="0" smtClean="0">
                <a:solidFill>
                  <a:srgbClr val="FF0000"/>
                </a:solidFill>
              </a:rPr>
              <a:t>|</a:t>
            </a:r>
            <a:r>
              <a:rPr lang="en-US" sz="2000" dirty="0" smtClean="0"/>
              <a:t> 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4724400"/>
            <a:ext cx="6477000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Note: often see ::= used instead of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endParaRPr 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6BDBAA2-D421-4403-B272-7AB47007DB91}" type="slidenum">
              <a:rPr lang="en-US" smtClean="0"/>
              <a:pPr eaLnBrk="1" hangingPunct="1"/>
              <a:t>49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68767" y="76200"/>
            <a:ext cx="7793037" cy="5778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Example Derivation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a = 1  ;   if   (   a    +    1   )      b  =  2  ;</a:t>
            </a:r>
          </a:p>
        </p:txBody>
      </p:sp>
      <p:sp>
        <p:nvSpPr>
          <p:cNvPr id="1127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54228" y="0"/>
            <a:ext cx="4218334" cy="181588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600" dirty="0"/>
              <a:t>program ::= statement | program statement</a:t>
            </a:r>
          </a:p>
          <a:p>
            <a:pPr>
              <a:buClrTx/>
              <a:buSzTx/>
              <a:buFontTx/>
              <a:buNone/>
            </a:pPr>
            <a:r>
              <a:rPr lang="en-US" sz="1600" dirty="0"/>
              <a:t>statement ::= </a:t>
            </a:r>
            <a:r>
              <a:rPr lang="en-US" sz="1600" dirty="0" err="1"/>
              <a:t>assignStmt</a:t>
            </a:r>
            <a:r>
              <a:rPr lang="en-US" sz="1600" dirty="0"/>
              <a:t> | </a:t>
            </a:r>
            <a:r>
              <a:rPr lang="en-US" sz="1600" dirty="0" err="1"/>
              <a:t>ifStmt</a:t>
            </a:r>
            <a:endParaRPr lang="en-US" sz="1600" dirty="0"/>
          </a:p>
          <a:p>
            <a:pPr>
              <a:buClrTx/>
              <a:buSzTx/>
              <a:buFontTx/>
              <a:buNone/>
            </a:pPr>
            <a:r>
              <a:rPr lang="en-US" sz="1600" dirty="0" err="1"/>
              <a:t>assignStmt</a:t>
            </a:r>
            <a:r>
              <a:rPr lang="en-US" sz="1600" dirty="0"/>
              <a:t> ::= id = </a:t>
            </a:r>
            <a:r>
              <a:rPr lang="en-US" sz="1600" dirty="0" err="1"/>
              <a:t>expr</a:t>
            </a:r>
            <a:r>
              <a:rPr lang="en-US" sz="1600" dirty="0"/>
              <a:t> ;</a:t>
            </a:r>
          </a:p>
          <a:p>
            <a:pPr>
              <a:buClrTx/>
              <a:buSzTx/>
              <a:buFontTx/>
              <a:buNone/>
            </a:pPr>
            <a:r>
              <a:rPr lang="en-US" sz="1600" dirty="0" err="1"/>
              <a:t>ifStmt</a:t>
            </a:r>
            <a:r>
              <a:rPr lang="en-US" sz="1600" dirty="0"/>
              <a:t> ::= if ( </a:t>
            </a:r>
            <a:r>
              <a:rPr lang="en-US" sz="1600" dirty="0" err="1"/>
              <a:t>expr</a:t>
            </a:r>
            <a:r>
              <a:rPr lang="en-US" sz="1600" dirty="0"/>
              <a:t> ) </a:t>
            </a:r>
            <a:r>
              <a:rPr lang="en-US" sz="1600" dirty="0" smtClean="0"/>
              <a:t>statement</a:t>
            </a:r>
            <a:endParaRPr lang="en-US" sz="1600" dirty="0"/>
          </a:p>
          <a:p>
            <a:pPr>
              <a:buClrTx/>
              <a:buSzTx/>
              <a:buFontTx/>
              <a:buNone/>
            </a:pPr>
            <a:r>
              <a:rPr lang="en-US" sz="1600" dirty="0"/>
              <a:t>expr ::= id | </a:t>
            </a:r>
            <a:r>
              <a:rPr lang="en-US" sz="1600" dirty="0" err="1" smtClean="0"/>
              <a:t>ilit</a:t>
            </a:r>
            <a:r>
              <a:rPr lang="en-US" sz="1600" dirty="0" smtClean="0"/>
              <a:t> </a:t>
            </a:r>
            <a:r>
              <a:rPr lang="en-US" sz="1600" dirty="0"/>
              <a:t>| expr + expr</a:t>
            </a:r>
          </a:p>
          <a:p>
            <a:pPr>
              <a:buClrTx/>
              <a:buSzTx/>
              <a:buFontTx/>
              <a:buNone/>
            </a:pPr>
            <a:r>
              <a:rPr lang="en-US" sz="1600" dirty="0"/>
              <a:t>i</a:t>
            </a:r>
            <a:r>
              <a:rPr lang="en-US" sz="1600" dirty="0" smtClean="0"/>
              <a:t>d </a:t>
            </a:r>
            <a:r>
              <a:rPr lang="en-US" sz="1600" dirty="0"/>
              <a:t>::= a | b | c | </a:t>
            </a:r>
            <a:r>
              <a:rPr lang="en-US" sz="1600" dirty="0" err="1"/>
              <a:t>i</a:t>
            </a:r>
            <a:r>
              <a:rPr lang="en-US" sz="1600" dirty="0"/>
              <a:t> | j | k | n | x | y | z</a:t>
            </a:r>
          </a:p>
          <a:p>
            <a:pPr>
              <a:buClrTx/>
              <a:buSzTx/>
              <a:buFontTx/>
              <a:buNone/>
            </a:pPr>
            <a:r>
              <a:rPr lang="en-US" sz="1600" dirty="0" err="1" smtClean="0"/>
              <a:t>ilit</a:t>
            </a:r>
            <a:r>
              <a:rPr lang="en-US" sz="1600" dirty="0" smtClean="0"/>
              <a:t> </a:t>
            </a:r>
            <a:r>
              <a:rPr lang="en-US" sz="1600" dirty="0"/>
              <a:t>::= 0 | 1 | 2 | 3 | 4 | 5 | 6 | 7 | 8 | </a:t>
            </a:r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82115" y="2017713"/>
            <a:ext cx="2967479" cy="181588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S | P 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A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+ 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[a-z]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[0-9]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44473"/>
            <a:ext cx="7793037" cy="577850"/>
          </a:xfrm>
        </p:spPr>
        <p:txBody>
          <a:bodyPr/>
          <a:lstStyle/>
          <a:p>
            <a:r>
              <a:rPr lang="en-US" dirty="0" smtClean="0"/>
              <a:t>A Token in your Java 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78850" cy="26828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Token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kind;  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LPAREN, ID, ILIT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line;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for debugging/diagnostics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2000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column;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for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debugging/diagnostics</a:t>
            </a:r>
            <a:endParaRPr lang="en-US" sz="20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String lexeme;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eg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“x”, “Total”, “(“, “42”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value;        </a:t>
            </a:r>
            <a:r>
              <a:rPr lang="en-US" sz="20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attribute of ILIT	</a:t>
            </a:r>
            <a:endParaRPr lang="en-US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0825" y="445953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Obviously this Token is wasteful of memory: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lexeme</a:t>
            </a:r>
            <a:r>
              <a:rPr lang="en-US" sz="1600" dirty="0" smtClean="0"/>
              <a:t> is not required for </a:t>
            </a:r>
            <a:r>
              <a:rPr lang="en-US" sz="1600" i="1" dirty="0" smtClean="0"/>
              <a:t>primitive </a:t>
            </a:r>
            <a:r>
              <a:rPr lang="en-US" sz="1600" dirty="0" smtClean="0"/>
              <a:t>tokens, such as LPAREN, RBRACE, 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0070C0"/>
                </a:solidFill>
              </a:rPr>
              <a:t>value</a:t>
            </a:r>
            <a:r>
              <a:rPr lang="en-US" sz="1600" dirty="0" smtClean="0"/>
              <a:t> is only required for ILIT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600" dirty="0" smtClean="0"/>
              <a:t>But, there's only 1 token alive at any instant during parsing, so no point refining into 3 </a:t>
            </a:r>
            <a:r>
              <a:rPr lang="en-US" sz="1600" i="1" dirty="0" smtClean="0"/>
              <a:t>leaner </a:t>
            </a:r>
            <a:r>
              <a:rPr lang="en-US" sz="1600" dirty="0" smtClean="0"/>
              <a:t>variants!</a:t>
            </a:r>
          </a:p>
        </p:txBody>
      </p:sp>
    </p:spTree>
    <p:extLst>
      <p:ext uri="{BB962C8B-B14F-4D97-AF65-F5344CB8AC3E}">
        <p14:creationId xmlns:p14="http://schemas.microsoft.com/office/powerpoint/2010/main" val="18757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6BDBAA2-D421-4403-B272-7AB47007DB91}" type="slidenum">
              <a:rPr lang="en-US" smtClean="0"/>
              <a:pPr eaLnBrk="1" hangingPunct="1"/>
              <a:t>50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279525" y="151073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Parse Tree - First Few Steps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40666" y="6085974"/>
            <a:ext cx="7772400" cy="532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a     =     1     ;  if   (  a    +   1   )   b     =      2      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3565" y="988261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3120" y="1678675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38395" y="1678675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03120" y="2381565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425" y="3097764"/>
            <a:ext cx="37819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425" y="3807308"/>
            <a:ext cx="37819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8604" y="3805062"/>
            <a:ext cx="314537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741" y="3811916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82236" y="4602567"/>
            <a:ext cx="75177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</a:t>
            </a:r>
            <a:r>
              <a:rPr lang="en-US" dirty="0" err="1"/>
              <a:t>l</a:t>
            </a:r>
            <a:r>
              <a:rPr lang="en-US" dirty="0" err="1" smtClean="0"/>
              <a:t>it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91438" y="3807308"/>
            <a:ext cx="33369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;</a:t>
            </a:r>
          </a:p>
        </p:txBody>
      </p:sp>
      <p:cxnSp>
        <p:nvCxnSpPr>
          <p:cNvPr id="4" name="Straight Arrow Connector 3"/>
          <p:cNvCxnSpPr>
            <a:stCxn id="2" idx="2"/>
            <a:endCxn id="10" idx="0"/>
          </p:cNvCxnSpPr>
          <p:nvPr/>
        </p:nvCxnSpPr>
        <p:spPr bwMode="auto">
          <a:xfrm flipH="1">
            <a:off x="1255520" y="1357593"/>
            <a:ext cx="1470445" cy="321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2" idx="2"/>
            <a:endCxn id="11" idx="0"/>
          </p:cNvCxnSpPr>
          <p:nvPr/>
        </p:nvCxnSpPr>
        <p:spPr bwMode="auto">
          <a:xfrm>
            <a:off x="2725965" y="1357593"/>
            <a:ext cx="1364830" cy="321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10" idx="2"/>
            <a:endCxn id="12" idx="0"/>
          </p:cNvCxnSpPr>
          <p:nvPr/>
        </p:nvCxnSpPr>
        <p:spPr bwMode="auto">
          <a:xfrm>
            <a:off x="1255520" y="2048007"/>
            <a:ext cx="0" cy="3335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12" idx="2"/>
            <a:endCxn id="13" idx="0"/>
          </p:cNvCxnSpPr>
          <p:nvPr/>
        </p:nvCxnSpPr>
        <p:spPr bwMode="auto">
          <a:xfrm>
            <a:off x="1255520" y="2750897"/>
            <a:ext cx="1" cy="3468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>
            <a:stCxn id="13" idx="2"/>
            <a:endCxn id="14" idx="0"/>
          </p:cNvCxnSpPr>
          <p:nvPr/>
        </p:nvCxnSpPr>
        <p:spPr bwMode="auto">
          <a:xfrm>
            <a:off x="1255521" y="3467096"/>
            <a:ext cx="0" cy="3402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>
            <a:stCxn id="13" idx="2"/>
            <a:endCxn id="38" idx="0"/>
          </p:cNvCxnSpPr>
          <p:nvPr/>
        </p:nvCxnSpPr>
        <p:spPr bwMode="auto">
          <a:xfrm>
            <a:off x="1255521" y="3467096"/>
            <a:ext cx="1202762" cy="3402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>
            <a:stCxn id="13" idx="2"/>
            <a:endCxn id="16" idx="0"/>
          </p:cNvCxnSpPr>
          <p:nvPr/>
        </p:nvCxnSpPr>
        <p:spPr bwMode="auto">
          <a:xfrm flipH="1">
            <a:off x="578457" y="3467096"/>
            <a:ext cx="677064" cy="3448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>
            <a:stCxn id="13" idx="2"/>
            <a:endCxn id="15" idx="0"/>
          </p:cNvCxnSpPr>
          <p:nvPr/>
        </p:nvCxnSpPr>
        <p:spPr bwMode="auto">
          <a:xfrm>
            <a:off x="1255521" y="3467096"/>
            <a:ext cx="600352" cy="3379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1855872" y="4174394"/>
            <a:ext cx="1" cy="4281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/>
          <p:cNvCxnSpPr>
            <a:stCxn id="17" idx="2"/>
          </p:cNvCxnSpPr>
          <p:nvPr/>
        </p:nvCxnSpPr>
        <p:spPr bwMode="auto">
          <a:xfrm>
            <a:off x="1858121" y="4971899"/>
            <a:ext cx="9496" cy="11140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/>
          <p:cNvCxnSpPr>
            <a:stCxn id="16" idx="2"/>
          </p:cNvCxnSpPr>
          <p:nvPr/>
        </p:nvCxnSpPr>
        <p:spPr bwMode="auto">
          <a:xfrm>
            <a:off x="578457" y="4181248"/>
            <a:ext cx="0" cy="190472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988261"/>
            <a:ext cx="2967479" cy="181588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S | P 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A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+ 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[a-z]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[0-9]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9" name="Straight Arrow Connector 38"/>
          <p:cNvCxnSpPr>
            <a:stCxn id="14" idx="2"/>
          </p:cNvCxnSpPr>
          <p:nvPr/>
        </p:nvCxnSpPr>
        <p:spPr bwMode="auto">
          <a:xfrm flipH="1">
            <a:off x="1255520" y="4176640"/>
            <a:ext cx="1" cy="190933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8" idx="2"/>
          </p:cNvCxnSpPr>
          <p:nvPr/>
        </p:nvCxnSpPr>
        <p:spPr bwMode="auto">
          <a:xfrm>
            <a:off x="2458283" y="4176640"/>
            <a:ext cx="0" cy="190933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493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D6BDBAA2-D421-4403-B272-7AB47007DB91}" type="slidenum">
              <a:rPr lang="en-US" smtClean="0"/>
              <a:pPr eaLnBrk="1" hangingPunct="1"/>
              <a:t>51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279525" y="151073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Parse Tree - Complete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40666" y="6085974"/>
            <a:ext cx="7772400" cy="532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a     =     1     ;  if   (  a    +   1   )   b     =      2      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3565" y="988261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3120" y="1678675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38395" y="1678675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03120" y="2381565"/>
            <a:ext cx="30480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28804" y="3097764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425" y="3807308"/>
            <a:ext cx="37819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98604" y="3805062"/>
            <a:ext cx="314537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1741" y="3811916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82236" y="4602567"/>
            <a:ext cx="751770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ilit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64079" y="2381565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47961" y="3115396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00852" y="3110979"/>
            <a:ext cx="379116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73104" y="3120836"/>
            <a:ext cx="301032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72493" y="3110979"/>
            <a:ext cx="453432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45906" y="3120836"/>
            <a:ext cx="301032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06864" y="3830972"/>
            <a:ext cx="379116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062" y="3800584"/>
            <a:ext cx="379116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8264" y="3811916"/>
            <a:ext cx="33369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01856" y="4593515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38109" y="4584767"/>
            <a:ext cx="523173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ilit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3800584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4590221"/>
            <a:ext cx="394574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43308" y="4590221"/>
            <a:ext cx="314537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22003" y="4590221"/>
            <a:ext cx="45343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76999" y="5387726"/>
            <a:ext cx="844169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ilit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91438" y="3807308"/>
            <a:ext cx="33369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;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54868" y="4602142"/>
            <a:ext cx="33369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;</a:t>
            </a:r>
          </a:p>
        </p:txBody>
      </p:sp>
      <p:cxnSp>
        <p:nvCxnSpPr>
          <p:cNvPr id="4" name="Straight Arrow Connector 3"/>
          <p:cNvCxnSpPr>
            <a:stCxn id="2" idx="2"/>
            <a:endCxn id="10" idx="0"/>
          </p:cNvCxnSpPr>
          <p:nvPr/>
        </p:nvCxnSpPr>
        <p:spPr bwMode="auto">
          <a:xfrm flipH="1">
            <a:off x="1255520" y="1357593"/>
            <a:ext cx="1470445" cy="321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2" idx="2"/>
            <a:endCxn id="11" idx="0"/>
          </p:cNvCxnSpPr>
          <p:nvPr/>
        </p:nvCxnSpPr>
        <p:spPr bwMode="auto">
          <a:xfrm>
            <a:off x="2725965" y="1357593"/>
            <a:ext cx="1364830" cy="321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10" idx="2"/>
            <a:endCxn id="12" idx="0"/>
          </p:cNvCxnSpPr>
          <p:nvPr/>
        </p:nvCxnSpPr>
        <p:spPr bwMode="auto">
          <a:xfrm>
            <a:off x="1255520" y="2048007"/>
            <a:ext cx="0" cy="3335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12" idx="2"/>
            <a:endCxn id="13" idx="0"/>
          </p:cNvCxnSpPr>
          <p:nvPr/>
        </p:nvCxnSpPr>
        <p:spPr bwMode="auto">
          <a:xfrm>
            <a:off x="1255520" y="2750897"/>
            <a:ext cx="0" cy="3468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11" idx="2"/>
            <a:endCxn id="18" idx="0"/>
          </p:cNvCxnSpPr>
          <p:nvPr/>
        </p:nvCxnSpPr>
        <p:spPr bwMode="auto">
          <a:xfrm>
            <a:off x="4090795" y="2048007"/>
            <a:ext cx="0" cy="3335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>
            <a:stCxn id="33" idx="2"/>
            <a:endCxn id="35" idx="0"/>
          </p:cNvCxnSpPr>
          <p:nvPr/>
        </p:nvCxnSpPr>
        <p:spPr bwMode="auto">
          <a:xfrm>
            <a:off x="5789316" y="4169916"/>
            <a:ext cx="1111261" cy="4203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>
            <a:stCxn id="33" idx="2"/>
            <a:endCxn id="34" idx="0"/>
          </p:cNvCxnSpPr>
          <p:nvPr/>
        </p:nvCxnSpPr>
        <p:spPr bwMode="auto">
          <a:xfrm>
            <a:off x="5789316" y="4169916"/>
            <a:ext cx="351571" cy="4203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33" idx="2"/>
            <a:endCxn id="36" idx="0"/>
          </p:cNvCxnSpPr>
          <p:nvPr/>
        </p:nvCxnSpPr>
        <p:spPr bwMode="auto">
          <a:xfrm flipH="1">
            <a:off x="5448719" y="4169916"/>
            <a:ext cx="340597" cy="4203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>
            <a:stCxn id="20" idx="2"/>
            <a:endCxn id="33" idx="0"/>
          </p:cNvCxnSpPr>
          <p:nvPr/>
        </p:nvCxnSpPr>
        <p:spPr bwMode="auto">
          <a:xfrm>
            <a:off x="5474677" y="3484728"/>
            <a:ext cx="314639" cy="31585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>
            <a:stCxn id="33" idx="2"/>
            <a:endCxn id="39" idx="0"/>
          </p:cNvCxnSpPr>
          <p:nvPr/>
        </p:nvCxnSpPr>
        <p:spPr bwMode="auto">
          <a:xfrm>
            <a:off x="5789316" y="4169916"/>
            <a:ext cx="1832397" cy="43222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H="1">
            <a:off x="6900576" y="4959553"/>
            <a:ext cx="1" cy="4281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>
            <a:stCxn id="13" idx="2"/>
            <a:endCxn id="14" idx="0"/>
          </p:cNvCxnSpPr>
          <p:nvPr/>
        </p:nvCxnSpPr>
        <p:spPr bwMode="auto">
          <a:xfrm>
            <a:off x="1255520" y="3467096"/>
            <a:ext cx="1" cy="3402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>
            <a:stCxn id="13" idx="2"/>
            <a:endCxn id="38" idx="0"/>
          </p:cNvCxnSpPr>
          <p:nvPr/>
        </p:nvCxnSpPr>
        <p:spPr bwMode="auto">
          <a:xfrm>
            <a:off x="1255520" y="3467096"/>
            <a:ext cx="1202763" cy="3402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>
            <a:stCxn id="13" idx="2"/>
            <a:endCxn id="16" idx="0"/>
          </p:cNvCxnSpPr>
          <p:nvPr/>
        </p:nvCxnSpPr>
        <p:spPr bwMode="auto">
          <a:xfrm flipH="1">
            <a:off x="578457" y="3467096"/>
            <a:ext cx="677063" cy="3448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>
            <a:stCxn id="13" idx="2"/>
            <a:endCxn id="15" idx="0"/>
          </p:cNvCxnSpPr>
          <p:nvPr/>
        </p:nvCxnSpPr>
        <p:spPr bwMode="auto">
          <a:xfrm>
            <a:off x="1255520" y="3467096"/>
            <a:ext cx="600353" cy="3379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H="1">
            <a:off x="1855872" y="4174394"/>
            <a:ext cx="1" cy="4281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/>
          <p:cNvCxnSpPr>
            <a:stCxn id="18" idx="2"/>
            <a:endCxn id="21" idx="0"/>
          </p:cNvCxnSpPr>
          <p:nvPr/>
        </p:nvCxnSpPr>
        <p:spPr bwMode="auto">
          <a:xfrm flipH="1">
            <a:off x="4090410" y="2750897"/>
            <a:ext cx="385" cy="360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>
            <a:stCxn id="18" idx="2"/>
            <a:endCxn id="24" idx="0"/>
          </p:cNvCxnSpPr>
          <p:nvPr/>
        </p:nvCxnSpPr>
        <p:spPr bwMode="auto">
          <a:xfrm>
            <a:off x="4090795" y="2750897"/>
            <a:ext cx="505627" cy="3699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>
            <a:stCxn id="18" idx="2"/>
            <a:endCxn id="20" idx="0"/>
          </p:cNvCxnSpPr>
          <p:nvPr/>
        </p:nvCxnSpPr>
        <p:spPr bwMode="auto">
          <a:xfrm>
            <a:off x="4090795" y="2750897"/>
            <a:ext cx="1383882" cy="3644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/>
          <p:cNvCxnSpPr>
            <a:stCxn id="18" idx="2"/>
            <a:endCxn id="23" idx="0"/>
          </p:cNvCxnSpPr>
          <p:nvPr/>
        </p:nvCxnSpPr>
        <p:spPr bwMode="auto">
          <a:xfrm flipH="1">
            <a:off x="2899209" y="2750897"/>
            <a:ext cx="1191586" cy="3600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Straight Arrow Connector 111"/>
          <p:cNvCxnSpPr>
            <a:stCxn id="18" idx="2"/>
            <a:endCxn id="22" idx="0"/>
          </p:cNvCxnSpPr>
          <p:nvPr/>
        </p:nvCxnSpPr>
        <p:spPr bwMode="auto">
          <a:xfrm flipH="1">
            <a:off x="3523620" y="2750897"/>
            <a:ext cx="567175" cy="3699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/>
          <p:cNvCxnSpPr>
            <a:stCxn id="21" idx="2"/>
            <a:endCxn id="27" idx="0"/>
          </p:cNvCxnSpPr>
          <p:nvPr/>
        </p:nvCxnSpPr>
        <p:spPr bwMode="auto">
          <a:xfrm flipH="1">
            <a:off x="3523620" y="3480311"/>
            <a:ext cx="566790" cy="3202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21" idx="2"/>
            <a:endCxn id="26" idx="0"/>
          </p:cNvCxnSpPr>
          <p:nvPr/>
        </p:nvCxnSpPr>
        <p:spPr bwMode="auto">
          <a:xfrm>
            <a:off x="4090410" y="3480311"/>
            <a:ext cx="506012" cy="35066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>
            <a:stCxn id="21" idx="2"/>
            <a:endCxn id="28" idx="0"/>
          </p:cNvCxnSpPr>
          <p:nvPr/>
        </p:nvCxnSpPr>
        <p:spPr bwMode="auto">
          <a:xfrm>
            <a:off x="4090410" y="3480311"/>
            <a:ext cx="4699" cy="3316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125"/>
          <p:cNvCxnSpPr>
            <a:stCxn id="26" idx="2"/>
            <a:endCxn id="32" idx="0"/>
          </p:cNvCxnSpPr>
          <p:nvPr/>
        </p:nvCxnSpPr>
        <p:spPr bwMode="auto">
          <a:xfrm>
            <a:off x="4596422" y="4200304"/>
            <a:ext cx="3274" cy="38446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>
            <a:stCxn id="27" idx="2"/>
            <a:endCxn id="31" idx="0"/>
          </p:cNvCxnSpPr>
          <p:nvPr/>
        </p:nvCxnSpPr>
        <p:spPr bwMode="auto">
          <a:xfrm>
            <a:off x="3523620" y="4169916"/>
            <a:ext cx="4952" cy="42359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Straight Arrow Connector 140"/>
          <p:cNvCxnSpPr>
            <a:stCxn id="17" idx="2"/>
          </p:cNvCxnSpPr>
          <p:nvPr/>
        </p:nvCxnSpPr>
        <p:spPr bwMode="auto">
          <a:xfrm>
            <a:off x="1858121" y="4971899"/>
            <a:ext cx="9496" cy="11140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1" name="Straight Arrow Connector 150"/>
          <p:cNvCxnSpPr>
            <a:stCxn id="31" idx="2"/>
          </p:cNvCxnSpPr>
          <p:nvPr/>
        </p:nvCxnSpPr>
        <p:spPr bwMode="auto">
          <a:xfrm flipH="1">
            <a:off x="3523620" y="4962847"/>
            <a:ext cx="4952" cy="112856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/>
          <p:cNvCxnSpPr>
            <a:stCxn id="32" idx="2"/>
          </p:cNvCxnSpPr>
          <p:nvPr/>
        </p:nvCxnSpPr>
        <p:spPr bwMode="auto">
          <a:xfrm flipH="1">
            <a:off x="4596422" y="4954099"/>
            <a:ext cx="3274" cy="118989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1" name="Straight Arrow Connector 160"/>
          <p:cNvCxnSpPr>
            <a:stCxn id="36" idx="2"/>
          </p:cNvCxnSpPr>
          <p:nvPr/>
        </p:nvCxnSpPr>
        <p:spPr bwMode="auto">
          <a:xfrm>
            <a:off x="5448719" y="4959553"/>
            <a:ext cx="25958" cy="118444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7" name="Straight Arrow Connector 166"/>
          <p:cNvCxnSpPr>
            <a:stCxn id="37" idx="2"/>
          </p:cNvCxnSpPr>
          <p:nvPr/>
        </p:nvCxnSpPr>
        <p:spPr bwMode="auto">
          <a:xfrm>
            <a:off x="6899084" y="5757058"/>
            <a:ext cx="1492" cy="38694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/>
          <p:cNvCxnSpPr>
            <a:stCxn id="16" idx="2"/>
          </p:cNvCxnSpPr>
          <p:nvPr/>
        </p:nvCxnSpPr>
        <p:spPr bwMode="auto">
          <a:xfrm>
            <a:off x="578457" y="4181248"/>
            <a:ext cx="0" cy="190472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79671" y="908222"/>
            <a:ext cx="2967479" cy="181588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S | P 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A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|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 + 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[a-z]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ClrTx/>
              <a:buSzTx/>
              <a:buFontTx/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ilit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[0-9]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68" name="Straight Arrow Connector 67"/>
          <p:cNvCxnSpPr>
            <a:stCxn id="14" idx="2"/>
          </p:cNvCxnSpPr>
          <p:nvPr/>
        </p:nvCxnSpPr>
        <p:spPr bwMode="auto">
          <a:xfrm flipH="1">
            <a:off x="1255520" y="4176640"/>
            <a:ext cx="1" cy="190933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>
            <a:stCxn id="38" idx="2"/>
          </p:cNvCxnSpPr>
          <p:nvPr/>
        </p:nvCxnSpPr>
        <p:spPr bwMode="auto">
          <a:xfrm>
            <a:off x="2458283" y="4176640"/>
            <a:ext cx="0" cy="1967358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23" idx="2"/>
          </p:cNvCxnSpPr>
          <p:nvPr/>
        </p:nvCxnSpPr>
        <p:spPr bwMode="auto">
          <a:xfrm flipH="1">
            <a:off x="2884990" y="3480311"/>
            <a:ext cx="14219" cy="260124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>
            <a:stCxn id="28" idx="2"/>
          </p:cNvCxnSpPr>
          <p:nvPr/>
        </p:nvCxnSpPr>
        <p:spPr bwMode="auto">
          <a:xfrm>
            <a:off x="4095109" y="4181248"/>
            <a:ext cx="16284" cy="190472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stCxn id="34" idx="2"/>
          </p:cNvCxnSpPr>
          <p:nvPr/>
        </p:nvCxnSpPr>
        <p:spPr bwMode="auto">
          <a:xfrm>
            <a:off x="6140887" y="4959553"/>
            <a:ext cx="0" cy="118444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39" idx="2"/>
          </p:cNvCxnSpPr>
          <p:nvPr/>
        </p:nvCxnSpPr>
        <p:spPr bwMode="auto">
          <a:xfrm>
            <a:off x="7621713" y="4971474"/>
            <a:ext cx="0" cy="11145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728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E0C05776-2225-4ADC-97E8-F3E230154E35}" type="slidenum">
              <a:rPr lang="en-US" smtClean="0"/>
              <a:pPr eaLnBrk="1" hangingPunct="1"/>
              <a:t>52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208881" y="152400"/>
            <a:ext cx="5833269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Alternative Notations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11430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There are several syntax notations for productions in common use; all mean the same thing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err="1" smtClean="0"/>
              <a:t>ifStmt</a:t>
            </a:r>
            <a:r>
              <a:rPr lang="en-US" sz="2400" dirty="0" smtClean="0"/>
              <a:t> ::= if ( </a:t>
            </a:r>
            <a:r>
              <a:rPr lang="en-US" sz="2400" i="1" dirty="0" smtClean="0"/>
              <a:t>expr</a:t>
            </a:r>
            <a:r>
              <a:rPr lang="en-US" sz="2400" dirty="0" smtClean="0"/>
              <a:t> ) </a:t>
            </a:r>
            <a:r>
              <a:rPr lang="en-US" sz="2400" i="1" dirty="0" smtClean="0"/>
              <a:t>statement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lvl="1" eaLnBrk="1" hangingPunct="1">
              <a:buNone/>
            </a:pPr>
            <a:r>
              <a:rPr lang="en-US" sz="2400" i="1" dirty="0" err="1" smtClean="0"/>
              <a:t>ifStmt</a:t>
            </a:r>
            <a:r>
              <a:rPr lang="en-US" sz="2400" dirty="0" smtClean="0"/>
              <a:t>   </a:t>
            </a:r>
            <a:r>
              <a:rPr lang="en-US" sz="2400" dirty="0" smtClean="0">
                <a:sym typeface="Symbol" panose="05050102010706020507" pitchFamily="18" charset="2"/>
              </a:rPr>
              <a:t> </a:t>
            </a:r>
            <a:r>
              <a:rPr lang="en-US" sz="2400" dirty="0" smtClean="0"/>
              <a:t>if ( </a:t>
            </a:r>
            <a:r>
              <a:rPr lang="en-US" sz="2400" i="1" dirty="0" smtClean="0"/>
              <a:t>expr</a:t>
            </a:r>
            <a:r>
              <a:rPr lang="en-US" sz="2400" dirty="0" smtClean="0"/>
              <a:t> ) </a:t>
            </a:r>
            <a:r>
              <a:rPr lang="en-US" sz="2400" i="1" dirty="0" smtClean="0"/>
              <a:t>statement</a:t>
            </a:r>
          </a:p>
          <a:p>
            <a:pPr lvl="1" eaLnBrk="1" hangingPunct="1">
              <a:buNone/>
            </a:pPr>
            <a:endParaRPr lang="en-US" sz="2400" i="1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ifStmt</a:t>
            </a:r>
            <a:r>
              <a:rPr lang="en-US" sz="2400" dirty="0" smtClean="0"/>
              <a:t>&gt; ::= if ( &lt;</a:t>
            </a:r>
            <a:r>
              <a:rPr lang="en-US" sz="2400" dirty="0" err="1" smtClean="0"/>
              <a:t>expr</a:t>
            </a:r>
            <a:r>
              <a:rPr lang="en-US" sz="2400" dirty="0" smtClean="0"/>
              <a:t>&gt; ) &lt;statement&gt;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3E6813AF-47F7-45AB-B6A4-004D7C4345FF}" type="slidenum">
              <a:rPr lang="en-US" smtClean="0"/>
              <a:pPr eaLnBrk="1" hangingPunct="1"/>
              <a:t>53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Formal Languages &amp; Automata Theory</a:t>
            </a:r>
            <a:endParaRPr lang="en-US" sz="2800" dirty="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447800"/>
            <a:ext cx="8610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Alphabet: a finite set of symbols </a:t>
            </a:r>
            <a:r>
              <a:rPr lang="en-US" sz="2000" dirty="0" smtClean="0">
                <a:solidFill>
                  <a:srgbClr val="0070C0"/>
                </a:solidFill>
              </a:rPr>
              <a:t>( </a:t>
            </a:r>
            <a:r>
              <a:rPr lang="en-US" sz="2000" dirty="0" err="1" smtClean="0">
                <a:solidFill>
                  <a:srgbClr val="0070C0"/>
                </a:solidFill>
              </a:rPr>
              <a:t>eg</a:t>
            </a:r>
            <a:r>
              <a:rPr lang="en-US" sz="2000" dirty="0" smtClean="0">
                <a:solidFill>
                  <a:srgbClr val="0070C0"/>
                </a:solidFill>
              </a:rPr>
              <a:t>: [a-zA-Z0-9_] 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String: a finite, possibly empty sequence of symbols from an alphabet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Language: a set, often infinite, of strings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Finite specifications of (possibly infinite) languages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Grammar – a generator; a system for producing all strings in the language (and no other strings)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particular language may be specified by many different grammars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 grammar specifies only one language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C75F261D-F1D9-4409-B213-C4BF19B0C44F}" type="slidenum">
              <a:rPr lang="en-US" smtClean="0"/>
              <a:pPr eaLnBrk="1" hangingPunct="1"/>
              <a:t>54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90612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Productions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1430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rules of a grammar are called </a:t>
            </a:r>
            <a:r>
              <a:rPr lang="en-US" sz="2400" i="1" dirty="0" smtClean="0"/>
              <a:t>productions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Rules contain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Nonterminal symbols: grammar variables (</a:t>
            </a:r>
            <a:r>
              <a:rPr lang="en-US" sz="2000" i="1" dirty="0" smtClean="0"/>
              <a:t>program, statement, id, </a:t>
            </a:r>
            <a:r>
              <a:rPr lang="en-US" sz="2000" dirty="0" err="1" smtClean="0"/>
              <a:t>etc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Terminal symbols: concrete syntax that appears in programs (a, b, c, 0, 1, if, (, ), … )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Meaning of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i="1" dirty="0" smtClean="0"/>
              <a:t>	     </a:t>
            </a:r>
            <a:r>
              <a:rPr lang="en-US" sz="2000" i="1" dirty="0" smtClean="0"/>
              <a:t>nonterminal</a:t>
            </a:r>
            <a:r>
              <a:rPr lang="en-US" sz="2000" dirty="0" smtClean="0"/>
              <a:t>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smtClean="0"/>
              <a:t>&lt;sequence of terminals and non-terminals&gt;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 a derivation, an instance of </a:t>
            </a:r>
            <a:r>
              <a:rPr lang="en-US" sz="2000" i="1" dirty="0" smtClean="0"/>
              <a:t>non-terminal</a:t>
            </a:r>
            <a:r>
              <a:rPr lang="en-US" sz="2000" dirty="0" smtClean="0"/>
              <a:t> can be replaced by the sequence of terminals and non-terminals on its RHS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Often, there are two or more productions for one nonterminal – use any in different parts of derivation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BAE55E10-3DCA-4B10-8D42-BBCC6F6C2AC8}" type="slidenum">
              <a:rPr lang="en-US" smtClean="0"/>
              <a:pPr eaLnBrk="1" hangingPunct="1"/>
              <a:t>55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84633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Two ways to Parse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1828800"/>
            <a:ext cx="7924800" cy="3657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Parse: re-construct the derivation (syntactic structure) of a program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More prosaically: fill the gap between top and bottom of page with a parse tree:</a:t>
            </a:r>
          </a:p>
          <a:p>
            <a:pPr lvl="1" eaLnBrk="1" hangingPunct="1"/>
            <a:r>
              <a:rPr lang="en-US" sz="1800" dirty="0" smtClean="0"/>
              <a:t>Start at top; build tree downwards, sweeping left-to-right.  This is called a "top-down" parse.  What we just did for the "Tiny Language" example</a:t>
            </a:r>
          </a:p>
          <a:p>
            <a:pPr lvl="1" eaLnBrk="1" hangingPunct="1"/>
            <a:r>
              <a:rPr lang="en-US" sz="1800" dirty="0" smtClean="0"/>
              <a:t>Start at bottom; build little trees that join upwards.  Called a "bottom-up" parse.  What </a:t>
            </a:r>
            <a:r>
              <a:rPr lang="en-US" sz="1800" dirty="0" smtClean="0">
                <a:solidFill>
                  <a:srgbClr val="FF0000"/>
                </a:solidFill>
              </a:rPr>
              <a:t>CUP</a:t>
            </a:r>
            <a:r>
              <a:rPr lang="en-US" sz="1800" dirty="0" smtClean="0"/>
              <a:t> does for us.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2630E24E-680F-4122-B28B-ABCAA2F544A0}" type="slidenum">
              <a:rPr lang="en-US" smtClean="0"/>
              <a:pPr eaLnBrk="1" hangingPunct="1"/>
              <a:t>56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15521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Why Separate Scanner and Parser?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 eaLnBrk="1" hangingPunct="1"/>
            <a:r>
              <a:rPr lang="en-US" sz="2400" dirty="0"/>
              <a:t>In principle, a single recognizer could work directly from a concrete, character-by-character grammar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In practice this is never done: always scan chars to </a:t>
            </a:r>
            <a:r>
              <a:rPr lang="en-US" sz="2400" dirty="0" smtClean="0"/>
              <a:t>tokens, because: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Simplicity &amp; Separation of Concerns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Scanner hides details from parser (comments, whitespace, input files,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Parser becomes easier to build; has simpler input - stream-of-tokens</a:t>
            </a:r>
          </a:p>
          <a:p>
            <a:pPr lvl="2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Efficiency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Scanner can use simpler, fast design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But still often consumes a surprising amount of the compiler’s total execution time - it touches every char in source program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3520C1A2-3C9E-4CEB-94DC-A53A8CAA103D}" type="slidenum">
              <a:rPr lang="en-US" smtClean="0"/>
              <a:pPr eaLnBrk="1" hangingPunct="1"/>
              <a:t>57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16001" y="15240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Project Notes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295400"/>
            <a:ext cx="8305800" cy="4343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 project</a:t>
            </a:r>
          </a:p>
          <a:p>
            <a:pPr lvl="1" eaLnBrk="1" hangingPunct="1"/>
            <a:r>
              <a:rPr lang="en-US" sz="2000" dirty="0" smtClean="0"/>
              <a:t>Use </a:t>
            </a:r>
            <a:r>
              <a:rPr lang="en-US" sz="2000" dirty="0" err="1" smtClean="0">
                <a:solidFill>
                  <a:srgbClr val="FF0000"/>
                </a:solidFill>
              </a:rPr>
              <a:t>JFlex</a:t>
            </a:r>
            <a:r>
              <a:rPr lang="en-US" sz="2000" dirty="0" smtClean="0"/>
              <a:t> scanner-generator tool</a:t>
            </a:r>
          </a:p>
          <a:p>
            <a:pPr lvl="1" eaLnBrk="1" hangingPunct="1"/>
            <a:r>
              <a:rPr lang="en-US" sz="2000" dirty="0" smtClean="0"/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CUP</a:t>
            </a:r>
            <a:r>
              <a:rPr lang="en-US" sz="2000" dirty="0" smtClean="0"/>
              <a:t> parser-generator tool</a:t>
            </a:r>
          </a:p>
          <a:p>
            <a:pPr lvl="1" eaLnBrk="1" hangingPunct="1"/>
            <a:r>
              <a:rPr lang="en-US" sz="2000" dirty="0" smtClean="0"/>
              <a:t>The two work together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dirty="0" smtClean="0">
                <a:solidFill>
                  <a:srgbClr val="FF0000"/>
                </a:solidFill>
              </a:rPr>
              <a:t>CUP</a:t>
            </a:r>
            <a:r>
              <a:rPr lang="en-US" sz="2000" dirty="0" smtClean="0"/>
              <a:t> generates a file of token kinds into </a:t>
            </a:r>
            <a:r>
              <a:rPr lang="en-US" sz="2000" dirty="0" smtClean="0">
                <a:solidFill>
                  <a:srgbClr val="FF0000"/>
                </a:solidFill>
              </a:rPr>
              <a:t>sym.java</a:t>
            </a:r>
            <a:r>
              <a:rPr lang="en-US" sz="2000" dirty="0" smtClean="0"/>
              <a:t> (SEMI = 28, LT = 18, </a:t>
            </a:r>
            <a:r>
              <a:rPr lang="en-US" sz="2000" dirty="0" err="1" smtClean="0"/>
              <a:t>etc</a:t>
            </a:r>
            <a:r>
              <a:rPr lang="en-US" sz="2000" dirty="0" smtClean="0"/>
              <a:t>) </a:t>
            </a:r>
          </a:p>
          <a:p>
            <a:pPr lvl="1" eaLnBrk="1" hangingPunct="1"/>
            <a:r>
              <a:rPr lang="en-US" sz="2000" dirty="0" err="1" smtClean="0">
                <a:solidFill>
                  <a:srgbClr val="FF0000"/>
                </a:solidFill>
              </a:rPr>
              <a:t>JFlex</a:t>
            </a:r>
            <a:r>
              <a:rPr lang="en-US" sz="2000" dirty="0" smtClean="0"/>
              <a:t> needs these definitions.  To </a:t>
            </a:r>
            <a:r>
              <a:rPr lang="en-US" sz="2000" i="1" dirty="0" smtClean="0"/>
              <a:t>bootstrap </a:t>
            </a:r>
            <a:r>
              <a:rPr lang="en-US" sz="2000" dirty="0" smtClean="0"/>
              <a:t>this process, inspect the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grammar and devise your own set of token kinds</a:t>
            </a:r>
          </a:p>
          <a:p>
            <a:pPr lvl="1" eaLnBrk="1" hangingPunct="1"/>
            <a:r>
              <a:rPr lang="en-US" sz="2000" dirty="0"/>
              <a:t>See </a:t>
            </a:r>
            <a:r>
              <a:rPr lang="en-US" sz="2000" dirty="0" err="1"/>
              <a:t>MiniJava</a:t>
            </a:r>
            <a:r>
              <a:rPr lang="en-US" sz="2000" dirty="0"/>
              <a:t> page at:</a:t>
            </a:r>
            <a:br>
              <a:rPr lang="en-US" sz="2000" dirty="0"/>
            </a:br>
            <a:r>
              <a:rPr lang="en-US" sz="1800" dirty="0"/>
              <a:t>      </a:t>
            </a:r>
            <a:r>
              <a:rPr lang="en-US" sz="1800" dirty="0">
                <a:hlinkClick r:id="rId7"/>
              </a:rPr>
              <a:t>http://www.cambridge.org/resources/052182060X/</a:t>
            </a:r>
            <a:r>
              <a:rPr lang="en-US" sz="1800" dirty="0"/>
              <a:t> </a:t>
            </a:r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732E308-078B-4A68-B94A-7BF3CDA10EB0}" type="slidenum">
              <a:rPr lang="en-US" smtClean="0"/>
              <a:pPr eaLnBrk="1" hangingPunct="1"/>
              <a:t>58</a:t>
            </a:fld>
            <a:endParaRPr lang="en-US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1676400"/>
            <a:ext cx="8077200" cy="35474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Homework: paper exercises on regex and FAs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Next week: first part of the compiler assignment – the scanner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Send partner info to Nat if you want project space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Next topic: parsing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Will do LR parsing first, for the project (</a:t>
            </a:r>
            <a:r>
              <a:rPr lang="en-US" sz="2400" dirty="0" smtClean="0">
                <a:solidFill>
                  <a:srgbClr val="FF0000"/>
                </a:solidFill>
              </a:rPr>
              <a:t>CUP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Cooper&amp;Torczon</a:t>
            </a:r>
            <a:r>
              <a:rPr lang="en-US" sz="2400" dirty="0" smtClean="0"/>
              <a:t> chapter 3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4ABF633-61F0-4196-818F-A7EEDFEA2B45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50963" y="13767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Typical Tokens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1100692"/>
            <a:ext cx="7772400" cy="43857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Operators &amp; Punctuation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Single chars:    +    -     *      =     /    (    ]     ;   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Double chars:   ::   &lt;=   ==   != 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Keywords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if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while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for</a:t>
            </a:r>
            <a:r>
              <a:rPr lang="en-US" sz="2000" dirty="0" smtClean="0"/>
              <a:t>  </a:t>
            </a:r>
            <a:r>
              <a:rPr lang="en-US" sz="2000" dirty="0" err="1" smtClean="0">
                <a:solidFill>
                  <a:srgbClr val="0070C0"/>
                </a:solidFill>
              </a:rPr>
              <a:t>goto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return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switch</a:t>
            </a:r>
            <a:r>
              <a:rPr lang="en-US" sz="2000" dirty="0" smtClean="0"/>
              <a:t>  </a:t>
            </a:r>
            <a:r>
              <a:rPr lang="en-US" sz="2000" dirty="0" smtClean="0">
                <a:solidFill>
                  <a:srgbClr val="0070C0"/>
                </a:solidFill>
              </a:rPr>
              <a:t>void</a:t>
            </a:r>
            <a:r>
              <a:rPr lang="en-US" sz="2000" dirty="0" smtClean="0"/>
              <a:t>  …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Identifiers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single </a:t>
            </a:r>
            <a:r>
              <a:rPr lang="en-US" sz="2000" dirty="0" smtClean="0">
                <a:solidFill>
                  <a:srgbClr val="0070C0"/>
                </a:solidFill>
              </a:rPr>
              <a:t>ID</a:t>
            </a:r>
            <a:r>
              <a:rPr lang="en-US" sz="2000" dirty="0" smtClean="0"/>
              <a:t> token kind, parameterized by </a:t>
            </a:r>
            <a:r>
              <a:rPr lang="en-US" sz="2000" i="1" dirty="0" smtClean="0"/>
              <a:t>lexeme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Integer constants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 single </a:t>
            </a:r>
            <a:r>
              <a:rPr lang="en-US" sz="2000" dirty="0" smtClean="0">
                <a:solidFill>
                  <a:srgbClr val="0070C0"/>
                </a:solidFill>
              </a:rPr>
              <a:t>ILIT</a:t>
            </a:r>
            <a:r>
              <a:rPr lang="en-US" sz="2000" dirty="0" smtClean="0"/>
              <a:t> token kind, parameterized by </a:t>
            </a:r>
            <a:r>
              <a:rPr lang="en-US" sz="2000" dirty="0" err="1" smtClean="0">
                <a:solidFill>
                  <a:srgbClr val="0070C0"/>
                </a:solidFill>
              </a:rPr>
              <a:t>int</a:t>
            </a:r>
            <a:r>
              <a:rPr lang="en-US" sz="2000" dirty="0" smtClean="0"/>
              <a:t> value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5661580"/>
            <a:ext cx="7437353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See </a:t>
            </a:r>
            <a:r>
              <a:rPr lang="en-US" dirty="0" smtClean="0"/>
              <a:t>jflex-1.5.0\examples\java\</a:t>
            </a:r>
            <a:r>
              <a:rPr lang="en-US" dirty="0" err="1" smtClean="0"/>
              <a:t>java.flex</a:t>
            </a:r>
            <a:r>
              <a:rPr lang="en-US" dirty="0" smtClean="0"/>
              <a:t> for real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085" y="76200"/>
            <a:ext cx="7793037" cy="577850"/>
          </a:xfrm>
        </p:spPr>
        <p:txBody>
          <a:bodyPr/>
          <a:lstStyle/>
          <a:p>
            <a:r>
              <a:rPr lang="en-US" dirty="0" smtClean="0"/>
              <a:t>Token Spotting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B-</a:t>
            </a:r>
            <a:fld id="{3079E7BA-AFDA-420D-92A2-C092106469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2868" y="1981200"/>
            <a:ext cx="848995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if(a&lt;=3)++grades[1];		</a:t>
            </a:r>
            <a:r>
              <a:rPr lang="en-US" dirty="0">
                <a:solidFill>
                  <a:srgbClr val="00B050"/>
                </a:solidFill>
              </a:rPr>
              <a:t>// what are the tokens? (no spaces)</a:t>
            </a:r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fac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  <a:r>
              <a:rPr lang="en-US" dirty="0" smtClean="0">
                <a:solidFill>
                  <a:srgbClr val="00B050"/>
                </a:solidFill>
              </a:rPr>
              <a:t>		// what are the tokens? (need spaces?)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2868" y="4495800"/>
            <a:ext cx="848995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Counter-example: fixed-format FORTRAN: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DO 50 I = 1,99		</a:t>
            </a:r>
            <a:r>
              <a:rPr lang="en-US" dirty="0" smtClean="0">
                <a:solidFill>
                  <a:srgbClr val="00B050"/>
                </a:solidFill>
              </a:rPr>
              <a:t>// DO loop</a:t>
            </a:r>
          </a:p>
          <a:p>
            <a:pPr lvl="1"/>
            <a:r>
              <a:rPr lang="en-US" dirty="0" smtClean="0"/>
              <a:t>DO 50 I = 1.2		</a:t>
            </a:r>
            <a:r>
              <a:rPr lang="en-US" dirty="0" smtClean="0">
                <a:solidFill>
                  <a:srgbClr val="00B050"/>
                </a:solidFill>
              </a:rPr>
              <a:t>// assignment: DO50I = 1.2</a:t>
            </a:r>
          </a:p>
        </p:txBody>
      </p:sp>
    </p:spTree>
    <p:extLst>
      <p:ext uri="{BB962C8B-B14F-4D97-AF65-F5344CB8AC3E}">
        <p14:creationId xmlns:p14="http://schemas.microsoft.com/office/powerpoint/2010/main" val="20057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0CA7EE9C-DFED-48C4-9B14-C6865320E97F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324382" y="228600"/>
            <a:ext cx="7793037" cy="577850"/>
          </a:xfrm>
        </p:spPr>
        <p:txBody>
          <a:bodyPr/>
          <a:lstStyle/>
          <a:p>
            <a:pPr eaLnBrk="1" hangingPunct="1"/>
            <a:r>
              <a:rPr lang="en-US" dirty="0" smtClean="0"/>
              <a:t>Principle of Longest Match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07877" y="1447800"/>
            <a:ext cx="8421688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Scanner should pick the </a:t>
            </a:r>
            <a:r>
              <a:rPr lang="en-US" sz="2400" i="1" dirty="0" smtClean="0"/>
              <a:t>longest</a:t>
            </a:r>
            <a:r>
              <a:rPr lang="en-US" sz="2400" dirty="0" smtClean="0"/>
              <a:t> possible string to make up the next token (“greedy” algorithm)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return </a:t>
            </a:r>
            <a:r>
              <a:rPr lang="en-US" sz="2000" dirty="0" err="1" smtClean="0">
                <a:solidFill>
                  <a:srgbClr val="0070C0"/>
                </a:solidFill>
              </a:rPr>
              <a:t>idx</a:t>
            </a:r>
            <a:r>
              <a:rPr lang="en-US" sz="2000" dirty="0" smtClean="0">
                <a:solidFill>
                  <a:srgbClr val="0070C0"/>
                </a:solidFill>
              </a:rPr>
              <a:t> &lt;= iffy;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should be scanned into 5 tokens: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&lt;=</a:t>
            </a:r>
            <a:r>
              <a:rPr lang="en-US" sz="2000" dirty="0" smtClean="0"/>
              <a:t> is </a:t>
            </a:r>
            <a:r>
              <a:rPr lang="en-US" sz="2000" i="1" dirty="0" smtClean="0"/>
              <a:t>one</a:t>
            </a:r>
            <a:r>
              <a:rPr lang="en-US" sz="2000" dirty="0" smtClean="0"/>
              <a:t> token, not two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iffy</a:t>
            </a:r>
            <a:r>
              <a:rPr lang="en-US" sz="2000" dirty="0" smtClean="0"/>
              <a:t> is an </a:t>
            </a:r>
            <a:r>
              <a:rPr lang="en-US" sz="2000" dirty="0" smtClean="0">
                <a:solidFill>
                  <a:srgbClr val="0070C0"/>
                </a:solidFill>
              </a:rPr>
              <a:t>ID</a:t>
            </a:r>
            <a:r>
              <a:rPr lang="en-US" sz="2000" dirty="0" smtClean="0"/>
              <a:t>, not </a:t>
            </a:r>
            <a:r>
              <a:rPr lang="en-US" sz="2000" dirty="0" smtClean="0">
                <a:solidFill>
                  <a:srgbClr val="0070C0"/>
                </a:solidFill>
              </a:rPr>
              <a:t>IF</a:t>
            </a:r>
            <a:r>
              <a:rPr lang="en-US" sz="2000" dirty="0" smtClean="0"/>
              <a:t> followed by </a:t>
            </a:r>
            <a:r>
              <a:rPr lang="en-US" sz="2000" dirty="0" err="1" smtClean="0">
                <a:solidFill>
                  <a:srgbClr val="0070C0"/>
                </a:solidFill>
              </a:rPr>
              <a:t>ID:fy</a:t>
            </a:r>
            <a:endParaRPr lang="en-US" sz="2000" dirty="0" smtClean="0"/>
          </a:p>
        </p:txBody>
      </p:sp>
      <p:sp>
        <p:nvSpPr>
          <p:cNvPr id="1843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9901" y="3886200"/>
            <a:ext cx="1039067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18440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1409" y="3886200"/>
            <a:ext cx="805029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err="1" smtClean="0"/>
              <a:t>ID:idx</a:t>
            </a:r>
            <a:endParaRPr lang="en-US" dirty="0"/>
          </a:p>
        </p:txBody>
      </p:sp>
      <p:sp>
        <p:nvSpPr>
          <p:cNvPr id="18441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3703" y="3886200"/>
            <a:ext cx="593432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LEQ</a:t>
            </a:r>
            <a:endParaRPr lang="en-US" dirty="0"/>
          </a:p>
        </p:txBody>
      </p:sp>
      <p:sp>
        <p:nvSpPr>
          <p:cNvPr id="18442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3886200"/>
            <a:ext cx="821892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err="1" smtClean="0"/>
              <a:t>ID:iffy</a:t>
            </a:r>
            <a:endParaRPr lang="en-US" dirty="0"/>
          </a:p>
        </p:txBody>
      </p:sp>
      <p:sp>
        <p:nvSpPr>
          <p:cNvPr id="18443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03557" y="3886200"/>
            <a:ext cx="707245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dirty="0" smtClean="0"/>
              <a:t>SEMI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B-</a:t>
            </a:r>
            <a:fld id="{467F9AF6-BA22-419E-B00D-CC880C43DCF5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9600" y="1371600"/>
            <a:ext cx="79248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i="1" dirty="0" smtClean="0"/>
              <a:t>syntax</a:t>
            </a:r>
            <a:r>
              <a:rPr lang="en-US" sz="2800" dirty="0" smtClean="0"/>
              <a:t>, of most programming languages can be specified using Regular Expressions</a:t>
            </a:r>
          </a:p>
          <a:p>
            <a:pPr lvl="1" eaLnBrk="1" hangingPunct="1"/>
            <a:r>
              <a:rPr lang="en-US" sz="2400" dirty="0" smtClean="0"/>
              <a:t>“REs” in </a:t>
            </a:r>
            <a:r>
              <a:rPr lang="en-US" sz="2400" dirty="0" err="1" smtClean="0"/>
              <a:t>Cooper&amp;Torczon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“regex” is more common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Tokens can be recognized by a deterministic finite automaton (DFA)</a:t>
            </a:r>
          </a:p>
          <a:p>
            <a:pPr lvl="1" eaLnBrk="1" hangingPunct="1"/>
            <a:r>
              <a:rPr lang="en-US" sz="2400" dirty="0" smtClean="0"/>
              <a:t>DFA (a Java class) is almost always generated from regex using a software tool, such as </a:t>
            </a:r>
            <a:r>
              <a:rPr lang="en-US" sz="2400" dirty="0" err="1" smtClean="0"/>
              <a:t>JFlex</a:t>
            </a:r>
            <a:endParaRPr lang="en-US" sz="2400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Regex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928e925-9701-4a3f-9458-a16f8f4105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10415</TotalTime>
  <Words>3938</Words>
  <Application>Microsoft Office PowerPoint</Application>
  <PresentationFormat>On-screen Show (4:3)</PresentationFormat>
  <Paragraphs>1055</Paragraphs>
  <Slides>58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Scanner</vt:lpstr>
      <vt:lpstr>Automatic or Hand-Written?</vt:lpstr>
      <vt:lpstr>Reminder: a token is . . .</vt:lpstr>
      <vt:lpstr>A Token in your Java scanner</vt:lpstr>
      <vt:lpstr>Typical Tokens</vt:lpstr>
      <vt:lpstr>Token Spotting</vt:lpstr>
      <vt:lpstr>Principle of Longest Match</vt:lpstr>
      <vt:lpstr>Regex</vt:lpstr>
      <vt:lpstr>Regex Cheat Sheet</vt:lpstr>
      <vt:lpstr>Regex Examples</vt:lpstr>
      <vt:lpstr>regex</vt:lpstr>
      <vt:lpstr>regex macros</vt:lpstr>
      <vt:lpstr>Automata</vt:lpstr>
      <vt:lpstr>Finite Automata Terminology</vt:lpstr>
      <vt:lpstr>DFA for “cat”</vt:lpstr>
      <vt:lpstr>DFA for ILIT </vt:lpstr>
      <vt:lpstr>DFA for ID</vt:lpstr>
      <vt:lpstr>DFAs work like this . . .</vt:lpstr>
      <vt:lpstr>DFAs work like this - examples</vt:lpstr>
      <vt:lpstr>Thompson’s Construction: Combining DFAs</vt:lpstr>
      <vt:lpstr>Combining DFAs, cont’d</vt:lpstr>
      <vt:lpstr>Exercise</vt:lpstr>
      <vt:lpstr>Exercise</vt:lpstr>
      <vt:lpstr>NFA for a(b|c)*</vt:lpstr>
      <vt:lpstr>Finite State Automaton (FSA)</vt:lpstr>
      <vt:lpstr>DFA vs NFA</vt:lpstr>
      <vt:lpstr>DFAs in Scanners</vt:lpstr>
      <vt:lpstr>NFA to DFA</vt:lpstr>
      <vt:lpstr>NFA to DFA</vt:lpstr>
      <vt:lpstr>NFA to DFA</vt:lpstr>
      <vt:lpstr>NFA to DFA</vt:lpstr>
      <vt:lpstr>NFA to DFA - Even Better</vt:lpstr>
      <vt:lpstr>From NFA to DFA</vt:lpstr>
      <vt:lpstr>Build DFA for: b(at|ag) | bug  from its NFA</vt:lpstr>
      <vt:lpstr>Build DFA for: b(at|ag) | bug  from its NFA</vt:lpstr>
      <vt:lpstr>Hand-Written Scanner</vt:lpstr>
      <vt:lpstr>Scanner DFA Example – Part 1</vt:lpstr>
      <vt:lpstr>Scanner DFA Example – Part 2</vt:lpstr>
      <vt:lpstr>Scanner DFA Example – Part 3</vt:lpstr>
      <vt:lpstr>Scanner DFA Example – Part 4</vt:lpstr>
      <vt:lpstr>Scanner – class, ctor, skipWhite</vt:lpstr>
      <vt:lpstr>Scanner- id</vt:lpstr>
      <vt:lpstr>Scanner - iLit</vt:lpstr>
      <vt:lpstr>Scanner - nextToken</vt:lpstr>
      <vt:lpstr>Scanner – nextToken, cont’d</vt:lpstr>
      <vt:lpstr>Grammars &amp; BNF</vt:lpstr>
      <vt:lpstr>Grammar for a Tiny Language</vt:lpstr>
      <vt:lpstr>Example Derivation</vt:lpstr>
      <vt:lpstr>Parse Tree - First Few Steps</vt:lpstr>
      <vt:lpstr>Parse Tree - Complete</vt:lpstr>
      <vt:lpstr>Alternative Notations</vt:lpstr>
      <vt:lpstr>Formal Languages &amp; Automata Theory</vt:lpstr>
      <vt:lpstr>Productions</vt:lpstr>
      <vt:lpstr>Two ways to Parse</vt:lpstr>
      <vt:lpstr>Why Separate Scanner and Parser?</vt:lpstr>
      <vt:lpstr>Project Notes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412</cp:revision>
  <dcterms:created xsi:type="dcterms:W3CDTF">2002-10-01T01:44:57Z</dcterms:created>
  <dcterms:modified xsi:type="dcterms:W3CDTF">2014-04-04T17:27:44Z</dcterms:modified>
</cp:coreProperties>
</file>