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4"/>
  </p:notesMasterIdLst>
  <p:handoutMasterIdLst>
    <p:handoutMasterId r:id="rId55"/>
  </p:handoutMasterIdLst>
  <p:sldIdLst>
    <p:sldId id="399" r:id="rId2"/>
    <p:sldId id="305" r:id="rId3"/>
    <p:sldId id="345" r:id="rId4"/>
    <p:sldId id="346" r:id="rId5"/>
    <p:sldId id="400" r:id="rId6"/>
    <p:sldId id="347" r:id="rId7"/>
    <p:sldId id="348" r:id="rId8"/>
    <p:sldId id="349" r:id="rId9"/>
    <p:sldId id="350" r:id="rId10"/>
    <p:sldId id="351" r:id="rId11"/>
    <p:sldId id="384" r:id="rId12"/>
    <p:sldId id="386" r:id="rId13"/>
    <p:sldId id="385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8" r:id="rId25"/>
    <p:sldId id="352" r:id="rId26"/>
    <p:sldId id="353" r:id="rId27"/>
    <p:sldId id="354" r:id="rId28"/>
    <p:sldId id="355" r:id="rId29"/>
    <p:sldId id="356" r:id="rId30"/>
    <p:sldId id="359" r:id="rId31"/>
    <p:sldId id="360" r:id="rId32"/>
    <p:sldId id="363" r:id="rId33"/>
    <p:sldId id="364" r:id="rId34"/>
    <p:sldId id="366" r:id="rId35"/>
    <p:sldId id="367" r:id="rId36"/>
    <p:sldId id="369" r:id="rId37"/>
    <p:sldId id="401" r:id="rId38"/>
    <p:sldId id="372" r:id="rId39"/>
    <p:sldId id="403" r:id="rId40"/>
    <p:sldId id="370" r:id="rId41"/>
    <p:sldId id="371" r:id="rId42"/>
    <p:sldId id="405" r:id="rId43"/>
    <p:sldId id="408" r:id="rId44"/>
    <p:sldId id="373" r:id="rId45"/>
    <p:sldId id="402" r:id="rId46"/>
    <p:sldId id="375" r:id="rId47"/>
    <p:sldId id="376" r:id="rId48"/>
    <p:sldId id="377" r:id="rId49"/>
    <p:sldId id="378" r:id="rId50"/>
    <p:sldId id="379" r:id="rId51"/>
    <p:sldId id="383" r:id="rId52"/>
    <p:sldId id="302" r:id="rId53"/>
  </p:sldIdLst>
  <p:sldSz cx="9144000" cy="6858000" type="screen4x3"/>
  <p:notesSz cx="6934200" cy="9220200"/>
  <p:custDataLst>
    <p:tags r:id="rId5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E-</a:t>
            </a:r>
            <a:fld id="{57C17F89-9B80-4DAB-9CAC-E2CCCAAAF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2" rIns="91486" bIns="45742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568CA590-2889-4515-8213-F32991618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1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33C0D65-8EA9-482B-A48A-5BB1617464AB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Appel’s book</a:t>
            </a:r>
          </a:p>
        </p:txBody>
      </p:sp>
    </p:spTree>
    <p:extLst>
      <p:ext uri="{BB962C8B-B14F-4D97-AF65-F5344CB8AC3E}">
        <p14:creationId xmlns:p14="http://schemas.microsoft.com/office/powerpoint/2010/main" val="337583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33C0D65-8EA9-482B-A48A-5BB1617464AB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Appel’s book</a:t>
            </a:r>
          </a:p>
        </p:txBody>
      </p:sp>
    </p:spTree>
    <p:extLst>
      <p:ext uri="{BB962C8B-B14F-4D97-AF65-F5344CB8AC3E}">
        <p14:creationId xmlns:p14="http://schemas.microsoft.com/office/powerpoint/2010/main" val="85497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990600" y="6400800"/>
            <a:ext cx="19050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400800"/>
            <a:ext cx="28956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E-</a:t>
            </a:r>
            <a:fld id="{68DDE8EC-6A49-43C8-AEE3-9E27BEF1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6858000" y="6243638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1A635BF0-1B85-41FF-A6DC-4CEC9CA93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0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E2938A4F-C1CF-4E05-9173-B61AF27D7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0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06EFEB47-AB9D-47A4-8111-B2659F68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8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</a:t>
            </a:r>
            <a:fld id="{010228DF-16C6-4626-BF01-CADCC04CD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1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55600" y="126804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38187" y="126804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79425" y="549079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49312" y="549079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65087" y="476054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00087" y="18854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81000" y="809429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0969" y="161517"/>
            <a:ext cx="7554119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/>
              <a:t>E-</a:t>
            </a:r>
            <a:fld id="{728C8B94-EABF-4932-BC5E-F20432400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6" r:id="rId3"/>
    <p:sldLayoutId id="2147483808" r:id="rId4"/>
    <p:sldLayoutId id="2147483814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8.xml"/><Relationship Id="rId4" Type="http://schemas.openxmlformats.org/officeDocument/2006/relationships/tags" Target="../tags/tag17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26" Type="http://schemas.openxmlformats.org/officeDocument/2006/relationships/tags" Target="../tags/tag208.xml"/><Relationship Id="rId3" Type="http://schemas.openxmlformats.org/officeDocument/2006/relationships/tags" Target="../tags/tag185.xml"/><Relationship Id="rId21" Type="http://schemas.openxmlformats.org/officeDocument/2006/relationships/tags" Target="../tags/tag203.xml"/><Relationship Id="rId34" Type="http://schemas.openxmlformats.org/officeDocument/2006/relationships/slideLayout" Target="../slideLayouts/slideLayout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5" Type="http://schemas.openxmlformats.org/officeDocument/2006/relationships/tags" Target="../tags/tag207.xml"/><Relationship Id="rId33" Type="http://schemas.openxmlformats.org/officeDocument/2006/relationships/tags" Target="../tags/tag215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20" Type="http://schemas.openxmlformats.org/officeDocument/2006/relationships/tags" Target="../tags/tag202.xml"/><Relationship Id="rId29" Type="http://schemas.openxmlformats.org/officeDocument/2006/relationships/tags" Target="../tags/tag211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24" Type="http://schemas.openxmlformats.org/officeDocument/2006/relationships/tags" Target="../tags/tag206.xml"/><Relationship Id="rId32" Type="http://schemas.openxmlformats.org/officeDocument/2006/relationships/tags" Target="../tags/tag214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23" Type="http://schemas.openxmlformats.org/officeDocument/2006/relationships/tags" Target="../tags/tag205.xml"/><Relationship Id="rId28" Type="http://schemas.openxmlformats.org/officeDocument/2006/relationships/tags" Target="../tags/tag210.xml"/><Relationship Id="rId10" Type="http://schemas.openxmlformats.org/officeDocument/2006/relationships/tags" Target="../tags/tag192.xml"/><Relationship Id="rId19" Type="http://schemas.openxmlformats.org/officeDocument/2006/relationships/tags" Target="../tags/tag201.xml"/><Relationship Id="rId31" Type="http://schemas.openxmlformats.org/officeDocument/2006/relationships/tags" Target="../tags/tag213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Relationship Id="rId22" Type="http://schemas.openxmlformats.org/officeDocument/2006/relationships/tags" Target="../tags/tag204.xml"/><Relationship Id="rId27" Type="http://schemas.openxmlformats.org/officeDocument/2006/relationships/tags" Target="../tags/tag209.xml"/><Relationship Id="rId30" Type="http://schemas.openxmlformats.org/officeDocument/2006/relationships/tags" Target="../tags/tag2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0.xml"/><Relationship Id="rId4" Type="http://schemas.openxmlformats.org/officeDocument/2006/relationships/tags" Target="../tags/tag2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23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9.xml"/><Relationship Id="rId4" Type="http://schemas.openxmlformats.org/officeDocument/2006/relationships/tags" Target="../tags/tag2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3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34.xml"/><Relationship Id="rId4" Type="http://schemas.openxmlformats.org/officeDocument/2006/relationships/tags" Target="../tags/tag23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45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7.xml"/><Relationship Id="rId4" Type="http://schemas.openxmlformats.org/officeDocument/2006/relationships/tags" Target="../tags/tag24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7.xml"/><Relationship Id="rId4" Type="http://schemas.openxmlformats.org/officeDocument/2006/relationships/tags" Target="../tags/tag25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60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2.xml"/><Relationship Id="rId4" Type="http://schemas.openxmlformats.org/officeDocument/2006/relationships/tags" Target="../tags/tag26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270.xml"/><Relationship Id="rId13" Type="http://schemas.openxmlformats.org/officeDocument/2006/relationships/tags" Target="../tags/tag275.xml"/><Relationship Id="rId18" Type="http://schemas.openxmlformats.org/officeDocument/2006/relationships/tags" Target="../tags/tag280.xml"/><Relationship Id="rId26" Type="http://schemas.openxmlformats.org/officeDocument/2006/relationships/tags" Target="../tags/tag288.xml"/><Relationship Id="rId3" Type="http://schemas.openxmlformats.org/officeDocument/2006/relationships/tags" Target="../tags/tag265.xml"/><Relationship Id="rId21" Type="http://schemas.openxmlformats.org/officeDocument/2006/relationships/tags" Target="../tags/tag283.xml"/><Relationship Id="rId7" Type="http://schemas.openxmlformats.org/officeDocument/2006/relationships/tags" Target="../tags/tag269.xml"/><Relationship Id="rId12" Type="http://schemas.openxmlformats.org/officeDocument/2006/relationships/tags" Target="../tags/tag274.xml"/><Relationship Id="rId17" Type="http://schemas.openxmlformats.org/officeDocument/2006/relationships/tags" Target="../tags/tag279.xml"/><Relationship Id="rId25" Type="http://schemas.openxmlformats.org/officeDocument/2006/relationships/tags" Target="../tags/tag287.xml"/><Relationship Id="rId33" Type="http://schemas.openxmlformats.org/officeDocument/2006/relationships/slideLayout" Target="../slideLayouts/slideLayout5.xml"/><Relationship Id="rId2" Type="http://schemas.openxmlformats.org/officeDocument/2006/relationships/tags" Target="../tags/tag264.xml"/><Relationship Id="rId16" Type="http://schemas.openxmlformats.org/officeDocument/2006/relationships/tags" Target="../tags/tag278.xml"/><Relationship Id="rId20" Type="http://schemas.openxmlformats.org/officeDocument/2006/relationships/tags" Target="../tags/tag282.xml"/><Relationship Id="rId29" Type="http://schemas.openxmlformats.org/officeDocument/2006/relationships/tags" Target="../tags/tag291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1" Type="http://schemas.openxmlformats.org/officeDocument/2006/relationships/tags" Target="../tags/tag273.xml"/><Relationship Id="rId24" Type="http://schemas.openxmlformats.org/officeDocument/2006/relationships/tags" Target="../tags/tag286.xml"/><Relationship Id="rId32" Type="http://schemas.openxmlformats.org/officeDocument/2006/relationships/tags" Target="../tags/tag294.xml"/><Relationship Id="rId5" Type="http://schemas.openxmlformats.org/officeDocument/2006/relationships/tags" Target="../tags/tag267.xml"/><Relationship Id="rId15" Type="http://schemas.openxmlformats.org/officeDocument/2006/relationships/tags" Target="../tags/tag277.xml"/><Relationship Id="rId23" Type="http://schemas.openxmlformats.org/officeDocument/2006/relationships/tags" Target="../tags/tag285.xml"/><Relationship Id="rId28" Type="http://schemas.openxmlformats.org/officeDocument/2006/relationships/tags" Target="../tags/tag290.xml"/><Relationship Id="rId10" Type="http://schemas.openxmlformats.org/officeDocument/2006/relationships/tags" Target="../tags/tag272.xml"/><Relationship Id="rId19" Type="http://schemas.openxmlformats.org/officeDocument/2006/relationships/tags" Target="../tags/tag281.xml"/><Relationship Id="rId31" Type="http://schemas.openxmlformats.org/officeDocument/2006/relationships/tags" Target="../tags/tag293.xml"/><Relationship Id="rId4" Type="http://schemas.openxmlformats.org/officeDocument/2006/relationships/tags" Target="../tags/tag266.xml"/><Relationship Id="rId9" Type="http://schemas.openxmlformats.org/officeDocument/2006/relationships/tags" Target="../tags/tag271.xml"/><Relationship Id="rId14" Type="http://schemas.openxmlformats.org/officeDocument/2006/relationships/tags" Target="../tags/tag276.xml"/><Relationship Id="rId22" Type="http://schemas.openxmlformats.org/officeDocument/2006/relationships/tags" Target="../tags/tag284.xml"/><Relationship Id="rId27" Type="http://schemas.openxmlformats.org/officeDocument/2006/relationships/tags" Target="../tags/tag289.xml"/><Relationship Id="rId30" Type="http://schemas.openxmlformats.org/officeDocument/2006/relationships/tags" Target="../tags/tag29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97.xml"/><Relationship Id="rId2" Type="http://schemas.openxmlformats.org/officeDocument/2006/relationships/tags" Target="../tags/tag296.xml"/><Relationship Id="rId1" Type="http://schemas.openxmlformats.org/officeDocument/2006/relationships/tags" Target="../tags/tag2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9.xml"/><Relationship Id="rId4" Type="http://schemas.openxmlformats.org/officeDocument/2006/relationships/tags" Target="../tags/tag29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302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4.xml"/><Relationship Id="rId4" Type="http://schemas.openxmlformats.org/officeDocument/2006/relationships/tags" Target="../tags/tag30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9.xml"/><Relationship Id="rId4" Type="http://schemas.openxmlformats.org/officeDocument/2006/relationships/tags" Target="../tags/tag30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312.xml"/><Relationship Id="rId2" Type="http://schemas.openxmlformats.org/officeDocument/2006/relationships/tags" Target="../tags/tag311.xml"/><Relationship Id="rId1" Type="http://schemas.openxmlformats.org/officeDocument/2006/relationships/tags" Target="../tags/tag3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4.xml"/><Relationship Id="rId4" Type="http://schemas.openxmlformats.org/officeDocument/2006/relationships/tags" Target="../tags/tag3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317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9.xml"/><Relationship Id="rId4" Type="http://schemas.openxmlformats.org/officeDocument/2006/relationships/tags" Target="../tags/tag3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32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8.xml"/><Relationship Id="rId10" Type="http://schemas.openxmlformats.org/officeDocument/2006/relationships/tags" Target="../tags/tag63.xml"/><Relationship Id="rId4" Type="http://schemas.openxmlformats.org/officeDocument/2006/relationships/tags" Target="../tags/tag57.xml"/><Relationship Id="rId9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E-</a:t>
            </a:r>
            <a:fld id="{85F150C1-0739-4919-9E78-1AF0B1DCF15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1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981200"/>
            <a:ext cx="6400800" cy="3415489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chemeClr val="bg1"/>
                </a:solidFill>
              </a:rPr>
              <a:t>LR ~ Bottom-Up ~ Shift-Reduce - concluded</a:t>
            </a:r>
          </a:p>
          <a:p>
            <a:pPr eaLnBrk="1" hangingPunct="1"/>
            <a:endParaRPr lang="en-US" sz="2400" kern="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000" kern="0" dirty="0" smtClean="0">
                <a:solidFill>
                  <a:schemeClr val="bg1"/>
                </a:solidFill>
              </a:rPr>
              <a:t>Dotted Items</a:t>
            </a:r>
          </a:p>
          <a:p>
            <a:pPr lvl="1" eaLnBrk="1" hangingPunct="1"/>
            <a:r>
              <a:rPr lang="en-US" sz="2000" kern="0" dirty="0" smtClean="0">
                <a:solidFill>
                  <a:schemeClr val="bg1"/>
                </a:solidFill>
              </a:rPr>
              <a:t>Building the Handles DFA</a:t>
            </a:r>
          </a:p>
          <a:p>
            <a:pPr lvl="1" eaLnBrk="1" hangingPunct="1"/>
            <a:r>
              <a:rPr lang="en-US" sz="2000" kern="0" dirty="0" smtClean="0">
                <a:solidFill>
                  <a:schemeClr val="bg1"/>
                </a:solidFill>
              </a:rPr>
              <a:t>Building Action &amp; </a:t>
            </a:r>
            <a:r>
              <a:rPr lang="en-US" sz="2000" kern="0" dirty="0" err="1" smtClean="0">
                <a:solidFill>
                  <a:schemeClr val="bg1"/>
                </a:solidFill>
              </a:rPr>
              <a:t>Goto</a:t>
            </a:r>
            <a:r>
              <a:rPr lang="en-US" sz="2000" kern="0" dirty="0" smtClean="0">
                <a:solidFill>
                  <a:schemeClr val="bg1"/>
                </a:solidFill>
              </a:rPr>
              <a:t> Tables</a:t>
            </a:r>
          </a:p>
          <a:p>
            <a:pPr lvl="1" eaLnBrk="1" hangingPunct="1"/>
            <a:r>
              <a:rPr lang="en-US" sz="2000" kern="0" dirty="0" smtClean="0">
                <a:solidFill>
                  <a:schemeClr val="bg1"/>
                </a:solidFill>
              </a:rPr>
              <a:t>Building the Handles DFA: Theory</a:t>
            </a:r>
            <a:endParaRPr lang="en-US" sz="2000" kern="0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000" kern="0" dirty="0" err="1" smtClean="0">
                <a:solidFill>
                  <a:schemeClr val="bg1"/>
                </a:solidFill>
              </a:rPr>
              <a:t>Nullable</a:t>
            </a:r>
            <a:r>
              <a:rPr lang="en-US" sz="2000" kern="0" dirty="0" smtClean="0">
                <a:solidFill>
                  <a:schemeClr val="bg1"/>
                </a:solidFill>
              </a:rPr>
              <a:t>, FIRST &amp; FOLLOW</a:t>
            </a:r>
            <a:endParaRPr lang="en-US" sz="2000" kern="0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000" kern="0" dirty="0" smtClean="0">
                <a:solidFill>
                  <a:schemeClr val="bg1"/>
                </a:solidFill>
              </a:rPr>
              <a:t>SLR, LALR, LR</a:t>
            </a:r>
          </a:p>
          <a:p>
            <a:endParaRPr lang="en-US" sz="2400" kern="0" dirty="0" smtClean="0">
              <a:solidFill>
                <a:schemeClr val="bg1"/>
              </a:solidFill>
            </a:endParaRPr>
          </a:p>
          <a:p>
            <a:r>
              <a:rPr lang="en-US" sz="2400" kern="0" dirty="0" smtClean="0">
                <a:solidFill>
                  <a:schemeClr val="bg1"/>
                </a:solidFill>
              </a:rPr>
              <a:t>Next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8" name="Rectangle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73126" y="152400"/>
            <a:ext cx="7772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kern="0" smtClean="0"/>
              <a:t>CSE P501 – Compilers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680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31EF854B-E980-430E-A33F-5B97EE354ECD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we instead shift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 we pop the RHS from the stack exposing the first state.  Add a </a:t>
            </a:r>
            <a:r>
              <a:rPr lang="en-US" sz="2400" dirty="0" err="1"/>
              <a:t>G</a:t>
            </a:r>
            <a:r>
              <a:rPr lang="en-US" sz="2400" dirty="0" err="1" smtClean="0"/>
              <a:t>oto</a:t>
            </a:r>
            <a:r>
              <a:rPr lang="en-US" sz="2400" dirty="0" smtClean="0"/>
              <a:t> transition on S for this.</a:t>
            </a:r>
            <a:endParaRPr lang="en-US" sz="2800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/>
              <a:t>Goto</a:t>
            </a:r>
            <a:r>
              <a:rPr lang="en-US" sz="3200" dirty="0" smtClean="0"/>
              <a:t> Actions</a:t>
            </a:r>
          </a:p>
        </p:txBody>
      </p:sp>
      <p:sp>
        <p:nvSpPr>
          <p:cNvPr id="12296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2582311"/>
            <a:ext cx="1301959" cy="40011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 smtClean="0"/>
              <a:t>Z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/>
              <a:t>S 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 </a:t>
            </a:r>
            <a:r>
              <a:rPr lang="en-US" sz="2000" dirty="0"/>
              <a:t>$</a:t>
            </a:r>
          </a:p>
        </p:txBody>
      </p:sp>
      <p:sp>
        <p:nvSpPr>
          <p:cNvPr id="12297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25413" y="2782366"/>
            <a:ext cx="1517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2025" y="241565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21475" y="2279302"/>
            <a:ext cx="1503938" cy="10156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 smtClean="0"/>
              <a:t>Z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 </a:t>
            </a:r>
            <a:r>
              <a:rPr lang="en-US" sz="2000" dirty="0"/>
              <a:t>S $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( L )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x</a:t>
            </a:r>
          </a:p>
        </p:txBody>
      </p:sp>
      <p:sp>
        <p:nvSpPr>
          <p:cNvPr id="14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61517"/>
            <a:ext cx="17145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</a:t>
            </a:r>
            <a:r>
              <a:rPr lang="en-US" dirty="0" smtClean="0"/>
              <a:t>Z 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 smtClean="0"/>
              <a:t>S$</a:t>
            </a:r>
            <a:endParaRPr lang="en-US" dirty="0"/>
          </a:p>
          <a:p>
            <a:pPr algn="l" eaLnBrk="1" hangingPunct="1"/>
            <a:r>
              <a:rPr lang="en-US" dirty="0"/>
              <a:t>1.  S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( </a:t>
            </a:r>
            <a:r>
              <a:rPr lang="en-US" dirty="0"/>
              <a:t>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x</a:t>
            </a:r>
            <a:endParaRPr lang="en-US" dirty="0"/>
          </a:p>
          <a:p>
            <a:pPr algn="l" eaLnBrk="1" hangingPunct="1"/>
            <a:r>
              <a:rPr lang="en-US" dirty="0"/>
              <a:t>3.  L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S</a:t>
            </a:r>
            <a:endParaRPr lang="en-US" dirty="0"/>
          </a:p>
          <a:p>
            <a:pPr algn="l" eaLnBrk="1" hangingPunct="1"/>
            <a:r>
              <a:rPr lang="en-US" dirty="0"/>
              <a:t>4.  L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L </a:t>
            </a:r>
            <a:r>
              <a:rPr lang="en-US" dirty="0"/>
              <a:t>,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02500" y="1213485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Building the Handles DFA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400969" y="161517"/>
            <a:ext cx="5761831" cy="6238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2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 flipV="1">
            <a:off x="2057400" y="2121426"/>
            <a:ext cx="831850" cy="1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28850" y="178287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89250" y="1952149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203575" y="1613595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400969" y="161517"/>
            <a:ext cx="5761831" cy="6238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3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0589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4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 flipV="1">
            <a:off x="2057400" y="2121426"/>
            <a:ext cx="831850" cy="1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28850" y="178287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89250" y="1952149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203575" y="1613595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3962" y="262925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5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28850" y="178287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30841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45377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467100" y="246931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6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45377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467100" y="246931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7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76379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579118" y="280975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3529940" y="296834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67100" y="2437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8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76379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579118" y="280975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3529940" y="296834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67100" y="2437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3153" y="3330669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 , S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55623" y="3476655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7" idx="3"/>
            <a:endCxn id="30" idx="1"/>
          </p:cNvCxnSpPr>
          <p:nvPr/>
        </p:nvCxnSpPr>
        <p:spPr bwMode="auto">
          <a:xfrm>
            <a:off x="4184650" y="3623057"/>
            <a:ext cx="1478503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890931" y="331061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9</a:t>
            </a:r>
            <a:endParaRPr lang="en-US" sz="3200" dirty="0" smtClean="0"/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76379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579118" y="280975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3529940" y="296834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67100" y="2437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3153" y="3330669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 , S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55623" y="3476655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7" idx="3"/>
            <a:endCxn id="30" idx="1"/>
          </p:cNvCxnSpPr>
          <p:nvPr/>
        </p:nvCxnSpPr>
        <p:spPr bwMode="auto">
          <a:xfrm>
            <a:off x="4184650" y="3623057"/>
            <a:ext cx="1478503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890931" y="331061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0" idx="2"/>
            <a:endCxn id="39" idx="0"/>
          </p:cNvCxnSpPr>
          <p:nvPr/>
        </p:nvCxnSpPr>
        <p:spPr bwMode="auto">
          <a:xfrm>
            <a:off x="6310853" y="3915444"/>
            <a:ext cx="15758" cy="77538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303596" y="411549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78911" y="4690827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) 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84153" y="4690911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54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51567EB-A03B-4F00-A71B-2E1D41B265F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Recap: LR State Machine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371600"/>
            <a:ext cx="8650288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Problem: when to reduce? when to shift?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dirty="0" smtClean="0"/>
              <a:t>Clairvoyance - foretelling the future - tricky algorithm!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dirty="0" smtClean="0"/>
              <a:t>Backtrack and try another path - slow and cumbersome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dirty="0" smtClean="0"/>
              <a:t>DFA for prefixes - great solution, but still magical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dirty="0" smtClean="0"/>
              <a:t>Action &amp; </a:t>
            </a:r>
            <a:r>
              <a:rPr lang="en-US" sz="2000" dirty="0" err="1" smtClean="0"/>
              <a:t>Goto</a:t>
            </a:r>
            <a:r>
              <a:rPr lang="en-US" sz="2000" dirty="0" smtClean="0"/>
              <a:t> tables - encoding of 3, so still magical</a:t>
            </a:r>
          </a:p>
          <a:p>
            <a:pPr marL="457200" lvl="1" indent="0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Idea: devise algorithm for 3&amp;4 - DFA to recognize handles</a:t>
            </a:r>
          </a:p>
          <a:p>
            <a:pPr lvl="1" eaLnBrk="1" hangingPunct="1"/>
            <a:r>
              <a:rPr lang="en-US" sz="1800" dirty="0" smtClean="0"/>
              <a:t>Language generated by a CFG is generally </a:t>
            </a:r>
            <a:r>
              <a:rPr lang="en-US" sz="1800" i="1" dirty="0" smtClean="0"/>
              <a:t>not</a:t>
            </a:r>
            <a:r>
              <a:rPr lang="en-US" sz="1800" dirty="0" smtClean="0"/>
              <a:t> regular (cannot be generated by regex, as we saw earlier)</a:t>
            </a:r>
          </a:p>
          <a:p>
            <a:pPr lvl="1" eaLnBrk="1" hangingPunct="1"/>
            <a:r>
              <a:rPr lang="en-US" sz="1800" dirty="0" smtClean="0"/>
              <a:t>But language of </a:t>
            </a:r>
            <a:r>
              <a:rPr lang="en-US" sz="1800" i="1" dirty="0" smtClean="0"/>
              <a:t>handles</a:t>
            </a:r>
            <a:r>
              <a:rPr lang="en-US" sz="1800" dirty="0" smtClean="0"/>
              <a:t> for a CFG </a:t>
            </a:r>
            <a:r>
              <a:rPr lang="en-US" sz="1800" i="1" dirty="0" smtClean="0"/>
              <a:t>is</a:t>
            </a:r>
            <a:r>
              <a:rPr lang="en-US" sz="1800" dirty="0" smtClean="0"/>
              <a:t> regular</a:t>
            </a:r>
          </a:p>
          <a:p>
            <a:pPr lvl="1" eaLnBrk="1" hangingPunct="1"/>
            <a:r>
              <a:rPr lang="en-US" sz="1800" dirty="0" smtClean="0"/>
              <a:t>So use DFA to recognize those handles</a:t>
            </a:r>
          </a:p>
          <a:p>
            <a:pPr lvl="1" eaLnBrk="1" hangingPunct="1"/>
            <a:r>
              <a:rPr lang="en-US" sz="1800" dirty="0" smtClean="0"/>
              <a:t>if (DFA accepts) then REDUCE else SHIFT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10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76379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579118" y="280975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3529940" y="296834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67100" y="2437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3153" y="3330669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 , S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55623" y="3476655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7" idx="3"/>
            <a:endCxn id="30" idx="1"/>
          </p:cNvCxnSpPr>
          <p:nvPr/>
        </p:nvCxnSpPr>
        <p:spPr bwMode="auto">
          <a:xfrm>
            <a:off x="4184650" y="3623057"/>
            <a:ext cx="1478503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890931" y="331061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0" idx="2"/>
            <a:endCxn id="44" idx="0"/>
          </p:cNvCxnSpPr>
          <p:nvPr/>
        </p:nvCxnSpPr>
        <p:spPr bwMode="auto">
          <a:xfrm>
            <a:off x="6310853" y="3915444"/>
            <a:ext cx="0" cy="743202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303596" y="411549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63153" y="2056922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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11700" y="1729898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cxnSp>
        <p:nvCxnSpPr>
          <p:cNvPr id="40" name="Straight Arrow Connector 39"/>
          <p:cNvCxnSpPr>
            <a:stCxn id="30" idx="0"/>
            <a:endCxn id="37" idx="2"/>
          </p:cNvCxnSpPr>
          <p:nvPr/>
        </p:nvCxnSpPr>
        <p:spPr bwMode="auto">
          <a:xfrm flipV="1">
            <a:off x="6310853" y="2887919"/>
            <a:ext cx="0" cy="44275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275893" y="289208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,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63153" y="4658646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) 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68395" y="465873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61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</a:t>
            </a:r>
            <a:r>
              <a:rPr lang="en-US" sz="3200" dirty="0"/>
              <a:t>– Step </a:t>
            </a:r>
            <a:r>
              <a:rPr lang="en-US" sz="3200" dirty="0" smtClean="0"/>
              <a:t>11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76379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579118" y="280975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3529940" y="296834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67100" y="2437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3153" y="3330669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 , S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55623" y="3476655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7" idx="3"/>
            <a:endCxn id="30" idx="1"/>
          </p:cNvCxnSpPr>
          <p:nvPr/>
        </p:nvCxnSpPr>
        <p:spPr bwMode="auto">
          <a:xfrm>
            <a:off x="4184650" y="3623057"/>
            <a:ext cx="1478503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994524" y="2272641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0" idx="2"/>
            <a:endCxn id="52" idx="0"/>
          </p:cNvCxnSpPr>
          <p:nvPr/>
        </p:nvCxnSpPr>
        <p:spPr bwMode="auto">
          <a:xfrm>
            <a:off x="6310853" y="3915444"/>
            <a:ext cx="0" cy="737254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303596" y="411549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0" idx="0"/>
            <a:endCxn id="49" idx="2"/>
          </p:cNvCxnSpPr>
          <p:nvPr/>
        </p:nvCxnSpPr>
        <p:spPr bwMode="auto">
          <a:xfrm flipV="1">
            <a:off x="6310853" y="2887919"/>
            <a:ext cx="0" cy="44275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275893" y="289208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,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456433" y="242641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S 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62618" y="208025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cxnSp>
        <p:nvCxnSpPr>
          <p:cNvPr id="44" name="Straight Arrow Connector 43"/>
          <p:cNvCxnSpPr>
            <a:endCxn id="41" idx="1"/>
          </p:cNvCxnSpPr>
          <p:nvPr/>
        </p:nvCxnSpPr>
        <p:spPr bwMode="auto">
          <a:xfrm>
            <a:off x="6951296" y="2591217"/>
            <a:ext cx="505137" cy="447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922751" y="329790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63153" y="2056922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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11700" y="1729898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63153" y="4652698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) 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68395" y="4652782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14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– </a:t>
            </a:r>
            <a:r>
              <a:rPr lang="en-US" sz="3200" dirty="0"/>
              <a:t>Step </a:t>
            </a:r>
            <a:r>
              <a:rPr lang="en-US" sz="3200" dirty="0" smtClean="0"/>
              <a:t>12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76379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579118" y="280975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3529940" y="296834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67100" y="2437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3153" y="3330669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 , S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50739" y="344587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7" idx="3"/>
            <a:endCxn id="30" idx="1"/>
          </p:cNvCxnSpPr>
          <p:nvPr/>
        </p:nvCxnSpPr>
        <p:spPr bwMode="auto">
          <a:xfrm>
            <a:off x="4184650" y="3623057"/>
            <a:ext cx="1478503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994524" y="2272641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0" idx="2"/>
            <a:endCxn id="55" idx="0"/>
          </p:cNvCxnSpPr>
          <p:nvPr/>
        </p:nvCxnSpPr>
        <p:spPr bwMode="auto">
          <a:xfrm>
            <a:off x="6310853" y="3915444"/>
            <a:ext cx="0" cy="76622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303596" y="411549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0" idx="0"/>
            <a:endCxn id="49" idx="2"/>
          </p:cNvCxnSpPr>
          <p:nvPr/>
        </p:nvCxnSpPr>
        <p:spPr bwMode="auto">
          <a:xfrm flipV="1">
            <a:off x="6310853" y="2887919"/>
            <a:ext cx="0" cy="44275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275893" y="289208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,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456433" y="242641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S 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62618" y="208025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cxnSp>
        <p:nvCxnSpPr>
          <p:cNvPr id="44" name="Straight Arrow Connector 43"/>
          <p:cNvCxnSpPr>
            <a:endCxn id="41" idx="1"/>
          </p:cNvCxnSpPr>
          <p:nvPr/>
        </p:nvCxnSpPr>
        <p:spPr bwMode="auto">
          <a:xfrm>
            <a:off x="6951296" y="2591217"/>
            <a:ext cx="505137" cy="447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922751" y="333066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9" idx="1"/>
            <a:endCxn id="18" idx="3"/>
          </p:cNvCxnSpPr>
          <p:nvPr/>
        </p:nvCxnSpPr>
        <p:spPr bwMode="auto">
          <a:xfrm flipH="1" flipV="1">
            <a:off x="4032249" y="2130765"/>
            <a:ext cx="1630904" cy="341656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710722" y="20262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63153" y="2056922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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22621" y="1714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63153" y="4681673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) 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68395" y="468175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46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 Handles DFA – </a:t>
            </a:r>
            <a:r>
              <a:rPr lang="en-US" sz="3200" dirty="0"/>
              <a:t>Step </a:t>
            </a:r>
            <a:r>
              <a:rPr lang="en-US" sz="3200" dirty="0" smtClean="0"/>
              <a:t>13</a:t>
            </a:r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02500" y="228600"/>
            <a:ext cx="164465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S’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S $</a:t>
            </a:r>
          </a:p>
          <a:p>
            <a:pPr algn="l" eaLnBrk="1" hangingPunct="1"/>
            <a:r>
              <a:rPr lang="en-US" dirty="0"/>
              <a:t>1.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( 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algn="l" eaLnBrk="1" hangingPunct="1"/>
            <a:r>
              <a:rPr lang="en-US" dirty="0"/>
              <a:t>3.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S</a:t>
            </a:r>
          </a:p>
          <a:p>
            <a:pPr algn="l" eaLnBrk="1" hangingPunct="1"/>
            <a:r>
              <a:rPr lang="en-US" dirty="0"/>
              <a:t>4.  L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 </a:t>
            </a:r>
            <a:r>
              <a:rPr lang="en-US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0592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95214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50" y="3276600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409700" y="253692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00969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057400" y="212142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46324" y="1770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1649" y="196148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355974" y="1622934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89250" y="296133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4650" y="376379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057400" y="212142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31760" y="263128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3536949" y="230004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332045" y="254626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89250" y="492019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650" y="4920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3536950" y="4284776"/>
            <a:ext cx="0" cy="635423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22585" y="44123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3529940" y="296834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467100" y="2437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3153" y="3330669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 , S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50739" y="344587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7" idx="3"/>
            <a:endCxn id="30" idx="1"/>
          </p:cNvCxnSpPr>
          <p:nvPr/>
        </p:nvCxnSpPr>
        <p:spPr bwMode="auto">
          <a:xfrm>
            <a:off x="4184650" y="3623057"/>
            <a:ext cx="1478503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994524" y="2272641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0" idx="2"/>
            <a:endCxn id="52" idx="0"/>
          </p:cNvCxnSpPr>
          <p:nvPr/>
        </p:nvCxnSpPr>
        <p:spPr bwMode="auto">
          <a:xfrm>
            <a:off x="6310853" y="3915444"/>
            <a:ext cx="8374" cy="75788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303596" y="411549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0" idx="0"/>
            <a:endCxn id="49" idx="2"/>
          </p:cNvCxnSpPr>
          <p:nvPr/>
        </p:nvCxnSpPr>
        <p:spPr bwMode="auto">
          <a:xfrm flipV="1">
            <a:off x="6310853" y="2887919"/>
            <a:ext cx="0" cy="44275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275893" y="289208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,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456433" y="242641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S 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62618" y="208025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cxnSp>
        <p:nvCxnSpPr>
          <p:cNvPr id="44" name="Straight Arrow Connector 43"/>
          <p:cNvCxnSpPr>
            <a:endCxn id="41" idx="1"/>
          </p:cNvCxnSpPr>
          <p:nvPr/>
        </p:nvCxnSpPr>
        <p:spPr bwMode="auto">
          <a:xfrm>
            <a:off x="6951296" y="2591217"/>
            <a:ext cx="505137" cy="447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922751" y="333066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9" idx="1"/>
            <a:endCxn id="18" idx="3"/>
          </p:cNvCxnSpPr>
          <p:nvPr/>
        </p:nvCxnSpPr>
        <p:spPr bwMode="auto">
          <a:xfrm flipH="1" flipV="1">
            <a:off x="4032249" y="2130765"/>
            <a:ext cx="1630904" cy="341656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710722" y="202626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63153" y="2056922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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22621" y="1714199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cxnSp>
        <p:nvCxnSpPr>
          <p:cNvPr id="47" name="Straight Arrow Connector 46"/>
          <p:cNvCxnSpPr>
            <a:stCxn id="49" idx="1"/>
            <a:endCxn id="17" idx="3"/>
          </p:cNvCxnSpPr>
          <p:nvPr/>
        </p:nvCxnSpPr>
        <p:spPr bwMode="auto">
          <a:xfrm flipH="1">
            <a:off x="4184650" y="2472421"/>
            <a:ext cx="1478503" cy="1150636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089842" y="273748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671527" y="4673333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) 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6769" y="4673417"/>
            <a:ext cx="36195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96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479550" y="6233697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6E3C481-37AE-4FBC-A2D5-9680F3B4186A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151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26020" y="4000652"/>
            <a:ext cx="1470066" cy="116955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1400" dirty="0"/>
              <a:t>0.  S’ </a:t>
            </a:r>
            <a:r>
              <a:rPr lang="en-US" sz="1400" dirty="0" smtClean="0">
                <a:sym typeface="Symbol" panose="05050102010706020507" pitchFamily="18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/>
              <a:t>S $</a:t>
            </a:r>
          </a:p>
          <a:p>
            <a:pPr algn="l" eaLnBrk="1" hangingPunct="1"/>
            <a:r>
              <a:rPr lang="en-US" sz="1400" dirty="0"/>
              <a:t>1.  S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/>
              <a:t> </a:t>
            </a:r>
            <a:r>
              <a:rPr lang="en-US" sz="1400" dirty="0"/>
              <a:t>( L )</a:t>
            </a:r>
          </a:p>
          <a:p>
            <a:pPr algn="l" eaLnBrk="1" hangingPunct="1"/>
            <a:r>
              <a:rPr lang="en-US" sz="1400" dirty="0"/>
              <a:t>2.  S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/>
              <a:t> </a:t>
            </a:r>
            <a:r>
              <a:rPr lang="en-US" sz="1400" dirty="0"/>
              <a:t>x</a:t>
            </a:r>
          </a:p>
          <a:p>
            <a:pPr algn="l" eaLnBrk="1" hangingPunct="1"/>
            <a:r>
              <a:rPr lang="en-US" sz="1400" dirty="0"/>
              <a:t>3.  L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/>
              <a:t> </a:t>
            </a:r>
            <a:r>
              <a:rPr lang="en-US" sz="1400" dirty="0"/>
              <a:t>S</a:t>
            </a:r>
          </a:p>
          <a:p>
            <a:pPr algn="l" eaLnBrk="1" hangingPunct="1"/>
            <a:r>
              <a:rPr lang="en-US" sz="1400" dirty="0"/>
              <a:t>4.  L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en-US" sz="1400" dirty="0" smtClean="0"/>
              <a:t> </a:t>
            </a:r>
            <a:r>
              <a:rPr lang="en-US" sz="1400" dirty="0"/>
              <a:t>L , 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3068" y="929518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S $</a:t>
            </a:r>
          </a:p>
          <a:p>
            <a:pPr algn="l" eaLnBrk="1" hangingPunct="1"/>
            <a:r>
              <a:rPr lang="en-US" sz="1600" dirty="0" smtClean="0"/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(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S 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 x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81118" y="1175739"/>
            <a:ext cx="3619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243068" y="250019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/>
              <a:t>S’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 </a:t>
            </a:r>
            <a:r>
              <a:rPr lang="en-US" sz="1600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1118" y="2500190"/>
            <a:ext cx="3619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 bwMode="auto">
          <a:xfrm>
            <a:off x="1890768" y="1760515"/>
            <a:ext cx="0" cy="73967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882037" y="196107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3"/>
            <a:endCxn id="18" idx="1"/>
          </p:cNvCxnSpPr>
          <p:nvPr/>
        </p:nvCxnSpPr>
        <p:spPr bwMode="auto">
          <a:xfrm>
            <a:off x="2538468" y="1345017"/>
            <a:ext cx="984249" cy="9338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27392" y="99387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22717" y="1185078"/>
            <a:ext cx="990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x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837042" y="846524"/>
            <a:ext cx="36195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370318" y="2184927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 L )</a:t>
            </a:r>
          </a:p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L   </a:t>
            </a:r>
            <a:r>
              <a:rPr lang="en-US" sz="1600" dirty="0" smtClean="0">
                <a:sym typeface="Symbol" panose="05050102010706020507" pitchFamily="18" charset="2"/>
              </a:rPr>
              <a:t>L , S</a:t>
            </a:r>
            <a:endParaRPr lang="en-US" sz="1600" dirty="0">
              <a:sym typeface="Symbol" panose="05050102010706020507" pitchFamily="18" charset="2"/>
            </a:endParaRP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</a:t>
            </a:r>
            <a:r>
              <a:rPr lang="en-US" sz="1600" dirty="0">
                <a:sym typeface="Symbol" panose="05050102010706020507" pitchFamily="18" charset="2"/>
              </a:rPr>
              <a:t>  </a:t>
            </a:r>
            <a:r>
              <a:rPr lang="en-US" sz="1600" dirty="0" smtClean="0">
                <a:sym typeface="Symbol" panose="05050102010706020507" pitchFamily="18" charset="2"/>
              </a:rPr>
              <a:t>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5718" y="2987387"/>
            <a:ext cx="3619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cxnSp>
        <p:nvCxnSpPr>
          <p:cNvPr id="20" name="Straight Arrow Connector 19"/>
          <p:cNvCxnSpPr>
            <a:stCxn id="2" idx="3"/>
            <a:endCxn id="17" idx="1"/>
          </p:cNvCxnSpPr>
          <p:nvPr/>
        </p:nvCxnSpPr>
        <p:spPr bwMode="auto">
          <a:xfrm>
            <a:off x="2538468" y="1345017"/>
            <a:ext cx="831850" cy="150163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12828" y="185487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7" idx="0"/>
            <a:endCxn id="18" idx="2"/>
          </p:cNvCxnSpPr>
          <p:nvPr/>
        </p:nvCxnSpPr>
        <p:spPr bwMode="auto">
          <a:xfrm flipH="1" flipV="1">
            <a:off x="4018017" y="1523632"/>
            <a:ext cx="1" cy="66129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813113" y="176985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76799" y="4009613"/>
            <a:ext cx="10922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>
                <a:sym typeface="Symbol" panose="05050102010706020507" pitchFamily="18" charset="2"/>
              </a:rPr>
              <a:t>L  S 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69041" y="4009613"/>
            <a:ext cx="36195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 bwMode="auto">
          <a:xfrm>
            <a:off x="4018018" y="3508366"/>
            <a:ext cx="1404902" cy="501247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772347" y="352452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dirty="0"/>
          </a:p>
        </p:txBody>
      </p:sp>
      <p:cxnSp>
        <p:nvCxnSpPr>
          <p:cNvPr id="21525" name="Curved Connector 21524"/>
          <p:cNvCxnSpPr>
            <a:stCxn id="17" idx="0"/>
            <a:endCxn id="17" idx="3"/>
          </p:cNvCxnSpPr>
          <p:nvPr/>
        </p:nvCxnSpPr>
        <p:spPr bwMode="auto">
          <a:xfrm rot="16200000" flipH="1">
            <a:off x="4011008" y="2191937"/>
            <a:ext cx="661720" cy="647700"/>
          </a:xfrm>
          <a:prstGeom prst="curvedConnector4">
            <a:avLst>
              <a:gd name="adj1" fmla="val -31509"/>
              <a:gd name="adj2" fmla="val 180284"/>
            </a:avLst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948168" y="166143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50016" y="2352020"/>
            <a:ext cx="1295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 , S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7544" y="2457041"/>
            <a:ext cx="3619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17" idx="3"/>
            <a:endCxn id="30" idx="1"/>
          </p:cNvCxnSpPr>
          <p:nvPr/>
        </p:nvCxnSpPr>
        <p:spPr bwMode="auto">
          <a:xfrm flipV="1">
            <a:off x="4665718" y="2644408"/>
            <a:ext cx="1484298" cy="20223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475592" y="1496231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50016" y="3352800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dirty="0" smtClean="0"/>
              <a:t>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/>
              <a:t> </a:t>
            </a:r>
            <a:r>
              <a:rPr lang="en-US" sz="1600" dirty="0" smtClean="0"/>
              <a:t>( </a:t>
            </a:r>
            <a:r>
              <a:rPr lang="en-US" sz="1600" dirty="0" smtClean="0">
                <a:sym typeface="Symbol" panose="05050102010706020507" pitchFamily="18" charset="2"/>
              </a:rPr>
              <a:t>L ) 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55258" y="3352884"/>
            <a:ext cx="36195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cxnSp>
        <p:nvCxnSpPr>
          <p:cNvPr id="36" name="Straight Arrow Connector 35"/>
          <p:cNvCxnSpPr>
            <a:stCxn id="30" idx="2"/>
            <a:endCxn id="34" idx="0"/>
          </p:cNvCxnSpPr>
          <p:nvPr/>
        </p:nvCxnSpPr>
        <p:spPr bwMode="auto">
          <a:xfrm>
            <a:off x="6797716" y="2936795"/>
            <a:ext cx="0" cy="416005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780918" y="297552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0" idx="0"/>
            <a:endCxn id="49" idx="2"/>
          </p:cNvCxnSpPr>
          <p:nvPr/>
        </p:nvCxnSpPr>
        <p:spPr bwMode="auto">
          <a:xfrm flipH="1" flipV="1">
            <a:off x="6791921" y="2111509"/>
            <a:ext cx="5795" cy="240511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756962" y="199999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,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937501" y="1650009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S 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43686" y="1303849"/>
            <a:ext cx="36195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cxnSp>
        <p:nvCxnSpPr>
          <p:cNvPr id="44" name="Straight Arrow Connector 43"/>
          <p:cNvCxnSpPr>
            <a:endCxn id="41" idx="1"/>
          </p:cNvCxnSpPr>
          <p:nvPr/>
        </p:nvCxnSpPr>
        <p:spPr bwMode="auto">
          <a:xfrm>
            <a:off x="7432364" y="1814807"/>
            <a:ext cx="505137" cy="447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403819" y="255425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9" idx="1"/>
            <a:endCxn id="18" idx="3"/>
          </p:cNvCxnSpPr>
          <p:nvPr/>
        </p:nvCxnSpPr>
        <p:spPr bwMode="auto">
          <a:xfrm flipH="1" flipV="1">
            <a:off x="4513317" y="1354355"/>
            <a:ext cx="1630904" cy="341656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191790" y="124985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44221" y="1280512"/>
            <a:ext cx="1295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anose="05050102010706020507" pitchFamily="18" charset="2"/>
              </a:rPr>
              <a:t>L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L , </a:t>
            </a:r>
            <a:r>
              <a:rPr lang="en-US" sz="1600" dirty="0">
                <a:sym typeface="Symbol" panose="05050102010706020507" pitchFamily="18" charset="2"/>
              </a:rPr>
              <a:t> </a:t>
            </a:r>
            <a:r>
              <a:rPr lang="en-US" sz="1600" dirty="0" smtClean="0">
                <a:sym typeface="Symbol" panose="05050102010706020507" pitchFamily="18" charset="2"/>
              </a:rPr>
              <a:t>S</a:t>
            </a:r>
          </a:p>
          <a:p>
            <a:pPr algn="l"/>
            <a:r>
              <a:rPr lang="en-US" sz="1600" dirty="0" smtClean="0">
                <a:sym typeface="Symbol" panose="05050102010706020507" pitchFamily="18" charset="2"/>
              </a:rPr>
              <a:t>S  </a:t>
            </a:r>
            <a:r>
              <a:rPr lang="en-US" sz="1600" dirty="0"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sym typeface="Symbol" panose="05050102010706020507" pitchFamily="18" charset="2"/>
              </a:rPr>
              <a:t> ( L )</a:t>
            </a:r>
          </a:p>
          <a:p>
            <a:pPr algn="l"/>
            <a:r>
              <a:rPr lang="en-US" sz="1600" dirty="0">
                <a:sym typeface="Symbol" panose="05050102010706020507" pitchFamily="18" charset="2"/>
              </a:rPr>
              <a:t>S   </a:t>
            </a:r>
            <a:r>
              <a:rPr lang="en-US" sz="1600" dirty="0" smtClean="0">
                <a:sym typeface="Symbol" panose="05050102010706020507" pitchFamily="18" charset="2"/>
              </a:rPr>
              <a:t>x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03689" y="937789"/>
            <a:ext cx="3619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cxnSp>
        <p:nvCxnSpPr>
          <p:cNvPr id="47" name="Straight Arrow Connector 46"/>
          <p:cNvCxnSpPr>
            <a:stCxn id="49" idx="1"/>
            <a:endCxn id="17" idx="3"/>
          </p:cNvCxnSpPr>
          <p:nvPr/>
        </p:nvCxnSpPr>
        <p:spPr bwMode="auto">
          <a:xfrm flipH="1">
            <a:off x="4665718" y="1696011"/>
            <a:ext cx="1478503" cy="1150636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570910" y="196107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56531"/>
              </p:ext>
            </p:extLst>
          </p:nvPr>
        </p:nvGraphicFramePr>
        <p:xfrm>
          <a:off x="402573" y="3631468"/>
          <a:ext cx="3199767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53"/>
                <a:gridCol w="499328"/>
                <a:gridCol w="520626"/>
                <a:gridCol w="645760"/>
                <a:gridCol w="519338"/>
                <a:gridCol w="547462"/>
              </a:tblGrid>
              <a:tr h="13842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r2</a:t>
                      </a:r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acc</a:t>
                      </a:r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</a:t>
                      </a:r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r3</a:t>
                      </a:r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r4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Building Action &amp; </a:t>
            </a:r>
            <a:r>
              <a:rPr lang="en-US" sz="3200" dirty="0" err="1" smtClean="0">
                <a:solidFill>
                  <a:schemeClr val="bg1"/>
                </a:solidFill>
              </a:rPr>
              <a:t>Goto</a:t>
            </a:r>
            <a:r>
              <a:rPr lang="en-US" sz="3200" dirty="0" smtClean="0">
                <a:solidFill>
                  <a:schemeClr val="bg1"/>
                </a:solidFill>
              </a:rPr>
              <a:t> Tables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96093"/>
              </p:ext>
            </p:extLst>
          </p:nvPr>
        </p:nvGraphicFramePr>
        <p:xfrm>
          <a:off x="3649705" y="3637039"/>
          <a:ext cx="923881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965"/>
                <a:gridCol w="475916"/>
              </a:tblGrid>
              <a:tr h="1384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g5</a:t>
                      </a:r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7726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5AB7F16-2C66-4E6A-AFF2-1CBD6FE895C6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0" y="1828800"/>
            <a:ext cx="8001000" cy="3581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Closure(S)</a:t>
            </a:r>
          </a:p>
          <a:p>
            <a:pPr lvl="1" eaLnBrk="1" hangingPunct="1"/>
            <a:r>
              <a:rPr lang="en-US" sz="2000" dirty="0" smtClean="0"/>
              <a:t>S </a:t>
            </a:r>
            <a:r>
              <a:rPr lang="en-US" sz="2000" dirty="0"/>
              <a:t>is a state in the </a:t>
            </a:r>
            <a:r>
              <a:rPr lang="en-US" sz="2000" dirty="0" smtClean="0"/>
              <a:t>Handles-DFA</a:t>
            </a:r>
          </a:p>
          <a:p>
            <a:pPr lvl="1" eaLnBrk="1" hangingPunct="1"/>
            <a:r>
              <a:rPr lang="en-US" sz="2000" dirty="0" smtClean="0"/>
              <a:t>Closure adds all items implied by items already in 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err="1" smtClean="0"/>
              <a:t>Goto</a:t>
            </a:r>
            <a:r>
              <a:rPr lang="en-US" sz="2400" dirty="0" smtClean="0"/>
              <a:t> (S, A)</a:t>
            </a:r>
          </a:p>
          <a:p>
            <a:pPr lvl="1" eaLnBrk="1" hangingPunct="1"/>
            <a:r>
              <a:rPr lang="en-US" sz="2000" dirty="0" smtClean="0"/>
              <a:t>S is a state in the Handles-DFA (set-of-items)</a:t>
            </a:r>
          </a:p>
          <a:p>
            <a:pPr lvl="1" eaLnBrk="1" hangingPunct="1"/>
            <a:r>
              <a:rPr lang="en-US" sz="2000" dirty="0" smtClean="0"/>
              <a:t>A is a grammar symbol (single non-terminal)</a:t>
            </a:r>
          </a:p>
          <a:p>
            <a:pPr lvl="1" eaLnBrk="1" hangingPunct="1"/>
            <a:r>
              <a:rPr lang="en-US" sz="2000" dirty="0" err="1" smtClean="0"/>
              <a:t>Goto</a:t>
            </a:r>
            <a:r>
              <a:rPr lang="en-US" sz="2000" dirty="0" smtClean="0"/>
              <a:t> moves the dot past symbol A in all appropriate items in </a:t>
            </a:r>
            <a:r>
              <a:rPr lang="en-US" sz="2000" dirty="0"/>
              <a:t>S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Building the Handles DFA: Theory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AB9A65E-5B27-4D6D-B70A-D8FA9E327F81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 Algorithm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524000"/>
            <a:ext cx="7924800" cy="28194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Closure(S) =	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 is a state in the Handles-DFA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repeat</a:t>
            </a:r>
          </a:p>
          <a:p>
            <a:pPr eaLnBrk="1" hangingPunct="1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item = [A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B]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in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S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do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// B  N</a:t>
            </a:r>
          </a:p>
          <a:p>
            <a:pPr eaLnBrk="1" hangingPunct="1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	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production B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do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S = [B]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 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until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S does not change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return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S				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// update-in-place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endfun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075" y="4953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Adds all the items to S that it should have: given </a:t>
            </a:r>
            <a:r>
              <a:rPr lang="en-US" dirty="0" smtClean="0">
                <a:latin typeface="+mn-lt"/>
                <a:sym typeface="Symbol" panose="05050102010706020507" pitchFamily="18" charset="2"/>
              </a:rPr>
              <a:t></a:t>
            </a:r>
            <a:r>
              <a:rPr lang="en-US" dirty="0" smtClean="0">
                <a:latin typeface="+mn-lt"/>
                <a:cs typeface="Consolas" panose="020B0609020204030204" pitchFamily="49" charset="0"/>
                <a:sym typeface="Symbol" pitchFamily="18" charset="2"/>
              </a:rPr>
              <a:t>B</a:t>
            </a:r>
            <a:r>
              <a:rPr lang="en-US" dirty="0" smtClean="0">
                <a:latin typeface="+mn-lt"/>
                <a:sym typeface="Symbol" panose="05050102010706020507" pitchFamily="18" charset="2"/>
              </a:rPr>
              <a:t> we are about to see a token that starts B; equally well, a token that starts any production of B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F8A2DB9-1E70-4A61-B5E8-086F09A25879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/>
              <a:t>Goto</a:t>
            </a:r>
            <a:r>
              <a:rPr lang="en-US" sz="3200" dirty="0" smtClean="0"/>
              <a:t> Algorithm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1981200"/>
            <a:ext cx="7515225" cy="2209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(S, X) =	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 is node in DFA = set-of-Items</a:t>
            </a:r>
          </a:p>
          <a:p>
            <a:pPr marL="0" indent="0" eaLnBrk="1" hangingPunct="1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X is a terminal or non-terminal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{}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item = [A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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] in S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new 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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= [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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]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return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Closure(new)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endfun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725076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l"/>
            <a:r>
              <a:rPr lang="en-US" sz="2000" dirty="0" smtClean="0">
                <a:sym typeface="Symbol" pitchFamily="18" charset="2"/>
              </a:rPr>
              <a:t>How to find new, or existing, DFA state we reach on starting in state S and reading X.</a:t>
            </a:r>
          </a:p>
          <a:p>
            <a:pPr marL="0" lvl="2" algn="l"/>
            <a:endParaRPr lang="en-US" sz="2000" dirty="0">
              <a:sym typeface="Symbol" pitchFamily="18" charset="2"/>
            </a:endParaRPr>
          </a:p>
          <a:p>
            <a:pPr marL="0" lvl="2" algn="l"/>
            <a:r>
              <a:rPr lang="en-US" sz="2000" dirty="0" smtClean="0">
                <a:sym typeface="Symbol" pitchFamily="18" charset="2"/>
              </a:rPr>
              <a:t>We view S as a set-of-items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00811FF1-8CF1-4D2F-AA5F-762FDEA6E03F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LR(0) Construction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3352800"/>
            <a:ext cx="8153400" cy="23622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/>
              <a:t>A</a:t>
            </a:r>
            <a:r>
              <a:rPr lang="en-US" sz="2400" dirty="0" smtClean="0"/>
              <a:t>ugment grammar with extra start production S’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S $</a:t>
            </a:r>
          </a:p>
          <a:p>
            <a:pPr eaLnBrk="1" hangingPunct="1"/>
            <a:r>
              <a:rPr lang="en-US" sz="2400" dirty="0" smtClean="0"/>
              <a:t>Let N be the set of states (Nodes in DFA)</a:t>
            </a:r>
          </a:p>
          <a:p>
            <a:pPr eaLnBrk="1" hangingPunct="1"/>
            <a:r>
              <a:rPr lang="en-US" sz="2400" dirty="0" smtClean="0"/>
              <a:t>Let E be the set of edges</a:t>
            </a:r>
          </a:p>
          <a:p>
            <a:pPr eaLnBrk="1" hangingPunct="1"/>
            <a:r>
              <a:rPr lang="en-US" sz="2400" dirty="0" smtClean="0"/>
              <a:t>Initialize N to Closure( [S’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Symbol" panose="05050102010706020507" pitchFamily="18" charset="2"/>
              </a:rPr>
              <a:t></a:t>
            </a:r>
            <a:r>
              <a:rPr lang="en-US" sz="2400" dirty="0" smtClean="0"/>
              <a:t>S $] )</a:t>
            </a:r>
          </a:p>
          <a:p>
            <a:pPr eaLnBrk="1" hangingPunct="1"/>
            <a:r>
              <a:rPr lang="en-US" sz="2400" dirty="0" smtClean="0"/>
              <a:t>Initialize E to empty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" y="152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Our LR Parse Table and Algorithm is based only on what we can see on the parse stack; so far, we ignore </a:t>
            </a:r>
            <a:r>
              <a:rPr lang="en-US" dirty="0" err="1" smtClean="0"/>
              <a:t>lookahead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So our grammar is restricted to LR(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FA4EB18B-90A4-4486-82A6-72B0FAA1763F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LR(0) Construction Algorithm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114550" y="1240364"/>
            <a:ext cx="4771232" cy="28814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cs typeface="Consolas" panose="020B0609020204030204" pitchFamily="49" charset="0"/>
              </a:rPr>
              <a:t>repeat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cs typeface="Consolas" panose="020B0609020204030204" pitchFamily="49" charset="0"/>
              </a:rPr>
              <a:t> </a:t>
            </a:r>
            <a:r>
              <a:rPr lang="en-US" sz="1800" dirty="0" smtClean="0"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solidFill>
                  <a:srgbClr val="0070C0"/>
                </a:solidFill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1800" dirty="0" smtClean="0">
                <a:cs typeface="Consolas" panose="020B0609020204030204" pitchFamily="49" charset="0"/>
              </a:rPr>
              <a:t>state S in DFA </a:t>
            </a:r>
            <a:r>
              <a:rPr lang="en-US" sz="1800" dirty="0" smtClean="0">
                <a:solidFill>
                  <a:srgbClr val="0070C0"/>
                </a:solidFill>
                <a:cs typeface="Consolas" panose="020B0609020204030204" pitchFamily="49" charset="0"/>
              </a:rPr>
              <a:t>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cs typeface="Consolas" panose="020B0609020204030204" pitchFamily="49" charset="0"/>
              </a:rPr>
              <a:t> </a:t>
            </a:r>
            <a:r>
              <a:rPr lang="en-US" sz="1800" dirty="0" smtClean="0">
                <a:cs typeface="Consolas" panose="020B0609020204030204" pitchFamily="49" charset="0"/>
              </a:rPr>
              <a:t>       </a:t>
            </a:r>
            <a:r>
              <a:rPr lang="en-US" sz="1800" dirty="0" err="1" smtClean="0">
                <a:solidFill>
                  <a:srgbClr val="0070C0"/>
                </a:solidFill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1800" dirty="0" smtClean="0">
                <a:cs typeface="Consolas" panose="020B0609020204030204" pitchFamily="49" charset="0"/>
              </a:rPr>
              <a:t>item [A </a:t>
            </a:r>
            <a:r>
              <a:rPr lang="en-US" sz="1800" dirty="0" smtClean="0"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800" dirty="0" smtClean="0">
                <a:cs typeface="Consolas" panose="020B0609020204030204" pitchFamily="49" charset="0"/>
              </a:rPr>
              <a:t> 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X] </a:t>
            </a:r>
            <a:r>
              <a:rPr lang="en-US" sz="1800" dirty="0" smtClean="0">
                <a:solidFill>
                  <a:srgbClr val="0070C0"/>
                </a:solidFill>
                <a:cs typeface="Consolas" panose="020B0609020204030204" pitchFamily="49" charset="0"/>
                <a:sym typeface="Symbol" pitchFamily="18" charset="2"/>
              </a:rPr>
              <a:t>in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S </a:t>
            </a:r>
            <a:r>
              <a:rPr lang="en-US" sz="1800" dirty="0" smtClean="0">
                <a:solidFill>
                  <a:srgbClr val="0070C0"/>
                </a:solidFill>
                <a:cs typeface="Consolas" panose="020B0609020204030204" pitchFamily="49" charset="0"/>
                <a:sym typeface="Symbol" pitchFamily="18" charset="2"/>
              </a:rPr>
              <a:t>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          new = </a:t>
            </a:r>
            <a:r>
              <a:rPr lang="en-US" sz="1800" dirty="0" err="1" smtClean="0">
                <a:cs typeface="Consolas" panose="020B0609020204030204" pitchFamily="49" charset="0"/>
                <a:sym typeface="Symbol" pitchFamily="18" charset="2"/>
              </a:rPr>
              <a:t>Goto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(S, 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          S = new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dirty="0"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          E = I </a:t>
            </a:r>
            <a:r>
              <a:rPr lang="en-US" sz="1800" baseline="-25000" dirty="0" smtClean="0">
                <a:cs typeface="Consolas" panose="020B0609020204030204" pitchFamily="49" charset="0"/>
                <a:sym typeface="Symbol" pitchFamily="18" charset="2"/>
              </a:rPr>
              <a:t>x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new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      </a:t>
            </a:r>
            <a:r>
              <a:rPr lang="en-US" sz="1800" dirty="0" err="1" smtClean="0">
                <a:solidFill>
                  <a:srgbClr val="0070C0"/>
                </a:solidFill>
                <a:cs typeface="Consolas" panose="020B0609020204030204" pitchFamily="49" charset="0"/>
                <a:sym typeface="Symbol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  </a:t>
            </a:r>
            <a:r>
              <a:rPr lang="en-US" sz="1800" dirty="0" err="1" smtClean="0">
                <a:solidFill>
                  <a:srgbClr val="0070C0"/>
                </a:solidFill>
                <a:cs typeface="Consolas" panose="020B0609020204030204" pitchFamily="49" charset="0"/>
                <a:sym typeface="Symbol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cs typeface="Consolas" panose="020B0609020204030204" pitchFamily="49" charset="0"/>
                <a:sym typeface="Symbol" pitchFamily="18" charset="2"/>
              </a:rPr>
              <a:t>until</a:t>
            </a:r>
            <a:r>
              <a:rPr lang="en-US" sz="1800" dirty="0" smtClean="0">
                <a:cs typeface="Consolas" panose="020B0609020204030204" pitchFamily="49" charset="0"/>
                <a:sym typeface="Symbol" pitchFamily="18" charset="2"/>
              </a:rPr>
              <a:t> E and S do not change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1400" dirty="0" smtClean="0">
              <a:sym typeface="Symbol" pitchFamily="18" charset="2"/>
            </a:endParaRPr>
          </a:p>
        </p:txBody>
      </p:sp>
      <p:sp>
        <p:nvSpPr>
          <p:cNvPr id="1741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27925" y="514350"/>
            <a:ext cx="641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</a:pPr>
            <a:endParaRPr lang="en-US" sz="2800"/>
          </a:p>
        </p:txBody>
      </p:sp>
      <p:sp>
        <p:nvSpPr>
          <p:cNvPr id="2" name="TextBox 1"/>
          <p:cNvSpPr txBox="1"/>
          <p:nvPr/>
        </p:nvSpPr>
        <p:spPr>
          <a:xfrm>
            <a:off x="685801" y="4749656"/>
            <a:ext cx="8077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ym typeface="Symbol" pitchFamily="18" charset="2"/>
              </a:rPr>
              <a:t>View S (state in DFA) as a set-of-items.  So S</a:t>
            </a:r>
            <a:r>
              <a:rPr lang="en-US" dirty="0">
                <a:cs typeface="Consolas" panose="020B0609020204030204" pitchFamily="49" charset="0"/>
                <a:sym typeface="Symbol" pitchFamily="18" charset="2"/>
              </a:rPr>
              <a:t> = new</a:t>
            </a:r>
            <a:endParaRPr lang="en-US" dirty="0" smtClean="0">
              <a:sym typeface="Symbol" pitchFamily="18" charset="2"/>
            </a:endParaRPr>
          </a:p>
          <a:p>
            <a:pPr algn="l"/>
            <a:endParaRPr lang="en-US" dirty="0" smtClean="0">
              <a:sym typeface="Symbol" pitchFamily="18" charset="2"/>
            </a:endParaRPr>
          </a:p>
          <a:p>
            <a:pPr algn="l"/>
            <a:r>
              <a:rPr lang="en-US" dirty="0" smtClean="0">
                <a:sym typeface="Symbol" pitchFamily="18" charset="2"/>
              </a:rPr>
              <a:t>For </a:t>
            </a:r>
            <a:r>
              <a:rPr lang="en-US" dirty="0">
                <a:sym typeface="Symbol" pitchFamily="18" charset="2"/>
              </a:rPr>
              <a:t>symbol $, </a:t>
            </a:r>
            <a:r>
              <a:rPr lang="en-US" dirty="0" smtClean="0">
                <a:sym typeface="Symbol" pitchFamily="18" charset="2"/>
              </a:rPr>
              <a:t>don’t </a:t>
            </a:r>
            <a:r>
              <a:rPr lang="en-US" dirty="0">
                <a:sym typeface="Symbol" pitchFamily="18" charset="2"/>
              </a:rPr>
              <a:t>compute </a:t>
            </a:r>
            <a:r>
              <a:rPr lang="en-US" dirty="0" err="1" smtClean="0">
                <a:sym typeface="Symbol" pitchFamily="18" charset="2"/>
              </a:rPr>
              <a:t>Goto</a:t>
            </a:r>
            <a:r>
              <a:rPr lang="en-US" dirty="0" smtClean="0">
                <a:sym typeface="Symbol" pitchFamily="18" charset="2"/>
              </a:rPr>
              <a:t>(I</a:t>
            </a:r>
            <a:r>
              <a:rPr lang="en-US" dirty="0">
                <a:sym typeface="Symbol" pitchFamily="18" charset="2"/>
              </a:rPr>
              <a:t>, $); instead, </a:t>
            </a:r>
            <a:r>
              <a:rPr lang="en-US" dirty="0" smtClean="0">
                <a:sym typeface="Symbol" pitchFamily="18" charset="2"/>
              </a:rPr>
              <a:t>make </a:t>
            </a:r>
            <a:r>
              <a:rPr lang="en-US" dirty="0">
                <a:sym typeface="Symbol" pitchFamily="18" charset="2"/>
              </a:rPr>
              <a:t>this an accept action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DF5B7A4F-2CCC-492F-AB00-546A418BEBD2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Recap: Prefixes, Handles, Items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905000"/>
            <a:ext cx="8726488" cy="4338638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S</a:t>
            </a:r>
            <a:r>
              <a:rPr lang="en-US" sz="2400" dirty="0" smtClean="0"/>
              <a:t> is start symbol of a grammar </a:t>
            </a:r>
            <a:r>
              <a:rPr lang="en-US" sz="2400" i="1" dirty="0" smtClean="0"/>
              <a:t>G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If S =&gt;* </a:t>
            </a:r>
            <a:r>
              <a:rPr lang="en-US" sz="2000" dirty="0" smtClean="0">
                <a:sym typeface="Symbol" pitchFamily="18" charset="2"/>
              </a:rPr>
              <a:t> then  is a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sentential form </a:t>
            </a:r>
            <a:r>
              <a:rPr lang="en-US" sz="2000" dirty="0" smtClean="0">
                <a:sym typeface="Symbol" pitchFamily="18" charset="2"/>
              </a:rPr>
              <a:t>of G</a:t>
            </a: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 is a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viable prefix </a:t>
            </a:r>
            <a:r>
              <a:rPr lang="en-US" sz="2000" dirty="0" smtClean="0">
                <a:sym typeface="Symbol" pitchFamily="18" charset="2"/>
              </a:rPr>
              <a:t>of G if there is some derivation: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   S =&gt;*</a:t>
            </a:r>
            <a:r>
              <a:rPr lang="en-US" sz="2000" baseline="-25000" dirty="0" err="1" smtClean="0">
                <a:sym typeface="Symbol" pitchFamily="18" charset="2"/>
              </a:rPr>
              <a:t>rm</a:t>
            </a:r>
            <a:r>
              <a:rPr lang="en-US" sz="2000" dirty="0" smtClean="0">
                <a:sym typeface="Symbol" pitchFamily="18" charset="2"/>
              </a:rPr>
              <a:t> 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w =&gt;*</a:t>
            </a:r>
            <a:r>
              <a:rPr lang="en-US" sz="2000" baseline="-25000" dirty="0" err="1" smtClean="0">
                <a:sym typeface="Symbol" pitchFamily="18" charset="2"/>
              </a:rPr>
              <a:t>rm</a:t>
            </a:r>
            <a:r>
              <a:rPr lang="en-US" sz="2000" dirty="0" smtClean="0">
                <a:sym typeface="Symbol" pitchFamily="18" charset="2"/>
              </a:rPr>
              <a:t> 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000" dirty="0" smtClean="0">
                <a:sym typeface="Symbol" pitchFamily="18" charset="2"/>
              </a:rPr>
              <a:t>w and  is a prefix of </a:t>
            </a: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A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viable </a:t>
            </a:r>
            <a:r>
              <a:rPr lang="en-US" sz="2000" dirty="0">
                <a:solidFill>
                  <a:schemeClr val="tx2"/>
                </a:solidFill>
                <a:sym typeface="Symbol" pitchFamily="18" charset="2"/>
              </a:rPr>
              <a:t>prefix </a:t>
            </a:r>
            <a:r>
              <a:rPr lang="en-US" sz="2000" dirty="0" smtClean="0">
                <a:sym typeface="Symbol" pitchFamily="18" charset="2"/>
              </a:rPr>
              <a:t>is a prefix of a sentential form in a rightmost derivation</a:t>
            </a: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The occurrence of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000" dirty="0" smtClean="0">
                <a:sym typeface="Symbol" pitchFamily="18" charset="2"/>
              </a:rPr>
              <a:t> in 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000" dirty="0" smtClean="0">
                <a:sym typeface="Symbol" pitchFamily="18" charset="2"/>
              </a:rPr>
              <a:t>w is a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handle </a:t>
            </a:r>
            <a:r>
              <a:rPr lang="en-US" sz="2000" dirty="0" smtClean="0">
                <a:sym typeface="Symbol" pitchFamily="18" charset="2"/>
              </a:rPr>
              <a:t>of 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000" dirty="0" smtClean="0">
                <a:sym typeface="Symbol" pitchFamily="18" charset="2"/>
              </a:rPr>
              <a:t>w</a:t>
            </a: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F0E1D6B1-1B60-4310-8DB0-979F46CC6392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Building the Parse Tables (1)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2514600"/>
            <a:ext cx="7620000" cy="132343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</a:rPr>
              <a:t>foreach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edge = I 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baseline="-25000" dirty="0" smtClean="0">
                <a:sym typeface="Symbol" panose="05050102010706020507" pitchFamily="18" charset="2"/>
              </a:rPr>
              <a:t>x</a:t>
            </a:r>
            <a:r>
              <a:rPr lang="en-US" sz="2000" dirty="0" smtClean="0">
                <a:sym typeface="Symbol" panose="05050102010706020507" pitchFamily="18" charset="2"/>
              </a:rPr>
              <a:t> J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do</a:t>
            </a:r>
          </a:p>
          <a:p>
            <a:pPr algn="l"/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if X  T then Action[I, X] = </a:t>
            </a:r>
            <a:r>
              <a:rPr lang="en-US" sz="2000" dirty="0" err="1" smtClean="0">
                <a:sym typeface="Symbol" panose="05050102010706020507" pitchFamily="18" charset="2"/>
              </a:rPr>
              <a:t>sj</a:t>
            </a:r>
            <a:r>
              <a:rPr lang="en-US" sz="2000" dirty="0" smtClean="0">
                <a:sym typeface="Symbol" panose="05050102010706020507" pitchFamily="18" charset="2"/>
              </a:rPr>
              <a:t>		// shift and </a:t>
            </a:r>
            <a:r>
              <a:rPr lang="en-US" sz="2000" dirty="0" err="1" smtClean="0">
                <a:sym typeface="Symbol" panose="05050102010706020507" pitchFamily="18" charset="2"/>
              </a:rPr>
              <a:t>goto</a:t>
            </a:r>
            <a:r>
              <a:rPr lang="en-US" sz="2000" dirty="0" smtClean="0">
                <a:sym typeface="Symbol" panose="05050102010706020507" pitchFamily="18" charset="2"/>
              </a:rPr>
              <a:t> state j</a:t>
            </a:r>
          </a:p>
          <a:p>
            <a:pPr algn="l"/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if X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 smtClean="0">
                <a:sym typeface="Symbol" panose="05050102010706020507" pitchFamily="18" charset="2"/>
              </a:rPr>
              <a:t>N then   </a:t>
            </a:r>
            <a:r>
              <a:rPr lang="en-US" sz="2000" dirty="0" err="1" smtClean="0">
                <a:sym typeface="Symbol" panose="05050102010706020507" pitchFamily="18" charset="2"/>
              </a:rPr>
              <a:t>Goto</a:t>
            </a:r>
            <a:r>
              <a:rPr lang="en-US" sz="2000" dirty="0" smtClean="0">
                <a:sym typeface="Symbol" panose="05050102010706020507" pitchFamily="18" charset="2"/>
              </a:rPr>
              <a:t>[I, X] = </a:t>
            </a:r>
            <a:r>
              <a:rPr lang="en-US" sz="2000" dirty="0" err="1" smtClean="0">
                <a:sym typeface="Symbol" panose="05050102010706020507" pitchFamily="18" charset="2"/>
              </a:rPr>
              <a:t>gj</a:t>
            </a:r>
            <a:r>
              <a:rPr lang="en-US" sz="2000" dirty="0" smtClean="0">
                <a:sym typeface="Symbol" panose="05050102010706020507" pitchFamily="18" charset="2"/>
              </a:rPr>
              <a:t>	// </a:t>
            </a:r>
            <a:r>
              <a:rPr lang="en-US" sz="2000" dirty="0" err="1" smtClean="0">
                <a:sym typeface="Symbol" panose="05050102010706020507" pitchFamily="18" charset="2"/>
              </a:rPr>
              <a:t>goto</a:t>
            </a:r>
            <a:r>
              <a:rPr lang="en-US" sz="2000" dirty="0" smtClean="0">
                <a:sym typeface="Symbol" panose="05050102010706020507" pitchFamily="18" charset="2"/>
              </a:rPr>
              <a:t> state j</a:t>
            </a:r>
          </a:p>
          <a:p>
            <a:pPr algn="l"/>
            <a:r>
              <a:rPr lang="en-US" sz="2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enddo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8075" y="4579173"/>
            <a:ext cx="26670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Key</a:t>
            </a:r>
          </a:p>
          <a:p>
            <a:pPr algn="l"/>
            <a:r>
              <a:rPr lang="en-US" dirty="0" smtClean="0"/>
              <a:t>T = set of Terminals</a:t>
            </a:r>
          </a:p>
          <a:p>
            <a:pPr algn="l"/>
            <a:r>
              <a:rPr lang="en-US" dirty="0" smtClean="0"/>
              <a:t>N = set of </a:t>
            </a:r>
            <a:r>
              <a:rPr lang="en-US" dirty="0" err="1" smtClean="0"/>
              <a:t>NonTerminals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849B7FA3-2452-4499-A161-B2072AE362C0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Building the Parse Tables (2)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535500"/>
            <a:ext cx="7951787" cy="193899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</a:rPr>
              <a:t>foreach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state S </a:t>
            </a:r>
            <a:r>
              <a:rPr lang="en-US" sz="2000" dirty="0" smtClean="0">
                <a:solidFill>
                  <a:srgbClr val="0070C0"/>
                </a:solidFill>
              </a:rPr>
              <a:t>do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>
                <a:solidFill>
                  <a:srgbClr val="0070C0"/>
                </a:solidFill>
              </a:rPr>
              <a:t>foreach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item = [S' </a:t>
            </a:r>
            <a:r>
              <a:rPr lang="en-US" sz="2000" dirty="0" smtClean="0">
                <a:sym typeface="Symbol" panose="05050102010706020507" pitchFamily="18" charset="2"/>
              </a:rPr>
              <a:t> S$]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do</a:t>
            </a:r>
            <a:r>
              <a:rPr lang="en-US" sz="2000" dirty="0" smtClean="0">
                <a:sym typeface="Symbol" panose="05050102010706020507" pitchFamily="18" charset="2"/>
              </a:rPr>
              <a:t> Action[I, $] = accept </a:t>
            </a:r>
            <a:r>
              <a:rPr lang="en-US" sz="2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enddo</a:t>
            </a:r>
            <a:endParaRPr lang="en-US" sz="2000" dirty="0" smtClean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2000" dirty="0" smtClean="0">
                <a:sym typeface="Symbol" panose="05050102010706020507" pitchFamily="18" charset="2"/>
              </a:rPr>
              <a:t>    </a:t>
            </a:r>
            <a:r>
              <a:rPr lang="en-US" sz="2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foreach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item = [A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sym typeface="Symbol" panose="05050102010706020507" pitchFamily="18" charset="2"/>
              </a:rPr>
              <a:t>]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do</a:t>
            </a:r>
          </a:p>
          <a:p>
            <a:pPr algn="l"/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    Action[I, *] = </a:t>
            </a:r>
            <a:r>
              <a:rPr lang="en-US" sz="2000" dirty="0" err="1" smtClean="0">
                <a:sym typeface="Symbol" panose="05050102010706020507" pitchFamily="18" charset="2"/>
              </a:rPr>
              <a:t>rj</a:t>
            </a:r>
            <a:r>
              <a:rPr lang="en-US" sz="2000" dirty="0" smtClean="0">
                <a:sym typeface="Symbol" panose="05050102010706020507" pitchFamily="18" charset="2"/>
              </a:rPr>
              <a:t>, where j is production number for A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sym typeface="Symbol" panose="05050102010706020507" pitchFamily="18" charset="2"/>
              </a:rPr>
              <a:t></a:t>
            </a:r>
          </a:p>
          <a:p>
            <a:pPr algn="l"/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</a:t>
            </a:r>
            <a:r>
              <a:rPr lang="en-US" sz="2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enddo</a:t>
            </a:r>
            <a:endParaRPr lang="en-US" sz="2000" dirty="0" smtClean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2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enddo</a:t>
            </a:r>
            <a:endParaRPr lang="en-US" sz="2000" dirty="0" smtClean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FF6F103-811D-4DFA-977D-0880353D5EA4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Where have we reached?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017713"/>
            <a:ext cx="8650288" cy="26304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We have built LR(0) DFA and Parser Tables (Action &amp; </a:t>
            </a:r>
            <a:r>
              <a:rPr lang="en-US" sz="2400" dirty="0" err="1" smtClean="0"/>
              <a:t>Goto</a:t>
            </a:r>
            <a:r>
              <a:rPr lang="en-US" sz="2400" dirty="0" smtClean="0"/>
              <a:t>)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lvl="1" eaLnBrk="1" hangingPunct="1"/>
            <a:r>
              <a:rPr lang="en-US" sz="2000" dirty="0" smtClean="0"/>
              <a:t>No 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 yet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Variations of LR parsers add 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 info, but basic idea of states, closures, and edges remains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 smtClean="0"/>
              <a:t>E-</a:t>
            </a:r>
            <a:fld id="{6678C15B-D066-44EF-9416-771DBD94BDDD}" type="slidenum">
              <a:rPr lang="en-US" smtClean="0"/>
              <a:pPr eaLnBrk="1" hangingPunct="1"/>
              <a:t>33</a:t>
            </a:fld>
            <a:endParaRPr lang="en-US" dirty="0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 Grammar that is not LR(0)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22860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We cannot parse the grammar below using LR(0), because it produces a Shift-Reduce conflict:</a:t>
            </a:r>
          </a:p>
          <a:p>
            <a:pPr algn="l"/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E $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/>
              <a:t>T + 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/>
              <a:t>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440883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(This grammar generates strings: x,  x + x,  x + x + x, 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162050" y="6398656"/>
            <a:ext cx="1905000" cy="3021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E6416E40-705D-40F3-8598-615DA73BE911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79538" y="214314"/>
            <a:ext cx="7564437" cy="574674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LR(0) Parser for</a:t>
            </a:r>
          </a:p>
        </p:txBody>
      </p:sp>
      <p:sp>
        <p:nvSpPr>
          <p:cNvPr id="25606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28508" y="127268"/>
            <a:ext cx="190500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0.  S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E $</a:t>
            </a:r>
          </a:p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1.  E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T + E</a:t>
            </a:r>
          </a:p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2.  E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T</a:t>
            </a:r>
          </a:p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3.  T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2560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4738" y="2454275"/>
            <a:ext cx="1441420" cy="120032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S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 </a:t>
            </a:r>
            <a:r>
              <a:rPr lang="en-US" dirty="0" smtClean="0"/>
              <a:t>E </a:t>
            </a:r>
            <a:r>
              <a:rPr lang="en-US" dirty="0"/>
              <a:t>$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T + E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T</a:t>
            </a:r>
          </a:p>
          <a:p>
            <a:pPr algn="l" eaLnBrk="1" hangingPunct="1"/>
            <a:r>
              <a:rPr lang="en-US" dirty="0"/>
              <a:t>T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</p:txBody>
      </p:sp>
      <p:sp>
        <p:nvSpPr>
          <p:cNvPr id="25608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4643438"/>
            <a:ext cx="982961" cy="36933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T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x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endParaRPr lang="en-US" dirty="0"/>
          </a:p>
        </p:txBody>
      </p:sp>
      <p:sp>
        <p:nvSpPr>
          <p:cNvPr id="25609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447925"/>
            <a:ext cx="1191352" cy="36933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S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E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$</a:t>
            </a:r>
          </a:p>
        </p:txBody>
      </p:sp>
      <p:sp>
        <p:nvSpPr>
          <p:cNvPr id="2561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302000"/>
            <a:ext cx="1441420" cy="646331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E </a:t>
            </a:r>
            <a:r>
              <a:rPr lang="en-US" dirty="0">
                <a:solidFill>
                  <a:schemeClr val="bg1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bg1"/>
                </a:solidFill>
              </a:rPr>
              <a:t>T </a:t>
            </a:r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+ E</a:t>
            </a:r>
          </a:p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E </a:t>
            </a:r>
            <a:r>
              <a:rPr lang="en-US" dirty="0">
                <a:solidFill>
                  <a:schemeClr val="bg1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bg1"/>
                </a:solidFill>
              </a:rPr>
              <a:t>T </a:t>
            </a:r>
            <a:r>
              <a:rPr lang="en-US" dirty="0" smtClean="0">
                <a:solidFill>
                  <a:schemeClr val="bg1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657725"/>
            <a:ext cx="1441420" cy="120032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T </a:t>
            </a:r>
            <a:r>
              <a:rPr lang="en-US" dirty="0"/>
              <a:t>+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E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T + E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T</a:t>
            </a:r>
          </a:p>
          <a:p>
            <a:pPr algn="l" eaLnBrk="1" hangingPunct="1"/>
            <a:r>
              <a:rPr lang="en-US" dirty="0"/>
              <a:t>T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</p:txBody>
      </p:sp>
      <p:sp>
        <p:nvSpPr>
          <p:cNvPr id="2561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8200" y="5329238"/>
            <a:ext cx="1441420" cy="36933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T </a:t>
            </a:r>
            <a:r>
              <a:rPr lang="en-US" dirty="0"/>
              <a:t>+ </a:t>
            </a:r>
            <a:r>
              <a:rPr lang="en-US" dirty="0" smtClean="0"/>
              <a:t>E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 </a:t>
            </a:r>
            <a:endParaRPr lang="en-US" dirty="0"/>
          </a:p>
        </p:txBody>
      </p:sp>
      <p:sp>
        <p:nvSpPr>
          <p:cNvPr id="25613" name="Oval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2137807"/>
            <a:ext cx="304800" cy="3048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 dirty="0"/>
              <a:t>1</a:t>
            </a:r>
          </a:p>
        </p:txBody>
      </p:sp>
      <p:sp>
        <p:nvSpPr>
          <p:cNvPr id="25614" name="Oval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25780" y="2120900"/>
            <a:ext cx="304800" cy="3048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 dirty="0"/>
              <a:t>2</a:t>
            </a:r>
          </a:p>
        </p:txBody>
      </p:sp>
      <p:sp>
        <p:nvSpPr>
          <p:cNvPr id="25615" name="Oval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34604" y="2964393"/>
            <a:ext cx="304800" cy="3048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 dirty="0"/>
              <a:t>3</a:t>
            </a:r>
          </a:p>
        </p:txBody>
      </p:sp>
      <p:sp>
        <p:nvSpPr>
          <p:cNvPr id="25616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34604" y="4332615"/>
            <a:ext cx="304800" cy="3048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 dirty="0"/>
              <a:t>4</a:t>
            </a:r>
          </a:p>
        </p:txBody>
      </p:sp>
      <p:sp>
        <p:nvSpPr>
          <p:cNvPr id="2561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81100" y="4305300"/>
            <a:ext cx="304800" cy="3048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 dirty="0"/>
              <a:t>5</a:t>
            </a:r>
          </a:p>
        </p:txBody>
      </p:sp>
      <p:sp>
        <p:nvSpPr>
          <p:cNvPr id="2561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8200" y="5029200"/>
            <a:ext cx="304800" cy="3048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25619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14600" y="274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620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520950" y="3505200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621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2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191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3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752600" y="3657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4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2860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5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87625" y="231775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25626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89213" y="31384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25627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00425" y="4052888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25628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60838" y="4114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809750" y="39624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5630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14600" y="5195888"/>
            <a:ext cx="31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graphicFrame>
        <p:nvGraphicFramePr>
          <p:cNvPr id="370039" name="Group 375"/>
          <p:cNvGraphicFramePr>
            <a:graphicFrameLocks noGrp="1"/>
          </p:cNvGraphicFramePr>
          <p:nvPr>
            <p:ph idx="1"/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2500944637"/>
              </p:ext>
            </p:extLst>
          </p:nvPr>
        </p:nvGraphicFramePr>
        <p:xfrm>
          <a:off x="4800600" y="2017713"/>
          <a:ext cx="3810000" cy="2478089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  <a:gridCol w="635000"/>
                <a:gridCol w="635000"/>
                <a:gridCol w="6350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acc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s4,r2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79" name="Text Box 37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981575" y="5029200"/>
            <a:ext cx="3962400" cy="7848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n"/>
            </a:pPr>
            <a:r>
              <a:rPr lang="en-US" dirty="0" smtClean="0"/>
              <a:t>SR conflict in State 3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n"/>
            </a:pPr>
            <a:r>
              <a:rPr lang="en-US" dirty="0" smtClean="0">
                <a:sym typeface="Symbol" pitchFamily="18" charset="2"/>
              </a:rPr>
              <a:t>So grammar </a:t>
            </a:r>
            <a:r>
              <a:rPr lang="en-US" dirty="0">
                <a:sym typeface="Symbol" pitchFamily="18" charset="2"/>
              </a:rPr>
              <a:t>is not LR(0)</a:t>
            </a:r>
          </a:p>
        </p:txBody>
      </p:sp>
      <p:sp>
        <p:nvSpPr>
          <p:cNvPr id="25680" name="Line 2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202161" y="4862513"/>
            <a:ext cx="76963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681" name="Text Box 2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20950" y="4495800"/>
            <a:ext cx="29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09A95DD8-AA1C-411E-8DEF-4B872BFA6658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SLR Parsers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017713"/>
            <a:ext cx="8574088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Idea: Use information about what can follow a non-terminal to decide if we should perform a reduction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Easiest form is SLR – "Simple LR"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/>
              <a:t>W</a:t>
            </a:r>
            <a:r>
              <a:rPr lang="en-US" sz="2400" dirty="0" smtClean="0"/>
              <a:t>e need to compute FOLLOW(A) – the set of symbols that can immediately follow A in any possible derivation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err="1" smtClean="0"/>
              <a:t>ie</a:t>
            </a:r>
            <a:r>
              <a:rPr lang="en-US" sz="2000" dirty="0" smtClean="0"/>
              <a:t>, terminal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/>
              <a:t> is in FOLLOW(A) if any derivation contains A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</a:p>
          <a:p>
            <a:pPr lvl="1" eaLnBrk="1" hangingPunct="1"/>
            <a:r>
              <a:rPr lang="en-US" sz="2000" dirty="0" smtClean="0"/>
              <a:t>To compute this, we need to compute FIRST(</a:t>
            </a:r>
            <a:r>
              <a:rPr lang="en-US" sz="2000" dirty="0" smtClean="0">
                <a:sym typeface="Symbol" pitchFamily="18" charset="2"/>
              </a:rPr>
              <a:t>) for strings  that can follow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CC43EFC0-9DB0-48A9-9E12-BCC033A65736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1371600"/>
            <a:ext cx="8153400" cy="3062109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000" dirty="0" err="1" smtClean="0">
                <a:solidFill>
                  <a:srgbClr val="FF0000"/>
                </a:solidFill>
              </a:rPr>
              <a:t>Nullable</a:t>
            </a:r>
            <a:r>
              <a:rPr lang="en-US" sz="2000" dirty="0" smtClean="0">
                <a:solidFill>
                  <a:srgbClr val="FF0000"/>
                </a:solidFill>
              </a:rPr>
              <a:t>(A)</a:t>
            </a:r>
            <a:r>
              <a:rPr lang="en-US" sz="2000" dirty="0" smtClean="0"/>
              <a:t> is true if A can derive the empty string</a:t>
            </a:r>
          </a:p>
          <a:p>
            <a:pPr lvl="1" eaLnBrk="1" hangingPunct="1"/>
            <a:r>
              <a:rPr lang="en-US" sz="1800" dirty="0" err="1" smtClean="0"/>
              <a:t>ie</a:t>
            </a:r>
            <a:r>
              <a:rPr lang="en-US" sz="1800" dirty="0" smtClean="0"/>
              <a:t>, we can find A =&gt;* </a:t>
            </a:r>
            <a:r>
              <a:rPr lang="en-US" sz="1800" dirty="0" smtClean="0">
                <a:sym typeface="Symbol" panose="05050102010706020507" pitchFamily="18" charset="2"/>
              </a:rPr>
              <a:t></a:t>
            </a:r>
            <a:endParaRPr lang="en-US" sz="18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FIRST(A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= set of Terminals that can begin strings derived from </a:t>
            </a:r>
            <a:r>
              <a:rPr lang="en-US" sz="2000" dirty="0" smtClean="0">
                <a:sym typeface="Symbol" pitchFamily="18" charset="2"/>
              </a:rPr>
              <a:t>A</a:t>
            </a:r>
            <a:endParaRPr lang="en-US" sz="2000" dirty="0" smtClean="0"/>
          </a:p>
          <a:p>
            <a:pPr eaLnBrk="1" hangingPunct="1"/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FIRST(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)</a:t>
            </a:r>
            <a:r>
              <a:rPr lang="en-US" sz="2000" dirty="0" smtClean="0">
                <a:sym typeface="Symbol" pitchFamily="18" charset="2"/>
              </a:rPr>
              <a:t> = set of Terminals that can begin strings derived from </a:t>
            </a:r>
          </a:p>
          <a:p>
            <a:pPr eaLnBrk="1" hangingPunct="1"/>
            <a:endParaRPr lang="en-US" sz="2000" dirty="0" smtClean="0">
              <a:sym typeface="Symbol" pitchFamily="18" charset="2"/>
            </a:endParaRP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FOLLOW(A)</a:t>
            </a:r>
            <a:r>
              <a:rPr lang="en-US" sz="2000" dirty="0" smtClean="0">
                <a:sym typeface="Symbol" pitchFamily="18" charset="2"/>
              </a:rPr>
              <a:t> is the set of terminals that can immediately follow A</a:t>
            </a:r>
          </a:p>
          <a:p>
            <a:pPr marL="0" indent="0" eaLnBrk="1" hangingPunct="1"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</a:rPr>
              <a:t>Nullable</a:t>
            </a:r>
            <a:r>
              <a:rPr lang="en-US" sz="3200" dirty="0" smtClean="0">
                <a:solidFill>
                  <a:schemeClr val="bg1"/>
                </a:solidFill>
              </a:rPr>
              <a:t>, FIRST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&amp; FOLLOW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5181600"/>
            <a:ext cx="8153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Recall standard notation: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A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dirty="0" smtClean="0">
                <a:sym typeface="Symbol" pitchFamily="18" charset="2"/>
              </a:rPr>
              <a:t>N		</a:t>
            </a:r>
            <a:r>
              <a:rPr lang="en-US" dirty="0" smtClean="0">
                <a:solidFill>
                  <a:srgbClr val="00B050"/>
                </a:solidFill>
                <a:sym typeface="Symbol" pitchFamily="18" charset="2"/>
              </a:rPr>
              <a:t>// Non-terminal 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  </a:t>
            </a:r>
            <a:r>
              <a:rPr lang="en-US" dirty="0" smtClean="0">
                <a:sym typeface="Symbol" pitchFamily="18" charset="2"/>
              </a:rPr>
              <a:t>(N  T)*	</a:t>
            </a:r>
            <a:r>
              <a:rPr lang="en-US" dirty="0" smtClean="0">
                <a:solidFill>
                  <a:srgbClr val="00B050"/>
                </a:solidFill>
                <a:sym typeface="Symbol" pitchFamily="18" charset="2"/>
              </a:rPr>
              <a:t>// String of Non-terminals and Terminals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8DB0A2C6-E543-49F4-9AF2-FBFFF14FD01E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66800" y="1853734"/>
            <a:ext cx="7123112" cy="3386644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>
                <a:sym typeface="Symbol" pitchFamily="18" charset="2"/>
              </a:rPr>
              <a:t>To calculate </a:t>
            </a:r>
            <a:r>
              <a:rPr lang="en-US" sz="2400" dirty="0">
                <a:sym typeface="Symbol" pitchFamily="18" charset="2"/>
              </a:rPr>
              <a:t>FIRST</a:t>
            </a:r>
            <a:r>
              <a:rPr lang="en-US" sz="2400" dirty="0" smtClean="0">
                <a:sym typeface="Symbol" pitchFamily="18" charset="2"/>
              </a:rPr>
              <a:t>():</a:t>
            </a:r>
          </a:p>
          <a:p>
            <a:pPr eaLnBrk="1" hangingPunct="1"/>
            <a:endParaRPr lang="en-US" sz="2400" dirty="0">
              <a:sym typeface="Symbol" pitchFamily="18" charset="2"/>
            </a:endParaRP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if  </a:t>
            </a:r>
            <a:r>
              <a:rPr lang="en-US" sz="2000" dirty="0">
                <a:sym typeface="Symbol" pitchFamily="18" charset="2"/>
              </a:rPr>
              <a:t>= </a:t>
            </a:r>
            <a:r>
              <a:rPr lang="en-US" sz="2000" dirty="0" smtClean="0">
                <a:sym typeface="Symbol" pitchFamily="18" charset="2"/>
              </a:rPr>
              <a:t>A then FIRST(</a:t>
            </a:r>
            <a:r>
              <a:rPr lang="en-US" sz="2000" dirty="0">
                <a:sym typeface="Symbol" pitchFamily="18" charset="2"/>
              </a:rPr>
              <a:t></a:t>
            </a:r>
            <a:r>
              <a:rPr lang="en-US" sz="2000" dirty="0" smtClean="0">
                <a:sym typeface="Symbol" pitchFamily="18" charset="2"/>
              </a:rPr>
              <a:t>) = FIRST(A), right?</a:t>
            </a: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Yes, but what if A has an epsilon production: A  </a:t>
            </a:r>
            <a:r>
              <a:rPr lang="en-US" sz="2000" dirty="0" smtClean="0">
                <a:sym typeface="Symbol" pitchFamily="18" charset="2"/>
              </a:rPr>
              <a:t>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Then we need to union-in FOLLOW(A)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(in this case, equal to FIRST</a:t>
            </a:r>
            <a:r>
              <a:rPr lang="en-US" sz="2000" dirty="0" smtClean="0">
                <a:sym typeface="Symbol" pitchFamily="18" charset="2"/>
              </a:rPr>
              <a:t>())</a:t>
            </a: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400969" y="161517"/>
            <a:ext cx="7554119" cy="6238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Computing FIRST: Intuition</a:t>
            </a:r>
          </a:p>
        </p:txBody>
      </p:sp>
    </p:spTree>
    <p:extLst>
      <p:ext uri="{BB962C8B-B14F-4D97-AF65-F5344CB8AC3E}">
        <p14:creationId xmlns:p14="http://schemas.microsoft.com/office/powerpoint/2010/main" val="11792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D90514E0-9853-4138-BFEE-45908405799D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1194" y="2350883"/>
            <a:ext cx="1479550" cy="230822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000" kern="0" dirty="0" smtClean="0"/>
              <a:t>Z </a:t>
            </a:r>
            <a:r>
              <a:rPr lang="en-US" sz="2000" kern="0" dirty="0" smtClean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d</a:t>
            </a:r>
          </a:p>
          <a:p>
            <a:pPr eaLnBrk="1" hangingPunct="1">
              <a:buNone/>
            </a:pPr>
            <a:r>
              <a:rPr lang="en-US" sz="2000" kern="0" dirty="0" smtClean="0"/>
              <a:t>Z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X Y Z</a:t>
            </a:r>
          </a:p>
          <a:p>
            <a:pPr eaLnBrk="1" hangingPunct="1">
              <a:buNone/>
            </a:pPr>
            <a:r>
              <a:rPr lang="en-US" sz="2000" kern="0" dirty="0" smtClean="0"/>
              <a:t>Y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l-GR" sz="2000" kern="0" dirty="0" smtClean="0"/>
              <a:t>ε</a:t>
            </a:r>
            <a:endParaRPr lang="en-US" sz="2000" kern="0" dirty="0" smtClean="0"/>
          </a:p>
          <a:p>
            <a:pPr eaLnBrk="1" hangingPunct="1">
              <a:buNone/>
            </a:pPr>
            <a:r>
              <a:rPr lang="en-US" sz="2000" kern="0" dirty="0" smtClean="0"/>
              <a:t>Y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c</a:t>
            </a:r>
          </a:p>
          <a:p>
            <a:pPr eaLnBrk="1" hangingPunct="1">
              <a:buNone/>
            </a:pPr>
            <a:r>
              <a:rPr lang="en-US" sz="2000" kern="0" dirty="0" smtClean="0"/>
              <a:t>X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Y</a:t>
            </a:r>
          </a:p>
          <a:p>
            <a:pPr eaLnBrk="1" hangingPunct="1">
              <a:buNone/>
            </a:pPr>
            <a:r>
              <a:rPr lang="en-US" sz="2000" kern="0" dirty="0" smtClean="0"/>
              <a:t>X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a</a:t>
            </a:r>
            <a:endParaRPr lang="el-GR" sz="2000" kern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96613"/>
              </p:ext>
            </p:extLst>
          </p:nvPr>
        </p:nvGraphicFramePr>
        <p:xfrm>
          <a:off x="3270250" y="2772841"/>
          <a:ext cx="47244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57200"/>
                <a:gridCol w="1295400"/>
                <a:gridCol w="1295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Nullable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FOLLOW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 </a:t>
                      </a:r>
                      <a:r>
                        <a:rPr lang="en-US" dirty="0" smtClean="0"/>
                        <a:t>c</a:t>
                      </a:r>
                      <a:r>
                        <a:rPr lang="en-US" sz="1800" kern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 c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sz="1800" kern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smtClean="0"/>
                        <a:t>c</a:t>
                      </a:r>
                      <a:r>
                        <a:rPr lang="en-US" sz="1800" kern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{a c </a:t>
                      </a:r>
                      <a:r>
                        <a:rPr lang="en-US" dirty="0" smtClean="0"/>
                        <a:t>d</a:t>
                      </a:r>
                      <a:r>
                        <a:rPr lang="en-US" sz="1800" kern="0" dirty="0" smtClean="0"/>
                        <a:t>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 c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sz="1800" kern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/>
                        <a:t>{</a:t>
                      </a:r>
                      <a:r>
                        <a:rPr lang="en-US" sz="1800" kern="0" baseline="0" dirty="0" smtClean="0"/>
                        <a:t> </a:t>
                      </a:r>
                      <a:r>
                        <a:rPr lang="en-US" sz="1800" kern="0" dirty="0" smtClean="0"/>
                        <a:t>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" name="Rectangl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312" y="1503523"/>
            <a:ext cx="1479550" cy="230822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000" kern="0" dirty="0" smtClean="0"/>
              <a:t>Z </a:t>
            </a:r>
            <a:r>
              <a:rPr lang="en-US" sz="2000" kern="0" dirty="0" smtClean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d</a:t>
            </a:r>
          </a:p>
          <a:p>
            <a:pPr eaLnBrk="1" hangingPunct="1">
              <a:buNone/>
            </a:pPr>
            <a:r>
              <a:rPr lang="en-US" sz="2000" kern="0" dirty="0" smtClean="0"/>
              <a:t>Z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X Y Z</a:t>
            </a:r>
          </a:p>
          <a:p>
            <a:pPr eaLnBrk="1" hangingPunct="1">
              <a:buNone/>
            </a:pPr>
            <a:r>
              <a:rPr lang="en-US" sz="2000" kern="0" dirty="0" smtClean="0"/>
              <a:t>Y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l-GR" sz="2000" kern="0" dirty="0" smtClean="0"/>
              <a:t>ε</a:t>
            </a:r>
            <a:endParaRPr lang="en-US" sz="2000" kern="0" dirty="0" smtClean="0"/>
          </a:p>
          <a:p>
            <a:pPr eaLnBrk="1" hangingPunct="1">
              <a:buNone/>
            </a:pPr>
            <a:r>
              <a:rPr lang="en-US" sz="2000" kern="0" dirty="0" smtClean="0"/>
              <a:t>Y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c</a:t>
            </a:r>
          </a:p>
          <a:p>
            <a:pPr eaLnBrk="1" hangingPunct="1">
              <a:buNone/>
            </a:pPr>
            <a:r>
              <a:rPr lang="en-US" sz="2000" kern="0" dirty="0" smtClean="0"/>
              <a:t>X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Y</a:t>
            </a:r>
          </a:p>
          <a:p>
            <a:pPr eaLnBrk="1" hangingPunct="1">
              <a:buNone/>
            </a:pPr>
            <a:r>
              <a:rPr lang="en-US" sz="2000" kern="0" dirty="0" smtClean="0"/>
              <a:t>X </a:t>
            </a:r>
            <a:r>
              <a:rPr lang="en-US" sz="2000" kern="0" dirty="0">
                <a:sym typeface="Symbol" panose="05050102010706020507" pitchFamily="18" charset="2"/>
              </a:rPr>
              <a:t> </a:t>
            </a:r>
            <a:r>
              <a:rPr lang="en-US" sz="2000" kern="0" dirty="0" smtClean="0"/>
              <a:t>a</a:t>
            </a:r>
            <a:endParaRPr lang="el-GR" sz="2000" kern="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461240"/>
              </p:ext>
            </p:extLst>
          </p:nvPr>
        </p:nvGraphicFramePr>
        <p:xfrm>
          <a:off x="2468152" y="1530420"/>
          <a:ext cx="172433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26"/>
                <a:gridCol w="1274506"/>
              </a:tblGrid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44912"/>
              </p:ext>
            </p:extLst>
          </p:nvPr>
        </p:nvGraphicFramePr>
        <p:xfrm>
          <a:off x="2468152" y="2673420"/>
          <a:ext cx="172433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26"/>
                <a:gridCol w="1274506"/>
              </a:tblGrid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26123"/>
              </p:ext>
            </p:extLst>
          </p:nvPr>
        </p:nvGraphicFramePr>
        <p:xfrm>
          <a:off x="4513218" y="1529882"/>
          <a:ext cx="172433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26"/>
                <a:gridCol w="1274506"/>
              </a:tblGrid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{}</a:t>
                      </a:r>
                      <a:endParaRPr lang="en-US" sz="1600" b="0" dirty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{}</a:t>
                      </a:r>
                      <a:endParaRPr lang="en-US" sz="1600" dirty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</a:t>
                      </a:r>
                      <a:r>
                        <a:rPr lang="en-US" sz="1600" kern="0" dirty="0" smtClean="0"/>
                        <a:t>}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25352" y="11691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Nullable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3040" y="117253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689771"/>
              </p:ext>
            </p:extLst>
          </p:nvPr>
        </p:nvGraphicFramePr>
        <p:xfrm>
          <a:off x="4499519" y="2657635"/>
          <a:ext cx="172433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26"/>
                <a:gridCol w="1274506"/>
              </a:tblGrid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{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600" dirty="0" smtClean="0"/>
                        <a:t>}</a:t>
                      </a:r>
                      <a:endParaRPr lang="en-US" sz="1600" dirty="0" smtClean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600" dirty="0" smtClean="0"/>
                        <a:t>}</a:t>
                      </a:r>
                      <a:endParaRPr lang="en-US" sz="1600" dirty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600" kern="0" dirty="0" smtClean="0"/>
                        <a:t>}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18528"/>
              </p:ext>
            </p:extLst>
          </p:nvPr>
        </p:nvGraphicFramePr>
        <p:xfrm>
          <a:off x="4511506" y="3801438"/>
          <a:ext cx="172433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26"/>
                <a:gridCol w="1274506"/>
              </a:tblGrid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{a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c}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c}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600" kern="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91227"/>
              </p:ext>
            </p:extLst>
          </p:nvPr>
        </p:nvGraphicFramePr>
        <p:xfrm>
          <a:off x="6554912" y="1538444"/>
          <a:ext cx="172433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26"/>
                <a:gridCol w="1274506"/>
              </a:tblGrid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{}</a:t>
                      </a:r>
                      <a:endParaRPr lang="en-US" sz="1600" b="0" dirty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{}</a:t>
                      </a:r>
                      <a:endParaRPr lang="en-US" sz="1600" dirty="0"/>
                    </a:p>
                  </a:txBody>
                  <a:tcPr/>
                </a:tc>
              </a:tr>
              <a:tr h="186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</a:t>
                      </a:r>
                      <a:r>
                        <a:rPr lang="en-US" sz="1600" kern="0" dirty="0" smtClean="0"/>
                        <a:t>}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954734" y="11810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64905"/>
              </p:ext>
            </p:extLst>
          </p:nvPr>
        </p:nvGraphicFramePr>
        <p:xfrm>
          <a:off x="6541213" y="2636521"/>
          <a:ext cx="1724332" cy="1065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826"/>
                <a:gridCol w="1274506"/>
              </a:tblGrid>
              <a:tr h="3132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{a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 d</a:t>
                      </a:r>
                      <a:r>
                        <a:rPr lang="en-US" sz="1600" dirty="0" smtClean="0"/>
                        <a:t>}</a:t>
                      </a:r>
                      <a:endParaRPr lang="en-US" sz="1600" dirty="0" smtClean="0"/>
                    </a:p>
                  </a:txBody>
                  <a:tcPr/>
                </a:tc>
              </a:tr>
              <a:tr h="3132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600" kern="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6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{}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657600" y="6243638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1809129" y="5302507"/>
            <a:ext cx="642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Iterate thru productions, until tables stop changing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4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6FD6E1F9-C7F9-45D6-9C44-05A3185D76E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2362200"/>
            <a:ext cx="7772400" cy="222459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sym typeface="Symbol" pitchFamily="18" charset="2"/>
              </a:rPr>
              <a:t>An </a:t>
            </a:r>
            <a:r>
              <a:rPr lang="en-US" sz="2000" i="1" dirty="0">
                <a:solidFill>
                  <a:schemeClr val="tx2"/>
                </a:solidFill>
                <a:sym typeface="Symbol" pitchFamily="18" charset="2"/>
              </a:rPr>
              <a:t>item</a:t>
            </a:r>
            <a:r>
              <a:rPr lang="en-US" sz="2000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is a production containing a  at some position in its </a:t>
            </a:r>
            <a:r>
              <a:rPr lang="en-US" sz="2000" dirty="0" smtClean="0">
                <a:sym typeface="Symbol" pitchFamily="18" charset="2"/>
              </a:rPr>
              <a:t>RHS</a:t>
            </a:r>
          </a:p>
          <a:p>
            <a:pPr marL="0" indent="0" eaLnBrk="1" hangingPunct="1">
              <a:buNone/>
            </a:pPr>
            <a:endParaRPr lang="en-US" sz="2000" dirty="0">
              <a:sym typeface="Symbol" pitchFamily="18" charset="2"/>
            </a:endParaRPr>
          </a:p>
          <a:p>
            <a:pPr lvl="1" eaLnBrk="1" hangingPunct="1"/>
            <a:r>
              <a:rPr lang="en-US" sz="1800" dirty="0" err="1">
                <a:sym typeface="Symbol" pitchFamily="18" charset="2"/>
              </a:rPr>
              <a:t>eg</a:t>
            </a:r>
            <a:r>
              <a:rPr lang="en-US" sz="1800" dirty="0">
                <a:sym typeface="Symbol" pitchFamily="18" charset="2"/>
              </a:rPr>
              <a:t>: [A   X Y ]   [A  X Y ]   [A  X Y ]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The </a:t>
            </a:r>
            <a:r>
              <a:rPr lang="en-US" sz="2000" dirty="0" smtClean="0">
                <a:sym typeface="Symbol" pitchFamily="18" charset="2"/>
              </a:rPr>
              <a:t> shows how much of the token stream we have seen so far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Dotted Items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04B81DD-D854-42DB-9C57-CF137142F534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95401" y="161517"/>
            <a:ext cx="7659688" cy="623887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Nullable</a:t>
            </a:r>
            <a:r>
              <a:rPr lang="en-US" sz="2800" dirty="0" smtClean="0"/>
              <a:t>, FIRST &amp; FOLLOW: Intuition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219200"/>
            <a:ext cx="7848600" cy="369331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To compute, start by: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 A  </a:t>
            </a:r>
            <a:r>
              <a:rPr lang="en-US" dirty="0" smtClean="0">
                <a:sym typeface="Symbol" panose="05050102010706020507" pitchFamily="18" charset="2"/>
              </a:rPr>
              <a:t>N, </a:t>
            </a:r>
            <a:r>
              <a:rPr lang="en-US" dirty="0" smtClean="0"/>
              <a:t>FIRST(A) = FOLLOW(A) = {}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anose="05050102010706020507" pitchFamily="18" charset="2"/>
              </a:rPr>
              <a:t> A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dirty="0" smtClean="0">
                <a:sym typeface="Symbol" panose="05050102010706020507" pitchFamily="18" charset="2"/>
              </a:rPr>
              <a:t>N, </a:t>
            </a:r>
            <a:r>
              <a:rPr lang="en-US" dirty="0" err="1" smtClean="0"/>
              <a:t>Nullable</a:t>
            </a:r>
            <a:r>
              <a:rPr lang="en-US" dirty="0" smtClean="0"/>
              <a:t>(A) = false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 </a:t>
            </a:r>
            <a:r>
              <a:rPr lang="en-US" dirty="0" smtClean="0">
                <a:sym typeface="Symbol" panose="05050102010706020507" pitchFamily="18" charset="2"/>
              </a:rPr>
              <a:t>a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 smtClean="0">
                <a:sym typeface="Symbol" panose="05050102010706020507" pitchFamily="18" charset="2"/>
              </a:rPr>
              <a:t>T, FIRST(a) = </a:t>
            </a:r>
            <a:r>
              <a:rPr lang="en-US" dirty="0" smtClean="0">
                <a:sym typeface="Symbol" panose="05050102010706020507" pitchFamily="18" charset="2"/>
              </a:rPr>
              <a:t>{a}</a:t>
            </a:r>
            <a:endParaRPr lang="en-US" dirty="0"/>
          </a:p>
          <a:p>
            <a:pPr lvl="1" algn="l"/>
            <a:endParaRPr lang="en-US" dirty="0"/>
          </a:p>
          <a:p>
            <a:pPr algn="l"/>
            <a:r>
              <a:rPr lang="en-US" dirty="0" smtClean="0"/>
              <a:t>Rules: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cs typeface="Consolas" panose="020B0609020204030204" pitchFamily="49" charset="0"/>
              </a:rPr>
              <a:t>A </a:t>
            </a:r>
            <a:r>
              <a:rPr lang="en-US" dirty="0"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a</a:t>
            </a:r>
            <a:r>
              <a:rPr lang="en-US" dirty="0" smtClean="0">
                <a:cs typeface="Consolas" panose="020B0609020204030204" pitchFamily="49" charset="0"/>
                <a:sym typeface="Symbol" panose="05050102010706020507" pitchFamily="18" charset="2"/>
              </a:rPr>
              <a:t> 				then FIRST(A) = 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A </a:t>
            </a:r>
            <a:r>
              <a:rPr lang="en-US" dirty="0">
                <a:latin typeface="+mn-lt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latin typeface="+mn-lt"/>
                <a:cs typeface="Consolas" panose="020B0609020204030204" pitchFamily="49" charset="0"/>
              </a:rPr>
              <a:t>1</a:t>
            </a:r>
            <a:r>
              <a:rPr lang="en-US" dirty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  	and </a:t>
            </a:r>
            <a:r>
              <a:rPr lang="en-US" dirty="0">
                <a:cs typeface="Consolas" panose="020B0609020204030204" pitchFamily="49" charset="0"/>
              </a:rPr>
              <a:t>Y</a:t>
            </a:r>
            <a:r>
              <a:rPr lang="en-US" baseline="-25000" dirty="0">
                <a:cs typeface="Consolas" panose="020B0609020204030204" pitchFamily="49" charset="0"/>
              </a:rPr>
              <a:t>1 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     not </a:t>
            </a:r>
            <a:r>
              <a:rPr lang="en-US" dirty="0" err="1" smtClean="0">
                <a:latin typeface="+mn-lt"/>
                <a:cs typeface="Consolas" panose="020B0609020204030204" pitchFamily="49" charset="0"/>
              </a:rPr>
              <a:t>Nullable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 	then FIRST(A) = FIRST(</a:t>
            </a:r>
            <a:r>
              <a:rPr lang="en-US" dirty="0" smtClean="0"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cs typeface="Consolas" panose="020B0609020204030204" pitchFamily="49" charset="0"/>
              </a:rPr>
              <a:t>1</a:t>
            </a:r>
            <a:r>
              <a:rPr lang="en-US" dirty="0" smtClean="0">
                <a:cs typeface="Consolas" panose="020B0609020204030204" pitchFamily="49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cs typeface="Consolas" panose="020B0609020204030204" pitchFamily="49" charset="0"/>
              </a:rPr>
              <a:t>A </a:t>
            </a:r>
            <a:r>
              <a:rPr lang="en-US" dirty="0"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cs typeface="Consolas" panose="020B0609020204030204" pitchFamily="49" charset="0"/>
              </a:rPr>
              <a:t>1</a:t>
            </a:r>
            <a:r>
              <a:rPr lang="en-US" dirty="0" smtClean="0"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cs typeface="Consolas" panose="020B0609020204030204" pitchFamily="49" charset="0"/>
              </a:rPr>
              <a:t>2</a:t>
            </a:r>
            <a:r>
              <a:rPr lang="en-US" dirty="0" smtClean="0">
                <a:cs typeface="Consolas" panose="020B0609020204030204" pitchFamily="49" charset="0"/>
              </a:rPr>
              <a:t> 	and </a:t>
            </a:r>
            <a:r>
              <a:rPr lang="en-US" dirty="0">
                <a:cs typeface="Consolas" panose="020B0609020204030204" pitchFamily="49" charset="0"/>
              </a:rPr>
              <a:t>Y</a:t>
            </a:r>
            <a:r>
              <a:rPr lang="en-US" baseline="-25000" dirty="0">
                <a:cs typeface="Consolas" panose="020B0609020204030204" pitchFamily="49" charset="0"/>
              </a:rPr>
              <a:t>1 </a:t>
            </a:r>
            <a:r>
              <a:rPr lang="en-US" dirty="0" smtClean="0">
                <a:cs typeface="Consolas" panose="020B0609020204030204" pitchFamily="49" charset="0"/>
              </a:rPr>
              <a:t>        is </a:t>
            </a:r>
            <a:r>
              <a:rPr lang="en-US" dirty="0" err="1" smtClean="0">
                <a:cs typeface="Consolas" panose="020B0609020204030204" pitchFamily="49" charset="0"/>
              </a:rPr>
              <a:t>Nullable</a:t>
            </a:r>
            <a:r>
              <a:rPr lang="en-US" dirty="0" smtClean="0">
                <a:cs typeface="Consolas" panose="020B0609020204030204" pitchFamily="49" charset="0"/>
              </a:rPr>
              <a:t> 	then FIRST(A) = FIRST(Y</a:t>
            </a:r>
            <a:r>
              <a:rPr lang="en-US" baseline="-25000" dirty="0" smtClean="0">
                <a:cs typeface="Consolas" panose="020B0609020204030204" pitchFamily="49" charset="0"/>
              </a:rPr>
              <a:t>2</a:t>
            </a:r>
            <a:r>
              <a:rPr lang="en-US" dirty="0" smtClean="0">
                <a:cs typeface="Consolas" panose="020B0609020204030204" pitchFamily="49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cs typeface="Consolas" panose="020B0609020204030204" pitchFamily="49" charset="0"/>
              </a:rPr>
              <a:t>A </a:t>
            </a:r>
            <a:r>
              <a:rPr lang="en-US" dirty="0"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cs typeface="Consolas" panose="020B0609020204030204" pitchFamily="49" charset="0"/>
              </a:rPr>
              <a:t>1</a:t>
            </a:r>
            <a:r>
              <a:rPr lang="en-US" dirty="0" smtClean="0"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cs typeface="Consolas" panose="020B0609020204030204" pitchFamily="49" charset="0"/>
              </a:rPr>
              <a:t>2</a:t>
            </a:r>
            <a:r>
              <a:rPr lang="en-US" dirty="0" smtClean="0"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cs typeface="Consolas" panose="020B0609020204030204" pitchFamily="49" charset="0"/>
              </a:rPr>
              <a:t>3</a:t>
            </a:r>
            <a:r>
              <a:rPr lang="en-US" dirty="0" smtClean="0">
                <a:cs typeface="Consolas" panose="020B0609020204030204" pitchFamily="49" charset="0"/>
              </a:rPr>
              <a:t> 	and Y</a:t>
            </a:r>
            <a:r>
              <a:rPr lang="en-US" baseline="-25000" dirty="0" smtClean="0">
                <a:cs typeface="Consolas" panose="020B0609020204030204" pitchFamily="49" charset="0"/>
              </a:rPr>
              <a:t>1</a:t>
            </a:r>
            <a:r>
              <a:rPr lang="en-US" dirty="0" smtClean="0">
                <a:cs typeface="Consolas" panose="020B0609020204030204" pitchFamily="49" charset="0"/>
              </a:rPr>
              <a:t>,Y</a:t>
            </a:r>
            <a:r>
              <a:rPr lang="en-US" baseline="-25000" dirty="0" smtClean="0">
                <a:cs typeface="Consolas" panose="020B0609020204030204" pitchFamily="49" charset="0"/>
              </a:rPr>
              <a:t>2</a:t>
            </a:r>
            <a:r>
              <a:rPr lang="en-US" dirty="0" smtClean="0">
                <a:cs typeface="Consolas" panose="020B0609020204030204" pitchFamily="49" charset="0"/>
              </a:rPr>
              <a:t> both </a:t>
            </a:r>
            <a:r>
              <a:rPr lang="en-US" dirty="0" err="1" smtClean="0">
                <a:cs typeface="Consolas" panose="020B0609020204030204" pitchFamily="49" charset="0"/>
              </a:rPr>
              <a:t>Nullable</a:t>
            </a:r>
            <a:r>
              <a:rPr lang="en-US" dirty="0" smtClean="0">
                <a:cs typeface="Consolas" panose="020B0609020204030204" pitchFamily="49" charset="0"/>
              </a:rPr>
              <a:t>	then </a:t>
            </a:r>
            <a:r>
              <a:rPr lang="en-US" dirty="0">
                <a:cs typeface="Consolas" panose="020B0609020204030204" pitchFamily="49" charset="0"/>
              </a:rPr>
              <a:t>FIRST(A) = </a:t>
            </a:r>
            <a:r>
              <a:rPr lang="en-US" dirty="0" smtClean="0">
                <a:cs typeface="Consolas" panose="020B0609020204030204" pitchFamily="49" charset="0"/>
              </a:rPr>
              <a:t>FIRST(Y</a:t>
            </a:r>
            <a:r>
              <a:rPr lang="en-US" baseline="-25000" dirty="0" smtClean="0">
                <a:cs typeface="Consolas" panose="020B0609020204030204" pitchFamily="49" charset="0"/>
              </a:rPr>
              <a:t>3</a:t>
            </a:r>
            <a:r>
              <a:rPr lang="en-US" dirty="0" smtClean="0">
                <a:cs typeface="Consolas" panose="020B0609020204030204" pitchFamily="49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  <a:cs typeface="Consolas" panose="020B0609020204030204" pitchFamily="49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cs typeface="Consolas" panose="020B0609020204030204" pitchFamily="49" charset="0"/>
              </a:rPr>
              <a:t>A </a:t>
            </a:r>
            <a:r>
              <a:rPr lang="en-US" dirty="0"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cs typeface="Consolas" panose="020B0609020204030204" pitchFamily="49" charset="0"/>
              </a:rPr>
              <a:t>1</a:t>
            </a:r>
            <a:r>
              <a:rPr lang="en-US" dirty="0" smtClean="0">
                <a:cs typeface="Consolas" panose="020B0609020204030204" pitchFamily="49" charset="0"/>
              </a:rPr>
              <a:t>..Y</a:t>
            </a:r>
            <a:r>
              <a:rPr lang="en-US" baseline="-25000" dirty="0">
                <a:cs typeface="Consolas" panose="020B0609020204030204" pitchFamily="49" charset="0"/>
              </a:rPr>
              <a:t>n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>
                <a:cs typeface="Consolas" panose="020B0609020204030204" pitchFamily="49" charset="0"/>
              </a:rPr>
              <a:t>	and </a:t>
            </a:r>
            <a:r>
              <a:rPr lang="en-US" dirty="0" smtClean="0">
                <a:cs typeface="Consolas" panose="020B0609020204030204" pitchFamily="49" charset="0"/>
              </a:rPr>
              <a:t>all Y</a:t>
            </a:r>
            <a:r>
              <a:rPr lang="en-US" baseline="-25000" dirty="0" smtClean="0">
                <a:cs typeface="Consolas" panose="020B0609020204030204" pitchFamily="49" charset="0"/>
              </a:rPr>
              <a:t>i</a:t>
            </a:r>
            <a:r>
              <a:rPr lang="en-US" dirty="0" smtClean="0">
                <a:cs typeface="Consolas" panose="020B0609020204030204" pitchFamily="49" charset="0"/>
              </a:rPr>
              <a:t>   are </a:t>
            </a:r>
            <a:r>
              <a:rPr lang="en-US" dirty="0" err="1">
                <a:cs typeface="Consolas" panose="020B0609020204030204" pitchFamily="49" charset="0"/>
              </a:rPr>
              <a:t>Nullable</a:t>
            </a:r>
            <a:r>
              <a:rPr lang="en-US" dirty="0">
                <a:cs typeface="Consolas" panose="020B0609020204030204" pitchFamily="49" charset="0"/>
              </a:rPr>
              <a:t>	then FIRST(A) = </a:t>
            </a:r>
            <a:r>
              <a:rPr lang="en-US" dirty="0" smtClean="0">
                <a:cs typeface="Consolas" panose="020B0609020204030204" pitchFamily="49" charset="0"/>
                <a:sym typeface="Symbol" panose="05050102010706020507" pitchFamily="18" charset="2"/>
              </a:rPr>
              <a:t>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6900" y="5257800"/>
            <a:ext cx="5943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ym typeface="Symbol" pitchFamily="18" charset="2"/>
              </a:rPr>
              <a:t>a </a:t>
            </a:r>
            <a:r>
              <a:rPr lang="en-US" sz="1600" dirty="0">
                <a:sym typeface="Symbol" pitchFamily="18" charset="2"/>
              </a:rPr>
              <a:t> </a:t>
            </a:r>
            <a:r>
              <a:rPr lang="en-US" sz="1600" dirty="0" smtClean="0">
                <a:sym typeface="Symbol" pitchFamily="18" charset="2"/>
              </a:rPr>
              <a:t>T		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// Terminal		</a:t>
            </a:r>
          </a:p>
          <a:p>
            <a:pPr algn="l"/>
            <a:r>
              <a:rPr lang="en-US" sz="1600" dirty="0" smtClean="0">
                <a:sym typeface="Symbol" pitchFamily="18" charset="2"/>
              </a:rPr>
              <a:t>A </a:t>
            </a:r>
            <a:r>
              <a:rPr lang="en-US" sz="1600" dirty="0">
                <a:sym typeface="Symbol" pitchFamily="18" charset="2"/>
              </a:rPr>
              <a:t> </a:t>
            </a:r>
            <a:r>
              <a:rPr lang="en-US" sz="1600" dirty="0" smtClean="0">
                <a:sym typeface="Symbol" pitchFamily="18" charset="2"/>
              </a:rPr>
              <a:t>N		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// Non-terminal</a:t>
            </a:r>
          </a:p>
          <a:p>
            <a:pPr algn="l"/>
            <a:r>
              <a:rPr lang="en-US" sz="1600" dirty="0" smtClean="0">
                <a:sym typeface="Symbol" pitchFamily="18" charset="2"/>
              </a:rPr>
              <a:t>Y </a:t>
            </a:r>
            <a:r>
              <a:rPr lang="en-US" sz="1600" dirty="0">
                <a:sym typeface="Symbol" pitchFamily="18" charset="2"/>
              </a:rPr>
              <a:t> (N  T</a:t>
            </a:r>
            <a:r>
              <a:rPr lang="en-US" sz="1600" dirty="0" smtClean="0">
                <a:sym typeface="Symbol" pitchFamily="18" charset="2"/>
              </a:rPr>
              <a:t>)</a:t>
            </a:r>
            <a:r>
              <a:rPr lang="en-US" sz="1600" dirty="0">
                <a:sym typeface="Symbol" pitchFamily="18" charset="2"/>
              </a:rPr>
              <a:t>	</a:t>
            </a:r>
            <a:r>
              <a:rPr lang="en-US" sz="1600" dirty="0">
                <a:solidFill>
                  <a:srgbClr val="00B050"/>
                </a:solidFill>
                <a:sym typeface="Symbol" pitchFamily="18" charset="2"/>
              </a:rPr>
              <a:t>// 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Terminal or Non-terminal</a:t>
            </a:r>
            <a:endParaRPr lang="en-US" sz="1600" dirty="0">
              <a:solidFill>
                <a:srgbClr val="00B050"/>
              </a:solidFill>
            </a:endParaRPr>
          </a:p>
          <a:p>
            <a:pPr algn="l"/>
            <a:r>
              <a:rPr lang="en-US" sz="1600" dirty="0" smtClean="0">
                <a:sym typeface="Symbol" pitchFamily="18" charset="2"/>
              </a:rPr>
              <a:t> </a:t>
            </a:r>
            <a:r>
              <a:rPr lang="en-US" sz="1600" dirty="0">
                <a:sym typeface="Symbol" pitchFamily="18" charset="2"/>
              </a:rPr>
              <a:t> </a:t>
            </a:r>
            <a:r>
              <a:rPr lang="en-US" sz="1600" dirty="0" smtClean="0">
                <a:sym typeface="Symbol" pitchFamily="18" charset="2"/>
              </a:rPr>
              <a:t>(N  T)*	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// String of Terminals and Non-terminals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9281592C-90AE-4BD6-A2CF-8CEBD5262CCA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62051" y="161517"/>
            <a:ext cx="7793038" cy="6238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Computing </a:t>
            </a:r>
            <a:r>
              <a:rPr lang="en-US" sz="2800" dirty="0" err="1" smtClean="0"/>
              <a:t>Nullable</a:t>
            </a:r>
            <a:endParaRPr lang="en-US" sz="2800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2782501"/>
            <a:ext cx="7162800" cy="20574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 N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Nullable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(A) = false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repeat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endParaRPr lang="en-US" sz="1800" baseline="-25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are all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Nullable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Nullable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= true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until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Nullable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does not change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99" y="5317641"/>
            <a:ext cx="8726489" cy="61555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Intuition: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dirty="0" smtClean="0"/>
              <a:t>Suppose A </a:t>
            </a:r>
            <a:r>
              <a:rPr lang="en-US" sz="1600" dirty="0" smtClean="0">
                <a:sym typeface="Symbol" panose="05050102010706020507" pitchFamily="18" charset="2"/>
              </a:rPr>
              <a:t> XY then we can derive A =&gt;*  only if both X =&gt;*   AND Y </a:t>
            </a:r>
            <a:r>
              <a:rPr lang="en-US" sz="1600" dirty="0">
                <a:sym typeface="Symbol" panose="05050102010706020507" pitchFamily="18" charset="2"/>
              </a:rPr>
              <a:t>=&gt;*  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81000" y="1365328"/>
            <a:ext cx="82296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l" eaLnBrk="1" hangingPunct="1"/>
            <a:r>
              <a:rPr lang="en-US" dirty="0" err="1" smtClean="0"/>
              <a:t>Nullable</a:t>
            </a:r>
            <a:r>
              <a:rPr lang="en-US" dirty="0" smtClean="0"/>
              <a:t>(A</a:t>
            </a:r>
            <a:r>
              <a:rPr lang="en-US" dirty="0"/>
              <a:t>) is true if A can derive </a:t>
            </a:r>
            <a:r>
              <a:rPr lang="en-US" dirty="0" smtClean="0"/>
              <a:t>the empty string.  </a:t>
            </a:r>
            <a:r>
              <a:rPr lang="en-US" dirty="0" err="1"/>
              <a:t>i</a:t>
            </a:r>
            <a:r>
              <a:rPr lang="en-US" dirty="0" err="1" smtClean="0"/>
              <a:t>e</a:t>
            </a:r>
            <a:r>
              <a:rPr lang="en-US" dirty="0"/>
              <a:t>, we can find A =&gt;* </a:t>
            </a:r>
            <a:r>
              <a:rPr lang="en-US" dirty="0">
                <a:sym typeface="Symbol" panose="05050102010706020507" pitchFamily="18" charset="2"/>
              </a:rPr>
              <a:t>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358965"/>
            <a:ext cx="71628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Nullable</a:t>
            </a:r>
            <a:r>
              <a:rPr lang="en-US" dirty="0" smtClean="0"/>
              <a:t> :: N 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err="1" smtClean="0">
                <a:sym typeface="Symbol" panose="05050102010706020507" pitchFamily="18" charset="2"/>
              </a:rPr>
              <a:t>Bool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9281592C-90AE-4BD6-A2CF-8CEBD5262CCA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62051" y="161517"/>
            <a:ext cx="7793038" cy="6238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Computing FIRST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2286000"/>
            <a:ext cx="7848600" cy="3114879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 N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FIRST(A) = {}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repeat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FIRST(A)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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FIRST(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8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baseline="-25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[1..k-1]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Nullable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FIRST(A)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=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FIRST(Y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i+1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break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all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8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are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Nullable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FIRST(A)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= 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until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FIRST does not change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828800"/>
            <a:ext cx="78486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FIRST :: N </a:t>
            </a:r>
            <a:r>
              <a:rPr lang="en-US" dirty="0" smtClean="0">
                <a:sym typeface="Symbol" panose="05050102010706020507" pitchFamily="18" charset="2"/>
              </a:rPr>
              <a:t> {T}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9281592C-90AE-4BD6-A2CF-8CEBD5262CCA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62051" y="161517"/>
            <a:ext cx="7793038" cy="6238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Computing FOLLOW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752600"/>
            <a:ext cx="6477000" cy="2514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 N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FOLLOW(A) = {}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repeat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[1..k-1]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 N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FOLLOW(Y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= FIRST(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i+1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enddo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until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FOLLOW does not change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4038"/>
            <a:ext cx="6473574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FOLLOW :: N </a:t>
            </a:r>
            <a:r>
              <a:rPr lang="en-US" dirty="0" smtClean="0">
                <a:sym typeface="Symbol" panose="05050102010706020507" pitchFamily="18" charset="2"/>
              </a:rPr>
              <a:t> {T}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725507"/>
            <a:ext cx="8124842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Intuition: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/>
              <a:t>W</a:t>
            </a:r>
            <a:r>
              <a:rPr lang="en-US" dirty="0" smtClean="0"/>
              <a:t>e cannot tell anything about FOLLOW(A) by looking at A's productions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But, given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dirty="0" smtClean="0"/>
              <a:t>we can infer FOLLOW(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/>
              <a:t>).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err="1" smtClean="0"/>
              <a:t>Eg</a:t>
            </a:r>
            <a:r>
              <a:rPr lang="en-US" dirty="0" smtClean="0"/>
              <a:t>: 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aBcdEFg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FOLLOW(B) = c; FOLLOW(E) = FIRST(F);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 smtClean="0"/>
              <a:t>E-</a:t>
            </a:r>
            <a:fld id="{084BA938-AB73-410D-8B4D-1C944EF1DE31}" type="slidenum">
              <a:rPr lang="en-US" smtClean="0"/>
              <a:pPr eaLnBrk="1" hangingPunct="1"/>
              <a:t>44</a:t>
            </a:fld>
            <a:endParaRPr lang="en-US" dirty="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SLR Construction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952421"/>
            <a:ext cx="7467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Identical to LR(0) states.  But refine the reduce actions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Algorithm: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 S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DFA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item [A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]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S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do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  reduce by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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onlyif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lookahead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 FOLLOW(A)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enddo</a:t>
            </a: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enddo</a:t>
            </a: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162050" y="6398656"/>
            <a:ext cx="1905000" cy="3021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E6416E40-705D-40F3-8598-615DA73BE911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4"/>
            <a:ext cx="7793037" cy="574674"/>
          </a:xfrm>
        </p:spPr>
        <p:txBody>
          <a:bodyPr/>
          <a:lstStyle/>
          <a:p>
            <a:pPr eaLnBrk="1" hangingPunct="1"/>
            <a:r>
              <a:rPr lang="en-US" dirty="0" smtClean="0"/>
              <a:t>LR(0) Parser for</a:t>
            </a:r>
          </a:p>
        </p:txBody>
      </p:sp>
      <p:sp>
        <p:nvSpPr>
          <p:cNvPr id="25606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76800" y="127268"/>
            <a:ext cx="190500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0.  S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E $</a:t>
            </a:r>
          </a:p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1.  E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T + E</a:t>
            </a:r>
          </a:p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2.  E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T</a:t>
            </a:r>
          </a:p>
          <a:p>
            <a:pPr algn="l" eaLnBrk="1" hangingPunct="1"/>
            <a:r>
              <a:rPr lang="en-US" sz="2000" dirty="0">
                <a:solidFill>
                  <a:schemeClr val="tx2"/>
                </a:solidFill>
              </a:rPr>
              <a:t>3.  T </a:t>
            </a:r>
            <a:r>
              <a:rPr lang="en-US" sz="2000" dirty="0" smtClean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2560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4738" y="2454275"/>
            <a:ext cx="1441420" cy="120032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S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 </a:t>
            </a:r>
            <a:r>
              <a:rPr lang="en-US" dirty="0" smtClean="0"/>
              <a:t>E </a:t>
            </a:r>
            <a:r>
              <a:rPr lang="en-US" dirty="0"/>
              <a:t>$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T + E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T</a:t>
            </a:r>
          </a:p>
          <a:p>
            <a:pPr algn="l" eaLnBrk="1" hangingPunct="1"/>
            <a:r>
              <a:rPr lang="en-US" dirty="0"/>
              <a:t>T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</p:txBody>
      </p:sp>
      <p:sp>
        <p:nvSpPr>
          <p:cNvPr id="25608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4643438"/>
            <a:ext cx="982961" cy="36933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T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x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endParaRPr lang="en-US" dirty="0"/>
          </a:p>
        </p:txBody>
      </p:sp>
      <p:sp>
        <p:nvSpPr>
          <p:cNvPr id="25609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447925"/>
            <a:ext cx="1191352" cy="36933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S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E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$</a:t>
            </a:r>
          </a:p>
        </p:txBody>
      </p:sp>
      <p:sp>
        <p:nvSpPr>
          <p:cNvPr id="2561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302000"/>
            <a:ext cx="1441420" cy="646331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E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T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+ E</a:t>
            </a:r>
          </a:p>
          <a:p>
            <a:pPr algn="l" eaLnBrk="1" hangingPunct="1"/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657725"/>
            <a:ext cx="1441420" cy="120032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T </a:t>
            </a:r>
            <a:r>
              <a:rPr lang="en-US" dirty="0"/>
              <a:t>+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E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</a:t>
            </a:r>
            <a:r>
              <a:rPr lang="en-US" dirty="0" smtClean="0"/>
              <a:t> </a:t>
            </a:r>
            <a:r>
              <a:rPr lang="en-US" dirty="0"/>
              <a:t>T + E</a:t>
            </a:r>
          </a:p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T</a:t>
            </a:r>
          </a:p>
          <a:p>
            <a:pPr algn="l" eaLnBrk="1" hangingPunct="1"/>
            <a:r>
              <a:rPr lang="en-US" dirty="0"/>
              <a:t>T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</p:txBody>
      </p:sp>
      <p:sp>
        <p:nvSpPr>
          <p:cNvPr id="2561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8200" y="5329238"/>
            <a:ext cx="1441420" cy="36933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E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/>
              <a:t>T </a:t>
            </a:r>
            <a:r>
              <a:rPr lang="en-US" dirty="0"/>
              <a:t>+ </a:t>
            </a:r>
            <a:r>
              <a:rPr lang="en-US" dirty="0" smtClean="0"/>
              <a:t>E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 </a:t>
            </a:r>
            <a:endParaRPr lang="en-US" dirty="0"/>
          </a:p>
        </p:txBody>
      </p:sp>
      <p:sp>
        <p:nvSpPr>
          <p:cNvPr id="25613" name="Oval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74738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25614" name="Oval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25615" name="Oval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295275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25616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95600" y="4343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2561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4267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2561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8200" y="5029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25619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14600" y="274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620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520950" y="3505200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621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2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1910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3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752600" y="3657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24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2860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5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87625" y="231775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25626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89213" y="31384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25627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00425" y="4052888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25628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60838" y="4114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T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809750" y="39624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5630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14600" y="5195888"/>
            <a:ext cx="31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graphicFrame>
        <p:nvGraphicFramePr>
          <p:cNvPr id="370039" name="Group 375"/>
          <p:cNvGraphicFramePr>
            <a:graphicFrameLocks noGrp="1"/>
          </p:cNvGraphicFramePr>
          <p:nvPr>
            <p:ph idx="1"/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2041787381"/>
              </p:ext>
            </p:extLst>
          </p:nvPr>
        </p:nvGraphicFramePr>
        <p:xfrm>
          <a:off x="4800600" y="2017713"/>
          <a:ext cx="3810000" cy="2133600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  <a:gridCol w="635000"/>
                <a:gridCol w="635000"/>
                <a:gridCol w="635000"/>
              </a:tblGrid>
              <a:tr h="245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acc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  <a:r>
                        <a:rPr kumimoji="0" lang="en-US" sz="14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,r2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80" name="Line 2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202161" y="4862513"/>
            <a:ext cx="76963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681" name="Text Box 2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20950" y="4495800"/>
            <a:ext cx="29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799" y="4953000"/>
            <a:ext cx="3686175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By taking account of </a:t>
            </a:r>
            <a:r>
              <a:rPr lang="en-US" dirty="0" err="1" smtClean="0"/>
              <a:t>lookahead</a:t>
            </a:r>
            <a:r>
              <a:rPr lang="en-US" dirty="0" smtClean="0"/>
              <a:t>, we can eliminate 5 reduce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5501094-3EFF-4ADD-8997-D4B4D902B513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To LR(1)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Many practical grammars are SLR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LR(1) is even more powerful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Similar construction for LR(1), but notion of an item is more complex, incorporating </a:t>
            </a:r>
            <a:r>
              <a:rPr lang="en-US" sz="2800" dirty="0" err="1" smtClean="0"/>
              <a:t>lookahead</a:t>
            </a:r>
            <a:r>
              <a:rPr lang="en-US" sz="2800" dirty="0" smtClean="0"/>
              <a:t>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C645202B-EAB3-45A3-A8B6-12DE87E4F361}" type="slidenum">
              <a:rPr lang="en-US" smtClean="0"/>
              <a:pPr eaLnBrk="1" hangingPunct="1"/>
              <a:t>47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LR(1) Items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 LR(1) item [A </a:t>
            </a:r>
            <a:r>
              <a:rPr lang="en-US" sz="2800" dirty="0" smtClean="0">
                <a:sym typeface="Symbol" panose="05050102010706020507" pitchFamily="18" charset="2"/>
              </a:rPr>
              <a:t>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, a]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A grammar production (</a:t>
            </a:r>
            <a:r>
              <a:rPr lang="en-US" sz="2400" dirty="0" smtClean="0"/>
              <a:t>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Symbol" pitchFamily="18" charset="2"/>
              </a:rPr>
              <a:t>)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A right hand side position (the dot)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dirty="0" err="1" smtClean="0">
                <a:sym typeface="Symbol" pitchFamily="18" charset="2"/>
              </a:rPr>
              <a:t>lookahead</a:t>
            </a:r>
            <a:r>
              <a:rPr lang="en-US" sz="2400" dirty="0" smtClean="0">
                <a:sym typeface="Symbol" pitchFamily="18" charset="2"/>
              </a:rPr>
              <a:t> symbol (a)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Idea: This item indicates that  is the top of the stack and the next input is derivable from a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Full construction: see </a:t>
            </a:r>
            <a:r>
              <a:rPr lang="en-US" sz="2800" dirty="0" err="1" smtClean="0">
                <a:sym typeface="Symbol" pitchFamily="18" charset="2"/>
              </a:rPr>
              <a:t>Cooper&amp;Torczon</a:t>
            </a:r>
            <a:endParaRPr lang="en-US" sz="2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F48FD9B-B161-4A54-884A-90714A856CB2}" type="slidenum">
              <a:rPr lang="en-US" smtClean="0"/>
              <a:pPr eaLnBrk="1" hangingPunct="1"/>
              <a:t>48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LR(1) Tradeoffs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LR(1)</a:t>
            </a:r>
          </a:p>
          <a:p>
            <a:pPr lvl="1" eaLnBrk="1" hangingPunct="1"/>
            <a:r>
              <a:rPr lang="en-US" dirty="0" smtClean="0"/>
              <a:t>Pro: extremely precise; largest set of grammars / languages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Con: potentially very large parse tables with many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AFE7F728-0296-41FE-9EA8-4AB5A9EA96E2}" type="slidenum">
              <a:rPr lang="en-US" smtClean="0"/>
              <a:pPr eaLnBrk="1" hangingPunct="1"/>
              <a:t>49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LALR(1)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82688" y="2017713"/>
            <a:ext cx="7772400" cy="3316287"/>
          </a:xfrm>
        </p:spPr>
        <p:txBody>
          <a:bodyPr/>
          <a:lstStyle/>
          <a:p>
            <a:pPr eaLnBrk="1" hangingPunct="1"/>
            <a:r>
              <a:rPr lang="en-US" dirty="0" smtClean="0"/>
              <a:t>Variation of LR(1), but merge any two states that differ only in </a:t>
            </a:r>
            <a:r>
              <a:rPr lang="en-US" dirty="0" err="1" smtClean="0"/>
              <a:t>lookahead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 these two would be merged</a:t>
            </a:r>
          </a:p>
          <a:p>
            <a:pPr lvl="2" eaLnBrk="1" hangingPunct="1">
              <a:buNone/>
            </a:pPr>
            <a:r>
              <a:rPr lang="en-US" dirty="0" smtClean="0"/>
              <a:t>	[</a:t>
            </a:r>
            <a:r>
              <a:rPr lang="en-US" i="1" dirty="0" smtClean="0"/>
              <a:t>A</a:t>
            </a:r>
            <a:r>
              <a:rPr lang="en-US" dirty="0" smtClean="0"/>
              <a:t> ::= </a:t>
            </a:r>
            <a:r>
              <a:rPr lang="en-US" smtClean="0"/>
              <a:t>x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</a:t>
            </a:r>
            <a:r>
              <a:rPr lang="en-US" smtClean="0"/>
              <a:t> </a:t>
            </a:r>
            <a:r>
              <a:rPr lang="en-US" dirty="0" smtClean="0"/>
              <a:t>, a]</a:t>
            </a:r>
          </a:p>
          <a:p>
            <a:pPr lvl="2" eaLnBrk="1" hangingPunct="1">
              <a:buNone/>
            </a:pPr>
            <a:r>
              <a:rPr lang="en-US" dirty="0" smtClean="0"/>
              <a:t>	[</a:t>
            </a:r>
            <a:r>
              <a:rPr lang="en-US" i="1" dirty="0" smtClean="0"/>
              <a:t>A</a:t>
            </a:r>
            <a:r>
              <a:rPr lang="en-US" dirty="0" smtClean="0"/>
              <a:t> ::= </a:t>
            </a:r>
            <a:r>
              <a:rPr lang="en-US" smtClean="0"/>
              <a:t>x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</a:t>
            </a:r>
            <a:r>
              <a:rPr lang="en-US" smtClean="0"/>
              <a:t> </a:t>
            </a:r>
            <a:r>
              <a:rPr lang="en-US" dirty="0" smtClean="0"/>
              <a:t>, 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6FD6E1F9-C7F9-45D6-9C44-05A3185D76E4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0" y="1828800"/>
            <a:ext cx="7772400" cy="359619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smtClean="0"/>
              <a:t>0.   Z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 smtClean="0"/>
              <a:t>S $		</a:t>
            </a:r>
            <a:r>
              <a:rPr lang="en-US" sz="1800" dirty="0" smtClean="0">
                <a:solidFill>
                  <a:srgbClr val="00B050"/>
                </a:solidFill>
              </a:rPr>
              <a:t>($ denotes end-of-file)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smtClean="0"/>
              <a:t>1.   S  </a:t>
            </a:r>
            <a:r>
              <a:rPr lang="en-US" sz="1800" dirty="0" smtClean="0">
                <a:sym typeface="Symbol" pitchFamily="18" charset="2"/>
              </a:rPr>
              <a:t> </a:t>
            </a:r>
            <a:r>
              <a:rPr lang="en-US" sz="1800" dirty="0" smtClean="0"/>
              <a:t>( L 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smtClean="0"/>
              <a:t>2.   S  </a:t>
            </a:r>
            <a:r>
              <a:rPr lang="en-US" sz="1800" dirty="0" smtClean="0">
                <a:sym typeface="Symbol" pitchFamily="18" charset="2"/>
              </a:rPr>
              <a:t> </a:t>
            </a:r>
            <a:r>
              <a:rPr lang="en-US" sz="1800" dirty="0" smtClean="0"/>
              <a:t>x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smtClean="0"/>
              <a:t>3.   L  </a:t>
            </a:r>
            <a:r>
              <a:rPr lang="en-US" sz="1800" dirty="0" smtClean="0">
                <a:sym typeface="Symbol" pitchFamily="18" charset="2"/>
              </a:rPr>
              <a:t> </a:t>
            </a:r>
            <a:r>
              <a:rPr lang="en-US" sz="1800" dirty="0" smtClean="0"/>
              <a:t>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smtClean="0"/>
              <a:t>4.   L  </a:t>
            </a:r>
            <a:r>
              <a:rPr lang="en-US" sz="1800" dirty="0" smtClean="0">
                <a:sym typeface="Symbol" pitchFamily="18" charset="2"/>
              </a:rPr>
              <a:t> </a:t>
            </a:r>
            <a:r>
              <a:rPr lang="en-US" sz="1800" dirty="0" smtClean="0"/>
              <a:t>L , 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We have added a production Z with the original start symbol followed by end of file marker, $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What language does this grammar generate?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400969" y="161517"/>
            <a:ext cx="7554119" cy="6238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Example Grammar</a:t>
            </a:r>
          </a:p>
        </p:txBody>
      </p:sp>
    </p:spTree>
    <p:extLst>
      <p:ext uri="{BB962C8B-B14F-4D97-AF65-F5344CB8AC3E}">
        <p14:creationId xmlns:p14="http://schemas.microsoft.com/office/powerpoint/2010/main" val="28619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9549358D-7258-4031-A3E4-99AFA7FF784C}" type="slidenum">
              <a:rPr lang="en-US" smtClean="0"/>
              <a:pPr eaLnBrk="1" hangingPunct="1"/>
              <a:t>50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LALR(1) vs LR(1)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2017713"/>
            <a:ext cx="8497888" cy="31638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LALR(1) tables can have many fewer states than LR(1)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LALR(1) may have reduce conflicts where LR(1) would not (but in practice this doesn’t happen often)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Most practical bottom-up parser tools are LALR(1)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eg</a:t>
            </a:r>
            <a:r>
              <a:rPr lang="en-US" sz="2400" dirty="0" smtClean="0"/>
              <a:t>  </a:t>
            </a:r>
            <a:r>
              <a:rPr lang="en-US" sz="2400" dirty="0" err="1" smtClean="0"/>
              <a:t>yacc</a:t>
            </a:r>
            <a:r>
              <a:rPr lang="en-US" sz="2400" dirty="0" smtClean="0"/>
              <a:t>, bison, CUP)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dirty="0" smtClean="0"/>
              <a:t>Species of Context-Free Grammars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</a:t>
            </a:r>
            <a:r>
              <a:rPr lang="en-US" smtClean="0"/>
              <a:t>-</a:t>
            </a:r>
            <a:fld id="{85F150C1-0739-4919-9E78-1AF0B1DCF150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71500" y="1398216"/>
            <a:ext cx="7848600" cy="45453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66800" y="1717707"/>
            <a:ext cx="6858000" cy="39210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76400" y="2073368"/>
            <a:ext cx="5715000" cy="32606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247900" y="2423007"/>
            <a:ext cx="4572000" cy="260619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8211" y="1348375"/>
            <a:ext cx="130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7972" y="170403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Unambiguous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20292" y="206734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LR(1)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22568" y="246086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LALR(1)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590800" y="2830199"/>
            <a:ext cx="3886200" cy="189420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6184" y="2829098"/>
            <a:ext cx="130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SLR(1)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67050" y="3360426"/>
            <a:ext cx="3070622" cy="830574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3752" y="3433247"/>
            <a:ext cx="130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LR(0)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594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0CAD94EA-4075-4560-86F9-9DCD65397E21}" type="slidenum">
              <a:rPr lang="en-US" smtClean="0"/>
              <a:pPr eaLnBrk="1" hangingPunct="1"/>
              <a:t>52</a:t>
            </a:fld>
            <a:endParaRPr lang="en-US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90600" y="2057400"/>
            <a:ext cx="7772400" cy="3276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LR, Bottom-Up, Shift-Reduce is done!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LL(k) Parsing – Top-Down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Recursive Descent Parsers</a:t>
            </a:r>
          </a:p>
          <a:p>
            <a:pPr lvl="1" eaLnBrk="1" hangingPunct="1"/>
            <a:r>
              <a:rPr lang="en-US" sz="2400" dirty="0" smtClean="0"/>
              <a:t>What to do if you need a parser in a hurry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511E54E-F721-45A0-9B58-4034E2DDF292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00150" y="161517"/>
            <a:ext cx="7554119" cy="6238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Handles DFA - Opening Skirmish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900965"/>
            <a:ext cx="8305800" cy="366163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Initially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000" dirty="0" smtClean="0"/>
              <a:t>Stack is empty</a:t>
            </a:r>
          </a:p>
          <a:p>
            <a:pPr eaLnBrk="1" hangingPunct="1"/>
            <a:r>
              <a:rPr lang="en-US" sz="2000" dirty="0" smtClean="0"/>
              <a:t>Input is the right hand side of Z (</a:t>
            </a:r>
            <a:r>
              <a:rPr lang="en-US" sz="2000" dirty="0" err="1" smtClean="0"/>
              <a:t>ie</a:t>
            </a:r>
            <a:r>
              <a:rPr lang="en-US" sz="2000" dirty="0" smtClean="0"/>
              <a:t>, S$)</a:t>
            </a:r>
          </a:p>
          <a:p>
            <a:pPr eaLnBrk="1" hangingPunct="1"/>
            <a:r>
              <a:rPr lang="en-US" sz="2000" dirty="0" smtClean="0"/>
              <a:t>Initial configuration is [Z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S$]  </a:t>
            </a:r>
          </a:p>
          <a:p>
            <a:pPr eaLnBrk="1" hangingPunct="1"/>
            <a:r>
              <a:rPr lang="en-US" sz="2000" dirty="0" smtClean="0"/>
              <a:t>As before </a:t>
            </a:r>
            <a:r>
              <a:rPr lang="en-US" sz="2000" dirty="0" smtClean="0">
                <a:sym typeface="Symbol" pitchFamily="18" charset="2"/>
              </a:rPr>
              <a:t> marks what we've seen so far - initially, nothing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But, since </a:t>
            </a:r>
            <a:r>
              <a:rPr lang="en-US" sz="2000" dirty="0">
                <a:sym typeface="Symbol" pitchFamily="18" charset="2"/>
              </a:rPr>
              <a:t> </a:t>
            </a:r>
            <a:r>
              <a:rPr lang="en-US" sz="2000" dirty="0" smtClean="0"/>
              <a:t>is just before S, we might expect to next see anything that can be derived from S.  So:</a:t>
            </a:r>
          </a:p>
          <a:p>
            <a:pPr lvl="1" eaLnBrk="1" hangingPunct="1"/>
            <a:r>
              <a:rPr lang="en-US" sz="1800" dirty="0" smtClean="0"/>
              <a:t>just before 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smtClean="0"/>
              <a:t> or </a:t>
            </a:r>
            <a:r>
              <a:rPr lang="en-US" sz="1800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19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61517"/>
            <a:ext cx="17145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</a:t>
            </a:r>
            <a:r>
              <a:rPr lang="en-US" dirty="0" smtClean="0"/>
              <a:t>Z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 smtClean="0"/>
              <a:t>S$</a:t>
            </a:r>
            <a:endParaRPr lang="en-US" dirty="0"/>
          </a:p>
          <a:p>
            <a:pPr algn="l" eaLnBrk="1" hangingPunct="1"/>
            <a:r>
              <a:rPr lang="en-US" dirty="0"/>
              <a:t>1.  </a:t>
            </a:r>
            <a:r>
              <a:rPr lang="en-US" dirty="0" smtClean="0"/>
              <a:t>S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 </a:t>
            </a:r>
            <a:r>
              <a:rPr lang="en-US" dirty="0"/>
              <a:t>L )</a:t>
            </a:r>
          </a:p>
          <a:p>
            <a:pPr algn="l" eaLnBrk="1" hangingPunct="1"/>
            <a:r>
              <a:rPr lang="en-US" dirty="0"/>
              <a:t>2.  </a:t>
            </a:r>
            <a:r>
              <a:rPr lang="en-US" dirty="0" smtClean="0"/>
              <a:t>S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r>
              <a:rPr lang="en-US" dirty="0"/>
              <a:t>3.  </a:t>
            </a:r>
            <a:r>
              <a:rPr lang="en-US" dirty="0" smtClean="0"/>
              <a:t>L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S</a:t>
            </a:r>
            <a:endParaRPr lang="en-US" dirty="0"/>
          </a:p>
          <a:p>
            <a:pPr algn="l" eaLnBrk="1" hangingPunct="1"/>
            <a:r>
              <a:rPr lang="en-US" dirty="0"/>
              <a:t>4.  </a:t>
            </a:r>
            <a:r>
              <a:rPr lang="en-US" dirty="0" smtClean="0"/>
              <a:t>L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L </a:t>
            </a:r>
            <a:r>
              <a:rPr lang="en-US" dirty="0"/>
              <a:t>,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B30D0A40-0A06-40CB-9829-3C5168301207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9221" name="Rectangle 1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17525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state is just a set of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Start</a:t>
            </a:r>
            <a:r>
              <a:rPr lang="en-US" sz="2000" dirty="0" smtClean="0"/>
              <a:t>: an initial set of items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Completion</a:t>
            </a:r>
            <a:r>
              <a:rPr lang="en-US" sz="2000" dirty="0" smtClean="0"/>
              <a:t> (or closure): additional productions whose LHS appears immediately to the right of the dot in some item already in the state </a:t>
            </a: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Initial Items State</a:t>
            </a:r>
          </a:p>
        </p:txBody>
      </p:sp>
      <p:sp>
        <p:nvSpPr>
          <p:cNvPr id="922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63663" y="2311400"/>
            <a:ext cx="2031325" cy="13849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800" dirty="0" smtClean="0"/>
              <a:t>Z  </a:t>
            </a:r>
            <a:r>
              <a:rPr lang="en-US" sz="2800" dirty="0">
                <a:sym typeface="Symbol" pitchFamily="18" charset="2"/>
              </a:rPr>
              <a:t> </a:t>
            </a:r>
            <a:r>
              <a:rPr lang="en-US" sz="2800" dirty="0" smtClean="0">
                <a:sym typeface="Symbol" pitchFamily="18" charset="2"/>
              </a:rPr>
              <a:t></a:t>
            </a:r>
            <a:r>
              <a:rPr lang="en-US" sz="2800" dirty="0" smtClean="0"/>
              <a:t> </a:t>
            </a:r>
            <a:r>
              <a:rPr lang="en-US" sz="2800" dirty="0"/>
              <a:t>S $</a:t>
            </a:r>
          </a:p>
          <a:p>
            <a:pPr algn="l" eaLnBrk="1" hangingPunct="1"/>
            <a:r>
              <a:rPr lang="en-US" sz="2800" dirty="0"/>
              <a:t>S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 </a:t>
            </a:r>
            <a:r>
              <a:rPr lang="en-US" sz="2800" dirty="0" smtClean="0"/>
              <a:t> </a:t>
            </a:r>
            <a:r>
              <a:rPr lang="en-US" sz="2800" dirty="0"/>
              <a:t>( L )</a:t>
            </a:r>
          </a:p>
          <a:p>
            <a:pPr algn="l" eaLnBrk="1" hangingPunct="1"/>
            <a:r>
              <a:rPr lang="en-US" sz="2800" dirty="0"/>
              <a:t>S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 </a:t>
            </a:r>
            <a:r>
              <a:rPr lang="en-US" sz="2800" dirty="0" smtClean="0"/>
              <a:t> </a:t>
            </a:r>
            <a:r>
              <a:rPr lang="en-US" sz="2800" dirty="0"/>
              <a:t>x</a:t>
            </a:r>
          </a:p>
        </p:txBody>
      </p:sp>
      <p:sp>
        <p:nvSpPr>
          <p:cNvPr id="922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30657" y="2329934"/>
            <a:ext cx="20947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start item, or core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22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43375" y="3195082"/>
            <a:ext cx="3317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Completion, or closure, of core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22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3276600" y="25146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276600" y="3124200"/>
            <a:ext cx="838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971800" y="3352800"/>
            <a:ext cx="1143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1517"/>
            <a:ext cx="17145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</a:t>
            </a:r>
            <a:r>
              <a:rPr lang="en-US" dirty="0" smtClean="0"/>
              <a:t>Z 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 smtClean="0"/>
              <a:t>S$</a:t>
            </a:r>
            <a:endParaRPr lang="en-US" dirty="0"/>
          </a:p>
          <a:p>
            <a:pPr algn="l" eaLnBrk="1" hangingPunct="1"/>
            <a:r>
              <a:rPr lang="en-US" dirty="0"/>
              <a:t>1.  </a:t>
            </a:r>
            <a:r>
              <a:rPr lang="en-US" dirty="0" smtClean="0"/>
              <a:t>S 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( </a:t>
            </a:r>
            <a:r>
              <a:rPr lang="en-US" dirty="0"/>
              <a:t>L )</a:t>
            </a:r>
          </a:p>
          <a:p>
            <a:pPr algn="l" eaLnBrk="1" hangingPunct="1"/>
            <a:r>
              <a:rPr lang="en-US" dirty="0"/>
              <a:t>2.  </a:t>
            </a:r>
            <a:r>
              <a:rPr lang="en-US" dirty="0" smtClean="0"/>
              <a:t>S 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x</a:t>
            </a:r>
            <a:endParaRPr lang="en-US" dirty="0"/>
          </a:p>
          <a:p>
            <a:pPr algn="l" eaLnBrk="1" hangingPunct="1"/>
            <a:r>
              <a:rPr lang="en-US" dirty="0"/>
              <a:t>3.  </a:t>
            </a:r>
            <a:r>
              <a:rPr lang="en-US" dirty="0" smtClean="0"/>
              <a:t>L 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S</a:t>
            </a:r>
            <a:endParaRPr lang="en-US" dirty="0"/>
          </a:p>
          <a:p>
            <a:pPr algn="l" eaLnBrk="1" hangingPunct="1"/>
            <a:r>
              <a:rPr lang="en-US" dirty="0"/>
              <a:t>4.  </a:t>
            </a:r>
            <a:r>
              <a:rPr lang="en-US" dirty="0" smtClean="0"/>
              <a:t>L 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L </a:t>
            </a:r>
            <a:r>
              <a:rPr lang="en-US" dirty="0"/>
              <a:t>,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15B58506-0427-459F-BF31-3651134D384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0245" name="Rectangle 10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we shift and see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, we will transition to a state containing the item </a:t>
            </a:r>
            <a:r>
              <a:rPr lang="en-US" sz="2400" dirty="0"/>
              <a:t>S </a:t>
            </a:r>
            <a:r>
              <a:rPr lang="en-US" sz="2400" dirty="0">
                <a:sym typeface="Symbol" pitchFamily="18" charset="2"/>
              </a:rPr>
              <a:t> x 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So, add a new state with that item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 this case, closure </a:t>
            </a:r>
            <a:r>
              <a:rPr lang="en-US" sz="2000" dirty="0"/>
              <a:t>of </a:t>
            </a:r>
            <a:r>
              <a:rPr lang="en-US" sz="2000" dirty="0" smtClean="0"/>
              <a:t>[S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x]</a:t>
            </a:r>
            <a:r>
              <a:rPr lang="en-US" sz="2000" dirty="0" smtClean="0"/>
              <a:t> adds nothing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we hit this state during parse, we will reduce - no alternative!</a:t>
            </a:r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Shift Action on x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37289" y="2587368"/>
            <a:ext cx="1066318" cy="40011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/>
              <a:t>S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x </a:t>
            </a:r>
            <a:endParaRPr lang="en-US" sz="2000" dirty="0"/>
          </a:p>
        </p:txBody>
      </p:sp>
      <p:sp>
        <p:nvSpPr>
          <p:cNvPr id="10249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33351" y="2819400"/>
            <a:ext cx="151004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9169" y="24526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29413" y="2279302"/>
            <a:ext cx="1503938" cy="10156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 smtClean="0"/>
              <a:t>Z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 </a:t>
            </a:r>
            <a:r>
              <a:rPr lang="en-US" sz="2000" dirty="0"/>
              <a:t>S $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( L )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x</a:t>
            </a: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61517"/>
            <a:ext cx="17145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</a:t>
            </a:r>
            <a:r>
              <a:rPr lang="en-US" dirty="0" smtClean="0"/>
              <a:t>Z 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 smtClean="0"/>
              <a:t>S$</a:t>
            </a:r>
            <a:endParaRPr lang="en-US" dirty="0"/>
          </a:p>
          <a:p>
            <a:pPr algn="l" eaLnBrk="1" hangingPunct="1"/>
            <a:r>
              <a:rPr lang="en-US" dirty="0"/>
              <a:t>1.  S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( </a:t>
            </a:r>
            <a:r>
              <a:rPr lang="en-US" dirty="0"/>
              <a:t>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x</a:t>
            </a:r>
            <a:endParaRPr lang="en-US" dirty="0"/>
          </a:p>
          <a:p>
            <a:pPr algn="l" eaLnBrk="1" hangingPunct="1"/>
            <a:r>
              <a:rPr lang="en-US" dirty="0"/>
              <a:t>3.  L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S</a:t>
            </a:r>
            <a:endParaRPr lang="en-US" dirty="0"/>
          </a:p>
          <a:p>
            <a:pPr algn="l" eaLnBrk="1" hangingPunct="1"/>
            <a:r>
              <a:rPr lang="en-US" dirty="0"/>
              <a:t>4.  L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L </a:t>
            </a:r>
            <a:r>
              <a:rPr lang="en-US" dirty="0"/>
              <a:t>,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E-</a:t>
            </a:r>
            <a:fld id="{E918B254-8E9E-4926-97F9-7B5A7D423EE4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752600"/>
            <a:ext cx="8650288" cy="4379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If, instead, we shift and see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we obtain item S  </a:t>
            </a:r>
            <a:r>
              <a:rPr lang="en-US" sz="2400" dirty="0">
                <a:sym typeface="Symbol" pitchFamily="18" charset="2"/>
              </a:rPr>
              <a:t> </a:t>
            </a:r>
            <a:r>
              <a:rPr lang="en-US" sz="2400" dirty="0" smtClean="0"/>
              <a:t>( </a:t>
            </a:r>
            <a:r>
              <a:rPr lang="en-US" sz="2400" dirty="0" smtClean="0">
                <a:sym typeface="Symbol" pitchFamily="18" charset="2"/>
              </a:rPr>
              <a:t> </a:t>
            </a:r>
            <a:r>
              <a:rPr lang="en-US" sz="2400" dirty="0" smtClean="0"/>
              <a:t>L )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Its closure adds another 4 items, as shown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Shift Action on (</a:t>
            </a:r>
          </a:p>
        </p:txBody>
      </p:sp>
      <p:sp>
        <p:nvSpPr>
          <p:cNvPr id="1127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2179638"/>
            <a:ext cx="1584088" cy="163121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 smtClean="0"/>
              <a:t>S  </a:t>
            </a:r>
            <a:r>
              <a:rPr lang="en-US" sz="2000" dirty="0" smtClean="0">
                <a:sym typeface="Symbol" pitchFamily="18" charset="2"/>
              </a:rPr>
              <a:t> </a:t>
            </a:r>
            <a:r>
              <a:rPr lang="en-US" sz="2000" dirty="0" smtClean="0"/>
              <a:t>(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 </a:t>
            </a:r>
            <a:r>
              <a:rPr lang="en-US" sz="2000" dirty="0"/>
              <a:t>L )</a:t>
            </a:r>
          </a:p>
          <a:p>
            <a:pPr algn="l" eaLnBrk="1" hangingPunct="1"/>
            <a:r>
              <a:rPr lang="en-US" sz="2000" dirty="0" smtClean="0"/>
              <a:t>L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 </a:t>
            </a:r>
            <a:r>
              <a:rPr lang="en-US" sz="2000" dirty="0"/>
              <a:t>L , S</a:t>
            </a:r>
          </a:p>
          <a:p>
            <a:pPr algn="l" eaLnBrk="1" hangingPunct="1"/>
            <a:r>
              <a:rPr lang="en-US" sz="2000" dirty="0"/>
              <a:t>L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S 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( L ) 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 </a:t>
            </a:r>
            <a:r>
              <a:rPr lang="en-US" sz="2000" dirty="0"/>
              <a:t>x  </a:t>
            </a:r>
          </a:p>
        </p:txBody>
      </p:sp>
      <p:sp>
        <p:nvSpPr>
          <p:cNvPr id="11273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25412" y="3098279"/>
            <a:ext cx="1517987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92708" y="2731569"/>
            <a:ext cx="271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13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21475" y="2590450"/>
            <a:ext cx="1503938" cy="10156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sz="2000" dirty="0" smtClean="0"/>
              <a:t>Z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smtClean="0">
                <a:sym typeface="Symbol" pitchFamily="18" charset="2"/>
              </a:rPr>
              <a:t></a:t>
            </a:r>
            <a:r>
              <a:rPr lang="en-US" sz="2000" dirty="0" smtClean="0"/>
              <a:t> </a:t>
            </a:r>
            <a:r>
              <a:rPr lang="en-US" sz="2000" dirty="0"/>
              <a:t>S $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( L )</a:t>
            </a:r>
          </a:p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</a:t>
            </a:r>
            <a:r>
              <a:rPr lang="en-US" sz="2000" dirty="0" smtClean="0"/>
              <a:t> </a:t>
            </a:r>
            <a:r>
              <a:rPr lang="en-US" sz="2000" dirty="0"/>
              <a:t>x</a:t>
            </a:r>
          </a:p>
        </p:txBody>
      </p:sp>
      <p:sp>
        <p:nvSpPr>
          <p:cNvPr id="14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61517"/>
            <a:ext cx="17145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dirty="0"/>
              <a:t>0.  </a:t>
            </a:r>
            <a:r>
              <a:rPr lang="en-US" dirty="0" smtClean="0"/>
              <a:t>Z 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 smtClean="0"/>
              <a:t>S$</a:t>
            </a:r>
            <a:endParaRPr lang="en-US" dirty="0"/>
          </a:p>
          <a:p>
            <a:pPr algn="l" eaLnBrk="1" hangingPunct="1"/>
            <a:r>
              <a:rPr lang="en-US" dirty="0"/>
              <a:t>1.  S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( </a:t>
            </a:r>
            <a:r>
              <a:rPr lang="en-US" dirty="0"/>
              <a:t>L )</a:t>
            </a:r>
          </a:p>
          <a:p>
            <a:pPr algn="l" eaLnBrk="1" hangingPunct="1"/>
            <a:r>
              <a:rPr lang="en-US" dirty="0"/>
              <a:t>2.  S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x</a:t>
            </a:r>
            <a:endParaRPr lang="en-US" dirty="0"/>
          </a:p>
          <a:p>
            <a:pPr algn="l" eaLnBrk="1" hangingPunct="1"/>
            <a:r>
              <a:rPr lang="en-US" dirty="0"/>
              <a:t>3.  L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S</a:t>
            </a:r>
            <a:endParaRPr lang="en-US" dirty="0"/>
          </a:p>
          <a:p>
            <a:pPr algn="l" eaLnBrk="1" hangingPunct="1"/>
            <a:r>
              <a:rPr lang="en-US" dirty="0"/>
              <a:t>4.  L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smtClean="0"/>
              <a:t>L </a:t>
            </a:r>
            <a:r>
              <a:rPr lang="en-US" dirty="0"/>
              <a:t>,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6537952d-8f49-4d6d-ac2e-4135ee63dcd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4914</TotalTime>
  <Words>4716</Words>
  <Application>Microsoft Office PowerPoint</Application>
  <PresentationFormat>On-screen Show (4:3)</PresentationFormat>
  <Paragraphs>1194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Consolas</vt:lpstr>
      <vt:lpstr>Symbol</vt:lpstr>
      <vt:lpstr>Tahoma</vt:lpstr>
      <vt:lpstr>Wingdings</vt:lpstr>
      <vt:lpstr>Blends</vt:lpstr>
      <vt:lpstr>PowerPoint Presentation</vt:lpstr>
      <vt:lpstr>Recap: LR State Machine</vt:lpstr>
      <vt:lpstr>Recap: Prefixes, Handles, Items</vt:lpstr>
      <vt:lpstr>PowerPoint Presentation</vt:lpstr>
      <vt:lpstr>Example Grammar</vt:lpstr>
      <vt:lpstr>Handles DFA - Opening Skirmish</vt:lpstr>
      <vt:lpstr>Initial Items State</vt:lpstr>
      <vt:lpstr>Shift Action on x</vt:lpstr>
      <vt:lpstr>Shift Action on (</vt:lpstr>
      <vt:lpstr>Goto Actions</vt:lpstr>
      <vt:lpstr>PowerPoint Presentation</vt:lpstr>
      <vt:lpstr>Build Handles DFA – Step 2</vt:lpstr>
      <vt:lpstr>Build Handles DFA – Step 3</vt:lpstr>
      <vt:lpstr>Build Handles DFA – Step 4</vt:lpstr>
      <vt:lpstr>Build Handles DFA – Step 5</vt:lpstr>
      <vt:lpstr>Build Handles DFA – Step 6</vt:lpstr>
      <vt:lpstr>Build Handles DFA – Step 7</vt:lpstr>
      <vt:lpstr>Build Handles DFA – Step 8</vt:lpstr>
      <vt:lpstr>Build Handles DFA – Step 9</vt:lpstr>
      <vt:lpstr>Build Handles DFA – Step 10</vt:lpstr>
      <vt:lpstr>Build Handles DFA – Step 11</vt:lpstr>
      <vt:lpstr>Build Handles DFA – Step 12</vt:lpstr>
      <vt:lpstr>Build Handles DFA – Step 13</vt:lpstr>
      <vt:lpstr>PowerPoint Presentation</vt:lpstr>
      <vt:lpstr>PowerPoint Presentation</vt:lpstr>
      <vt:lpstr>Closure Algorithm</vt:lpstr>
      <vt:lpstr>Goto Algorithm</vt:lpstr>
      <vt:lpstr>LR(0) Construction</vt:lpstr>
      <vt:lpstr>LR(0) Construction Algorithm</vt:lpstr>
      <vt:lpstr>Building the Parse Tables (1)</vt:lpstr>
      <vt:lpstr>Building the Parse Tables (2)</vt:lpstr>
      <vt:lpstr>Where have we reached?</vt:lpstr>
      <vt:lpstr>A Grammar that is not LR(0)</vt:lpstr>
      <vt:lpstr>LR(0) Parser for</vt:lpstr>
      <vt:lpstr>SLR Parsers</vt:lpstr>
      <vt:lpstr>PowerPoint Presentation</vt:lpstr>
      <vt:lpstr>Computing FIRST: Intuition</vt:lpstr>
      <vt:lpstr>Example</vt:lpstr>
      <vt:lpstr>Example</vt:lpstr>
      <vt:lpstr>Nullable, FIRST &amp; FOLLOW: Intuition</vt:lpstr>
      <vt:lpstr>Computing Nullable</vt:lpstr>
      <vt:lpstr>Computing FIRST</vt:lpstr>
      <vt:lpstr>Computing FOLLOW</vt:lpstr>
      <vt:lpstr>SLR Construction</vt:lpstr>
      <vt:lpstr>LR(0) Parser for</vt:lpstr>
      <vt:lpstr>On To LR(1)</vt:lpstr>
      <vt:lpstr>LR(1) Items</vt:lpstr>
      <vt:lpstr>LR(1) Tradeoffs</vt:lpstr>
      <vt:lpstr>LALR(1)</vt:lpstr>
      <vt:lpstr>LALR(1) vs LR(1)</vt:lpstr>
      <vt:lpstr>Species of Context-Free Grammars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380</cp:revision>
  <cp:lastPrinted>2011-10-11T02:55:14Z</cp:lastPrinted>
  <dcterms:created xsi:type="dcterms:W3CDTF">2002-10-01T01:44:57Z</dcterms:created>
  <dcterms:modified xsi:type="dcterms:W3CDTF">2014-04-17T05:58:13Z</dcterms:modified>
</cp:coreProperties>
</file>