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4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5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6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8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5"/>
  </p:notesMasterIdLst>
  <p:handoutMasterIdLst>
    <p:handoutMasterId r:id="rId36"/>
  </p:handoutMasterIdLst>
  <p:sldIdLst>
    <p:sldId id="293" r:id="rId2"/>
    <p:sldId id="290" r:id="rId3"/>
    <p:sldId id="259" r:id="rId4"/>
    <p:sldId id="260" r:id="rId5"/>
    <p:sldId id="261" r:id="rId6"/>
    <p:sldId id="278" r:id="rId7"/>
    <p:sldId id="268" r:id="rId8"/>
    <p:sldId id="269" r:id="rId9"/>
    <p:sldId id="263" r:id="rId10"/>
    <p:sldId id="266" r:id="rId11"/>
    <p:sldId id="274" r:id="rId12"/>
    <p:sldId id="288" r:id="rId13"/>
    <p:sldId id="267" r:id="rId14"/>
    <p:sldId id="289" r:id="rId15"/>
    <p:sldId id="283" r:id="rId16"/>
    <p:sldId id="284" r:id="rId17"/>
    <p:sldId id="291" r:id="rId18"/>
    <p:sldId id="292" r:id="rId19"/>
    <p:sldId id="264" r:id="rId20"/>
    <p:sldId id="282" r:id="rId21"/>
    <p:sldId id="287" r:id="rId22"/>
    <p:sldId id="279" r:id="rId23"/>
    <p:sldId id="280" r:id="rId24"/>
    <p:sldId id="277" r:id="rId25"/>
    <p:sldId id="276" r:id="rId26"/>
    <p:sldId id="265" r:id="rId27"/>
    <p:sldId id="295" r:id="rId28"/>
    <p:sldId id="296" r:id="rId29"/>
    <p:sldId id="297" r:id="rId30"/>
    <p:sldId id="285" r:id="rId31"/>
    <p:sldId id="286" r:id="rId32"/>
    <p:sldId id="272" r:id="rId33"/>
    <p:sldId id="294" r:id="rId34"/>
  </p:sldIdLst>
  <p:sldSz cx="9144000" cy="6858000" type="screen4x3"/>
  <p:notesSz cx="6997700" cy="9283700"/>
  <p:custDataLst>
    <p:tags r:id="rId3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E9"/>
    <a:srgbClr val="E5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6" autoAdjust="0"/>
  </p:normalViewPr>
  <p:slideViewPr>
    <p:cSldViewPr>
      <p:cViewPr>
        <p:scale>
          <a:sx n="98" d="100"/>
          <a:sy n="98" d="100"/>
        </p:scale>
        <p:origin x="6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64"/>
    </p:cViewPr>
  </p:sorterViewPr>
  <p:notesViewPr>
    <p:cSldViewPr>
      <p:cViewPr varScale="1">
        <p:scale>
          <a:sx n="85" d="100"/>
          <a:sy n="85" d="100"/>
        </p:scale>
        <p:origin x="-190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3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P 501 </a:t>
            </a:r>
            <a:r>
              <a:rPr lang="en-US" smtClean="0"/>
              <a:t>Au11</a:t>
            </a: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G-</a:t>
            </a:r>
            <a:fld id="{4139BA21-29F2-44E9-B07E-D96397C1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80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1" rIns="92943" bIns="4647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B50B4507-999E-4B88-B397-682D7658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2A8B25-8C8C-4E3F-A9B6-EE910524E96D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919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B4507-999E-4B88-B397-682D765818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83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05D0D79-A75C-4BA1-8BF1-0FBEFE1279AF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133252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278F71E-A4D2-4398-B985-3CE3B93B5915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still borrowing from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135832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D52F51D-FAD7-4058-B898-543C44300AF8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based on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3534937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B4507-999E-4B88-B397-682D765818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4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B4507-999E-4B88-B397-682D765818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0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Main difference: medium-level retains basic symbolic information about variables and computes addresses in terms of variables; low-level makes all memory references and calculations explicit, exposing all details of the low-level layout.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B3D287A-E4F1-44CF-9C05-D5491D07FA77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5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G-</a:t>
            </a:r>
            <a:fld id="{DCE1E20C-F53A-4407-BB14-C417ECCF3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477000"/>
            <a:ext cx="1905000" cy="2238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477000"/>
            <a:ext cx="2895600" cy="2238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77000"/>
            <a:ext cx="1905000" cy="2238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558E8DB3-952A-4733-A27C-84310DDCB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G-</a:t>
            </a:r>
            <a:fld id="{61101F5D-A287-4FF1-90A9-9135D14D1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79413" y="152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62000" y="152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03238" y="574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73125" y="574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88900" y="5016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23900" y="444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048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50963" y="152400"/>
            <a:ext cx="74882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 bwMode="auto">
          <a:xfrm>
            <a:off x="1182688" y="2017713"/>
            <a:ext cx="765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G-</a:t>
            </a:r>
            <a:fld id="{8407AC0C-C0EE-4C2C-8858-05F0902B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5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9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suif.stanford.edu/" TargetMode="External"/><Relationship Id="rId3" Type="http://schemas.openxmlformats.org/officeDocument/2006/relationships/tags" Target="../tags/tag124.xml"/><Relationship Id="rId7" Type="http://schemas.openxmlformats.org/officeDocument/2006/relationships/hyperlink" Target="http://llvm.org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CSE P501 – </a:t>
            </a:r>
            <a:r>
              <a:rPr lang="en-US" sz="3200" dirty="0" smtClean="0"/>
              <a:t>Compiler Construction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116690" y="2514601"/>
            <a:ext cx="5076825" cy="2286000"/>
          </a:xfrm>
          <a:solidFill>
            <a:srgbClr val="C00000"/>
          </a:solidFill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Parser Semantic Actions</a:t>
            </a: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Intermediate Representations</a:t>
            </a:r>
          </a:p>
          <a:p>
            <a:pPr lvl="1"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AST</a:t>
            </a:r>
          </a:p>
          <a:p>
            <a:pPr lvl="1"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Linear</a:t>
            </a: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1164190" y="6412603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657600" y="6412602"/>
            <a:ext cx="2895600" cy="2882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7042150" y="6412602"/>
            <a:ext cx="1905000" cy="288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G</a:t>
            </a:r>
            <a:r>
              <a:rPr lang="en-US" dirty="0" smtClean="0"/>
              <a:t>-</a:t>
            </a:r>
            <a:fld id="{565FAA2B-439E-45A8-A21C-ABF58AE9DFC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5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307D513-C477-4A76-B6E4-27EE8ECA478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Concrete Syntax Trees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85135" y="1295400"/>
            <a:ext cx="85344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Also called “Parse Trees”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Useful for IDE</a:t>
            </a:r>
            <a:r>
              <a:rPr lang="en-US" sz="2400" dirty="0"/>
              <a:t>; </a:t>
            </a:r>
            <a:r>
              <a:rPr lang="en-US" sz="2400" dirty="0" smtClean="0"/>
              <a:t>syntax coloring; refactoring</a:t>
            </a:r>
            <a:r>
              <a:rPr lang="en-US" sz="2400" dirty="0"/>
              <a:t>; source-to-source </a:t>
            </a:r>
            <a:r>
              <a:rPr lang="en-US" sz="2400" dirty="0" smtClean="0"/>
              <a:t>translation (which also</a:t>
            </a:r>
            <a:r>
              <a:rPr lang="en-US" sz="2400" dirty="0"/>
              <a:t>, </a:t>
            </a:r>
            <a:r>
              <a:rPr lang="en-US" sz="2400" dirty="0" smtClean="0"/>
              <a:t>retains comments</a:t>
            </a:r>
            <a:r>
              <a:rPr lang="en-US" sz="2400" dirty="0"/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Full grammar is needed to guide the parser; but once parsed, we don’t need:</a:t>
            </a:r>
          </a:p>
          <a:p>
            <a:pPr lvl="1" eaLnBrk="1" hangingPunct="1"/>
            <a:r>
              <a:rPr lang="en-US" sz="2000" dirty="0" err="1" smtClean="0"/>
              <a:t>NonTerminals</a:t>
            </a:r>
            <a:r>
              <a:rPr lang="en-US" sz="2000" dirty="0" smtClean="0"/>
              <a:t> </a:t>
            </a:r>
            <a:r>
              <a:rPr lang="en-US" sz="2000" dirty="0"/>
              <a:t>used </a:t>
            </a:r>
            <a:r>
              <a:rPr lang="en-US" sz="2000" dirty="0" smtClean="0"/>
              <a:t>to </a:t>
            </a:r>
            <a:r>
              <a:rPr lang="en-US" sz="2000" dirty="0"/>
              <a:t>define associativity &amp; precedence (recall E, T, F in Expression Grammar)</a:t>
            </a:r>
          </a:p>
          <a:p>
            <a:pPr lvl="1" eaLnBrk="1" hangingPunct="1"/>
            <a:r>
              <a:rPr lang="en-US" sz="2000" dirty="0" err="1" smtClean="0"/>
              <a:t>NonTerminals</a:t>
            </a:r>
            <a:r>
              <a:rPr lang="en-US" sz="2000" dirty="0" smtClean="0"/>
              <a:t> for every production</a:t>
            </a:r>
          </a:p>
          <a:p>
            <a:pPr lvl="1" eaLnBrk="1" hangingPunct="1"/>
            <a:r>
              <a:rPr lang="en-US" sz="2000" dirty="0" smtClean="0"/>
              <a:t>Punctuation, such as ( ) { } - these help us express a tree structure in linear text format (consider XML and LISP)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4CEDBE77-B5EB-4AEE-8204-311DB6DAAD1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Syntax Tree Example</a:t>
            </a: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Concrete syntax for x=2*(</a:t>
            </a:r>
            <a:r>
              <a:rPr lang="en-US" sz="2800" dirty="0" err="1" smtClean="0"/>
              <a:t>n+m</a:t>
            </a:r>
            <a:r>
              <a:rPr lang="en-US" sz="2800" dirty="0" smtClean="0"/>
              <a:t>);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152400"/>
            <a:ext cx="1960418" cy="10668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/>
              <a:t>A  </a:t>
            </a:r>
            <a:r>
              <a:rPr lang="en-US" sz="1400" kern="0" dirty="0">
                <a:sym typeface="Symbol" panose="05050102010706020507" pitchFamily="18" charset="2"/>
              </a:rPr>
              <a:t> id = E</a:t>
            </a:r>
            <a:endParaRPr lang="en-US" sz="1400" kern="0" dirty="0"/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E </a:t>
            </a:r>
            <a:r>
              <a:rPr lang="en-US" sz="1400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+mn-lt"/>
              </a:rPr>
              <a:t> E + T </a:t>
            </a:r>
            <a:r>
              <a:rPr lang="en-US" sz="1400" kern="0" dirty="0">
                <a:latin typeface="+mn-lt"/>
              </a:rPr>
              <a:t>| </a:t>
            </a:r>
            <a:r>
              <a:rPr lang="en-US" sz="1400" kern="0" dirty="0" smtClean="0">
                <a:latin typeface="+mn-lt"/>
              </a:rPr>
              <a:t>E – T | T</a:t>
            </a: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T </a:t>
            </a:r>
            <a:r>
              <a:rPr lang="en-US" sz="1400" kern="0" dirty="0" smtClean="0">
                <a:sym typeface="Symbol" panose="05050102010706020507" pitchFamily="18" charset="2"/>
              </a:rPr>
              <a:t> T  F </a:t>
            </a:r>
            <a:r>
              <a:rPr lang="en-US" sz="1400" kern="0" dirty="0" smtClean="0">
                <a:latin typeface="+mn-lt"/>
              </a:rPr>
              <a:t>| T </a:t>
            </a:r>
            <a:r>
              <a:rPr lang="en-US" sz="1400" kern="0" dirty="0" smtClean="0">
                <a:latin typeface="+mn-lt"/>
                <a:sym typeface="Symbol" panose="05050102010706020507" pitchFamily="18" charset="2"/>
              </a:rPr>
              <a:t> F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>
                <a:latin typeface="+mn-lt"/>
              </a:rPr>
              <a:t>| </a:t>
            </a:r>
            <a:r>
              <a:rPr lang="en-US" sz="1400" kern="0" dirty="0" smtClean="0">
                <a:latin typeface="+mn-lt"/>
              </a:rPr>
              <a:t>F </a:t>
            </a: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F </a:t>
            </a:r>
            <a:r>
              <a:rPr lang="en-US" sz="1400" kern="0" dirty="0" smtClean="0"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+mn-lt"/>
              </a:rPr>
              <a:t>int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>
                <a:latin typeface="+mn-lt"/>
              </a:rPr>
              <a:t>| id  |  ( </a:t>
            </a:r>
            <a:r>
              <a:rPr lang="en-US" sz="1400" kern="0" dirty="0" smtClean="0">
                <a:latin typeface="+mn-lt"/>
              </a:rPr>
              <a:t>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4CEDBE77-B5EB-4AEE-8204-311DB6DAAD1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Parse Tree: </a:t>
            </a:r>
            <a:r>
              <a:rPr lang="en-US" sz="3200" dirty="0"/>
              <a:t>x = 2 </a:t>
            </a:r>
            <a:r>
              <a:rPr lang="en-US" sz="3200" dirty="0">
                <a:sym typeface="Symbol" panose="05050102010706020507" pitchFamily="18" charset="2"/>
              </a:rPr>
              <a:t> </a:t>
            </a:r>
            <a:r>
              <a:rPr lang="en-US" sz="3200" dirty="0" smtClean="0"/>
              <a:t>(m </a:t>
            </a:r>
            <a:r>
              <a:rPr lang="en-US" sz="3200" dirty="0"/>
              <a:t>+ </a:t>
            </a:r>
            <a:r>
              <a:rPr lang="en-US" sz="3200" dirty="0" smtClean="0"/>
              <a:t>n)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52400"/>
            <a:ext cx="1960418" cy="10668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/>
              <a:t>A  </a:t>
            </a:r>
            <a:r>
              <a:rPr lang="en-US" sz="1400" kern="0" dirty="0">
                <a:sym typeface="Symbol" panose="05050102010706020507" pitchFamily="18" charset="2"/>
              </a:rPr>
              <a:t> id = E</a:t>
            </a:r>
            <a:endParaRPr lang="en-US" sz="1400" kern="0" dirty="0"/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E </a:t>
            </a:r>
            <a:r>
              <a:rPr lang="en-US" sz="1400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+mn-lt"/>
              </a:rPr>
              <a:t> E + T </a:t>
            </a:r>
            <a:r>
              <a:rPr lang="en-US" sz="1400" kern="0" dirty="0">
                <a:latin typeface="+mn-lt"/>
              </a:rPr>
              <a:t>| </a:t>
            </a:r>
            <a:r>
              <a:rPr lang="en-US" sz="1400" kern="0" dirty="0" smtClean="0">
                <a:latin typeface="+mn-lt"/>
              </a:rPr>
              <a:t>E – T | T</a:t>
            </a: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T </a:t>
            </a:r>
            <a:r>
              <a:rPr lang="en-US" sz="1400" kern="0" dirty="0" smtClean="0">
                <a:sym typeface="Symbol" panose="05050102010706020507" pitchFamily="18" charset="2"/>
              </a:rPr>
              <a:t> T  F </a:t>
            </a:r>
            <a:r>
              <a:rPr lang="en-US" sz="1400" kern="0" dirty="0" smtClean="0">
                <a:latin typeface="+mn-lt"/>
              </a:rPr>
              <a:t>| T </a:t>
            </a:r>
            <a:r>
              <a:rPr lang="en-US" sz="1400" kern="0" dirty="0" smtClean="0">
                <a:latin typeface="+mn-lt"/>
                <a:sym typeface="Symbol" panose="05050102010706020507" pitchFamily="18" charset="2"/>
              </a:rPr>
              <a:t> F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>
                <a:latin typeface="+mn-lt"/>
              </a:rPr>
              <a:t>| </a:t>
            </a:r>
            <a:r>
              <a:rPr lang="en-US" sz="1400" kern="0" dirty="0" smtClean="0">
                <a:latin typeface="+mn-lt"/>
              </a:rPr>
              <a:t>F </a:t>
            </a: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F </a:t>
            </a:r>
            <a:r>
              <a:rPr lang="en-US" sz="1400" kern="0" dirty="0" smtClean="0"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+mn-lt"/>
              </a:rPr>
              <a:t>int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>
                <a:latin typeface="+mn-lt"/>
              </a:rPr>
              <a:t>| id  |  ( </a:t>
            </a:r>
            <a:r>
              <a:rPr lang="en-US" sz="1400" kern="0" dirty="0" smtClean="0">
                <a:latin typeface="+mn-lt"/>
              </a:rPr>
              <a:t>E 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877692" y="1748079"/>
            <a:ext cx="381000" cy="36110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877692" y="2297841"/>
            <a:ext cx="381000" cy="40134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>
            <a:off x="3068192" y="2109180"/>
            <a:ext cx="0" cy="18866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2138206" y="2992779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 bwMode="auto">
          <a:xfrm flipH="1">
            <a:off x="2328706" y="2699190"/>
            <a:ext cx="739486" cy="29358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876550" y="2987102"/>
            <a:ext cx="381000" cy="397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6279" y="2997181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8" name="Straight Arrow Connector 17"/>
          <p:cNvCxnSpPr>
            <a:stCxn id="9" idx="2"/>
            <a:endCxn id="16" idx="0"/>
          </p:cNvCxnSpPr>
          <p:nvPr/>
        </p:nvCxnSpPr>
        <p:spPr bwMode="auto">
          <a:xfrm flipH="1">
            <a:off x="3067050" y="2699190"/>
            <a:ext cx="1142" cy="28791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9" idx="2"/>
            <a:endCxn id="17" idx="0"/>
          </p:cNvCxnSpPr>
          <p:nvPr/>
        </p:nvCxnSpPr>
        <p:spPr bwMode="auto">
          <a:xfrm>
            <a:off x="3068192" y="2699190"/>
            <a:ext cx="1158587" cy="29799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138206" y="3678435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7" name="Straight Arrow Connector 26"/>
          <p:cNvCxnSpPr>
            <a:stCxn id="12" idx="2"/>
            <a:endCxn id="26" idx="0"/>
          </p:cNvCxnSpPr>
          <p:nvPr/>
        </p:nvCxnSpPr>
        <p:spPr bwMode="auto">
          <a:xfrm>
            <a:off x="2328706" y="3390338"/>
            <a:ext cx="0" cy="28809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2138206" y="4327082"/>
            <a:ext cx="381000" cy="3571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1" name="Straight Arrow Connector 30"/>
          <p:cNvCxnSpPr>
            <a:stCxn id="26" idx="2"/>
            <a:endCxn id="30" idx="0"/>
          </p:cNvCxnSpPr>
          <p:nvPr/>
        </p:nvCxnSpPr>
        <p:spPr bwMode="auto">
          <a:xfrm>
            <a:off x="2328706" y="4034739"/>
            <a:ext cx="0" cy="29234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2138206" y="4856170"/>
            <a:ext cx="381000" cy="3761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8" name="Straight Arrow Connector 37"/>
          <p:cNvCxnSpPr>
            <a:stCxn id="30" idx="2"/>
            <a:endCxn id="37" idx="0"/>
          </p:cNvCxnSpPr>
          <p:nvPr/>
        </p:nvCxnSpPr>
        <p:spPr bwMode="auto">
          <a:xfrm>
            <a:off x="2328706" y="4684268"/>
            <a:ext cx="0" cy="17190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3296793" y="4339627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1" name="Straight Arrow Connector 40"/>
          <p:cNvCxnSpPr>
            <a:stCxn id="17" idx="2"/>
            <a:endCxn id="59" idx="0"/>
          </p:cNvCxnSpPr>
          <p:nvPr/>
        </p:nvCxnSpPr>
        <p:spPr bwMode="auto">
          <a:xfrm flipH="1">
            <a:off x="3357376" y="3394740"/>
            <a:ext cx="869403" cy="2861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4036279" y="4327252"/>
            <a:ext cx="381000" cy="3563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798279" y="4344029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4" name="Straight Arrow Connector 43"/>
          <p:cNvCxnSpPr>
            <a:stCxn id="17" idx="2"/>
            <a:endCxn id="61" idx="0"/>
          </p:cNvCxnSpPr>
          <p:nvPr/>
        </p:nvCxnSpPr>
        <p:spPr bwMode="auto">
          <a:xfrm>
            <a:off x="4226779" y="3394740"/>
            <a:ext cx="0" cy="28243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17" idx="2"/>
            <a:endCxn id="60" idx="0"/>
          </p:cNvCxnSpPr>
          <p:nvPr/>
        </p:nvCxnSpPr>
        <p:spPr bwMode="auto">
          <a:xfrm>
            <a:off x="4226779" y="3394740"/>
            <a:ext cx="854646" cy="29260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296793" y="4866477"/>
            <a:ext cx="381000" cy="35713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0" name="Straight Arrow Connector 49"/>
          <p:cNvCxnSpPr>
            <a:stCxn id="40" idx="2"/>
            <a:endCxn id="49" idx="0"/>
          </p:cNvCxnSpPr>
          <p:nvPr/>
        </p:nvCxnSpPr>
        <p:spPr bwMode="auto">
          <a:xfrm>
            <a:off x="3487293" y="4695931"/>
            <a:ext cx="0" cy="17054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3296793" y="5398916"/>
            <a:ext cx="381000" cy="30795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2" name="Straight Arrow Connector 51"/>
          <p:cNvCxnSpPr>
            <a:stCxn id="49" idx="2"/>
            <a:endCxn id="51" idx="0"/>
          </p:cNvCxnSpPr>
          <p:nvPr/>
        </p:nvCxnSpPr>
        <p:spPr bwMode="auto">
          <a:xfrm>
            <a:off x="3487293" y="5223608"/>
            <a:ext cx="0" cy="17530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296793" y="5914628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4" name="Straight Arrow Connector 53"/>
          <p:cNvCxnSpPr>
            <a:stCxn id="51" idx="2"/>
            <a:endCxn id="53" idx="0"/>
          </p:cNvCxnSpPr>
          <p:nvPr/>
        </p:nvCxnSpPr>
        <p:spPr bwMode="auto">
          <a:xfrm>
            <a:off x="3487293" y="5706870"/>
            <a:ext cx="0" cy="20775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3296793" y="6414699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</a:t>
            </a:r>
            <a:endParaRPr lang="en-US" dirty="0" smtClean="0"/>
          </a:p>
        </p:txBody>
      </p:sp>
      <p:cxnSp>
        <p:nvCxnSpPr>
          <p:cNvPr id="114" name="Straight Arrow Connector 113"/>
          <p:cNvCxnSpPr>
            <a:stCxn id="53" idx="2"/>
            <a:endCxn id="113" idx="0"/>
          </p:cNvCxnSpPr>
          <p:nvPr/>
        </p:nvCxnSpPr>
        <p:spPr bwMode="auto">
          <a:xfrm>
            <a:off x="3487293" y="6263068"/>
            <a:ext cx="0" cy="15163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/>
          <p:cNvSpPr/>
          <p:nvPr/>
        </p:nvSpPr>
        <p:spPr bwMode="auto">
          <a:xfrm>
            <a:off x="4796658" y="4939983"/>
            <a:ext cx="381000" cy="35713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7" name="Straight Arrow Connector 116"/>
          <p:cNvCxnSpPr>
            <a:stCxn id="43" idx="2"/>
            <a:endCxn id="116" idx="0"/>
          </p:cNvCxnSpPr>
          <p:nvPr/>
        </p:nvCxnSpPr>
        <p:spPr bwMode="auto">
          <a:xfrm flipH="1">
            <a:off x="4987158" y="4700333"/>
            <a:ext cx="1621" cy="23965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4796658" y="5550703"/>
            <a:ext cx="381000" cy="3079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9" name="Straight Arrow Connector 118"/>
          <p:cNvCxnSpPr>
            <a:stCxn id="116" idx="2"/>
            <a:endCxn id="118" idx="0"/>
          </p:cNvCxnSpPr>
          <p:nvPr/>
        </p:nvCxnSpPr>
        <p:spPr bwMode="auto">
          <a:xfrm>
            <a:off x="4987158" y="5297114"/>
            <a:ext cx="0" cy="25358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tangle 119"/>
          <p:cNvSpPr/>
          <p:nvPr/>
        </p:nvSpPr>
        <p:spPr bwMode="auto">
          <a:xfrm>
            <a:off x="4796658" y="6136489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1" name="Straight Arrow Connector 120"/>
          <p:cNvCxnSpPr>
            <a:stCxn id="118" idx="2"/>
            <a:endCxn id="120" idx="0"/>
          </p:cNvCxnSpPr>
          <p:nvPr/>
        </p:nvCxnSpPr>
        <p:spPr bwMode="auto">
          <a:xfrm>
            <a:off x="4987158" y="5858657"/>
            <a:ext cx="0" cy="27783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Rectangle 130"/>
          <p:cNvSpPr/>
          <p:nvPr/>
        </p:nvSpPr>
        <p:spPr bwMode="auto">
          <a:xfrm>
            <a:off x="1896857" y="1065025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925638" y="1762435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925638" y="2473359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x</a:t>
            </a:r>
            <a:endParaRPr lang="en-US" dirty="0" smtClean="0"/>
          </a:p>
        </p:txBody>
      </p:sp>
      <p:cxnSp>
        <p:nvCxnSpPr>
          <p:cNvPr id="134" name="Straight Arrow Connector 133"/>
          <p:cNvCxnSpPr>
            <a:stCxn id="132" idx="2"/>
            <a:endCxn id="133" idx="0"/>
          </p:cNvCxnSpPr>
          <p:nvPr/>
        </p:nvCxnSpPr>
        <p:spPr bwMode="auto">
          <a:xfrm>
            <a:off x="1116138" y="2159994"/>
            <a:ext cx="0" cy="31336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1896857" y="1788334"/>
            <a:ext cx="381000" cy="397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7" name="Straight Arrow Connector 136"/>
          <p:cNvCxnSpPr>
            <a:stCxn id="131" idx="2"/>
            <a:endCxn id="132" idx="0"/>
          </p:cNvCxnSpPr>
          <p:nvPr/>
        </p:nvCxnSpPr>
        <p:spPr bwMode="auto">
          <a:xfrm flipH="1">
            <a:off x="1116138" y="1462584"/>
            <a:ext cx="971219" cy="29985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Straight Arrow Connector 139"/>
          <p:cNvCxnSpPr>
            <a:stCxn id="131" idx="2"/>
            <a:endCxn id="136" idx="0"/>
          </p:cNvCxnSpPr>
          <p:nvPr/>
        </p:nvCxnSpPr>
        <p:spPr bwMode="auto">
          <a:xfrm>
            <a:off x="2087357" y="1462584"/>
            <a:ext cx="0" cy="32575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Straight Arrow Connector 142"/>
          <p:cNvCxnSpPr>
            <a:stCxn id="131" idx="2"/>
            <a:endCxn id="2" idx="0"/>
          </p:cNvCxnSpPr>
          <p:nvPr/>
        </p:nvCxnSpPr>
        <p:spPr bwMode="auto">
          <a:xfrm>
            <a:off x="2087357" y="1462584"/>
            <a:ext cx="980835" cy="28549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5334000" y="2077030"/>
            <a:ext cx="381000" cy="397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190816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Denotes a node that survives into the AST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3166876" y="3680888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890925" y="3687349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036279" y="3677174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2" name="Straight Arrow Connector 61"/>
          <p:cNvCxnSpPr>
            <a:stCxn id="61" idx="2"/>
            <a:endCxn id="40" idx="0"/>
          </p:cNvCxnSpPr>
          <p:nvPr/>
        </p:nvCxnSpPr>
        <p:spPr bwMode="auto">
          <a:xfrm flipH="1">
            <a:off x="3487293" y="4033478"/>
            <a:ext cx="739486" cy="30614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61" idx="2"/>
            <a:endCxn id="42" idx="0"/>
          </p:cNvCxnSpPr>
          <p:nvPr/>
        </p:nvCxnSpPr>
        <p:spPr bwMode="auto">
          <a:xfrm>
            <a:off x="4226779" y="4033478"/>
            <a:ext cx="0" cy="29377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1" idx="2"/>
            <a:endCxn id="43" idx="0"/>
          </p:cNvCxnSpPr>
          <p:nvPr/>
        </p:nvCxnSpPr>
        <p:spPr bwMode="auto">
          <a:xfrm>
            <a:off x="4226779" y="4033478"/>
            <a:ext cx="762000" cy="31055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717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Abstract Syntax Trees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76400"/>
            <a:ext cx="84582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Want only essential structural information</a:t>
            </a:r>
          </a:p>
          <a:p>
            <a:pPr lvl="1"/>
            <a:r>
              <a:rPr lang="en-US" sz="2000" dirty="0" smtClean="0"/>
              <a:t>Omit extraneous junk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Can be represented explicitly as a tree or in a linear form</a:t>
            </a:r>
          </a:p>
          <a:p>
            <a:pPr lvl="1"/>
            <a:r>
              <a:rPr lang="en-US" sz="2000" dirty="0" smtClean="0"/>
              <a:t>Example: LISP/Scheme S-expressions are essentially ASTs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Common output from parser; used for static semantics (type checking, </a:t>
            </a:r>
            <a:r>
              <a:rPr lang="en-US" sz="2400" dirty="0" err="1" smtClean="0"/>
              <a:t>etc</a:t>
            </a:r>
            <a:r>
              <a:rPr lang="en-US" sz="2400" dirty="0" smtClean="0"/>
              <a:t>) and high-level optimizations</a:t>
            </a:r>
          </a:p>
          <a:p>
            <a:pPr lvl="1"/>
            <a:r>
              <a:rPr lang="en-US" sz="2000" dirty="0" smtClean="0"/>
              <a:t>Usually lowered for later compiler phases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7E57C662-4366-4607-8E2D-DEBA397CB14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5159013" y="2102518"/>
            <a:ext cx="3832587" cy="3603889"/>
          </a:xfrm>
          <a:prstGeom prst="roundRect">
            <a:avLst/>
          </a:prstGeom>
          <a:gradFill>
            <a:gsLst>
              <a:gs pos="0">
                <a:srgbClr val="E5E5F7"/>
              </a:gs>
              <a:gs pos="100000">
                <a:srgbClr val="BDBDE9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4CEDBE77-B5EB-4AEE-8204-311DB6DAAD1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Parse Tree &amp; AST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152400"/>
            <a:ext cx="1960418" cy="10668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/>
              <a:t>A  </a:t>
            </a:r>
            <a:r>
              <a:rPr lang="en-US" sz="1400" kern="0" dirty="0">
                <a:sym typeface="Symbol" panose="05050102010706020507" pitchFamily="18" charset="2"/>
              </a:rPr>
              <a:t> id = E</a:t>
            </a:r>
            <a:endParaRPr lang="en-US" sz="1400" kern="0" dirty="0"/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E </a:t>
            </a:r>
            <a:r>
              <a:rPr lang="en-US" sz="1400" kern="0" dirty="0" smtClean="0">
                <a:latin typeface="+mn-lt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+mn-lt"/>
              </a:rPr>
              <a:t> E + T </a:t>
            </a:r>
            <a:r>
              <a:rPr lang="en-US" sz="1400" kern="0" dirty="0">
                <a:latin typeface="+mn-lt"/>
              </a:rPr>
              <a:t>| </a:t>
            </a:r>
            <a:r>
              <a:rPr lang="en-US" sz="1400" kern="0" dirty="0" smtClean="0">
                <a:latin typeface="+mn-lt"/>
              </a:rPr>
              <a:t>E – T | T</a:t>
            </a: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T </a:t>
            </a:r>
            <a:r>
              <a:rPr lang="en-US" sz="1400" kern="0" dirty="0" smtClean="0">
                <a:sym typeface="Symbol" panose="05050102010706020507" pitchFamily="18" charset="2"/>
              </a:rPr>
              <a:t> T  F </a:t>
            </a:r>
            <a:r>
              <a:rPr lang="en-US" sz="1400" kern="0" dirty="0" smtClean="0">
                <a:latin typeface="+mn-lt"/>
              </a:rPr>
              <a:t>| T </a:t>
            </a:r>
            <a:r>
              <a:rPr lang="en-US" sz="1400" kern="0" dirty="0" smtClean="0">
                <a:latin typeface="+mn-lt"/>
                <a:sym typeface="Symbol" panose="05050102010706020507" pitchFamily="18" charset="2"/>
              </a:rPr>
              <a:t> F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>
                <a:latin typeface="+mn-lt"/>
              </a:rPr>
              <a:t>| </a:t>
            </a:r>
            <a:r>
              <a:rPr lang="en-US" sz="1400" kern="0" dirty="0" smtClean="0">
                <a:latin typeface="+mn-lt"/>
              </a:rPr>
              <a:t>F </a:t>
            </a:r>
            <a:endParaRPr lang="en-US" sz="1400" kern="0" dirty="0">
              <a:latin typeface="+mn-lt"/>
            </a:endParaRP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1400" kern="0" dirty="0" smtClean="0">
                <a:latin typeface="+mn-lt"/>
              </a:rPr>
              <a:t>F </a:t>
            </a:r>
            <a:r>
              <a:rPr lang="en-US" sz="1400" kern="0" dirty="0" smtClean="0"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+mn-lt"/>
              </a:rPr>
              <a:t>int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>
                <a:latin typeface="+mn-lt"/>
              </a:rPr>
              <a:t>| id  |  ( </a:t>
            </a:r>
            <a:r>
              <a:rPr lang="en-US" sz="1400" kern="0" dirty="0" smtClean="0">
                <a:latin typeface="+mn-lt"/>
              </a:rPr>
              <a:t>E )</a:t>
            </a:r>
          </a:p>
        </p:txBody>
      </p:sp>
      <p:cxnSp>
        <p:nvCxnSpPr>
          <p:cNvPr id="102" name="Straight Arrow Connector 101"/>
          <p:cNvCxnSpPr>
            <a:stCxn id="103" idx="2"/>
            <a:endCxn id="109" idx="0"/>
          </p:cNvCxnSpPr>
          <p:nvPr/>
        </p:nvCxnSpPr>
        <p:spPr bwMode="auto">
          <a:xfrm flipH="1">
            <a:off x="6305818" y="3513576"/>
            <a:ext cx="744325" cy="34044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6859643" y="3116017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6" name="Straight Arrow Connector 105"/>
          <p:cNvCxnSpPr>
            <a:stCxn id="103" idx="2"/>
            <a:endCxn id="123" idx="0"/>
          </p:cNvCxnSpPr>
          <p:nvPr/>
        </p:nvCxnSpPr>
        <p:spPr bwMode="auto">
          <a:xfrm>
            <a:off x="7050143" y="3513576"/>
            <a:ext cx="667409" cy="3312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6025566" y="3854022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r>
              <a:rPr lang="en-US" dirty="0" smtClean="0"/>
              <a:t>nt:2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527052" y="3844824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6934200" y="4467660"/>
            <a:ext cx="592852" cy="34844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8" name="Straight Arrow Connector 137"/>
          <p:cNvCxnSpPr>
            <a:stCxn id="123" idx="2"/>
            <a:endCxn id="135" idx="0"/>
          </p:cNvCxnSpPr>
          <p:nvPr/>
        </p:nvCxnSpPr>
        <p:spPr bwMode="auto">
          <a:xfrm flipH="1">
            <a:off x="7230626" y="4201128"/>
            <a:ext cx="486926" cy="26653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5379759" y="3110089"/>
            <a:ext cx="486267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205069" y="2359631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4" name="Straight Arrow Connector 153"/>
          <p:cNvCxnSpPr>
            <a:stCxn id="153" idx="2"/>
            <a:endCxn id="150" idx="0"/>
          </p:cNvCxnSpPr>
          <p:nvPr/>
        </p:nvCxnSpPr>
        <p:spPr bwMode="auto">
          <a:xfrm flipH="1">
            <a:off x="5622893" y="2757190"/>
            <a:ext cx="772676" cy="3528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6" name="Straight Arrow Connector 155"/>
          <p:cNvCxnSpPr>
            <a:stCxn id="153" idx="2"/>
            <a:endCxn id="103" idx="0"/>
          </p:cNvCxnSpPr>
          <p:nvPr/>
        </p:nvCxnSpPr>
        <p:spPr bwMode="auto">
          <a:xfrm>
            <a:off x="6395569" y="2757190"/>
            <a:ext cx="654574" cy="35882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7" name="Rectangle 156"/>
          <p:cNvSpPr/>
          <p:nvPr/>
        </p:nvSpPr>
        <p:spPr bwMode="auto">
          <a:xfrm>
            <a:off x="8001000" y="4482832"/>
            <a:ext cx="609600" cy="34844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8" name="Straight Arrow Connector 157"/>
          <p:cNvCxnSpPr>
            <a:stCxn id="123" idx="2"/>
            <a:endCxn id="157" idx="0"/>
          </p:cNvCxnSpPr>
          <p:nvPr/>
        </p:nvCxnSpPr>
        <p:spPr bwMode="auto">
          <a:xfrm>
            <a:off x="7717552" y="4201128"/>
            <a:ext cx="588248" cy="28170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580867" y="1071024"/>
            <a:ext cx="2285159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 = 2 </a:t>
            </a:r>
            <a:r>
              <a:rPr lang="en-US" dirty="0">
                <a:sym typeface="Symbol" panose="05050102010706020507" pitchFamily="18" charset="2"/>
              </a:rPr>
              <a:t> </a:t>
            </a:r>
            <a:r>
              <a:rPr lang="en-US" dirty="0"/>
              <a:t>(m + n)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46239" y="5069741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Think of each box as a Java object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2279305" y="1609194"/>
            <a:ext cx="381000" cy="36110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279305" y="2158956"/>
            <a:ext cx="381000" cy="40134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9" name="Straight Arrow Connector 68"/>
          <p:cNvCxnSpPr>
            <a:stCxn id="67" idx="2"/>
            <a:endCxn id="68" idx="0"/>
          </p:cNvCxnSpPr>
          <p:nvPr/>
        </p:nvCxnSpPr>
        <p:spPr bwMode="auto">
          <a:xfrm>
            <a:off x="2469805" y="1970295"/>
            <a:ext cx="0" cy="18866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1539819" y="2853894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1" name="Straight Arrow Connector 70"/>
          <p:cNvCxnSpPr>
            <a:stCxn id="68" idx="2"/>
            <a:endCxn id="70" idx="0"/>
          </p:cNvCxnSpPr>
          <p:nvPr/>
        </p:nvCxnSpPr>
        <p:spPr bwMode="auto">
          <a:xfrm flipH="1">
            <a:off x="1730319" y="2560305"/>
            <a:ext cx="739486" cy="29358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78163" y="2848217"/>
            <a:ext cx="381000" cy="397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437892" y="2858296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4" name="Straight Arrow Connector 73"/>
          <p:cNvCxnSpPr>
            <a:stCxn id="68" idx="2"/>
            <a:endCxn id="72" idx="0"/>
          </p:cNvCxnSpPr>
          <p:nvPr/>
        </p:nvCxnSpPr>
        <p:spPr bwMode="auto">
          <a:xfrm flipH="1">
            <a:off x="2468663" y="2560305"/>
            <a:ext cx="1142" cy="28791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>
            <a:stCxn id="68" idx="2"/>
            <a:endCxn id="73" idx="0"/>
          </p:cNvCxnSpPr>
          <p:nvPr/>
        </p:nvCxnSpPr>
        <p:spPr bwMode="auto">
          <a:xfrm>
            <a:off x="2469805" y="2560305"/>
            <a:ext cx="1158587" cy="29799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1539819" y="3539550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7" name="Straight Arrow Connector 76"/>
          <p:cNvCxnSpPr>
            <a:stCxn id="70" idx="2"/>
            <a:endCxn id="76" idx="0"/>
          </p:cNvCxnSpPr>
          <p:nvPr/>
        </p:nvCxnSpPr>
        <p:spPr bwMode="auto">
          <a:xfrm>
            <a:off x="1730319" y="3251453"/>
            <a:ext cx="0" cy="28809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1539819" y="4188197"/>
            <a:ext cx="381000" cy="3571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9" name="Straight Arrow Connector 78"/>
          <p:cNvCxnSpPr>
            <a:stCxn id="76" idx="2"/>
            <a:endCxn id="78" idx="0"/>
          </p:cNvCxnSpPr>
          <p:nvPr/>
        </p:nvCxnSpPr>
        <p:spPr bwMode="auto">
          <a:xfrm>
            <a:off x="1730319" y="3895854"/>
            <a:ext cx="0" cy="29234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1539819" y="4717285"/>
            <a:ext cx="381000" cy="3761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1" name="Straight Arrow Connector 80"/>
          <p:cNvCxnSpPr>
            <a:stCxn id="78" idx="2"/>
            <a:endCxn id="80" idx="0"/>
          </p:cNvCxnSpPr>
          <p:nvPr/>
        </p:nvCxnSpPr>
        <p:spPr bwMode="auto">
          <a:xfrm>
            <a:off x="1730319" y="4545383"/>
            <a:ext cx="0" cy="17190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2698406" y="4200742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2" name="Straight Arrow Connector 111"/>
          <p:cNvCxnSpPr>
            <a:stCxn id="73" idx="2"/>
            <a:endCxn id="166" idx="0"/>
          </p:cNvCxnSpPr>
          <p:nvPr/>
        </p:nvCxnSpPr>
        <p:spPr bwMode="auto">
          <a:xfrm flipH="1">
            <a:off x="2758989" y="3255855"/>
            <a:ext cx="869403" cy="2861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3437892" y="4188367"/>
            <a:ext cx="381000" cy="3563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4199892" y="4205144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6" name="Straight Arrow Connector 115"/>
          <p:cNvCxnSpPr>
            <a:stCxn id="73" idx="2"/>
            <a:endCxn id="168" idx="0"/>
          </p:cNvCxnSpPr>
          <p:nvPr/>
        </p:nvCxnSpPr>
        <p:spPr bwMode="auto">
          <a:xfrm>
            <a:off x="3628392" y="3255855"/>
            <a:ext cx="0" cy="28243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/>
          <p:cNvCxnSpPr>
            <a:stCxn id="73" idx="2"/>
            <a:endCxn id="167" idx="0"/>
          </p:cNvCxnSpPr>
          <p:nvPr/>
        </p:nvCxnSpPr>
        <p:spPr bwMode="auto">
          <a:xfrm>
            <a:off x="3628392" y="3255855"/>
            <a:ext cx="854646" cy="29260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2698406" y="4727592"/>
            <a:ext cx="381000" cy="35713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9" name="Straight Arrow Connector 118"/>
          <p:cNvCxnSpPr>
            <a:stCxn id="111" idx="2"/>
            <a:endCxn id="118" idx="0"/>
          </p:cNvCxnSpPr>
          <p:nvPr/>
        </p:nvCxnSpPr>
        <p:spPr bwMode="auto">
          <a:xfrm>
            <a:off x="2888906" y="4557046"/>
            <a:ext cx="0" cy="17054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tangle 119"/>
          <p:cNvSpPr/>
          <p:nvPr/>
        </p:nvSpPr>
        <p:spPr bwMode="auto">
          <a:xfrm>
            <a:off x="2698406" y="5260031"/>
            <a:ext cx="381000" cy="30795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1" name="Straight Arrow Connector 120"/>
          <p:cNvCxnSpPr>
            <a:stCxn id="118" idx="2"/>
            <a:endCxn id="120" idx="0"/>
          </p:cNvCxnSpPr>
          <p:nvPr/>
        </p:nvCxnSpPr>
        <p:spPr bwMode="auto">
          <a:xfrm>
            <a:off x="2888906" y="5084723"/>
            <a:ext cx="0" cy="17530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Rectangle 130"/>
          <p:cNvSpPr/>
          <p:nvPr/>
        </p:nvSpPr>
        <p:spPr bwMode="auto">
          <a:xfrm>
            <a:off x="2698406" y="5775743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2" name="Straight Arrow Connector 131"/>
          <p:cNvCxnSpPr>
            <a:stCxn id="120" idx="2"/>
            <a:endCxn id="131" idx="0"/>
          </p:cNvCxnSpPr>
          <p:nvPr/>
        </p:nvCxnSpPr>
        <p:spPr bwMode="auto">
          <a:xfrm>
            <a:off x="2888906" y="5567985"/>
            <a:ext cx="0" cy="20775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2698406" y="6275814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</a:t>
            </a:r>
            <a:endParaRPr lang="en-US" dirty="0" smtClean="0"/>
          </a:p>
        </p:txBody>
      </p:sp>
      <p:cxnSp>
        <p:nvCxnSpPr>
          <p:cNvPr id="134" name="Straight Arrow Connector 133"/>
          <p:cNvCxnSpPr>
            <a:stCxn id="131" idx="2"/>
            <a:endCxn id="133" idx="0"/>
          </p:cNvCxnSpPr>
          <p:nvPr/>
        </p:nvCxnSpPr>
        <p:spPr bwMode="auto">
          <a:xfrm>
            <a:off x="2888906" y="6124183"/>
            <a:ext cx="0" cy="15163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4198271" y="4801098"/>
            <a:ext cx="381000" cy="35713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7" name="Straight Arrow Connector 136"/>
          <p:cNvCxnSpPr>
            <a:stCxn id="114" idx="2"/>
            <a:endCxn id="136" idx="0"/>
          </p:cNvCxnSpPr>
          <p:nvPr/>
        </p:nvCxnSpPr>
        <p:spPr bwMode="auto">
          <a:xfrm flipH="1">
            <a:off x="4388771" y="4561448"/>
            <a:ext cx="1621" cy="23965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9" name="Rectangle 138"/>
          <p:cNvSpPr/>
          <p:nvPr/>
        </p:nvSpPr>
        <p:spPr bwMode="auto">
          <a:xfrm>
            <a:off x="4198271" y="5411818"/>
            <a:ext cx="381000" cy="3079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0" name="Straight Arrow Connector 139"/>
          <p:cNvCxnSpPr>
            <a:stCxn id="136" idx="2"/>
            <a:endCxn id="139" idx="0"/>
          </p:cNvCxnSpPr>
          <p:nvPr/>
        </p:nvCxnSpPr>
        <p:spPr bwMode="auto">
          <a:xfrm>
            <a:off x="4388771" y="5158229"/>
            <a:ext cx="0" cy="25358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1" name="Rectangle 140"/>
          <p:cNvSpPr/>
          <p:nvPr/>
        </p:nvSpPr>
        <p:spPr bwMode="auto">
          <a:xfrm>
            <a:off x="4198271" y="5997604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3" name="Straight Arrow Connector 142"/>
          <p:cNvCxnSpPr>
            <a:stCxn id="139" idx="2"/>
            <a:endCxn id="141" idx="0"/>
          </p:cNvCxnSpPr>
          <p:nvPr/>
        </p:nvCxnSpPr>
        <p:spPr bwMode="auto">
          <a:xfrm>
            <a:off x="4388771" y="5719772"/>
            <a:ext cx="0" cy="27783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1" name="Rectangle 150"/>
          <p:cNvSpPr/>
          <p:nvPr/>
        </p:nvSpPr>
        <p:spPr bwMode="auto">
          <a:xfrm>
            <a:off x="1298470" y="926140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27251" y="1623550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27251" y="2334474"/>
            <a:ext cx="381000" cy="348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x</a:t>
            </a:r>
            <a:endParaRPr lang="en-US" dirty="0" smtClean="0"/>
          </a:p>
        </p:txBody>
      </p:sp>
      <p:cxnSp>
        <p:nvCxnSpPr>
          <p:cNvPr id="160" name="Straight Arrow Connector 159"/>
          <p:cNvCxnSpPr>
            <a:stCxn id="152" idx="2"/>
            <a:endCxn id="159" idx="0"/>
          </p:cNvCxnSpPr>
          <p:nvPr/>
        </p:nvCxnSpPr>
        <p:spPr bwMode="auto">
          <a:xfrm>
            <a:off x="517751" y="2021109"/>
            <a:ext cx="0" cy="31336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Rectangle 161"/>
          <p:cNvSpPr/>
          <p:nvPr/>
        </p:nvSpPr>
        <p:spPr bwMode="auto">
          <a:xfrm>
            <a:off x="1298470" y="1649449"/>
            <a:ext cx="381000" cy="397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3" name="Straight Arrow Connector 162"/>
          <p:cNvCxnSpPr>
            <a:stCxn id="151" idx="2"/>
            <a:endCxn id="152" idx="0"/>
          </p:cNvCxnSpPr>
          <p:nvPr/>
        </p:nvCxnSpPr>
        <p:spPr bwMode="auto">
          <a:xfrm flipH="1">
            <a:off x="517751" y="1323699"/>
            <a:ext cx="971219" cy="29985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stCxn id="151" idx="2"/>
            <a:endCxn id="162" idx="0"/>
          </p:cNvCxnSpPr>
          <p:nvPr/>
        </p:nvCxnSpPr>
        <p:spPr bwMode="auto">
          <a:xfrm>
            <a:off x="1488970" y="1323699"/>
            <a:ext cx="0" cy="32575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5" name="Straight Arrow Connector 164"/>
          <p:cNvCxnSpPr>
            <a:stCxn id="151" idx="2"/>
            <a:endCxn id="67" idx="0"/>
          </p:cNvCxnSpPr>
          <p:nvPr/>
        </p:nvCxnSpPr>
        <p:spPr bwMode="auto">
          <a:xfrm>
            <a:off x="1488970" y="1323699"/>
            <a:ext cx="980835" cy="28549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6" name="Rectangle 165"/>
          <p:cNvSpPr/>
          <p:nvPr/>
        </p:nvSpPr>
        <p:spPr bwMode="auto">
          <a:xfrm>
            <a:off x="2568489" y="3542003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4292538" y="3548464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437892" y="3538289"/>
            <a:ext cx="381000" cy="35630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9" name="Straight Arrow Connector 168"/>
          <p:cNvCxnSpPr>
            <a:stCxn id="168" idx="2"/>
            <a:endCxn id="111" idx="0"/>
          </p:cNvCxnSpPr>
          <p:nvPr/>
        </p:nvCxnSpPr>
        <p:spPr bwMode="auto">
          <a:xfrm flipH="1">
            <a:off x="2888906" y="3894593"/>
            <a:ext cx="739486" cy="30614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/>
          <p:cNvCxnSpPr>
            <a:stCxn id="168" idx="2"/>
            <a:endCxn id="113" idx="0"/>
          </p:cNvCxnSpPr>
          <p:nvPr/>
        </p:nvCxnSpPr>
        <p:spPr bwMode="auto">
          <a:xfrm>
            <a:off x="3628392" y="3894593"/>
            <a:ext cx="0" cy="29377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/>
          <p:cNvCxnSpPr>
            <a:stCxn id="168" idx="2"/>
            <a:endCxn id="114" idx="0"/>
          </p:cNvCxnSpPr>
          <p:nvPr/>
        </p:nvCxnSpPr>
        <p:spPr bwMode="auto">
          <a:xfrm>
            <a:off x="3628392" y="3894593"/>
            <a:ext cx="762000" cy="31055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795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Directed Acyclic Graphs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76400"/>
            <a:ext cx="8305800" cy="4114800"/>
          </a:xfrm>
        </p:spPr>
        <p:txBody>
          <a:bodyPr/>
          <a:lstStyle/>
          <a:p>
            <a:r>
              <a:rPr lang="en-US" sz="2800" dirty="0" smtClean="0"/>
              <a:t>DAGs often used to identify common sub-expressions (CSEs)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Not necessarily a primary representation, compiler might build dag then translate back after some code improvement</a:t>
            </a:r>
          </a:p>
          <a:p>
            <a:pPr lvl="1"/>
            <a:r>
              <a:rPr lang="en-US" sz="2400" dirty="0" smtClean="0"/>
              <a:t>Leaves = operands</a:t>
            </a:r>
          </a:p>
          <a:p>
            <a:pPr lvl="1"/>
            <a:r>
              <a:rPr lang="en-US" sz="2400" dirty="0" smtClean="0"/>
              <a:t>Interior nodes = operators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2B5AED09-D403-447B-8C5F-04A9975CC3B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Expression DAG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2688" y="2017713"/>
            <a:ext cx="7656512" cy="6492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DAG for  a + a * (b – c) + (b – c) * d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B568D16-F58C-4758-96F4-B75A946540F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AST </a:t>
            </a:r>
            <a:r>
              <a:rPr lang="en-US" sz="3200" dirty="0"/>
              <a:t>for a + a * </a:t>
            </a:r>
            <a:r>
              <a:rPr lang="en-US" sz="3200" dirty="0">
                <a:solidFill>
                  <a:srgbClr val="FF0000"/>
                </a:solidFill>
              </a:rPr>
              <a:t>(b – c)</a:t>
            </a:r>
            <a:r>
              <a:rPr lang="en-US" sz="3200" dirty="0"/>
              <a:t> + </a:t>
            </a:r>
            <a:r>
              <a:rPr lang="en-US" sz="3200" dirty="0">
                <a:solidFill>
                  <a:srgbClr val="FF0000"/>
                </a:solidFill>
              </a:rPr>
              <a:t>(b – c)</a:t>
            </a:r>
            <a:r>
              <a:rPr lang="en-US" sz="3200" dirty="0"/>
              <a:t> * d</a:t>
            </a:r>
            <a:endParaRPr lang="en-US" sz="3200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B568D16-F58C-4758-96F4-B75A946540FF}" type="slidenum">
              <a:rPr lang="en-US" smtClean="0"/>
              <a:pPr/>
              <a:t>17</a:t>
            </a:fld>
            <a:endParaRPr lang="en-US" smtClean="0"/>
          </a:p>
        </p:txBody>
      </p:sp>
      <p:cxnSp>
        <p:nvCxnSpPr>
          <p:cNvPr id="7" name="Straight Arrow Connector 6"/>
          <p:cNvCxnSpPr>
            <a:stCxn id="8" idx="2"/>
            <a:endCxn id="10" idx="0"/>
          </p:cNvCxnSpPr>
          <p:nvPr/>
        </p:nvCxnSpPr>
        <p:spPr bwMode="auto">
          <a:xfrm flipH="1">
            <a:off x="2069716" y="3231821"/>
            <a:ext cx="744325" cy="34044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623541" y="2834262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11" idx="0"/>
          </p:cNvCxnSpPr>
          <p:nvPr/>
        </p:nvCxnSpPr>
        <p:spPr bwMode="auto">
          <a:xfrm>
            <a:off x="2814041" y="3231821"/>
            <a:ext cx="667409" cy="3312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1789464" y="3572267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90950" y="3563069"/>
            <a:ext cx="381000" cy="35630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98098" y="4185905"/>
            <a:ext cx="592852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" name="Straight Arrow Connector 12"/>
          <p:cNvCxnSpPr>
            <a:stCxn id="11" idx="2"/>
            <a:endCxn id="12" idx="0"/>
          </p:cNvCxnSpPr>
          <p:nvPr/>
        </p:nvCxnSpPr>
        <p:spPr bwMode="auto">
          <a:xfrm flipH="1">
            <a:off x="2994524" y="3919373"/>
            <a:ext cx="486926" cy="26653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1143657" y="2828334"/>
            <a:ext cx="538901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68967" y="2077876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" name="Straight Arrow Connector 15"/>
          <p:cNvCxnSpPr>
            <a:stCxn id="15" idx="2"/>
            <a:endCxn id="14" idx="0"/>
          </p:cNvCxnSpPr>
          <p:nvPr/>
        </p:nvCxnSpPr>
        <p:spPr bwMode="auto">
          <a:xfrm flipH="1">
            <a:off x="1413108" y="2475435"/>
            <a:ext cx="746359" cy="3528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5" idx="2"/>
            <a:endCxn id="8" idx="0"/>
          </p:cNvCxnSpPr>
          <p:nvPr/>
        </p:nvCxnSpPr>
        <p:spPr bwMode="auto">
          <a:xfrm>
            <a:off x="2159467" y="2475435"/>
            <a:ext cx="654574" cy="35882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64898" y="4201077"/>
            <a:ext cx="609600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9" name="Straight Arrow Connector 18"/>
          <p:cNvCxnSpPr>
            <a:stCxn id="11" idx="2"/>
            <a:endCxn id="18" idx="0"/>
          </p:cNvCxnSpPr>
          <p:nvPr/>
        </p:nvCxnSpPr>
        <p:spPr bwMode="auto">
          <a:xfrm>
            <a:off x="3481450" y="3919373"/>
            <a:ext cx="588248" cy="28170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229100" y="1057991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>
            <a:stCxn id="21" idx="2"/>
            <a:endCxn id="15" idx="0"/>
          </p:cNvCxnSpPr>
          <p:nvPr/>
        </p:nvCxnSpPr>
        <p:spPr bwMode="auto">
          <a:xfrm flipH="1">
            <a:off x="2159467" y="1455550"/>
            <a:ext cx="2260133" cy="6223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21" idx="2"/>
            <a:endCxn id="32" idx="0"/>
          </p:cNvCxnSpPr>
          <p:nvPr/>
        </p:nvCxnSpPr>
        <p:spPr bwMode="auto">
          <a:xfrm>
            <a:off x="4419600" y="1455550"/>
            <a:ext cx="2158945" cy="13202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562000" y="3547897"/>
            <a:ext cx="381000" cy="35630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69148" y="4170733"/>
            <a:ext cx="592852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8" name="Straight Arrow Connector 27"/>
          <p:cNvCxnSpPr>
            <a:stCxn id="26" idx="2"/>
            <a:endCxn id="27" idx="0"/>
          </p:cNvCxnSpPr>
          <p:nvPr/>
        </p:nvCxnSpPr>
        <p:spPr bwMode="auto">
          <a:xfrm flipH="1">
            <a:off x="5265574" y="3904201"/>
            <a:ext cx="486926" cy="26653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6035948" y="4185905"/>
            <a:ext cx="609600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0" name="Straight Arrow Connector 29"/>
          <p:cNvCxnSpPr>
            <a:stCxn id="26" idx="2"/>
            <a:endCxn id="29" idx="0"/>
          </p:cNvCxnSpPr>
          <p:nvPr/>
        </p:nvCxnSpPr>
        <p:spPr bwMode="auto">
          <a:xfrm>
            <a:off x="5752500" y="3904201"/>
            <a:ext cx="588248" cy="28170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32" idx="2"/>
            <a:endCxn id="33" idx="0"/>
          </p:cNvCxnSpPr>
          <p:nvPr/>
        </p:nvCxnSpPr>
        <p:spPr bwMode="auto">
          <a:xfrm>
            <a:off x="6578545" y="3173408"/>
            <a:ext cx="760851" cy="39885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388045" y="2775849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059144" y="3572267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6" name="Straight Arrow Connector 35"/>
          <p:cNvCxnSpPr>
            <a:stCxn id="32" idx="2"/>
            <a:endCxn id="26" idx="0"/>
          </p:cNvCxnSpPr>
          <p:nvPr/>
        </p:nvCxnSpPr>
        <p:spPr bwMode="auto">
          <a:xfrm flipH="1">
            <a:off x="5752500" y="3173408"/>
            <a:ext cx="826045" cy="37448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646362" y="4918932"/>
            <a:ext cx="381000" cy="35630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9571" y="4911405"/>
            <a:ext cx="196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Duplicated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B568D16-F58C-4758-96F4-B75A946540FF}" type="slidenum">
              <a:rPr lang="en-US" smtClean="0"/>
              <a:pPr/>
              <a:t>18</a:t>
            </a:fld>
            <a:endParaRPr lang="en-US" smtClean="0"/>
          </a:p>
        </p:txBody>
      </p:sp>
      <p:cxnSp>
        <p:nvCxnSpPr>
          <p:cNvPr id="7" name="Straight Arrow Connector 6"/>
          <p:cNvCxnSpPr>
            <a:stCxn id="8" idx="2"/>
            <a:endCxn id="10" idx="0"/>
          </p:cNvCxnSpPr>
          <p:nvPr/>
        </p:nvCxnSpPr>
        <p:spPr bwMode="auto">
          <a:xfrm flipH="1">
            <a:off x="6167538" y="3564911"/>
            <a:ext cx="351842" cy="32618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6328880" y="3167352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11" idx="0"/>
          </p:cNvCxnSpPr>
          <p:nvPr/>
        </p:nvCxnSpPr>
        <p:spPr bwMode="auto">
          <a:xfrm>
            <a:off x="6519380" y="3564911"/>
            <a:ext cx="305169" cy="3419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887286" y="3891098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634049" y="3906837"/>
            <a:ext cx="381000" cy="35630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41197" y="4529673"/>
            <a:ext cx="592852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" name="Straight Arrow Connector 12"/>
          <p:cNvCxnSpPr>
            <a:stCxn id="11" idx="2"/>
            <a:endCxn id="12" idx="0"/>
          </p:cNvCxnSpPr>
          <p:nvPr/>
        </p:nvCxnSpPr>
        <p:spPr bwMode="auto">
          <a:xfrm flipH="1">
            <a:off x="6337623" y="4263141"/>
            <a:ext cx="486926" cy="26653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252286" y="3168911"/>
            <a:ext cx="538901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776140" y="2368795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6" name="Straight Arrow Connector 15"/>
          <p:cNvCxnSpPr>
            <a:stCxn id="15" idx="2"/>
            <a:endCxn id="14" idx="0"/>
          </p:cNvCxnSpPr>
          <p:nvPr/>
        </p:nvCxnSpPr>
        <p:spPr bwMode="auto">
          <a:xfrm flipH="1">
            <a:off x="5521737" y="2766354"/>
            <a:ext cx="444903" cy="40255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15" idx="2"/>
            <a:endCxn id="8" idx="0"/>
          </p:cNvCxnSpPr>
          <p:nvPr/>
        </p:nvCxnSpPr>
        <p:spPr bwMode="auto">
          <a:xfrm>
            <a:off x="5966640" y="2766354"/>
            <a:ext cx="552740" cy="40099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7107997" y="4544845"/>
            <a:ext cx="609600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9" name="Straight Arrow Connector 18"/>
          <p:cNvCxnSpPr>
            <a:stCxn id="11" idx="2"/>
            <a:endCxn id="18" idx="0"/>
          </p:cNvCxnSpPr>
          <p:nvPr/>
        </p:nvCxnSpPr>
        <p:spPr bwMode="auto">
          <a:xfrm>
            <a:off x="6824549" y="4263141"/>
            <a:ext cx="588248" cy="28170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290964" y="1595118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2" name="Straight Arrow Connector 21"/>
          <p:cNvCxnSpPr>
            <a:stCxn id="21" idx="2"/>
            <a:endCxn id="15" idx="0"/>
          </p:cNvCxnSpPr>
          <p:nvPr/>
        </p:nvCxnSpPr>
        <p:spPr bwMode="auto">
          <a:xfrm flipH="1">
            <a:off x="5966640" y="1992677"/>
            <a:ext cx="514824" cy="37611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21" idx="2"/>
            <a:endCxn id="32" idx="0"/>
          </p:cNvCxnSpPr>
          <p:nvPr/>
        </p:nvCxnSpPr>
        <p:spPr bwMode="auto">
          <a:xfrm>
            <a:off x="6481464" y="1992677"/>
            <a:ext cx="719436" cy="117467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32" idx="2"/>
            <a:endCxn id="33" idx="0"/>
          </p:cNvCxnSpPr>
          <p:nvPr/>
        </p:nvCxnSpPr>
        <p:spPr bwMode="auto">
          <a:xfrm>
            <a:off x="7200900" y="3564911"/>
            <a:ext cx="390827" cy="32617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7010400" y="3167352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311475" y="3891083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6" name="Straight Arrow Connector 35"/>
          <p:cNvCxnSpPr>
            <a:stCxn id="32" idx="2"/>
            <a:endCxn id="11" idx="0"/>
          </p:cNvCxnSpPr>
          <p:nvPr/>
        </p:nvCxnSpPr>
        <p:spPr bwMode="auto">
          <a:xfrm flipH="1">
            <a:off x="6824549" y="3564911"/>
            <a:ext cx="376351" cy="341926"/>
          </a:xfrm>
          <a:prstGeom prst="straightConnector1">
            <a:avLst/>
          </a:pr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52400"/>
            <a:ext cx="7488237" cy="623887"/>
          </a:xfrm>
        </p:spPr>
        <p:txBody>
          <a:bodyPr/>
          <a:lstStyle/>
          <a:p>
            <a:r>
              <a:rPr lang="en-US" sz="3200" dirty="0" smtClean="0"/>
              <a:t>DAG </a:t>
            </a:r>
            <a:r>
              <a:rPr lang="en-US" sz="3200" dirty="0"/>
              <a:t>for a + a * (b – c) + (b – c) * d</a:t>
            </a:r>
            <a:endParaRPr lang="en-US" sz="32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91939" y="5317703"/>
            <a:ext cx="8305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When we come to generate code (compiler) or evaluate (interpreter), we will process the green nodes only </a:t>
            </a:r>
            <a:r>
              <a:rPr lang="en-US" i="1" dirty="0" smtClean="0"/>
              <a:t>once.   </a:t>
            </a:r>
            <a:r>
              <a:rPr lang="en-US" dirty="0" smtClean="0"/>
              <a:t>Example of Constant Sub-Expression Elimination (loosely called “CSE”, </a:t>
            </a:r>
            <a:r>
              <a:rPr lang="en-US" dirty="0" err="1" smtClean="0"/>
              <a:t>altho</a:t>
            </a:r>
            <a:r>
              <a:rPr lang="en-US" dirty="0" smtClean="0"/>
              <a:t>' it should really be "CSEE")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8" idx="2"/>
            <a:endCxn id="30" idx="0"/>
          </p:cNvCxnSpPr>
          <p:nvPr/>
        </p:nvCxnSpPr>
        <p:spPr bwMode="auto">
          <a:xfrm flipH="1">
            <a:off x="857449" y="3569226"/>
            <a:ext cx="379969" cy="32593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1046918" y="3171667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29" name="Straight Arrow Connector 28"/>
          <p:cNvCxnSpPr>
            <a:stCxn id="28" idx="2"/>
            <a:endCxn id="35" idx="0"/>
          </p:cNvCxnSpPr>
          <p:nvPr/>
        </p:nvCxnSpPr>
        <p:spPr bwMode="auto">
          <a:xfrm>
            <a:off x="1237418" y="3569226"/>
            <a:ext cx="421355" cy="32073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577197" y="3895157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i</a:t>
            </a:r>
            <a:r>
              <a:rPr lang="en-US" dirty="0" err="1" smtClean="0"/>
              <a:t>d:a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468273" y="3889964"/>
            <a:ext cx="381000" cy="35630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86680" y="4595397"/>
            <a:ext cx="592852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8" name="Straight Arrow Connector 37"/>
          <p:cNvCxnSpPr>
            <a:stCxn id="35" idx="2"/>
            <a:endCxn id="37" idx="0"/>
          </p:cNvCxnSpPr>
          <p:nvPr/>
        </p:nvCxnSpPr>
        <p:spPr bwMode="auto">
          <a:xfrm flipH="1">
            <a:off x="1083106" y="4246268"/>
            <a:ext cx="575667" cy="34912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234303" y="3123456"/>
            <a:ext cx="538901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56700" y="2403802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2" name="Straight Arrow Connector 41"/>
          <p:cNvCxnSpPr>
            <a:stCxn id="41" idx="2"/>
            <a:endCxn id="40" idx="0"/>
          </p:cNvCxnSpPr>
          <p:nvPr/>
        </p:nvCxnSpPr>
        <p:spPr bwMode="auto">
          <a:xfrm flipH="1">
            <a:off x="503754" y="2801361"/>
            <a:ext cx="443446" cy="32209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41" idx="2"/>
            <a:endCxn id="28" idx="0"/>
          </p:cNvCxnSpPr>
          <p:nvPr/>
        </p:nvCxnSpPr>
        <p:spPr bwMode="auto">
          <a:xfrm>
            <a:off x="947200" y="2801361"/>
            <a:ext cx="290218" cy="37030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1584801" y="4608726"/>
            <a:ext cx="609600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5" name="Straight Arrow Connector 44"/>
          <p:cNvCxnSpPr>
            <a:stCxn id="35" idx="2"/>
            <a:endCxn id="44" idx="0"/>
          </p:cNvCxnSpPr>
          <p:nvPr/>
        </p:nvCxnSpPr>
        <p:spPr bwMode="auto">
          <a:xfrm>
            <a:off x="1658773" y="4246268"/>
            <a:ext cx="230828" cy="36245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1703875" y="1456956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7" name="Straight Arrow Connector 46"/>
          <p:cNvCxnSpPr>
            <a:stCxn id="46" idx="2"/>
            <a:endCxn id="41" idx="0"/>
          </p:cNvCxnSpPr>
          <p:nvPr/>
        </p:nvCxnSpPr>
        <p:spPr bwMode="auto">
          <a:xfrm flipH="1">
            <a:off x="947200" y="1854515"/>
            <a:ext cx="947175" cy="54928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46" idx="2"/>
            <a:endCxn id="55" idx="0"/>
          </p:cNvCxnSpPr>
          <p:nvPr/>
        </p:nvCxnSpPr>
        <p:spPr bwMode="auto">
          <a:xfrm>
            <a:off x="1894375" y="1854515"/>
            <a:ext cx="1085412" cy="118879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2598787" y="3895030"/>
            <a:ext cx="381000" cy="35630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435549" y="4611944"/>
            <a:ext cx="592852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1" name="Straight Arrow Connector 50"/>
          <p:cNvCxnSpPr>
            <a:stCxn id="49" idx="2"/>
            <a:endCxn id="50" idx="0"/>
          </p:cNvCxnSpPr>
          <p:nvPr/>
        </p:nvCxnSpPr>
        <p:spPr bwMode="auto">
          <a:xfrm flipH="1">
            <a:off x="2731975" y="4251334"/>
            <a:ext cx="57312" cy="36061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3137409" y="4607303"/>
            <a:ext cx="609600" cy="3484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3" name="Straight Arrow Connector 52"/>
          <p:cNvCxnSpPr>
            <a:stCxn id="49" idx="2"/>
            <a:endCxn id="52" idx="0"/>
          </p:cNvCxnSpPr>
          <p:nvPr/>
        </p:nvCxnSpPr>
        <p:spPr bwMode="auto">
          <a:xfrm>
            <a:off x="2789287" y="4251334"/>
            <a:ext cx="652922" cy="35596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55" idx="2"/>
            <a:endCxn id="56" idx="0"/>
          </p:cNvCxnSpPr>
          <p:nvPr/>
        </p:nvCxnSpPr>
        <p:spPr bwMode="auto">
          <a:xfrm>
            <a:off x="2979787" y="3440869"/>
            <a:ext cx="506388" cy="44545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2789287" y="3043310"/>
            <a:ext cx="381000" cy="39755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ym typeface="Symbol" panose="05050102010706020507" pitchFamily="18" charset="2"/>
              </a:rPr>
              <a:t>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05923" y="3886324"/>
            <a:ext cx="560503" cy="35718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id:d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7" name="Straight Arrow Connector 56"/>
          <p:cNvCxnSpPr>
            <a:stCxn id="55" idx="2"/>
            <a:endCxn id="49" idx="0"/>
          </p:cNvCxnSpPr>
          <p:nvPr/>
        </p:nvCxnSpPr>
        <p:spPr bwMode="auto">
          <a:xfrm flipH="1">
            <a:off x="2789287" y="3440869"/>
            <a:ext cx="190500" cy="45416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2329331" y="2013031"/>
            <a:ext cx="149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AST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921762" y="1690028"/>
            <a:ext cx="1491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'Folded' AST or DAG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DFF114DC-677C-40AE-93E8-131FB0775D4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IRs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295400"/>
            <a:ext cx="8305800" cy="471594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Pseudo-code for some abstract machine</a:t>
            </a:r>
          </a:p>
          <a:p>
            <a:pPr marL="457200" lvl="1" indent="0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Level of abstraction varies</a:t>
            </a:r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t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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j]</a:t>
            </a:r>
            <a:r>
              <a:rPr lang="en-US" sz="2000" dirty="0" smtClean="0"/>
              <a:t> rather than </a:t>
            </a:r>
            <a:r>
              <a:rPr lang="en-US" sz="2000" dirty="0" smtClean="0">
                <a:solidFill>
                  <a:srgbClr val="0070C0"/>
                </a:solidFill>
              </a:rPr>
              <a:t>@a + 4 * (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* </a:t>
            </a:r>
            <a:r>
              <a:rPr lang="en-US" sz="2000" dirty="0" err="1" smtClean="0">
                <a:solidFill>
                  <a:srgbClr val="0070C0"/>
                </a:solidFill>
              </a:rPr>
              <a:t>numcols</a:t>
            </a:r>
            <a:r>
              <a:rPr lang="en-US" sz="2000" dirty="0" smtClean="0">
                <a:solidFill>
                  <a:srgbClr val="0070C0"/>
                </a:solidFill>
              </a:rPr>
              <a:t> + j)</a:t>
            </a:r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no registers, just variables &amp; temps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Simple, compact data structures</a:t>
            </a:r>
          </a:p>
          <a:p>
            <a:pPr lvl="1" eaLnBrk="1" hangingPunct="1"/>
            <a:r>
              <a:rPr lang="en-US" sz="2000" dirty="0" smtClean="0"/>
              <a:t>Commonly used: arrays, linked lists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Examples</a:t>
            </a:r>
          </a:p>
          <a:p>
            <a:pPr lvl="1" eaLnBrk="1" hangingPunct="1"/>
            <a:r>
              <a:rPr lang="en-US" sz="2000" dirty="0" smtClean="0"/>
              <a:t>Three-Address Code (TAC) – </a:t>
            </a:r>
            <a:r>
              <a:rPr lang="en-US" sz="2000" dirty="0" smtClean="0">
                <a:solidFill>
                  <a:srgbClr val="0070C0"/>
                </a:solidFill>
              </a:rPr>
              <a:t>ADD t123, b, c</a:t>
            </a:r>
          </a:p>
          <a:p>
            <a:pPr lvl="1" eaLnBrk="1" hangingPunct="1"/>
            <a:r>
              <a:rPr lang="en-US" sz="2000" dirty="0" smtClean="0"/>
              <a:t>Stack machine code – </a:t>
            </a:r>
            <a:r>
              <a:rPr lang="en-US" sz="2000" dirty="0" smtClean="0">
                <a:solidFill>
                  <a:srgbClr val="0070C0"/>
                </a:solidFill>
              </a:rPr>
              <a:t>push a; push b; 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766925" y="3174526"/>
            <a:ext cx="1805485" cy="1012187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</a:t>
            </a:r>
            <a:r>
              <a:rPr lang="en-US" smtClean="0"/>
              <a:t>a Compiler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67881" y="4605931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25316" y="5293504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78282" y="5611295"/>
            <a:ext cx="2679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AST = Abstract Syntax Tree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707223" y="5946724"/>
            <a:ext cx="3248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IR = Intermediate Representation</a:t>
            </a:r>
            <a:endParaRPr lang="en-US" sz="1600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36641" y="4306529"/>
            <a:ext cx="1246516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Semantics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48" idx="2"/>
            <a:endCxn id="29" idx="0"/>
          </p:cNvCxnSpPr>
          <p:nvPr/>
        </p:nvCxnSpPr>
        <p:spPr bwMode="auto">
          <a:xfrm rot="5400000" flipH="1" flipV="1">
            <a:off x="2297614" y="3086526"/>
            <a:ext cx="2528391" cy="1811197"/>
          </a:xfrm>
          <a:prstGeom prst="bentConnector5">
            <a:avLst>
              <a:gd name="adj1" fmla="val -9041"/>
              <a:gd name="adj2" fmla="val 51719"/>
              <a:gd name="adj3" fmla="val 109041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>
            <a:off x="2656212" y="3832296"/>
            <a:ext cx="3687" cy="474233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32954" y="4949139"/>
            <a:ext cx="1246516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Convert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>
            <a:stCxn id="33" idx="2"/>
            <a:endCxn id="48" idx="0"/>
          </p:cNvCxnSpPr>
          <p:nvPr/>
        </p:nvCxnSpPr>
        <p:spPr bwMode="auto">
          <a:xfrm flipH="1">
            <a:off x="2656212" y="4613710"/>
            <a:ext cx="3687" cy="335429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766925" y="391295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97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IRs for a[</a:t>
            </a:r>
            <a:r>
              <a:rPr lang="en-US" dirty="0" err="1" smtClean="0"/>
              <a:t>i</a:t>
            </a:r>
            <a:r>
              <a:rPr lang="en-US" dirty="0" smtClean="0"/>
              <a:t>, j+2]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706688" y="1752600"/>
            <a:ext cx="2855912" cy="304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Medium-level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/>
              <a:t>t1 </a:t>
            </a:r>
            <a:r>
              <a:rPr lang="en-US" sz="2000" dirty="0" smtClean="0">
                <a:sym typeface="Symbol" pitchFamily="18" charset="2"/>
              </a:rPr>
              <a:t> j + 2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t2  </a:t>
            </a:r>
            <a:r>
              <a:rPr lang="en-US" sz="2000" dirty="0" err="1" smtClean="0"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* 20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t3  t1 + t2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t4  4 * t3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t5  </a:t>
            </a:r>
            <a:r>
              <a:rPr lang="en-US" sz="2000" dirty="0" err="1" smtClean="0">
                <a:sym typeface="Symbol" pitchFamily="18" charset="2"/>
              </a:rPr>
              <a:t>addr</a:t>
            </a:r>
            <a:r>
              <a:rPr lang="en-US" sz="2000" dirty="0" smtClean="0">
                <a:sym typeface="Symbol" pitchFamily="18" charset="2"/>
              </a:rPr>
              <a:t> a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t6  t5 + t4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t7  *t6</a:t>
            </a:r>
            <a:endParaRPr lang="en-US" sz="2000" dirty="0" smtClean="0"/>
          </a:p>
        </p:txBody>
      </p:sp>
      <p:sp>
        <p:nvSpPr>
          <p:cNvPr id="2150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07088" y="1752600"/>
            <a:ext cx="2932112" cy="35052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Low-level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/>
              <a:t>r1 </a:t>
            </a:r>
            <a:r>
              <a:rPr lang="en-US" sz="2000" dirty="0" smtClean="0">
                <a:sym typeface="Symbol" pitchFamily="18" charset="2"/>
              </a:rPr>
              <a:t> [fp-4]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r2   r1 + 2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r3  [fp-8]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r4  r3 * 20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r5  r4 + r2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r6  4 * r5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r7  </a:t>
            </a:r>
            <a:r>
              <a:rPr lang="en-US" sz="2000" dirty="0" err="1" smtClean="0">
                <a:sym typeface="Symbol" pitchFamily="18" charset="2"/>
              </a:rPr>
              <a:t>fp</a:t>
            </a:r>
            <a:r>
              <a:rPr lang="en-US" sz="2000" dirty="0" smtClean="0">
                <a:sym typeface="Symbol" pitchFamily="18" charset="2"/>
              </a:rPr>
              <a:t> – 216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f1  [r7+r6]</a:t>
            </a:r>
            <a:endParaRPr lang="en-US" sz="2000" dirty="0" smtClean="0"/>
          </a:p>
        </p:txBody>
      </p:sp>
      <p:sp>
        <p:nvSpPr>
          <p:cNvPr id="2150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151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8A4012B5-BAD1-4019-A659-C2A31F12B07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" name="Content Placeholder 6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287338" y="1763110"/>
            <a:ext cx="2074862" cy="9800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kern="0" dirty="0" smtClean="0">
                <a:solidFill>
                  <a:srgbClr val="FF0000"/>
                </a:solidFill>
              </a:rPr>
              <a:t>High-level</a:t>
            </a:r>
          </a:p>
          <a:p>
            <a:pPr lvl="1">
              <a:buFont typeface="Wingdings" pitchFamily="2" charset="2"/>
              <a:buNone/>
            </a:pPr>
            <a:r>
              <a:rPr lang="en-US" sz="2000" kern="0" dirty="0"/>
              <a:t>a</a:t>
            </a:r>
            <a:r>
              <a:rPr lang="en-US" sz="2000" kern="0" dirty="0" smtClean="0"/>
              <a:t>[</a:t>
            </a:r>
            <a:r>
              <a:rPr lang="en-US" sz="2000" kern="0" dirty="0" err="1" smtClean="0"/>
              <a:t>i</a:t>
            </a:r>
            <a:r>
              <a:rPr lang="en-US" sz="2000" kern="0" dirty="0" smtClean="0"/>
              <a:t>, j+2]</a:t>
            </a:r>
            <a:endParaRPr lang="en-US" sz="2000" kern="0" dirty="0" smtClean="0"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580" y="2953434"/>
            <a:ext cx="2120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Akin to source code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648744" y="4970354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S</a:t>
            </a:r>
            <a:r>
              <a:rPr lang="en-US" sz="1600" dirty="0" smtClean="0"/>
              <a:t>pells out 2-D indexing.  Defines </a:t>
            </a:r>
            <a:r>
              <a:rPr lang="en-US" sz="1600" i="1" dirty="0" smtClean="0"/>
              <a:t>temps - </a:t>
            </a:r>
            <a:r>
              <a:rPr lang="en-US" sz="1600" dirty="0" smtClean="0"/>
              <a:t>like virtual registers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907088" y="5427553"/>
            <a:ext cx="308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Full detail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ctual machine registers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Actual locations (no variable names)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Abstraction Level Tradeoffs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656512" cy="4800600"/>
          </a:xfrm>
        </p:spPr>
        <p:txBody>
          <a:bodyPr/>
          <a:lstStyle/>
          <a:p>
            <a:r>
              <a:rPr lang="en-US" sz="2000" dirty="0" smtClean="0"/>
              <a:t>High-level: good for source optimizations; semantic checking; refactoring</a:t>
            </a:r>
          </a:p>
          <a:p>
            <a:endParaRPr lang="en-US" sz="2000" dirty="0" smtClean="0"/>
          </a:p>
          <a:p>
            <a:r>
              <a:rPr lang="en-US" sz="2000" dirty="0" smtClean="0"/>
              <a:t>Medium-level: great for machine-independent optimizations.  Many (all?) optimizing compilers work at this level</a:t>
            </a:r>
          </a:p>
          <a:p>
            <a:endParaRPr lang="en-US" sz="2000" dirty="0"/>
          </a:p>
          <a:p>
            <a:r>
              <a:rPr lang="en-US" sz="2000" dirty="0"/>
              <a:t>Low-level: </a:t>
            </a:r>
            <a:r>
              <a:rPr lang="en-US" sz="2000" dirty="0" smtClean="0"/>
              <a:t>required for actual memory (frame) layout; target instruction selection; register allocation; peephole (target-specific) optimizations</a:t>
            </a:r>
          </a:p>
          <a:p>
            <a:endParaRPr lang="en-US" sz="2000" dirty="0" smtClean="0"/>
          </a:p>
          <a:p>
            <a:r>
              <a:rPr lang="en-US" sz="2000" dirty="0" smtClean="0"/>
              <a:t>Examples: </a:t>
            </a:r>
          </a:p>
          <a:p>
            <a:pPr lvl="1"/>
            <a:r>
              <a:rPr lang="en-US" sz="1600" dirty="0" err="1" smtClean="0"/>
              <a:t>Cooper&amp;Torczon</a:t>
            </a:r>
            <a:r>
              <a:rPr lang="en-US" sz="1600" dirty="0" smtClean="0"/>
              <a:t> "ILOC"</a:t>
            </a:r>
          </a:p>
          <a:p>
            <a:pPr lvl="1"/>
            <a:r>
              <a:rPr lang="en-US" sz="1600" dirty="0" smtClean="0"/>
              <a:t>LLVM  -  </a:t>
            </a:r>
            <a:r>
              <a:rPr lang="en-US" sz="1600" dirty="0" smtClean="0">
                <a:hlinkClick r:id="rId7"/>
              </a:rPr>
              <a:t>http://llvm.org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SUIF - </a:t>
            </a:r>
            <a:r>
              <a:rPr lang="en-US" sz="1600" dirty="0" smtClean="0">
                <a:hlinkClick r:id="rId8"/>
              </a:rPr>
              <a:t>http://suif.stanford.edu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22532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BAEA52D5-41BB-4B27-BAAB-A85E1114469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9617A8CE-4D4D-4676-9556-A4A17962B5F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Three-Address Code (TAC)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302542"/>
            <a:ext cx="8589962" cy="471725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Usual form: </a:t>
            </a:r>
            <a:r>
              <a:rPr lang="en-US" sz="2400" dirty="0" smtClean="0">
                <a:solidFill>
                  <a:srgbClr val="0070C0"/>
                </a:solidFill>
              </a:rPr>
              <a:t>x </a:t>
            </a:r>
            <a:r>
              <a:rPr lang="en-US" sz="2400" dirty="0" smtClean="0">
                <a:solidFill>
                  <a:srgbClr val="0070C0"/>
                </a:solidFill>
                <a:sym typeface="Symbol" pitchFamily="18" charset="2"/>
              </a:rPr>
              <a:t></a:t>
            </a:r>
            <a:r>
              <a:rPr lang="en-US" sz="2400" dirty="0" smtClean="0">
                <a:solidFill>
                  <a:srgbClr val="0070C0"/>
                </a:solidFill>
              </a:rPr>
              <a:t> y op z</a:t>
            </a:r>
          </a:p>
          <a:p>
            <a:pPr lvl="1" eaLnBrk="1" hangingPunct="1"/>
            <a:r>
              <a:rPr lang="en-US" sz="2000" dirty="0" smtClean="0"/>
              <a:t>One operator</a:t>
            </a:r>
          </a:p>
          <a:p>
            <a:pPr lvl="1" eaLnBrk="1" hangingPunct="1"/>
            <a:r>
              <a:rPr lang="en-US" sz="2000" dirty="0" smtClean="0"/>
              <a:t>Maximum of 3 names</a:t>
            </a:r>
          </a:p>
          <a:p>
            <a:pPr lvl="1" eaLnBrk="1" hangingPunct="1"/>
            <a:r>
              <a:rPr lang="en-US" sz="2000" dirty="0" smtClean="0"/>
              <a:t>(Copes with: </a:t>
            </a:r>
            <a:r>
              <a:rPr lang="en-US" sz="2000" dirty="0" err="1" smtClean="0"/>
              <a:t>nullary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70C0"/>
                </a:solidFill>
              </a:rPr>
              <a:t>x </a:t>
            </a:r>
            <a:r>
              <a:rPr lang="en-US" sz="2000" dirty="0">
                <a:solidFill>
                  <a:srgbClr val="0070C0"/>
                </a:solidFill>
                <a:sym typeface="Symbol" pitchFamily="18" charset="2"/>
              </a:rPr>
              <a:t>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y</a:t>
            </a:r>
            <a:r>
              <a:rPr lang="en-US" sz="2000" dirty="0" smtClean="0"/>
              <a:t> and unary </a:t>
            </a:r>
            <a:r>
              <a:rPr lang="en-US" sz="2000" dirty="0">
                <a:solidFill>
                  <a:srgbClr val="0070C0"/>
                </a:solidFill>
              </a:rPr>
              <a:t>x </a:t>
            </a:r>
            <a:r>
              <a:rPr lang="en-US" sz="2000" dirty="0">
                <a:solidFill>
                  <a:srgbClr val="0070C0"/>
                </a:solidFill>
                <a:sym typeface="Symbol" pitchFamily="18" charset="2"/>
              </a:rPr>
              <a:t>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op y</a:t>
            </a:r>
            <a:r>
              <a:rPr lang="en-US" sz="2000" dirty="0" smtClean="0"/>
              <a:t>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x = 2 * (m + n)</a:t>
            </a:r>
            <a:r>
              <a:rPr lang="en-US" sz="2000" dirty="0" smtClean="0"/>
              <a:t> becomes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0070C0"/>
                </a:solidFill>
              </a:rPr>
              <a:t>t1 </a:t>
            </a:r>
            <a:r>
              <a:rPr lang="en-US" sz="1800" dirty="0" smtClean="0">
                <a:solidFill>
                  <a:srgbClr val="0070C0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70C0"/>
                </a:solidFill>
              </a:rPr>
              <a:t> m + n;     t2 </a:t>
            </a:r>
            <a:r>
              <a:rPr lang="en-US" sz="1800" dirty="0" smtClean="0">
                <a:solidFill>
                  <a:srgbClr val="0070C0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70C0"/>
                </a:solidFill>
              </a:rPr>
              <a:t> 2 * t1;     x  </a:t>
            </a:r>
            <a:r>
              <a:rPr lang="en-US" sz="1800" dirty="0" smtClean="0">
                <a:solidFill>
                  <a:srgbClr val="0070C0"/>
                </a:solidFill>
                <a:sym typeface="Symbol" pitchFamily="18" charset="2"/>
              </a:rPr>
              <a:t></a:t>
            </a:r>
            <a:r>
              <a:rPr lang="en-US" sz="1800" dirty="0" smtClean="0">
                <a:solidFill>
                  <a:srgbClr val="0070C0"/>
                </a:solidFill>
              </a:rPr>
              <a:t> t2</a:t>
            </a:r>
          </a:p>
          <a:p>
            <a:pPr lvl="1" eaLnBrk="1" hangingPunct="1"/>
            <a:r>
              <a:rPr lang="en-US" sz="1800" dirty="0" smtClean="0"/>
              <a:t>You may prefer: </a:t>
            </a:r>
            <a:r>
              <a:rPr lang="en-US" sz="1800" dirty="0" smtClean="0">
                <a:solidFill>
                  <a:srgbClr val="0070C0"/>
                </a:solidFill>
              </a:rPr>
              <a:t>add t1, m, n;    </a:t>
            </a:r>
            <a:r>
              <a:rPr lang="en-US" sz="1800" dirty="0" err="1" smtClean="0">
                <a:solidFill>
                  <a:srgbClr val="0070C0"/>
                </a:solidFill>
              </a:rPr>
              <a:t>mul</a:t>
            </a:r>
            <a:r>
              <a:rPr lang="en-US" sz="1800" dirty="0" smtClean="0">
                <a:solidFill>
                  <a:srgbClr val="0070C0"/>
                </a:solidFill>
              </a:rPr>
              <a:t> t2, 2, t1;    </a:t>
            </a:r>
            <a:r>
              <a:rPr lang="en-US" sz="1800" dirty="0" err="1" smtClean="0">
                <a:solidFill>
                  <a:srgbClr val="0070C0"/>
                </a:solidFill>
              </a:rPr>
              <a:t>mov</a:t>
            </a:r>
            <a:r>
              <a:rPr lang="en-US" sz="1800" dirty="0" smtClean="0">
                <a:solidFill>
                  <a:srgbClr val="0070C0"/>
                </a:solidFill>
              </a:rPr>
              <a:t> x, t2</a:t>
            </a:r>
          </a:p>
          <a:p>
            <a:pPr lvl="1" eaLnBrk="1" hangingPunct="1"/>
            <a:r>
              <a:rPr lang="en-US" sz="2000" dirty="0" smtClean="0"/>
              <a:t>Invent as many new temp names as needed.  “expression temps” – don’t correspond to any user variables; de-anonymize expressions</a:t>
            </a:r>
          </a:p>
          <a:p>
            <a:pPr lvl="2" eaLnBrk="1" hangingPunct="1"/>
            <a:endParaRPr lang="en-US" sz="1600" dirty="0"/>
          </a:p>
          <a:p>
            <a:pPr eaLnBrk="1" hangingPunct="1"/>
            <a:r>
              <a:rPr lang="en-US" sz="2400" dirty="0" smtClean="0"/>
              <a:t>Store in a quad(</a:t>
            </a:r>
            <a:r>
              <a:rPr lang="en-US" sz="2400" dirty="0" err="1" smtClean="0"/>
              <a:t>ruple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n-US" sz="2000" dirty="0">
                <a:solidFill>
                  <a:srgbClr val="0070C0"/>
                </a:solidFill>
              </a:rPr>
              <a:t>l</a:t>
            </a:r>
            <a:r>
              <a:rPr lang="en-US" sz="2000" dirty="0" smtClean="0">
                <a:solidFill>
                  <a:srgbClr val="0070C0"/>
                </a:solidFill>
              </a:rPr>
              <a:t>hs, rhs1, op, rhs2&gt;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6C5FCD0A-CE4E-4233-BAE6-BDBF01999FF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Address Code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752600"/>
            <a:ext cx="81899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Resembles code for actual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Explicitly names intermediate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Compact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Often easy to rearrange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Various representations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Quadruples, triples, SSA (Static Single Assignment)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 will see much more of this…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5C6E4C9C-4592-4203-8FC4-3A8F917D77A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Stack Machine Code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447800"/>
            <a:ext cx="7656512" cy="45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Hypothetical code for </a:t>
            </a:r>
            <a:r>
              <a:rPr lang="en-US" sz="2400" dirty="0" smtClean="0">
                <a:solidFill>
                  <a:srgbClr val="0070C0"/>
                </a:solidFill>
              </a:rPr>
              <a:t>x = 2 * (m + n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312" y="5144868"/>
            <a:ext cx="849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Compact: common </a:t>
            </a:r>
            <a:r>
              <a:rPr lang="en-US" dirty="0" err="1" smtClean="0"/>
              <a:t>opcodes</a:t>
            </a:r>
            <a:r>
              <a:rPr lang="en-US" dirty="0" smtClean="0"/>
              <a:t> just 1 byte wide; instructions have 0 or 1 operand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286000"/>
            <a:ext cx="1798254" cy="23344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800" kern="0" dirty="0" err="1" smtClean="0"/>
              <a:t>pushaddr</a:t>
            </a:r>
            <a:r>
              <a:rPr lang="en-US" sz="1800" kern="0" dirty="0" smtClean="0"/>
              <a:t>   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 smtClean="0"/>
              <a:t>pushconst</a:t>
            </a:r>
            <a:r>
              <a:rPr lang="en-US" sz="1800" kern="0" dirty="0" smtClean="0"/>
              <a:t>  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 smtClean="0"/>
              <a:t>pushval</a:t>
            </a:r>
            <a:r>
              <a:rPr lang="en-US" sz="1800" kern="0" dirty="0" smtClean="0"/>
              <a:t>      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 smtClean="0"/>
              <a:t>pushval</a:t>
            </a:r>
            <a:r>
              <a:rPr lang="en-US" sz="1800" kern="0" dirty="0" smtClean="0"/>
              <a:t>     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smtClean="0"/>
              <a:t>add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 smtClean="0"/>
              <a:t>mult</a:t>
            </a:r>
            <a:endParaRPr lang="en-US" sz="1800" kern="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smtClean="0"/>
              <a:t>store</a:t>
            </a:r>
            <a:endParaRPr lang="en-US" sz="2400" kern="0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3505200" y="3479859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@x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05200" y="3199259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200" y="2916904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05200" y="2636304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29200" y="3468809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@x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3188209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29200" y="2905854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 +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400800" y="3479859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@x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400800" y="3199259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2*(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+n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503086" y="3768790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752915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00800" y="3769383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802946" y="3762214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Stack Machine Code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143000"/>
            <a:ext cx="8610600" cy="5181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Originally used for stack-based computers (famous example: B5000, ~1961)</a:t>
            </a:r>
          </a:p>
          <a:p>
            <a:endParaRPr lang="en-US" sz="1800" dirty="0" smtClean="0"/>
          </a:p>
          <a:p>
            <a:r>
              <a:rPr lang="en-US" sz="1800" dirty="0" smtClean="0"/>
              <a:t>Also now used for virtual machines:</a:t>
            </a:r>
          </a:p>
          <a:p>
            <a:pPr lvl="1"/>
            <a:r>
              <a:rPr lang="en-US" sz="1600" dirty="0" smtClean="0"/>
              <a:t>UCSD Pascal – </a:t>
            </a:r>
            <a:r>
              <a:rPr lang="en-US" sz="1600" dirty="0" err="1" smtClean="0"/>
              <a:t>pcode</a:t>
            </a:r>
            <a:endParaRPr lang="en-US" sz="1600" dirty="0" smtClean="0"/>
          </a:p>
          <a:p>
            <a:pPr lvl="1"/>
            <a:r>
              <a:rPr lang="en-US" sz="1600" dirty="0" smtClean="0"/>
              <a:t>Forth</a:t>
            </a:r>
          </a:p>
          <a:p>
            <a:pPr lvl="1"/>
            <a:r>
              <a:rPr lang="en-US" sz="1600" dirty="0" smtClean="0"/>
              <a:t>Java </a:t>
            </a:r>
            <a:r>
              <a:rPr lang="en-US" sz="1600" dirty="0" err="1" smtClean="0"/>
              <a:t>bytecode</a:t>
            </a:r>
            <a:r>
              <a:rPr lang="en-US" sz="1600" dirty="0" smtClean="0"/>
              <a:t> in a .class files (generated by Java compiler)</a:t>
            </a:r>
          </a:p>
          <a:p>
            <a:pPr lvl="1"/>
            <a:r>
              <a:rPr lang="en-US" sz="1600" dirty="0" smtClean="0"/>
              <a:t>MSIL in a .</a:t>
            </a:r>
            <a:r>
              <a:rPr lang="en-US" sz="1600" dirty="0" err="1" smtClean="0"/>
              <a:t>dll</a:t>
            </a:r>
            <a:r>
              <a:rPr lang="en-US" sz="1600" dirty="0" smtClean="0"/>
              <a:t> or .exe </a:t>
            </a:r>
            <a:r>
              <a:rPr lang="en-US" sz="1600" i="1" dirty="0" smtClean="0"/>
              <a:t>assembly</a:t>
            </a:r>
            <a:r>
              <a:rPr lang="en-US" sz="1600" dirty="0" smtClean="0"/>
              <a:t> (generated by C#/F#/VB compiler)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Advantages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ompact; mostly 0-address </a:t>
            </a:r>
            <a:r>
              <a:rPr lang="en-US" sz="1600" dirty="0" err="1" smtClean="0"/>
              <a:t>opcodes</a:t>
            </a:r>
            <a:r>
              <a:rPr lang="en-US" sz="1600" dirty="0" smtClean="0"/>
              <a:t> (fast download over network)</a:t>
            </a:r>
          </a:p>
          <a:p>
            <a:pPr lvl="1"/>
            <a:r>
              <a:rPr lang="en-US" sz="1600" dirty="0" smtClean="0"/>
              <a:t>Easy to generate; easy to write a </a:t>
            </a:r>
            <a:r>
              <a:rPr lang="en-US" sz="1600" dirty="0" err="1" smtClean="0"/>
              <a:t>FrontEnd</a:t>
            </a:r>
            <a:r>
              <a:rPr lang="en-US" sz="1600" dirty="0" smtClean="0"/>
              <a:t> compiler, leaving the 'heavy lifting' and optimizations to the JIT</a:t>
            </a:r>
          </a:p>
          <a:p>
            <a:pPr lvl="1"/>
            <a:r>
              <a:rPr lang="en-US" sz="1600" dirty="0" smtClean="0"/>
              <a:t>Simple to interpret or compile to machine code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Disadvantages</a:t>
            </a:r>
          </a:p>
          <a:p>
            <a:pPr lvl="1"/>
            <a:r>
              <a:rPr lang="en-US" sz="1600" dirty="0" smtClean="0"/>
              <a:t>Inconvenient/difficult to optimize directly</a:t>
            </a:r>
          </a:p>
          <a:p>
            <a:pPr lvl="1"/>
            <a:r>
              <a:rPr lang="en-US" sz="1600" dirty="0" smtClean="0"/>
              <a:t>Does not match up with modern chip architectures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F6B86BE8-CB50-41ED-9586-9480EDFA3EBC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147C3EA0-5B06-4785-B561-C615CC1DA8B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 IRs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828800"/>
            <a:ext cx="8686800" cy="3581399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Combination of structural and linear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Level of abstraction varies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Most common example: control-flow graph</a:t>
            </a:r>
          </a:p>
          <a:p>
            <a:pPr lvl="1" eaLnBrk="1" hangingPunct="1"/>
            <a:r>
              <a:rPr lang="en-US" sz="2400" dirty="0" smtClean="0"/>
              <a:t>Nodes: basic blocks</a:t>
            </a:r>
          </a:p>
          <a:p>
            <a:pPr lvl="1" eaLnBrk="1" hangingPunct="1"/>
            <a:r>
              <a:rPr lang="en-US" sz="2400" dirty="0" smtClean="0"/>
              <a:t>Edge from B1 to B2 if execution can flow from B1 to B2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Blocks: Starting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794" y="1054665"/>
            <a:ext cx="7656512" cy="3048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numCol="2" spcCol="457200"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 j =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 t1 = 10 *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t2 = t1 + j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 t3 = 8 * t2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 t4 = t3 - 88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 a[t4] = 0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 j = j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 if j &lt;= 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#3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 if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#2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12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 t5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 t6 = 88 * t5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 a[t6] =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16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17 if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#13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G-</a:t>
            </a:r>
            <a:fld id="{558E8DB3-952A-4733-A27C-84310DDCBBC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4794" y="4230484"/>
            <a:ext cx="765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Typical "tuple stew" - IR generated by traversing an AST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4794" y="4727635"/>
            <a:ext cx="7656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Partition into </a:t>
            </a:r>
            <a:r>
              <a:rPr lang="en-US" dirty="0" smtClean="0">
                <a:solidFill>
                  <a:srgbClr val="FF0000"/>
                </a:solidFill>
              </a:rPr>
              <a:t>Basic Blocks</a:t>
            </a:r>
            <a:r>
              <a:rPr lang="en-US" dirty="0" smtClean="0"/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Sequence of consecutive instructions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 jumps into the middle of a BB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 jumps out of the middles of a BB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"I've started, so I'll finish"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(Ignore exceptions)</a:t>
            </a:r>
          </a:p>
        </p:txBody>
      </p:sp>
    </p:spTree>
    <p:extLst>
      <p:ext uri="{BB962C8B-B14F-4D97-AF65-F5344CB8AC3E}">
        <p14:creationId xmlns:p14="http://schemas.microsoft.com/office/powerpoint/2010/main" val="25414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Basic Blocks: Leaders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6311"/>
            <a:ext cx="7656512" cy="3048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numCol="2" spcCol="457200"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 j = 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t1 = 10 *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t2 = t1 + j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 t3 = 8 * t2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 t4 = t3 - 88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7 a[t4] = 0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8 j = j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9 if j &lt;= 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#3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11 if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#2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13 t5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 t6 = 88 * t5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15 a[t6] =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16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17 if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10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goto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#13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G-</a:t>
            </a:r>
            <a:fld id="{558E8DB3-952A-4733-A27C-84310DDCBBC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572000"/>
            <a:ext cx="7656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Identify Leaders (first instruction in a basic block):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First instruction is a leader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Any target of a branch/jump/</a:t>
            </a:r>
            <a:r>
              <a:rPr lang="en-US" dirty="0" err="1" smtClean="0"/>
              <a:t>goto</a:t>
            </a:r>
            <a:endParaRPr lang="en-US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Any instruction immediately after a branch/jump/</a:t>
            </a:r>
            <a:r>
              <a:rPr lang="en-US" dirty="0" err="1" smtClean="0"/>
              <a:t>goto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939998"/>
            <a:ext cx="7656512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Leaders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.  </a:t>
            </a:r>
            <a:r>
              <a:rPr lang="en-US" dirty="0"/>
              <a:t>W</a:t>
            </a:r>
            <a:r>
              <a:rPr lang="en-US" dirty="0" smtClean="0"/>
              <a:t>hy is each leader </a:t>
            </a:r>
            <a:r>
              <a:rPr lang="en-US" dirty="0" smtClean="0"/>
              <a:t>a </a:t>
            </a:r>
            <a:r>
              <a:rPr lang="en-US" dirty="0" smtClean="0"/>
              <a:t>leader?</a:t>
            </a:r>
          </a:p>
        </p:txBody>
      </p:sp>
    </p:spTree>
    <p:extLst>
      <p:ext uri="{BB962C8B-B14F-4D97-AF65-F5344CB8AC3E}">
        <p14:creationId xmlns:p14="http://schemas.microsoft.com/office/powerpoint/2010/main" val="32410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25" y="127115"/>
            <a:ext cx="4629150" cy="623887"/>
          </a:xfrm>
        </p:spPr>
        <p:txBody>
          <a:bodyPr/>
          <a:lstStyle/>
          <a:p>
            <a:r>
              <a:rPr lang="en-US" sz="3200" dirty="0" smtClean="0"/>
              <a:t>Basic Blocks: </a:t>
            </a:r>
            <a:r>
              <a:rPr lang="en-US" sz="3200" dirty="0" err="1" smtClean="0"/>
              <a:t>Flowgraph</a:t>
            </a:r>
            <a:endParaRPr lang="en-US" sz="32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G-</a:t>
            </a:r>
            <a:fld id="{558E8DB3-952A-4733-A27C-84310DDCBBC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12258" y="689578"/>
            <a:ext cx="685800" cy="30777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564558" y="1244013"/>
            <a:ext cx="1977513" cy="30777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j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64558" y="1806139"/>
            <a:ext cx="1981200" cy="160043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t1 = 10 * </a:t>
            </a:r>
            <a:r>
              <a:rPr lang="en-US" sz="1400" dirty="0" err="1" smtClean="0"/>
              <a:t>i</a:t>
            </a:r>
            <a:endParaRPr lang="en-US" sz="1400" dirty="0" smtClean="0"/>
          </a:p>
          <a:p>
            <a:pPr algn="l"/>
            <a:r>
              <a:rPr lang="en-US" sz="1400" dirty="0" smtClean="0"/>
              <a:t>t2 = t1 + j</a:t>
            </a:r>
          </a:p>
          <a:p>
            <a:pPr algn="l"/>
            <a:r>
              <a:rPr lang="en-US" sz="1400" dirty="0" smtClean="0"/>
              <a:t>t3 = 8 * t2</a:t>
            </a:r>
          </a:p>
          <a:p>
            <a:pPr algn="l"/>
            <a:r>
              <a:rPr lang="en-US" sz="1400" dirty="0" smtClean="0"/>
              <a:t>t4 = t3 - 88</a:t>
            </a:r>
          </a:p>
          <a:p>
            <a:pPr algn="l"/>
            <a:r>
              <a:rPr lang="en-US" sz="1400" dirty="0" smtClean="0"/>
              <a:t>a[t4] = 0</a:t>
            </a:r>
          </a:p>
          <a:p>
            <a:pPr algn="l"/>
            <a:r>
              <a:rPr lang="en-US" sz="1400" dirty="0" smtClean="0"/>
              <a:t>j = j + 1</a:t>
            </a:r>
          </a:p>
          <a:p>
            <a:pPr algn="l"/>
            <a:r>
              <a:rPr lang="en-US" sz="1400" dirty="0" smtClean="0"/>
              <a:t>if j &lt;= 10 </a:t>
            </a:r>
            <a:r>
              <a:rPr lang="en-US" sz="1400" dirty="0" err="1" smtClean="0"/>
              <a:t>goto</a:t>
            </a:r>
            <a:r>
              <a:rPr lang="en-US" sz="1400" dirty="0" smtClean="0"/>
              <a:t> B3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689578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8226" y="1253315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B2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47750" y="1806139"/>
            <a:ext cx="45720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64558" y="3669668"/>
            <a:ext cx="1981200" cy="52322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/>
              <a:t>i</a:t>
            </a:r>
            <a:r>
              <a:rPr lang="en-US" sz="1400" dirty="0" smtClean="0"/>
              <a:t> + 1</a:t>
            </a:r>
          </a:p>
          <a:p>
            <a:pPr algn="l"/>
            <a:r>
              <a:rPr lang="en-US" sz="1400" dirty="0" smtClean="0"/>
              <a:t>if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10 </a:t>
            </a:r>
            <a:r>
              <a:rPr lang="en-US" sz="1400" dirty="0" err="1" smtClean="0"/>
              <a:t>goto</a:t>
            </a:r>
            <a:r>
              <a:rPr lang="en-US" sz="1400" dirty="0" smtClean="0"/>
              <a:t> B2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2666" y="3669668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B4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07342" y="4436714"/>
            <a:ext cx="695632" cy="30777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695450" y="4436714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B5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9" idx="2"/>
            <a:endCxn id="10" idx="0"/>
          </p:cNvCxnSpPr>
          <p:nvPr/>
        </p:nvCxnSpPr>
        <p:spPr bwMode="auto">
          <a:xfrm flipH="1">
            <a:off x="2553315" y="997355"/>
            <a:ext cx="1843" cy="24665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58" idx="2"/>
            <a:endCxn id="9" idx="0"/>
          </p:cNvCxnSpPr>
          <p:nvPr/>
        </p:nvCxnSpPr>
        <p:spPr bwMode="auto">
          <a:xfrm>
            <a:off x="2555158" y="452803"/>
            <a:ext cx="0" cy="23677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10" idx="2"/>
            <a:endCxn id="11" idx="0"/>
          </p:cNvCxnSpPr>
          <p:nvPr/>
        </p:nvCxnSpPr>
        <p:spPr bwMode="auto">
          <a:xfrm>
            <a:off x="2553315" y="1551790"/>
            <a:ext cx="1843" cy="25434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564558" y="4998160"/>
            <a:ext cx="1981200" cy="116955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t5 = </a:t>
            </a:r>
            <a:r>
              <a:rPr lang="en-US" sz="1400" dirty="0" err="1" smtClean="0"/>
              <a:t>i</a:t>
            </a:r>
            <a:r>
              <a:rPr lang="en-US" sz="1400" dirty="0" smtClean="0"/>
              <a:t> - 1</a:t>
            </a:r>
          </a:p>
          <a:p>
            <a:pPr algn="l"/>
            <a:r>
              <a:rPr lang="en-US" sz="1400" dirty="0" smtClean="0"/>
              <a:t>t6 = 88 * t5</a:t>
            </a:r>
          </a:p>
          <a:p>
            <a:pPr algn="l"/>
            <a:r>
              <a:rPr lang="en-US" sz="1400" dirty="0" smtClean="0"/>
              <a:t>a[t6] = 1</a:t>
            </a:r>
          </a:p>
          <a:p>
            <a:pPr algn="l"/>
            <a:r>
              <a:rPr lang="en-US" sz="1400" dirty="0" err="1" smtClean="0"/>
              <a:t>i</a:t>
            </a:r>
            <a:r>
              <a:rPr lang="en-US" sz="1400" dirty="0" smtClean="0"/>
              <a:t> = </a:t>
            </a:r>
            <a:r>
              <a:rPr lang="en-US" sz="1400" dirty="0" err="1" smtClean="0"/>
              <a:t>i</a:t>
            </a:r>
            <a:r>
              <a:rPr lang="en-US" sz="1400" dirty="0" smtClean="0"/>
              <a:t> + 1</a:t>
            </a:r>
          </a:p>
          <a:p>
            <a:pPr algn="l"/>
            <a:r>
              <a:rPr lang="en-US" sz="1400" dirty="0" smtClean="0"/>
              <a:t>if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10 </a:t>
            </a:r>
            <a:r>
              <a:rPr lang="en-US" sz="1400" dirty="0" err="1" smtClean="0"/>
              <a:t>goto</a:t>
            </a:r>
            <a:r>
              <a:rPr lang="en-US" sz="1400" dirty="0" smtClean="0"/>
              <a:t> B6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052666" y="4998160"/>
            <a:ext cx="4572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B6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2174158" y="6390603"/>
            <a:ext cx="7620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EXIT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2097958" y="145026"/>
            <a:ext cx="91440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ENTRY</a:t>
            </a:r>
            <a:endParaRPr lang="en-US" sz="1400" dirty="0"/>
          </a:p>
        </p:txBody>
      </p:sp>
      <p:cxnSp>
        <p:nvCxnSpPr>
          <p:cNvPr id="59" name="Straight Arrow Connector 58"/>
          <p:cNvCxnSpPr>
            <a:stCxn id="17" idx="2"/>
            <a:endCxn id="54" idx="0"/>
          </p:cNvCxnSpPr>
          <p:nvPr/>
        </p:nvCxnSpPr>
        <p:spPr bwMode="auto">
          <a:xfrm>
            <a:off x="2555158" y="4744491"/>
            <a:ext cx="0" cy="25366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4" idx="2"/>
            <a:endCxn id="57" idx="0"/>
          </p:cNvCxnSpPr>
          <p:nvPr/>
        </p:nvCxnSpPr>
        <p:spPr bwMode="auto">
          <a:xfrm>
            <a:off x="2555158" y="6167711"/>
            <a:ext cx="0" cy="22289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1" idx="2"/>
            <a:endCxn id="15" idx="0"/>
          </p:cNvCxnSpPr>
          <p:nvPr/>
        </p:nvCxnSpPr>
        <p:spPr bwMode="auto">
          <a:xfrm>
            <a:off x="2555158" y="3406577"/>
            <a:ext cx="0" cy="26309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2"/>
            <a:endCxn id="17" idx="0"/>
          </p:cNvCxnSpPr>
          <p:nvPr/>
        </p:nvCxnSpPr>
        <p:spPr bwMode="auto">
          <a:xfrm>
            <a:off x="2555158" y="4192888"/>
            <a:ext cx="0" cy="2438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5122606" y="1606084"/>
            <a:ext cx="386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Flow Graph ("CFG", again!)</a:t>
            </a:r>
            <a:endParaRPr lang="en-US" dirty="0"/>
          </a:p>
        </p:txBody>
      </p:sp>
      <p:sp>
        <p:nvSpPr>
          <p:cNvPr id="114" name="Circular Arrow 113"/>
          <p:cNvSpPr/>
          <p:nvPr/>
        </p:nvSpPr>
        <p:spPr bwMode="auto">
          <a:xfrm rot="5400000" flipH="1">
            <a:off x="2775033" y="1936833"/>
            <a:ext cx="1538050" cy="1293884"/>
          </a:xfrm>
          <a:prstGeom prst="circularArrow">
            <a:avLst>
              <a:gd name="adj1" fmla="val 12500"/>
              <a:gd name="adj2" fmla="val 1096533"/>
              <a:gd name="adj3" fmla="val 20457681"/>
              <a:gd name="adj4" fmla="val 10961835"/>
              <a:gd name="adj5" fmla="val 0"/>
            </a:avLst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5" name="Circular Arrow 114"/>
          <p:cNvSpPr/>
          <p:nvPr/>
        </p:nvSpPr>
        <p:spPr bwMode="auto">
          <a:xfrm rot="5400000" flipH="1">
            <a:off x="2958021" y="4937254"/>
            <a:ext cx="1172073" cy="1293884"/>
          </a:xfrm>
          <a:prstGeom prst="circularArrow">
            <a:avLst>
              <a:gd name="adj1" fmla="val 12500"/>
              <a:gd name="adj2" fmla="val 1096533"/>
              <a:gd name="adj3" fmla="val 20457681"/>
              <a:gd name="adj4" fmla="val 10961835"/>
              <a:gd name="adj5" fmla="val 0"/>
            </a:avLst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6" name="Circular Arrow 115"/>
          <p:cNvSpPr/>
          <p:nvPr/>
        </p:nvSpPr>
        <p:spPr bwMode="auto">
          <a:xfrm rot="5400000" flipH="1">
            <a:off x="2079126" y="1261216"/>
            <a:ext cx="2929861" cy="2952443"/>
          </a:xfrm>
          <a:prstGeom prst="circularArrow">
            <a:avLst>
              <a:gd name="adj1" fmla="val 0"/>
              <a:gd name="adj2" fmla="val 1112637"/>
              <a:gd name="adj3" fmla="val 20433051"/>
              <a:gd name="adj4" fmla="val 10873983"/>
              <a:gd name="adj5" fmla="val 0"/>
            </a:avLst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81766" y="3331114"/>
            <a:ext cx="3862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3 loops total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2 of the loops are nested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4953910" y="5032165"/>
            <a:ext cx="3862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Most of the executions likely spent in loop bodies; that's where to focus efforts at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B582B7C1-0D93-48EF-9BA3-BD05803D0A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a Parser Do?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295400"/>
            <a:ext cx="8534400" cy="48371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So far, we have discussed only </a:t>
            </a:r>
            <a:r>
              <a:rPr lang="en-US" sz="2400" i="1" dirty="0" smtClean="0"/>
              <a:t>Recognizers,</a:t>
            </a:r>
            <a:r>
              <a:rPr lang="en-US" sz="2400" dirty="0" smtClean="0"/>
              <a:t> which accept or reject a program as valid.  Need to do more to be useful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Idea: at significant points during parse, perform a </a:t>
            </a:r>
            <a:r>
              <a:rPr lang="en-US" sz="2400" i="1" dirty="0" smtClean="0">
                <a:solidFill>
                  <a:schemeClr val="folHlink"/>
                </a:solidFill>
              </a:rPr>
              <a:t>semantic action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000" dirty="0" smtClean="0"/>
              <a:t>Typically at an LR reduce step; or a convenient point in LL</a:t>
            </a:r>
          </a:p>
          <a:p>
            <a:pPr lvl="1" eaLnBrk="1" hangingPunct="1"/>
            <a:r>
              <a:rPr lang="en-US" sz="2000" dirty="0" smtClean="0"/>
              <a:t>Attached to parser code - "syntax-directed translation"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Typical semantic actions</a:t>
            </a:r>
          </a:p>
          <a:p>
            <a:pPr lvl="1" eaLnBrk="1" hangingPunct="1"/>
            <a:r>
              <a:rPr lang="en-US" sz="2000" dirty="0" smtClean="0"/>
              <a:t>Compiler: build and return a representation of the chunk of input we have parsed so far (typically, AST)</a:t>
            </a:r>
          </a:p>
          <a:p>
            <a:pPr lvl="1" eaLnBrk="1" hangingPunct="1"/>
            <a:r>
              <a:rPr lang="en-US" sz="2000" dirty="0" smtClean="0"/>
              <a:t>Interpreter: compute and return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Basic Blocks: Reca</a:t>
            </a:r>
            <a:r>
              <a:rPr lang="en-US" dirty="0"/>
              <a:t>p</a:t>
            </a:r>
            <a:endParaRPr 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569242"/>
            <a:ext cx="8189912" cy="4526757"/>
          </a:xfrm>
        </p:spPr>
        <p:txBody>
          <a:bodyPr/>
          <a:lstStyle/>
          <a:p>
            <a:r>
              <a:rPr lang="en-US" sz="2400" dirty="0" smtClean="0"/>
              <a:t>A maximal sequence of instructions entered at the first instruction and exited at the last</a:t>
            </a:r>
          </a:p>
          <a:p>
            <a:endParaRPr lang="en-US" sz="2400" dirty="0" smtClean="0"/>
          </a:p>
          <a:p>
            <a:r>
              <a:rPr lang="en-US" sz="2400" dirty="0" smtClean="0"/>
              <a:t>So, if we execute the first instruction, we execute all of them</a:t>
            </a:r>
          </a:p>
          <a:p>
            <a:endParaRPr lang="en-US" sz="2400" dirty="0" smtClean="0"/>
          </a:p>
          <a:p>
            <a:r>
              <a:rPr lang="en-US" sz="2400" dirty="0" smtClean="0"/>
              <a:t>No jumps/branches into the middle of a BB</a:t>
            </a:r>
          </a:p>
          <a:p>
            <a:r>
              <a:rPr lang="en-US" sz="2400" dirty="0" smtClean="0"/>
              <a:t>No jumps/branches out of the middle of a BB</a:t>
            </a:r>
          </a:p>
          <a:p>
            <a:endParaRPr lang="en-US" sz="2400" dirty="0" smtClean="0"/>
          </a:p>
          <a:p>
            <a:r>
              <a:rPr lang="en-US" sz="2400" dirty="0" smtClean="0"/>
              <a:t>We are ignoring exceptions!</a:t>
            </a:r>
          </a:p>
          <a:p>
            <a:endParaRPr lang="en-US" sz="2400" dirty="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07A5F8CF-6E35-49C0-8CAA-F70E3502DFEB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Identifying Basic Blocks: Recap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76400"/>
            <a:ext cx="8621949" cy="4114800"/>
          </a:xfrm>
        </p:spPr>
        <p:txBody>
          <a:bodyPr/>
          <a:lstStyle/>
          <a:p>
            <a:r>
              <a:rPr lang="en-US" sz="2800" dirty="0" smtClean="0"/>
              <a:t>Perform linear scan of instruction stream</a:t>
            </a:r>
          </a:p>
          <a:p>
            <a:endParaRPr lang="en-US" sz="2800" dirty="0" smtClean="0"/>
          </a:p>
          <a:p>
            <a:r>
              <a:rPr lang="en-US" sz="2800" dirty="0" smtClean="0"/>
              <a:t>A basic blocks begins at each instruction that is: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beginning of a method</a:t>
            </a:r>
          </a:p>
          <a:p>
            <a:pPr lvl="1"/>
            <a:r>
              <a:rPr lang="en-US" sz="2400" dirty="0" smtClean="0"/>
              <a:t>The target of a branch</a:t>
            </a:r>
          </a:p>
          <a:p>
            <a:pPr lvl="1"/>
            <a:r>
              <a:rPr lang="en-US" sz="2400" dirty="0" smtClean="0"/>
              <a:t>Immediately follows a branch or return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65BC4194-5504-4DFE-BD56-4C3259E3A119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BA07F36C-8C60-4A12-9E41-B187A229215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IR to Use?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600200"/>
            <a:ext cx="8458200" cy="452675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Common choice: all of them!</a:t>
            </a:r>
          </a:p>
          <a:p>
            <a:pPr lvl="1" eaLnBrk="1" hangingPunct="1"/>
            <a:r>
              <a:rPr lang="en-US" sz="2000" dirty="0" smtClean="0"/>
              <a:t>AST used in early stages of the compiler</a:t>
            </a:r>
          </a:p>
          <a:p>
            <a:pPr lvl="2" eaLnBrk="1" hangingPunct="1"/>
            <a:r>
              <a:rPr lang="en-US" sz="1800" dirty="0" smtClean="0"/>
              <a:t>Closer to source code</a:t>
            </a:r>
          </a:p>
          <a:p>
            <a:pPr lvl="2" eaLnBrk="1" hangingPunct="1"/>
            <a:r>
              <a:rPr lang="en-US" sz="1800" dirty="0" smtClean="0"/>
              <a:t>Good for semantic analysis</a:t>
            </a:r>
          </a:p>
          <a:p>
            <a:pPr lvl="2" eaLnBrk="1" hangingPunct="1"/>
            <a:r>
              <a:rPr lang="en-US" sz="1800" dirty="0" smtClean="0"/>
              <a:t>Facilitates some higher-level optimizations, such as CSEE - </a:t>
            </a:r>
            <a:r>
              <a:rPr lang="en-US" sz="1800" dirty="0" err="1" smtClean="0"/>
              <a:t>altho</a:t>
            </a:r>
            <a:r>
              <a:rPr lang="en-US" sz="1800" dirty="0" smtClean="0"/>
              <a:t>' this can be done equally well on linear IR</a:t>
            </a:r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2000" dirty="0" smtClean="0"/>
              <a:t>Lower to linear IR for optimization &amp; </a:t>
            </a:r>
            <a:r>
              <a:rPr lang="en-US" sz="2000" dirty="0" err="1" smtClean="0"/>
              <a:t>codegen</a:t>
            </a:r>
            <a:endParaRPr lang="en-US" sz="2000" dirty="0" smtClean="0"/>
          </a:p>
          <a:p>
            <a:pPr lvl="2" eaLnBrk="1" hangingPunct="1"/>
            <a:r>
              <a:rPr lang="en-US" sz="1800" dirty="0" smtClean="0"/>
              <a:t>Closer to machine code</a:t>
            </a:r>
          </a:p>
          <a:p>
            <a:pPr lvl="2" eaLnBrk="1" hangingPunct="1"/>
            <a:r>
              <a:rPr lang="en-US" sz="1800" dirty="0"/>
              <a:t>Use to build control-flow graph</a:t>
            </a:r>
          </a:p>
          <a:p>
            <a:pPr lvl="2" eaLnBrk="1" hangingPunct="1"/>
            <a:r>
              <a:rPr lang="en-US" sz="1800" dirty="0" smtClean="0"/>
              <a:t>Exposes machine-related optimizations </a:t>
            </a:r>
          </a:p>
          <a:p>
            <a:pPr lvl="2" eaLnBrk="1" hangingPunct="1"/>
            <a:endParaRPr lang="en-US" sz="1800" dirty="0"/>
          </a:p>
          <a:p>
            <a:pPr lvl="1" eaLnBrk="1" hangingPunct="1"/>
            <a:r>
              <a:rPr lang="en-US" sz="2000" dirty="0" smtClean="0"/>
              <a:t>Hybrid (graph + linear IR) for dataflow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smtClean="0"/>
              <a:t>G-</a:t>
            </a:r>
            <a:fld id="{0732E308-078B-4A68-B94A-7BF3CDA10EB0}" type="slidenum">
              <a:rPr lang="en-US" smtClean="0"/>
              <a:pPr eaLnBrk="1" hangingPunct="1"/>
              <a:t>33</a:t>
            </a:fld>
            <a:endParaRPr lang="en-US" dirty="0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2286000"/>
            <a:ext cx="8077200" cy="3200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/>
              <a:t>Representing ASTs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Working with ASTs</a:t>
            </a:r>
          </a:p>
          <a:p>
            <a:pPr lvl="1" eaLnBrk="1" hangingPunct="1"/>
            <a:r>
              <a:rPr lang="en-US" sz="2000" dirty="0"/>
              <a:t>Where do the algorithms go?</a:t>
            </a:r>
          </a:p>
          <a:p>
            <a:pPr lvl="1" eaLnBrk="1" hangingPunct="1"/>
            <a:r>
              <a:rPr lang="en-US" sz="2000" dirty="0"/>
              <a:t>Is it really object-oriented?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Visitor </a:t>
            </a:r>
            <a:r>
              <a:rPr lang="en-US" sz="2000" dirty="0"/>
              <a:t>pattern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Semantic </a:t>
            </a:r>
            <a:r>
              <a:rPr lang="en-US" sz="2400" dirty="0"/>
              <a:t>analysis, type-checking, and symbol tables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0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Intermediate Representations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3291" y="1569242"/>
            <a:ext cx="8458200" cy="452675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In most compilers, the parser builds an intermediate representation (IR) of the program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“intermediate” between source &amp; target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Rest of the compiler transforms the IR to improve (“optimize”) it; eventually translate to final code</a:t>
            </a:r>
          </a:p>
          <a:p>
            <a:pPr lvl="1">
              <a:defRPr/>
            </a:pPr>
            <a:r>
              <a:rPr lang="en-US" sz="2000" dirty="0" smtClean="0"/>
              <a:t>Sometimes use multiple forms of IR on the way</a:t>
            </a:r>
          </a:p>
          <a:p>
            <a:pPr lvl="1">
              <a:defRPr/>
            </a:pPr>
            <a:r>
              <a:rPr lang="en-US" sz="2000" dirty="0" err="1" smtClean="0"/>
              <a:t>Eg</a:t>
            </a:r>
            <a:r>
              <a:rPr lang="en-US" sz="2000" dirty="0" smtClean="0"/>
              <a:t>:  </a:t>
            </a:r>
            <a:r>
              <a:rPr lang="en-US" sz="2000" dirty="0" err="1" smtClean="0"/>
              <a:t>Muchnick’s</a:t>
            </a:r>
            <a:r>
              <a:rPr lang="en-US" sz="2000" dirty="0" smtClean="0"/>
              <a:t> HIR, MIR, LIR (“lowering”)</a:t>
            </a:r>
          </a:p>
          <a:p>
            <a:pPr lvl="1">
              <a:defRPr/>
            </a:pPr>
            <a:r>
              <a:rPr lang="en-US" sz="2000" dirty="0" smtClean="0"/>
              <a:t>Choosing the 'right' IR is crucial!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Some general examples now; specific examples as we cover later topics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5FDD107B-64BE-4731-B5BD-79C3078AC60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IR Design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534400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Decisions affect speed and efficiency of the compiler.  Difficult to change later!</a:t>
            </a:r>
          </a:p>
          <a:p>
            <a:endParaRPr lang="en-US" sz="2000" dirty="0" smtClean="0"/>
          </a:p>
          <a:p>
            <a:r>
              <a:rPr lang="en-US" sz="2000" dirty="0" smtClean="0"/>
              <a:t>Desirable properties</a:t>
            </a:r>
          </a:p>
          <a:p>
            <a:pPr lvl="1"/>
            <a:r>
              <a:rPr lang="en-US" sz="1800" dirty="0" smtClean="0"/>
              <a:t>Easy to generate</a:t>
            </a:r>
          </a:p>
          <a:p>
            <a:pPr lvl="1"/>
            <a:r>
              <a:rPr lang="en-US" sz="1800" dirty="0" smtClean="0"/>
              <a:t>Easy to manipulate, for analysis and transformations</a:t>
            </a:r>
          </a:p>
          <a:p>
            <a:pPr lvl="1"/>
            <a:r>
              <a:rPr lang="en-US" sz="1800" dirty="0" smtClean="0"/>
              <a:t>Expressive</a:t>
            </a:r>
          </a:p>
          <a:p>
            <a:pPr lvl="1"/>
            <a:r>
              <a:rPr lang="en-US" sz="1800" dirty="0" smtClean="0"/>
              <a:t>Appropriate level of abstraction</a:t>
            </a:r>
          </a:p>
          <a:p>
            <a:pPr lvl="1"/>
            <a:r>
              <a:rPr lang="en-US" sz="1800" dirty="0" smtClean="0"/>
              <a:t>Efficient &amp; compact (memory footprint; cache performance)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Different tradeoffs depending on compiler goals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: Throughput versus Code Quality; JIT versus 'batch'</a:t>
            </a:r>
          </a:p>
          <a:p>
            <a:endParaRPr lang="en-US" sz="2000" dirty="0" smtClean="0"/>
          </a:p>
          <a:p>
            <a:r>
              <a:rPr lang="en-US" sz="2000" dirty="0" smtClean="0"/>
              <a:t>Different tradeoffs in different parts of the same compiler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62ED1264-505F-4C33-9FEC-F61FB21988C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IR Design Taxonomy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69243"/>
            <a:ext cx="7656512" cy="4114800"/>
          </a:xfrm>
        </p:spPr>
        <p:txBody>
          <a:bodyPr/>
          <a:lstStyle/>
          <a:p>
            <a:r>
              <a:rPr lang="en-US" sz="2800" dirty="0" smtClean="0"/>
              <a:t>Structure</a:t>
            </a:r>
          </a:p>
          <a:p>
            <a:pPr lvl="1"/>
            <a:r>
              <a:rPr lang="en-US" sz="2400" dirty="0" smtClean="0"/>
              <a:t>Graphical (trees, DAGs,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Linear (code for some abstract machine)</a:t>
            </a:r>
          </a:p>
          <a:p>
            <a:pPr lvl="1"/>
            <a:r>
              <a:rPr lang="en-US" sz="2400" dirty="0" smtClean="0"/>
              <a:t>Hybrids are common (</a:t>
            </a:r>
            <a:r>
              <a:rPr lang="en-US" sz="2400" dirty="0" err="1" smtClean="0"/>
              <a:t>eg</a:t>
            </a:r>
            <a:r>
              <a:rPr lang="en-US" sz="2400" dirty="0" smtClean="0"/>
              <a:t>: </a:t>
            </a:r>
            <a:r>
              <a:rPr lang="en-US" sz="2400" dirty="0" err="1" smtClean="0"/>
              <a:t>Flowgraphs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Abstraction Level</a:t>
            </a:r>
          </a:p>
          <a:p>
            <a:pPr lvl="1"/>
            <a:r>
              <a:rPr lang="en-US" sz="2400" dirty="0" smtClean="0"/>
              <a:t>High-level, near to source language</a:t>
            </a:r>
          </a:p>
          <a:p>
            <a:pPr lvl="1"/>
            <a:r>
              <a:rPr lang="en-US" sz="2400" dirty="0" smtClean="0"/>
              <a:t>Low-level, closer to machine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36921B77-FF66-48EB-ACD9-BC49B1F2752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CC5C171A-5DB4-4F1F-9215-E15E19C7144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Abstraction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286000"/>
            <a:ext cx="8534400" cy="24780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Key design decision: how much detail to expose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Affects possibility and profitability of various optimizations</a:t>
            </a:r>
          </a:p>
          <a:p>
            <a:pPr lvl="1" eaLnBrk="1" hangingPunct="1"/>
            <a:r>
              <a:rPr lang="en-US" sz="2000" dirty="0" smtClean="0"/>
              <a:t>Structural IRs are typically fairly high-level</a:t>
            </a:r>
          </a:p>
          <a:p>
            <a:pPr lvl="1" eaLnBrk="1" hangingPunct="1"/>
            <a:r>
              <a:rPr lang="en-US" sz="2000" dirty="0" smtClean="0"/>
              <a:t>Linear IRs are typically low-level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350962" y="2884439"/>
            <a:ext cx="2306638" cy="19812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26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162050" y="6477000"/>
            <a:ext cx="1905000" cy="223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7AB7D3A1-3C4E-4D68-9B17-2B6BB750196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Examples: Array Reference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1519113" y="5417042"/>
            <a:ext cx="1780381" cy="508555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t1 </a:t>
            </a:r>
            <a:r>
              <a:rPr lang="en-US" sz="2400" dirty="0" smtClean="0">
                <a:sym typeface="Symbol" pitchFamily="18" charset="2"/>
              </a:rPr>
              <a:t> A[</a:t>
            </a:r>
            <a:r>
              <a:rPr lang="en-US" sz="2400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, j]</a:t>
            </a:r>
            <a:endParaRPr lang="en-US" sz="2400" dirty="0" smtClean="0"/>
          </a:p>
        </p:txBody>
      </p:sp>
      <p:sp>
        <p:nvSpPr>
          <p:cNvPr id="11271" name="Rectangle 12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5715000" y="2416053"/>
            <a:ext cx="2782887" cy="3392487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1     =&gt; r1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   rj,r1 =&gt; r2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10    =&gt; r3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r2,r3 =&gt; r4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   ri,r1 =&gt; r5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    r4,r5 =&gt; r6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loadI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@A    =&gt; r7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    r7,r6 =&gt; r8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  r8    =&gt; r9</a:t>
            </a:r>
          </a:p>
        </p:txBody>
      </p:sp>
      <p:sp>
        <p:nvSpPr>
          <p:cNvPr id="11272" name="AutoShap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69566" y="3126268"/>
            <a:ext cx="11430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subscript</a:t>
            </a:r>
          </a:p>
        </p:txBody>
      </p:sp>
      <p:sp>
        <p:nvSpPr>
          <p:cNvPr id="11273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7166" y="4193068"/>
            <a:ext cx="381000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11274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4366" y="4193068"/>
            <a:ext cx="381000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11275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31566" y="4193068"/>
            <a:ext cx="381000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11276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469629" y="365966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471216" y="3659668"/>
            <a:ext cx="4127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045766" y="3659668"/>
            <a:ext cx="42703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2844" y="3595345"/>
            <a:ext cx="80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373" y="5348154"/>
            <a:ext cx="1455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High-level, linear IR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1" y="2027202"/>
            <a:ext cx="26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Low-level, linear IR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1354336" y="1632947"/>
            <a:ext cx="1127799" cy="578921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A[</a:t>
            </a:r>
            <a:r>
              <a:rPr lang="en-US" dirty="0" err="1"/>
              <a:t>i</a:t>
            </a:r>
            <a:r>
              <a:rPr lang="en-US" dirty="0" smtClean="0"/>
              <a:t>, j]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766" y="1737741"/>
            <a:ext cx="89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G-</a:t>
            </a:r>
            <a:fld id="{CF09ED28-E1ED-41AA-99FC-E0D8319FC3E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IRs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54876" y="1752600"/>
            <a:ext cx="8610600" cy="3733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Typically reflect source (or other higher-level) language structure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Tend to be large - all those grammar </a:t>
            </a:r>
            <a:r>
              <a:rPr lang="en-US" sz="2400" dirty="0" err="1" smtClean="0"/>
              <a:t>NonTerminals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Examples: syntax trees, DAGs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Generally used in early phases of compilers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1ca82225-9c10-440b-a070-bdb7664f506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1480</TotalTime>
  <Words>2612</Words>
  <Application>Microsoft Office PowerPoint</Application>
  <PresentationFormat>On-screen Show (4:3)</PresentationFormat>
  <Paragraphs>601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Parts of a Compiler</vt:lpstr>
      <vt:lpstr>What does a Parser Do?</vt:lpstr>
      <vt:lpstr>Intermediate Representations</vt:lpstr>
      <vt:lpstr>IR Design</vt:lpstr>
      <vt:lpstr>IR Design Taxonomy</vt:lpstr>
      <vt:lpstr>Levels of Abstraction</vt:lpstr>
      <vt:lpstr>Examples: Array Reference</vt:lpstr>
      <vt:lpstr>Structural IRs</vt:lpstr>
      <vt:lpstr>Concrete Syntax Trees</vt:lpstr>
      <vt:lpstr>Syntax Tree Example</vt:lpstr>
      <vt:lpstr>Parse Tree: x = 2  (m + n)</vt:lpstr>
      <vt:lpstr>Abstract Syntax Trees</vt:lpstr>
      <vt:lpstr>Parse Tree &amp; AST</vt:lpstr>
      <vt:lpstr>Directed Acyclic Graphs</vt:lpstr>
      <vt:lpstr>Expression DAG example</vt:lpstr>
      <vt:lpstr>AST for a + a * (b – c) + (b – c) * d</vt:lpstr>
      <vt:lpstr>DAG for a + a * (b – c) + (b – c) * d</vt:lpstr>
      <vt:lpstr>Linear IRs</vt:lpstr>
      <vt:lpstr>IRs for a[i, j+2]</vt:lpstr>
      <vt:lpstr>Abstraction Level Tradeoffs</vt:lpstr>
      <vt:lpstr>Three-Address Code (TAC)</vt:lpstr>
      <vt:lpstr>Three Address Code</vt:lpstr>
      <vt:lpstr>Stack Machine Code Example</vt:lpstr>
      <vt:lpstr>Stack Machine Code</vt:lpstr>
      <vt:lpstr>Hybrid IRs</vt:lpstr>
      <vt:lpstr>Basic Blocks: Starting Tuples</vt:lpstr>
      <vt:lpstr>Basic Blocks: Leaders</vt:lpstr>
      <vt:lpstr>Basic Blocks: Flowgraph</vt:lpstr>
      <vt:lpstr>Basic Blocks: Recap</vt:lpstr>
      <vt:lpstr>Identifying Basic Blocks: Recap</vt:lpstr>
      <vt:lpstr>What IR to Use?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185</cp:revision>
  <dcterms:created xsi:type="dcterms:W3CDTF">2002-10-01T01:44:57Z</dcterms:created>
  <dcterms:modified xsi:type="dcterms:W3CDTF">2014-04-13T04:52:04Z</dcterms:modified>
</cp:coreProperties>
</file>