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4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5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4"/>
  </p:notesMasterIdLst>
  <p:handoutMasterIdLst>
    <p:handoutMasterId r:id="rId65"/>
  </p:handoutMasterIdLst>
  <p:sldIdLst>
    <p:sldId id="319" r:id="rId2"/>
    <p:sldId id="258" r:id="rId3"/>
    <p:sldId id="259" r:id="rId4"/>
    <p:sldId id="260" r:id="rId5"/>
    <p:sldId id="261" r:id="rId6"/>
    <p:sldId id="262" r:id="rId7"/>
    <p:sldId id="266" r:id="rId8"/>
    <p:sldId id="310" r:id="rId9"/>
    <p:sldId id="264" r:id="rId10"/>
    <p:sldId id="263" r:id="rId11"/>
    <p:sldId id="267" r:id="rId12"/>
    <p:sldId id="268" r:id="rId13"/>
    <p:sldId id="265" r:id="rId14"/>
    <p:sldId id="309" r:id="rId15"/>
    <p:sldId id="269" r:id="rId16"/>
    <p:sldId id="270" r:id="rId17"/>
    <p:sldId id="272" r:id="rId18"/>
    <p:sldId id="321" r:id="rId19"/>
    <p:sldId id="322" r:id="rId20"/>
    <p:sldId id="271" r:id="rId21"/>
    <p:sldId id="273" r:id="rId22"/>
    <p:sldId id="314" r:id="rId23"/>
    <p:sldId id="274" r:id="rId24"/>
    <p:sldId id="323" r:id="rId25"/>
    <p:sldId id="308" r:id="rId26"/>
    <p:sldId id="278" r:id="rId27"/>
    <p:sldId id="325" r:id="rId28"/>
    <p:sldId id="326" r:id="rId29"/>
    <p:sldId id="327" r:id="rId30"/>
    <p:sldId id="328" r:id="rId31"/>
    <p:sldId id="329" r:id="rId32"/>
    <p:sldId id="331" r:id="rId33"/>
    <p:sldId id="282" r:id="rId34"/>
    <p:sldId id="283" r:id="rId35"/>
    <p:sldId id="284" r:id="rId36"/>
    <p:sldId id="324" r:id="rId37"/>
    <p:sldId id="286" r:id="rId38"/>
    <p:sldId id="311" r:id="rId39"/>
    <p:sldId id="287" r:id="rId40"/>
    <p:sldId id="289" r:id="rId41"/>
    <p:sldId id="292" r:id="rId42"/>
    <p:sldId id="293" r:id="rId43"/>
    <p:sldId id="295" r:id="rId44"/>
    <p:sldId id="315" r:id="rId45"/>
    <p:sldId id="313" r:id="rId46"/>
    <p:sldId id="316" r:id="rId47"/>
    <p:sldId id="291" r:id="rId48"/>
    <p:sldId id="294" r:id="rId49"/>
    <p:sldId id="317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03" r:id="rId58"/>
    <p:sldId id="304" r:id="rId59"/>
    <p:sldId id="318" r:id="rId60"/>
    <p:sldId id="305" r:id="rId61"/>
    <p:sldId id="312" r:id="rId62"/>
    <p:sldId id="330" r:id="rId63"/>
  </p:sldIdLst>
  <p:sldSz cx="9144000" cy="6858000" type="screen4x3"/>
  <p:notesSz cx="6934200" cy="9220200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84" autoAdjust="0"/>
  </p:normalViewPr>
  <p:slideViewPr>
    <p:cSldViewPr>
      <p:cViewPr>
        <p:scale>
          <a:sx n="82" d="100"/>
          <a:sy n="82" d="100"/>
        </p:scale>
        <p:origin x="60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I-</a:t>
            </a:r>
            <a:fld id="{3622AD7C-CC94-42EF-9876-2FF59FB16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BBBC31-570F-4481-9DD9-C6F86043B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BAB0B8-EA73-4B72-8B2D-A4788BFAAD1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Based on one of Cooper’s slides</a:t>
            </a:r>
          </a:p>
        </p:txBody>
      </p:sp>
    </p:spTree>
    <p:extLst>
      <p:ext uri="{BB962C8B-B14F-4D97-AF65-F5344CB8AC3E}">
        <p14:creationId xmlns:p14="http://schemas.microsoft.com/office/powerpoint/2010/main" val="110093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854DB77-68C2-4685-9DE5-35C41468A1E1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96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E127E2-D204-4F4E-BE2A-2454A0FA4C37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702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09443" indent="-272863">
              <a:defRPr>
                <a:solidFill>
                  <a:schemeClr val="tx1"/>
                </a:solidFill>
                <a:latin typeface="Tahoma" charset="0"/>
              </a:defRPr>
            </a:lvl2pPr>
            <a:lvl3pPr marL="1091451" indent="-218290">
              <a:defRPr>
                <a:solidFill>
                  <a:schemeClr val="tx1"/>
                </a:solidFill>
                <a:latin typeface="Tahoma" charset="0"/>
              </a:defRPr>
            </a:lvl3pPr>
            <a:lvl4pPr marL="1528031" indent="-218290">
              <a:defRPr>
                <a:solidFill>
                  <a:schemeClr val="tx1"/>
                </a:solidFill>
                <a:latin typeface="Tahoma" charset="0"/>
              </a:defRPr>
            </a:lvl4pPr>
            <a:lvl5pPr marL="1964611" indent="-218290">
              <a:defRPr>
                <a:solidFill>
                  <a:schemeClr val="tx1"/>
                </a:solidFill>
                <a:latin typeface="Tahoma" charset="0"/>
              </a:defRPr>
            </a:lvl5pPr>
            <a:lvl6pPr marL="240119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83777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27435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710932" indent="-2182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9FFEF9E-A8C6-4803-B201-C0DC0C15B3C1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6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I-</a:t>
            </a:r>
            <a:fld id="{D6196746-C0C7-46BD-89A4-D48CADBF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47341CBB-2296-4B27-826E-725829C5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E2A5C550-1FFC-43E1-9403-53386AAED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I-</a:t>
            </a:r>
            <a:fld id="{E6441C58-8624-4176-AFAB-B21E456E3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5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13550" y="12035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96137" y="12035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37375" y="54263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07262" y="54263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23037" y="46960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58037" y="1240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38950" y="80298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1046163" y="214313"/>
            <a:ext cx="7793037" cy="62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0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I-</a:t>
            </a:r>
            <a:fld id="{B9157C4C-3054-4FAD-9162-4B770E2B1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74" r:id="rId4"/>
    <p:sldLayoutId id="2147483775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1.xml"/><Relationship Id="rId4" Type="http://schemas.openxmlformats.org/officeDocument/2006/relationships/tags" Target="../tags/tag20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1.xml"/><Relationship Id="rId4" Type="http://schemas.openxmlformats.org/officeDocument/2006/relationships/tags" Target="../tags/tag21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4" Type="http://schemas.openxmlformats.org/officeDocument/2006/relationships/tags" Target="../tags/tag2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1.xml"/><Relationship Id="rId4" Type="http://schemas.openxmlformats.org/officeDocument/2006/relationships/tags" Target="../tags/tag22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6.xml"/><Relationship Id="rId4" Type="http://schemas.openxmlformats.org/officeDocument/2006/relationships/tags" Target="../tags/tag22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0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23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6.xml"/><Relationship Id="rId4" Type="http://schemas.openxmlformats.org/officeDocument/2006/relationships/tags" Target="../tags/tag25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1.xml"/><Relationship Id="rId4" Type="http://schemas.openxmlformats.org/officeDocument/2006/relationships/tags" Target="../tags/tag26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6.xml"/><Relationship Id="rId4" Type="http://schemas.openxmlformats.org/officeDocument/2006/relationships/tags" Target="../tags/tag26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1.xml"/><Relationship Id="rId4" Type="http://schemas.openxmlformats.org/officeDocument/2006/relationships/tags" Target="../tags/tag27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1.xml"/><Relationship Id="rId4" Type="http://schemas.openxmlformats.org/officeDocument/2006/relationships/tags" Target="../tags/tag28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6.xml"/><Relationship Id="rId4" Type="http://schemas.openxmlformats.org/officeDocument/2006/relationships/tags" Target="../tags/tag28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1.xml"/><Relationship Id="rId4" Type="http://schemas.openxmlformats.org/officeDocument/2006/relationships/tags" Target="../tags/tag290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6.xml"/><Relationship Id="rId4" Type="http://schemas.openxmlformats.org/officeDocument/2006/relationships/tags" Target="../tags/tag29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1.xml"/><Relationship Id="rId4" Type="http://schemas.openxmlformats.org/officeDocument/2006/relationships/tags" Target="../tags/tag30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6.xml"/><Relationship Id="rId4" Type="http://schemas.openxmlformats.org/officeDocument/2006/relationships/tags" Target="../tags/tag30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1.xml"/><Relationship Id="rId4" Type="http://schemas.openxmlformats.org/officeDocument/2006/relationships/tags" Target="../tags/tag310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I-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371600" y="1905000"/>
            <a:ext cx="6305550" cy="34290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Semantic Checks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Attribute Grammars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Symbol Tables</a:t>
            </a:r>
          </a:p>
          <a:p>
            <a:pPr eaLnBrk="1" hangingPunct="1">
              <a:buClr>
                <a:schemeClr val="bg1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Types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Disclaimer: </a:t>
            </a:r>
            <a:r>
              <a:rPr lang="en-US" sz="2000" dirty="0" smtClean="0">
                <a:solidFill>
                  <a:schemeClr val="bg1"/>
                </a:solidFill>
              </a:rPr>
              <a:t>more here </a:t>
            </a:r>
            <a:r>
              <a:rPr lang="en-US" sz="2000" dirty="0">
                <a:solidFill>
                  <a:schemeClr val="bg1"/>
                </a:solidFill>
              </a:rPr>
              <a:t>than </a:t>
            </a:r>
            <a:r>
              <a:rPr lang="en-US" sz="2000" dirty="0" smtClean="0">
                <a:solidFill>
                  <a:schemeClr val="bg1"/>
                </a:solidFill>
              </a:rPr>
              <a:t>needed for </a:t>
            </a: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err="1" smtClean="0">
                <a:solidFill>
                  <a:schemeClr val="bg1"/>
                </a:solidFill>
              </a:rPr>
              <a:t>MiniJava</a:t>
            </a:r>
            <a:r>
              <a:rPr lang="en-US" sz="2000" dirty="0" smtClean="0">
                <a:solidFill>
                  <a:schemeClr val="bg1"/>
                </a:solidFill>
              </a:rPr>
              <a:t> project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9EC5DA5-EC22-48BF-B45C-6A47F7F72C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Sampling of Semantic Checks: 3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143000"/>
            <a:ext cx="8686800" cy="316641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Assignment: 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/>
              <a:t> is assignable (not constant or expression)</a:t>
            </a:r>
          </a:p>
          <a:p>
            <a:pPr lvl="1" eaLnBrk="1" hangingPunct="1"/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have compatible types</a:t>
            </a:r>
          </a:p>
          <a:p>
            <a:pPr lvl="2" eaLnBrk="1" hangingPunct="1"/>
            <a:r>
              <a:rPr lang="en-US" sz="1800" dirty="0" smtClean="0"/>
              <a:t>Identical, or</a:t>
            </a:r>
          </a:p>
          <a:p>
            <a:pPr lvl="2" eaLnBrk="1" hangingPunct="1"/>
            <a:r>
              <a:rPr lang="en-US" sz="1800" dirty="0" smtClean="0">
                <a:solidFill>
                  <a:srgbClr val="0070C0"/>
                </a:solidFill>
              </a:rPr>
              <a:t>e</a:t>
            </a:r>
            <a:r>
              <a:rPr lang="en-US" sz="1800" baseline="-25000" dirty="0" smtClean="0">
                <a:solidFill>
                  <a:srgbClr val="0070C0"/>
                </a:solidFill>
              </a:rPr>
              <a:t>2</a:t>
            </a:r>
            <a:r>
              <a:rPr lang="en-US" sz="1800" dirty="0" smtClean="0"/>
              <a:t> can be converted to </a:t>
            </a:r>
            <a:r>
              <a:rPr lang="en-US" sz="1800" dirty="0" smtClean="0">
                <a:solidFill>
                  <a:srgbClr val="0070C0"/>
                </a:solidFill>
              </a:rPr>
              <a:t>e</a:t>
            </a:r>
            <a:r>
              <a:rPr lang="en-US" sz="1800" baseline="-25000" dirty="0" smtClean="0">
                <a:solidFill>
                  <a:srgbClr val="0070C0"/>
                </a:solidFill>
              </a:rPr>
              <a:t>1</a:t>
            </a:r>
            <a:r>
              <a:rPr lang="en-US" sz="1800" dirty="0" smtClean="0"/>
              <a:t> (</a:t>
            </a:r>
            <a:r>
              <a:rPr lang="en-US" sz="1800" dirty="0" err="1" smtClean="0"/>
              <a:t>eg</a:t>
            </a:r>
            <a:r>
              <a:rPr 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char</a:t>
            </a:r>
            <a:r>
              <a:rPr lang="en-US" sz="1800" dirty="0" smtClean="0"/>
              <a:t> to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/>
              <a:t>), but not in </a:t>
            </a:r>
            <a:r>
              <a:rPr lang="en-US" sz="1800" dirty="0" err="1" smtClean="0"/>
              <a:t>MiniJava</a:t>
            </a:r>
            <a:r>
              <a:rPr lang="en-US" sz="1800" dirty="0" smtClean="0"/>
              <a:t>, or</a:t>
            </a:r>
          </a:p>
          <a:p>
            <a:pPr lvl="2" eaLnBrk="1" hangingPunct="1"/>
            <a:r>
              <a:rPr lang="en-US" sz="1800" dirty="0" smtClean="0"/>
              <a:t>Type of </a:t>
            </a:r>
            <a:r>
              <a:rPr lang="en-US" sz="1800" dirty="0" smtClean="0">
                <a:solidFill>
                  <a:srgbClr val="0070C0"/>
                </a:solidFill>
              </a:rPr>
              <a:t>e</a:t>
            </a:r>
            <a:r>
              <a:rPr lang="en-US" sz="1800" baseline="-25000" dirty="0" smtClean="0">
                <a:solidFill>
                  <a:srgbClr val="0070C0"/>
                </a:solidFill>
              </a:rPr>
              <a:t>2</a:t>
            </a:r>
            <a:r>
              <a:rPr lang="en-US" sz="1800" dirty="0" smtClean="0"/>
              <a:t> is a subclass of type of </a:t>
            </a:r>
            <a:r>
              <a:rPr lang="en-US" sz="1800" dirty="0" smtClean="0">
                <a:solidFill>
                  <a:srgbClr val="0070C0"/>
                </a:solidFill>
              </a:rPr>
              <a:t>e</a:t>
            </a:r>
            <a:r>
              <a:rPr lang="en-US" sz="1800" baseline="-25000" dirty="0" smtClean="0">
                <a:solidFill>
                  <a:srgbClr val="0070C0"/>
                </a:solidFill>
              </a:rPr>
              <a:t>1</a:t>
            </a:r>
            <a:r>
              <a:rPr lang="en-US" sz="1800" dirty="0" smtClean="0"/>
              <a:t> (can be decided at compile time)</a:t>
            </a:r>
          </a:p>
          <a:p>
            <a:pPr lvl="1" eaLnBrk="1" hangingPunct="1"/>
            <a:r>
              <a:rPr lang="en-US" sz="2000" dirty="0" smtClean="0"/>
              <a:t>Inferred type is type of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2000" dirty="0" smtClean="0"/>
              <a:t>Location where value stored assigned by compiler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752" y="4455006"/>
            <a:ext cx="4076700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 + y = 42	</a:t>
            </a:r>
            <a:r>
              <a:rPr lang="en-US" dirty="0" smtClean="0">
                <a:solidFill>
                  <a:srgbClr val="00B050"/>
                </a:solidFill>
              </a:rPr>
              <a:t>// pointers?</a:t>
            </a:r>
          </a:p>
          <a:p>
            <a:r>
              <a:rPr lang="en-US" dirty="0" smtClean="0"/>
              <a:t>1 = 2		</a:t>
            </a:r>
            <a:r>
              <a:rPr lang="en-US" dirty="0" smtClean="0">
                <a:solidFill>
                  <a:srgbClr val="00B050"/>
                </a:solidFill>
              </a:rPr>
              <a:t>// never good</a:t>
            </a:r>
          </a:p>
          <a:p>
            <a:r>
              <a:rPr lang="en-US" dirty="0" smtClean="0"/>
              <a:t>x[3] = true	</a:t>
            </a:r>
            <a:r>
              <a:rPr lang="en-US" dirty="0" smtClean="0">
                <a:solidFill>
                  <a:srgbClr val="00B050"/>
                </a:solidFill>
              </a:rPr>
              <a:t>// in </a:t>
            </a:r>
            <a:r>
              <a:rPr lang="en-US" dirty="0" err="1" smtClean="0">
                <a:solidFill>
                  <a:srgbClr val="00B050"/>
                </a:solidFill>
              </a:rPr>
              <a:t>MiniJava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95826" y="4309416"/>
            <a:ext cx="34290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class D extends B { D next; }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d.next</a:t>
            </a:r>
            <a:r>
              <a:rPr lang="en-US" dirty="0" smtClean="0"/>
              <a:t> = b;	</a:t>
            </a:r>
            <a:r>
              <a:rPr lang="en-US" dirty="0" smtClean="0">
                <a:solidFill>
                  <a:srgbClr val="00B050"/>
                </a:solidFill>
              </a:rPr>
              <a:t>// ok?</a:t>
            </a:r>
          </a:p>
          <a:p>
            <a:r>
              <a:rPr lang="en-US" dirty="0" err="1" smtClean="0"/>
              <a:t>d.next</a:t>
            </a:r>
            <a:r>
              <a:rPr lang="en-US" dirty="0" smtClean="0"/>
              <a:t> = d;	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ok?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8442960" y="4342372"/>
            <a:ext cx="4572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B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8442960" y="5146588"/>
            <a:ext cx="457200" cy="381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</a:t>
            </a:r>
          </a:p>
        </p:txBody>
      </p:sp>
      <p:cxnSp>
        <p:nvCxnSpPr>
          <p:cNvPr id="5" name="Straight Connector 4"/>
          <p:cNvCxnSpPr>
            <a:stCxn id="3" idx="2"/>
            <a:endCxn id="10" idx="0"/>
          </p:cNvCxnSpPr>
          <p:nvPr/>
        </p:nvCxnSpPr>
        <p:spPr bwMode="auto">
          <a:xfrm>
            <a:off x="8671560" y="4723372"/>
            <a:ext cx="0" cy="4232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Sampling of Semantic Checks: 4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7772400" cy="3429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Cast: </a:t>
            </a:r>
            <a:r>
              <a:rPr lang="en-US" sz="2800" dirty="0" smtClean="0">
                <a:solidFill>
                  <a:srgbClr val="0070C0"/>
                </a:solidFill>
              </a:rPr>
              <a:t>(e1) e2</a:t>
            </a:r>
            <a:r>
              <a:rPr lang="en-US" sz="2800" dirty="0" smtClean="0"/>
              <a:t> 		[not in </a:t>
            </a:r>
            <a:r>
              <a:rPr lang="en-US" sz="2800" dirty="0" err="1" smtClean="0"/>
              <a:t>MiniJava</a:t>
            </a:r>
            <a:r>
              <a:rPr lang="en-US" sz="2800" dirty="0" smtClean="0"/>
              <a:t>]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e1</a:t>
            </a:r>
            <a:r>
              <a:rPr lang="en-US" sz="2400" dirty="0" smtClean="0"/>
              <a:t> </a:t>
            </a:r>
            <a:r>
              <a:rPr lang="en-US" sz="2400" dirty="0" smtClean="0"/>
              <a:t>must be</a:t>
            </a:r>
            <a:r>
              <a:rPr lang="en-US" sz="2400" dirty="0" smtClean="0"/>
              <a:t> </a:t>
            </a:r>
            <a:r>
              <a:rPr lang="en-US" sz="2400" dirty="0" smtClean="0"/>
              <a:t>a type 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e2</a:t>
            </a:r>
            <a:r>
              <a:rPr lang="en-US" sz="2400" dirty="0" smtClean="0"/>
              <a:t> </a:t>
            </a:r>
            <a:r>
              <a:rPr lang="en-US" sz="2400" dirty="0" smtClean="0"/>
              <a:t>is such that:</a:t>
            </a:r>
            <a:endParaRPr lang="en-US" sz="2400" dirty="0" smtClean="0"/>
          </a:p>
          <a:p>
            <a:pPr lvl="2"/>
            <a:r>
              <a:rPr lang="en-US" sz="2000" dirty="0" smtClean="0"/>
              <a:t>Same type as </a:t>
            </a:r>
            <a:r>
              <a:rPr lang="en-US" sz="2000" dirty="0" smtClean="0">
                <a:solidFill>
                  <a:srgbClr val="0070C0"/>
                </a:solidFill>
              </a:rPr>
              <a:t>e1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2"/>
            <a:r>
              <a:rPr lang="en-US" sz="2000" dirty="0" smtClean="0"/>
              <a:t>Can be converted to type </a:t>
            </a:r>
            <a:r>
              <a:rPr lang="en-US" sz="2000" dirty="0" smtClean="0">
                <a:solidFill>
                  <a:srgbClr val="0070C0"/>
                </a:solidFill>
              </a:rPr>
              <a:t>e1</a:t>
            </a:r>
            <a:r>
              <a:rPr lang="en-US" sz="2000" dirty="0" smtClean="0"/>
              <a:t> (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0070C0"/>
                </a:solidFill>
              </a:rPr>
              <a:t>double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e1</a:t>
            </a:r>
            <a:r>
              <a:rPr lang="en-US" sz="2000" dirty="0" smtClean="0"/>
              <a:t> is a superclass - </a:t>
            </a:r>
            <a:r>
              <a:rPr lang="en-US" sz="2000" i="1" dirty="0" err="1" smtClean="0"/>
              <a:t>upcast</a:t>
            </a:r>
            <a:endParaRPr lang="en-US" sz="2000" dirty="0" smtClean="0"/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e1</a:t>
            </a:r>
            <a:r>
              <a:rPr lang="en-US" sz="2000" dirty="0" smtClean="0"/>
              <a:t> is a subclass - </a:t>
            </a:r>
            <a:r>
              <a:rPr lang="en-US" sz="2000" i="1" dirty="0" smtClean="0"/>
              <a:t>downcast</a:t>
            </a:r>
            <a:r>
              <a:rPr lang="en-US" sz="2000" dirty="0" smtClean="0"/>
              <a:t>  (needs runtime check)</a:t>
            </a:r>
            <a:endParaRPr lang="en-US" sz="2000" dirty="0" smtClean="0"/>
          </a:p>
          <a:p>
            <a:pPr lvl="1"/>
            <a:r>
              <a:rPr lang="en-US" sz="2400" dirty="0" smtClean="0"/>
              <a:t>Inferred type is </a:t>
            </a:r>
            <a:r>
              <a:rPr lang="en-US" sz="2400" dirty="0" smtClean="0">
                <a:solidFill>
                  <a:srgbClr val="0070C0"/>
                </a:solidFill>
              </a:rPr>
              <a:t>e1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D455C3C-980E-49FB-82FC-687FEF54BE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4880270"/>
            <a:ext cx="42672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x		</a:t>
            </a:r>
            <a:r>
              <a:rPr lang="en-US" dirty="0" smtClean="0">
                <a:solidFill>
                  <a:srgbClr val="00B050"/>
                </a:solidFill>
              </a:rPr>
              <a:t>// char x?  double x?</a:t>
            </a:r>
          </a:p>
          <a:p>
            <a:r>
              <a:rPr lang="en-US" dirty="0" smtClean="0"/>
              <a:t>(42) x		</a:t>
            </a:r>
            <a:r>
              <a:rPr lang="en-US" dirty="0" smtClean="0">
                <a:solidFill>
                  <a:srgbClr val="00B050"/>
                </a:solidFill>
              </a:rPr>
              <a:t>// never good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) x	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x?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[]) x		</a:t>
            </a:r>
            <a:r>
              <a:rPr lang="en-US" dirty="0" smtClean="0">
                <a:solidFill>
                  <a:srgbClr val="00B050"/>
                </a:solidFill>
              </a:rPr>
              <a:t>//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4883740"/>
            <a:ext cx="3573780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class D extends B ...</a:t>
            </a:r>
          </a:p>
          <a:p>
            <a:r>
              <a:rPr lang="en-US" dirty="0" smtClean="0"/>
              <a:t>(D) new B();	// downcast</a:t>
            </a:r>
          </a:p>
          <a:p>
            <a:r>
              <a:rPr lang="en-US" dirty="0" smtClean="0"/>
              <a:t>(B) new D();	// </a:t>
            </a:r>
            <a:r>
              <a:rPr lang="en-US" dirty="0" err="1" smtClean="0"/>
              <a:t>upcast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6415723" y="4971928"/>
            <a:ext cx="1295400" cy="1213476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715000" y="3089447"/>
            <a:ext cx="2819400" cy="1213476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I-</a:t>
            </a:r>
            <a:fld id="{6D748B77-D2B3-4571-8E35-86A8F34E851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Sampling of Semantic Checks: 5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1" y="1163175"/>
            <a:ext cx="5714999" cy="155403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Field reference:  </a:t>
            </a:r>
            <a:r>
              <a:rPr lang="en-US" sz="2400" dirty="0" err="1" smtClean="0">
                <a:solidFill>
                  <a:srgbClr val="0070C0"/>
                </a:solidFill>
              </a:rPr>
              <a:t>exp.f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is a reference </a:t>
            </a:r>
            <a:r>
              <a:rPr lang="en-US" sz="2000" dirty="0" smtClean="0"/>
              <a:t>type (not a </a:t>
            </a:r>
            <a:r>
              <a:rPr lang="en-US" sz="2000" dirty="0" err="1" smtClean="0"/>
              <a:t>valuetype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The class </a:t>
            </a:r>
            <a:r>
              <a:rPr lang="en-US" sz="2000" dirty="0" smtClean="0"/>
              <a:t>of </a:t>
            </a:r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has a field named </a:t>
            </a:r>
            <a:r>
              <a:rPr lang="en-US" sz="2000" dirty="0" smtClean="0">
                <a:solidFill>
                  <a:srgbClr val="0070C0"/>
                </a:solidFill>
              </a:rPr>
              <a:t>f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2000" dirty="0" smtClean="0"/>
              <a:t>Inferred type is declared type of </a:t>
            </a:r>
            <a:r>
              <a:rPr lang="en-US" sz="2000" dirty="0" smtClean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1063" y="3632911"/>
            <a:ext cx="4419600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Reference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x = y, then x </a:t>
            </a:r>
            <a:r>
              <a:rPr lang="en-US" i="1" dirty="0" smtClean="0"/>
              <a:t>points </a:t>
            </a:r>
            <a:r>
              <a:rPr lang="en-US" dirty="0" smtClean="0"/>
              <a:t>at 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C y = new C(); x = y;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Value Type    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x = y, then x receives a copy of 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 y = 42; x = y;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7675563" y="3403762"/>
            <a:ext cx="630237" cy="74424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75680" y="3309806"/>
            <a:ext cx="533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85840" y="3817805"/>
            <a:ext cx="533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3" idx="1"/>
          </p:cNvCxnSpPr>
          <p:nvPr/>
        </p:nvCxnSpPr>
        <p:spPr bwMode="auto">
          <a:xfrm>
            <a:off x="6609080" y="3462206"/>
            <a:ext cx="1066483" cy="3136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10" idx="3"/>
            <a:endCxn id="3" idx="1"/>
          </p:cNvCxnSpPr>
          <p:nvPr/>
        </p:nvCxnSpPr>
        <p:spPr bwMode="auto">
          <a:xfrm flipV="1">
            <a:off x="6619240" y="3775884"/>
            <a:ext cx="1056323" cy="19432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801519" y="32488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81040" y="37532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776403" y="5199905"/>
            <a:ext cx="533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42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786563" y="5707904"/>
            <a:ext cx="533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42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2242" y="51389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81763" y="5643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97601A76-5184-4ED7-A886-E4D9529FB44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Sampling of Semantic Checks: 6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100534"/>
            <a:ext cx="8610600" cy="215192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000" dirty="0" smtClean="0"/>
              <a:t>Method call </a:t>
            </a:r>
            <a:r>
              <a:rPr lang="en-US" sz="2000" dirty="0" err="1" smtClean="0">
                <a:solidFill>
                  <a:srgbClr val="0070C0"/>
                </a:solidFill>
              </a:rPr>
              <a:t>exp.m</a:t>
            </a:r>
            <a:r>
              <a:rPr lang="en-US" sz="2000" dirty="0" smtClean="0">
                <a:solidFill>
                  <a:srgbClr val="0070C0"/>
                </a:solidFill>
              </a:rPr>
              <a:t>(e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, e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, …, e</a:t>
            </a:r>
            <a:r>
              <a:rPr lang="en-US" sz="2000" baseline="-25000" dirty="0" smtClean="0">
                <a:solidFill>
                  <a:srgbClr val="0070C0"/>
                </a:solidFill>
              </a:rPr>
              <a:t>n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pPr lvl="1" eaLnBrk="1" hangingPunct="1"/>
            <a:r>
              <a:rPr lang="en-US" sz="1800" dirty="0" err="1" smtClean="0">
                <a:solidFill>
                  <a:srgbClr val="0070C0"/>
                </a:solidFill>
              </a:rPr>
              <a:t>exp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must be</a:t>
            </a:r>
            <a:r>
              <a:rPr lang="en-US" sz="1800" dirty="0" smtClean="0"/>
              <a:t> </a:t>
            </a:r>
            <a:r>
              <a:rPr lang="en-US" sz="1800" dirty="0" smtClean="0"/>
              <a:t>a reference type</a:t>
            </a:r>
          </a:p>
          <a:p>
            <a:pPr lvl="1" eaLnBrk="1" hangingPunct="1"/>
            <a:r>
              <a:rPr lang="en-US" sz="1800" dirty="0" smtClean="0"/>
              <a:t>The class of </a:t>
            </a:r>
            <a:r>
              <a:rPr lang="en-US" sz="1800" dirty="0" err="1" smtClean="0">
                <a:solidFill>
                  <a:srgbClr val="0070C0"/>
                </a:solidFill>
              </a:rPr>
              <a:t>exp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has a method named </a:t>
            </a:r>
            <a:r>
              <a:rPr lang="en-US" sz="1800" dirty="0" smtClean="0">
                <a:solidFill>
                  <a:srgbClr val="0070C0"/>
                </a:solidFill>
              </a:rPr>
              <a:t>m</a:t>
            </a:r>
          </a:p>
          <a:p>
            <a:pPr lvl="1" eaLnBrk="1" hangingPunct="1"/>
            <a:r>
              <a:rPr lang="en-US" sz="1800" dirty="0" smtClean="0"/>
              <a:t>The method has </a:t>
            </a:r>
            <a:r>
              <a:rPr lang="en-US" sz="1800" dirty="0" smtClean="0">
                <a:solidFill>
                  <a:srgbClr val="0070C0"/>
                </a:solidFill>
              </a:rPr>
              <a:t>n</a:t>
            </a:r>
            <a:r>
              <a:rPr lang="en-US" sz="1800" dirty="0" smtClean="0"/>
              <a:t> parameters</a:t>
            </a:r>
          </a:p>
          <a:p>
            <a:pPr lvl="1" eaLnBrk="1" hangingPunct="1"/>
            <a:r>
              <a:rPr lang="en-US" sz="1800" dirty="0" smtClean="0"/>
              <a:t>Each argument </a:t>
            </a:r>
            <a:r>
              <a:rPr lang="en-US" sz="1800" dirty="0" smtClean="0"/>
              <a:t>must be assignment-</a:t>
            </a:r>
            <a:r>
              <a:rPr lang="en-US" sz="1800" dirty="0" err="1" smtClean="0"/>
              <a:t>compat</a:t>
            </a:r>
            <a:r>
              <a:rPr lang="en-US" sz="1800" dirty="0" smtClean="0"/>
              <a:t> with corresponding parameter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Inferred type is given by method declaration (or is void)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4953000"/>
            <a:ext cx="2886075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{...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m(double</a:t>
            </a:r>
            <a:r>
              <a:rPr lang="en-US" dirty="0" smtClean="0"/>
              <a:t>, double) {...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1577" y="4953000"/>
            <a:ext cx="16764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m(1, 2);</a:t>
            </a:r>
          </a:p>
          <a:p>
            <a:r>
              <a:rPr lang="en-US" dirty="0" smtClean="0"/>
              <a:t>m(1.0, 2.0);</a:t>
            </a:r>
          </a:p>
          <a:p>
            <a:r>
              <a:rPr lang="en-US" dirty="0" smtClean="0"/>
              <a:t>m(1.0, 2);</a:t>
            </a:r>
          </a:p>
          <a:p>
            <a:r>
              <a:rPr lang="en-US" dirty="0" smtClean="0"/>
              <a:t>m(1, 2.0);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475" y="461581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 </a:t>
            </a:r>
            <a:r>
              <a:rPr lang="en-US" dirty="0" err="1" smtClean="0"/>
              <a:t>Defs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62680" y="463669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 Calls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199" y="4107985"/>
            <a:ext cx="8225155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6280" y="4953000"/>
            <a:ext cx="2886075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 {...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m(</a:t>
            </a:r>
            <a:r>
              <a:rPr lang="en-US" dirty="0" err="1" smtClean="0"/>
              <a:t>int</a:t>
            </a:r>
            <a:r>
              <a:rPr lang="en-US" dirty="0" smtClean="0"/>
              <a:t>, double) {...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m(double, 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smtClean="0"/>
              <a:t>{...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720080" y="4636691"/>
            <a:ext cx="311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Method </a:t>
            </a:r>
            <a:r>
              <a:rPr lang="en-US" dirty="0" err="1" smtClean="0"/>
              <a:t>Defs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6A8D378-1E15-4B2E-ABC0-E15BA7717CB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Sampling of Semantic Checks: 7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2514600"/>
            <a:ext cx="8763000" cy="20574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 smtClean="0"/>
              <a:t>Return </a:t>
            </a:r>
            <a:r>
              <a:rPr lang="en-US" sz="2400" dirty="0" smtClean="0"/>
              <a:t>statement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marL="400050" eaLnBrk="1" hangingPunct="1"/>
            <a:r>
              <a:rPr lang="en-US" sz="1800" dirty="0" smtClean="0"/>
              <a:t>return </a:t>
            </a:r>
            <a:r>
              <a:rPr lang="en-US" sz="1800" dirty="0" err="1" smtClean="0"/>
              <a:t>exp</a:t>
            </a:r>
            <a:r>
              <a:rPr lang="en-US" sz="1800" dirty="0" smtClean="0"/>
              <a:t>; 	</a:t>
            </a: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 err="1" smtClean="0">
                <a:solidFill>
                  <a:srgbClr val="00B050"/>
                </a:solidFill>
              </a:rPr>
              <a:t>exp</a:t>
            </a:r>
            <a:r>
              <a:rPr lang="en-US" sz="1800" dirty="0" smtClean="0">
                <a:solidFill>
                  <a:srgbClr val="00B050"/>
                </a:solidFill>
              </a:rPr>
              <a:t> must be assignment-compatible with </a:t>
            </a:r>
            <a:r>
              <a:rPr lang="en-US" sz="1800" dirty="0" smtClean="0">
                <a:solidFill>
                  <a:srgbClr val="00B050"/>
                </a:solidFill>
              </a:rPr>
              <a:t>method's return type</a:t>
            </a:r>
          </a:p>
          <a:p>
            <a:pPr marL="400050" eaLnBrk="1" hangingPunct="1"/>
            <a:endParaRPr lang="en-US" sz="1800" dirty="0" smtClean="0">
              <a:solidFill>
                <a:srgbClr val="00B050"/>
              </a:solidFill>
            </a:endParaRPr>
          </a:p>
          <a:p>
            <a:pPr marL="400050" eaLnBrk="1" hangingPunct="1"/>
            <a:r>
              <a:rPr lang="en-US" sz="1800" dirty="0" smtClean="0"/>
              <a:t>return;	</a:t>
            </a:r>
            <a:r>
              <a:rPr lang="en-US" sz="1800" dirty="0" smtClean="0">
                <a:solidFill>
                  <a:srgbClr val="00B050"/>
                </a:solidFill>
              </a:rPr>
              <a:t>// better be a void method!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FC1C6F6-1DC4-4916-988C-E246EC16A1C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Analysis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45440" y="1828800"/>
            <a:ext cx="8458200" cy="4078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Parser builds AST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Now check semantic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partly be done during the parse, but often easier to organize as separate </a:t>
            </a:r>
            <a:r>
              <a:rPr lang="en-US" sz="2000" dirty="0" smtClean="0"/>
              <a:t>phases - </a:t>
            </a:r>
            <a:r>
              <a:rPr lang="en-US" sz="2000" dirty="0" err="1" smtClean="0"/>
              <a:t>eg</a:t>
            </a:r>
            <a:r>
              <a:rPr lang="en-US" sz="2000" dirty="0" smtClean="0"/>
              <a:t>: visitor pattern over AST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And some things can’t be done </a:t>
            </a:r>
            <a:r>
              <a:rPr lang="en-US" sz="2000" dirty="0" smtClean="0"/>
              <a:t>on-the-fly.  </a:t>
            </a:r>
            <a:r>
              <a:rPr lang="en-US" sz="2000" dirty="0" err="1" smtClean="0"/>
              <a:t>eg</a:t>
            </a:r>
            <a:r>
              <a:rPr lang="en-US" sz="2000" dirty="0" smtClean="0"/>
              <a:t>: info about </a:t>
            </a:r>
            <a:r>
              <a:rPr lang="en-US" sz="2000" dirty="0" smtClean="0"/>
              <a:t>identifiers that are used </a:t>
            </a:r>
            <a:r>
              <a:rPr lang="en-US" sz="2000" i="1" dirty="0" smtClean="0"/>
              <a:t>before</a:t>
            </a:r>
            <a:r>
              <a:rPr lang="en-US" sz="2000" dirty="0" smtClean="0"/>
              <a:t> they are declared (fields, classes</a:t>
            </a:r>
            <a:r>
              <a:rPr lang="en-US" sz="2000" dirty="0" smtClean="0"/>
              <a:t>)  [ </a:t>
            </a:r>
            <a:r>
              <a:rPr lang="en-US" sz="2000" dirty="0" err="1" smtClean="0"/>
              <a:t>cf</a:t>
            </a:r>
            <a:r>
              <a:rPr lang="en-US" sz="2000" dirty="0" smtClean="0"/>
              <a:t>: declare-before-use, as in Pascal ]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Information stored in </a:t>
            </a:r>
            <a:r>
              <a:rPr lang="en-US" sz="2400" i="1" dirty="0"/>
              <a:t>S</a:t>
            </a:r>
            <a:r>
              <a:rPr lang="en-US" sz="2400" i="1" dirty="0" smtClean="0"/>
              <a:t>ymbol </a:t>
            </a:r>
            <a:r>
              <a:rPr lang="en-US" sz="2400" i="1" dirty="0"/>
              <a:t>T</a:t>
            </a:r>
            <a:r>
              <a:rPr lang="en-US" sz="2400" i="1" dirty="0" smtClean="0"/>
              <a:t>ables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Generated by semantic analysis, used there and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0E3B66D-A31E-4E45-93FC-DE44BED46EE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We can specify Java micro-syntax with a few dozen regex</a:t>
            </a:r>
          </a:p>
          <a:p>
            <a:pPr lvl="1" eaLnBrk="1" hangingPunct="1"/>
            <a:r>
              <a:rPr lang="en-US" sz="1600" dirty="0" smtClean="0"/>
              <a:t>Then find a tool (</a:t>
            </a:r>
            <a:r>
              <a:rPr lang="en-US" sz="1600" dirty="0" err="1" smtClean="0"/>
              <a:t>JFlex</a:t>
            </a:r>
            <a:r>
              <a:rPr lang="en-US" sz="1600" dirty="0" smtClean="0"/>
              <a:t>) to create a scanner from these regex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2000" dirty="0" smtClean="0"/>
              <a:t>We can specify Java syntax with a few pages of BNF</a:t>
            </a:r>
          </a:p>
          <a:p>
            <a:pPr lvl="1" eaLnBrk="1" hangingPunct="1"/>
            <a:r>
              <a:rPr lang="en-US" sz="1600" dirty="0" smtClean="0"/>
              <a:t>Then find a tool (CUP) to create a parser from that BNF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sz="2000" dirty="0" smtClean="0"/>
              <a:t>What about the </a:t>
            </a:r>
            <a:r>
              <a:rPr lang="en-US" sz="2000" i="1" dirty="0" smtClean="0"/>
              <a:t>huge</a:t>
            </a:r>
            <a:r>
              <a:rPr lang="en-US" sz="2000" dirty="0" smtClean="0"/>
              <a:t> collection of constraint checks?  (760 pages in the Java Language Reference Manual)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Attribute Grammars?</a:t>
            </a:r>
          </a:p>
          <a:p>
            <a:pPr lvl="1" eaLnBrk="1" hangingPunct="1"/>
            <a:r>
              <a:rPr lang="en-US" sz="1600" dirty="0" smtClean="0"/>
              <a:t>Then find a tool (???) to create a semantic checker for that Attribute Grammar?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Attribute Grammars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46AE44D-1BA5-41A9-B90A-12E71579A1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 Example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74040" y="1143000"/>
            <a:ext cx="8229600" cy="853076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Give each AST node a 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err="1" smtClean="0">
                <a:solidFill>
                  <a:srgbClr val="0070C0"/>
                </a:solidFill>
              </a:rPr>
              <a:t>val</a:t>
            </a:r>
            <a:r>
              <a:rPr lang="en-US" sz="2000" dirty="0" smtClean="0"/>
              <a:t> attribute to hold its computed value</a:t>
            </a:r>
          </a:p>
          <a:p>
            <a:pPr eaLnBrk="1" hangingPunct="1"/>
            <a:r>
              <a:rPr lang="en-US" sz="2000" dirty="0" smtClean="0"/>
              <a:t>AST and attribution for (1+2) * (6 / 2)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079240" y="2057399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297646" y="3030536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936240" y="3030536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55240" y="4194174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317240" y="4194174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917440" y="4190999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679440" y="4194174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 bwMode="auto">
          <a:xfrm flipH="1">
            <a:off x="3202940" y="2438399"/>
            <a:ext cx="1143000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" idx="2"/>
            <a:endCxn id="8" idx="0"/>
          </p:cNvCxnSpPr>
          <p:nvPr/>
        </p:nvCxnSpPr>
        <p:spPr bwMode="auto">
          <a:xfrm>
            <a:off x="4345940" y="2438399"/>
            <a:ext cx="1218406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0" idx="0"/>
          </p:cNvCxnSpPr>
          <p:nvPr/>
        </p:nvCxnSpPr>
        <p:spPr bwMode="auto">
          <a:xfrm flipH="1">
            <a:off x="2821940" y="3411536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9" idx="2"/>
            <a:endCxn id="11" idx="0"/>
          </p:cNvCxnSpPr>
          <p:nvPr/>
        </p:nvCxnSpPr>
        <p:spPr bwMode="auto">
          <a:xfrm>
            <a:off x="3202940" y="3411536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 bwMode="auto">
          <a:xfrm flipH="1">
            <a:off x="5184140" y="3411536"/>
            <a:ext cx="380206" cy="7794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3" idx="0"/>
          </p:cNvCxnSpPr>
          <p:nvPr/>
        </p:nvCxnSpPr>
        <p:spPr bwMode="auto">
          <a:xfrm>
            <a:off x="5564346" y="3411536"/>
            <a:ext cx="381794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4040" y="5144794"/>
            <a:ext cx="7885741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example is much simplified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Attributes should really be attached to nodes in the </a:t>
            </a:r>
            <a:r>
              <a:rPr lang="en-US" i="1" dirty="0" smtClean="0"/>
              <a:t>Parse</a:t>
            </a:r>
            <a:r>
              <a:rPr lang="en-US" dirty="0" smtClean="0"/>
              <a:t>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Attribute equations should really be attached to each BNF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46AE44D-1BA5-41A9-B90A-12E71579A1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 Example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600200"/>
            <a:ext cx="8229600" cy="11064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Give each node has a 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err="1" smtClean="0">
                <a:solidFill>
                  <a:srgbClr val="0070C0"/>
                </a:solidFill>
              </a:rPr>
              <a:t>val</a:t>
            </a:r>
            <a:r>
              <a:rPr lang="en-US" sz="2000" dirty="0" smtClean="0"/>
              <a:t> attribute to hold the computed value of that node</a:t>
            </a:r>
          </a:p>
          <a:p>
            <a:pPr eaLnBrk="1" hangingPunct="1"/>
            <a:r>
              <a:rPr lang="en-US" sz="2000" dirty="0" smtClean="0"/>
              <a:t>AST and attribution for (1+2) * (6 / 2)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734594" y="3448843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953000" y="4421980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91594" y="4421980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105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9725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72794" y="5582443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3347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 bwMode="auto">
          <a:xfrm flipH="1">
            <a:off x="2858294" y="3829843"/>
            <a:ext cx="1143000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" idx="2"/>
            <a:endCxn id="8" idx="0"/>
          </p:cNvCxnSpPr>
          <p:nvPr/>
        </p:nvCxnSpPr>
        <p:spPr bwMode="auto">
          <a:xfrm>
            <a:off x="4001294" y="3829843"/>
            <a:ext cx="1218406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0" idx="0"/>
          </p:cNvCxnSpPr>
          <p:nvPr/>
        </p:nvCxnSpPr>
        <p:spPr bwMode="auto">
          <a:xfrm flipH="1">
            <a:off x="2477294" y="4802980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9" idx="2"/>
            <a:endCxn id="11" idx="0"/>
          </p:cNvCxnSpPr>
          <p:nvPr/>
        </p:nvCxnSpPr>
        <p:spPr bwMode="auto">
          <a:xfrm>
            <a:off x="2858294" y="4802980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 bwMode="auto">
          <a:xfrm flipH="1">
            <a:off x="4839494" y="4802980"/>
            <a:ext cx="380206" cy="7794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3" idx="0"/>
          </p:cNvCxnSpPr>
          <p:nvPr/>
        </p:nvCxnSpPr>
        <p:spPr bwMode="auto">
          <a:xfrm>
            <a:off x="5219700" y="4802980"/>
            <a:ext cx="381794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ular Callout 26"/>
          <p:cNvSpPr/>
          <p:nvPr/>
        </p:nvSpPr>
        <p:spPr bwMode="auto">
          <a:xfrm>
            <a:off x="6057900" y="5180806"/>
            <a:ext cx="762000" cy="304800"/>
          </a:xfrm>
          <a:prstGeom prst="wedgeRectCallout">
            <a:avLst>
              <a:gd name="adj1" fmla="val -75833"/>
              <a:gd name="adj2" fmla="val 1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5601494" y="3813968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3323034" y="4958556"/>
            <a:ext cx="762000" cy="304800"/>
          </a:xfrm>
          <a:prstGeom prst="wedgeRectCallout">
            <a:avLst>
              <a:gd name="adj1" fmla="val -47083"/>
              <a:gd name="adj2" fmla="val 1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409281" y="2983706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5219700" y="5005386"/>
            <a:ext cx="648494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3353594" y="4143375"/>
            <a:ext cx="762000" cy="304800"/>
          </a:xfrm>
          <a:prstGeom prst="wedgeRectCallout">
            <a:avLst>
              <a:gd name="adj1" fmla="val -79583"/>
              <a:gd name="adj2" fmla="val 1031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1486297" y="5028406"/>
            <a:ext cx="762000" cy="304800"/>
          </a:xfrm>
          <a:prstGeom prst="wedgeRectCallout">
            <a:avLst>
              <a:gd name="adj1" fmla="val 55417"/>
              <a:gd name="adj2" fmla="val 1281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4191000" y="4938713"/>
            <a:ext cx="762000" cy="304800"/>
          </a:xfrm>
          <a:prstGeom prst="wedgeRectCallout">
            <a:avLst>
              <a:gd name="adj1" fmla="val 9167"/>
              <a:gd name="adj2" fmla="val 1656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46AE44D-1BA5-41A9-B90A-12E71579A1F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 Example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600200"/>
            <a:ext cx="8229600" cy="11064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Give each node has a 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r>
              <a:rPr lang="en-US" sz="2000" dirty="0" err="1" smtClean="0">
                <a:solidFill>
                  <a:srgbClr val="0070C0"/>
                </a:solidFill>
              </a:rPr>
              <a:t>val</a:t>
            </a:r>
            <a:r>
              <a:rPr lang="en-US" sz="2000" dirty="0" smtClean="0"/>
              <a:t> attribute to hold the computed value of that node</a:t>
            </a:r>
          </a:p>
          <a:p>
            <a:pPr eaLnBrk="1" hangingPunct="1"/>
            <a:r>
              <a:rPr lang="en-US" sz="2000" dirty="0" smtClean="0"/>
              <a:t>AST and attribution for (1+2) * (6 / 2)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734594" y="3448843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953000" y="4421980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91594" y="4421980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2105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9725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572794" y="5582443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334794" y="5585618"/>
            <a:ext cx="5334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 bwMode="auto">
          <a:xfrm flipH="1">
            <a:off x="2858294" y="3829843"/>
            <a:ext cx="1143000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" idx="2"/>
            <a:endCxn id="8" idx="0"/>
          </p:cNvCxnSpPr>
          <p:nvPr/>
        </p:nvCxnSpPr>
        <p:spPr bwMode="auto">
          <a:xfrm>
            <a:off x="4001294" y="3829843"/>
            <a:ext cx="1218406" cy="592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0" idx="0"/>
          </p:cNvCxnSpPr>
          <p:nvPr/>
        </p:nvCxnSpPr>
        <p:spPr bwMode="auto">
          <a:xfrm flipH="1">
            <a:off x="2477294" y="4802980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9" idx="2"/>
            <a:endCxn id="11" idx="0"/>
          </p:cNvCxnSpPr>
          <p:nvPr/>
        </p:nvCxnSpPr>
        <p:spPr bwMode="auto">
          <a:xfrm>
            <a:off x="2858294" y="4802980"/>
            <a:ext cx="381000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 bwMode="auto">
          <a:xfrm flipH="1">
            <a:off x="4839494" y="4802980"/>
            <a:ext cx="380206" cy="7794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2"/>
            <a:endCxn id="13" idx="0"/>
          </p:cNvCxnSpPr>
          <p:nvPr/>
        </p:nvCxnSpPr>
        <p:spPr bwMode="auto">
          <a:xfrm>
            <a:off x="5219700" y="4802980"/>
            <a:ext cx="381794" cy="7826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ular Callout 26"/>
          <p:cNvSpPr/>
          <p:nvPr/>
        </p:nvSpPr>
        <p:spPr bwMode="auto">
          <a:xfrm>
            <a:off x="6011124" y="4802980"/>
            <a:ext cx="762000" cy="304800"/>
          </a:xfrm>
          <a:prstGeom prst="wedgeRectCallout">
            <a:avLst>
              <a:gd name="adj1" fmla="val -81774"/>
              <a:gd name="adj2" fmla="val 2094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lang="en-US" sz="1600" dirty="0">
                <a:latin typeface="Tahoma" charset="0"/>
              </a:rPr>
              <a:t>=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5601494" y="3813968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=3</a:t>
            </a: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3224244" y="5003798"/>
            <a:ext cx="762000" cy="304800"/>
          </a:xfrm>
          <a:prstGeom prst="wedgeRectCallout">
            <a:avLst>
              <a:gd name="adj1" fmla="val -30449"/>
              <a:gd name="adj2" fmla="val 1351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=2</a:t>
            </a: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409281" y="2983706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=9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962944" y="3890564"/>
            <a:ext cx="762000" cy="304800"/>
          </a:xfrm>
          <a:prstGeom prst="wedgeRectCallout">
            <a:avLst>
              <a:gd name="adj1" fmla="val 41605"/>
              <a:gd name="adj2" fmla="val 12688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=3</a:t>
            </a: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1486297" y="5028406"/>
            <a:ext cx="762000" cy="304800"/>
          </a:xfrm>
          <a:prstGeom prst="wedgeRectCallout">
            <a:avLst>
              <a:gd name="adj1" fmla="val 55417"/>
              <a:gd name="adj2" fmla="val 1281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=1</a:t>
            </a: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4191000" y="4938713"/>
            <a:ext cx="762000" cy="304800"/>
          </a:xfrm>
          <a:prstGeom prst="wedgeRectCallout">
            <a:avLst>
              <a:gd name="adj1" fmla="val 9167"/>
              <a:gd name="adj2" fmla="val 1656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=6</a:t>
            </a:r>
          </a:p>
        </p:txBody>
      </p:sp>
    </p:spTree>
    <p:extLst>
      <p:ext uri="{BB962C8B-B14F-4D97-AF65-F5344CB8AC3E}">
        <p14:creationId xmlns:p14="http://schemas.microsoft.com/office/powerpoint/2010/main" val="8544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1B39B2D-B599-4BE2-B6D4-52CE320D7D4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to check the program is legal?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676400"/>
            <a:ext cx="5029200" cy="36933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v)         { a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void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v) { a = v;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Main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public static void main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C(17);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c.setA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(42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Attribute Grammars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76400"/>
            <a:ext cx="80772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Idea: associate attributes with each node in AST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Eg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/>
              <a:t>Type info		(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boolean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[], class</a:t>
            </a:r>
            <a:r>
              <a:rPr lang="en-US" sz="1800" dirty="0" smtClean="0"/>
              <a:t> for </a:t>
            </a:r>
            <a:r>
              <a:rPr lang="en-US" sz="1800" dirty="0" err="1" smtClean="0"/>
              <a:t>MiniJava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Storage location	(</a:t>
            </a:r>
            <a:r>
              <a:rPr lang="en-US" sz="1800" dirty="0" err="1" smtClean="0"/>
              <a:t>eg</a:t>
            </a:r>
            <a:r>
              <a:rPr lang="en-US" sz="1800" dirty="0" smtClean="0"/>
              <a:t>: byte-offset </a:t>
            </a:r>
            <a:r>
              <a:rPr lang="en-US" sz="1800" dirty="0" smtClean="0"/>
              <a:t>28 </a:t>
            </a:r>
            <a:r>
              <a:rPr lang="en-US" sz="1800" dirty="0" smtClean="0"/>
              <a:t>from frame-pointer)</a:t>
            </a:r>
          </a:p>
          <a:p>
            <a:pPr lvl="1"/>
            <a:r>
              <a:rPr lang="en-US" sz="1800" dirty="0" smtClean="0"/>
              <a:t>Assignable 	(</a:t>
            </a:r>
            <a:r>
              <a:rPr lang="en-US" sz="1800" dirty="0" err="1" smtClean="0"/>
              <a:t>eg</a:t>
            </a:r>
            <a:r>
              <a:rPr lang="en-US" sz="1800" dirty="0" smtClean="0"/>
              <a:t>: constant </a:t>
            </a:r>
            <a:r>
              <a:rPr lang="en-US" sz="1800" i="1" dirty="0" smtClean="0"/>
              <a:t>vs</a:t>
            </a:r>
            <a:r>
              <a:rPr lang="en-US" sz="1800" dirty="0" smtClean="0"/>
              <a:t> variable)</a:t>
            </a:r>
          </a:p>
          <a:p>
            <a:pPr lvl="1"/>
            <a:r>
              <a:rPr lang="en-US" sz="1800" dirty="0" smtClean="0"/>
              <a:t>Numeric value 	(if node represents a constant)</a:t>
            </a:r>
          </a:p>
          <a:p>
            <a:pPr lvl="1"/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400" dirty="0" smtClean="0"/>
              <a:t>Notation: </a:t>
            </a:r>
            <a:r>
              <a:rPr lang="en-US" sz="2400" dirty="0" err="1" smtClean="0">
                <a:solidFill>
                  <a:srgbClr val="0070C0"/>
                </a:solidFill>
              </a:rPr>
              <a:t>X.a</a:t>
            </a:r>
            <a:r>
              <a:rPr lang="en-US" sz="2400" dirty="0" smtClean="0"/>
              <a:t> if </a:t>
            </a:r>
            <a:r>
              <a:rPr lang="en-US" sz="2400" dirty="0" smtClean="0">
                <a:solidFill>
                  <a:srgbClr val="0070C0"/>
                </a:solidFill>
              </a:rPr>
              <a:t>a</a:t>
            </a:r>
            <a:r>
              <a:rPr lang="en-US" sz="2400" dirty="0" smtClean="0"/>
              <a:t> is an attribute of node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E26F74D-935C-44FC-9274-76FCA0FD2ACE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066800" y="6361112"/>
            <a:ext cx="1905000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497428C-22C0-4B1C-A643-0D91C984C93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Inherited and Synthesized Attributes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399" y="1634772"/>
            <a:ext cx="7467601" cy="457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2000" dirty="0" smtClean="0"/>
              <a:t>Given a production A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…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n</a:t>
            </a:r>
            <a:endParaRPr lang="en-US" sz="2000" baseline="-25000" dirty="0" smtClean="0"/>
          </a:p>
          <a:p>
            <a:pPr eaLnBrk="1" hangingPunct="1"/>
            <a:endParaRPr lang="en-US" sz="2000" baseline="-25000" dirty="0" smtClean="0"/>
          </a:p>
        </p:txBody>
      </p:sp>
      <p:sp>
        <p:nvSpPr>
          <p:cNvPr id="2" name="Down Arrow 1"/>
          <p:cNvSpPr/>
          <p:nvPr/>
        </p:nvSpPr>
        <p:spPr bwMode="auto">
          <a:xfrm flipV="1">
            <a:off x="8001000" y="2347324"/>
            <a:ext cx="3048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7239000" y="4520850"/>
            <a:ext cx="3048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 rot="5400000">
            <a:off x="7696200" y="4978050"/>
            <a:ext cx="3048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16200000">
            <a:off x="6781800" y="4978050"/>
            <a:ext cx="3048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8001000" y="2031663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239000" y="5130450"/>
            <a:ext cx="304800" cy="304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399" y="2595598"/>
            <a:ext cx="7315201" cy="37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2000" kern="0" dirty="0" smtClean="0"/>
              <a:t>A </a:t>
            </a:r>
            <a:r>
              <a:rPr lang="en-US" sz="2000" i="1" kern="0" dirty="0" smtClean="0">
                <a:solidFill>
                  <a:schemeClr val="folHlink"/>
                </a:solidFill>
              </a:rPr>
              <a:t>synthesized</a:t>
            </a:r>
            <a:r>
              <a:rPr lang="en-US" sz="2000" kern="0" dirty="0" smtClean="0"/>
              <a:t> attribute </a:t>
            </a:r>
            <a:r>
              <a:rPr lang="en-US" sz="2000" kern="0" dirty="0" err="1" smtClean="0">
                <a:solidFill>
                  <a:srgbClr val="0070C0"/>
                </a:solidFill>
              </a:rPr>
              <a:t>A.a</a:t>
            </a:r>
            <a:r>
              <a:rPr lang="en-US" sz="2000" kern="0" dirty="0" smtClean="0"/>
              <a:t> is a function of Y’s (bottom-up)</a:t>
            </a: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399" y="3873208"/>
            <a:ext cx="7315201" cy="150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2000" kern="0" dirty="0" smtClean="0"/>
              <a:t>An </a:t>
            </a:r>
            <a:r>
              <a:rPr lang="en-US" sz="2000" i="1" kern="0" dirty="0" smtClean="0">
                <a:solidFill>
                  <a:schemeClr val="folHlink"/>
                </a:solidFill>
              </a:rPr>
              <a:t>inherited</a:t>
            </a:r>
            <a:r>
              <a:rPr lang="en-US" sz="2000" kern="0" dirty="0" smtClean="0"/>
              <a:t> attribute </a:t>
            </a:r>
            <a:r>
              <a:rPr lang="en-US" sz="2000" kern="0" dirty="0" err="1" smtClean="0">
                <a:solidFill>
                  <a:srgbClr val="0070C0"/>
                </a:solidFill>
              </a:rPr>
              <a:t>Y</a:t>
            </a:r>
            <a:r>
              <a:rPr lang="en-US" sz="2000" kern="0" baseline="-25000" dirty="0" err="1" smtClean="0">
                <a:solidFill>
                  <a:srgbClr val="0070C0"/>
                </a:solidFill>
              </a:rPr>
              <a:t>i</a:t>
            </a:r>
            <a:r>
              <a:rPr lang="en-US" sz="2000" kern="0" dirty="0" err="1" smtClean="0">
                <a:solidFill>
                  <a:srgbClr val="0070C0"/>
                </a:solidFill>
              </a:rPr>
              <a:t>.b</a:t>
            </a:r>
            <a:r>
              <a:rPr lang="en-US" sz="2000" kern="0" dirty="0" smtClean="0"/>
              <a:t> is a function of </a:t>
            </a:r>
            <a:r>
              <a:rPr lang="en-US" sz="2000" kern="0" dirty="0" err="1" smtClean="0">
                <a:solidFill>
                  <a:srgbClr val="0070C0"/>
                </a:solidFill>
              </a:rPr>
              <a:t>X.a</a:t>
            </a:r>
            <a:r>
              <a:rPr lang="en-US" sz="2000" kern="0" dirty="0" smtClean="0"/>
              <a:t> and other </a:t>
            </a:r>
            <a:r>
              <a:rPr lang="en-US" sz="2000" kern="0" dirty="0" err="1" smtClean="0">
                <a:solidFill>
                  <a:srgbClr val="0070C0"/>
                </a:solidFill>
              </a:rPr>
              <a:t>Y</a:t>
            </a:r>
            <a:r>
              <a:rPr lang="en-US" sz="2000" kern="0" baseline="-25000" dirty="0" err="1" smtClean="0">
                <a:solidFill>
                  <a:srgbClr val="0070C0"/>
                </a:solidFill>
              </a:rPr>
              <a:t>j</a:t>
            </a:r>
            <a:r>
              <a:rPr lang="en-US" sz="2000" kern="0" dirty="0" err="1" smtClean="0">
                <a:solidFill>
                  <a:srgbClr val="0070C0"/>
                </a:solidFill>
              </a:rPr>
              <a:t>.c</a:t>
            </a:r>
            <a:r>
              <a:rPr lang="en-US" sz="2000" kern="0" dirty="0" smtClean="0"/>
              <a:t> </a:t>
            </a:r>
          </a:p>
          <a:p>
            <a:pPr marL="0" indent="0" eaLnBrk="1" hangingPunct="1">
              <a:buNone/>
            </a:pPr>
            <a:r>
              <a:rPr lang="en-US" sz="2000" kern="0" dirty="0" smtClean="0"/>
              <a:t>(top-down and sideways</a:t>
            </a:r>
            <a:r>
              <a:rPr lang="en-US" sz="2000" kern="0" dirty="0" smtClean="0"/>
              <a:t>)</a:t>
            </a:r>
          </a:p>
          <a:p>
            <a:pPr marL="0" indent="0" eaLnBrk="1" hangingPunct="1">
              <a:buNone/>
            </a:pPr>
            <a:endParaRPr lang="en-US" sz="2000" kern="0" dirty="0" smtClean="0"/>
          </a:p>
          <a:p>
            <a:pPr marL="57150" indent="0" eaLnBrk="1" hangingPunct="1">
              <a:buNone/>
            </a:pPr>
            <a:r>
              <a:rPr lang="en-US" sz="2000" kern="0" dirty="0" smtClean="0"/>
              <a:t>Sometimes restricted, </a:t>
            </a:r>
            <a:r>
              <a:rPr lang="en-US" sz="2000" kern="0" dirty="0" err="1" smtClean="0"/>
              <a:t>eg</a:t>
            </a:r>
            <a:r>
              <a:rPr lang="en-US" sz="2000" kern="0" dirty="0" smtClean="0"/>
              <a:t>: Y’s to the left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Attribute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133600"/>
            <a:ext cx="8497888" cy="3429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each kind of node we give a set of equations relating </a:t>
            </a:r>
            <a:r>
              <a:rPr lang="en-US" sz="2400" dirty="0" smtClean="0"/>
              <a:t>that node's attributes and </a:t>
            </a:r>
            <a:r>
              <a:rPr lang="en-US" sz="2400" dirty="0" smtClean="0"/>
              <a:t>its children</a:t>
            </a:r>
          </a:p>
          <a:p>
            <a:pPr marL="857250" lvl="2" indent="0">
              <a:buNone/>
            </a:pPr>
            <a:r>
              <a:rPr lang="en-US" sz="2000" dirty="0" err="1" smtClean="0"/>
              <a:t>Eg</a:t>
            </a:r>
            <a:r>
              <a:rPr lang="en-US" sz="2000" dirty="0" smtClean="0"/>
              <a:t>:  </a:t>
            </a:r>
            <a:r>
              <a:rPr lang="en-US" sz="2000" dirty="0" err="1" smtClean="0">
                <a:solidFill>
                  <a:srgbClr val="0070C0"/>
                </a:solidFill>
              </a:rPr>
              <a:t>plus.val</a:t>
            </a:r>
            <a:r>
              <a:rPr lang="en-US" sz="2000" dirty="0" smtClean="0">
                <a:solidFill>
                  <a:srgbClr val="0070C0"/>
                </a:solidFill>
              </a:rPr>
              <a:t> = e1.val + </a:t>
            </a:r>
            <a:r>
              <a:rPr lang="en-US" sz="2000" dirty="0" smtClean="0">
                <a:solidFill>
                  <a:srgbClr val="0070C0"/>
                </a:solidFill>
              </a:rPr>
              <a:t>e2.val</a:t>
            </a:r>
          </a:p>
          <a:p>
            <a:pPr marL="857250" lvl="2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400050"/>
            <a:r>
              <a:rPr lang="en-US" sz="2400" dirty="0" smtClean="0"/>
              <a:t>or, relating that node's attributes and its parent</a:t>
            </a:r>
            <a:endParaRPr lang="en-US" sz="2800" dirty="0" smtClean="0"/>
          </a:p>
          <a:p>
            <a:pPr marL="857250" lvl="2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Attribution (evaluation) means finding a solution that satisfies all of the equations in the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I-</a:t>
            </a:r>
            <a:fld id="{167CA3C1-E698-49F0-99A8-BC5FDEC0C7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BCF37EFF-6B86-49EA-ABF8-A32FAB774CB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Informal Example of Attribute Rules: 1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2209800"/>
            <a:ext cx="7772400" cy="27828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Grammar for a trivial language: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prog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 </a:t>
            </a:r>
            <a:r>
              <a:rPr lang="en-US" sz="2000" dirty="0" err="1" smtClean="0"/>
              <a:t>decl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stmt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decl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/>
              <a:t> id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stm</a:t>
            </a:r>
            <a:r>
              <a:rPr lang="en-US" sz="2000" dirty="0" smtClean="0">
                <a:solidFill>
                  <a:srgbClr val="FF0000"/>
                </a:solidFill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sz="2000" dirty="0" smtClean="0">
                <a:solidFill>
                  <a:srgbClr val="FF0000"/>
                </a:solidFill>
              </a:rPr>
              <a:t> ;</a:t>
            </a:r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exp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 id | </a:t>
            </a:r>
            <a:r>
              <a:rPr lang="en-US" sz="2000" dirty="0" err="1" smtClean="0"/>
              <a:t>exp</a:t>
            </a:r>
            <a:r>
              <a:rPr lang="en-US" sz="2000" dirty="0" smtClean="0"/>
              <a:t> + </a:t>
            </a:r>
            <a:r>
              <a:rPr lang="en-US" sz="2000" dirty="0" err="1" smtClean="0"/>
              <a:t>exp</a:t>
            </a:r>
            <a:r>
              <a:rPr lang="en-US" sz="2000" dirty="0" smtClean="0"/>
              <a:t> | 1</a:t>
            </a:r>
          </a:p>
          <a:p>
            <a:pPr lvl="1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What attributes would we create in order to check types and assignability?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BCF37EFF-6B86-49EA-ABF8-A32FAB774CB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Informal Example of Attribute Rules: 1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676401"/>
            <a:ext cx="7772400" cy="1828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Grammar for a trivial language: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prog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 </a:t>
            </a:r>
            <a:r>
              <a:rPr lang="en-US" sz="2000" dirty="0" err="1" smtClean="0"/>
              <a:t>decl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stmt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decl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/>
              <a:t> id</a:t>
            </a:r>
            <a:r>
              <a:rPr lang="en-US" sz="2000" dirty="0" smtClean="0"/>
              <a:t>;</a:t>
            </a:r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stm</a:t>
            </a:r>
            <a:r>
              <a:rPr lang="en-US" sz="2000" dirty="0" smtClean="0">
                <a:solidFill>
                  <a:srgbClr val="FF0000"/>
                </a:solidFill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sz="2000" dirty="0" smtClean="0">
                <a:solidFill>
                  <a:srgbClr val="FF0000"/>
                </a:solidFill>
              </a:rPr>
              <a:t> ;</a:t>
            </a:r>
          </a:p>
          <a:p>
            <a:pPr lvl="1" eaLnBrk="1" hangingPunct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exp</a:t>
            </a:r>
            <a:r>
              <a:rPr lang="en-US" sz="2000" dirty="0" smtClean="0"/>
              <a:t> 	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 id | </a:t>
            </a:r>
            <a:r>
              <a:rPr lang="en-US" sz="2000" dirty="0" err="1" smtClean="0"/>
              <a:t>exp</a:t>
            </a:r>
            <a:r>
              <a:rPr lang="en-US" sz="2000" dirty="0" smtClean="0"/>
              <a:t> + </a:t>
            </a:r>
            <a:r>
              <a:rPr lang="en-US" sz="2000" dirty="0" err="1" smtClean="0"/>
              <a:t>exp</a:t>
            </a:r>
            <a:r>
              <a:rPr lang="en-US" sz="2000" dirty="0" smtClean="0"/>
              <a:t> | 1</a:t>
            </a:r>
          </a:p>
          <a:p>
            <a:pPr lvl="1" eaLnBrk="1" hangingPunct="1">
              <a:buNone/>
            </a:pP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0" y="4346872"/>
            <a:ext cx="7391400" cy="12311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For </a:t>
            </a:r>
            <a:r>
              <a:rPr lang="en-US" sz="2000" dirty="0" err="1">
                <a:solidFill>
                  <a:srgbClr val="FF0000"/>
                </a:solidFill>
              </a:rPr>
              <a:t>stm</a:t>
            </a:r>
            <a:r>
              <a:rPr lang="en-US" sz="2000" dirty="0">
                <a:solidFill>
                  <a:srgbClr val="FF0000"/>
                </a:solidFill>
              </a:rPr>
              <a:t> 	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exp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exp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; </a:t>
            </a:r>
            <a:r>
              <a:rPr lang="en-US" dirty="0" smtClean="0"/>
              <a:t>need to check that:</a:t>
            </a:r>
          </a:p>
          <a:p>
            <a:pPr marL="0" lvl="1"/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LHS </a:t>
            </a:r>
            <a:r>
              <a:rPr lang="en-US" dirty="0" err="1" smtClean="0">
                <a:solidFill>
                  <a:srgbClr val="FF0000"/>
                </a:solidFill>
              </a:rPr>
              <a:t>exp</a:t>
            </a:r>
            <a:r>
              <a:rPr lang="en-US" dirty="0" smtClean="0"/>
              <a:t> is assignable - not a constant, not an arithmetic expression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RHS </a:t>
            </a:r>
            <a:r>
              <a:rPr lang="en-US" dirty="0" err="1">
                <a:solidFill>
                  <a:srgbClr val="FF0000"/>
                </a:solidFill>
              </a:rPr>
              <a:t>exp</a:t>
            </a:r>
            <a:r>
              <a:rPr lang="en-US" dirty="0"/>
              <a:t> </a:t>
            </a:r>
            <a:r>
              <a:rPr lang="en-US" dirty="0" smtClean="0"/>
              <a:t>has a type that is assignment-compatible with LHS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D85B2C4-D910-4E6B-8DD0-59238CFBF9A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Informal Example of Attribute Rules: 2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4582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.</a:t>
            </a:r>
            <a:r>
              <a:rPr lang="en-US" sz="2000" dirty="0" err="1" smtClean="0"/>
              <a:t>env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"environment"</a:t>
            </a:r>
          </a:p>
          <a:p>
            <a:pPr lvl="1" eaLnBrk="1" hangingPunct="1"/>
            <a:r>
              <a:rPr lang="en-US" sz="1800" dirty="0" smtClean="0"/>
              <a:t>link to a Symbol Table entry</a:t>
            </a:r>
          </a:p>
          <a:p>
            <a:pPr lvl="1" eaLnBrk="1" hangingPunct="1"/>
            <a:r>
              <a:rPr lang="en-US" sz="1800" dirty="0" smtClean="0"/>
              <a:t>synthesized by </a:t>
            </a:r>
            <a:r>
              <a:rPr lang="en-US" sz="1800" i="1" dirty="0" err="1" smtClean="0">
                <a:solidFill>
                  <a:srgbClr val="0070C0"/>
                </a:solidFill>
              </a:rPr>
              <a:t>decl</a:t>
            </a:r>
            <a:r>
              <a:rPr lang="en-US" sz="1800" dirty="0" smtClean="0"/>
              <a:t>, inherited by </a:t>
            </a:r>
            <a:r>
              <a:rPr lang="en-US" sz="1800" i="1" dirty="0" err="1" smtClean="0">
                <a:solidFill>
                  <a:srgbClr val="0070C0"/>
                </a:solidFill>
              </a:rPr>
              <a:t>stm</a:t>
            </a:r>
            <a:endParaRPr lang="en-US" sz="1800" i="1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1800" dirty="0"/>
              <a:t>e</a:t>
            </a:r>
            <a:r>
              <a:rPr lang="en-US" sz="1800" dirty="0" smtClean="0"/>
              <a:t>ach entry maps a name to its type and value</a:t>
            </a:r>
          </a:p>
          <a:p>
            <a:pPr eaLnBrk="1" hangingPunct="1"/>
            <a:r>
              <a:rPr lang="en-US" sz="2000" dirty="0" smtClean="0"/>
              <a:t>.type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expression type (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, Boolean,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>
                <a:solidFill>
                  <a:srgbClr val="0070C0"/>
                </a:solidFill>
              </a:rPr>
              <a:t>[], class</a:t>
            </a:r>
            <a:r>
              <a:rPr lang="en-US" sz="1800" dirty="0" smtClean="0"/>
              <a:t>)</a:t>
            </a:r>
          </a:p>
          <a:p>
            <a:pPr lvl="1" eaLnBrk="1" hangingPunct="1"/>
            <a:r>
              <a:rPr lang="en-US" sz="1800" dirty="0" smtClean="0"/>
              <a:t>synthesized</a:t>
            </a:r>
          </a:p>
          <a:p>
            <a:pPr eaLnBrk="1" hangingPunct="1"/>
            <a:r>
              <a:rPr lang="en-US" sz="2000" dirty="0" smtClean="0"/>
              <a:t>.kind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variable </a:t>
            </a:r>
            <a:r>
              <a:rPr lang="en-US" sz="1800" i="1" dirty="0" smtClean="0"/>
              <a:t>versus </a:t>
            </a:r>
            <a:r>
              <a:rPr lang="en-US" sz="1800" dirty="0" smtClean="0"/>
              <a:t>value (</a:t>
            </a:r>
            <a:r>
              <a:rPr lang="en-US" sz="1800" dirty="0" err="1" smtClean="0"/>
              <a:t>lvalue</a:t>
            </a:r>
            <a:r>
              <a:rPr lang="en-US" sz="1800" dirty="0" smtClean="0"/>
              <a:t> </a:t>
            </a:r>
            <a:r>
              <a:rPr lang="en-US" sz="1800" i="1" dirty="0" smtClean="0"/>
              <a:t>versus</a:t>
            </a:r>
            <a:r>
              <a:rPr lang="en-US" sz="1800" dirty="0" smtClean="0"/>
              <a:t> </a:t>
            </a:r>
            <a:r>
              <a:rPr lang="en-US" sz="1800" dirty="0" err="1" smtClean="0"/>
              <a:t>rvalue</a:t>
            </a:r>
            <a:r>
              <a:rPr lang="en-US" sz="1800" dirty="0" smtClean="0"/>
              <a:t>, in C-speak)</a:t>
            </a:r>
          </a:p>
          <a:p>
            <a:pPr lvl="1" eaLnBrk="1" hangingPunct="1"/>
            <a:r>
              <a:rPr lang="en-US" sz="1800" dirty="0" smtClean="0"/>
              <a:t>synthesized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69048" y="1754073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324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Attributes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for Declarations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83953" y="1005534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319"/>
              </p:ext>
            </p:extLst>
          </p:nvPr>
        </p:nvGraphicFramePr>
        <p:xfrm>
          <a:off x="823031" y="2350464"/>
          <a:ext cx="6629400" cy="792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24200"/>
                <a:gridCol w="3505200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decl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2000" b="0" dirty="0" err="1" smtClean="0">
                          <a:latin typeface="+mn-lt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</a:rPr>
                        <a:t> id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</a:rPr>
                        <a:t>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decl.env</a:t>
                      </a:r>
                      <a:r>
                        <a:rPr lang="en-US" sz="2000" dirty="0" smtClean="0"/>
                        <a:t> = {id, </a:t>
                      </a:r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var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886200" y="4114800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decl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86200" y="5103091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63463" y="5103091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32028" y="5103091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int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" name="Straight Arrow Connector 4"/>
          <p:cNvCxnSpPr>
            <a:endCxn id="12" idx="0"/>
          </p:cNvCxnSpPr>
          <p:nvPr/>
        </p:nvCxnSpPr>
        <p:spPr bwMode="auto">
          <a:xfrm flipH="1">
            <a:off x="3136828" y="4495800"/>
            <a:ext cx="1054172" cy="6072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V="1">
            <a:off x="4191000" y="4495800"/>
            <a:ext cx="0" cy="6072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Arrow Connector 17"/>
          <p:cNvCxnSpPr>
            <a:stCxn id="3" idx="2"/>
            <a:endCxn id="11" idx="0"/>
          </p:cNvCxnSpPr>
          <p:nvPr/>
        </p:nvCxnSpPr>
        <p:spPr bwMode="auto">
          <a:xfrm>
            <a:off x="4191000" y="4495800"/>
            <a:ext cx="1077263" cy="6072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4648200" y="3658827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791200"/>
            <a:ext cx="609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- not all node types have, or need, attributes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for Programs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83953" y="1005534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47169"/>
              </p:ext>
            </p:extLst>
          </p:nvPr>
        </p:nvGraphicFramePr>
        <p:xfrm>
          <a:off x="378459" y="2906110"/>
          <a:ext cx="5272969" cy="792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57803"/>
                <a:gridCol w="3015166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prog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2000" b="0" dirty="0" err="1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decl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2000" b="0" dirty="0" err="1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stm</a:t>
                      </a:r>
                      <a:endParaRPr lang="en-US" sz="2000" b="0" dirty="0" smtClean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stm.env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= </a:t>
                      </a:r>
                      <a:r>
                        <a:rPr lang="en-US" sz="2000" dirty="0" err="1" smtClean="0"/>
                        <a:t>decl.env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5943600" y="4113573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34200" y="5101864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41828" y="5101864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decl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" name="Straight Arrow Connector 4"/>
          <p:cNvCxnSpPr>
            <a:stCxn id="3" idx="2"/>
            <a:endCxn id="12" idx="0"/>
          </p:cNvCxnSpPr>
          <p:nvPr/>
        </p:nvCxnSpPr>
        <p:spPr bwMode="auto">
          <a:xfrm flipH="1">
            <a:off x="5346628" y="4494573"/>
            <a:ext cx="977972" cy="6072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H="1" flipV="1">
            <a:off x="6324600" y="4494573"/>
            <a:ext cx="914400" cy="60729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7620000" y="4493418"/>
            <a:ext cx="762000" cy="304800"/>
          </a:xfrm>
          <a:prstGeom prst="wedgeRectCallout">
            <a:avLst>
              <a:gd name="adj1" fmla="val -72083"/>
              <a:gd name="adj2" fmla="val 146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095642" y="4645818"/>
            <a:ext cx="762000" cy="304800"/>
          </a:xfrm>
          <a:prstGeom prst="wedgeRectCallout">
            <a:avLst>
              <a:gd name="adj1" fmla="val 70584"/>
              <a:gd name="adj2" fmla="val 1402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for Constants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1018336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8423"/>
              </p:ext>
            </p:extLst>
          </p:nvPr>
        </p:nvGraphicFramePr>
        <p:xfrm>
          <a:off x="762000" y="2990544"/>
          <a:ext cx="4960922" cy="1097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49877"/>
                <a:gridCol w="2611045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exp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1</a:t>
                      </a:r>
                      <a:endParaRPr lang="en-US" sz="2000" b="0" dirty="0" smtClean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exp.type</a:t>
                      </a:r>
                      <a:r>
                        <a:rPr lang="en-US" sz="2000" dirty="0" smtClean="0"/>
                        <a:t> = </a:t>
                      </a:r>
                      <a:r>
                        <a:rPr lang="en-US" sz="2000" dirty="0" err="1" smtClean="0"/>
                        <a:t>int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exp.kind</a:t>
                      </a:r>
                      <a:r>
                        <a:rPr lang="en-US" sz="2000" dirty="0" smtClean="0"/>
                        <a:t> = </a:t>
                      </a:r>
                      <a:r>
                        <a:rPr lang="en-US" sz="2000" dirty="0" err="1" smtClean="0"/>
                        <a:t>val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172200" y="4460081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5410200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V="1">
            <a:off x="6553200" y="4841081"/>
            <a:ext cx="0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7457281" y="3747940"/>
            <a:ext cx="1066800" cy="546571"/>
          </a:xfrm>
          <a:prstGeom prst="wedgeRectCallout">
            <a:avLst>
              <a:gd name="adj1" fmla="val -97083"/>
              <a:gd name="adj2" fmla="val 11724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for Expressions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1018336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341334"/>
              </p:ext>
            </p:extLst>
          </p:nvPr>
        </p:nvGraphicFramePr>
        <p:xfrm>
          <a:off x="409574" y="2605563"/>
          <a:ext cx="6448425" cy="1402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09826"/>
                <a:gridCol w="4038599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exp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id</a:t>
                      </a:r>
                      <a:endParaRPr lang="en-US" sz="2000" b="0" dirty="0" smtClean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id.type</a:t>
                      </a:r>
                      <a:r>
                        <a:rPr lang="en-US" sz="2000" baseline="0" dirty="0" smtClean="0"/>
                        <a:t>   = </a:t>
                      </a:r>
                      <a:r>
                        <a:rPr lang="en-US" sz="2000" baseline="0" dirty="0" err="1" smtClean="0"/>
                        <a:t>exp.env.lookup</a:t>
                      </a:r>
                      <a:r>
                        <a:rPr lang="en-US" sz="2000" baseline="0" dirty="0" smtClean="0"/>
                        <a:t>(id)</a:t>
                      </a:r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exp.type</a:t>
                      </a:r>
                      <a:r>
                        <a:rPr lang="en-US" sz="2000" dirty="0" smtClean="0"/>
                        <a:t> = </a:t>
                      </a:r>
                      <a:r>
                        <a:rPr lang="en-US" sz="2000" dirty="0" err="1" smtClean="0"/>
                        <a:t>id.type</a:t>
                      </a:r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exp.kind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baseline="0" dirty="0" err="1" smtClean="0"/>
                        <a:t>id.kind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172200" y="4460081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5410200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V="1">
            <a:off x="6553200" y="4841081"/>
            <a:ext cx="0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7457281" y="3747940"/>
            <a:ext cx="696119" cy="546571"/>
          </a:xfrm>
          <a:prstGeom prst="wedgeRectCallout">
            <a:avLst>
              <a:gd name="adj1" fmla="val -123354"/>
              <a:gd name="adj2" fmla="val 1153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7381081" y="4841081"/>
            <a:ext cx="772319" cy="569119"/>
          </a:xfrm>
          <a:prstGeom prst="wedgeRectCallout">
            <a:avLst>
              <a:gd name="adj1" fmla="val -113459"/>
              <a:gd name="adj2" fmla="val 8333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644566B-CDA8-44EF-A694-840FF1269B0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Syntax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There is a level of correctness not captured by a CFG: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Has a variable been declared before it is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Are types consistent in an expression?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 the assignment </a:t>
            </a:r>
            <a:r>
              <a:rPr lang="en-US" sz="2000" dirty="0" smtClean="0">
                <a:solidFill>
                  <a:srgbClr val="0070C0"/>
                </a:solidFill>
              </a:rPr>
              <a:t>x=y</a:t>
            </a:r>
            <a:r>
              <a:rPr lang="en-US" sz="2000" dirty="0" smtClean="0"/>
              <a:t>, is </a:t>
            </a:r>
            <a:r>
              <a:rPr lang="en-US" sz="2000" dirty="0" smtClean="0">
                <a:solidFill>
                  <a:srgbClr val="0070C0"/>
                </a:solidFill>
              </a:rPr>
              <a:t>y</a:t>
            </a:r>
            <a:r>
              <a:rPr lang="en-US" sz="2000" dirty="0" smtClean="0"/>
              <a:t> assignable to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Does a method call have right number and types of parameters?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 a selector </a:t>
            </a:r>
            <a:r>
              <a:rPr lang="en-US" sz="2000" dirty="0" err="1" smtClean="0">
                <a:solidFill>
                  <a:srgbClr val="0070C0"/>
                </a:solidFill>
              </a:rPr>
              <a:t>p.q</a:t>
            </a:r>
            <a:r>
              <a:rPr lang="en-US" sz="2000" dirty="0" smtClean="0"/>
              <a:t>, is q a method or field of object </a:t>
            </a:r>
            <a:r>
              <a:rPr lang="en-US" sz="2000" dirty="0" smtClean="0">
                <a:solidFill>
                  <a:srgbClr val="0070C0"/>
                </a:solidFill>
              </a:rPr>
              <a:t>p</a:t>
            </a:r>
            <a:r>
              <a:rPr lang="en-US" sz="20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Is variable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dirty="0" smtClean="0"/>
              <a:t> guaranteed to be initialized before it is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Could </a:t>
            </a:r>
            <a:r>
              <a:rPr lang="en-US" sz="2000" dirty="0" smtClean="0">
                <a:solidFill>
                  <a:srgbClr val="0070C0"/>
                </a:solidFill>
              </a:rPr>
              <a:t>p</a:t>
            </a:r>
            <a:r>
              <a:rPr lang="en-US" sz="2000" dirty="0" smtClean="0"/>
              <a:t> be null when </a:t>
            </a:r>
            <a:r>
              <a:rPr lang="en-US" sz="2000" dirty="0" err="1" smtClean="0">
                <a:solidFill>
                  <a:srgbClr val="0070C0"/>
                </a:solidFill>
              </a:rPr>
              <a:t>p.q</a:t>
            </a:r>
            <a:r>
              <a:rPr lang="en-US" sz="2000" dirty="0" smtClean="0"/>
              <a:t> is executed?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Etc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for Addition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8125" y="214313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78772"/>
              </p:ext>
            </p:extLst>
          </p:nvPr>
        </p:nvGraphicFramePr>
        <p:xfrm>
          <a:off x="426229" y="1778876"/>
          <a:ext cx="6355571" cy="1859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55434"/>
                <a:gridCol w="4100137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exp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exp</a:t>
                      </a:r>
                      <a:r>
                        <a:rPr lang="en-US" sz="2000" b="0" baseline="-2500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1</a:t>
                      </a:r>
                      <a:r>
                        <a:rPr lang="en-US" sz="2000" b="0" baseline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 + exp</a:t>
                      </a:r>
                      <a:r>
                        <a:rPr lang="en-US" sz="2000" b="0" baseline="-2500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2</a:t>
                      </a:r>
                      <a:endParaRPr lang="en-US" sz="2000" b="0" baseline="-25000" dirty="0" smtClean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/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.env = </a:t>
                      </a:r>
                      <a:r>
                        <a:rPr lang="en-US" dirty="0" err="1" smtClean="0"/>
                        <a:t>exp.env</a:t>
                      </a:r>
                      <a:endParaRPr lang="en-US" dirty="0" smtClean="0"/>
                    </a:p>
                    <a:p>
                      <a:pPr lvl="0" eaLnBrk="1" hangingPunct="1"/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.env = </a:t>
                      </a:r>
                      <a:r>
                        <a:rPr lang="en-US" dirty="0" err="1" smtClean="0"/>
                        <a:t>exp.env</a:t>
                      </a:r>
                      <a:endParaRPr lang="en-US" dirty="0" smtClean="0"/>
                    </a:p>
                    <a:p>
                      <a:pPr lvl="0" eaLnBrk="1" hangingPunct="1"/>
                      <a:r>
                        <a:rPr lang="en-US" dirty="0" smtClean="0"/>
                        <a:t>if 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.type </a:t>
                      </a:r>
                      <a:r>
                        <a:rPr lang="en-US" dirty="0" smtClean="0"/>
                        <a:t>!</a:t>
                      </a:r>
                      <a:r>
                        <a:rPr lang="en-US" dirty="0" smtClean="0">
                          <a:sym typeface="Symbol" panose="05050102010706020507" pitchFamily="18" charset="2"/>
                        </a:rPr>
                        <a:t>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.type then error</a:t>
                      </a:r>
                    </a:p>
                    <a:p>
                      <a:pPr lvl="0" eaLnBrk="1" hangingPunct="1"/>
                      <a:r>
                        <a:rPr lang="en-US" dirty="0" err="1" smtClean="0"/>
                        <a:t>exp.type</a:t>
                      </a:r>
                      <a:r>
                        <a:rPr lang="en-US" dirty="0" smtClean="0"/>
                        <a:t> = 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.type</a:t>
                      </a:r>
                    </a:p>
                    <a:p>
                      <a:pPr lvl="0" eaLnBrk="1" hangingPunct="1"/>
                      <a:r>
                        <a:rPr lang="en-US" dirty="0" err="1" smtClean="0"/>
                        <a:t>exp.kind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val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172200" y="4460081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5410200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V="1">
            <a:off x="6553200" y="4841081"/>
            <a:ext cx="0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7457281" y="3505200"/>
            <a:ext cx="772319" cy="789312"/>
          </a:xfrm>
          <a:prstGeom prst="wedgeRectCallout">
            <a:avLst>
              <a:gd name="adj1" fmla="val -116897"/>
              <a:gd name="adj2" fmla="val 832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52481" y="5410745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exp</a:t>
            </a:r>
            <a:r>
              <a:rPr lang="en-US" baseline="-25000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81601" y="5410200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exp</a:t>
            </a:r>
            <a:r>
              <a:rPr lang="en-US" baseline="-25000" dirty="0" smtClean="0">
                <a:latin typeface="Tahoma" charset="0"/>
              </a:rPr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9" name="Straight Arrow Connector 18"/>
          <p:cNvCxnSpPr>
            <a:stCxn id="15" idx="0"/>
            <a:endCxn id="3" idx="2"/>
          </p:cNvCxnSpPr>
          <p:nvPr/>
        </p:nvCxnSpPr>
        <p:spPr bwMode="auto">
          <a:xfrm flipV="1">
            <a:off x="5562601" y="4841081"/>
            <a:ext cx="990599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Arrow Connector 20"/>
          <p:cNvCxnSpPr>
            <a:stCxn id="14" idx="0"/>
            <a:endCxn id="3" idx="2"/>
          </p:cNvCxnSpPr>
          <p:nvPr/>
        </p:nvCxnSpPr>
        <p:spPr bwMode="auto">
          <a:xfrm flipH="1" flipV="1">
            <a:off x="6553200" y="4841081"/>
            <a:ext cx="980281" cy="5696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" name="Rectangular Callout 23"/>
          <p:cNvSpPr/>
          <p:nvPr/>
        </p:nvSpPr>
        <p:spPr bwMode="auto">
          <a:xfrm>
            <a:off x="8151812" y="4497262"/>
            <a:ext cx="772319" cy="789312"/>
          </a:xfrm>
          <a:prstGeom prst="wedgeRectCallout">
            <a:avLst>
              <a:gd name="adj1" fmla="val -103249"/>
              <a:gd name="adj2" fmla="val 6562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404916" y="4078605"/>
            <a:ext cx="772319" cy="789312"/>
          </a:xfrm>
          <a:prstGeom prst="wedgeRectCallout">
            <a:avLst>
              <a:gd name="adj1" fmla="val 66946"/>
              <a:gd name="adj2" fmla="val 11631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F8D643-1BB6-4F9B-8036-C11602034FB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 for Assignment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87175" y="936081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63688"/>
              </p:ext>
            </p:extLst>
          </p:nvPr>
        </p:nvGraphicFramePr>
        <p:xfrm>
          <a:off x="304800" y="2454371"/>
          <a:ext cx="6355571" cy="1584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55434"/>
                <a:gridCol w="4100137"/>
              </a:tblGrid>
              <a:tr h="32600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Production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latin typeface="+mn-lt"/>
                        </a:rPr>
                        <a:t>stm</a:t>
                      </a:r>
                      <a:r>
                        <a:rPr lang="en-US" sz="2000" b="0" dirty="0" smtClean="0">
                          <a:latin typeface="+mn-lt"/>
                        </a:rPr>
                        <a:t> </a:t>
                      </a:r>
                      <a:r>
                        <a:rPr lang="en-US" sz="2000" b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 exp</a:t>
                      </a:r>
                      <a:r>
                        <a:rPr lang="en-US" sz="2000" b="0" baseline="-2500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1</a:t>
                      </a:r>
                      <a:r>
                        <a:rPr lang="en-US" sz="2000" b="0" baseline="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 = exp</a:t>
                      </a:r>
                      <a:r>
                        <a:rPr lang="en-US" sz="2000" b="0" baseline="-25000" dirty="0" smtClean="0">
                          <a:latin typeface="+mn-lt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2</a:t>
                      </a:r>
                      <a:endParaRPr lang="en-US" sz="2000" b="0" baseline="-25000" dirty="0" smtClean="0">
                        <a:latin typeface="+mn-lt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Attribute Equation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/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.env = </a:t>
                      </a:r>
                      <a:r>
                        <a:rPr lang="en-US" dirty="0" err="1" smtClean="0"/>
                        <a:t>stm.env</a:t>
                      </a:r>
                      <a:endParaRPr lang="en-US" dirty="0" smtClean="0"/>
                    </a:p>
                    <a:p>
                      <a:pPr lvl="0" eaLnBrk="1" hangingPunct="1"/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.env = </a:t>
                      </a:r>
                      <a:r>
                        <a:rPr lang="en-US" dirty="0" err="1" smtClean="0"/>
                        <a:t>stm.env</a:t>
                      </a:r>
                      <a:endParaRPr lang="en-US" dirty="0" smtClean="0"/>
                    </a:p>
                    <a:p>
                      <a:pPr lvl="0" eaLnBrk="1" hangingPunct="1"/>
                      <a:r>
                        <a:rPr lang="en-US" dirty="0" smtClean="0"/>
                        <a:t>if </a:t>
                      </a:r>
                      <a:r>
                        <a:rPr lang="en-US" dirty="0" smtClean="0"/>
                        <a:t>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.type !</a:t>
                      </a:r>
                      <a:r>
                        <a:rPr lang="en-US" dirty="0" smtClean="0">
                          <a:sym typeface="Symbol" panose="05050102010706020507" pitchFamily="18" charset="2"/>
                        </a:rPr>
                        <a:t></a:t>
                      </a:r>
                      <a:r>
                        <a:rPr lang="en-US" dirty="0" smtClean="0"/>
                        <a:t> exp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.type </a:t>
                      </a:r>
                      <a:r>
                        <a:rPr lang="en-US" dirty="0" smtClean="0"/>
                        <a:t>then error</a:t>
                      </a:r>
                    </a:p>
                    <a:p>
                      <a:pPr lvl="0" eaLnBrk="1" hangingPunct="1"/>
                      <a:r>
                        <a:rPr lang="en-US" dirty="0" smtClean="0"/>
                        <a:t>if exp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.kind !=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</a:t>
                      </a:r>
                      <a:r>
                        <a:rPr lang="en-US" baseline="0" dirty="0" smtClean="0"/>
                        <a:t> then error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172200" y="4460081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5410200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3" idx="2"/>
          </p:cNvCxnSpPr>
          <p:nvPr/>
        </p:nvCxnSpPr>
        <p:spPr bwMode="auto">
          <a:xfrm flipV="1">
            <a:off x="6553200" y="4841081"/>
            <a:ext cx="0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7457281" y="3505200"/>
            <a:ext cx="772319" cy="789312"/>
          </a:xfrm>
          <a:prstGeom prst="wedgeRectCallout">
            <a:avLst>
              <a:gd name="adj1" fmla="val -115582"/>
              <a:gd name="adj2" fmla="val 1102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52481" y="5410745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exp</a:t>
            </a:r>
            <a:r>
              <a:rPr lang="en-US" baseline="-25000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81601" y="5410200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exp</a:t>
            </a:r>
            <a:r>
              <a:rPr lang="en-US" baseline="-25000" dirty="0" smtClean="0">
                <a:latin typeface="Tahoma" charset="0"/>
              </a:rPr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9" name="Straight Arrow Connector 18"/>
          <p:cNvCxnSpPr>
            <a:stCxn id="15" idx="0"/>
            <a:endCxn id="3" idx="2"/>
          </p:cNvCxnSpPr>
          <p:nvPr/>
        </p:nvCxnSpPr>
        <p:spPr bwMode="auto">
          <a:xfrm flipV="1">
            <a:off x="5562601" y="4841081"/>
            <a:ext cx="990599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Arrow Connector 20"/>
          <p:cNvCxnSpPr>
            <a:stCxn id="14" idx="0"/>
            <a:endCxn id="3" idx="2"/>
          </p:cNvCxnSpPr>
          <p:nvPr/>
        </p:nvCxnSpPr>
        <p:spPr bwMode="auto">
          <a:xfrm flipH="1" flipV="1">
            <a:off x="6553200" y="4841081"/>
            <a:ext cx="980281" cy="5696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" name="Rectangular Callout 23"/>
          <p:cNvSpPr/>
          <p:nvPr/>
        </p:nvSpPr>
        <p:spPr bwMode="auto">
          <a:xfrm>
            <a:off x="8151812" y="4497262"/>
            <a:ext cx="772319" cy="789312"/>
          </a:xfrm>
          <a:prstGeom prst="wedgeRectCallout">
            <a:avLst>
              <a:gd name="adj1" fmla="val -103249"/>
              <a:gd name="adj2" fmla="val 6562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175523" y="4612825"/>
            <a:ext cx="772319" cy="789312"/>
          </a:xfrm>
          <a:prstGeom prst="wedgeRectCallout">
            <a:avLst>
              <a:gd name="adj1" fmla="val 75579"/>
              <a:gd name="adj2" fmla="val 8252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4DD2D18C-3E21-459E-99D0-26A116EFED6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519747" y="1601698"/>
            <a:ext cx="2590800" cy="49941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x; x = x + 1;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68125" y="214313"/>
            <a:ext cx="3336956" cy="11064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4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|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1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47160" y="2188738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023360" y="3138857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" name="Straight Arrow Connector 9"/>
          <p:cNvCxnSpPr>
            <a:stCxn id="9" idx="0"/>
            <a:endCxn id="8" idx="2"/>
          </p:cNvCxnSpPr>
          <p:nvPr/>
        </p:nvCxnSpPr>
        <p:spPr bwMode="auto">
          <a:xfrm flipV="1">
            <a:off x="4328160" y="2569738"/>
            <a:ext cx="0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" name="Rectangular Callout 10"/>
          <p:cNvSpPr/>
          <p:nvPr/>
        </p:nvSpPr>
        <p:spPr bwMode="auto">
          <a:xfrm>
            <a:off x="7783372" y="2752412"/>
            <a:ext cx="772319" cy="789312"/>
          </a:xfrm>
          <a:prstGeom prst="wedgeRectCallout">
            <a:avLst>
              <a:gd name="adj1" fmla="val -115582"/>
              <a:gd name="adj2" fmla="val 1102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env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.type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charset="0"/>
              </a:rPr>
              <a:t>.kind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27441" y="3139402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6561" y="3138857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" name="Straight Arrow Connector 13"/>
          <p:cNvCxnSpPr>
            <a:stCxn id="13" idx="0"/>
            <a:endCxn id="8" idx="2"/>
          </p:cNvCxnSpPr>
          <p:nvPr/>
        </p:nvCxnSpPr>
        <p:spPr bwMode="auto">
          <a:xfrm flipV="1">
            <a:off x="3337561" y="2569738"/>
            <a:ext cx="990599" cy="5691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Arrow Connector 14"/>
          <p:cNvCxnSpPr>
            <a:stCxn id="12" idx="0"/>
            <a:endCxn id="8" idx="2"/>
          </p:cNvCxnSpPr>
          <p:nvPr/>
        </p:nvCxnSpPr>
        <p:spPr bwMode="auto">
          <a:xfrm flipH="1" flipV="1">
            <a:off x="4328160" y="2569738"/>
            <a:ext cx="980281" cy="5696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353008" y="1386316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23350" y="2188738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decl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304350" y="3160724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51850" y="3160724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int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04350" y="4069137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" name="Straight Connector 2"/>
          <p:cNvCxnSpPr>
            <a:stCxn id="28" idx="2"/>
            <a:endCxn id="30" idx="0"/>
          </p:cNvCxnSpPr>
          <p:nvPr/>
        </p:nvCxnSpPr>
        <p:spPr bwMode="auto">
          <a:xfrm>
            <a:off x="1685350" y="3541724"/>
            <a:ext cx="0" cy="5274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956561" y="3898476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56561" y="4806889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5" name="Straight Connector 34"/>
          <p:cNvCxnSpPr>
            <a:stCxn id="33" idx="2"/>
            <a:endCxn id="34" idx="0"/>
          </p:cNvCxnSpPr>
          <p:nvPr/>
        </p:nvCxnSpPr>
        <p:spPr bwMode="auto">
          <a:xfrm>
            <a:off x="3337561" y="4279476"/>
            <a:ext cx="0" cy="5274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002689" y="3869554"/>
            <a:ext cx="6096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3852" y="3881765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922972" y="3881220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9" name="Straight Arrow Connector 38"/>
          <p:cNvCxnSpPr>
            <a:stCxn id="27" idx="0"/>
            <a:endCxn id="26" idx="2"/>
          </p:cNvCxnSpPr>
          <p:nvPr/>
        </p:nvCxnSpPr>
        <p:spPr bwMode="auto">
          <a:xfrm flipV="1">
            <a:off x="1304350" y="1767316"/>
            <a:ext cx="1429658" cy="4214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>
            <a:stCxn id="8" idx="0"/>
            <a:endCxn id="26" idx="2"/>
          </p:cNvCxnSpPr>
          <p:nvPr/>
        </p:nvCxnSpPr>
        <p:spPr bwMode="auto">
          <a:xfrm flipH="1" flipV="1">
            <a:off x="2734008" y="1767316"/>
            <a:ext cx="1594152" cy="4214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Arrow Connector 44"/>
          <p:cNvCxnSpPr>
            <a:stCxn id="28" idx="0"/>
            <a:endCxn id="27" idx="2"/>
          </p:cNvCxnSpPr>
          <p:nvPr/>
        </p:nvCxnSpPr>
        <p:spPr bwMode="auto">
          <a:xfrm flipH="1" flipV="1">
            <a:off x="1304350" y="2569738"/>
            <a:ext cx="381000" cy="590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8" name="Straight Arrow Connector 47"/>
          <p:cNvCxnSpPr>
            <a:stCxn id="29" idx="0"/>
            <a:endCxn id="27" idx="2"/>
          </p:cNvCxnSpPr>
          <p:nvPr/>
        </p:nvCxnSpPr>
        <p:spPr bwMode="auto">
          <a:xfrm flipV="1">
            <a:off x="732850" y="2569738"/>
            <a:ext cx="571500" cy="590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5893852" y="4806889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3" name="Straight Connector 52"/>
          <p:cNvCxnSpPr>
            <a:stCxn id="37" idx="2"/>
            <a:endCxn id="52" idx="0"/>
          </p:cNvCxnSpPr>
          <p:nvPr/>
        </p:nvCxnSpPr>
        <p:spPr bwMode="auto">
          <a:xfrm>
            <a:off x="6274852" y="4262765"/>
            <a:ext cx="0" cy="5441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922972" y="4814112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922972" y="5722525"/>
            <a:ext cx="762000" cy="381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ahoma" charset="0"/>
              </a:rPr>
              <a:t>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7" name="Straight Connector 56"/>
          <p:cNvCxnSpPr>
            <a:stCxn id="55" idx="2"/>
            <a:endCxn id="56" idx="0"/>
          </p:cNvCxnSpPr>
          <p:nvPr/>
        </p:nvCxnSpPr>
        <p:spPr bwMode="auto">
          <a:xfrm>
            <a:off x="4303972" y="5195112"/>
            <a:ext cx="0" cy="5274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38" idx="2"/>
            <a:endCxn id="55" idx="0"/>
          </p:cNvCxnSpPr>
          <p:nvPr/>
        </p:nvCxnSpPr>
        <p:spPr bwMode="auto">
          <a:xfrm>
            <a:off x="4303972" y="4262220"/>
            <a:ext cx="0" cy="5518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endCxn id="12" idx="2"/>
          </p:cNvCxnSpPr>
          <p:nvPr/>
        </p:nvCxnSpPr>
        <p:spPr bwMode="auto">
          <a:xfrm flipH="1" flipV="1">
            <a:off x="5308441" y="3520402"/>
            <a:ext cx="1092359" cy="4185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5" name="Straight Arrow Connector 64"/>
          <p:cNvCxnSpPr>
            <a:stCxn id="36" idx="0"/>
            <a:endCxn id="12" idx="2"/>
          </p:cNvCxnSpPr>
          <p:nvPr/>
        </p:nvCxnSpPr>
        <p:spPr bwMode="auto">
          <a:xfrm flipV="1">
            <a:off x="5307489" y="3520402"/>
            <a:ext cx="952" cy="3491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8" name="Straight Arrow Connector 67"/>
          <p:cNvCxnSpPr>
            <a:stCxn id="38" idx="0"/>
            <a:endCxn id="12" idx="2"/>
          </p:cNvCxnSpPr>
          <p:nvPr/>
        </p:nvCxnSpPr>
        <p:spPr bwMode="auto">
          <a:xfrm flipV="1">
            <a:off x="4303972" y="3520402"/>
            <a:ext cx="1004469" cy="3608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3477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Extensions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00200"/>
            <a:ext cx="83820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an be extended to handle sequences of declarations and statements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Sequence of declarations builds up a combined environment – each </a:t>
            </a:r>
            <a:r>
              <a:rPr lang="en-US" sz="2400" i="1" dirty="0" err="1" smtClean="0">
                <a:solidFill>
                  <a:srgbClr val="0070C0"/>
                </a:solidFill>
              </a:rPr>
              <a:t>decl</a:t>
            </a:r>
            <a:r>
              <a:rPr lang="en-US" sz="2400" dirty="0" smtClean="0"/>
              <a:t> synthesizes a new environment from </a:t>
            </a:r>
            <a:r>
              <a:rPr lang="en-US" sz="2400" dirty="0" smtClean="0"/>
              <a:t>previous, </a:t>
            </a:r>
            <a:r>
              <a:rPr lang="en-US" sz="2400" dirty="0" smtClean="0"/>
              <a:t>augmented with new binding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Full environment is passed down to statements and expressions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0590F06-43F3-4FA3-BD07-5167545B8D62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00200"/>
            <a:ext cx="8458200" cy="4343399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These are </a:t>
            </a:r>
            <a:r>
              <a:rPr lang="en-US" sz="2000" dirty="0" err="1" smtClean="0"/>
              <a:t>equational</a:t>
            </a:r>
            <a:r>
              <a:rPr lang="en-US" sz="2000" dirty="0" smtClean="0"/>
              <a:t> computations - no sequential modification of state (think functional </a:t>
            </a:r>
            <a:r>
              <a:rPr lang="en-US" sz="2000" dirty="0" smtClean="0"/>
              <a:t>programming - no side-effects)</a:t>
            </a:r>
          </a:p>
          <a:p>
            <a:endParaRPr lang="en-US" sz="2000" dirty="0"/>
          </a:p>
          <a:p>
            <a:r>
              <a:rPr lang="en-US" sz="2000" dirty="0" smtClean="0"/>
              <a:t>Issues on deciding whether a given set of attribute equations will actually converge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Can be automated, provided the attribute equations are non-circular</a:t>
            </a:r>
          </a:p>
          <a:p>
            <a:endParaRPr lang="en-US" sz="2000" dirty="0" smtClean="0"/>
          </a:p>
          <a:p>
            <a:r>
              <a:rPr lang="en-US" sz="2000" dirty="0" smtClean="0"/>
              <a:t>Problems</a:t>
            </a:r>
          </a:p>
          <a:p>
            <a:pPr lvl="1"/>
            <a:r>
              <a:rPr lang="en-US" sz="1800" dirty="0" smtClean="0"/>
              <a:t>Non-local computation</a:t>
            </a:r>
          </a:p>
          <a:p>
            <a:pPr lvl="1"/>
            <a:r>
              <a:rPr lang="en-US" sz="1800" dirty="0" smtClean="0"/>
              <a:t>Can’t afford to literally pass around copies of large, aggregate structures like environments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3B3E0E8-1E0E-4A2D-BE55-E75783A50E12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FCFDD39-C7D3-4D61-AEA0-8628B00D476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Practice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371600"/>
            <a:ext cx="8839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Attribute Grammars give us a way of thinking how to structure semantic checks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Use Symbol Tables to hold environment information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Add fields to nodes to refer to appropriate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symbol table entries for identifiers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types for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insert into appropriate places in AST class hierarchy; </a:t>
            </a:r>
            <a:r>
              <a:rPr lang="en-US" sz="1800" dirty="0" err="1" smtClean="0"/>
              <a:t>eg</a:t>
            </a:r>
            <a:r>
              <a:rPr lang="en-US" sz="1800" dirty="0" smtClean="0"/>
              <a:t>, most statements don’t need types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But, commercial compilers don't use Attribute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Instead? - "death by a thousand if's"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A0090A5-9D42-45E8-9230-3A6F856B83B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Symbol Tables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39991"/>
              </p:ext>
            </p:extLst>
          </p:nvPr>
        </p:nvGraphicFramePr>
        <p:xfrm>
          <a:off x="1447800" y="1459017"/>
          <a:ext cx="670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6764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Kind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Frame Offset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flag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constant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array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990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table that maps id </a:t>
            </a:r>
            <a:r>
              <a:rPr lang="en-US" dirty="0" smtClean="0">
                <a:sym typeface="Symbol" panose="05050102010706020507" pitchFamily="18" charset="2"/>
              </a:rPr>
              <a:t> &lt;type, kind, location, ...&gt;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4190" y="3825618"/>
            <a:ext cx="7162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lookup(id) 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>
                <a:sym typeface="Symbol" panose="05050102010706020507" pitchFamily="18" charset="2"/>
              </a:rPr>
              <a:t>info = </a:t>
            </a:r>
            <a:r>
              <a:rPr lang="en-US" dirty="0" smtClean="0">
                <a:sym typeface="Symbol" panose="05050102010706020507" pitchFamily="18" charset="2"/>
              </a:rPr>
              <a:t>&lt;type</a:t>
            </a:r>
            <a:r>
              <a:rPr lang="en-US" dirty="0" smtClean="0">
                <a:sym typeface="Symbol" panose="05050102010706020507" pitchFamily="18" charset="2"/>
              </a:rPr>
              <a:t>, kind, location, ...&gt;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enter(id, info)				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// updates table</a:t>
            </a:r>
            <a:endParaRPr lang="en-US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open()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				// opens new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 panose="05050102010706020507" pitchFamily="18" charset="2"/>
              </a:rPr>
              <a:t>close()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				// closes scope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990" y="3444618"/>
            <a:ext cx="17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4190" y="5632476"/>
            <a:ext cx="716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table from declarations </a:t>
            </a:r>
            <a:r>
              <a:rPr lang="en-US" dirty="0" smtClean="0"/>
              <a:t>during (or before) </a:t>
            </a:r>
            <a:r>
              <a:rPr lang="en-US" dirty="0" smtClean="0"/>
              <a:t>AST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info to check semantic rules (</a:t>
            </a:r>
            <a:r>
              <a:rPr lang="en-US" dirty="0" err="1" smtClean="0"/>
              <a:t>eg</a:t>
            </a:r>
            <a:r>
              <a:rPr lang="en-US" dirty="0" smtClean="0"/>
              <a:t>: declare before use)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1631" y="5232013"/>
            <a:ext cx="173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Implementing Symbol Tables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153400" cy="38862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Formerly: big topic in classical compiler courses: implementing a hashed symbol table - hash function, table size, collisions chains, </a:t>
            </a:r>
            <a:r>
              <a:rPr lang="en-US" sz="2400" dirty="0" err="1" smtClean="0"/>
              <a:t>etc</a:t>
            </a:r>
            <a:r>
              <a:rPr lang="en-US" sz="2400" dirty="0" smtClean="0"/>
              <a:t>  (The C standard library doesn't provide any)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Now: just use the collection classes provided with the implementation language (Java, C#, C++, ML, Haskell, ...)</a:t>
            </a:r>
          </a:p>
          <a:p>
            <a:pPr lvl="1"/>
            <a:r>
              <a:rPr lang="en-US" sz="2100" dirty="0" smtClean="0"/>
              <a:t>Then tune &amp; optimize if it </a:t>
            </a:r>
            <a:r>
              <a:rPr lang="en-US" sz="2100" i="1" dirty="0" smtClean="0"/>
              <a:t>really</a:t>
            </a:r>
            <a:r>
              <a:rPr lang="en-US" sz="2100" dirty="0" smtClean="0"/>
              <a:t> matters</a:t>
            </a:r>
          </a:p>
          <a:p>
            <a:pPr lvl="1"/>
            <a:r>
              <a:rPr lang="en-US" sz="2100" dirty="0" smtClean="0"/>
              <a:t>In production compilers, it really matters!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For Java:</a:t>
            </a:r>
          </a:p>
          <a:p>
            <a:pPr lvl="1"/>
            <a:r>
              <a:rPr lang="en-US" sz="2100" dirty="0" smtClean="0">
                <a:solidFill>
                  <a:srgbClr val="0070C0"/>
                </a:solidFill>
              </a:rPr>
              <a:t>Map&lt;K,V&gt; </a:t>
            </a:r>
          </a:p>
          <a:p>
            <a:pPr lvl="1"/>
            <a:r>
              <a:rPr lang="en-US" sz="2100" dirty="0" err="1" smtClean="0">
                <a:solidFill>
                  <a:srgbClr val="0070C0"/>
                </a:solidFill>
              </a:rPr>
              <a:t>ArrayList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100" dirty="0" smtClean="0"/>
              <a:t>for ordered lists (</a:t>
            </a:r>
            <a:r>
              <a:rPr lang="en-US" sz="2100" dirty="0" err="1" smtClean="0"/>
              <a:t>eg</a:t>
            </a:r>
            <a:r>
              <a:rPr lang="en-US" sz="2100" dirty="0" smtClean="0"/>
              <a:t>: parameters)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1B32C146-BFC0-4B80-9E8D-D72222FBB15F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Symbol Tables for </a:t>
            </a:r>
            <a:r>
              <a:rPr lang="en-US" dirty="0" err="1" smtClean="0"/>
              <a:t>MiniJava</a:t>
            </a:r>
            <a:r>
              <a:rPr lang="en-US" dirty="0" smtClean="0"/>
              <a:t>: Global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83040"/>
            <a:ext cx="8534400" cy="4954736"/>
          </a:xfrm>
        </p:spPr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program = 1 file = multiple classes (no separate compilation)</a:t>
            </a:r>
          </a:p>
          <a:p>
            <a:endParaRPr lang="en-US" sz="2000" dirty="0" smtClean="0"/>
          </a:p>
          <a:p>
            <a:r>
              <a:rPr lang="en-US" sz="2000" dirty="0" smtClean="0"/>
              <a:t>One </a:t>
            </a:r>
            <a:r>
              <a:rPr lang="en-US" sz="2000" dirty="0" smtClean="0"/>
              <a:t>Global table per </a:t>
            </a:r>
            <a:r>
              <a:rPr lang="en-US" sz="2000" dirty="0" smtClean="0"/>
              <a:t>program</a:t>
            </a:r>
          </a:p>
          <a:p>
            <a:endParaRPr lang="en-US" sz="2000" dirty="0" smtClean="0"/>
          </a:p>
          <a:p>
            <a:r>
              <a:rPr lang="en-US" sz="2000" dirty="0" smtClean="0"/>
              <a:t>Maps class name to Class symbol table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Created in a pass over </a:t>
            </a:r>
            <a:r>
              <a:rPr lang="en-US" sz="1800" i="1" dirty="0" err="1" smtClean="0">
                <a:solidFill>
                  <a:srgbClr val="0070C0"/>
                </a:solidFill>
              </a:rPr>
              <a:t>ClassDecl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AST nodes</a:t>
            </a:r>
          </a:p>
          <a:p>
            <a:pPr lvl="1"/>
            <a:r>
              <a:rPr lang="en-US" sz="1800" dirty="0" smtClean="0"/>
              <a:t>Used to check field/method names and extract their </a:t>
            </a:r>
            <a:r>
              <a:rPr lang="en-US" sz="1800" dirty="0" smtClean="0"/>
              <a:t>info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Global Symbol Table lives throughout the compilation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In real Java, Symbol Table info is persisted into .class files</a:t>
            </a:r>
          </a:p>
          <a:p>
            <a:pPr lvl="1"/>
            <a:r>
              <a:rPr lang="en-US" sz="1800" dirty="0" smtClean="0"/>
              <a:t>In C#, </a:t>
            </a:r>
            <a:r>
              <a:rPr lang="en-US" sz="1800" dirty="0"/>
              <a:t>Symbol Table info is </a:t>
            </a:r>
            <a:r>
              <a:rPr lang="en-US" sz="1800" dirty="0" smtClean="0"/>
              <a:t>persisted as 'metadata' into output </a:t>
            </a:r>
            <a:r>
              <a:rPr lang="en-US" sz="1800" i="1" dirty="0" smtClean="0"/>
              <a:t>assembly</a:t>
            </a:r>
            <a:endParaRPr lang="en-US" sz="1800" dirty="0" smtClean="0"/>
          </a:p>
        </p:txBody>
      </p:sp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1191BF3F-204F-411B-8F7D-0EBB6ED459C0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Symbol Tables for </a:t>
            </a:r>
            <a:r>
              <a:rPr lang="en-US" dirty="0" err="1" smtClean="0"/>
              <a:t>MiniJava</a:t>
            </a:r>
            <a:r>
              <a:rPr lang="en-US" dirty="0" smtClean="0"/>
              <a:t>: Class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32391" y="1618774"/>
            <a:ext cx="8077200" cy="234362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 smtClean="0"/>
              <a:t>One Class symbol table for each class</a:t>
            </a:r>
          </a:p>
          <a:p>
            <a:pPr lvl="1"/>
            <a:r>
              <a:rPr lang="en-US" sz="2400" dirty="0" smtClean="0"/>
              <a:t>1 entry for each field in class</a:t>
            </a:r>
          </a:p>
          <a:p>
            <a:pPr lvl="2"/>
            <a:r>
              <a:rPr lang="en-US" sz="2000" dirty="0" smtClean="0"/>
              <a:t>name, type,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public|private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000" dirty="0" smtClean="0"/>
              <a:t>, </a:t>
            </a:r>
            <a:r>
              <a:rPr lang="en-US" sz="2000" dirty="0" smtClean="0"/>
              <a:t>offset-in-class</a:t>
            </a:r>
          </a:p>
          <a:p>
            <a:pPr lvl="1"/>
            <a:r>
              <a:rPr lang="en-US" sz="2400" dirty="0" smtClean="0"/>
              <a:t>1 entry for each method in class</a:t>
            </a:r>
          </a:p>
          <a:p>
            <a:pPr lvl="2"/>
            <a:r>
              <a:rPr lang="en-US" sz="2000" dirty="0" smtClean="0"/>
              <a:t>List of </a:t>
            </a:r>
            <a:r>
              <a:rPr lang="en-US" sz="2000" dirty="0" smtClean="0"/>
              <a:t>parameters: </a:t>
            </a:r>
            <a:r>
              <a:rPr lang="en-US" sz="1800" dirty="0" smtClean="0"/>
              <a:t>name</a:t>
            </a:r>
            <a:r>
              <a:rPr lang="en-US" sz="1800" dirty="0" smtClean="0"/>
              <a:t>, type, </a:t>
            </a:r>
            <a:r>
              <a:rPr lang="en-US" sz="1800" dirty="0" smtClean="0"/>
              <a:t>ordinal (or ordered)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811E70E-D55F-45B8-B834-8BFC27A69C9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32391" y="4495800"/>
            <a:ext cx="8077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 full Java, need </a:t>
            </a:r>
            <a:r>
              <a:rPr lang="en-US" sz="2400" dirty="0" smtClean="0"/>
              <a:t>some way to handle namespaces</a:t>
            </a:r>
          </a:p>
          <a:p>
            <a:endParaRPr lang="en-US" sz="2400" dirty="0"/>
          </a:p>
          <a:p>
            <a:r>
              <a:rPr lang="en-US" sz="2400" dirty="0" err="1" smtClean="0"/>
              <a:t>Ie</a:t>
            </a:r>
            <a:r>
              <a:rPr lang="en-US" sz="2400" dirty="0" smtClean="0"/>
              <a:t>: </a:t>
            </a:r>
            <a:r>
              <a:rPr lang="en-US" sz="2000" dirty="0" smtClean="0"/>
              <a:t>same identifier </a:t>
            </a:r>
            <a:r>
              <a:rPr lang="en-US" sz="2000" dirty="0"/>
              <a:t>can </a:t>
            </a:r>
            <a:r>
              <a:rPr lang="en-US" sz="2000" dirty="0" smtClean="0"/>
              <a:t>be both </a:t>
            </a:r>
            <a:r>
              <a:rPr lang="en-US" sz="2000" dirty="0"/>
              <a:t>a method </a:t>
            </a:r>
            <a:r>
              <a:rPr lang="en-US" sz="2000" i="1" dirty="0"/>
              <a:t>and</a:t>
            </a:r>
            <a:r>
              <a:rPr lang="en-US" sz="2000" dirty="0"/>
              <a:t> a field in a </a:t>
            </a:r>
            <a:r>
              <a:rPr lang="en-US" sz="2000" dirty="0" smtClean="0"/>
              <a:t>class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E9412514-F449-4DAD-ADB0-72C512C030C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else to know to generate code?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447800"/>
            <a:ext cx="8001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Where are fields allocated in an object?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big are objects? (</a:t>
            </a:r>
            <a:r>
              <a:rPr lang="en-US" sz="2400" dirty="0" err="1" smtClean="0"/>
              <a:t>ie</a:t>
            </a:r>
            <a:r>
              <a:rPr lang="en-US" sz="2400" dirty="0" smtClean="0"/>
              <a:t>, how much storage needs to be allocated by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Where are local variables stored when a method is called?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Which methods are associated with an object/class?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</a:t>
            </a:r>
            <a:r>
              <a:rPr lang="en-US" sz="2000" dirty="0" smtClean="0"/>
              <a:t>ow do we figure out which method to call based on the run-time type of an object?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A9081478-CA69-48B8-A28F-52D6B1CCE5B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Symbol Tables for </a:t>
            </a:r>
            <a:r>
              <a:rPr lang="en-US" dirty="0" err="1" smtClean="0"/>
              <a:t>MiniJava</a:t>
            </a:r>
            <a:r>
              <a:rPr lang="en-US" dirty="0" smtClean="0"/>
              <a:t>: Locals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719176"/>
            <a:ext cx="8229600" cy="407202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One Locals table for each method</a:t>
            </a:r>
          </a:p>
          <a:p>
            <a:pPr lvl="1" eaLnBrk="1" hangingPunct="1"/>
            <a:r>
              <a:rPr lang="en-US" sz="2400" dirty="0" smtClean="0"/>
              <a:t>One entry for each parameter</a:t>
            </a:r>
          </a:p>
          <a:p>
            <a:pPr lvl="2" eaLnBrk="1" hangingPunct="1"/>
            <a:r>
              <a:rPr lang="en-US" sz="2000" dirty="0" smtClean="0"/>
              <a:t>Contents = </a:t>
            </a:r>
            <a:r>
              <a:rPr lang="en-US" sz="2000" dirty="0" smtClean="0"/>
              <a:t>type, memory location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One entry for each local variable</a:t>
            </a:r>
          </a:p>
          <a:p>
            <a:pPr lvl="2" eaLnBrk="1" hangingPunct="1"/>
            <a:r>
              <a:rPr lang="en-US" sz="2000" dirty="0" smtClean="0"/>
              <a:t>Contents = </a:t>
            </a:r>
            <a:r>
              <a:rPr lang="en-US" sz="2000" dirty="0" smtClean="0"/>
              <a:t>type, memory location</a:t>
            </a:r>
            <a:endParaRPr lang="en-US" sz="2000" dirty="0"/>
          </a:p>
          <a:p>
            <a:pPr lvl="1" eaLnBrk="1" hangingPunct="1"/>
            <a:endParaRPr lang="en-US" dirty="0" smtClean="0"/>
          </a:p>
          <a:p>
            <a:pPr marL="400050" eaLnBrk="1" hangingPunct="1"/>
            <a:r>
              <a:rPr lang="en-US" sz="2400" dirty="0" smtClean="0"/>
              <a:t>Needed only while compiling the </a:t>
            </a:r>
            <a:r>
              <a:rPr lang="en-US" sz="2400" dirty="0" smtClean="0"/>
              <a:t>method</a:t>
            </a:r>
          </a:p>
          <a:p>
            <a:pPr marL="400050" eaLnBrk="1" hangingPunct="1"/>
            <a:endParaRPr lang="en-US" sz="2400" dirty="0" smtClean="0"/>
          </a:p>
          <a:p>
            <a:pPr marL="400050" eaLnBrk="1" hangingPunct="1"/>
            <a:r>
              <a:rPr lang="en-US" sz="2400" dirty="0" smtClean="0"/>
              <a:t>Can discard when done (after first, or final, pass)</a:t>
            </a:r>
          </a:p>
          <a:p>
            <a:pPr lvl="2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5E7B092C-6F2E-4127-9899-3F52132C47D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MiniJava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510359"/>
            <a:ext cx="8001000" cy="435704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don't deal with:</a:t>
            </a:r>
          </a:p>
          <a:p>
            <a:pPr lvl="1" eaLnBrk="1" hangingPunct="1"/>
            <a:r>
              <a:rPr lang="en-US" sz="2000" dirty="0" smtClean="0"/>
              <a:t>Class static fields or methods</a:t>
            </a:r>
          </a:p>
          <a:p>
            <a:pPr lvl="1" eaLnBrk="1" hangingPunct="1"/>
            <a:r>
              <a:rPr lang="en-US" sz="2000" dirty="0" smtClean="0"/>
              <a:t>Accessibility - public, protected, private</a:t>
            </a:r>
          </a:p>
          <a:p>
            <a:pPr lvl="1" eaLnBrk="1" hangingPunct="1"/>
            <a:r>
              <a:rPr lang="en-US" sz="2000" dirty="0" smtClean="0"/>
              <a:t>Inner </a:t>
            </a:r>
            <a:r>
              <a:rPr lang="en-US" sz="2000" dirty="0" smtClean="0"/>
              <a:t>classes</a:t>
            </a:r>
          </a:p>
          <a:p>
            <a:pPr lvl="1" eaLnBrk="1" hangingPunct="1"/>
            <a:r>
              <a:rPr lang="en-US" sz="2000" dirty="0" smtClean="0"/>
              <a:t>Nested scopes in methods – </a:t>
            </a:r>
            <a:r>
              <a:rPr lang="en-US" sz="2000" dirty="0" smtClean="0"/>
              <a:t>re-use </a:t>
            </a:r>
            <a:r>
              <a:rPr lang="en-US" sz="2000" dirty="0" smtClean="0"/>
              <a:t>of </a:t>
            </a:r>
            <a:r>
              <a:rPr lang="en-US" sz="2000" dirty="0" smtClean="0"/>
              <a:t>identifiers, nested </a:t>
            </a:r>
            <a:r>
              <a:rPr lang="en-US" sz="2000" dirty="0" smtClean="0"/>
              <a:t>functions (ML, Pascal, </a:t>
            </a:r>
            <a:r>
              <a:rPr lang="en-US" sz="2000" dirty="0" smtClean="0"/>
              <a:t>…)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Basic idea: new symbol tables for inner scopes, linked to surrounding scope’s table</a:t>
            </a:r>
          </a:p>
          <a:p>
            <a:pPr lvl="1" eaLnBrk="1" hangingPunct="1"/>
            <a:r>
              <a:rPr lang="en-US" sz="2000" dirty="0" smtClean="0"/>
              <a:t>Look for identifier in inner scope; if not found look in surrounding scope (recursively)</a:t>
            </a:r>
          </a:p>
          <a:p>
            <a:pPr lvl="1" eaLnBrk="1" hangingPunct="1"/>
            <a:r>
              <a:rPr lang="en-US" sz="2000" dirty="0" smtClean="0"/>
              <a:t>Pop back up on scope exit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D6DD12E-BE50-4891-ACE4-2E96CBBF882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Engineering Issues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752600"/>
            <a:ext cx="8686800" cy="3429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 practice, want to retain O(1) lookup</a:t>
            </a:r>
          </a:p>
          <a:p>
            <a:pPr lvl="1" eaLnBrk="1" hangingPunct="1"/>
            <a:r>
              <a:rPr lang="en-US" sz="2000" dirty="0" smtClean="0"/>
              <a:t>Use hash tables with additional information to get the scope nesting right</a:t>
            </a:r>
          </a:p>
          <a:p>
            <a:pPr lvl="2" eaLnBrk="1" hangingPunct="1"/>
            <a:r>
              <a:rPr lang="en-US" sz="1800" dirty="0" smtClean="0"/>
              <a:t>Scope entry/exit </a:t>
            </a:r>
            <a:r>
              <a:rPr lang="en-US" sz="1800" dirty="0" smtClean="0"/>
              <a:t>operations</a:t>
            </a:r>
          </a:p>
          <a:p>
            <a:pPr lvl="2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In </a:t>
            </a:r>
            <a:r>
              <a:rPr lang="en-US" sz="2400" dirty="0" err="1" smtClean="0"/>
              <a:t>multipass</a:t>
            </a:r>
            <a:r>
              <a:rPr lang="en-US" sz="2400" dirty="0" smtClean="0"/>
              <a:t> compilers, </a:t>
            </a:r>
            <a:r>
              <a:rPr lang="en-US" sz="2400" dirty="0" smtClean="0"/>
              <a:t>Symbol </a:t>
            </a:r>
            <a:r>
              <a:rPr lang="en-US" sz="2400" dirty="0"/>
              <a:t>T</a:t>
            </a:r>
            <a:r>
              <a:rPr lang="en-US" sz="2400" dirty="0" smtClean="0"/>
              <a:t>able </a:t>
            </a:r>
            <a:r>
              <a:rPr lang="en-US" sz="2400" dirty="0" smtClean="0"/>
              <a:t>info needs to persist after analysis of inner scopes for use on later passes</a:t>
            </a:r>
          </a:p>
          <a:p>
            <a:pPr lvl="1" eaLnBrk="1" hangingPunct="1"/>
            <a:r>
              <a:rPr lang="en-US" sz="2000" dirty="0" smtClean="0"/>
              <a:t>See a compiler textbook for ideas &amp;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7C23F85-8F29-4E5B-93AD-36C70A44834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Recovery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634184"/>
            <a:ext cx="8534400" cy="3810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 to do when compiler finds an undeclared identifier?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x = y + 1</a:t>
            </a:r>
            <a:r>
              <a:rPr lang="en-US" sz="2000" dirty="0" smtClean="0"/>
              <a:t> and </a:t>
            </a:r>
            <a:r>
              <a:rPr lang="en-US" sz="2000" dirty="0" smtClean="0"/>
              <a:t>there is no entry for </a:t>
            </a:r>
            <a:r>
              <a:rPr lang="en-US" sz="2000" dirty="0" smtClean="0">
                <a:solidFill>
                  <a:srgbClr val="0070C0"/>
                </a:solidFill>
              </a:rPr>
              <a:t>y</a:t>
            </a:r>
            <a:r>
              <a:rPr lang="en-US" sz="2000" dirty="0" smtClean="0"/>
              <a:t> in Symbol Table</a:t>
            </a:r>
          </a:p>
          <a:p>
            <a:pPr lvl="1" eaLnBrk="1" hangingPunct="1"/>
            <a:r>
              <a:rPr lang="en-US" sz="2000" dirty="0" smtClean="0"/>
              <a:t>Only </a:t>
            </a:r>
            <a:r>
              <a:rPr lang="en-US" sz="2000" dirty="0" smtClean="0"/>
              <a:t>complain once (Why?)</a:t>
            </a:r>
          </a:p>
          <a:p>
            <a:pPr lvl="1" eaLnBrk="1" hangingPunct="1"/>
            <a:r>
              <a:rPr lang="en-US" sz="2000" dirty="0" smtClean="0"/>
              <a:t>Create an entry for </a:t>
            </a:r>
            <a:r>
              <a:rPr lang="en-US" sz="2000" dirty="0" smtClean="0">
                <a:solidFill>
                  <a:srgbClr val="0070C0"/>
                </a:solidFill>
              </a:rPr>
              <a:t>y</a:t>
            </a:r>
            <a:r>
              <a:rPr lang="en-US" sz="2000" dirty="0" smtClean="0"/>
              <a:t> in Symbol Table, to suppress future error messages</a:t>
            </a:r>
          </a:p>
          <a:p>
            <a:pPr lvl="1" eaLnBrk="1" hangingPunct="1"/>
            <a:r>
              <a:rPr lang="en-US" sz="2000" dirty="0" smtClean="0"/>
              <a:t>Assign </a:t>
            </a:r>
            <a:r>
              <a:rPr lang="en-US" sz="2000" dirty="0" smtClean="0"/>
              <a:t>the forged </a:t>
            </a:r>
            <a:r>
              <a:rPr lang="en-US" sz="2000" dirty="0" smtClean="0"/>
              <a:t>entry for </a:t>
            </a:r>
            <a:r>
              <a:rPr lang="en-US" sz="2000" dirty="0" smtClean="0">
                <a:solidFill>
                  <a:srgbClr val="0070C0"/>
                </a:solidFill>
              </a:rPr>
              <a:t>y</a:t>
            </a:r>
            <a:r>
              <a:rPr lang="en-US" sz="2000" dirty="0" smtClean="0"/>
              <a:t> to have a </a:t>
            </a:r>
            <a:r>
              <a:rPr lang="en-US" sz="2000" dirty="0" smtClean="0"/>
              <a:t>type of “unknown”</a:t>
            </a:r>
          </a:p>
          <a:p>
            <a:pPr lvl="1" eaLnBrk="1" hangingPunct="1"/>
            <a:r>
              <a:rPr lang="en-US" sz="2000" dirty="0" smtClean="0"/>
              <a:t>“Unknown” is the type of all malformed expressions and is compatible with all other types </a:t>
            </a:r>
          </a:p>
          <a:p>
            <a:pPr lvl="2" eaLnBrk="1" hangingPunct="1"/>
            <a:r>
              <a:rPr lang="en-US" sz="1800" dirty="0" smtClean="0"/>
              <a:t>Can avoid redundant error messages (how?)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2B729EAF-C235-4B21-AD8E-24353FBFA2B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“Predefined” Things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905000"/>
            <a:ext cx="8534400" cy="3581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Many languages have some “predefined” </a:t>
            </a:r>
            <a:r>
              <a:rPr lang="en-US" sz="2400" dirty="0" smtClean="0"/>
              <a:t>items</a:t>
            </a:r>
          </a:p>
          <a:p>
            <a:pPr lvl="1" eaLnBrk="1" hangingPunct="1">
              <a:defRPr/>
            </a:pPr>
            <a:r>
              <a:rPr lang="en-US" sz="2000" dirty="0" smtClean="0"/>
              <a:t>classes, functions (</a:t>
            </a:r>
            <a:r>
              <a:rPr lang="en-US" sz="2000" dirty="0" err="1" smtClean="0"/>
              <a:t>eg</a:t>
            </a:r>
            <a:r>
              <a:rPr lang="en-US" sz="2000" dirty="0" smtClean="0"/>
              <a:t>: "</a:t>
            </a:r>
            <a:r>
              <a:rPr lang="en-US" sz="2000" dirty="0" err="1" smtClean="0"/>
              <a:t>maxint</a:t>
            </a:r>
            <a:r>
              <a:rPr lang="en-US" sz="2000" dirty="0" smtClean="0"/>
              <a:t>")</a:t>
            </a:r>
          </a:p>
          <a:p>
            <a:pPr lvl="1" eaLnBrk="1" hangingPunct="1">
              <a:defRPr/>
            </a:pPr>
            <a:r>
              <a:rPr lang="en-US" sz="2000" dirty="0"/>
              <a:t>"</a:t>
            </a:r>
            <a:r>
              <a:rPr lang="en-US" sz="2000" dirty="0" smtClean="0"/>
              <a:t>standard library" or "prelude"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Write initialization code to inject predefined info in Symbol Table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Preferably, import a file including "standard prelude".  Tradeoffs?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Rest </a:t>
            </a:r>
            <a:r>
              <a:rPr lang="en-US" sz="2400" dirty="0" smtClean="0"/>
              <a:t>of compiler </a:t>
            </a:r>
            <a:r>
              <a:rPr lang="en-US" sz="2400" dirty="0" smtClean="0"/>
              <a:t>doesn’t </a:t>
            </a:r>
            <a:r>
              <a:rPr lang="en-US" sz="2400" dirty="0" smtClean="0"/>
              <a:t>need to know the difference between “</a:t>
            </a:r>
            <a:r>
              <a:rPr lang="en-US" sz="2400" dirty="0" smtClean="0"/>
              <a:t>predefined” </a:t>
            </a:r>
            <a:r>
              <a:rPr lang="en-US" sz="2400" dirty="0" smtClean="0"/>
              <a:t>items and ones found in the </a:t>
            </a:r>
            <a:r>
              <a:rPr lang="en-US" sz="2400" dirty="0" smtClean="0"/>
              <a:t>user program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87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7AA0F2D-30FA-41E5-AA1F-0BBDEC58844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524000"/>
            <a:ext cx="8458200" cy="3886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Classical roles of types in programming languages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/>
              <a:t>Compile-time error </a:t>
            </a:r>
            <a:r>
              <a:rPr lang="en-US" sz="2000" dirty="0" smtClean="0"/>
              <a:t>detection (find errors ASAP)</a:t>
            </a:r>
            <a:endParaRPr lang="en-US" sz="2000" dirty="0"/>
          </a:p>
          <a:p>
            <a:pPr lvl="1" eaLnBrk="1" hangingPunct="1"/>
            <a:r>
              <a:rPr lang="en-US" sz="2000" dirty="0" smtClean="0"/>
              <a:t>Improved expressiveness </a:t>
            </a:r>
            <a:r>
              <a:rPr lang="en-US" sz="2000" dirty="0" smtClean="0"/>
              <a:t>(</a:t>
            </a:r>
            <a:r>
              <a:rPr lang="en-US" sz="2000" dirty="0" err="1" smtClean="0"/>
              <a:t>eg</a:t>
            </a:r>
            <a:r>
              <a:rPr lang="en-US" sz="2000" dirty="0" smtClean="0"/>
              <a:t>: method &amp; operator overloading)</a:t>
            </a:r>
          </a:p>
          <a:p>
            <a:pPr lvl="1" eaLnBrk="1" hangingPunct="1"/>
            <a:r>
              <a:rPr lang="en-US" sz="2000" dirty="0" smtClean="0"/>
              <a:t>Provide </a:t>
            </a:r>
            <a:r>
              <a:rPr lang="en-US" sz="2000" dirty="0" smtClean="0"/>
              <a:t>information to optimizer</a:t>
            </a:r>
          </a:p>
          <a:p>
            <a:pPr lvl="1" eaLnBrk="1" hangingPunct="1"/>
            <a:r>
              <a:rPr lang="en-US" sz="2000" dirty="0"/>
              <a:t>Runtime safety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Haskell - if your program type-checks, it's like correct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Even FORTRAN had INTEGER and REAL - different bit layouts</a:t>
            </a:r>
          </a:p>
          <a:p>
            <a:pPr lvl="1" eaLnBrk="1" hangingPunct="1"/>
            <a:r>
              <a:rPr lang="en-US" sz="2000" dirty="0" smtClean="0"/>
              <a:t>Can we ensure programs are correct with enough testing?</a:t>
            </a:r>
            <a:endParaRPr lang="en-US" sz="20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002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Static </a:t>
            </a:r>
            <a:r>
              <a:rPr lang="en-US" sz="2400" i="1" dirty="0" smtClean="0"/>
              <a:t>vs</a:t>
            </a:r>
            <a:r>
              <a:rPr lang="en-US" sz="2400" dirty="0" smtClean="0"/>
              <a:t> dynamic typing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• static: checking done prior to execution (</a:t>
            </a:r>
            <a:r>
              <a:rPr lang="en-US" sz="1800" dirty="0" err="1" smtClean="0"/>
              <a:t>eg</a:t>
            </a:r>
            <a:r>
              <a:rPr lang="en-US" sz="1800" dirty="0" smtClean="0"/>
              <a:t>, at compile-time)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• dynamic: checking during execution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Strong </a:t>
            </a:r>
            <a:r>
              <a:rPr lang="en-US" sz="2400" i="1" dirty="0" smtClean="0"/>
              <a:t>vs</a:t>
            </a:r>
            <a:r>
              <a:rPr lang="en-US" sz="2400" dirty="0" smtClean="0"/>
              <a:t> </a:t>
            </a:r>
            <a:r>
              <a:rPr lang="en-US" sz="2400" dirty="0" smtClean="0"/>
              <a:t>weak typing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• strong: guarantees no illegal operations performed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 smtClean="0"/>
              <a:t>• weak: can’t make guarantees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Caveats: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Hybrids common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Inconsistent usage common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“</a:t>
            </a:r>
            <a:r>
              <a:rPr lang="en-US" sz="1800" dirty="0" err="1" smtClean="0"/>
              <a:t>untyped</a:t>
            </a:r>
            <a:r>
              <a:rPr lang="en-US" sz="1800" dirty="0" smtClean="0"/>
              <a:t>” or “</a:t>
            </a:r>
            <a:r>
              <a:rPr lang="en-US" sz="1800" dirty="0" err="1" smtClean="0"/>
              <a:t>typeless</a:t>
            </a:r>
            <a:r>
              <a:rPr lang="en-US" sz="1800" dirty="0" smtClean="0"/>
              <a:t>”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/>
              <a:t>	could mean dynamic or weak 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74416334"/>
              </p:ext>
            </p:extLst>
          </p:nvPr>
        </p:nvGraphicFramePr>
        <p:xfrm>
          <a:off x="4163438" y="3962400"/>
          <a:ext cx="4648200" cy="1828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9200"/>
                <a:gridCol w="1472119"/>
                <a:gridCol w="1956881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Static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Dynamic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strong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Java, SML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Scheme, Ruby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weak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6102" name="Date Placeholder 4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6103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4925FE7-43AD-4016-A897-FEB66D45E33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B4488B6-8FC4-40A0-89A7-31EE4F5C89ED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Systems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219200"/>
            <a:ext cx="7772400" cy="50244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Base Types</a:t>
            </a:r>
          </a:p>
          <a:p>
            <a:pPr lvl="1" eaLnBrk="1" hangingPunct="1"/>
            <a:r>
              <a:rPr lang="en-US" sz="2000" dirty="0" smtClean="0"/>
              <a:t>Fundamental, atomic types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, double, char, </a:t>
            </a:r>
            <a:r>
              <a:rPr lang="en-US" sz="2000" dirty="0" err="1" smtClean="0">
                <a:solidFill>
                  <a:srgbClr val="0070C0"/>
                </a:solidFill>
              </a:rPr>
              <a:t>bool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 eaLnBrk="1" hangingPunct="1"/>
            <a:endParaRPr lang="en-US" sz="20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400" dirty="0" smtClean="0"/>
              <a:t>Compound </a:t>
            </a:r>
            <a:r>
              <a:rPr lang="en-US" sz="2400" dirty="0" smtClean="0"/>
              <a:t>or C</a:t>
            </a:r>
            <a:r>
              <a:rPr lang="en-US" sz="2400" dirty="0" smtClean="0"/>
              <a:t>onstructed </a:t>
            </a:r>
            <a:r>
              <a:rPr lang="en-US" sz="2400" dirty="0" smtClean="0"/>
              <a:t>Types</a:t>
            </a:r>
          </a:p>
          <a:p>
            <a:pPr lvl="1" eaLnBrk="1" hangingPunct="1"/>
            <a:r>
              <a:rPr lang="en-US" sz="2000" dirty="0" smtClean="0"/>
              <a:t>Built up from other types (recursively)</a:t>
            </a:r>
          </a:p>
          <a:p>
            <a:pPr lvl="1" eaLnBrk="1" hangingPunct="1"/>
            <a:r>
              <a:rPr lang="en-US" sz="2000" dirty="0" smtClean="0"/>
              <a:t>Type-Constructors include: </a:t>
            </a:r>
          </a:p>
          <a:p>
            <a:pPr lvl="2" eaLnBrk="1" hangingPunct="1"/>
            <a:r>
              <a:rPr lang="en-US" sz="1800" dirty="0" smtClean="0"/>
              <a:t>arrays</a:t>
            </a:r>
          </a:p>
          <a:p>
            <a:pPr lvl="2" eaLnBrk="1" hangingPunct="1"/>
            <a:r>
              <a:rPr lang="en-US" sz="1800" dirty="0" smtClean="0"/>
              <a:t>records/</a:t>
            </a:r>
            <a:r>
              <a:rPr lang="en-US" sz="1800" dirty="0" err="1" smtClean="0"/>
              <a:t>structs</a:t>
            </a:r>
            <a:r>
              <a:rPr lang="en-US" sz="1800" dirty="0" smtClean="0"/>
              <a:t>/classes</a:t>
            </a:r>
          </a:p>
          <a:p>
            <a:pPr lvl="2" eaLnBrk="1" hangingPunct="1"/>
            <a:r>
              <a:rPr lang="en-US" sz="1800" dirty="0" smtClean="0"/>
              <a:t>pointers</a:t>
            </a:r>
          </a:p>
          <a:p>
            <a:pPr lvl="2" eaLnBrk="1" hangingPunct="1"/>
            <a:r>
              <a:rPr lang="en-US" sz="1800" dirty="0" smtClean="0"/>
              <a:t>enumerations</a:t>
            </a:r>
          </a:p>
          <a:p>
            <a:pPr lvl="2" eaLnBrk="1" hangingPunct="1"/>
            <a:r>
              <a:rPr lang="en-US" sz="1800" dirty="0" smtClean="0"/>
              <a:t>functions</a:t>
            </a:r>
          </a:p>
          <a:p>
            <a:pPr lvl="2" eaLnBrk="1" hangingPunct="1"/>
            <a:r>
              <a:rPr lang="en-US" sz="1800" dirty="0" smtClean="0"/>
              <a:t>modules (</a:t>
            </a:r>
            <a:r>
              <a:rPr lang="en-US" sz="1800" dirty="0" err="1" smtClean="0"/>
              <a:t>eg</a:t>
            </a:r>
            <a:r>
              <a:rPr lang="en-US" sz="1800" dirty="0" smtClean="0"/>
              <a:t>: ML)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8A51C9E-757E-43F3-95B7-932FB02C19D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Represent </a:t>
            </a:r>
            <a:r>
              <a:rPr lang="en-US" dirty="0" smtClean="0"/>
              <a:t>Types in a </a:t>
            </a:r>
            <a:r>
              <a:rPr lang="en-US" dirty="0" smtClean="0"/>
              <a:t>Compiler?</a:t>
            </a:r>
            <a:endParaRPr lang="en-US" dirty="0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19200" y="2438400"/>
            <a:ext cx="6324600" cy="1981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Create a shallow class hierarchy.  </a:t>
            </a:r>
            <a:r>
              <a:rPr lang="en-US" sz="2400" dirty="0" err="1" smtClean="0"/>
              <a:t>Eg</a:t>
            </a:r>
            <a:r>
              <a:rPr lang="en-US" sz="2400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abstract class Type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{...}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class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ClassType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Type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{...}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	class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BaseType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extends Type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{...}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/>
            <a:r>
              <a:rPr lang="en-US" sz="2000" dirty="0" smtClean="0"/>
              <a:t>Should not need too many of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vs</a:t>
            </a:r>
            <a:r>
              <a:rPr lang="en-US" dirty="0" smtClean="0"/>
              <a:t> ASTs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88269"/>
            <a:ext cx="77724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Types are not AST nodes</a:t>
            </a:r>
            <a:r>
              <a:rPr lang="en-US" sz="2400" dirty="0" smtClean="0"/>
              <a:t>!  (</a:t>
            </a:r>
            <a:r>
              <a:rPr lang="en-US" sz="2400" dirty="0" err="1" smtClean="0"/>
              <a:t>eg</a:t>
            </a:r>
            <a:r>
              <a:rPr lang="en-US" sz="2400" dirty="0" smtClean="0"/>
              <a:t>: </a:t>
            </a:r>
            <a:r>
              <a:rPr lang="en-US" sz="2400" dirty="0" err="1" smtClean="0"/>
              <a:t>IntType</a:t>
            </a:r>
            <a:r>
              <a:rPr lang="en-US" sz="2400" dirty="0" smtClean="0"/>
              <a:t> != INT != ILIT)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AST = abstract representation of source program (including source program type info)</a:t>
            </a:r>
          </a:p>
          <a:p>
            <a:endParaRPr lang="en-US" sz="2400" dirty="0" smtClean="0"/>
          </a:p>
          <a:p>
            <a:r>
              <a:rPr lang="en-US" sz="2400" dirty="0" smtClean="0"/>
              <a:t>Types = abstract representation of types for semantics checks, inference, etc.</a:t>
            </a:r>
          </a:p>
          <a:p>
            <a:pPr lvl="1"/>
            <a:r>
              <a:rPr lang="en-US" sz="2000" dirty="0" smtClean="0"/>
              <a:t>Can include information not explicitly represented in the source code, or may describe types in ways more convenient for processing</a:t>
            </a:r>
          </a:p>
          <a:p>
            <a:endParaRPr lang="en-US" sz="2400" dirty="0" smtClean="0"/>
          </a:p>
          <a:p>
            <a:r>
              <a:rPr lang="en-US" sz="2400" dirty="0" smtClean="0"/>
              <a:t>Be sure you have a separate “type” class hierarchy in your compiler distinct from the AST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DEBD750D-C3F7-4007-BFFF-8A00F3D2AEA6}" type="slidenum">
              <a:rPr lang="en-US" smtClean="0"/>
              <a:pPr/>
              <a:t>49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7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Semantic Analysis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305800" cy="4306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Main tasks:</a:t>
            </a:r>
          </a:p>
          <a:p>
            <a:pPr lvl="1"/>
            <a:r>
              <a:rPr lang="en-US" dirty="0" smtClean="0"/>
              <a:t>Extract types and other information from the program</a:t>
            </a:r>
          </a:p>
          <a:p>
            <a:pPr lvl="1"/>
            <a:r>
              <a:rPr lang="en-US" dirty="0" smtClean="0"/>
              <a:t>Check language rules that go beyond the context-free grammar</a:t>
            </a:r>
          </a:p>
          <a:p>
            <a:pPr lvl="1"/>
            <a:r>
              <a:rPr lang="en-US" dirty="0" smtClean="0"/>
              <a:t>Resolve names – connect declarations and uses</a:t>
            </a:r>
          </a:p>
          <a:p>
            <a:pPr lvl="1"/>
            <a:r>
              <a:rPr lang="en-US" dirty="0" smtClean="0"/>
              <a:t>“Understand” the program – last phase of front end</a:t>
            </a:r>
          </a:p>
          <a:p>
            <a:pPr lvl="1"/>
            <a:r>
              <a:rPr lang="en-US" dirty="0" smtClean="0"/>
              <a:t>... so the program is </a:t>
            </a:r>
            <a:r>
              <a:rPr lang="en-US" dirty="0"/>
              <a:t>"</a:t>
            </a:r>
            <a:r>
              <a:rPr lang="en-US" dirty="0" smtClean="0"/>
              <a:t>correct" for hand-off to the backend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data structures: symbol tables</a:t>
            </a:r>
          </a:p>
          <a:p>
            <a:pPr lvl="1"/>
            <a:r>
              <a:rPr lang="en-US" dirty="0" smtClean="0"/>
              <a:t>For each identifier in the program, record its attributes (kind, type,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Later: assign storage locations (stack frame offsets) for variables; add other annotations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953FA337-CAB2-4CC3-89AB-111DCFE71F8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Base Types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07724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each base type (</a:t>
            </a:r>
            <a:r>
              <a:rPr lang="en-US" sz="2000" i="1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/>
              <a:t>, </a:t>
            </a:r>
            <a:r>
              <a:rPr lang="en-US" sz="2000" i="1" dirty="0" err="1" smtClean="0">
                <a:solidFill>
                  <a:srgbClr val="0070C0"/>
                </a:solidFill>
              </a:rPr>
              <a:t>bool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r>
              <a:rPr lang="en-US" sz="2000" dirty="0" smtClean="0"/>
              <a:t>), create a single object to represent it</a:t>
            </a:r>
          </a:p>
          <a:p>
            <a:pPr lvl="1"/>
            <a:r>
              <a:rPr lang="en-US" sz="1800" dirty="0" smtClean="0"/>
              <a:t>Symbol table entries and AST nodes for expressions refer to these to represent type info</a:t>
            </a:r>
          </a:p>
          <a:p>
            <a:pPr lvl="1"/>
            <a:r>
              <a:rPr lang="en-US" sz="1800" dirty="0" smtClean="0"/>
              <a:t>Usually create at compiler startup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Useful to create a type </a:t>
            </a:r>
            <a:r>
              <a:rPr lang="en-US" sz="2000" i="1" dirty="0" smtClean="0">
                <a:solidFill>
                  <a:srgbClr val="0070C0"/>
                </a:solidFill>
              </a:rPr>
              <a:t>void</a:t>
            </a:r>
            <a:r>
              <a:rPr lang="en-US" sz="2000" dirty="0" smtClean="0"/>
              <a:t> object to tag functions that return no value</a:t>
            </a:r>
          </a:p>
          <a:p>
            <a:endParaRPr lang="en-US" sz="2000" dirty="0" smtClean="0"/>
          </a:p>
          <a:p>
            <a:r>
              <a:rPr lang="en-US" sz="2000" dirty="0" smtClean="0"/>
              <a:t>Also useful to create a type </a:t>
            </a:r>
            <a:r>
              <a:rPr lang="en-US" sz="2000" i="1" dirty="0" smtClean="0">
                <a:solidFill>
                  <a:srgbClr val="0070C0"/>
                </a:solidFill>
              </a:rPr>
              <a:t>unknown</a:t>
            </a:r>
            <a:r>
              <a:rPr lang="en-US" sz="2000" dirty="0" smtClean="0"/>
              <a:t> object for errors</a:t>
            </a:r>
          </a:p>
          <a:p>
            <a:pPr lvl="1"/>
            <a:r>
              <a:rPr lang="en-US" sz="1800" i="1" dirty="0" smtClean="0">
                <a:solidFill>
                  <a:srgbClr val="0070C0"/>
                </a:solidFill>
              </a:rPr>
              <a:t>void</a:t>
            </a:r>
            <a:r>
              <a:rPr lang="en-US" sz="1800" dirty="0" smtClean="0"/>
              <a:t> and </a:t>
            </a:r>
            <a:r>
              <a:rPr lang="en-US" sz="1800" i="1" dirty="0" smtClean="0">
                <a:solidFill>
                  <a:srgbClr val="0070C0"/>
                </a:solidFill>
              </a:rPr>
              <a:t>unknown</a:t>
            </a:r>
            <a:r>
              <a:rPr lang="en-US" sz="1800" dirty="0" smtClean="0"/>
              <a:t> types reduce need for special case </a:t>
            </a:r>
            <a:r>
              <a:rPr lang="en-US" sz="1800" dirty="0" smtClean="0"/>
              <a:t>code</a:t>
            </a:r>
          </a:p>
          <a:p>
            <a:pPr lvl="1"/>
            <a:r>
              <a:rPr lang="en-US" sz="1800" dirty="0" err="1" smtClean="0"/>
              <a:t>ie</a:t>
            </a:r>
            <a:r>
              <a:rPr lang="en-US" sz="1800" dirty="0" smtClean="0"/>
              <a:t>, pass these types around - no need to check </a:t>
            </a:r>
            <a:r>
              <a:rPr lang="en-US" sz="1800" i="1" dirty="0" smtClean="0"/>
              <a:t>everywhere</a:t>
            </a:r>
            <a:endParaRPr lang="en-US" sz="1800" dirty="0" smtClean="0"/>
          </a:p>
        </p:txBody>
      </p:sp>
      <p:sp>
        <p:nvSpPr>
          <p:cNvPr id="6041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F6B4053-AB28-4EBA-AA72-8C2DA16FC594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C5B24B0-4606-45F9-909D-8CBE7385E4E6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Types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2057400"/>
            <a:ext cx="7772400" cy="2819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Basic idea: use appropriate “type constructor” object that refers to component types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Limited number – correspond directly to type constructors in the language (record/</a:t>
            </a:r>
            <a:r>
              <a:rPr lang="en-US" sz="2000" dirty="0" err="1" smtClean="0"/>
              <a:t>struct</a:t>
            </a:r>
            <a:r>
              <a:rPr lang="en-US" sz="2000" dirty="0" smtClean="0"/>
              <a:t>, class, array, function</a:t>
            </a:r>
            <a:r>
              <a:rPr lang="en-US" sz="2000" dirty="0" smtClean="0"/>
              <a:t>, …)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A compound type is represented as a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Class Types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752600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Type for: class Id { fields and methods </a:t>
            </a:r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class </a:t>
            </a:r>
            <a:r>
              <a:rPr lang="en-US" sz="2000" dirty="0" err="1" smtClean="0">
                <a:solidFill>
                  <a:srgbClr val="0070C0"/>
                </a:solidFill>
              </a:rPr>
              <a:t>ClassType</a:t>
            </a:r>
            <a:r>
              <a:rPr lang="en-US" sz="2000" dirty="0" smtClean="0">
                <a:solidFill>
                  <a:srgbClr val="0070C0"/>
                </a:solidFill>
              </a:rPr>
              <a:t> extends Type {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Type </a:t>
            </a:r>
            <a:r>
              <a:rPr lang="en-US" sz="2000" dirty="0" err="1" smtClean="0">
                <a:solidFill>
                  <a:srgbClr val="0070C0"/>
                </a:solidFill>
              </a:rPr>
              <a:t>baseClassType</a:t>
            </a:r>
            <a:r>
              <a:rPr lang="en-US" sz="2000" dirty="0" smtClean="0">
                <a:solidFill>
                  <a:srgbClr val="0070C0"/>
                </a:solidFill>
              </a:rPr>
              <a:t>;    </a:t>
            </a:r>
            <a:r>
              <a:rPr lang="en-US" sz="2000" dirty="0" smtClean="0">
                <a:solidFill>
                  <a:srgbClr val="0070C0"/>
                </a:solidFill>
              </a:rPr>
              <a:t>	// </a:t>
            </a:r>
            <a:r>
              <a:rPr lang="en-US" sz="2000" dirty="0" smtClean="0">
                <a:solidFill>
                  <a:srgbClr val="0070C0"/>
                </a:solidFill>
              </a:rPr>
              <a:t>ref to base class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ArrayList</a:t>
            </a:r>
            <a:r>
              <a:rPr lang="en-US" sz="2000" dirty="0" smtClean="0">
                <a:solidFill>
                  <a:srgbClr val="0070C0"/>
                </a:solidFill>
              </a:rPr>
              <a:t> fields</a:t>
            </a:r>
            <a:r>
              <a:rPr lang="en-US" sz="2000" dirty="0" smtClean="0">
                <a:solidFill>
                  <a:srgbClr val="0070C0"/>
                </a:solidFill>
              </a:rPr>
              <a:t>;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// </a:t>
            </a:r>
            <a:r>
              <a:rPr lang="en-US" sz="2000" dirty="0" smtClean="0">
                <a:solidFill>
                  <a:srgbClr val="0070C0"/>
                </a:solidFill>
              </a:rPr>
              <a:t>type info for fields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ArrayList</a:t>
            </a:r>
            <a:r>
              <a:rPr lang="en-US" sz="2000" dirty="0" smtClean="0">
                <a:solidFill>
                  <a:srgbClr val="0070C0"/>
                </a:solidFill>
              </a:rPr>
              <a:t> methods;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// </a:t>
            </a:r>
            <a:r>
              <a:rPr lang="en-US" sz="2000" dirty="0" smtClean="0">
                <a:solidFill>
                  <a:srgbClr val="0070C0"/>
                </a:solidFill>
              </a:rPr>
              <a:t>type info for methods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(Note: may not want to do this literally depending on how class symbol tables are represented; </a:t>
            </a:r>
            <a:r>
              <a:rPr lang="en-US" sz="2000" dirty="0" err="1" smtClean="0"/>
              <a:t>ie</a:t>
            </a:r>
            <a:r>
              <a:rPr lang="en-US" sz="2000" dirty="0" smtClean="0"/>
              <a:t>, class Symbol </a:t>
            </a:r>
            <a:r>
              <a:rPr lang="en-US" sz="2000" dirty="0"/>
              <a:t>T</a:t>
            </a:r>
            <a:r>
              <a:rPr lang="en-US" sz="2000" dirty="0" smtClean="0"/>
              <a:t>ables </a:t>
            </a:r>
            <a:r>
              <a:rPr lang="en-US" sz="2000" dirty="0" smtClean="0"/>
              <a:t>might be useful as the representation of the class </a:t>
            </a:r>
            <a:r>
              <a:rPr lang="en-US" sz="2000" dirty="0" smtClean="0"/>
              <a:t>type)</a:t>
            </a:r>
            <a:endParaRPr lang="en-US" sz="2000" dirty="0" smtClean="0"/>
          </a:p>
        </p:txBody>
      </p:sp>
      <p:sp>
        <p:nvSpPr>
          <p:cNvPr id="624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2E3DDAE-23E2-408A-A682-D99671CEFDD3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A2E47B9-91D5-4F15-91A0-FDEE36C88628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Types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017713"/>
            <a:ext cx="8382000" cy="35448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For regular Java this is simple: only possibility is # of dimensions and element type</a:t>
            </a:r>
          </a:p>
          <a:p>
            <a:pPr eaLnBrk="1" hangingPunct="1"/>
            <a:endParaRPr lang="en-US" sz="28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class </a:t>
            </a:r>
            <a:r>
              <a:rPr lang="en-US" sz="2000" dirty="0" err="1" smtClean="0">
                <a:solidFill>
                  <a:srgbClr val="0070C0"/>
                </a:solidFill>
              </a:rPr>
              <a:t>ArrayType</a:t>
            </a:r>
            <a:r>
              <a:rPr lang="en-US" sz="2000" dirty="0" smtClean="0">
                <a:solidFill>
                  <a:srgbClr val="0070C0"/>
                </a:solidFill>
              </a:rPr>
              <a:t> extends Type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nDims</a:t>
            </a:r>
            <a:r>
              <a:rPr lang="en-US" sz="2000" dirty="0" smtClean="0">
                <a:solidFill>
                  <a:srgbClr val="0070C0"/>
                </a:solidFill>
              </a:rPr>
              <a:t>;				// </a:t>
            </a:r>
            <a:r>
              <a:rPr lang="en-US" sz="2000" dirty="0" err="1" smtClean="0">
                <a:solidFill>
                  <a:srgbClr val="0070C0"/>
                </a:solidFill>
              </a:rPr>
              <a:t>eg</a:t>
            </a:r>
            <a:r>
              <a:rPr lang="en-US" sz="2000" dirty="0" smtClean="0">
                <a:solidFill>
                  <a:srgbClr val="0070C0"/>
                </a:solidFill>
              </a:rPr>
              <a:t>: 1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Type </a:t>
            </a:r>
            <a:r>
              <a:rPr lang="en-US" sz="2000" dirty="0" err="1" smtClean="0">
                <a:solidFill>
                  <a:srgbClr val="0070C0"/>
                </a:solidFill>
              </a:rPr>
              <a:t>elementType</a:t>
            </a:r>
            <a:r>
              <a:rPr lang="en-US" sz="2000" dirty="0" smtClean="0">
                <a:solidFill>
                  <a:srgbClr val="0070C0"/>
                </a:solidFill>
              </a:rPr>
              <a:t>;			// </a:t>
            </a:r>
            <a:r>
              <a:rPr lang="en-US" sz="2000" dirty="0" err="1" smtClean="0">
                <a:solidFill>
                  <a:srgbClr val="0070C0"/>
                </a:solidFill>
              </a:rPr>
              <a:t>eg</a:t>
            </a:r>
            <a:r>
              <a:rPr lang="en-US" sz="2000" dirty="0" smtClean="0">
                <a:solidFill>
                  <a:srgbClr val="0070C0"/>
                </a:solidFill>
              </a:rPr>
              <a:t>: </a:t>
            </a:r>
            <a:r>
              <a:rPr lang="en-US" sz="2000" dirty="0" err="1" smtClean="0">
                <a:solidFill>
                  <a:srgbClr val="0070C0"/>
                </a:solidFill>
              </a:rPr>
              <a:t>IntType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E0B20914-A610-4814-8664-DF39A5247869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Types for Pascal &amp;c.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75492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Pascal allows arrays to be indexed by any discrete </a:t>
            </a:r>
            <a:r>
              <a:rPr lang="en-US" sz="2400" dirty="0" smtClean="0"/>
              <a:t>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array[</a:t>
            </a:r>
            <a:r>
              <a:rPr lang="en-US" sz="2200" dirty="0" err="1" smtClean="0"/>
              <a:t>indexType</a:t>
            </a:r>
            <a:r>
              <a:rPr lang="en-US" sz="2200" dirty="0" smtClean="0"/>
              <a:t>] of </a:t>
            </a:r>
            <a:r>
              <a:rPr lang="en-US" sz="2200" dirty="0" err="1" smtClean="0"/>
              <a:t>elementType</a:t>
            </a:r>
            <a:r>
              <a:rPr lang="en-US" sz="2200" dirty="0" smtClean="0"/>
              <a:t> wher</a:t>
            </a:r>
            <a:r>
              <a:rPr lang="en-US" sz="2200" dirty="0" smtClean="0"/>
              <a:t>e </a:t>
            </a:r>
            <a:r>
              <a:rPr lang="en-US" sz="2200" dirty="0" err="1" smtClean="0"/>
              <a:t>indexType</a:t>
            </a:r>
            <a:r>
              <a:rPr lang="en-US" sz="2200" dirty="0" smtClean="0"/>
              <a:t> might be an </a:t>
            </a:r>
            <a:r>
              <a:rPr lang="en-US" sz="2200" dirty="0" err="1" smtClean="0"/>
              <a:t>enum</a:t>
            </a:r>
            <a:r>
              <a:rPr lang="en-US" sz="2200" dirty="0" smtClean="0"/>
              <a:t> such as {Red, Green, Blue}; or [3..7]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lvl="2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Element type can be any other type, including an array </a:t>
            </a:r>
            <a:r>
              <a:rPr lang="en-US" sz="2400" dirty="0" smtClean="0"/>
              <a:t> (</a:t>
            </a:r>
            <a:r>
              <a:rPr lang="en-US" sz="2400" dirty="0" err="1" smtClean="0"/>
              <a:t>ie</a:t>
            </a:r>
            <a:r>
              <a:rPr lang="en-US" sz="2400" dirty="0" smtClean="0"/>
              <a:t>, 2-D </a:t>
            </a:r>
            <a:r>
              <a:rPr lang="en-US" sz="2400" dirty="0" smtClean="0"/>
              <a:t>array = 1-D array of 1-D arrays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class </a:t>
            </a:r>
            <a:r>
              <a:rPr lang="en-US" sz="1800" dirty="0" err="1" smtClean="0">
                <a:solidFill>
                  <a:srgbClr val="0070C0"/>
                </a:solidFill>
              </a:rPr>
              <a:t>GeneralArrayType</a:t>
            </a:r>
            <a:r>
              <a:rPr lang="en-US" sz="1800" dirty="0" smtClean="0">
                <a:solidFill>
                  <a:srgbClr val="0070C0"/>
                </a:solidFill>
              </a:rPr>
              <a:t> extends Type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	Type </a:t>
            </a:r>
            <a:r>
              <a:rPr lang="en-US" sz="1800" dirty="0" err="1" smtClean="0">
                <a:solidFill>
                  <a:srgbClr val="0070C0"/>
                </a:solidFill>
              </a:rPr>
              <a:t>indexType</a:t>
            </a:r>
            <a:r>
              <a:rPr lang="en-US" sz="1800" dirty="0" smtClean="0">
                <a:solidFill>
                  <a:srgbClr val="0070C0"/>
                </a:solidFill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	Type </a:t>
            </a:r>
            <a:r>
              <a:rPr lang="en-US" sz="1800" dirty="0" err="1" smtClean="0">
                <a:solidFill>
                  <a:srgbClr val="0070C0"/>
                </a:solidFill>
              </a:rPr>
              <a:t>elementType</a:t>
            </a:r>
            <a:r>
              <a:rPr lang="en-US" sz="1800" dirty="0" smtClean="0">
                <a:solidFill>
                  <a:srgbClr val="0070C0"/>
                </a:solidFill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0FA5CEF9-0E37-43E1-B888-C39AFB9164C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Methods/Functions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458200" cy="3621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Type of a method is its result type plus an ordered list of parameter </a:t>
            </a:r>
            <a:r>
              <a:rPr lang="en-US" sz="2400" dirty="0" smtClean="0"/>
              <a:t>types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class </a:t>
            </a:r>
            <a:r>
              <a:rPr lang="en-US" sz="2000" dirty="0" err="1" smtClean="0">
                <a:solidFill>
                  <a:srgbClr val="0070C0"/>
                </a:solidFill>
              </a:rPr>
              <a:t>MethodType</a:t>
            </a:r>
            <a:r>
              <a:rPr lang="en-US" sz="2000" dirty="0" smtClean="0">
                <a:solidFill>
                  <a:srgbClr val="0070C0"/>
                </a:solidFill>
              </a:rPr>
              <a:t> extends Type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Type </a:t>
            </a:r>
            <a:r>
              <a:rPr lang="en-US" sz="2000" dirty="0" err="1" smtClean="0">
                <a:solidFill>
                  <a:srgbClr val="0070C0"/>
                </a:solidFill>
              </a:rPr>
              <a:t>resultType</a:t>
            </a:r>
            <a:r>
              <a:rPr lang="en-US" sz="2000" dirty="0" smtClean="0">
                <a:solidFill>
                  <a:srgbClr val="0070C0"/>
                </a:solidFill>
              </a:rPr>
              <a:t>;	     </a:t>
            </a:r>
            <a:r>
              <a:rPr lang="en-US" sz="2000" dirty="0" smtClean="0">
                <a:solidFill>
                  <a:srgbClr val="0070C0"/>
                </a:solidFill>
              </a:rPr>
              <a:t>	// </a:t>
            </a:r>
            <a:r>
              <a:rPr lang="en-US" sz="2000" dirty="0" smtClean="0">
                <a:solidFill>
                  <a:srgbClr val="0070C0"/>
                </a:solidFill>
              </a:rPr>
              <a:t>type or “void”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	</a:t>
            </a:r>
            <a:r>
              <a:rPr lang="en-US" sz="2000" dirty="0" err="1" smtClean="0">
                <a:solidFill>
                  <a:srgbClr val="0070C0"/>
                </a:solidFill>
              </a:rPr>
              <a:t>ArrayList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parameterTypes</a:t>
            </a:r>
            <a:r>
              <a:rPr lang="en-US" sz="2000" dirty="0" smtClean="0">
                <a:solidFill>
                  <a:srgbClr val="0070C0"/>
                </a:solidFill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}</a:t>
            </a:r>
          </a:p>
          <a:p>
            <a:pPr eaLnBrk="1" hangingPunct="1"/>
            <a:r>
              <a:rPr lang="en-US" sz="2400" dirty="0" smtClean="0"/>
              <a:t>Sometime called the method "signature"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62AD1FEF-4C98-4DEC-B2C7-6B5292504FC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Equivalence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311250"/>
            <a:ext cx="7772400" cy="493238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base types this is </a:t>
            </a:r>
            <a:r>
              <a:rPr lang="en-US" sz="2400" dirty="0" smtClean="0"/>
              <a:t>simple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Types are the same if they are identical</a:t>
            </a:r>
          </a:p>
          <a:p>
            <a:pPr lvl="1" eaLnBrk="1" hangingPunct="1"/>
            <a:r>
              <a:rPr lang="en-US" sz="2000" dirty="0" smtClean="0"/>
              <a:t>Use pointer </a:t>
            </a:r>
            <a:r>
              <a:rPr lang="en-US" sz="2000" dirty="0" smtClean="0"/>
              <a:t>comparison in the type </a:t>
            </a:r>
            <a:r>
              <a:rPr lang="en-US" sz="2000" dirty="0" smtClean="0"/>
              <a:t>checker (to singleton Type object)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dirty="0" smtClean="0"/>
              <a:t>Normally there are well defined rules for coercions between arithmetic types</a:t>
            </a:r>
          </a:p>
          <a:p>
            <a:pPr lvl="2" eaLnBrk="1" hangingPunct="1"/>
            <a:r>
              <a:rPr lang="en-US" sz="1800" dirty="0" smtClean="0"/>
              <a:t>Compiler inserts these automatically or when requested by programmer (casts) – often requires inserting cast/conversion AST </a:t>
            </a:r>
            <a:r>
              <a:rPr lang="en-US" sz="1800" dirty="0" smtClean="0"/>
              <a:t>nodes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Not mandatory: some languages provide no silent type </a:t>
            </a:r>
            <a:r>
              <a:rPr lang="en-US" sz="2000" i="1" dirty="0" smtClean="0"/>
              <a:t>coercion</a:t>
            </a:r>
            <a:r>
              <a:rPr lang="en-US" sz="2000" dirty="0" smtClean="0"/>
              <a:t> or </a:t>
            </a:r>
            <a:r>
              <a:rPr lang="en-US" sz="2000" i="1" dirty="0" smtClean="0"/>
              <a:t>promotion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5103F471-D9ED-4900-8641-5574A1CC75D7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Equivalence for Compound Types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600200"/>
            <a:ext cx="8610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Two basic </a:t>
            </a:r>
            <a:r>
              <a:rPr lang="en-US" sz="2400" dirty="0" smtClean="0"/>
              <a:t>strategies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>
                <a:solidFill>
                  <a:schemeClr val="folHlink"/>
                </a:solidFill>
              </a:rPr>
              <a:t>Structural equivalence</a:t>
            </a:r>
            <a:r>
              <a:rPr lang="en-US" sz="2000" dirty="0" smtClean="0">
                <a:solidFill>
                  <a:schemeClr val="folHlink"/>
                </a:solidFill>
              </a:rPr>
              <a:t>:</a:t>
            </a:r>
            <a:r>
              <a:rPr lang="en-US" sz="2000" dirty="0" smtClean="0"/>
              <a:t> two types are the same if they are the same kind of type and their component types are equivalent, </a:t>
            </a:r>
            <a:r>
              <a:rPr lang="en-US" sz="2000" dirty="0" smtClean="0"/>
              <a:t>recursively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: Complex and Point?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: Point (Cartesian) and Point (Polar)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>
                <a:solidFill>
                  <a:schemeClr val="folHlink"/>
                </a:solidFill>
              </a:rPr>
              <a:t>Name equivalence</a:t>
            </a:r>
            <a:r>
              <a:rPr lang="en-US" sz="2000" dirty="0" smtClean="0">
                <a:solidFill>
                  <a:schemeClr val="folHlink"/>
                </a:solidFill>
              </a:rPr>
              <a:t>:</a:t>
            </a:r>
            <a:r>
              <a:rPr lang="en-US" sz="2000" dirty="0" smtClean="0"/>
              <a:t> two types are the same only if they have the same name, even if their structures match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Different language design philosophies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29D85C8B-5F3A-493E-ABBF-A4BEB93F95AE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Equivalence and Inheritance 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481784"/>
            <a:ext cx="8534400" cy="46142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Suppose we have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class Base { …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	class Derived extends Base { … }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During execution, a variable of type </a:t>
            </a:r>
            <a:r>
              <a:rPr lang="en-US" sz="2400" dirty="0" smtClean="0">
                <a:solidFill>
                  <a:srgbClr val="0070C0"/>
                </a:solidFill>
              </a:rPr>
              <a:t>Base</a:t>
            </a:r>
            <a:r>
              <a:rPr lang="en-US" sz="2400" dirty="0" smtClean="0"/>
              <a:t> may refer to an object of class </a:t>
            </a:r>
            <a:r>
              <a:rPr lang="en-US" sz="2400" dirty="0" smtClean="0">
                <a:solidFill>
                  <a:srgbClr val="0070C0"/>
                </a:solidFill>
              </a:rPr>
              <a:t>Base</a:t>
            </a:r>
            <a:r>
              <a:rPr lang="en-US" sz="2400" dirty="0" smtClean="0"/>
              <a:t> or any of its sub-classes, such as </a:t>
            </a:r>
            <a:r>
              <a:rPr lang="en-US" sz="2400" dirty="0" smtClean="0">
                <a:solidFill>
                  <a:srgbClr val="0070C0"/>
                </a:solidFill>
              </a:rPr>
              <a:t>Derived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Base b;			</a:t>
            </a:r>
            <a:r>
              <a:rPr lang="en-US" sz="2000" dirty="0" smtClean="0">
                <a:solidFill>
                  <a:srgbClr val="00B050"/>
                </a:solidFill>
              </a:rPr>
              <a:t>// b has compile-time type 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solidFill>
                  <a:srgbClr val="0070C0"/>
                </a:solidFill>
              </a:rPr>
              <a:t>b</a:t>
            </a:r>
            <a:r>
              <a:rPr lang="en-US" sz="2000" dirty="0" smtClean="0">
                <a:solidFill>
                  <a:srgbClr val="0070C0"/>
                </a:solidFill>
              </a:rPr>
              <a:t> = new Derived();	</a:t>
            </a:r>
            <a:r>
              <a:rPr lang="en-US" sz="2000" dirty="0" smtClean="0">
                <a:solidFill>
                  <a:srgbClr val="00B050"/>
                </a:solidFill>
              </a:rPr>
              <a:t>// b has runtime type </a:t>
            </a:r>
            <a:r>
              <a:rPr lang="en-US" sz="2000" dirty="0" smtClean="0">
                <a:solidFill>
                  <a:srgbClr val="00B050"/>
                </a:solidFill>
              </a:rPr>
              <a:t>Derived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Derived d;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dirty="0">
                <a:solidFill>
                  <a:srgbClr val="00B050"/>
                </a:solidFill>
              </a:rPr>
              <a:t>// </a:t>
            </a:r>
            <a:r>
              <a:rPr lang="en-US" sz="2000" dirty="0" smtClean="0">
                <a:solidFill>
                  <a:srgbClr val="00B050"/>
                </a:solidFill>
              </a:rPr>
              <a:t>d </a:t>
            </a:r>
            <a:r>
              <a:rPr lang="en-US" sz="2000" dirty="0">
                <a:solidFill>
                  <a:srgbClr val="00B050"/>
                </a:solidFill>
              </a:rPr>
              <a:t>has compile-time type </a:t>
            </a:r>
            <a:r>
              <a:rPr lang="en-US" sz="2000" dirty="0" smtClean="0">
                <a:solidFill>
                  <a:srgbClr val="00B050"/>
                </a:solidFill>
              </a:rPr>
              <a:t>Derived</a:t>
            </a:r>
            <a:endParaRPr lang="en-US" sz="2000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d </a:t>
            </a:r>
            <a:r>
              <a:rPr lang="en-US" sz="2000" dirty="0">
                <a:solidFill>
                  <a:srgbClr val="0070C0"/>
                </a:solidFill>
              </a:rPr>
              <a:t>= new </a:t>
            </a:r>
            <a:r>
              <a:rPr lang="en-US" sz="2000" dirty="0" smtClean="0">
                <a:solidFill>
                  <a:srgbClr val="0070C0"/>
                </a:solidFill>
              </a:rPr>
              <a:t>Base();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// d </a:t>
            </a:r>
            <a:r>
              <a:rPr lang="en-US" sz="2000" dirty="0">
                <a:solidFill>
                  <a:srgbClr val="00B050"/>
                </a:solidFill>
              </a:rPr>
              <a:t>has runtime type </a:t>
            </a:r>
            <a:r>
              <a:rPr lang="en-US" sz="2000" dirty="0" smtClean="0">
                <a:solidFill>
                  <a:srgbClr val="00B050"/>
                </a:solidFill>
              </a:rPr>
              <a:t>Base - unsafe</a:t>
            </a:r>
            <a:endParaRPr lang="en-US" sz="2000" dirty="0">
              <a:solidFill>
                <a:srgbClr val="00B05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Notions of Equivalence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752600"/>
            <a:ext cx="8458200" cy="4114800"/>
          </a:xfrm>
        </p:spPr>
        <p:txBody>
          <a:bodyPr/>
          <a:lstStyle/>
          <a:p>
            <a:r>
              <a:rPr lang="en-US" sz="2800" dirty="0" smtClean="0"/>
              <a:t>Several relations on types to deal with:</a:t>
            </a:r>
          </a:p>
          <a:p>
            <a:pPr lvl="1"/>
            <a:r>
              <a:rPr lang="en-US" sz="2400" dirty="0" smtClean="0"/>
              <a:t>“is the same as”</a:t>
            </a:r>
          </a:p>
          <a:p>
            <a:pPr lvl="1"/>
            <a:r>
              <a:rPr lang="en-US" sz="2400" dirty="0" smtClean="0"/>
              <a:t>“is assignable to”</a:t>
            </a:r>
          </a:p>
          <a:p>
            <a:pPr lvl="1"/>
            <a:r>
              <a:rPr lang="en-US" sz="2400" dirty="0" smtClean="0"/>
              <a:t>“is same or a subclass of”</a:t>
            </a:r>
          </a:p>
          <a:p>
            <a:pPr lvl="1"/>
            <a:r>
              <a:rPr lang="en-US" sz="2400" dirty="0" smtClean="0"/>
              <a:t>“is convertible to</a:t>
            </a:r>
            <a:r>
              <a:rPr lang="en-US" sz="2400" dirty="0" smtClean="0"/>
              <a:t>”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Be sure to check for the right one(s)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349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mtClean="0"/>
              <a:t>I-</a:t>
            </a:r>
            <a:fld id="{1EB7F889-19C4-42D9-93EA-024A214171F9}" type="slidenum">
              <a:rPr lang="en-US" smtClean="0"/>
              <a:pPr/>
              <a:t>59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23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877E2B2F-88CF-4D77-9ACB-82D47E30758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Some Kinds of Semantic Information</a:t>
            </a:r>
          </a:p>
        </p:txBody>
      </p:sp>
      <p:graphicFrame>
        <p:nvGraphicFramePr>
          <p:cNvPr id="146490" name="Group 58"/>
          <p:cNvGraphicFramePr>
            <a:graphicFrameLocks noGrp="1"/>
          </p:cNvGraphicFramePr>
          <p:nvPr>
            <p:ph type="tbl" idx="1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5477024"/>
              </p:ext>
            </p:extLst>
          </p:nvPr>
        </p:nvGraphicFramePr>
        <p:xfrm>
          <a:off x="1057275" y="1676400"/>
          <a:ext cx="7772400" cy="421518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725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Information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Generated From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Used to process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Symbol tables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Expressions, statements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 information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Operations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Constant/variable information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Declarations,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Statements, 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0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Register &amp; memory locations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Assigned by compiler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Code generation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8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Constants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Expressions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C9B6AFAB-919A-4EBA-A343-B419D874F21C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Helper Methods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52400" y="1676400"/>
            <a:ext cx="8686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Create helper methods to decide type compatibility: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Types are identical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Type t1 is assignment-</a:t>
            </a:r>
            <a:r>
              <a:rPr lang="en-US" sz="2000" dirty="0" err="1" smtClean="0"/>
              <a:t>compatibile</a:t>
            </a:r>
            <a:r>
              <a:rPr lang="en-US" sz="2000" dirty="0" smtClean="0"/>
              <a:t> with t2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Parameter list is compatible with types of expressions in the call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Usual modularity reasons: isolates these decisions in one place and hides </a:t>
            </a:r>
            <a:r>
              <a:rPr lang="en-US" sz="2400" dirty="0" smtClean="0"/>
              <a:t>actual </a:t>
            </a:r>
            <a:r>
              <a:rPr lang="en-US" sz="2400" dirty="0" smtClean="0"/>
              <a:t>type representation from the rest of the compiler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Probably belongs in the same package as the type representation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946042A-2826-46D9-999E-B2AFFE3E14A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Type Checking for MiniJava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499369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Create multiple visitors for the AST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First </a:t>
            </a:r>
            <a:r>
              <a:rPr lang="en-US" sz="2400" dirty="0" err="1" smtClean="0"/>
              <a:t>passe</a:t>
            </a:r>
            <a:r>
              <a:rPr lang="en-US" sz="2400" dirty="0" smtClean="0"/>
              <a:t>(s): gather </a:t>
            </a:r>
            <a:r>
              <a:rPr lang="en-US" sz="2400" dirty="0" smtClean="0"/>
              <a:t>information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Collect global type information for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Could do this in one pass, or might want to do one pass to collect class information, then a second one to collect per-class information about fields, methods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Next set of passes: go through method bodies to check types, and other semantic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/>
              <a:t>I-</a:t>
            </a:r>
            <a:fld id="{92394BD4-F83D-4FC9-B2BF-0C8D24D68E6E}" type="slidenum">
              <a:rPr lang="en-US" smtClean="0"/>
              <a:pPr eaLnBrk="1" hangingPunct="1"/>
              <a:t>62</a:t>
            </a:fld>
            <a:endParaRPr lang="en-US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 smtClean="0"/>
              <a:t>x86 </a:t>
            </a:r>
            <a:r>
              <a:rPr lang="en-US" sz="2400" dirty="0"/>
              <a:t>overview (as a target for simple compilers</a:t>
            </a:r>
            <a:r>
              <a:rPr lang="en-US" sz="2400" dirty="0" smtClean="0"/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Runtime representation of classes, objects, data, and method stack </a:t>
            </a:r>
            <a:r>
              <a:rPr lang="en-US" sz="2400" dirty="0" smtClean="0"/>
              <a:t>frames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Assembly language code for higher-level language statements</a:t>
            </a:r>
          </a:p>
        </p:txBody>
      </p:sp>
    </p:spTree>
    <p:extLst>
      <p:ext uri="{BB962C8B-B14F-4D97-AF65-F5344CB8AC3E}">
        <p14:creationId xmlns:p14="http://schemas.microsoft.com/office/powerpoint/2010/main" val="18662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7A6132C8-DFB2-4226-903A-898DDF52A4A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Checks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28320" y="1828800"/>
            <a:ext cx="8305800" cy="3886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Grammar = BNF</a:t>
            </a:r>
          </a:p>
          <a:p>
            <a:pPr lvl="1" eaLnBrk="1" hangingPunct="1"/>
            <a:r>
              <a:rPr lang="en-US" sz="1800" dirty="0" smtClean="0"/>
              <a:t>Short: </a:t>
            </a:r>
            <a:r>
              <a:rPr lang="en-US" sz="1800" dirty="0" err="1" smtClean="0"/>
              <a:t>eg</a:t>
            </a:r>
            <a:r>
              <a:rPr lang="en-US" sz="1800" dirty="0"/>
              <a:t>,</a:t>
            </a:r>
            <a:r>
              <a:rPr lang="en-US" sz="1800" dirty="0" smtClean="0"/>
              <a:t> Java in a couple of pages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Semantics = Language Reference Manual</a:t>
            </a:r>
          </a:p>
          <a:p>
            <a:pPr lvl="1" eaLnBrk="1" hangingPunct="1"/>
            <a:r>
              <a:rPr lang="en-US" sz="1800" dirty="0" smtClean="0"/>
              <a:t>Long: </a:t>
            </a:r>
            <a:r>
              <a:rPr lang="en-US" sz="1800" dirty="0" err="1" smtClean="0"/>
              <a:t>eg</a:t>
            </a:r>
            <a:r>
              <a:rPr lang="en-US" sz="1800" dirty="0" smtClean="0"/>
              <a:t>, Java SE8 = 760 pages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For each language construct we want to know</a:t>
            </a:r>
          </a:p>
          <a:p>
            <a:pPr lvl="1" eaLnBrk="1" hangingPunct="1"/>
            <a:r>
              <a:rPr lang="en-US" sz="1800" dirty="0" smtClean="0"/>
              <a:t>What semantic rules should be checked</a:t>
            </a:r>
          </a:p>
          <a:p>
            <a:pPr lvl="1" eaLnBrk="1" hangingPunct="1"/>
            <a:r>
              <a:rPr lang="en-US" sz="1800" dirty="0" smtClean="0"/>
              <a:t>For an expression, what is its type (is expression legal?)</a:t>
            </a:r>
          </a:p>
          <a:p>
            <a:pPr lvl="1" eaLnBrk="1" hangingPunct="1"/>
            <a:r>
              <a:rPr lang="en-US" sz="1800" dirty="0" smtClean="0"/>
              <a:t>For a declaration, what info to capture for use elsewhere?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Sampling of Semantic Checks: 1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2017713"/>
            <a:ext cx="7391400" cy="3621087"/>
          </a:xfrm>
        </p:spPr>
        <p:txBody>
          <a:bodyPr/>
          <a:lstStyle/>
          <a:p>
            <a:r>
              <a:rPr lang="en-US" sz="2800" dirty="0" smtClean="0"/>
              <a:t>Appearance of a name: </a:t>
            </a:r>
            <a:r>
              <a:rPr lang="en-US" sz="2800" dirty="0" smtClean="0">
                <a:solidFill>
                  <a:srgbClr val="0070C0"/>
                </a:solidFill>
              </a:rPr>
              <a:t>id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id</a:t>
            </a:r>
            <a:r>
              <a:rPr lang="en-US" sz="2400" dirty="0" smtClean="0"/>
              <a:t> has been declared and is in-scope</a:t>
            </a:r>
          </a:p>
          <a:p>
            <a:pPr lvl="1"/>
            <a:r>
              <a:rPr lang="en-US" sz="2400" dirty="0" smtClean="0"/>
              <a:t>Inferred type of </a:t>
            </a:r>
            <a:r>
              <a:rPr lang="en-US" sz="2400" dirty="0" smtClean="0">
                <a:solidFill>
                  <a:srgbClr val="0070C0"/>
                </a:solidFill>
              </a:rPr>
              <a:t>id</a:t>
            </a:r>
            <a:r>
              <a:rPr lang="en-US" sz="2400" dirty="0" smtClean="0"/>
              <a:t> == its declared type</a:t>
            </a:r>
          </a:p>
          <a:p>
            <a:pPr lvl="1"/>
            <a:r>
              <a:rPr lang="en-US" sz="2400" dirty="0" smtClean="0"/>
              <a:t>Memory location assigned by compiler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Constant: </a:t>
            </a:r>
            <a:r>
              <a:rPr lang="en-US" sz="2800" dirty="0" smtClean="0">
                <a:solidFill>
                  <a:srgbClr val="0070C0"/>
                </a:solidFill>
              </a:rPr>
              <a:t>v</a:t>
            </a:r>
          </a:p>
          <a:p>
            <a:pPr lvl="1"/>
            <a:r>
              <a:rPr lang="en-US" sz="2400" dirty="0" smtClean="0"/>
              <a:t>Inferred type and value are explicit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3B9E75C3-72A9-4117-AEA8-132C7264A2C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I-</a:t>
            </a:r>
            <a:fld id="{F9D09ED8-41FF-45D3-B129-B0D492BDB11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Sampling of Semantic Checks: 2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36600" y="1066800"/>
            <a:ext cx="8077200" cy="1828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Binary operator: </a:t>
            </a:r>
            <a:r>
              <a:rPr lang="en-US" sz="2400" dirty="0" smtClean="0">
                <a:solidFill>
                  <a:srgbClr val="0070C0"/>
                </a:solidFill>
              </a:rPr>
              <a:t>e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 op e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pPr lvl="1" eaLnBrk="1" hangingPunct="1"/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/>
              <a:t> have compatible types</a:t>
            </a:r>
          </a:p>
          <a:p>
            <a:pPr lvl="2" eaLnBrk="1" hangingPunct="1"/>
            <a:r>
              <a:rPr lang="en-US" sz="1800" dirty="0" smtClean="0"/>
              <a:t>Identical, or </a:t>
            </a:r>
          </a:p>
          <a:p>
            <a:pPr lvl="2" eaLnBrk="1" hangingPunct="1"/>
            <a:r>
              <a:rPr lang="en-US" sz="1800" dirty="0" smtClean="0"/>
              <a:t>well-defined conversion to appropriate types (not in </a:t>
            </a:r>
            <a:r>
              <a:rPr lang="en-US" sz="1800" dirty="0" err="1" smtClean="0"/>
              <a:t>MiniJava</a:t>
            </a:r>
            <a:r>
              <a:rPr lang="en-US" sz="1800" dirty="0" smtClean="0"/>
              <a:t>)</a:t>
            </a:r>
          </a:p>
          <a:p>
            <a:pPr lvl="1" eaLnBrk="1" hangingPunct="1"/>
            <a:r>
              <a:rPr lang="en-US" sz="2000" dirty="0" smtClean="0"/>
              <a:t>Inferred type is a function of the operator and operand types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29138"/>
              </p:ext>
            </p:extLst>
          </p:nvPr>
        </p:nvGraphicFramePr>
        <p:xfrm>
          <a:off x="1219200" y="3124200"/>
          <a:ext cx="6096000" cy="298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2501900"/>
                <a:gridCol w="2032000"/>
              </a:tblGrid>
              <a:tr h="2533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Expression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3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+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x, y</a:t>
                      </a:r>
                      <a:r>
                        <a:rPr lang="en-US" sz="1600" baseline="0" dirty="0" smtClean="0"/>
                        <a:t> ::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</a:tr>
              <a:tr h="253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&lt;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x, y</a:t>
                      </a:r>
                      <a:r>
                        <a:rPr lang="en-US" sz="1600" baseline="0" dirty="0" smtClean="0"/>
                        <a:t> ::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boolean</a:t>
                      </a:r>
                      <a:endParaRPr lang="en-US" sz="1600" dirty="0" smtClean="0"/>
                    </a:p>
                  </a:txBody>
                  <a:tcPr/>
                </a:tc>
              </a:tr>
              <a:tr h="36471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c.count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 :: object, count ::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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</a:t>
                      </a:r>
                      <a:endParaRPr lang="en-US" sz="1600" dirty="0" smtClean="0"/>
                    </a:p>
                  </a:txBody>
                  <a:tcPr/>
                </a:tc>
              </a:tr>
              <a:tr h="3647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a[x]</a:t>
                      </a:r>
                      <a:r>
                        <a:rPr lang="en-US" sz="1600" baseline="0" dirty="0" smtClean="0"/>
                        <a:t> +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r>
                        <a:rPr lang="en-US" sz="1600" baseline="0" dirty="0" smtClean="0"/>
                        <a:t> :: </a:t>
                      </a:r>
                      <a:r>
                        <a:rPr lang="en-US" sz="1600" baseline="0" dirty="0" err="1" smtClean="0"/>
                        <a:t>int</a:t>
                      </a:r>
                      <a:r>
                        <a:rPr lang="en-US" sz="1600" baseline="0" dirty="0" smtClean="0"/>
                        <a:t>[], x, y ::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</a:t>
                      </a:r>
                      <a:endParaRPr lang="en-US" sz="1600" dirty="0" smtClean="0"/>
                    </a:p>
                  </a:txBody>
                  <a:tcPr/>
                </a:tc>
              </a:tr>
              <a:tr h="2533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a.length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:: </a:t>
                      </a:r>
                      <a:r>
                        <a:rPr lang="en-US" sz="1600" dirty="0" err="1" smtClean="0"/>
                        <a:t>int</a:t>
                      </a:r>
                      <a:r>
                        <a:rPr lang="en-US" sz="1600" dirty="0" smtClean="0"/>
                        <a:t>[]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</a:t>
                      </a:r>
                      <a:endParaRPr lang="en-US" sz="1600" dirty="0" smtClean="0"/>
                    </a:p>
                  </a:txBody>
                  <a:tcPr/>
                </a:tc>
              </a:tr>
              <a:tr h="5182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c.calc</a:t>
                      </a:r>
                      <a:r>
                        <a:rPr lang="en-US" sz="1600" dirty="0" smtClean="0"/>
                        <a:t>(x,</a:t>
                      </a:r>
                      <a:r>
                        <a:rPr lang="en-US" sz="1600" baseline="0" dirty="0" smtClean="0"/>
                        <a:t> 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 :: object, x :: </a:t>
                      </a: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, y :: 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int</a:t>
                      </a:r>
                      <a:r>
                        <a:rPr lang="en-US" sz="1600" baseline="0" dirty="0" smtClean="0"/>
                        <a:t>? </a:t>
                      </a:r>
                      <a:r>
                        <a:rPr lang="en-US" sz="1600" baseline="0" dirty="0" err="1" smtClean="0"/>
                        <a:t>boolean</a:t>
                      </a:r>
                      <a:r>
                        <a:rPr lang="en-US" sz="1600" baseline="0" dirty="0" smtClean="0"/>
                        <a:t>? </a:t>
                      </a:r>
                      <a:r>
                        <a:rPr lang="en-US" sz="1600" baseline="0" dirty="0" err="1" smtClean="0"/>
                        <a:t>int</a:t>
                      </a:r>
                      <a:r>
                        <a:rPr lang="en-US" sz="1600" baseline="0" dirty="0" smtClean="0"/>
                        <a:t>[]? Widget?</a:t>
                      </a:r>
                      <a:endParaRPr lang="en-US" sz="1600" dirty="0" smtClean="0"/>
                    </a:p>
                  </a:txBody>
                  <a:tcPr/>
                </a:tc>
              </a:tr>
              <a:tr h="2533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 &amp;&amp;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x, y :: </a:t>
                      </a:r>
                      <a:r>
                        <a:rPr lang="en-US" sz="1600" dirty="0" err="1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boolean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b4bfd8f-e079-4d3f-a422-2a713bc29d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3489</TotalTime>
  <Words>4343</Words>
  <Application>Microsoft Office PowerPoint</Application>
  <PresentationFormat>On-screen Show (4:3)</PresentationFormat>
  <Paragraphs>972</Paragraphs>
  <Slides>62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What to check the program is legal?</vt:lpstr>
      <vt:lpstr>Beyond Syntax</vt:lpstr>
      <vt:lpstr>What else to know to generate code?</vt:lpstr>
      <vt:lpstr>Semantic Analysis</vt:lpstr>
      <vt:lpstr>Some Kinds of Semantic Information</vt:lpstr>
      <vt:lpstr>Semantic Checks</vt:lpstr>
      <vt:lpstr>A Sampling of Semantic Checks: 1</vt:lpstr>
      <vt:lpstr>A Sampling of Semantic Checks: 2</vt:lpstr>
      <vt:lpstr>A Sampling of Semantic Checks: 3</vt:lpstr>
      <vt:lpstr>A Sampling of Semantic Checks: 4</vt:lpstr>
      <vt:lpstr>A Sampling of Semantic Checks: 5</vt:lpstr>
      <vt:lpstr>A Sampling of Semantic Checks: 6</vt:lpstr>
      <vt:lpstr>A Sampling of Semantic Checks: 7</vt:lpstr>
      <vt:lpstr>Semantic Analysis</vt:lpstr>
      <vt:lpstr>Attribute Grammars</vt:lpstr>
      <vt:lpstr>Attribute Example</vt:lpstr>
      <vt:lpstr>Attribute Example</vt:lpstr>
      <vt:lpstr>Attribute Example</vt:lpstr>
      <vt:lpstr>Attribute Grammars</vt:lpstr>
      <vt:lpstr>Inherited and Synthesized Attributes</vt:lpstr>
      <vt:lpstr>Attribute Equations</vt:lpstr>
      <vt:lpstr>Informal Example of Attribute Rules: 1</vt:lpstr>
      <vt:lpstr>Informal Example of Attribute Rules: 1</vt:lpstr>
      <vt:lpstr>Informal Example of Attribute Rules: 2</vt:lpstr>
      <vt:lpstr>Attributes for Declarations</vt:lpstr>
      <vt:lpstr>Attributes for Programs</vt:lpstr>
      <vt:lpstr>Attributes for Constants</vt:lpstr>
      <vt:lpstr>Attributes for Expressions</vt:lpstr>
      <vt:lpstr>Attributes for Addition</vt:lpstr>
      <vt:lpstr>Attributes for Assignment</vt:lpstr>
      <vt:lpstr>Example</vt:lpstr>
      <vt:lpstr>Extensions</vt:lpstr>
      <vt:lpstr>Observations</vt:lpstr>
      <vt:lpstr>In Practice</vt:lpstr>
      <vt:lpstr>Symbol Tables</vt:lpstr>
      <vt:lpstr>Aside: Implementing Symbol Tables</vt:lpstr>
      <vt:lpstr>Symbol Tables for MiniJava: Global</vt:lpstr>
      <vt:lpstr>Symbol Tables for MiniJava: Class</vt:lpstr>
      <vt:lpstr>Symbol Tables for MiniJava: Locals</vt:lpstr>
      <vt:lpstr>Beyond MiniJava</vt:lpstr>
      <vt:lpstr>Engineering Issues</vt:lpstr>
      <vt:lpstr>Error Recovery</vt:lpstr>
      <vt:lpstr>“Predefined” Things</vt:lpstr>
      <vt:lpstr>Types</vt:lpstr>
      <vt:lpstr>Terminology</vt:lpstr>
      <vt:lpstr>Type Systems</vt:lpstr>
      <vt:lpstr>How to Represent Types in a Compiler?</vt:lpstr>
      <vt:lpstr>Types vs ASTs</vt:lpstr>
      <vt:lpstr>Base Types</vt:lpstr>
      <vt:lpstr>Compound Types</vt:lpstr>
      <vt:lpstr>Class Types</vt:lpstr>
      <vt:lpstr>Array Types</vt:lpstr>
      <vt:lpstr>Array Types for Pascal &amp;c.</vt:lpstr>
      <vt:lpstr>Methods/Functions</vt:lpstr>
      <vt:lpstr>Type Equivalence</vt:lpstr>
      <vt:lpstr>Type Equivalence for Compound Types</vt:lpstr>
      <vt:lpstr>Type Equivalence and Inheritance </vt:lpstr>
      <vt:lpstr>Notions of Equivalence</vt:lpstr>
      <vt:lpstr>Compiler Helper Methods</vt:lpstr>
      <vt:lpstr>Implementing Type Checking for MiniJava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273</cp:revision>
  <cp:lastPrinted>2011-10-25T01:56:39Z</cp:lastPrinted>
  <dcterms:created xsi:type="dcterms:W3CDTF">2002-10-01T01:44:57Z</dcterms:created>
  <dcterms:modified xsi:type="dcterms:W3CDTF">2014-04-20T16:47:43Z</dcterms:modified>
</cp:coreProperties>
</file>