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1"/>
  </p:notesMasterIdLst>
  <p:handoutMasterIdLst>
    <p:handoutMasterId r:id="rId32"/>
  </p:handoutMasterIdLst>
  <p:sldIdLst>
    <p:sldId id="289" r:id="rId2"/>
    <p:sldId id="292" r:id="rId3"/>
    <p:sldId id="290" r:id="rId4"/>
    <p:sldId id="291" r:id="rId5"/>
    <p:sldId id="294" r:id="rId6"/>
    <p:sldId id="293" r:id="rId7"/>
    <p:sldId id="261" r:id="rId8"/>
    <p:sldId id="262" r:id="rId9"/>
    <p:sldId id="263" r:id="rId10"/>
    <p:sldId id="295" r:id="rId11"/>
    <p:sldId id="27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97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6" r:id="rId30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62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L-</a:t>
            </a:r>
            <a:fld id="{E5B2438A-7BA4-4F48-A8D8-D7035D6EB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70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FDAF5E-D16B-4502-A884-5DCC3F6FA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17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0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DFF215-2EA4-4754-9387-6054A474D86B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output is (on separate lines)  2  17  3  42  3</a:t>
            </a:r>
          </a:p>
        </p:txBody>
      </p:sp>
    </p:spTree>
    <p:extLst>
      <p:ext uri="{BB962C8B-B14F-4D97-AF65-F5344CB8AC3E}">
        <p14:creationId xmlns:p14="http://schemas.microsoft.com/office/powerpoint/2010/main" val="127008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6312D21-0C84-43AB-BB44-DD4F1E3C5B08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It should be possible to jump indirectly, but I’m not sure about the syntax</a:t>
            </a:r>
          </a:p>
        </p:txBody>
      </p:sp>
    </p:spTree>
    <p:extLst>
      <p:ext uri="{BB962C8B-B14F-4D97-AF65-F5344CB8AC3E}">
        <p14:creationId xmlns:p14="http://schemas.microsoft.com/office/powerpoint/2010/main" val="102679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8ED864-DC69-48F7-83C5-5F85830F99F7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69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L-</a:t>
            </a:r>
            <a:fld id="{2C11E52C-6600-42C2-BDCB-283ADB719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C458789A-2842-4479-8E65-F5773877D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4313"/>
            <a:ext cx="7793037" cy="62388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EEBE0300-05F4-4119-AA59-FD7888A00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0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55600" y="1651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38187" y="1651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79425" y="58737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49312" y="5873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65087" y="5143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00087" y="5715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81000" y="8477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447801" y="290890"/>
            <a:ext cx="739140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8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L-</a:t>
            </a:r>
            <a:fld id="{45DC1CA3-A242-4EDF-93BF-D694F513D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2" r:id="rId3"/>
    <p:sldLayoutId id="2147483763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L-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828800" y="2133600"/>
            <a:ext cx="4343400" cy="3124200"/>
          </a:xfrm>
          <a:solidFill>
            <a:srgbClr val="C00000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Object </a:t>
            </a:r>
            <a:r>
              <a:rPr lang="en-US" sz="2000" dirty="0" smtClean="0">
                <a:solidFill>
                  <a:schemeClr val="bg1"/>
                </a:solidFill>
              </a:rPr>
              <a:t>layout</a:t>
            </a: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Field access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What is </a:t>
            </a:r>
            <a:r>
              <a:rPr lang="en-US" sz="2000" b="1" i="1" dirty="0">
                <a:solidFill>
                  <a:srgbClr val="FFFF00"/>
                </a:solidFill>
                <a:latin typeface="Courier New" pitchFamily="49" charset="0"/>
              </a:rPr>
              <a:t>this</a:t>
            </a:r>
            <a:r>
              <a:rPr lang="en-US" sz="2000" dirty="0">
                <a:solidFill>
                  <a:schemeClr val="bg1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Object creation - </a:t>
            </a:r>
            <a:r>
              <a:rPr lang="en-US" sz="2000" b="1" i="1" dirty="0">
                <a:solidFill>
                  <a:srgbClr val="FFFF00"/>
                </a:solidFill>
                <a:latin typeface="Courier New" pitchFamily="49" charset="0"/>
              </a:rPr>
              <a:t>new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Method calls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Dynamic dispatch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Method </a:t>
            </a:r>
            <a:r>
              <a:rPr lang="en-US" sz="1800" dirty="0" smtClean="0">
                <a:solidFill>
                  <a:schemeClr val="bg1"/>
                </a:solidFill>
              </a:rPr>
              <a:t>tables (</a:t>
            </a:r>
            <a:r>
              <a:rPr lang="en-US" sz="1800" dirty="0" err="1" smtClean="0">
                <a:solidFill>
                  <a:schemeClr val="bg1"/>
                </a:solidFill>
              </a:rPr>
              <a:t>vtables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s</a:t>
            </a:r>
            <a:r>
              <a:rPr lang="en-US" sz="1800" dirty="0" smtClean="0">
                <a:solidFill>
                  <a:schemeClr val="bg1"/>
                </a:solidFill>
              </a:rPr>
              <a:t>uper</a:t>
            </a:r>
            <a:endParaRPr lang="en-US" sz="18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Runtime </a:t>
            </a:r>
            <a:r>
              <a:rPr lang="en-US" sz="2000" dirty="0" smtClean="0">
                <a:solidFill>
                  <a:schemeClr val="bg1"/>
                </a:solidFill>
              </a:rPr>
              <a:t>Type Info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vtables</a:t>
            </a:r>
            <a:r>
              <a:rPr lang="en-US" dirty="0" smtClean="0"/>
              <a:t> : laid out at </a:t>
            </a:r>
            <a:r>
              <a:rPr lang="en-US" dirty="0" err="1" smtClean="0"/>
              <a:t>compiletime</a:t>
            </a:r>
            <a:endParaRPr lang="en-US" dirty="0" smtClean="0"/>
          </a:p>
        </p:txBody>
      </p:sp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9A2628F9-6D6C-49CD-B684-6B217E62586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" name="TextBox 13"/>
          <p:cNvSpPr txBox="1"/>
          <p:nvPr/>
        </p:nvSpPr>
        <p:spPr>
          <a:xfrm>
            <a:off x="1598408" y="2582010"/>
            <a:ext cx="399414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</a:t>
            </a:r>
          </a:p>
          <a:p>
            <a:pPr algn="ctr"/>
            <a:r>
              <a:rPr lang="en-US" sz="1600" dirty="0" smtClean="0"/>
              <a:t>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9136" y="1843314"/>
            <a:ext cx="224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 of class 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98408" y="2243456"/>
            <a:ext cx="399414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71764" y="120383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vtable</a:t>
            </a:r>
            <a:r>
              <a:rPr lang="en-US" dirty="0" smtClean="0"/>
              <a:t> for class D</a:t>
            </a:r>
            <a:endParaRPr lang="en-US" dirty="0"/>
          </a:p>
        </p:txBody>
      </p:sp>
      <p:cxnSp>
        <p:nvCxnSpPr>
          <p:cNvPr id="5" name="Straight Arrow Connector 4"/>
          <p:cNvCxnSpPr>
            <a:stCxn id="18" idx="3"/>
            <a:endCxn id="52" idx="1"/>
          </p:cNvCxnSpPr>
          <p:nvPr/>
        </p:nvCxnSpPr>
        <p:spPr bwMode="auto">
          <a:xfrm>
            <a:off x="1997822" y="2412733"/>
            <a:ext cx="8519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849743" y="1905570"/>
            <a:ext cx="1222220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toString</a:t>
            </a:r>
            <a:endParaRPr lang="en-US" sz="16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2852484" y="1567016"/>
            <a:ext cx="1219479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hashcode</a:t>
            </a:r>
            <a:endParaRPr lang="en-US" sz="16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1080179" y="4995703"/>
            <a:ext cx="399414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</a:t>
            </a:r>
          </a:p>
          <a:p>
            <a:pPr algn="ctr"/>
            <a:r>
              <a:rPr lang="en-US" sz="1600" dirty="0" smtClean="0"/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80179" y="5580478"/>
            <a:ext cx="399414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1099" y="4257007"/>
            <a:ext cx="224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objects of class 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80179" y="4657149"/>
            <a:ext cx="399414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</p:txBody>
      </p:sp>
      <p:cxnSp>
        <p:nvCxnSpPr>
          <p:cNvPr id="36" name="Straight Arrow Connector 35"/>
          <p:cNvCxnSpPr>
            <a:stCxn id="35" idx="3"/>
          </p:cNvCxnSpPr>
          <p:nvPr/>
        </p:nvCxnSpPr>
        <p:spPr bwMode="auto">
          <a:xfrm flipV="1">
            <a:off x="1479593" y="4824526"/>
            <a:ext cx="1378576" cy="1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846723" y="4289225"/>
            <a:ext cx="1222220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toString</a:t>
            </a:r>
            <a:endParaRPr lang="en-US" sz="16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849464" y="3950671"/>
            <a:ext cx="1219479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hashcode</a:t>
            </a:r>
            <a:endParaRPr lang="en-US" sz="1600" dirty="0" smtClean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5521578" y="3961913"/>
            <a:ext cx="1066800" cy="33855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B.setx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523689" y="4424682"/>
            <a:ext cx="1064689" cy="33855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B.getx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6973593" y="2934246"/>
            <a:ext cx="1676400" cy="33855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B.sety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5638418" y="3269038"/>
            <a:ext cx="1066800" cy="33855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B.gety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598538" y="5314645"/>
            <a:ext cx="1066800" cy="33855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solidFill>
                  <a:schemeClr val="bg1"/>
                </a:solidFill>
              </a:rPr>
              <a:t>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.sety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5105018" y="5651028"/>
            <a:ext cx="1066800" cy="33855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D.gety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6934200" y="5989582"/>
            <a:ext cx="1752600" cy="33855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solidFill>
                  <a:schemeClr val="bg1"/>
                </a:solidFill>
              </a:rPr>
              <a:t>D.supery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49743" y="2243456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setx</a:t>
            </a:r>
            <a:endParaRPr lang="en-US" sz="16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2849743" y="2582010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getx</a:t>
            </a:r>
            <a:endParaRPr lang="en-US" sz="1600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2849743" y="2920564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sety</a:t>
            </a:r>
            <a:endParaRPr lang="en-US" sz="16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2849743" y="3259118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get</a:t>
            </a:r>
            <a:r>
              <a:rPr lang="en-US" sz="1600" dirty="0" err="1"/>
              <a:t>y</a:t>
            </a:r>
            <a:endParaRPr lang="en-US" sz="1600" dirty="0" smtClean="0"/>
          </a:p>
        </p:txBody>
      </p:sp>
      <p:cxnSp>
        <p:nvCxnSpPr>
          <p:cNvPr id="58" name="Straight Arrow Connector 57"/>
          <p:cNvCxnSpPr>
            <a:stCxn id="52" idx="3"/>
            <a:endCxn id="10" idx="1"/>
          </p:cNvCxnSpPr>
          <p:nvPr/>
        </p:nvCxnSpPr>
        <p:spPr bwMode="auto">
          <a:xfrm>
            <a:off x="4068943" y="2412733"/>
            <a:ext cx="1452635" cy="17184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53" idx="3"/>
            <a:endCxn id="42" idx="1"/>
          </p:cNvCxnSpPr>
          <p:nvPr/>
        </p:nvCxnSpPr>
        <p:spPr bwMode="auto">
          <a:xfrm>
            <a:off x="4068943" y="2751287"/>
            <a:ext cx="1454746" cy="18426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6" idx="3"/>
            <a:endCxn id="43" idx="1"/>
          </p:cNvCxnSpPr>
          <p:nvPr/>
        </p:nvCxnSpPr>
        <p:spPr bwMode="auto">
          <a:xfrm>
            <a:off x="4068943" y="3089841"/>
            <a:ext cx="2904650" cy="136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57" idx="3"/>
            <a:endCxn id="44" idx="1"/>
          </p:cNvCxnSpPr>
          <p:nvPr/>
        </p:nvCxnSpPr>
        <p:spPr bwMode="auto">
          <a:xfrm>
            <a:off x="4068943" y="3428395"/>
            <a:ext cx="1569475" cy="9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2846723" y="4635366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setx</a:t>
            </a:r>
            <a:endParaRPr lang="en-US" sz="160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2846723" y="4973920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getx</a:t>
            </a:r>
            <a:endParaRPr lang="en-US" sz="1600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2846723" y="5312474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sety</a:t>
            </a:r>
            <a:endParaRPr lang="en-US" sz="1600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2846723" y="5651028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get</a:t>
            </a:r>
            <a:r>
              <a:rPr lang="en-US" sz="1600" dirty="0" err="1"/>
              <a:t>y</a:t>
            </a:r>
            <a:endParaRPr lang="en-US" sz="16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2846723" y="5993405"/>
            <a:ext cx="12192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supery</a:t>
            </a:r>
            <a:endParaRPr lang="en-US" sz="1600" dirty="0" smtClean="0"/>
          </a:p>
        </p:txBody>
      </p:sp>
      <p:cxnSp>
        <p:nvCxnSpPr>
          <p:cNvPr id="73" name="Straight Arrow Connector 72"/>
          <p:cNvCxnSpPr>
            <a:stCxn id="65" idx="3"/>
            <a:endCxn id="10" idx="1"/>
          </p:cNvCxnSpPr>
          <p:nvPr/>
        </p:nvCxnSpPr>
        <p:spPr bwMode="auto">
          <a:xfrm flipV="1">
            <a:off x="4065923" y="4131190"/>
            <a:ext cx="1455655" cy="6734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66" idx="3"/>
            <a:endCxn id="42" idx="1"/>
          </p:cNvCxnSpPr>
          <p:nvPr/>
        </p:nvCxnSpPr>
        <p:spPr bwMode="auto">
          <a:xfrm flipV="1">
            <a:off x="4065923" y="4593959"/>
            <a:ext cx="1457766" cy="5492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>
            <a:stCxn id="67" idx="3"/>
            <a:endCxn id="45" idx="1"/>
          </p:cNvCxnSpPr>
          <p:nvPr/>
        </p:nvCxnSpPr>
        <p:spPr bwMode="auto">
          <a:xfrm>
            <a:off x="4065923" y="5481751"/>
            <a:ext cx="2532615" cy="2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>
            <a:stCxn id="68" idx="3"/>
            <a:endCxn id="47" idx="1"/>
          </p:cNvCxnSpPr>
          <p:nvPr/>
        </p:nvCxnSpPr>
        <p:spPr bwMode="auto">
          <a:xfrm>
            <a:off x="4065923" y="5820305"/>
            <a:ext cx="103909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stCxn id="69" idx="3"/>
            <a:endCxn id="51" idx="1"/>
          </p:cNvCxnSpPr>
          <p:nvPr/>
        </p:nvCxnSpPr>
        <p:spPr bwMode="auto">
          <a:xfrm flipV="1">
            <a:off x="4065923" y="6158859"/>
            <a:ext cx="2868277" cy="38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877696" y="4193296"/>
            <a:ext cx="2018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Shared by B and D</a:t>
            </a:r>
            <a:endParaRPr lang="en-US" sz="1600" dirty="0"/>
          </a:p>
        </p:txBody>
      </p:sp>
      <p:sp>
        <p:nvSpPr>
          <p:cNvPr id="13" name="Right Brace 12"/>
          <p:cNvSpPr/>
          <p:nvPr/>
        </p:nvSpPr>
        <p:spPr bwMode="auto">
          <a:xfrm>
            <a:off x="6623938" y="3961912"/>
            <a:ext cx="269622" cy="8013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1564" y="1345589"/>
            <a:ext cx="4080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a method, called </a:t>
            </a:r>
            <a:r>
              <a:rPr lang="en-US" dirty="0" err="1" smtClean="0">
                <a:solidFill>
                  <a:srgbClr val="0070C0"/>
                </a:solidFill>
              </a:rPr>
              <a:t>abc</a:t>
            </a:r>
            <a:r>
              <a:rPr lang="en-US" dirty="0" smtClean="0"/>
              <a:t>, say occupies the same offset in the </a:t>
            </a:r>
            <a:r>
              <a:rPr lang="en-US" dirty="0" err="1" smtClean="0"/>
              <a:t>vtable</a:t>
            </a:r>
            <a:r>
              <a:rPr lang="en-US" dirty="0" smtClean="0"/>
              <a:t> for all classes in an inheritance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736594E8-68AD-401D-A42C-6B55ECB024A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Dispatch Footnotes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524000"/>
            <a:ext cx="8458200" cy="4608513"/>
          </a:xfrm>
        </p:spPr>
        <p:txBody>
          <a:bodyPr/>
          <a:lstStyle/>
          <a:p>
            <a:pPr eaLnBrk="1" hangingPunct="1"/>
            <a:r>
              <a:rPr lang="en-US" sz="2400" dirty="0" smtClean="0">
                <a:sym typeface="Symbol" pitchFamily="18" charset="2"/>
              </a:rPr>
              <a:t>Want </a:t>
            </a:r>
            <a:r>
              <a:rPr lang="en-US" sz="2400" dirty="0" err="1" smtClean="0">
                <a:sym typeface="Symbol" pitchFamily="18" charset="2"/>
              </a:rPr>
              <a:t>vtable</a:t>
            </a:r>
            <a:r>
              <a:rPr lang="en-US" sz="2400" dirty="0" smtClean="0">
                <a:sym typeface="Symbol" pitchFamily="18" charset="2"/>
              </a:rPr>
              <a:t> to point to parent </a:t>
            </a:r>
            <a:r>
              <a:rPr lang="en-US" sz="2400" dirty="0" err="1" smtClean="0">
                <a:sym typeface="Symbol" pitchFamily="18" charset="2"/>
              </a:rPr>
              <a:t>vtable</a:t>
            </a:r>
            <a:r>
              <a:rPr lang="en-US" sz="2400" dirty="0" smtClean="0">
                <a:sym typeface="Symbol" pitchFamily="18" charset="2"/>
              </a:rPr>
              <a:t>, to support </a:t>
            </a:r>
            <a:r>
              <a:rPr lang="en-US" sz="2400" dirty="0" err="1" smtClean="0">
                <a:solidFill>
                  <a:srgbClr val="0070C0"/>
                </a:solidFill>
                <a:sym typeface="Symbol" pitchFamily="18" charset="2"/>
              </a:rPr>
              <a:t>instanceof</a:t>
            </a:r>
            <a:r>
              <a:rPr lang="en-US" sz="2400" dirty="0" smtClean="0">
                <a:sym typeface="Symbol" pitchFamily="18" charset="2"/>
              </a:rPr>
              <a:t> and </a:t>
            </a:r>
            <a:r>
              <a:rPr lang="en-US" sz="2400" dirty="0" smtClean="0">
                <a:solidFill>
                  <a:srgbClr val="0070C0"/>
                </a:solidFill>
                <a:sym typeface="Symbol" pitchFamily="18" charset="2"/>
              </a:rPr>
              <a:t>super.</a:t>
            </a: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Implementing multiple Interfaces is tractable </a:t>
            </a: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Implementing multiple inheritance, with fields and method bodies, is more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115BDA3F-4E50-4010-B159-9C5A22B5758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What?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490192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Need to explore</a:t>
            </a:r>
          </a:p>
          <a:p>
            <a:pPr lvl="1" eaLnBrk="1" hangingPunct="1"/>
            <a:r>
              <a:rPr lang="en-US" sz="2400" dirty="0" smtClean="0"/>
              <a:t>Object layout in memory</a:t>
            </a:r>
          </a:p>
          <a:p>
            <a:pPr lvl="1" eaLnBrk="1" hangingPunct="1"/>
            <a:r>
              <a:rPr lang="en-US" sz="2400" dirty="0" smtClean="0"/>
              <a:t>Compiling field references</a:t>
            </a:r>
          </a:p>
          <a:p>
            <a:pPr lvl="2" eaLnBrk="1" hangingPunct="1"/>
            <a:r>
              <a:rPr lang="en-US" sz="2000" dirty="0" smtClean="0"/>
              <a:t>Implicit and explicit use of “</a:t>
            </a:r>
            <a:r>
              <a:rPr lang="en-US" sz="2000" dirty="0" smtClean="0">
                <a:solidFill>
                  <a:srgbClr val="0070C0"/>
                </a:solidFill>
              </a:rPr>
              <a:t>this</a:t>
            </a:r>
            <a:r>
              <a:rPr lang="en-US" sz="2000" dirty="0" smtClean="0"/>
              <a:t>”</a:t>
            </a:r>
          </a:p>
          <a:p>
            <a:pPr lvl="1" eaLnBrk="1" hangingPunct="1"/>
            <a:r>
              <a:rPr lang="en-US" sz="2400" dirty="0" smtClean="0"/>
              <a:t>Representation of </a:t>
            </a:r>
            <a:r>
              <a:rPr lang="en-US" sz="2400" dirty="0" err="1" smtClean="0"/>
              <a:t>vtables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Object creation: new </a:t>
            </a:r>
          </a:p>
          <a:p>
            <a:pPr lvl="1" eaLnBrk="1" hangingPunct="1"/>
            <a:r>
              <a:rPr lang="en-US" sz="2400" dirty="0" smtClean="0"/>
              <a:t>Code for dynamic dispatch</a:t>
            </a:r>
          </a:p>
          <a:p>
            <a:pPr lvl="2" eaLnBrk="1" hangingPunct="1"/>
            <a:r>
              <a:rPr lang="en-US" sz="2000" dirty="0" smtClean="0"/>
              <a:t>Including implementing “</a:t>
            </a:r>
            <a:r>
              <a:rPr lang="en-US" sz="2000" dirty="0" err="1" smtClean="0"/>
              <a:t>super.f</a:t>
            </a:r>
            <a:r>
              <a:rPr lang="en-US" sz="2000" dirty="0" smtClean="0"/>
              <a:t>”</a:t>
            </a:r>
          </a:p>
          <a:p>
            <a:pPr lvl="1" eaLnBrk="1" hangingPunct="1"/>
            <a:r>
              <a:rPr lang="en-US" sz="2400" dirty="0" smtClean="0"/>
              <a:t>Runtime type information – </a:t>
            </a:r>
            <a:r>
              <a:rPr lang="en-US" sz="2400" dirty="0" err="1" smtClean="0"/>
              <a:t>instanceof</a:t>
            </a:r>
            <a:r>
              <a:rPr lang="en-US" sz="2400" dirty="0" smtClean="0"/>
              <a:t> and casts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90623E11-BB51-4304-B5E1-5DDF42F9CB2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371600"/>
            <a:ext cx="8305800" cy="4872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C/C++ allocate fields sequentially, in same lexical order as they were defined, but compiler may insert padding to maintain field alignment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eg</a:t>
            </a:r>
            <a:r>
              <a:rPr lang="en-US" sz="1600" dirty="0" smtClean="0"/>
              <a:t>: char, </a:t>
            </a:r>
            <a:r>
              <a:rPr lang="en-US" sz="1600" dirty="0" err="1" smtClean="0"/>
              <a:t>int</a:t>
            </a:r>
            <a:r>
              <a:rPr lang="en-US" sz="1600" dirty="0" smtClean="0"/>
              <a:t> =&gt; 1-byte char, 3-byte pad, 4-byte </a:t>
            </a:r>
            <a:r>
              <a:rPr lang="en-US" sz="1600" dirty="0" err="1" smtClean="0"/>
              <a:t>int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Java and C#, fields will be packed (largest-to-smallest) within each sub-class </a:t>
            </a:r>
            <a:r>
              <a:rPr lang="en-US" sz="2000" i="1" dirty="0" smtClean="0"/>
              <a:t>slice </a:t>
            </a:r>
            <a:r>
              <a:rPr lang="en-US" sz="2000" dirty="0" smtClean="0"/>
              <a:t>to minimize space, but to also maintain field alignment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eg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0070C0"/>
                </a:solidFill>
              </a:rPr>
              <a:t>double</a:t>
            </a:r>
            <a:r>
              <a:rPr lang="en-US" sz="1600" dirty="0" smtClean="0"/>
              <a:t>s then 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sz="1600" dirty="0" err="1" smtClean="0"/>
              <a:t>s</a:t>
            </a:r>
            <a:r>
              <a:rPr lang="en-US" sz="1600" dirty="0"/>
              <a:t> </a:t>
            </a:r>
            <a:r>
              <a:rPr lang="en-US" sz="1600" dirty="0" smtClean="0"/>
              <a:t>then </a:t>
            </a:r>
            <a:r>
              <a:rPr lang="en-US" sz="1600" dirty="0" smtClean="0">
                <a:solidFill>
                  <a:srgbClr val="0070C0"/>
                </a:solidFill>
              </a:rPr>
              <a:t>short</a:t>
            </a:r>
            <a:r>
              <a:rPr lang="en-US" sz="1600" dirty="0" smtClean="0"/>
              <a:t>s and (Unicode) </a:t>
            </a:r>
            <a:r>
              <a:rPr lang="en-US" sz="1600" dirty="0" smtClean="0">
                <a:solidFill>
                  <a:srgbClr val="0070C0"/>
                </a:solidFill>
              </a:rPr>
              <a:t>char</a:t>
            </a:r>
            <a:r>
              <a:rPr lang="en-US" sz="1600" dirty="0" smtClean="0"/>
              <a:t>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First word of each object points to </a:t>
            </a:r>
            <a:r>
              <a:rPr lang="en-US" sz="2000" dirty="0" err="1" smtClean="0"/>
              <a:t>vtable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Java objects are allocated on the heap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(C# </a:t>
            </a:r>
            <a:r>
              <a:rPr lang="en-US" sz="2000" dirty="0" err="1" smtClean="0">
                <a:solidFill>
                  <a:srgbClr val="0070C0"/>
                </a:solidFill>
              </a:rPr>
              <a:t>struct</a:t>
            </a:r>
            <a:r>
              <a:rPr lang="en-US" sz="2000" dirty="0" err="1" smtClean="0"/>
              <a:t>s</a:t>
            </a:r>
            <a:r>
              <a:rPr lang="en-US" sz="2000" dirty="0" smtClean="0"/>
              <a:t> are allocated on the stack, and follow </a:t>
            </a:r>
            <a:r>
              <a:rPr lang="en-US" sz="2000" i="1" dirty="0" smtClean="0"/>
              <a:t>value</a:t>
            </a:r>
            <a:r>
              <a:rPr lang="en-US" sz="2000" dirty="0" smtClean="0"/>
              <a:t> semantics)</a:t>
            </a:r>
            <a:endParaRPr lang="en-US" sz="1800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85388" y="138713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Object Layout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L-</a:t>
            </a:r>
            <a:fld id="{98A6BC11-EB1F-4B00-A96E-C4C056399C47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0" y="1524000"/>
            <a:ext cx="7772400" cy="3657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n = </a:t>
            </a:r>
            <a:r>
              <a:rPr lang="en-US" sz="1800" dirty="0" err="1" smtClean="0"/>
              <a:t>obj.fld</a:t>
            </a:r>
            <a:r>
              <a:rPr lang="en-US" sz="1800" dirty="0" smtClean="0"/>
              <a:t>;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r>
              <a:rPr lang="en-US" sz="2400" dirty="0" smtClean="0"/>
              <a:t>x86</a:t>
            </a:r>
          </a:p>
          <a:p>
            <a:pPr lvl="1" eaLnBrk="1" hangingPunct="1"/>
            <a:r>
              <a:rPr lang="en-US" sz="2000" dirty="0" smtClean="0"/>
              <a:t>Assuming that </a:t>
            </a:r>
            <a:r>
              <a:rPr lang="en-US" sz="2000" dirty="0" err="1" smtClean="0"/>
              <a:t>obj</a:t>
            </a:r>
            <a:r>
              <a:rPr lang="en-US" sz="2000" dirty="0" smtClean="0"/>
              <a:t> is a local variable in the current method</a:t>
            </a:r>
          </a:p>
          <a:p>
            <a:pPr lvl="1" eaLnBrk="1" hangingPunct="1"/>
            <a:endParaRPr lang="en-US" sz="2000" dirty="0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mov</a:t>
            </a:r>
            <a:r>
              <a:rPr lang="en-US" sz="1800" dirty="0" smtClean="0"/>
              <a:t>   </a:t>
            </a:r>
            <a:r>
              <a:rPr lang="en-US" sz="1800" dirty="0" err="1" smtClean="0"/>
              <a:t>eax</a:t>
            </a:r>
            <a:r>
              <a:rPr lang="en-US" sz="1800" dirty="0" smtClean="0"/>
              <a:t>, [</a:t>
            </a:r>
            <a:r>
              <a:rPr lang="en-US" sz="1800" dirty="0" err="1" smtClean="0"/>
              <a:t>ebp+offset</a:t>
            </a:r>
            <a:r>
              <a:rPr lang="en-US" sz="1800" baseline="-25000" dirty="0" err="1" smtClean="0">
                <a:solidFill>
                  <a:srgbClr val="0070C0"/>
                </a:solidFill>
              </a:rPr>
              <a:t>obj</a:t>
            </a:r>
            <a:r>
              <a:rPr lang="en-US" sz="1800" dirty="0" smtClean="0"/>
              <a:t>]</a:t>
            </a:r>
            <a:r>
              <a:rPr lang="en-US" sz="1800" dirty="0" smtClean="0">
                <a:solidFill>
                  <a:schemeClr val="folHlink"/>
                </a:solidFill>
              </a:rPr>
              <a:t>	</a:t>
            </a:r>
            <a:r>
              <a:rPr lang="en-US" sz="1800" dirty="0" smtClean="0">
                <a:solidFill>
                  <a:srgbClr val="00B050"/>
                </a:solidFill>
              </a:rPr>
              <a:t>; load </a:t>
            </a:r>
            <a:r>
              <a:rPr lang="en-US" sz="1800" dirty="0" err="1" smtClean="0">
                <a:solidFill>
                  <a:srgbClr val="00B050"/>
                </a:solidFill>
              </a:rPr>
              <a:t>obj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ptr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z="1800" dirty="0" smtClean="0">
                <a:solidFill>
                  <a:schemeClr val="folHlink"/>
                </a:solidFill>
              </a:rPr>
              <a:t>	</a:t>
            </a:r>
            <a:r>
              <a:rPr lang="en-US" sz="1800" dirty="0" err="1" smtClean="0"/>
              <a:t>mov</a:t>
            </a:r>
            <a:r>
              <a:rPr lang="en-US" sz="1800" dirty="0" smtClean="0"/>
              <a:t>   </a:t>
            </a:r>
            <a:r>
              <a:rPr lang="en-US" sz="1800" dirty="0" err="1" smtClean="0"/>
              <a:t>eax</a:t>
            </a:r>
            <a:r>
              <a:rPr lang="en-US" sz="1800" dirty="0" smtClean="0"/>
              <a:t>, [</a:t>
            </a:r>
            <a:r>
              <a:rPr lang="en-US" sz="1800" dirty="0" err="1" smtClean="0"/>
              <a:t>eax+offset</a:t>
            </a:r>
            <a:r>
              <a:rPr lang="en-US" sz="1800" baseline="-25000" dirty="0" err="1" smtClean="0">
                <a:solidFill>
                  <a:srgbClr val="0070C0"/>
                </a:solidFill>
              </a:rPr>
              <a:t>fld</a:t>
            </a:r>
            <a:r>
              <a:rPr lang="en-US" sz="1800" dirty="0" smtClean="0"/>
              <a:t>]	</a:t>
            </a:r>
            <a:r>
              <a:rPr lang="en-US" sz="1800" dirty="0" smtClean="0">
                <a:solidFill>
                  <a:srgbClr val="00B050"/>
                </a:solidFill>
              </a:rPr>
              <a:t>; load </a:t>
            </a:r>
            <a:r>
              <a:rPr lang="en-US" sz="1800" dirty="0" err="1" smtClean="0">
                <a:solidFill>
                  <a:srgbClr val="00B050"/>
                </a:solidFill>
              </a:rPr>
              <a:t>fld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mov</a:t>
            </a:r>
            <a:r>
              <a:rPr lang="en-US" sz="1800" dirty="0" smtClean="0"/>
              <a:t>   [</a:t>
            </a:r>
            <a:r>
              <a:rPr lang="en-US" sz="1800" dirty="0" err="1" smtClean="0"/>
              <a:t>ebp+offset</a:t>
            </a:r>
            <a:r>
              <a:rPr lang="en-US" sz="1800" baseline="-25000" dirty="0" err="1" smtClean="0">
                <a:solidFill>
                  <a:srgbClr val="0070C0"/>
                </a:solidFill>
              </a:rPr>
              <a:t>n</a:t>
            </a:r>
            <a:r>
              <a:rPr lang="en-US" sz="1800" dirty="0" smtClean="0"/>
              <a:t>], </a:t>
            </a:r>
            <a:r>
              <a:rPr lang="en-US" sz="1800" dirty="0" err="1" smtClean="0"/>
              <a:t>eax</a:t>
            </a: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00B050"/>
                </a:solidFill>
              </a:rPr>
              <a:t>; store n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85388" y="138713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Field Access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D111B369-53AD-4EF9-8302-13E0BEFE869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Fields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905000"/>
            <a:ext cx="7772400" cy="3124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method can refer to fields in the receiving object either explicitly as </a:t>
            </a:r>
            <a:r>
              <a:rPr lang="en-US" sz="2400" dirty="0" err="1" smtClean="0">
                <a:solidFill>
                  <a:srgbClr val="0070C0"/>
                </a:solidFill>
              </a:rPr>
              <a:t>this.fld</a:t>
            </a:r>
            <a:r>
              <a:rPr lang="en-US" sz="2400" dirty="0" smtClean="0"/>
              <a:t> or implicitly as </a:t>
            </a:r>
            <a:r>
              <a:rPr lang="en-US" sz="2400" dirty="0" err="1" smtClean="0">
                <a:solidFill>
                  <a:srgbClr val="0070C0"/>
                </a:solidFill>
              </a:rPr>
              <a:t>fld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2000" dirty="0" smtClean="0"/>
              <a:t>Both compile to the same code – an implicit </a:t>
            </a:r>
            <a:r>
              <a:rPr lang="en-US" sz="2000" dirty="0" smtClean="0">
                <a:solidFill>
                  <a:srgbClr val="0070C0"/>
                </a:solidFill>
              </a:rPr>
              <a:t>this.</a:t>
            </a:r>
            <a:r>
              <a:rPr lang="en-US" sz="2000" dirty="0" smtClean="0"/>
              <a:t> is inserted by the compiler if not present explicitly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Mechanism: a reference to the current object is an implicit, first parameter to every method</a:t>
            </a:r>
          </a:p>
          <a:p>
            <a:pPr lvl="1" eaLnBrk="1" hangingPunct="1"/>
            <a:r>
              <a:rPr lang="en-US" sz="2000" dirty="0" smtClean="0"/>
              <a:t>Can be in a register or on 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8016ACCA-E659-449B-8FFB-47FB1DFB56F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" name="Rectangle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286000"/>
            <a:ext cx="4114800" cy="351520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C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setx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 this</a:t>
            </a:r>
            <a:r>
              <a:rPr lang="en-US" sz="1800" kern="0" dirty="0" smtClean="0">
                <a:solidFill>
                  <a:schemeClr val="folHlin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kern="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setx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42);</a:t>
            </a:r>
          </a:p>
        </p:txBody>
      </p:sp>
      <p:sp>
        <p:nvSpPr>
          <p:cNvPr id="11" name="Rectangle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2286000"/>
            <a:ext cx="4114800" cy="351520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C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setx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x =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c.setx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(42);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7700" y="188589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 get this: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188589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 write this:</a:t>
            </a:r>
            <a:endParaRPr lang="en-US" sz="2000" dirty="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1285388" y="138713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What is </a:t>
            </a:r>
            <a:r>
              <a:rPr lang="en-US" sz="3200" i="1" dirty="0" smtClean="0">
                <a:solidFill>
                  <a:schemeClr val="bg1"/>
                </a:solidFill>
              </a:rPr>
              <a:t>this 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E494A3FC-FE76-4DD2-B96B-74CE063244B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Conventions (C++)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0070C0"/>
                </a:solidFill>
              </a:rPr>
              <a:t>ecx</a:t>
            </a:r>
            <a:r>
              <a:rPr lang="en-US" sz="2400" dirty="0" smtClean="0"/>
              <a:t> is traditionally used as </a:t>
            </a:r>
            <a:r>
              <a:rPr lang="en-US" sz="2400" dirty="0" smtClean="0">
                <a:solidFill>
                  <a:srgbClr val="0070C0"/>
                </a:solidFill>
              </a:rPr>
              <a:t>this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Add to method call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dirty="0" err="1" smtClean="0">
                <a:solidFill>
                  <a:schemeClr val="folHlink"/>
                </a:solidFill>
              </a:rPr>
              <a:t>mov</a:t>
            </a:r>
            <a:r>
              <a:rPr lang="en-US" sz="1800" dirty="0" smtClean="0">
                <a:solidFill>
                  <a:schemeClr val="folHlink"/>
                </a:solidFill>
              </a:rPr>
              <a:t> </a:t>
            </a:r>
            <a:r>
              <a:rPr lang="en-US" sz="1800" dirty="0" err="1" smtClean="0">
                <a:solidFill>
                  <a:schemeClr val="folHlink"/>
                </a:solidFill>
              </a:rPr>
              <a:t>ecx</a:t>
            </a:r>
            <a:r>
              <a:rPr lang="en-US" sz="1800" dirty="0" smtClean="0">
                <a:solidFill>
                  <a:schemeClr val="folHlink"/>
                </a:solidFill>
              </a:rPr>
              <a:t>, c		</a:t>
            </a:r>
            <a:r>
              <a:rPr lang="en-US" sz="1800" dirty="0" smtClean="0">
                <a:solidFill>
                  <a:srgbClr val="00B050"/>
                </a:solidFill>
              </a:rPr>
              <a:t>; c points to receiving object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2000" dirty="0" smtClean="0"/>
              <a:t>Do this after arguments are evaluated and pushed, right before dynamic dispatch code that actually calls the method</a:t>
            </a:r>
          </a:p>
          <a:p>
            <a:pPr lvl="1" eaLnBrk="1" hangingPunct="1"/>
            <a:r>
              <a:rPr lang="en-US" sz="2000" dirty="0" smtClean="0"/>
              <a:t>Need to save </a:t>
            </a:r>
            <a:r>
              <a:rPr lang="en-US" sz="2000" dirty="0" err="1" smtClean="0">
                <a:solidFill>
                  <a:srgbClr val="0070C0"/>
                </a:solidFill>
              </a:rPr>
              <a:t>ecx</a:t>
            </a:r>
            <a:r>
              <a:rPr lang="en-US" sz="2000" dirty="0" smtClean="0"/>
              <a:t> in a temporary or on the stack in methods that call other non-static methods</a:t>
            </a:r>
          </a:p>
          <a:p>
            <a:pPr lvl="2" eaLnBrk="1" hangingPunct="1"/>
            <a:r>
              <a:rPr lang="en-US" sz="1800" dirty="0" smtClean="0"/>
              <a:t>Following examples aren’t always careful about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C7AED248-CC42-455E-AFB7-69479ED6FEA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Local Field Access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086600" cy="32400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</a:t>
            </a:r>
            <a:r>
              <a:rPr lang="en-US" sz="2000" dirty="0" err="1" smtClean="0"/>
              <a:t>fld</a:t>
            </a:r>
            <a:r>
              <a:rPr lang="en-US" sz="2000" dirty="0" smtClean="0"/>
              <a:t>;  or  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</a:t>
            </a:r>
            <a:r>
              <a:rPr lang="en-US" sz="2000" dirty="0" err="1" smtClean="0"/>
              <a:t>this.fld</a:t>
            </a:r>
            <a:r>
              <a:rPr lang="en-US" sz="2000" dirty="0" smtClean="0"/>
              <a:t>; 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sz="2400" dirty="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 </a:t>
            </a:r>
            <a:r>
              <a:rPr lang="en-US" sz="2000" dirty="0" err="1" smtClean="0"/>
              <a:t>eax</a:t>
            </a:r>
            <a:r>
              <a:rPr lang="en-US" sz="2000" dirty="0" smtClean="0"/>
              <a:t>, [</a:t>
            </a:r>
            <a:r>
              <a:rPr lang="en-US" sz="2000" dirty="0" err="1" smtClean="0"/>
              <a:t>ecx+offset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fld</a:t>
            </a:r>
            <a:r>
              <a:rPr lang="en-US" sz="2000" dirty="0" smtClean="0"/>
              <a:t>]		</a:t>
            </a:r>
            <a:r>
              <a:rPr lang="en-US" sz="2000" dirty="0" smtClean="0">
                <a:solidFill>
                  <a:srgbClr val="00B050"/>
                </a:solidFill>
              </a:rPr>
              <a:t>; load </a:t>
            </a:r>
            <a:r>
              <a:rPr lang="en-US" sz="2000" dirty="0" err="1" smtClean="0">
                <a:solidFill>
                  <a:srgbClr val="00B050"/>
                </a:solidFill>
              </a:rPr>
              <a:t>fld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 [</a:t>
            </a:r>
            <a:r>
              <a:rPr lang="en-US" sz="2000" dirty="0" err="1" smtClean="0"/>
              <a:t>ebp+offset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n</a:t>
            </a:r>
            <a:r>
              <a:rPr lang="en-US" sz="2000" dirty="0" smtClean="0"/>
              <a:t>], </a:t>
            </a:r>
            <a:r>
              <a:rPr lang="en-US" sz="2000" dirty="0" err="1" smtClean="0"/>
              <a:t>eax</a:t>
            </a: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B050"/>
                </a:solidFill>
              </a:rPr>
              <a:t>; store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059BB05A-2847-4F49-BB7A-2389FC3D29E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x86 Method Tables (</a:t>
            </a:r>
            <a:r>
              <a:rPr lang="en-US" dirty="0" err="1" smtClean="0"/>
              <a:t>vtables</a:t>
            </a:r>
            <a:r>
              <a:rPr lang="en-US" dirty="0" smtClean="0"/>
              <a:t>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3716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We’ll generate </a:t>
            </a:r>
            <a:r>
              <a:rPr lang="en-US" sz="2000" dirty="0" err="1" smtClean="0"/>
              <a:t>vtables</a:t>
            </a:r>
            <a:r>
              <a:rPr lang="en-US" sz="2000" dirty="0" smtClean="0"/>
              <a:t> in assembly language program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Need to pick a naming convention for method labels to avoid collisions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For methods, </a:t>
            </a:r>
            <a:r>
              <a:rPr lang="en-US" sz="1800" dirty="0" err="1" smtClean="0"/>
              <a:t>classname</a:t>
            </a:r>
            <a:r>
              <a:rPr lang="en-US" sz="1800" dirty="0" err="1" smtClean="0">
                <a:solidFill>
                  <a:srgbClr val="FF0000"/>
                </a:solidFill>
              </a:rPr>
              <a:t>$</a:t>
            </a:r>
            <a:r>
              <a:rPr lang="en-US" sz="1800" dirty="0" err="1" smtClean="0"/>
              <a:t>methodname</a:t>
            </a:r>
            <a:endParaRPr lang="en-US" sz="18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Would need something more sophisticated for overloading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For the </a:t>
            </a:r>
            <a:r>
              <a:rPr lang="en-US" sz="1800" dirty="0" err="1" smtClean="0"/>
              <a:t>vtables</a:t>
            </a:r>
            <a:r>
              <a:rPr lang="en-US" sz="1800" dirty="0" smtClean="0"/>
              <a:t> themselves, </a:t>
            </a:r>
            <a:r>
              <a:rPr lang="en-US" sz="1800" dirty="0" err="1" smtClean="0"/>
              <a:t>classname</a:t>
            </a:r>
            <a:r>
              <a:rPr lang="en-US" sz="1800" dirty="0" smtClean="0">
                <a:solidFill>
                  <a:srgbClr val="FF0000"/>
                </a:solidFill>
              </a:rPr>
              <a:t>$$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Examples of "name mangling"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First slot in </a:t>
            </a:r>
            <a:r>
              <a:rPr lang="en-US" sz="2000" dirty="0" err="1" smtClean="0"/>
              <a:t>vtable</a:t>
            </a:r>
            <a:r>
              <a:rPr lang="en-US" sz="2000" dirty="0"/>
              <a:t> </a:t>
            </a:r>
            <a:r>
              <a:rPr lang="en-US" sz="2000" dirty="0" smtClean="0"/>
              <a:t>points to super-class </a:t>
            </a:r>
            <a:r>
              <a:rPr lang="en-US" sz="2000" dirty="0" err="1" smtClean="0"/>
              <a:t>vtable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Second slot in </a:t>
            </a:r>
            <a:r>
              <a:rPr lang="en-US" sz="2000" dirty="0" err="1" smtClean="0"/>
              <a:t>vtable</a:t>
            </a:r>
            <a:r>
              <a:rPr lang="en-US" sz="2000" dirty="0" smtClean="0"/>
              <a:t> points to default (0-argument)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Makes implementation of super()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Spring 2014</a:t>
            </a:r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29B00FB9-8D55-4820-B1C5-BEC16486D9D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this program print?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152400" y="1476374"/>
            <a:ext cx="3962400" cy="3400426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B {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//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Base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x, y;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setx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{x=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  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sety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y=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  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D extends B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// Derived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y;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sety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  {y = 2*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    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{return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2*y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supery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super.sety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36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348559" y="1476374"/>
            <a:ext cx="4409282" cy="370522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class Main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public static void main(String[]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new D();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B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d;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b.setx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(1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b.getx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b.sety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(2);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b.gety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d.supery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(42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d.gety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5635109"/>
            <a:ext cx="64770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will print 3 values when run.  What are these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vtable</a:t>
            </a:r>
            <a:r>
              <a:rPr lang="en-US" dirty="0" smtClean="0"/>
              <a:t>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L-</a:t>
            </a:r>
            <a:fld id="{C458789A-2842-4479-8E65-F5773877D52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676400"/>
            <a:ext cx="4343400" cy="326858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class B {          // Base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x, y;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setx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{x=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      {</a:t>
            </a:r>
            <a:r>
              <a:rPr 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return x;}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sety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y=</a:t>
            </a:r>
            <a:r>
              <a:rPr lang="en-US" sz="16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      {</a:t>
            </a:r>
            <a:r>
              <a:rPr 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return y;}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class D extends B {  // Derived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y;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sety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  {y = 2*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        {return 2*y;}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supery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super.sety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6800" y="1676400"/>
            <a:ext cx="3810000" cy="378565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.data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B$$: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0	; no superclass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B$B	; default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ctor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B$setx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B$getx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B$sety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B$gety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D$$: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B$$	; parent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D$D	; default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ctor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B$setx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	; parent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B$getx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; parent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D$sety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D$gety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D$supery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3839" y="1222828"/>
            <a:ext cx="191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vtable</a:t>
            </a:r>
            <a:r>
              <a:rPr lang="en-US" dirty="0" smtClean="0"/>
              <a:t> definitions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715000"/>
            <a:ext cx="84582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dd</a:t>
            </a:r>
            <a:r>
              <a:rPr lang="en-US" dirty="0" smtClean="0"/>
              <a:t> is a synonym is </a:t>
            </a:r>
            <a:r>
              <a:rPr lang="en-US" dirty="0" err="1" smtClean="0"/>
              <a:t>dword</a:t>
            </a:r>
            <a:r>
              <a:rPr lang="en-US" dirty="0" smtClean="0"/>
              <a:t>.  Its operand is the value for that field, not its name.  </a:t>
            </a:r>
          </a:p>
          <a:p>
            <a:r>
              <a:rPr lang="en-US" dirty="0" smtClean="0"/>
              <a:t>In fact, slots in </a:t>
            </a:r>
            <a:r>
              <a:rPr lang="en-US" dirty="0" err="1" smtClean="0"/>
              <a:t>vtables</a:t>
            </a:r>
            <a:r>
              <a:rPr lang="en-US" dirty="0" smtClean="0"/>
              <a:t> are anonymous - they have no name.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222828"/>
            <a:ext cx="178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0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1D465258-FC00-435F-BA4F-520E30AC2BC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vtable</a:t>
            </a:r>
            <a:r>
              <a:rPr lang="en-US" dirty="0" smtClean="0"/>
              <a:t> Footnotes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981200"/>
            <a:ext cx="7772400" cy="3124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Key point: First 4 non-</a:t>
            </a:r>
            <a:r>
              <a:rPr lang="en-US" sz="2400" dirty="0" err="1" smtClean="0"/>
              <a:t>ctor</a:t>
            </a:r>
            <a:r>
              <a:rPr lang="en-US" sz="2400" dirty="0" smtClean="0"/>
              <a:t> method entries in 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/>
              <a:t>’s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point to methods declared in </a:t>
            </a:r>
            <a:r>
              <a:rPr lang="en-US" sz="2400" dirty="0" smtClean="0">
                <a:solidFill>
                  <a:srgbClr val="0070C0"/>
                </a:solidFill>
              </a:rPr>
              <a:t>B</a:t>
            </a:r>
            <a:r>
              <a:rPr lang="en-US" sz="2400" dirty="0" smtClean="0"/>
              <a:t> in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chemeClr val="bg2"/>
                </a:solidFill>
              </a:rPr>
              <a:t>exactly the same order</a:t>
            </a:r>
          </a:p>
          <a:p>
            <a:pPr eaLnBrk="1" hangingPunct="1"/>
            <a:endParaRPr lang="en-US" sz="240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So compiler knows correct offset for a particular met</a:t>
            </a:r>
            <a:r>
              <a:rPr lang="en-US" sz="2400" dirty="0" smtClean="0">
                <a:solidFill>
                  <a:schemeClr val="bg2"/>
                </a:solidFill>
                <a:sym typeface="Symbol" pitchFamily="18" charset="2"/>
              </a:rPr>
              <a:t>hod </a:t>
            </a:r>
            <a:r>
              <a:rPr lang="en-US" sz="2400" i="1" dirty="0" smtClean="0">
                <a:solidFill>
                  <a:schemeClr val="bg2"/>
                </a:solidFill>
                <a:sym typeface="Symbol" pitchFamily="18" charset="2"/>
              </a:rPr>
              <a:t>regardless of whether that method is overridden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8FDEA4D6-65B2-4317-AC8B-41BBE42D151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483707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Steps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Call storage manager (</a:t>
            </a:r>
            <a:r>
              <a:rPr lang="en-US" sz="2400" dirty="0" err="1" smtClean="0">
                <a:solidFill>
                  <a:srgbClr val="0070C0"/>
                </a:solidFill>
              </a:rPr>
              <a:t>malloc</a:t>
            </a:r>
            <a:r>
              <a:rPr lang="en-US" sz="2400" dirty="0" smtClean="0"/>
              <a:t> or similar) to get raw bits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Store pointer to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in first 4 bytes of object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Call a constructor (with pointer to the new object, </a:t>
            </a:r>
            <a:r>
              <a:rPr lang="en-US" sz="2400" dirty="0" smtClean="0">
                <a:solidFill>
                  <a:srgbClr val="0070C0"/>
                </a:solidFill>
              </a:rPr>
              <a:t>this</a:t>
            </a:r>
            <a:r>
              <a:rPr lang="en-US" sz="2400" dirty="0" smtClean="0"/>
              <a:t>,  in </a:t>
            </a:r>
            <a:r>
              <a:rPr lang="en-US" sz="2400" dirty="0" err="1" smtClean="0">
                <a:solidFill>
                  <a:srgbClr val="0070C0"/>
                </a:solidFill>
              </a:rPr>
              <a:t>ecx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Result of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is pointer to constructed object 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85388" y="138713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Object Creation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F114C8EE-003B-47DE-99B0-9B05290BD94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Creation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8001000" cy="4419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Source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B </a:t>
            </a:r>
            <a:r>
              <a:rPr lang="en-US" sz="1800" dirty="0" err="1" smtClean="0"/>
              <a:t>b</a:t>
            </a:r>
            <a:r>
              <a:rPr lang="en-US" sz="1800" dirty="0"/>
              <a:t> </a:t>
            </a:r>
            <a:r>
              <a:rPr lang="en-US" sz="1800" dirty="0" smtClean="0"/>
              <a:t>= new B();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x86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push   </a:t>
            </a:r>
            <a:r>
              <a:rPr lang="en-US" sz="1600" dirty="0" err="1" smtClean="0"/>
              <a:t>numBytes</a:t>
            </a:r>
            <a:r>
              <a:rPr lang="en-US" sz="1600" dirty="0" smtClean="0"/>
              <a:t>		; size-of-C + 4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call	   </a:t>
            </a:r>
            <a:r>
              <a:rPr lang="en-US" sz="1600" dirty="0" err="1" smtClean="0"/>
              <a:t>malloc</a:t>
            </a:r>
            <a:r>
              <a:rPr lang="en-US" sz="1600" dirty="0" smtClean="0"/>
              <a:t>			; </a:t>
            </a:r>
            <a:r>
              <a:rPr lang="en-US" sz="1600" dirty="0" err="1" smtClean="0"/>
              <a:t>addr</a:t>
            </a:r>
            <a:r>
              <a:rPr lang="en-US" sz="1600" dirty="0" smtClean="0"/>
              <a:t> of bits returned in </a:t>
            </a:r>
            <a:r>
              <a:rPr lang="en-US" sz="1600" dirty="0" err="1" smtClean="0"/>
              <a:t>eax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add     </a:t>
            </a:r>
            <a:r>
              <a:rPr lang="en-US" sz="1600" dirty="0" err="1" smtClean="0"/>
              <a:t>esp</a:t>
            </a:r>
            <a:r>
              <a:rPr lang="en-US" sz="1600" dirty="0" smtClean="0"/>
              <a:t>, 4			; pop </a:t>
            </a:r>
            <a:r>
              <a:rPr lang="en-US" sz="1600" dirty="0" err="1" smtClean="0"/>
              <a:t>numBytes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lea	      </a:t>
            </a:r>
            <a:r>
              <a:rPr lang="en-US" sz="1600" dirty="0" err="1" smtClean="0"/>
              <a:t>edx</a:t>
            </a:r>
            <a:r>
              <a:rPr lang="en-US" sz="1600" dirty="0" smtClean="0"/>
              <a:t>, B$$		; get </a:t>
            </a:r>
            <a:r>
              <a:rPr lang="en-US" sz="1600" dirty="0" err="1" smtClean="0"/>
              <a:t>vtable</a:t>
            </a:r>
            <a:r>
              <a:rPr lang="en-US" sz="1600" dirty="0" smtClean="0"/>
              <a:t> address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/>
              <a:t>mov</a:t>
            </a:r>
            <a:r>
              <a:rPr lang="en-US" sz="1600" dirty="0" smtClean="0"/>
              <a:t>    [</a:t>
            </a:r>
            <a:r>
              <a:rPr lang="en-US" sz="1600" dirty="0" err="1" smtClean="0"/>
              <a:t>eax</a:t>
            </a:r>
            <a:r>
              <a:rPr lang="en-US" sz="1600" dirty="0" smtClean="0"/>
              <a:t>], </a:t>
            </a:r>
            <a:r>
              <a:rPr lang="en-US" sz="1600" dirty="0" err="1" smtClean="0"/>
              <a:t>edx</a:t>
            </a:r>
            <a:r>
              <a:rPr lang="en-US" sz="1600" dirty="0" smtClean="0"/>
              <a:t>		; store </a:t>
            </a:r>
            <a:r>
              <a:rPr lang="en-US" sz="1600" dirty="0" err="1" smtClean="0"/>
              <a:t>vtable</a:t>
            </a:r>
            <a:r>
              <a:rPr lang="en-US" sz="1600" dirty="0" smtClean="0"/>
              <a:t> pointer into 1st object slot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/>
              <a:t>mov</a:t>
            </a:r>
            <a:r>
              <a:rPr lang="en-US" sz="1600" dirty="0" smtClean="0"/>
              <a:t>    </a:t>
            </a:r>
            <a:r>
              <a:rPr lang="en-US" sz="1600" dirty="0" err="1" smtClean="0"/>
              <a:t>ecx</a:t>
            </a:r>
            <a:r>
              <a:rPr lang="en-US" sz="1600" dirty="0" smtClean="0"/>
              <a:t>, </a:t>
            </a:r>
            <a:r>
              <a:rPr lang="en-US" sz="1600" dirty="0" err="1" smtClean="0"/>
              <a:t>eax</a:t>
            </a:r>
            <a:r>
              <a:rPr lang="en-US" sz="1600" dirty="0" smtClean="0"/>
              <a:t>		; set up </a:t>
            </a:r>
            <a:r>
              <a:rPr lang="en-US" sz="1600" dirty="0" smtClean="0">
                <a:solidFill>
                  <a:srgbClr val="0070C0"/>
                </a:solidFill>
              </a:rPr>
              <a:t>this</a:t>
            </a:r>
            <a:r>
              <a:rPr lang="en-US" sz="1600" dirty="0" smtClean="0"/>
              <a:t> for constructor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push   </a:t>
            </a:r>
            <a:r>
              <a:rPr lang="en-US" sz="1600" dirty="0" err="1" smtClean="0"/>
              <a:t>ecx</a:t>
            </a:r>
            <a:r>
              <a:rPr lang="en-US" sz="1600" dirty="0" smtClean="0"/>
              <a:t>			; save </a:t>
            </a:r>
            <a:r>
              <a:rPr lang="en-US" sz="1600" dirty="0" err="1" smtClean="0">
                <a:solidFill>
                  <a:srgbClr val="0070C0"/>
                </a:solidFill>
              </a:rPr>
              <a:t>ecx</a:t>
            </a:r>
            <a:r>
              <a:rPr lang="en-US" sz="1600" dirty="0" smtClean="0"/>
              <a:t> (constructor might clobber it)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&lt;push constructor arguments&gt;	; arguments (if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call     B$B			; call constructor (no </a:t>
            </a:r>
            <a:r>
              <a:rPr lang="en-US" sz="1600" dirty="0" err="1" smtClean="0"/>
              <a:t>vtable</a:t>
            </a:r>
            <a:r>
              <a:rPr lang="en-US" sz="1600" dirty="0" smtClean="0"/>
              <a:t> lookup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&lt;pop constructor arguments&gt;	; (if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pop    </a:t>
            </a:r>
            <a:r>
              <a:rPr lang="en-US" sz="1600" dirty="0" err="1" smtClean="0"/>
              <a:t>eax</a:t>
            </a:r>
            <a:r>
              <a:rPr lang="en-US" sz="1600" dirty="0" smtClean="0"/>
              <a:t>			; recover pointer to object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/>
              <a:t>mov</a:t>
            </a:r>
            <a:r>
              <a:rPr lang="en-US" sz="1600" dirty="0" smtClean="0"/>
              <a:t>   [</a:t>
            </a:r>
            <a:r>
              <a:rPr lang="en-US" sz="1600" dirty="0" err="1" smtClean="0"/>
              <a:t>ebp+offset</a:t>
            </a:r>
            <a:r>
              <a:rPr lang="en-US" sz="1600" baseline="-25000" dirty="0" err="1">
                <a:solidFill>
                  <a:srgbClr val="0070C0"/>
                </a:solidFill>
              </a:rPr>
              <a:t>b</a:t>
            </a:r>
            <a:r>
              <a:rPr lang="en-US" sz="1600" dirty="0" smtClean="0"/>
              <a:t>],</a:t>
            </a:r>
            <a:r>
              <a:rPr lang="en-US" sz="1600" dirty="0" err="1" smtClean="0"/>
              <a:t>eax</a:t>
            </a:r>
            <a:r>
              <a:rPr lang="en-US" sz="1600" dirty="0" smtClean="0"/>
              <a:t>		; store object reference in variable </a:t>
            </a:r>
            <a:r>
              <a:rPr lang="en-US" sz="1600" dirty="0" smtClean="0">
                <a:solidFill>
                  <a:srgbClr val="0070C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F5E17BEC-0CC2-43F0-96B3-7ED53BA05E4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Constructor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Only special issue here is generating call to superclass constructor</a:t>
            </a:r>
          </a:p>
          <a:p>
            <a:pPr lvl="1" eaLnBrk="1" hangingPunct="1"/>
            <a:r>
              <a:rPr lang="en-US" smtClean="0"/>
              <a:t>Same issues as super.method(…) calls – we’ll defer for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60C8680C-102D-48A2-B262-CAF7D50B8F0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Steps 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Push arguments as usual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Put pointer to object in </a:t>
            </a:r>
            <a:r>
              <a:rPr lang="en-US" sz="2000" dirty="0" err="1" smtClean="0">
                <a:solidFill>
                  <a:srgbClr val="0070C0"/>
                </a:solidFill>
              </a:rPr>
              <a:t>ecx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70C0"/>
                </a:solidFill>
              </a:rPr>
              <a:t>this</a:t>
            </a:r>
            <a:r>
              <a:rPr lang="en-US" sz="2000" dirty="0" smtClean="0"/>
              <a:t>)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Get pointer to </a:t>
            </a:r>
            <a:r>
              <a:rPr lang="en-US" sz="2000" dirty="0" err="1" smtClean="0"/>
              <a:t>vtable</a:t>
            </a:r>
            <a:r>
              <a:rPr lang="en-US" sz="2000" dirty="0" smtClean="0"/>
              <a:t> from first 4 bytes of object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Jump indirect thru </a:t>
            </a:r>
            <a:r>
              <a:rPr lang="en-US" sz="2000" dirty="0" err="1" smtClean="0"/>
              <a:t>vtable</a:t>
            </a:r>
            <a:endParaRPr lang="en-US" sz="2000" dirty="0" smtClean="0"/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Restore </a:t>
            </a:r>
            <a:r>
              <a:rPr lang="en-US" sz="2000" dirty="0" err="1" smtClean="0">
                <a:solidFill>
                  <a:srgbClr val="0070C0"/>
                </a:solidFill>
              </a:rPr>
              <a:t>ecx</a:t>
            </a:r>
            <a:r>
              <a:rPr lang="en-US" sz="2000" dirty="0" smtClean="0"/>
              <a:t> to point to current object (if needed)</a:t>
            </a:r>
          </a:p>
          <a:p>
            <a:pPr lvl="2" eaLnBrk="1" hangingPunct="1"/>
            <a:r>
              <a:rPr lang="en-US" sz="1800" dirty="0" smtClean="0"/>
              <a:t>Useful hack: push it in the function prolog so always in the stack frame at a known location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85388" y="138713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Method Calls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ADDDBF78-B276-465F-9D6C-8C02A53B42F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Call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600200"/>
            <a:ext cx="7543800" cy="4114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obj.meth</a:t>
            </a:r>
            <a:r>
              <a:rPr lang="en-US" sz="1800" dirty="0" smtClean="0"/>
              <a:t>(…);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&lt;push arguments from right to left&gt; 	; (as needed)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   </a:t>
            </a:r>
            <a:r>
              <a:rPr lang="en-US" sz="1800" dirty="0" err="1" smtClean="0"/>
              <a:t>ecx</a:t>
            </a:r>
            <a:r>
              <a:rPr lang="en-US" sz="1800" dirty="0" smtClean="0"/>
              <a:t>, [</a:t>
            </a:r>
            <a:r>
              <a:rPr lang="en-US" sz="1800" dirty="0" err="1" smtClean="0"/>
              <a:t>ebp+offset</a:t>
            </a:r>
            <a:r>
              <a:rPr lang="en-US" sz="1800" baseline="-25000" dirty="0" err="1" smtClean="0">
                <a:solidFill>
                  <a:srgbClr val="0070C0"/>
                </a:solidFill>
              </a:rPr>
              <a:t>obj</a:t>
            </a:r>
            <a:r>
              <a:rPr lang="en-US" sz="1800" dirty="0" smtClean="0"/>
              <a:t>]	  	; get pointer to object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   </a:t>
            </a:r>
            <a:r>
              <a:rPr lang="en-US" sz="1800" dirty="0" err="1" smtClean="0"/>
              <a:t>eax</a:t>
            </a:r>
            <a:r>
              <a:rPr lang="en-US" sz="1800" dirty="0" smtClean="0"/>
              <a:t>, [</a:t>
            </a:r>
            <a:r>
              <a:rPr lang="en-US" sz="1800" dirty="0" err="1" smtClean="0"/>
              <a:t>ecx</a:t>
            </a:r>
            <a:r>
              <a:rPr lang="en-US" sz="1800" dirty="0" smtClean="0"/>
              <a:t>]		  	; get pointer to </a:t>
            </a:r>
            <a:r>
              <a:rPr lang="en-US" sz="1800" dirty="0" err="1" smtClean="0"/>
              <a:t>vtable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call     </a:t>
            </a:r>
            <a:r>
              <a:rPr lang="en-US" sz="1800" dirty="0" err="1" smtClean="0"/>
              <a:t>dword</a:t>
            </a:r>
            <a:r>
              <a:rPr lang="en-US" sz="1800" dirty="0" smtClean="0"/>
              <a:t> </a:t>
            </a:r>
            <a:r>
              <a:rPr lang="en-US" sz="1800" dirty="0" err="1" smtClean="0"/>
              <a:t>ptr</a:t>
            </a:r>
            <a:r>
              <a:rPr lang="en-US" sz="1800" dirty="0" smtClean="0"/>
              <a:t> [</a:t>
            </a:r>
            <a:r>
              <a:rPr lang="en-US" sz="1800" dirty="0" err="1" smtClean="0"/>
              <a:t>eax+offset</a:t>
            </a:r>
            <a:r>
              <a:rPr lang="en-US" sz="1800" baseline="-25000" dirty="0" err="1" smtClean="0">
                <a:solidFill>
                  <a:srgbClr val="0070C0"/>
                </a:solidFill>
              </a:rPr>
              <a:t>meth</a:t>
            </a:r>
            <a:r>
              <a:rPr lang="en-US" sz="1800" dirty="0" smtClean="0"/>
              <a:t>]  	; call indirect via </a:t>
            </a:r>
            <a:r>
              <a:rPr lang="en-US" sz="1800" dirty="0" err="1" smtClean="0"/>
              <a:t>vtable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&lt;pop arguments&gt;		  	; (if needed)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   </a:t>
            </a:r>
            <a:r>
              <a:rPr lang="en-US" sz="1800" dirty="0" err="1" smtClean="0"/>
              <a:t>ecx</a:t>
            </a:r>
            <a:r>
              <a:rPr lang="en-US" sz="1800" dirty="0" smtClean="0"/>
              <a:t>, [</a:t>
            </a:r>
            <a:r>
              <a:rPr lang="en-US" sz="1800" dirty="0" err="1" smtClean="0"/>
              <a:t>ebp+offset</a:t>
            </a:r>
            <a:r>
              <a:rPr lang="en-US" sz="1800" baseline="-25000" dirty="0" err="1" smtClean="0">
                <a:solidFill>
                  <a:srgbClr val="0070C0"/>
                </a:solidFill>
              </a:rPr>
              <a:t>ecxtemp</a:t>
            </a:r>
            <a:r>
              <a:rPr lang="en-US" sz="1800" dirty="0" smtClean="0"/>
              <a:t>] 		; (restore if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DCAE14CA-5A0B-426B-904F-E0801488545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Handling super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Almost the same as a regular method call with one extra level of indirection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Source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chemeClr val="folHlink"/>
                </a:solidFill>
              </a:rPr>
              <a:t>super.</a:t>
            </a:r>
            <a:r>
              <a:rPr lang="en-US" sz="2000" dirty="0" err="1" smtClean="0"/>
              <a:t>meth</a:t>
            </a:r>
            <a:r>
              <a:rPr lang="en-US" sz="2000" dirty="0" smtClean="0"/>
              <a:t>(…);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x86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&lt;push arguments from right to left&gt;  ; (if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mov</a:t>
            </a:r>
            <a:r>
              <a:rPr lang="en-US" sz="2000" dirty="0" smtClean="0"/>
              <a:t>    </a:t>
            </a:r>
            <a:r>
              <a:rPr lang="en-US" sz="2000" dirty="0" err="1" smtClean="0"/>
              <a:t>ecx</a:t>
            </a:r>
            <a:r>
              <a:rPr lang="en-US" sz="2000" dirty="0" smtClean="0"/>
              <a:t>,[</a:t>
            </a:r>
            <a:r>
              <a:rPr lang="en-US" sz="2000" dirty="0" err="1" smtClean="0"/>
              <a:t>ebp+offset</a:t>
            </a:r>
            <a:r>
              <a:rPr lang="en-US" sz="2000" baseline="-25000" dirty="0" err="1" smtClean="0"/>
              <a:t>obj</a:t>
            </a:r>
            <a:r>
              <a:rPr lang="en-US" sz="2000" dirty="0" smtClean="0"/>
              <a:t>]	; get pointer to object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mov</a:t>
            </a:r>
            <a:r>
              <a:rPr lang="en-US" sz="2000" dirty="0" smtClean="0"/>
              <a:t>    </a:t>
            </a:r>
            <a:r>
              <a:rPr lang="en-US" sz="2000" dirty="0" err="1" smtClean="0"/>
              <a:t>eax</a:t>
            </a:r>
            <a:r>
              <a:rPr lang="en-US" sz="2000" dirty="0" smtClean="0"/>
              <a:t>,[</a:t>
            </a:r>
            <a:r>
              <a:rPr lang="en-US" sz="2000" dirty="0" err="1" smtClean="0"/>
              <a:t>ecx</a:t>
            </a:r>
            <a:r>
              <a:rPr lang="en-US" sz="2000" dirty="0" smtClean="0"/>
              <a:t>]		; get method </a:t>
            </a:r>
            <a:r>
              <a:rPr lang="en-US" sz="2000" dirty="0" err="1" smtClean="0"/>
              <a:t>tbl</a:t>
            </a:r>
            <a:r>
              <a:rPr lang="en-US" sz="2000" dirty="0" smtClean="0"/>
              <a:t> pointer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folHlink"/>
                </a:solidFill>
              </a:rPr>
              <a:t>mov</a:t>
            </a:r>
            <a:r>
              <a:rPr lang="en-US" sz="2000" dirty="0" smtClean="0">
                <a:solidFill>
                  <a:schemeClr val="folHlink"/>
                </a:solidFill>
              </a:rPr>
              <a:t>    </a:t>
            </a:r>
            <a:r>
              <a:rPr lang="en-US" sz="2000" dirty="0" err="1" smtClean="0">
                <a:solidFill>
                  <a:schemeClr val="folHlink"/>
                </a:solidFill>
              </a:rPr>
              <a:t>eax</a:t>
            </a:r>
            <a:r>
              <a:rPr lang="en-US" sz="2000" dirty="0" smtClean="0">
                <a:solidFill>
                  <a:schemeClr val="folHlink"/>
                </a:solidFill>
              </a:rPr>
              <a:t>,[</a:t>
            </a:r>
            <a:r>
              <a:rPr lang="en-US" sz="2000" dirty="0" err="1" smtClean="0">
                <a:solidFill>
                  <a:schemeClr val="folHlink"/>
                </a:solidFill>
              </a:rPr>
              <a:t>eax</a:t>
            </a:r>
            <a:r>
              <a:rPr lang="en-US" sz="2000" dirty="0" smtClean="0">
                <a:solidFill>
                  <a:schemeClr val="folHlink"/>
                </a:solidFill>
              </a:rPr>
              <a:t>]		; get parent’s method </a:t>
            </a:r>
            <a:r>
              <a:rPr lang="en-US" sz="2000" dirty="0" err="1" smtClean="0">
                <a:solidFill>
                  <a:schemeClr val="folHlink"/>
                </a:solidFill>
              </a:rPr>
              <a:t>tbl</a:t>
            </a:r>
            <a:r>
              <a:rPr lang="en-US" sz="2000" dirty="0" smtClean="0">
                <a:solidFill>
                  <a:schemeClr val="folHlink"/>
                </a:solidFill>
              </a:rPr>
              <a:t> pointer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call     </a:t>
            </a:r>
            <a:r>
              <a:rPr lang="en-US" sz="2000" dirty="0" err="1" smtClean="0"/>
              <a:t>dword</a:t>
            </a:r>
            <a:r>
              <a:rPr lang="en-US" sz="2000" dirty="0" smtClean="0"/>
              <a:t> </a:t>
            </a:r>
            <a:r>
              <a:rPr lang="en-US" sz="2000" dirty="0" err="1" smtClean="0"/>
              <a:t>ptr</a:t>
            </a:r>
            <a:r>
              <a:rPr lang="en-US" sz="2000" dirty="0" smtClean="0"/>
              <a:t> [</a:t>
            </a:r>
            <a:r>
              <a:rPr lang="en-US" sz="2000" dirty="0" err="1" smtClean="0"/>
              <a:t>eax+offset</a:t>
            </a:r>
            <a:r>
              <a:rPr lang="en-US" sz="2000" baseline="-25000" dirty="0" err="1" smtClean="0"/>
              <a:t>meth</a:t>
            </a:r>
            <a:r>
              <a:rPr lang="en-US" sz="2000" dirty="0" smtClean="0"/>
              <a:t>]  ; indirect call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&lt;pop arguments&gt;		; (if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09600" y="1413064"/>
            <a:ext cx="7772400" cy="43068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/>
              <a:t>Use </a:t>
            </a:r>
            <a:r>
              <a:rPr lang="en-US" sz="2000" dirty="0" err="1" smtClean="0"/>
              <a:t>vtable</a:t>
            </a:r>
            <a:r>
              <a:rPr lang="en-US" sz="2000" dirty="0" smtClean="0"/>
              <a:t> as a “runtime representation” of the class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The test for (</a:t>
            </a:r>
            <a:r>
              <a:rPr lang="en-US" sz="2000" dirty="0" smtClean="0">
                <a:solidFill>
                  <a:srgbClr val="0070C0"/>
                </a:solidFill>
              </a:rPr>
              <a:t>o </a:t>
            </a:r>
            <a:r>
              <a:rPr lang="en-US" sz="2000" dirty="0" err="1" smtClean="0">
                <a:solidFill>
                  <a:srgbClr val="0070C0"/>
                </a:solidFill>
              </a:rPr>
              <a:t>instanceof</a:t>
            </a:r>
            <a:r>
              <a:rPr lang="en-US" sz="2000" dirty="0" smtClean="0">
                <a:solidFill>
                  <a:srgbClr val="0070C0"/>
                </a:solidFill>
              </a:rPr>
              <a:t> C)</a:t>
            </a:r>
            <a:r>
              <a:rPr lang="en-US" sz="2000" dirty="0" smtClean="0"/>
              <a:t> is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1800" dirty="0" smtClean="0"/>
              <a:t>Is o’s </a:t>
            </a:r>
            <a:r>
              <a:rPr lang="en-US" sz="1800" dirty="0" err="1" smtClean="0"/>
              <a:t>vtable</a:t>
            </a:r>
            <a:r>
              <a:rPr lang="en-US" sz="1800" dirty="0" smtClean="0"/>
              <a:t> pointer == &amp;C$$ ?</a:t>
            </a:r>
          </a:p>
          <a:p>
            <a:pPr lvl="2" eaLnBrk="1" hangingPunct="1">
              <a:defRPr/>
            </a:pPr>
            <a:r>
              <a:rPr lang="en-US" sz="1600" dirty="0" smtClean="0"/>
              <a:t>If yes, result is </a:t>
            </a:r>
            <a:r>
              <a:rPr lang="en-US" sz="1600" dirty="0" smtClean="0">
                <a:solidFill>
                  <a:srgbClr val="0070C0"/>
                </a:solidFill>
              </a:rPr>
              <a:t>true</a:t>
            </a:r>
          </a:p>
          <a:p>
            <a:pPr lvl="1" eaLnBrk="1" hangingPunct="1">
              <a:defRPr/>
            </a:pPr>
            <a:r>
              <a:rPr lang="en-US" sz="1800" dirty="0" smtClean="0"/>
              <a:t>Recursively, get the superclass’s </a:t>
            </a:r>
            <a:r>
              <a:rPr lang="en-US" sz="1800" dirty="0" err="1" smtClean="0"/>
              <a:t>vtable</a:t>
            </a:r>
            <a:r>
              <a:rPr lang="en-US" sz="1800" dirty="0" smtClean="0"/>
              <a:t> pointer (from current </a:t>
            </a:r>
            <a:r>
              <a:rPr lang="en-US" sz="1800" dirty="0" err="1" smtClean="0"/>
              <a:t>vtable</a:t>
            </a:r>
            <a:r>
              <a:rPr lang="en-US" sz="1800" dirty="0" smtClean="0"/>
              <a:t>) and check</a:t>
            </a:r>
          </a:p>
          <a:p>
            <a:pPr lvl="1" eaLnBrk="1" hangingPunct="1">
              <a:defRPr/>
            </a:pPr>
            <a:r>
              <a:rPr lang="en-US" sz="1800" dirty="0" smtClean="0"/>
              <a:t>Stop when you reach </a:t>
            </a:r>
            <a:r>
              <a:rPr lang="en-US" sz="1800" dirty="0" smtClean="0">
                <a:solidFill>
                  <a:srgbClr val="0070C0"/>
                </a:solidFill>
              </a:rPr>
              <a:t>Object, </a:t>
            </a:r>
            <a:r>
              <a:rPr lang="en-US" sz="1800" dirty="0" smtClean="0"/>
              <a:t>or null pointer, depending on how you represent things</a:t>
            </a:r>
          </a:p>
          <a:p>
            <a:pPr lvl="2" eaLnBrk="1" hangingPunct="1">
              <a:defRPr/>
            </a:pPr>
            <a:r>
              <a:rPr lang="en-US" sz="1600" dirty="0" smtClean="0"/>
              <a:t>If no match when you reach the top of the chain, result is </a:t>
            </a:r>
            <a:r>
              <a:rPr lang="en-US" sz="1600" dirty="0" smtClean="0">
                <a:solidFill>
                  <a:srgbClr val="0070C0"/>
                </a:solidFill>
              </a:rPr>
              <a:t>false</a:t>
            </a:r>
          </a:p>
          <a:p>
            <a:pPr lvl="2" eaLnBrk="1" hangingPunct="1">
              <a:defRPr/>
            </a:pPr>
            <a:endParaRPr lang="en-US" sz="1600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en-US" sz="2000" dirty="0" smtClean="0"/>
              <a:t>Same test is part of check for legal downcast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70B5306A-BC73-4118-9DCA-2F2DB8A8B0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85388" y="138713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Runtime Type Info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L</a:t>
            </a:r>
            <a:r>
              <a:rPr lang="en-US" dirty="0" smtClean="0"/>
              <a:t>-</a:t>
            </a:r>
            <a:fld id="{92394BD4-F83D-4FC9-B2BF-0C8D24D68E6E}" type="slidenum">
              <a:rPr lang="en-US" smtClean="0"/>
              <a:pPr eaLnBrk="1" hangingPunct="1"/>
              <a:t>29</a:t>
            </a:fld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144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sz="2800" dirty="0"/>
              <a:t>Code Generation for Objects</a:t>
            </a:r>
          </a:p>
          <a:p>
            <a:pPr lvl="1" eaLnBrk="1" hangingPunct="1"/>
            <a:r>
              <a:rPr lang="en-US" sz="2400" dirty="0"/>
              <a:t>Representation</a:t>
            </a:r>
          </a:p>
          <a:p>
            <a:pPr lvl="1" eaLnBrk="1" hangingPunct="1"/>
            <a:r>
              <a:rPr lang="en-US" sz="2400" dirty="0"/>
              <a:t>Method calls</a:t>
            </a:r>
          </a:p>
          <a:p>
            <a:pPr lvl="1" eaLnBrk="1" hangingPunct="1"/>
            <a:r>
              <a:rPr lang="en-US" sz="2400" dirty="0"/>
              <a:t>Inheritance and </a:t>
            </a:r>
            <a:r>
              <a:rPr lang="en-US" sz="2400" dirty="0" smtClean="0"/>
              <a:t>overriding</a:t>
            </a:r>
          </a:p>
          <a:p>
            <a:pPr lvl="1" eaLnBrk="1" hangingPunct="1"/>
            <a:endParaRPr lang="en-US" sz="2400" dirty="0"/>
          </a:p>
          <a:p>
            <a:pPr eaLnBrk="1" hangingPunct="1"/>
            <a:r>
              <a:rPr lang="en-US" sz="2800" dirty="0"/>
              <a:t>Strategies for implementing code </a:t>
            </a:r>
            <a:r>
              <a:rPr lang="en-US" sz="2800" dirty="0" smtClean="0"/>
              <a:t>generators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Code improvement – optimization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8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Layout - Conceptual (</a:t>
            </a:r>
            <a:r>
              <a:rPr lang="en-US" i="1" dirty="0" smtClean="0"/>
              <a:t>NOT</a:t>
            </a:r>
            <a:r>
              <a:rPr lang="en-US" dirty="0" smtClean="0"/>
              <a:t> actual)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L-</a:t>
            </a:r>
            <a:fld id="{EEBE0300-05F4-4119-AA59-FD7888A004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2297787"/>
            <a:ext cx="1295400" cy="175432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err="1" smtClean="0"/>
              <a:t>setx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getx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sety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gety</a:t>
            </a:r>
            <a:r>
              <a:rPr lang="en-US" dirty="0" smtClean="0"/>
              <a:t> 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9284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2297787"/>
            <a:ext cx="1143000" cy="175432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y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/>
              <a:t>setx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getx</a:t>
            </a:r>
            <a:r>
              <a:rPr lang="en-US" dirty="0" smtClean="0"/>
              <a:t> ...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sety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192845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4052113"/>
            <a:ext cx="1143000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</a:p>
          <a:p>
            <a:r>
              <a:rPr lang="en-US" dirty="0" err="1" smtClean="0"/>
              <a:t>sety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gety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supery</a:t>
            </a:r>
            <a:r>
              <a:rPr lang="en-US" dirty="0" smtClean="0"/>
              <a:t>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2306784"/>
            <a:ext cx="1314450" cy="175432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 = ?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 = ?</a:t>
            </a:r>
          </a:p>
          <a:p>
            <a:r>
              <a:rPr lang="en-US" dirty="0" err="1" smtClean="0"/>
              <a:t>setx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getx</a:t>
            </a:r>
            <a:r>
              <a:rPr lang="en-US" dirty="0" smtClean="0"/>
              <a:t> ...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sety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4061110"/>
            <a:ext cx="1314450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 = ?</a:t>
            </a:r>
          </a:p>
          <a:p>
            <a:r>
              <a:rPr lang="en-US" dirty="0" err="1" smtClean="0"/>
              <a:t>sety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gety</a:t>
            </a:r>
            <a:r>
              <a:rPr lang="en-US" dirty="0" smtClean="0"/>
              <a:t> ...</a:t>
            </a:r>
          </a:p>
          <a:p>
            <a:r>
              <a:rPr lang="en-US" dirty="0" err="1" smtClean="0"/>
              <a:t>supery</a:t>
            </a:r>
            <a:r>
              <a:rPr lang="en-US" dirty="0" smtClean="0"/>
              <a:t> ...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91213" y="1752353"/>
            <a:ext cx="381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4" idx="0"/>
          </p:cNvCxnSpPr>
          <p:nvPr/>
        </p:nvCxnSpPr>
        <p:spPr bwMode="auto">
          <a:xfrm>
            <a:off x="6272213" y="1937019"/>
            <a:ext cx="328612" cy="369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958013" y="1752353"/>
            <a:ext cx="381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>
            <a:stCxn id="24" idx="1"/>
            <a:endCxn id="14" idx="0"/>
          </p:cNvCxnSpPr>
          <p:nvPr/>
        </p:nvCxnSpPr>
        <p:spPr bwMode="auto">
          <a:xfrm flipH="1">
            <a:off x="6600825" y="1937019"/>
            <a:ext cx="357188" cy="369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3422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setx</a:t>
            </a:r>
            <a:r>
              <a:rPr lang="en-US" dirty="0" smtClean="0"/>
              <a:t> - </a:t>
            </a:r>
            <a:r>
              <a:rPr lang="en-US" dirty="0" err="1" smtClean="0"/>
              <a:t>getx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L-</a:t>
            </a:r>
            <a:fld id="{EEBE0300-05F4-4119-AA59-FD7888A004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2349455"/>
            <a:ext cx="1981200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=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err="1" smtClean="0">
                <a:solidFill>
                  <a:srgbClr val="FF0000"/>
                </a:solidFill>
              </a:rPr>
              <a:t>setx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) {x=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;}</a:t>
            </a:r>
          </a:p>
          <a:p>
            <a:r>
              <a:rPr lang="en-US" sz="1600" dirty="0" err="1" smtClean="0"/>
              <a:t>getx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sety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76400" y="3914397"/>
            <a:ext cx="1981200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 = ?</a:t>
            </a:r>
          </a:p>
          <a:p>
            <a:r>
              <a:rPr lang="en-US" sz="1600" dirty="0" err="1" smtClean="0"/>
              <a:t>sety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/>
              <a:t>gety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/>
              <a:t>supery</a:t>
            </a:r>
            <a:r>
              <a:rPr lang="en-US" sz="1600" dirty="0" smtClean="0"/>
              <a:t> ...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18452" y="1786376"/>
            <a:ext cx="381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4" idx="0"/>
          </p:cNvCxnSpPr>
          <p:nvPr/>
        </p:nvCxnSpPr>
        <p:spPr bwMode="auto">
          <a:xfrm>
            <a:off x="2199452" y="1971042"/>
            <a:ext cx="467548" cy="3784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095460" y="1804437"/>
            <a:ext cx="37558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>
            <a:stCxn id="24" idx="1"/>
            <a:endCxn id="14" idx="0"/>
          </p:cNvCxnSpPr>
          <p:nvPr/>
        </p:nvCxnSpPr>
        <p:spPr bwMode="auto">
          <a:xfrm flipH="1">
            <a:off x="2667000" y="1989103"/>
            <a:ext cx="428460" cy="360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151826" y="5243576"/>
            <a:ext cx="120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b.setx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524829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b.getx</a:t>
            </a:r>
            <a:r>
              <a:rPr lang="en-US" dirty="0" smtClean="0"/>
              <a:t>() =&gt; 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562600" y="2349455"/>
            <a:ext cx="1981200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=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err="1" smtClean="0"/>
              <a:t>setx</a:t>
            </a:r>
            <a:r>
              <a:rPr lang="en-US" sz="1600" dirty="0"/>
              <a:t> </a:t>
            </a:r>
            <a:r>
              <a:rPr lang="en-US" sz="1600" dirty="0" smtClean="0"/>
              <a:t>...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getx</a:t>
            </a:r>
            <a:r>
              <a:rPr lang="en-US" sz="1600" dirty="0" smtClean="0">
                <a:solidFill>
                  <a:srgbClr val="FF0000"/>
                </a:solidFill>
              </a:rPr>
              <a:t>() {return x;}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sety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62600" y="3914397"/>
            <a:ext cx="1981200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 = ?</a:t>
            </a:r>
          </a:p>
          <a:p>
            <a:r>
              <a:rPr lang="en-US" sz="1600" dirty="0" err="1" smtClean="0"/>
              <a:t>sety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/>
              <a:t>gety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/>
              <a:t>supery</a:t>
            </a:r>
            <a:r>
              <a:rPr lang="en-US" sz="1600" dirty="0" smtClean="0"/>
              <a:t> ...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04652" y="1786376"/>
            <a:ext cx="381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7" idx="3"/>
            <a:endCxn id="55" idx="0"/>
          </p:cNvCxnSpPr>
          <p:nvPr/>
        </p:nvCxnSpPr>
        <p:spPr bwMode="auto">
          <a:xfrm>
            <a:off x="6085652" y="1971042"/>
            <a:ext cx="467548" cy="3784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981660" y="1804437"/>
            <a:ext cx="37558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60" name="Straight Arrow Connector 59"/>
          <p:cNvCxnSpPr>
            <a:stCxn id="59" idx="1"/>
            <a:endCxn id="55" idx="0"/>
          </p:cNvCxnSpPr>
          <p:nvPr/>
        </p:nvCxnSpPr>
        <p:spPr bwMode="auto">
          <a:xfrm flipH="1">
            <a:off x="6553200" y="1989103"/>
            <a:ext cx="428460" cy="360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2414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sety</a:t>
            </a:r>
            <a:r>
              <a:rPr lang="en-US" dirty="0" smtClean="0"/>
              <a:t> - </a:t>
            </a:r>
            <a:r>
              <a:rPr lang="en-US" dirty="0" err="1" smtClean="0"/>
              <a:t>gety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L-</a:t>
            </a:r>
            <a:fld id="{EEBE0300-05F4-4119-AA59-FD7888A004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08952" y="5220097"/>
            <a:ext cx="120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b.sety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676400" y="2321258"/>
            <a:ext cx="1981200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= </a:t>
            </a:r>
            <a:r>
              <a:rPr lang="en-US" sz="1600" dirty="0"/>
              <a:t>1</a:t>
            </a:r>
            <a:endParaRPr lang="en-US" sz="1600" dirty="0" smtClean="0"/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err="1" smtClean="0"/>
              <a:t>setx</a:t>
            </a:r>
            <a:r>
              <a:rPr lang="en-US" sz="1600" dirty="0"/>
              <a:t> </a:t>
            </a:r>
            <a:r>
              <a:rPr lang="en-US" sz="1600" dirty="0" smtClean="0"/>
              <a:t>...</a:t>
            </a:r>
          </a:p>
          <a:p>
            <a:r>
              <a:rPr lang="en-US" sz="1600" dirty="0" err="1" smtClean="0"/>
              <a:t>getx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sety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76400" y="3886200"/>
            <a:ext cx="1981200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 = </a:t>
            </a:r>
            <a:r>
              <a:rPr lang="en-US" sz="16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sety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) {y=2*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;}</a:t>
            </a:r>
          </a:p>
          <a:p>
            <a:r>
              <a:rPr lang="en-US" sz="1600" dirty="0" err="1" smtClean="0"/>
              <a:t>gety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/>
              <a:t>supery</a:t>
            </a:r>
            <a:r>
              <a:rPr lang="en-US" sz="1600" dirty="0" smtClean="0"/>
              <a:t> ...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818452" y="1758179"/>
            <a:ext cx="381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64" idx="3"/>
            <a:endCxn id="62" idx="0"/>
          </p:cNvCxnSpPr>
          <p:nvPr/>
        </p:nvCxnSpPr>
        <p:spPr bwMode="auto">
          <a:xfrm>
            <a:off x="2199452" y="1942845"/>
            <a:ext cx="467548" cy="3784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095460" y="1776240"/>
            <a:ext cx="37558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67" name="Straight Arrow Connector 66"/>
          <p:cNvCxnSpPr>
            <a:stCxn id="66" idx="1"/>
            <a:endCxn id="62" idx="0"/>
          </p:cNvCxnSpPr>
          <p:nvPr/>
        </p:nvCxnSpPr>
        <p:spPr bwMode="auto">
          <a:xfrm flipH="1">
            <a:off x="2667000" y="1960906"/>
            <a:ext cx="428460" cy="360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925824" y="5233078"/>
            <a:ext cx="208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b.gety</a:t>
            </a:r>
            <a:r>
              <a:rPr lang="en-US" dirty="0" smtClean="0"/>
              <a:t>() =&gt; 8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25824" y="2334239"/>
            <a:ext cx="2084575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= </a:t>
            </a:r>
            <a:r>
              <a:rPr lang="en-US" sz="1600" dirty="0"/>
              <a:t>1</a:t>
            </a:r>
            <a:endParaRPr lang="en-US" sz="1600" dirty="0" smtClean="0"/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y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err="1" smtClean="0"/>
              <a:t>setx</a:t>
            </a:r>
            <a:r>
              <a:rPr lang="en-US" sz="1600" dirty="0"/>
              <a:t> </a:t>
            </a:r>
            <a:r>
              <a:rPr lang="en-US" sz="1600" dirty="0" smtClean="0"/>
              <a:t>...</a:t>
            </a:r>
          </a:p>
          <a:p>
            <a:r>
              <a:rPr lang="en-US" sz="1600" dirty="0" err="1" smtClean="0"/>
              <a:t>getx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sety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25824" y="3899181"/>
            <a:ext cx="2084575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 = </a:t>
            </a:r>
            <a:r>
              <a:rPr lang="en-US" sz="16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1600" dirty="0" err="1" smtClean="0"/>
              <a:t>sety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gety</a:t>
            </a:r>
            <a:r>
              <a:rPr lang="en-US" sz="1600" dirty="0" smtClean="0">
                <a:solidFill>
                  <a:srgbClr val="FF0000"/>
                </a:solidFill>
              </a:rPr>
              <a:t>() {return 2*y;}</a:t>
            </a:r>
          </a:p>
          <a:p>
            <a:r>
              <a:rPr lang="en-US" sz="1600" dirty="0" err="1" smtClean="0"/>
              <a:t>supery</a:t>
            </a:r>
            <a:r>
              <a:rPr lang="en-US" sz="1600" dirty="0" smtClean="0"/>
              <a:t> ...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67877" y="1771160"/>
            <a:ext cx="381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30" idx="3"/>
            <a:endCxn id="28" idx="0"/>
          </p:cNvCxnSpPr>
          <p:nvPr/>
        </p:nvCxnSpPr>
        <p:spPr bwMode="auto">
          <a:xfrm>
            <a:off x="5448877" y="1955826"/>
            <a:ext cx="519235" cy="3784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463290" y="1795551"/>
            <a:ext cx="37558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1"/>
            <a:endCxn id="28" idx="0"/>
          </p:cNvCxnSpPr>
          <p:nvPr/>
        </p:nvCxnSpPr>
        <p:spPr bwMode="auto">
          <a:xfrm flipH="1">
            <a:off x="5968112" y="1980217"/>
            <a:ext cx="495178" cy="354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751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supery</a:t>
            </a:r>
            <a:r>
              <a:rPr lang="en-US" dirty="0" smtClean="0"/>
              <a:t> - </a:t>
            </a:r>
            <a:r>
              <a:rPr lang="en-US" dirty="0" err="1" smtClean="0"/>
              <a:t>gety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L-</a:t>
            </a:r>
            <a:fld id="{EEBE0300-05F4-4119-AA59-FD7888A004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00960" y="2321258"/>
            <a:ext cx="2556640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= </a:t>
            </a:r>
            <a:r>
              <a:rPr lang="en-US" sz="1600" dirty="0"/>
              <a:t>1</a:t>
            </a:r>
            <a:endParaRPr lang="en-US" sz="1600" dirty="0" smtClean="0"/>
          </a:p>
          <a:p>
            <a:r>
              <a:rPr lang="en-US" sz="1600" dirty="0" smtClean="0"/>
              <a:t>y = </a:t>
            </a:r>
            <a:r>
              <a:rPr lang="en-US" sz="1600" dirty="0" smtClean="0">
                <a:solidFill>
                  <a:srgbClr val="FF0000"/>
                </a:solidFill>
              </a:rPr>
              <a:t>42</a:t>
            </a:r>
          </a:p>
          <a:p>
            <a:r>
              <a:rPr lang="en-US" sz="1600" dirty="0" err="1" smtClean="0"/>
              <a:t>setx</a:t>
            </a:r>
            <a:r>
              <a:rPr lang="en-US" sz="1600" dirty="0"/>
              <a:t> </a:t>
            </a:r>
            <a:r>
              <a:rPr lang="en-US" sz="1600" dirty="0" smtClean="0"/>
              <a:t>...</a:t>
            </a:r>
          </a:p>
          <a:p>
            <a:r>
              <a:rPr lang="en-US" sz="1600" dirty="0" err="1" smtClean="0"/>
              <a:t>getx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sety</a:t>
            </a:r>
            <a:r>
              <a:rPr lang="en-US" sz="1600" dirty="0" smtClean="0">
                <a:solidFill>
                  <a:srgbClr val="FF0000"/>
                </a:solidFill>
              </a:rPr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00960" y="3886200"/>
            <a:ext cx="2556640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 = 4</a:t>
            </a:r>
          </a:p>
          <a:p>
            <a:r>
              <a:rPr lang="en-US" sz="1600" dirty="0" err="1" smtClean="0"/>
              <a:t>sety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/>
              <a:t>gety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supery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) {</a:t>
            </a:r>
            <a:r>
              <a:rPr lang="en-US" sz="1600" dirty="0" err="1" smtClean="0">
                <a:solidFill>
                  <a:srgbClr val="FF0000"/>
                </a:solidFill>
              </a:rPr>
              <a:t>super.sety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);}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07074" y="1807129"/>
            <a:ext cx="43304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4" idx="0"/>
          </p:cNvCxnSpPr>
          <p:nvPr/>
        </p:nvCxnSpPr>
        <p:spPr bwMode="auto">
          <a:xfrm>
            <a:off x="1740120" y="1991795"/>
            <a:ext cx="639160" cy="329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44483" y="1807129"/>
            <a:ext cx="43435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>
            <a:stCxn id="24" idx="1"/>
            <a:endCxn id="14" idx="0"/>
          </p:cNvCxnSpPr>
          <p:nvPr/>
        </p:nvCxnSpPr>
        <p:spPr bwMode="auto">
          <a:xfrm flipH="1">
            <a:off x="2379280" y="1991795"/>
            <a:ext cx="565203" cy="329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453269" y="5189310"/>
            <a:ext cx="1538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d.supery</a:t>
            </a:r>
            <a:r>
              <a:rPr lang="en-US" dirty="0" smtClean="0"/>
              <a:t>(42)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74880" y="2316540"/>
            <a:ext cx="2040320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= </a:t>
            </a:r>
            <a:r>
              <a:rPr lang="en-US" sz="1600" dirty="0"/>
              <a:t>1</a:t>
            </a:r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y = 42</a:t>
            </a:r>
          </a:p>
          <a:p>
            <a:r>
              <a:rPr lang="en-US" sz="1600" dirty="0" err="1" smtClean="0"/>
              <a:t>setx</a:t>
            </a:r>
            <a:r>
              <a:rPr lang="en-US" sz="1600" dirty="0"/>
              <a:t> </a:t>
            </a:r>
            <a:r>
              <a:rPr lang="en-US" sz="1600" dirty="0" smtClean="0"/>
              <a:t>...</a:t>
            </a:r>
          </a:p>
          <a:p>
            <a:r>
              <a:rPr lang="en-US" sz="1600" dirty="0" err="1" smtClean="0"/>
              <a:t>getx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sety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  <a:p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gety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...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74880" y="3881482"/>
            <a:ext cx="2040320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 = </a:t>
            </a:r>
            <a:r>
              <a:rPr lang="en-US" sz="16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1600" dirty="0" err="1" smtClean="0"/>
              <a:t>sety</a:t>
            </a:r>
            <a:r>
              <a:rPr lang="en-US" sz="1600" dirty="0" smtClean="0"/>
              <a:t> ...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gety</a:t>
            </a:r>
            <a:r>
              <a:rPr lang="en-US" sz="1600" dirty="0" smtClean="0">
                <a:solidFill>
                  <a:srgbClr val="FF0000"/>
                </a:solidFill>
              </a:rPr>
              <a:t>() {return 2*y;}</a:t>
            </a:r>
          </a:p>
          <a:p>
            <a:r>
              <a:rPr lang="en-US" sz="1600" dirty="0" err="1" smtClean="0"/>
              <a:t>supery</a:t>
            </a:r>
            <a:r>
              <a:rPr lang="en-US" sz="1600" dirty="0"/>
              <a:t> </a:t>
            </a:r>
            <a:r>
              <a:rPr lang="en-US" sz="1600" dirty="0" smtClean="0"/>
              <a:t>...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80994" y="1802411"/>
            <a:ext cx="34559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6" idx="3"/>
            <a:endCxn id="34" idx="0"/>
          </p:cNvCxnSpPr>
          <p:nvPr/>
        </p:nvCxnSpPr>
        <p:spPr bwMode="auto">
          <a:xfrm>
            <a:off x="5826585" y="1987077"/>
            <a:ext cx="468455" cy="329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889044" y="1802411"/>
            <a:ext cx="34663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40" name="Straight Arrow Connector 39"/>
          <p:cNvCxnSpPr>
            <a:stCxn id="39" idx="1"/>
            <a:endCxn id="34" idx="0"/>
          </p:cNvCxnSpPr>
          <p:nvPr/>
        </p:nvCxnSpPr>
        <p:spPr bwMode="auto">
          <a:xfrm flipH="1">
            <a:off x="6295040" y="1987077"/>
            <a:ext cx="594004" cy="329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399204" y="5189310"/>
            <a:ext cx="1890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d.gety</a:t>
            </a:r>
            <a:r>
              <a:rPr lang="en-US" dirty="0" smtClean="0"/>
              <a:t>() =&gt;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9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295400" y="304800"/>
            <a:ext cx="7391400" cy="547687"/>
          </a:xfrm>
        </p:spPr>
        <p:txBody>
          <a:bodyPr/>
          <a:lstStyle/>
          <a:p>
            <a:r>
              <a:rPr lang="en-US" dirty="0" smtClean="0"/>
              <a:t>Object Representation in </a:t>
            </a:r>
            <a:r>
              <a:rPr lang="en-US" dirty="0" err="1" smtClean="0"/>
              <a:t>MiniJava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12834" y="1371600"/>
            <a:ext cx="8610600" cy="3964593"/>
          </a:xfrm>
        </p:spPr>
        <p:txBody>
          <a:bodyPr>
            <a:noAutofit/>
          </a:bodyPr>
          <a:lstStyle/>
          <a:p>
            <a:r>
              <a:rPr lang="en-US" sz="2000" i="1" dirty="0" smtClean="0"/>
              <a:t>Conceptually</a:t>
            </a:r>
            <a:r>
              <a:rPr lang="en-US" sz="2000" dirty="0" smtClean="0"/>
              <a:t>, each object contains:</a:t>
            </a:r>
          </a:p>
          <a:p>
            <a:pPr lvl="1"/>
            <a:r>
              <a:rPr lang="en-US" sz="1800" dirty="0" smtClean="0"/>
              <a:t>Fields - declared in its class or in its super-classes</a:t>
            </a:r>
          </a:p>
          <a:p>
            <a:pPr lvl="2"/>
            <a:r>
              <a:rPr lang="en-US" sz="1600" dirty="0" err="1" smtClean="0"/>
              <a:t>Redeclaration</a:t>
            </a:r>
            <a:r>
              <a:rPr lang="en-US" sz="1600" dirty="0" smtClean="0"/>
              <a:t> of a field hides (occludes) super-class instance; but still reachable via </a:t>
            </a:r>
            <a:r>
              <a:rPr lang="en-US" sz="1600" dirty="0" smtClean="0">
                <a:solidFill>
                  <a:srgbClr val="0070C0"/>
                </a:solidFill>
              </a:rPr>
              <a:t>super.</a:t>
            </a:r>
            <a:endParaRPr lang="en-US" sz="1600" i="1" dirty="0" smtClean="0">
              <a:solidFill>
                <a:srgbClr val="0070C0"/>
              </a:solidFill>
            </a:endParaRPr>
          </a:p>
          <a:p>
            <a:pPr lvl="1"/>
            <a:r>
              <a:rPr lang="en-US" sz="1800" dirty="0" smtClean="0"/>
              <a:t>Methods declared in its class or in its super-classes</a:t>
            </a:r>
          </a:p>
          <a:p>
            <a:pPr lvl="2"/>
            <a:r>
              <a:rPr lang="en-US" sz="1600" dirty="0" err="1" smtClean="0"/>
              <a:t>Redeclaration</a:t>
            </a:r>
            <a:r>
              <a:rPr lang="en-US" sz="1600" dirty="0" smtClean="0"/>
              <a:t> of a method overrides (replaces); but still reachable via </a:t>
            </a:r>
            <a:r>
              <a:rPr lang="en-US" sz="1600" dirty="0" smtClean="0">
                <a:solidFill>
                  <a:srgbClr val="0070C0"/>
                </a:solidFill>
              </a:rPr>
              <a:t>super.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When a method is called, the most-derived ("furthest down the page") method is called.  (Compile-time type of variable doesn't matter)</a:t>
            </a:r>
          </a:p>
          <a:p>
            <a:endParaRPr lang="en-US" sz="2000" dirty="0" smtClean="0"/>
          </a:p>
          <a:p>
            <a:r>
              <a:rPr lang="en-US" sz="2000" dirty="0" smtClean="0"/>
              <a:t>But we don’t want to keep a copy of every method in every object.  Just one, </a:t>
            </a:r>
            <a:r>
              <a:rPr lang="en-US" sz="2000" i="1" dirty="0" smtClean="0"/>
              <a:t>shared</a:t>
            </a:r>
            <a:r>
              <a:rPr lang="en-US" sz="2000" dirty="0" smtClean="0"/>
              <a:t> copy of each will be fine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0FEFB87B-360B-43FC-A2A1-B917394364A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172B32D8-D8C5-4DB0-BD2E-78D65520695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Actual Representation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905000"/>
            <a:ext cx="8001000" cy="3962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Each object contains 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i="1" dirty="0" smtClean="0"/>
              <a:t>slot</a:t>
            </a:r>
            <a:r>
              <a:rPr lang="en-US" sz="2000" dirty="0" smtClean="0"/>
              <a:t> for each field declared </a:t>
            </a:r>
            <a:r>
              <a:rPr lang="en-US" sz="2000" dirty="0"/>
              <a:t>in its class </a:t>
            </a:r>
            <a:r>
              <a:rPr lang="en-US" sz="2000" dirty="0" smtClean="0"/>
              <a:t>or in its super-classes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 pointer to a runtime structure describing the class, and its method dispatch table, or "</a:t>
            </a:r>
            <a:r>
              <a:rPr lang="en-US" sz="2000" dirty="0" err="1" smtClean="0"/>
              <a:t>vtable</a:t>
            </a:r>
            <a:r>
              <a:rPr lang="en-US" sz="2000" dirty="0" smtClean="0"/>
              <a:t>"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Note that sub-classes may not even exist when base class is defined.  And yet, these future sub-classes must be </a:t>
            </a:r>
            <a:r>
              <a:rPr lang="en-US" sz="2000" i="1" dirty="0" smtClean="0"/>
              <a:t>substitutable </a:t>
            </a:r>
            <a:r>
              <a:rPr lang="en-US" sz="2000" dirty="0" smtClean="0"/>
              <a:t>for objects of today's base class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2"/>
            <a:endParaRPr lang="en-US" sz="1600" dirty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Method Dispatch Tables ("</a:t>
            </a:r>
            <a:r>
              <a:rPr lang="en-US" dirty="0" err="1" smtClean="0"/>
              <a:t>vtable</a:t>
            </a:r>
            <a:r>
              <a:rPr lang="en-US" dirty="0" smtClean="0"/>
              <a:t>")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04657" y="947585"/>
            <a:ext cx="7772400" cy="1972256"/>
          </a:xfrm>
        </p:spPr>
        <p:txBody>
          <a:bodyPr/>
          <a:lstStyle/>
          <a:p>
            <a:r>
              <a:rPr lang="en-US" sz="1800" dirty="0" smtClean="0"/>
              <a:t>One </a:t>
            </a:r>
            <a:r>
              <a:rPr lang="en-US" sz="1800" dirty="0" err="1" smtClean="0"/>
              <a:t>vtable</a:t>
            </a:r>
            <a:r>
              <a:rPr lang="en-US" sz="1800" dirty="0" smtClean="0"/>
              <a:t> per class (not per object!)</a:t>
            </a:r>
          </a:p>
          <a:p>
            <a:r>
              <a:rPr lang="en-US" sz="1800" dirty="0" smtClean="0"/>
              <a:t>One slot for each (virtual) method</a:t>
            </a:r>
          </a:p>
          <a:p>
            <a:pPr lvl="1"/>
            <a:r>
              <a:rPr lang="en-US" sz="1400" dirty="0" smtClean="0"/>
              <a:t>slot points to beginning of method code</a:t>
            </a:r>
          </a:p>
          <a:p>
            <a:pPr lvl="1"/>
            <a:r>
              <a:rPr lang="en-US" sz="1400" dirty="0" smtClean="0"/>
              <a:t>slot matches method name + number of parameters + types of parameters</a:t>
            </a:r>
          </a:p>
          <a:p>
            <a:r>
              <a:rPr lang="en-US" sz="1800" dirty="0" err="1" smtClean="0"/>
              <a:t>vtable</a:t>
            </a:r>
            <a:r>
              <a:rPr lang="en-US" sz="1800" dirty="0" smtClean="0"/>
              <a:t> offsets are fixed at compile time</a:t>
            </a:r>
          </a:p>
          <a:p>
            <a:r>
              <a:rPr lang="en-US" sz="1800" dirty="0" smtClean="0"/>
              <a:t>In full Java, every class inherits </a:t>
            </a:r>
            <a:r>
              <a:rPr lang="en-US" sz="1800" dirty="0" err="1" smtClean="0">
                <a:solidFill>
                  <a:srgbClr val="0070C0"/>
                </a:solidFill>
              </a:rPr>
              <a:t>hashCode</a:t>
            </a:r>
            <a:r>
              <a:rPr lang="en-US" sz="1800" dirty="0" smtClean="0"/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toString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r>
              <a:rPr lang="en-US" sz="1800" dirty="0" smtClean="0"/>
              <a:t> from </a:t>
            </a:r>
            <a:r>
              <a:rPr lang="en-US" sz="1800" dirty="0" smtClean="0">
                <a:solidFill>
                  <a:srgbClr val="0070C0"/>
                </a:solidFill>
              </a:rPr>
              <a:t>Object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xfrm>
            <a:off x="1000040" y="6404258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637413" y="6423236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907055" y="6412377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L-</a:t>
            </a:r>
            <a:fld id="{9A2628F9-6D6C-49CD-B684-6B217E62586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087210" y="4079050"/>
            <a:ext cx="1219200" cy="132343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setx</a:t>
            </a:r>
            <a:endParaRPr lang="en-US" sz="1600" dirty="0" smtClean="0"/>
          </a:p>
          <a:p>
            <a:pPr algn="ctr"/>
            <a:r>
              <a:rPr lang="en-US" sz="1600" dirty="0" err="1" smtClean="0"/>
              <a:t>getx</a:t>
            </a:r>
            <a:endParaRPr lang="en-US" sz="1600" dirty="0" smtClean="0"/>
          </a:p>
          <a:p>
            <a:pPr algn="ctr"/>
            <a:r>
              <a:rPr lang="en-US" sz="1600" dirty="0" err="1" smtClean="0"/>
              <a:t>sety</a:t>
            </a:r>
            <a:endParaRPr lang="en-US" sz="1600" dirty="0" smtClean="0"/>
          </a:p>
          <a:p>
            <a:pPr algn="ctr"/>
            <a:r>
              <a:rPr lang="en-US" sz="1600" dirty="0" err="1" smtClean="0"/>
              <a:t>gety</a:t>
            </a:r>
            <a:endParaRPr lang="en-US" sz="1600" dirty="0" smtClean="0"/>
          </a:p>
          <a:p>
            <a:pPr algn="ctr"/>
            <a:r>
              <a:rPr lang="en-US" sz="1600" dirty="0" err="1" smtClean="0"/>
              <a:t>supery</a:t>
            </a:r>
            <a:endParaRPr lang="en-US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239897" y="3702694"/>
            <a:ext cx="399414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</a:t>
            </a:r>
          </a:p>
          <a:p>
            <a:pPr algn="ctr"/>
            <a:r>
              <a:rPr lang="en-US" sz="1600" dirty="0" smtClean="0"/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9897" y="4287469"/>
            <a:ext cx="399414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0817" y="2963998"/>
            <a:ext cx="224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objects of class 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39897" y="3364140"/>
            <a:ext cx="399414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06211" y="3038756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vtable</a:t>
            </a:r>
            <a:r>
              <a:rPr lang="en-US" dirty="0" smtClean="0"/>
              <a:t> for class D</a:t>
            </a:r>
            <a:endParaRPr lang="en-US" dirty="0"/>
          </a:p>
        </p:txBody>
      </p:sp>
      <p:cxnSp>
        <p:nvCxnSpPr>
          <p:cNvPr id="5" name="Straight Arrow Connector 4"/>
          <p:cNvCxnSpPr>
            <a:stCxn id="18" idx="3"/>
            <a:endCxn id="38" idx="1"/>
          </p:cNvCxnSpPr>
          <p:nvPr/>
        </p:nvCxnSpPr>
        <p:spPr bwMode="auto">
          <a:xfrm>
            <a:off x="1639311" y="3533417"/>
            <a:ext cx="2447620" cy="378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952540" y="4832000"/>
            <a:ext cx="399414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x</a:t>
            </a:r>
          </a:p>
          <a:p>
            <a:pPr algn="ctr"/>
            <a:r>
              <a:rPr lang="en-US" sz="1600" dirty="0" smtClean="0"/>
              <a:t>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52540" y="5416775"/>
            <a:ext cx="399414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52540" y="4493446"/>
            <a:ext cx="399414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</p:txBody>
      </p:sp>
      <p:cxnSp>
        <p:nvCxnSpPr>
          <p:cNvPr id="34" name="Straight Arrow Connector 33"/>
          <p:cNvCxnSpPr>
            <a:stCxn id="32" idx="3"/>
            <a:endCxn id="38" idx="1"/>
          </p:cNvCxnSpPr>
          <p:nvPr/>
        </p:nvCxnSpPr>
        <p:spPr bwMode="auto">
          <a:xfrm flipV="1">
            <a:off x="2351954" y="3571219"/>
            <a:ext cx="1734977" cy="109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084190" y="3740496"/>
            <a:ext cx="1222220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toString</a:t>
            </a:r>
            <a:endParaRPr lang="en-US" sz="16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086931" y="3401942"/>
            <a:ext cx="1219479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hashcode</a:t>
            </a:r>
            <a:endParaRPr lang="en-US" sz="16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6535276" y="4511631"/>
            <a:ext cx="399414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6934690" y="4507033"/>
            <a:ext cx="2042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inserted by compiler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6533013" y="5026759"/>
            <a:ext cx="399414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6934690" y="5016664"/>
            <a:ext cx="1877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inserted by user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318481" y="3556882"/>
            <a:ext cx="3010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inherited from </a:t>
            </a:r>
            <a:r>
              <a:rPr lang="en-US" sz="1600" dirty="0" err="1" smtClean="0"/>
              <a:t>java.lang.Object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84958" y="5887089"/>
            <a:ext cx="7543800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 that field </a:t>
            </a:r>
            <a:r>
              <a:rPr lang="en-US" sz="1600" dirty="0" smtClean="0">
                <a:solidFill>
                  <a:srgbClr val="0070C0"/>
                </a:solidFill>
              </a:rPr>
              <a:t>x</a:t>
            </a:r>
            <a:r>
              <a:rPr lang="en-US" sz="1600" dirty="0" smtClean="0"/>
              <a:t> must be stored at the same offset in objects of class B as in objects of class D (because a D is </a:t>
            </a:r>
            <a:r>
              <a:rPr lang="en-US" sz="1600" i="1" dirty="0" smtClean="0"/>
              <a:t>substitutable </a:t>
            </a:r>
            <a:r>
              <a:rPr lang="en-US" sz="1600" dirty="0" smtClean="0"/>
              <a:t>for a B}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0a80a98-2c88-45ce-9b51-0b3d2a7fb58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4833</TotalTime>
  <Words>1980</Words>
  <Application>Microsoft Office PowerPoint</Application>
  <PresentationFormat>On-screen Show (4:3)</PresentationFormat>
  <Paragraphs>547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Consolas</vt:lpstr>
      <vt:lpstr>Courier New</vt:lpstr>
      <vt:lpstr>Symbol</vt:lpstr>
      <vt:lpstr>Tahoma</vt:lpstr>
      <vt:lpstr>Wingdings</vt:lpstr>
      <vt:lpstr>Blends</vt:lpstr>
      <vt:lpstr>CSE P501 – Compiler Construction</vt:lpstr>
      <vt:lpstr>What does this program print?</vt:lpstr>
      <vt:lpstr>Object Layout - Conceptual (NOT actual)</vt:lpstr>
      <vt:lpstr>setx - getx</vt:lpstr>
      <vt:lpstr>sety - gety</vt:lpstr>
      <vt:lpstr>supery - gety</vt:lpstr>
      <vt:lpstr>Object Representation in MiniJava</vt:lpstr>
      <vt:lpstr>Actual Representation</vt:lpstr>
      <vt:lpstr>Method Dispatch Tables ("vtable")</vt:lpstr>
      <vt:lpstr>vtables : laid out at compiletime</vt:lpstr>
      <vt:lpstr>Method Dispatch Footnotes</vt:lpstr>
      <vt:lpstr>Now What?</vt:lpstr>
      <vt:lpstr>Object Layout</vt:lpstr>
      <vt:lpstr>Field Access</vt:lpstr>
      <vt:lpstr>Local Fields</vt:lpstr>
      <vt:lpstr>What is this ?</vt:lpstr>
      <vt:lpstr>x86 Conventions (C++)</vt:lpstr>
      <vt:lpstr>x86 Local Field Access</vt:lpstr>
      <vt:lpstr>x86 Method Tables (vtables)</vt:lpstr>
      <vt:lpstr>Example vtable Definitions</vt:lpstr>
      <vt:lpstr>vtable Footnotes</vt:lpstr>
      <vt:lpstr>Object Creation</vt:lpstr>
      <vt:lpstr>Object Creation</vt:lpstr>
      <vt:lpstr>Constructor</vt:lpstr>
      <vt:lpstr>Method Calls</vt:lpstr>
      <vt:lpstr>Method Call</vt:lpstr>
      <vt:lpstr>Handling super</vt:lpstr>
      <vt:lpstr>Runtime Type Info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173</cp:revision>
  <cp:lastPrinted>2011-11-01T02:39:49Z</cp:lastPrinted>
  <dcterms:created xsi:type="dcterms:W3CDTF">2002-10-01T01:44:57Z</dcterms:created>
  <dcterms:modified xsi:type="dcterms:W3CDTF">2014-04-28T16:49:38Z</dcterms:modified>
</cp:coreProperties>
</file>