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2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3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29"/>
  </p:notesMasterIdLst>
  <p:handoutMasterIdLst>
    <p:handoutMasterId r:id="rId30"/>
  </p:handoutMasterIdLst>
  <p:sldIdLst>
    <p:sldId id="313" r:id="rId2"/>
    <p:sldId id="314" r:id="rId3"/>
    <p:sldId id="261" r:id="rId4"/>
    <p:sldId id="336" r:id="rId5"/>
    <p:sldId id="315" r:id="rId6"/>
    <p:sldId id="317" r:id="rId7"/>
    <p:sldId id="318" r:id="rId8"/>
    <p:sldId id="335" r:id="rId9"/>
    <p:sldId id="342" r:id="rId10"/>
    <p:sldId id="260" r:id="rId11"/>
    <p:sldId id="343" r:id="rId12"/>
    <p:sldId id="344" r:id="rId13"/>
    <p:sldId id="331" r:id="rId14"/>
    <p:sldId id="337" r:id="rId15"/>
    <p:sldId id="334" r:id="rId16"/>
    <p:sldId id="332" r:id="rId17"/>
    <p:sldId id="333" r:id="rId18"/>
    <p:sldId id="345" r:id="rId19"/>
    <p:sldId id="339" r:id="rId20"/>
    <p:sldId id="340" r:id="rId21"/>
    <p:sldId id="341" r:id="rId22"/>
    <p:sldId id="326" r:id="rId23"/>
    <p:sldId id="327" r:id="rId24"/>
    <p:sldId id="328" r:id="rId25"/>
    <p:sldId id="329" r:id="rId26"/>
    <p:sldId id="330" r:id="rId27"/>
    <p:sldId id="295" r:id="rId28"/>
  </p:sldIdLst>
  <p:sldSz cx="9144000" cy="6858000" type="screen4x3"/>
  <p:notesSz cx="6934200" cy="9080500"/>
  <p:custDataLst>
    <p:tags r:id="rId31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0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BDEEFF"/>
    <a:srgbClr val="4BD0FF"/>
    <a:srgbClr val="1DC4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62" autoAdjust="0"/>
  </p:normalViewPr>
  <p:slideViewPr>
    <p:cSldViewPr>
      <p:cViewPr varScale="1">
        <p:scale>
          <a:sx n="96" d="100"/>
          <a:sy n="96" d="100"/>
        </p:scale>
        <p:origin x="8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1884" y="-90"/>
      </p:cViewPr>
      <p:guideLst>
        <p:guide orient="horz" pos="2860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CSE P 501 </a:t>
            </a:r>
            <a:r>
              <a:rPr lang="en-US" dirty="0" smtClean="0"/>
              <a:t>Au11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N-</a:t>
            </a:r>
            <a:fld id="{920E704A-AB00-4A20-9C8D-205D1F658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7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13238"/>
            <a:ext cx="5546725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7470BE4-3B41-4DE6-A0D0-0BDCB534A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048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745D67-0A4C-4D5E-93C8-47708E7689E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53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269070A-7F25-45AB-8A0E-E7172214B381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adapted from Cooper’s slides</a:t>
            </a:r>
          </a:p>
        </p:txBody>
      </p:sp>
    </p:spTree>
    <p:extLst>
      <p:ext uri="{BB962C8B-B14F-4D97-AF65-F5344CB8AC3E}">
        <p14:creationId xmlns:p14="http://schemas.microsoft.com/office/powerpoint/2010/main" val="3751103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1DEAE75-729F-43C0-8FC4-E0AE5E9B3D33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Again, taken from cooper</a:t>
            </a:r>
          </a:p>
        </p:txBody>
      </p:sp>
    </p:spTree>
    <p:extLst>
      <p:ext uri="{BB962C8B-B14F-4D97-AF65-F5344CB8AC3E}">
        <p14:creationId xmlns:p14="http://schemas.microsoft.com/office/powerpoint/2010/main" val="539871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N-</a:t>
            </a:r>
            <a:fld id="{E5452F50-6562-4324-8C14-47467B0908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62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N-</a:t>
            </a:r>
            <a:fld id="{D102F879-5E10-4AF1-AEB2-06CEFFCBE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30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N-</a:t>
            </a:r>
            <a:fld id="{7F4FB167-E0CE-4F97-A8EC-84CAA1AB1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229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H-</a:t>
            </a:r>
            <a:fld id="{251590B9-7806-447E-A3E8-D5F19F5BD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78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ltGray">
          <a:xfrm>
            <a:off x="315378" y="1460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kumimoji="1" lang="en-US" sz="2400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ltGray">
          <a:xfrm>
            <a:off x="697965" y="1460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kumimoji="1" lang="en-US" sz="2400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ltGray">
          <a:xfrm>
            <a:off x="439203" y="5683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kumimoji="1" lang="en-US" sz="2400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ltGray">
          <a:xfrm>
            <a:off x="809090" y="5683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kumimoji="1" lang="en-US" sz="2400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ltGray">
          <a:xfrm>
            <a:off x="24865" y="4953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kumimoji="1" lang="en-US" sz="2400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gray">
          <a:xfrm>
            <a:off x="659865" y="381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kumimoji="1" lang="en-US" sz="2400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gray">
          <a:xfrm>
            <a:off x="340778" y="8286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  <p:custDataLst>
              <p:tags r:id="rId6"/>
            </p:custDataLst>
          </p:nvPr>
        </p:nvSpPr>
        <p:spPr bwMode="auto">
          <a:xfrm>
            <a:off x="1294865" y="281781"/>
            <a:ext cx="77930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  <p:custDataLst>
              <p:tags r:id="rId7"/>
            </p:custDataLst>
          </p:nvPr>
        </p:nvSpPr>
        <p:spPr bwMode="auto">
          <a:xfrm>
            <a:off x="1066800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  <p:custDataLst>
              <p:tags r:id="rId8"/>
            </p:custDataLst>
          </p:nvPr>
        </p:nvSpPr>
        <p:spPr bwMode="auto">
          <a:xfrm>
            <a:off x="10668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  <p:custDataLst>
              <p:tags r:id="rId9"/>
            </p:custDataLst>
          </p:nvPr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r>
              <a:rPr lang="en-US"/>
              <a:t>N-</a:t>
            </a:r>
            <a:fld id="{EDBE9029-32CF-4834-B2F1-DE9AEDA9D5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6" r:id="rId3"/>
    <p:sldLayoutId id="2147483807" r:id="rId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2.xml"/><Relationship Id="rId4" Type="http://schemas.openxmlformats.org/officeDocument/2006/relationships/tags" Target="../tags/tag4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13" Type="http://schemas.openxmlformats.org/officeDocument/2006/relationships/tags" Target="../tags/tag24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12" Type="http://schemas.openxmlformats.org/officeDocument/2006/relationships/tags" Target="../tags/tag23.xml"/><Relationship Id="rId17" Type="http://schemas.openxmlformats.org/officeDocument/2006/relationships/slideLayout" Target="../slideLayouts/slideLayout3.xml"/><Relationship Id="rId2" Type="http://schemas.openxmlformats.org/officeDocument/2006/relationships/tags" Target="../tags/tag13.xml"/><Relationship Id="rId16" Type="http://schemas.openxmlformats.org/officeDocument/2006/relationships/tags" Target="../tags/tag27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5" Type="http://schemas.openxmlformats.org/officeDocument/2006/relationships/tags" Target="../tags/tag16.xml"/><Relationship Id="rId15" Type="http://schemas.openxmlformats.org/officeDocument/2006/relationships/tags" Target="../tags/tag26.xml"/><Relationship Id="rId10" Type="http://schemas.openxmlformats.org/officeDocument/2006/relationships/tags" Target="../tags/tag21.xml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4" Type="http://schemas.openxmlformats.org/officeDocument/2006/relationships/tags" Target="../tags/tag2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2.xml"/><Relationship Id="rId4" Type="http://schemas.openxmlformats.org/officeDocument/2006/relationships/tags" Target="../tags/tag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5123" name="Rectangle 1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dirty="0" smtClean="0"/>
              <a:t>Jim Hogg - UW - CSE - P501</a:t>
            </a:r>
            <a:endParaRPr lang="en-US" dirty="0" smtClean="0"/>
          </a:p>
        </p:txBody>
      </p:sp>
      <p:sp>
        <p:nvSpPr>
          <p:cNvPr id="5124" name="Rectangle 1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N-</a:t>
            </a:r>
            <a:fld id="{8116F3FD-EB55-43ED-A875-F6F95B0C0C23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5125" name="Rectangle 15"/>
          <p:cNvSpPr>
            <a:spLocks noGrp="1" noChangeArrowheads="1"/>
          </p:cNvSpPr>
          <p:nvPr>
            <p:ph type="ctrTitle" idx="4294967295"/>
            <p:custDataLst>
              <p:tags r:id="rId4"/>
            </p:custDataLst>
          </p:nvPr>
        </p:nvSpPr>
        <p:spPr>
          <a:xfrm>
            <a:off x="1371600" y="152400"/>
            <a:ext cx="7772400" cy="630238"/>
          </a:xfrm>
        </p:spPr>
        <p:txBody>
          <a:bodyPr/>
          <a:lstStyle/>
          <a:p>
            <a:r>
              <a:rPr lang="en-US" sz="3200" dirty="0" smtClean="0"/>
              <a:t>CSE P501 – Compiler Construction</a:t>
            </a:r>
          </a:p>
        </p:txBody>
      </p:sp>
      <p:sp>
        <p:nvSpPr>
          <p:cNvPr id="5126" name="Rectangle 16"/>
          <p:cNvSpPr>
            <a:spLocks noGrp="1" noChangeArrowheads="1"/>
          </p:cNvSpPr>
          <p:nvPr>
            <p:ph type="subTitle" idx="4294967295"/>
            <p:custDataLst>
              <p:tags r:id="rId5"/>
            </p:custDataLst>
          </p:nvPr>
        </p:nvSpPr>
        <p:spPr>
          <a:xfrm>
            <a:off x="2438400" y="2286000"/>
            <a:ext cx="4343400" cy="2895600"/>
          </a:xfrm>
          <a:solidFill>
            <a:srgbClr val="C00000"/>
          </a:solidFill>
        </p:spPr>
        <p:txBody>
          <a:bodyPr>
            <a:noAutofit/>
          </a:bodyPr>
          <a:lstStyle/>
          <a:p>
            <a:pPr>
              <a:buClr>
                <a:schemeClr val="bg1"/>
              </a:buClr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Compiler Backend Organization</a:t>
            </a:r>
          </a:p>
          <a:p>
            <a:pPr lvl="1">
              <a:buClr>
                <a:schemeClr val="bg1"/>
              </a:buClr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Instruction Selection</a:t>
            </a:r>
          </a:p>
          <a:p>
            <a:pPr lvl="1">
              <a:buClr>
                <a:schemeClr val="bg1"/>
              </a:buClr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Instruction Scheduling</a:t>
            </a:r>
          </a:p>
          <a:p>
            <a:pPr lvl="1">
              <a:buClr>
                <a:schemeClr val="bg1"/>
              </a:buClr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Registers Allocation</a:t>
            </a:r>
          </a:p>
          <a:p>
            <a:pPr>
              <a:buClr>
                <a:schemeClr val="bg1"/>
              </a:buClr>
              <a:defRPr/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Instruction Selection</a:t>
            </a:r>
          </a:p>
          <a:p>
            <a:pPr lvl="1">
              <a:buClr>
                <a:schemeClr val="bg1"/>
              </a:buClr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Peephole Optimization</a:t>
            </a:r>
          </a:p>
          <a:p>
            <a:pPr lvl="1">
              <a:buClr>
                <a:schemeClr val="bg1"/>
              </a:buClr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Peephole Instruction Selection</a:t>
            </a:r>
          </a:p>
        </p:txBody>
      </p:sp>
    </p:spTree>
    <p:extLst>
      <p:ext uri="{BB962C8B-B14F-4D97-AF65-F5344CB8AC3E}">
        <p14:creationId xmlns:p14="http://schemas.microsoft.com/office/powerpoint/2010/main" val="193633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N-</a:t>
            </a:r>
            <a:fld id="{2864A5F7-469F-468E-AA5D-A418D2F3EA1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Overview: Instruction Selection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81000" y="2017713"/>
            <a:ext cx="8458200" cy="36210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Map IR into near-assembly code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For </a:t>
            </a:r>
            <a:r>
              <a:rPr lang="en-US" sz="2000" dirty="0" err="1" smtClean="0"/>
              <a:t>MiniJava</a:t>
            </a:r>
            <a:r>
              <a:rPr lang="en-US" sz="2000" dirty="0" smtClean="0"/>
              <a:t>, we emitted textual assembly code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Commercial compilers emit binary code directly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Assume known storage layout and code shape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/>
              <a:t>ie</a:t>
            </a:r>
            <a:r>
              <a:rPr lang="en-US" sz="2000" dirty="0" smtClean="0"/>
              <a:t>: optimization phases have already done their thing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Combine low-level IR operations into machine instructions (take advantage of addressing modes, </a:t>
            </a:r>
            <a:r>
              <a:rPr lang="en-US" sz="2400" dirty="0" err="1" smtClean="0"/>
              <a:t>etc</a:t>
            </a:r>
            <a:r>
              <a:rPr lang="en-US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N-</a:t>
            </a:r>
            <a:fld id="{EF0A39E6-48E5-471A-8CF3-616F9FB09A3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Criteria for Instruction Selection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57200" y="1600200"/>
            <a:ext cx="8382000" cy="45323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Several possibilities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Fastest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Smallest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Minimal power (</a:t>
            </a:r>
            <a:r>
              <a:rPr lang="en-US" sz="2000" dirty="0" err="1" smtClean="0"/>
              <a:t>eg</a:t>
            </a:r>
            <a:r>
              <a:rPr lang="en-US" sz="2000" dirty="0" smtClean="0"/>
              <a:t>: don’t use a function-unit if leaving it powered-down is a win)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Sometimes not obvious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/>
              <a:t>eg</a:t>
            </a:r>
            <a:r>
              <a:rPr lang="en-US" sz="2000" dirty="0" smtClean="0"/>
              <a:t>: if one of the function-units in the processor is idle and we can select an instruction that uses that unit, it effectively executes for free, even if that instruction wouldn’t be chosen normally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(Some interaction with scheduling here…)</a:t>
            </a:r>
          </a:p>
        </p:txBody>
      </p:sp>
    </p:spTree>
    <p:extLst>
      <p:ext uri="{BB962C8B-B14F-4D97-AF65-F5344CB8AC3E}">
        <p14:creationId xmlns:p14="http://schemas.microsoft.com/office/powerpoint/2010/main" val="304645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Selection: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772400" cy="2706687"/>
          </a:xfrm>
        </p:spPr>
        <p:txBody>
          <a:bodyPr/>
          <a:lstStyle/>
          <a:p>
            <a:pPr lvl="1"/>
            <a:endParaRPr lang="en-US" sz="2000" dirty="0"/>
          </a:p>
          <a:p>
            <a:r>
              <a:rPr lang="en-US" sz="2800" dirty="0"/>
              <a:t>Two main techniques</a:t>
            </a:r>
            <a:r>
              <a:rPr lang="en-US" sz="2800" dirty="0" smtClean="0"/>
              <a:t>:</a:t>
            </a:r>
          </a:p>
          <a:p>
            <a:endParaRPr lang="en-US" sz="2800" dirty="0"/>
          </a:p>
          <a:p>
            <a:pPr marL="857250" lvl="1" indent="-457200">
              <a:buFont typeface="+mj-lt"/>
              <a:buAutoNum type="arabicPeriod"/>
            </a:pPr>
            <a:r>
              <a:rPr lang="en-US" sz="2000" dirty="0"/>
              <a:t>Tree-based matches (</a:t>
            </a:r>
            <a:r>
              <a:rPr lang="en-US" sz="2000" dirty="0" err="1"/>
              <a:t>eg</a:t>
            </a:r>
            <a:r>
              <a:rPr lang="en-US" sz="2000" dirty="0"/>
              <a:t>: </a:t>
            </a:r>
            <a:r>
              <a:rPr lang="en-US" sz="2000" i="1" dirty="0" err="1"/>
              <a:t>maximul</a:t>
            </a:r>
            <a:r>
              <a:rPr lang="en-US" sz="2000" i="1" dirty="0"/>
              <a:t> munch</a:t>
            </a:r>
            <a:r>
              <a:rPr lang="en-US" sz="2000" dirty="0"/>
              <a:t> algorithm</a:t>
            </a:r>
            <a:r>
              <a:rPr lang="en-US" sz="2000" dirty="0" smtClean="0"/>
              <a:t>)</a:t>
            </a:r>
          </a:p>
          <a:p>
            <a:pPr marL="857250" lvl="1" indent="-457200">
              <a:buFont typeface="+mj-lt"/>
              <a:buAutoNum type="arabicPeriod"/>
            </a:pPr>
            <a:endParaRPr lang="en-US" sz="2000" dirty="0"/>
          </a:p>
          <a:p>
            <a:pPr marL="857250" lvl="1" indent="-457200">
              <a:buFont typeface="+mj-lt"/>
              <a:buAutoNum type="arabicPeriod"/>
            </a:pPr>
            <a:r>
              <a:rPr lang="en-US" sz="2000" dirty="0"/>
              <a:t>Peephole-based generation</a:t>
            </a:r>
          </a:p>
          <a:p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N-</a:t>
            </a:r>
            <a:fld id="{D102F879-5E10-4AF1-AEB2-06CEFFCBE9C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31800" y="5017909"/>
            <a:ext cx="8382000" cy="120032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Note that we select </a:t>
            </a:r>
            <a:r>
              <a:rPr lang="en-US" i="1" dirty="0" smtClean="0"/>
              <a:t>instructions</a:t>
            </a:r>
            <a:r>
              <a:rPr lang="en-US" dirty="0" smtClean="0"/>
              <a:t> from the target ISA.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We do </a:t>
            </a:r>
            <a:r>
              <a:rPr lang="en-US" i="1" dirty="0" smtClean="0"/>
              <a:t>not </a:t>
            </a:r>
            <a:r>
              <a:rPr lang="en-US" dirty="0" smtClean="0"/>
              <a:t>decide on which physical registers to use.  That comes later during Register Allocation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We have a few </a:t>
            </a:r>
            <a:r>
              <a:rPr lang="en-US" i="1" dirty="0" smtClean="0"/>
              <a:t>generic</a:t>
            </a:r>
            <a:r>
              <a:rPr lang="en-US" dirty="0" smtClean="0"/>
              <a:t> registers: ARP, </a:t>
            </a:r>
            <a:r>
              <a:rPr lang="en-US" dirty="0" err="1" smtClean="0"/>
              <a:t>StackPointer</a:t>
            </a:r>
            <a:r>
              <a:rPr lang="en-US" dirty="0" smtClean="0"/>
              <a:t>, </a:t>
            </a:r>
            <a:r>
              <a:rPr lang="en-US" dirty="0" err="1" smtClean="0"/>
              <a:t>ResultReg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680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 bwMode="auto">
          <a:xfrm>
            <a:off x="720228" y="1622462"/>
            <a:ext cx="2819400" cy="1639066"/>
          </a:xfrm>
          <a:prstGeom prst="roundRect">
            <a:avLst/>
          </a:prstGeom>
          <a:solidFill>
            <a:srgbClr val="BDE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9851" y="6243638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N-</a:t>
            </a:r>
            <a:fld id="{D102F879-5E10-4AF1-AEB2-06CEFFCBE9C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Tree-Based Instruction Selection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10" name="Straight Arrow Connector 9"/>
          <p:cNvCxnSpPr>
            <a:stCxn id="12" idx="2"/>
          </p:cNvCxnSpPr>
          <p:nvPr/>
        </p:nvCxnSpPr>
        <p:spPr bwMode="auto">
          <a:xfrm flipH="1">
            <a:off x="1393834" y="1967713"/>
            <a:ext cx="717274" cy="5334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>
            <a:stCxn id="12" idx="2"/>
          </p:cNvCxnSpPr>
          <p:nvPr/>
        </p:nvCxnSpPr>
        <p:spPr bwMode="auto">
          <a:xfrm>
            <a:off x="2111108" y="1967713"/>
            <a:ext cx="685800" cy="5334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844408" y="1598381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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63308" y="2578057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ID</a:t>
            </a:r>
          </a:p>
          <a:p>
            <a:r>
              <a:rPr lang="en-US" sz="1600" dirty="0" smtClean="0"/>
              <a:t>&lt;e,arp,4&gt;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2263508" y="2577086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ID</a:t>
            </a:r>
          </a:p>
          <a:p>
            <a:r>
              <a:rPr lang="en-US" sz="1600" dirty="0" smtClean="0"/>
              <a:t>&lt;f,arp,8&gt;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1392457" y="1060628"/>
            <a:ext cx="1612394" cy="369332"/>
          </a:xfrm>
          <a:prstGeom prst="rect">
            <a:avLst/>
          </a:prstGeom>
          <a:solidFill>
            <a:srgbClr val="BDEE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  </a:t>
            </a:r>
            <a:r>
              <a:rPr lang="en-US" dirty="0" smtClean="0">
                <a:sym typeface="Symbol" panose="05050102010706020507" pitchFamily="18" charset="2"/>
              </a:rPr>
              <a:t> </a:t>
            </a:r>
            <a:r>
              <a:rPr lang="en-US" dirty="0" smtClean="0"/>
              <a:t> f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724400" y="2725440"/>
            <a:ext cx="3513462" cy="147732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+mn-lt"/>
                <a:cs typeface="Consolas" panose="020B0609020204030204" pitchFamily="49" charset="0"/>
              </a:rPr>
              <a:t>case ID:</a:t>
            </a:r>
          </a:p>
          <a:p>
            <a:pPr algn="l"/>
            <a:r>
              <a:rPr lang="en-US" dirty="0">
                <a:cs typeface="Consolas" panose="020B0609020204030204" pitchFamily="49" charset="0"/>
              </a:rPr>
              <a:t> </a:t>
            </a:r>
            <a:r>
              <a:rPr lang="en-US" dirty="0" smtClean="0">
                <a:cs typeface="Consolas" panose="020B0609020204030204" pitchFamily="49" charset="0"/>
              </a:rPr>
              <a:t> t1 </a:t>
            </a:r>
            <a:r>
              <a:rPr lang="en-US" dirty="0">
                <a:cs typeface="Consolas" panose="020B0609020204030204" pitchFamily="49" charset="0"/>
              </a:rPr>
              <a:t>= </a:t>
            </a:r>
            <a:r>
              <a:rPr lang="en-US" dirty="0">
                <a:solidFill>
                  <a:srgbClr val="0000FF"/>
                </a:solidFill>
                <a:cs typeface="Consolas" panose="020B0609020204030204" pitchFamily="49" charset="0"/>
              </a:rPr>
              <a:t>offset</a:t>
            </a:r>
            <a:r>
              <a:rPr lang="en-US" dirty="0">
                <a:cs typeface="Consolas" panose="020B0609020204030204" pitchFamily="49" charset="0"/>
              </a:rPr>
              <a:t>(node)</a:t>
            </a:r>
            <a:endParaRPr lang="en-US" baseline="-25000" dirty="0" smtClean="0">
              <a:latin typeface="+mn-lt"/>
              <a:cs typeface="Consolas" panose="020B0609020204030204" pitchFamily="49" charset="0"/>
            </a:endParaRPr>
          </a:p>
          <a:p>
            <a:pPr algn="l"/>
            <a:r>
              <a:rPr lang="en-US" dirty="0" smtClean="0">
                <a:latin typeface="+mn-lt"/>
                <a:cs typeface="Consolas" panose="020B0609020204030204" pitchFamily="49" charset="0"/>
              </a:rPr>
              <a:t>  t2 = </a:t>
            </a:r>
            <a:r>
              <a:rPr lang="en-US" dirty="0" smtClean="0">
                <a:solidFill>
                  <a:srgbClr val="0000FF"/>
                </a:solidFill>
                <a:latin typeface="+mn-lt"/>
                <a:cs typeface="Consolas" panose="020B0609020204030204" pitchFamily="49" charset="0"/>
              </a:rPr>
              <a:t>base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(node)</a:t>
            </a:r>
          </a:p>
          <a:p>
            <a:pPr algn="l"/>
            <a:r>
              <a:rPr lang="en-US" dirty="0" smtClean="0">
                <a:latin typeface="+mn-lt"/>
                <a:cs typeface="Consolas" panose="020B0609020204030204" pitchFamily="49" charset="0"/>
              </a:rPr>
              <a:t>  </a:t>
            </a:r>
            <a:r>
              <a:rPr lang="en-US" dirty="0" err="1" smtClean="0">
                <a:latin typeface="+mn-lt"/>
                <a:cs typeface="Consolas" panose="020B0609020204030204" pitchFamily="49" charset="0"/>
              </a:rPr>
              <a:t>reg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FF"/>
                </a:solidFill>
                <a:latin typeface="+mn-lt"/>
                <a:cs typeface="Consolas" panose="020B0609020204030204" pitchFamily="49" charset="0"/>
              </a:rPr>
              <a:t>n</a:t>
            </a:r>
            <a:r>
              <a:rPr lang="en-US" dirty="0" err="1" smtClean="0">
                <a:solidFill>
                  <a:srgbClr val="0000FF"/>
                </a:solidFill>
                <a:latin typeface="+mn-lt"/>
                <a:cs typeface="Consolas" panose="020B0609020204030204" pitchFamily="49" charset="0"/>
              </a:rPr>
              <a:t>extReg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()</a:t>
            </a:r>
          </a:p>
          <a:p>
            <a:pPr algn="l"/>
            <a:r>
              <a:rPr lang="en-US" dirty="0" smtClean="0">
                <a:latin typeface="+mn-lt"/>
                <a:cs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+mn-lt"/>
                <a:cs typeface="Consolas" panose="020B0609020204030204" pitchFamily="49" charset="0"/>
              </a:rPr>
              <a:t>emit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(loadA0, t1, t2, res)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22125" y="1062764"/>
            <a:ext cx="52694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How to generate target code for this simple tree?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We </a:t>
            </a:r>
            <a:r>
              <a:rPr lang="en-US" i="1" dirty="0" smtClean="0"/>
              <a:t>could </a:t>
            </a:r>
            <a:r>
              <a:rPr lang="en-US" dirty="0" smtClean="0"/>
              <a:t>use a </a:t>
            </a:r>
            <a:r>
              <a:rPr lang="en-US" i="1" dirty="0" smtClean="0"/>
              <a:t>template</a:t>
            </a:r>
            <a:r>
              <a:rPr lang="en-US" dirty="0" smtClean="0"/>
              <a:t> approach - similar to converting an AST into IR: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28600" y="5160057"/>
            <a:ext cx="8309931" cy="646331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Resulting </a:t>
            </a:r>
            <a:r>
              <a:rPr lang="en-US" dirty="0" err="1" smtClean="0"/>
              <a:t>codegen</a:t>
            </a:r>
            <a:r>
              <a:rPr lang="en-US" dirty="0" smtClean="0"/>
              <a:t> is correct, but dumb</a:t>
            </a:r>
          </a:p>
          <a:p>
            <a:pPr algn="l"/>
            <a:r>
              <a:rPr lang="en-US" dirty="0"/>
              <a:t>D</a:t>
            </a:r>
            <a:r>
              <a:rPr lang="en-US" dirty="0" smtClean="0"/>
              <a:t>oesn't even cover: call-by-</a:t>
            </a:r>
            <a:r>
              <a:rPr lang="en-US" dirty="0" err="1" smtClean="0"/>
              <a:t>val</a:t>
            </a:r>
            <a:r>
              <a:rPr lang="en-US" dirty="0" smtClean="0"/>
              <a:t>, call-by-ref, </a:t>
            </a:r>
            <a:r>
              <a:rPr lang="en-US" dirty="0" err="1" smtClean="0"/>
              <a:t>enregistered</a:t>
            </a:r>
            <a:r>
              <a:rPr lang="en-US" dirty="0" smtClean="0"/>
              <a:t>, different data type,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304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 bwMode="auto">
          <a:xfrm>
            <a:off x="887319" y="1881939"/>
            <a:ext cx="2819400" cy="1639066"/>
          </a:xfrm>
          <a:prstGeom prst="roundRect">
            <a:avLst/>
          </a:prstGeom>
          <a:solidFill>
            <a:srgbClr val="BDE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9851" y="6243638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N-</a:t>
            </a:r>
            <a:fld id="{D102F879-5E10-4AF1-AEB2-06CEFFCBE9C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65054" y="4423352"/>
            <a:ext cx="3177908" cy="1477328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loadI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4      	=&gt; r</a:t>
            </a:r>
            <a:r>
              <a:rPr lang="en-US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</a:p>
          <a:p>
            <a:pPr algn="l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loadAO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 r</a:t>
            </a:r>
            <a:r>
              <a:rPr lang="en-US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r</a:t>
            </a:r>
            <a:r>
              <a:rPr lang="en-US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</a:p>
          <a:p>
            <a:pPr algn="l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loadI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8     	=&gt; r</a:t>
            </a:r>
            <a:r>
              <a:rPr lang="en-US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</a:p>
          <a:p>
            <a:pPr algn="l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loadAO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 r</a:t>
            </a:r>
            <a:r>
              <a:rPr lang="en-US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r</a:t>
            </a:r>
            <a:r>
              <a:rPr lang="en-US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8</a:t>
            </a:r>
          </a:p>
          <a:p>
            <a:pPr algn="l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mult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r</a:t>
            </a:r>
            <a:r>
              <a:rPr lang="en-US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 r</a:t>
            </a:r>
            <a:r>
              <a:rPr lang="en-US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8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	=&gt; r</a:t>
            </a:r>
            <a:r>
              <a:rPr lang="en-US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9</a:t>
            </a:r>
            <a:endParaRPr lang="en-US" baseline="-25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0" name="Straight Arrow Connector 9"/>
          <p:cNvCxnSpPr>
            <a:stCxn id="12" idx="2"/>
          </p:cNvCxnSpPr>
          <p:nvPr/>
        </p:nvCxnSpPr>
        <p:spPr bwMode="auto">
          <a:xfrm flipH="1">
            <a:off x="1560925" y="2227190"/>
            <a:ext cx="717274" cy="5334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>
            <a:stCxn id="12" idx="2"/>
          </p:cNvCxnSpPr>
          <p:nvPr/>
        </p:nvCxnSpPr>
        <p:spPr bwMode="auto">
          <a:xfrm>
            <a:off x="2278199" y="2227190"/>
            <a:ext cx="685800" cy="5334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011499" y="185785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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30399" y="2837534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ID</a:t>
            </a:r>
          </a:p>
          <a:p>
            <a:r>
              <a:rPr lang="en-US" sz="1600" dirty="0" smtClean="0"/>
              <a:t>&lt;e,arp,4&gt;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2430599" y="2836563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ID</a:t>
            </a:r>
          </a:p>
          <a:p>
            <a:r>
              <a:rPr lang="en-US" sz="1600" dirty="0" smtClean="0"/>
              <a:t>&lt;f,arp,8&gt;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1559548" y="1320105"/>
            <a:ext cx="1612394" cy="369332"/>
          </a:xfrm>
          <a:prstGeom prst="rect">
            <a:avLst/>
          </a:prstGeom>
          <a:solidFill>
            <a:srgbClr val="BDEE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  </a:t>
            </a:r>
            <a:r>
              <a:rPr lang="en-US" dirty="0" smtClean="0">
                <a:sym typeface="Symbol" panose="05050102010706020507" pitchFamily="18" charset="2"/>
              </a:rPr>
              <a:t> </a:t>
            </a:r>
            <a:r>
              <a:rPr lang="en-US" dirty="0" smtClean="0"/>
              <a:t> f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928898" y="4423352"/>
            <a:ext cx="2914422" cy="92333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loadAI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 4 	=&gt; r</a:t>
            </a:r>
            <a:r>
              <a:rPr lang="en-US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en-US" baseline="-25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loadAI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baseline="-25000" dirty="0" err="1">
                <a:latin typeface="Consolas" panose="020B0609020204030204" pitchFamily="49" charset="0"/>
                <a:cs typeface="Consolas" panose="020B0609020204030204" pitchFamily="49" charset="0"/>
              </a:rPr>
              <a:t>arp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8 	=&gt; r</a:t>
            </a:r>
            <a:r>
              <a:rPr lang="en-US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en-US" baseline="-25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mult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r</a:t>
            </a:r>
            <a:r>
              <a:rPr lang="en-US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 r</a:t>
            </a:r>
            <a:r>
              <a:rPr lang="en-US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	=&gt; r</a:t>
            </a:r>
            <a:r>
              <a:rPr lang="en-US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612136" y="399660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Naive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427385" y="405861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Ideal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796469" y="1923001"/>
            <a:ext cx="3513462" cy="147732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+mn-lt"/>
                <a:cs typeface="Consolas" panose="020B0609020204030204" pitchFamily="49" charset="0"/>
              </a:rPr>
              <a:t>case ID:</a:t>
            </a:r>
          </a:p>
          <a:p>
            <a:pPr algn="l"/>
            <a:r>
              <a:rPr lang="en-US" dirty="0">
                <a:cs typeface="Consolas" panose="020B0609020204030204" pitchFamily="49" charset="0"/>
              </a:rPr>
              <a:t> </a:t>
            </a:r>
            <a:r>
              <a:rPr lang="en-US" dirty="0" smtClean="0">
                <a:cs typeface="Consolas" panose="020B0609020204030204" pitchFamily="49" charset="0"/>
              </a:rPr>
              <a:t> t1 </a:t>
            </a:r>
            <a:r>
              <a:rPr lang="en-US" dirty="0">
                <a:cs typeface="Consolas" panose="020B0609020204030204" pitchFamily="49" charset="0"/>
              </a:rPr>
              <a:t>= </a:t>
            </a:r>
            <a:r>
              <a:rPr lang="en-US" dirty="0">
                <a:solidFill>
                  <a:srgbClr val="0000FF"/>
                </a:solidFill>
                <a:cs typeface="Consolas" panose="020B0609020204030204" pitchFamily="49" charset="0"/>
              </a:rPr>
              <a:t>offset</a:t>
            </a:r>
            <a:r>
              <a:rPr lang="en-US" dirty="0">
                <a:cs typeface="Consolas" panose="020B0609020204030204" pitchFamily="49" charset="0"/>
              </a:rPr>
              <a:t>(node)</a:t>
            </a:r>
            <a:endParaRPr lang="en-US" baseline="-25000" dirty="0" smtClean="0">
              <a:latin typeface="+mn-lt"/>
              <a:cs typeface="Consolas" panose="020B0609020204030204" pitchFamily="49" charset="0"/>
            </a:endParaRPr>
          </a:p>
          <a:p>
            <a:pPr algn="l"/>
            <a:r>
              <a:rPr lang="en-US" dirty="0" smtClean="0">
                <a:latin typeface="+mn-lt"/>
                <a:cs typeface="Consolas" panose="020B0609020204030204" pitchFamily="49" charset="0"/>
              </a:rPr>
              <a:t>  t2 = </a:t>
            </a:r>
            <a:r>
              <a:rPr lang="en-US" dirty="0" smtClean="0">
                <a:solidFill>
                  <a:srgbClr val="0000FF"/>
                </a:solidFill>
                <a:latin typeface="+mn-lt"/>
                <a:cs typeface="Consolas" panose="020B0609020204030204" pitchFamily="49" charset="0"/>
              </a:rPr>
              <a:t>base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(node)</a:t>
            </a:r>
          </a:p>
          <a:p>
            <a:pPr algn="l"/>
            <a:r>
              <a:rPr lang="en-US" dirty="0" smtClean="0">
                <a:latin typeface="+mn-lt"/>
                <a:cs typeface="Consolas" panose="020B0609020204030204" pitchFamily="49" charset="0"/>
              </a:rPr>
              <a:t>  </a:t>
            </a:r>
            <a:r>
              <a:rPr lang="en-US" dirty="0" err="1" smtClean="0">
                <a:latin typeface="+mn-lt"/>
                <a:cs typeface="Consolas" panose="020B0609020204030204" pitchFamily="49" charset="0"/>
              </a:rPr>
              <a:t>reg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FF"/>
                </a:solidFill>
                <a:latin typeface="+mn-lt"/>
                <a:cs typeface="Consolas" panose="020B0609020204030204" pitchFamily="49" charset="0"/>
              </a:rPr>
              <a:t>n</a:t>
            </a:r>
            <a:r>
              <a:rPr lang="en-US" dirty="0" err="1" smtClean="0">
                <a:solidFill>
                  <a:srgbClr val="0000FF"/>
                </a:solidFill>
                <a:latin typeface="+mn-lt"/>
                <a:cs typeface="Consolas" panose="020B0609020204030204" pitchFamily="49" charset="0"/>
              </a:rPr>
              <a:t>extReg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()</a:t>
            </a:r>
          </a:p>
          <a:p>
            <a:pPr algn="l"/>
            <a:r>
              <a:rPr lang="en-US" dirty="0" smtClean="0">
                <a:latin typeface="+mn-lt"/>
                <a:cs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+mn-lt"/>
                <a:cs typeface="Consolas" panose="020B0609020204030204" pitchFamily="49" charset="0"/>
              </a:rPr>
              <a:t>emit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(loadA0, t1, t2, res)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Code Generation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014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(3-address Code) Tree-lets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5943600" cy="3581400"/>
          </a:xfr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6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      Production                                    ILOC Template</a:t>
            </a:r>
          </a:p>
          <a:p>
            <a:pPr marL="0" indent="0">
              <a:buNone/>
            </a:pPr>
            <a:r>
              <a:rPr lang="en-US" sz="1600" dirty="0" smtClean="0">
                <a:sym typeface="Symbol" panose="05050102010706020507" pitchFamily="18" charset="2"/>
              </a:rPr>
              <a:t>5    ...</a:t>
            </a:r>
          </a:p>
          <a:p>
            <a:pPr marL="0" indent="0">
              <a:buNone/>
            </a:pPr>
            <a:r>
              <a:rPr lang="en-US" sz="1600" dirty="0" smtClean="0">
                <a:sym typeface="Symbol" panose="05050102010706020507" pitchFamily="18" charset="2"/>
              </a:rPr>
              <a:t>6    </a:t>
            </a:r>
            <a:r>
              <a:rPr lang="en-US" sz="1600" dirty="0" err="1" smtClean="0">
                <a:sym typeface="Symbol" panose="05050102010706020507" pitchFamily="18" charset="2"/>
              </a:rPr>
              <a:t>Reg</a:t>
            </a:r>
            <a:r>
              <a:rPr lang="en-US" sz="1600" dirty="0" smtClean="0">
                <a:sym typeface="Symbol" panose="05050102010706020507" pitchFamily="18" charset="2"/>
              </a:rPr>
              <a:t>  Lab			load l =&gt; </a:t>
            </a:r>
            <a:r>
              <a:rPr lang="en-US" sz="1600" dirty="0" err="1" smtClean="0">
                <a:sym typeface="Symbol" panose="05050102010706020507" pitchFamily="18" charset="2"/>
              </a:rPr>
              <a:t>r</a:t>
            </a:r>
            <a:r>
              <a:rPr lang="en-US" sz="1600" baseline="-25000" dirty="0" err="1" smtClean="0">
                <a:sym typeface="Symbol" panose="05050102010706020507" pitchFamily="18" charset="2"/>
              </a:rPr>
              <a:t>n</a:t>
            </a:r>
            <a:endParaRPr lang="en-US" sz="1600" baseline="-25000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1600" dirty="0" smtClean="0">
                <a:sym typeface="Symbol" panose="05050102010706020507" pitchFamily="18" charset="2"/>
              </a:rPr>
              <a:t>8    </a:t>
            </a:r>
            <a:r>
              <a:rPr lang="en-US" sz="1600" dirty="0" err="1" smtClean="0">
                <a:sym typeface="Symbol" panose="05050102010706020507" pitchFamily="18" charset="2"/>
              </a:rPr>
              <a:t>Reg</a:t>
            </a:r>
            <a:r>
              <a:rPr lang="en-US" sz="1600" dirty="0" smtClean="0">
                <a:sym typeface="Symbol" panose="05050102010706020507" pitchFamily="18" charset="2"/>
              </a:rPr>
              <a:t> </a:t>
            </a:r>
            <a:r>
              <a:rPr lang="en-US" sz="1600" dirty="0">
                <a:sym typeface="Symbol" panose="05050102010706020507" pitchFamily="18" charset="2"/>
              </a:rPr>
              <a:t> </a:t>
            </a:r>
            <a:r>
              <a:rPr lang="en-US" sz="1600" dirty="0" err="1" smtClean="0">
                <a:sym typeface="Symbol" panose="05050102010706020507" pitchFamily="18" charset="2"/>
              </a:rPr>
              <a:t>Num</a:t>
            </a:r>
            <a:endParaRPr lang="en-US" sz="1600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1600" dirty="0" smtClean="0">
                <a:sym typeface="Symbol" panose="05050102010706020507" pitchFamily="18" charset="2"/>
              </a:rPr>
              <a:t>9    </a:t>
            </a:r>
            <a:r>
              <a:rPr lang="en-US" sz="1600" dirty="0" err="1" smtClean="0">
                <a:sym typeface="Symbol" panose="05050102010706020507" pitchFamily="18" charset="2"/>
              </a:rPr>
              <a:t>Reg</a:t>
            </a:r>
            <a:r>
              <a:rPr lang="en-US" sz="1600" dirty="0" smtClean="0">
                <a:sym typeface="Symbol" panose="05050102010706020507" pitchFamily="18" charset="2"/>
              </a:rPr>
              <a:t> </a:t>
            </a:r>
            <a:r>
              <a:rPr lang="en-US" sz="1600" dirty="0">
                <a:sym typeface="Symbol" panose="05050102010706020507" pitchFamily="18" charset="2"/>
              </a:rPr>
              <a:t> </a:t>
            </a:r>
            <a:r>
              <a:rPr lang="en-US" sz="1600" dirty="0" smtClean="0">
                <a:sym typeface="Symbol" panose="05050102010706020507" pitchFamily="18" charset="2"/>
              </a:rPr>
              <a:t> Reg</a:t>
            </a:r>
            <a:r>
              <a:rPr lang="en-US" sz="1600" baseline="-25000" dirty="0" smtClean="0">
                <a:sym typeface="Symbol" panose="05050102010706020507" pitchFamily="18" charset="2"/>
              </a:rPr>
              <a:t>1</a:t>
            </a:r>
            <a:r>
              <a:rPr lang="en-US" sz="1600" dirty="0" smtClean="0">
                <a:sym typeface="Symbol" panose="05050102010706020507" pitchFamily="18" charset="2"/>
              </a:rPr>
              <a:t>			load      r</a:t>
            </a:r>
            <a:r>
              <a:rPr lang="en-US" sz="1600" baseline="-25000" dirty="0" smtClean="0">
                <a:sym typeface="Symbol" panose="05050102010706020507" pitchFamily="18" charset="2"/>
              </a:rPr>
              <a:t>1</a:t>
            </a:r>
            <a:r>
              <a:rPr lang="en-US" sz="1600" dirty="0" smtClean="0">
                <a:sym typeface="Symbol" panose="05050102010706020507" pitchFamily="18" charset="2"/>
              </a:rPr>
              <a:t>      =&gt; </a:t>
            </a:r>
            <a:r>
              <a:rPr lang="en-US" sz="1600" dirty="0" err="1" smtClean="0">
                <a:sym typeface="Symbol" panose="05050102010706020507" pitchFamily="18" charset="2"/>
              </a:rPr>
              <a:t>r</a:t>
            </a:r>
            <a:r>
              <a:rPr lang="en-US" sz="1600" baseline="-25000" dirty="0" err="1" smtClean="0">
                <a:sym typeface="Symbol" panose="05050102010706020507" pitchFamily="18" charset="2"/>
              </a:rPr>
              <a:t>n</a:t>
            </a:r>
            <a:endParaRPr lang="en-US" sz="1600" baseline="-250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1600" dirty="0" smtClean="0">
                <a:sym typeface="Symbol" panose="05050102010706020507" pitchFamily="18" charset="2"/>
              </a:rPr>
              <a:t>10  </a:t>
            </a:r>
            <a:r>
              <a:rPr lang="en-US" sz="1600" dirty="0" err="1">
                <a:sym typeface="Symbol" panose="05050102010706020507" pitchFamily="18" charset="2"/>
              </a:rPr>
              <a:t>Reg</a:t>
            </a:r>
            <a:r>
              <a:rPr lang="en-US" sz="1600" dirty="0">
                <a:sym typeface="Symbol" panose="05050102010706020507" pitchFamily="18" charset="2"/>
              </a:rPr>
              <a:t>   </a:t>
            </a:r>
            <a:r>
              <a:rPr lang="en-US" sz="1600" dirty="0" smtClean="0">
                <a:sym typeface="Symbol" panose="05050102010706020507" pitchFamily="18" charset="2"/>
              </a:rPr>
              <a:t>+ Reg</a:t>
            </a:r>
            <a:r>
              <a:rPr lang="en-US" sz="1600" baseline="-25000" dirty="0" smtClean="0">
                <a:sym typeface="Symbol" panose="05050102010706020507" pitchFamily="18" charset="2"/>
              </a:rPr>
              <a:t>1</a:t>
            </a:r>
            <a:r>
              <a:rPr lang="en-US" sz="1600" dirty="0" smtClean="0">
                <a:sym typeface="Symbol" panose="05050102010706020507" pitchFamily="18" charset="2"/>
              </a:rPr>
              <a:t> Reg</a:t>
            </a:r>
            <a:r>
              <a:rPr lang="en-US" sz="1600" baseline="-25000" dirty="0" smtClean="0">
                <a:sym typeface="Symbol" panose="05050102010706020507" pitchFamily="18" charset="2"/>
              </a:rPr>
              <a:t>2</a:t>
            </a:r>
            <a:r>
              <a:rPr lang="en-US" sz="1600" dirty="0">
                <a:sym typeface="Symbol" panose="05050102010706020507" pitchFamily="18" charset="2"/>
              </a:rPr>
              <a:t>		</a:t>
            </a:r>
            <a:r>
              <a:rPr lang="en-US" sz="1600" dirty="0" smtClean="0">
                <a:sym typeface="Symbol" panose="05050102010706020507" pitchFamily="18" charset="2"/>
              </a:rPr>
              <a:t>loadA0  r</a:t>
            </a:r>
            <a:r>
              <a:rPr lang="en-US" sz="1600" baseline="-25000" dirty="0" smtClean="0">
                <a:sym typeface="Symbol" panose="05050102010706020507" pitchFamily="18" charset="2"/>
              </a:rPr>
              <a:t>1</a:t>
            </a:r>
            <a:r>
              <a:rPr lang="en-US" sz="1600" dirty="0" smtClean="0">
                <a:sym typeface="Symbol" panose="05050102010706020507" pitchFamily="18" charset="2"/>
              </a:rPr>
              <a:t>, r</a:t>
            </a:r>
            <a:r>
              <a:rPr lang="en-US" sz="1600" baseline="-25000" dirty="0" smtClean="0">
                <a:sym typeface="Symbol" panose="05050102010706020507" pitchFamily="18" charset="2"/>
              </a:rPr>
              <a:t>2</a:t>
            </a:r>
            <a:r>
              <a:rPr lang="en-US" sz="1600" dirty="0" smtClean="0">
                <a:sym typeface="Symbol" panose="05050102010706020507" pitchFamily="18" charset="2"/>
              </a:rPr>
              <a:t>  =&gt; </a:t>
            </a:r>
            <a:r>
              <a:rPr lang="en-US" sz="1600" dirty="0" err="1">
                <a:sym typeface="Symbol" panose="05050102010706020507" pitchFamily="18" charset="2"/>
              </a:rPr>
              <a:t>r</a:t>
            </a:r>
            <a:r>
              <a:rPr lang="en-US" sz="1600" baseline="-25000" dirty="0" err="1">
                <a:sym typeface="Symbol" panose="05050102010706020507" pitchFamily="18" charset="2"/>
              </a:rPr>
              <a:t>n</a:t>
            </a:r>
            <a:endParaRPr lang="en-US" sz="1600" baseline="-250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  <a:sym typeface="Symbol" panose="05050102010706020507" pitchFamily="18" charset="2"/>
              </a:rPr>
              <a:t>11  </a:t>
            </a:r>
            <a:r>
              <a:rPr lang="en-US" sz="1600" dirty="0" err="1">
                <a:solidFill>
                  <a:srgbClr val="FF0000"/>
                </a:solidFill>
                <a:sym typeface="Symbol" panose="05050102010706020507" pitchFamily="18" charset="2"/>
              </a:rPr>
              <a:t>Reg</a:t>
            </a:r>
            <a:r>
              <a:rPr lang="en-US" sz="1600" dirty="0">
                <a:solidFill>
                  <a:srgbClr val="FF0000"/>
                </a:solidFill>
                <a:sym typeface="Symbol" panose="05050102010706020507" pitchFamily="18" charset="2"/>
              </a:rPr>
              <a:t>   </a:t>
            </a:r>
            <a:r>
              <a:rPr lang="en-US" sz="1600" dirty="0" smtClean="0">
                <a:solidFill>
                  <a:srgbClr val="FF0000"/>
                </a:solidFill>
                <a:sym typeface="Symbol" panose="05050102010706020507" pitchFamily="18" charset="2"/>
              </a:rPr>
              <a:t>+ Reg</a:t>
            </a:r>
            <a:r>
              <a:rPr lang="en-US" sz="1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1</a:t>
            </a:r>
            <a:r>
              <a:rPr lang="en-US" sz="1600" dirty="0" smtClean="0">
                <a:solidFill>
                  <a:srgbClr val="FF0000"/>
                </a:solidFill>
                <a:sym typeface="Symbol" panose="05050102010706020507" pitchFamily="18" charset="2"/>
              </a:rPr>
              <a:t> Num</a:t>
            </a:r>
            <a:r>
              <a:rPr lang="en-US" sz="1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sz="1600" dirty="0">
                <a:solidFill>
                  <a:srgbClr val="FF0000"/>
                </a:solidFill>
                <a:sym typeface="Symbol" panose="05050102010706020507" pitchFamily="18" charset="2"/>
              </a:rPr>
              <a:t>		</a:t>
            </a:r>
            <a:r>
              <a:rPr lang="en-US" sz="1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loadAI</a:t>
            </a:r>
            <a:r>
              <a:rPr lang="en-US" sz="1600" dirty="0" smtClean="0">
                <a:solidFill>
                  <a:srgbClr val="FF0000"/>
                </a:solidFill>
                <a:sym typeface="Symbol" panose="05050102010706020507" pitchFamily="18" charset="2"/>
              </a:rPr>
              <a:t>  r</a:t>
            </a:r>
            <a:r>
              <a:rPr lang="en-US" sz="1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1</a:t>
            </a:r>
            <a:r>
              <a:rPr lang="en-US" sz="1600" dirty="0">
                <a:solidFill>
                  <a:srgbClr val="FF0000"/>
                </a:solidFill>
                <a:sym typeface="Symbol" panose="05050102010706020507" pitchFamily="18" charset="2"/>
              </a:rPr>
              <a:t>, </a:t>
            </a:r>
            <a:r>
              <a:rPr lang="en-US" sz="1600" dirty="0" smtClean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sz="1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sz="1600" dirty="0" smtClean="0">
                <a:solidFill>
                  <a:srgbClr val="FF0000"/>
                </a:solidFill>
                <a:sym typeface="Symbol" panose="05050102010706020507" pitchFamily="18" charset="2"/>
              </a:rPr>
              <a:t>  =&gt; </a:t>
            </a:r>
            <a:r>
              <a:rPr lang="en-US" sz="1600" dirty="0" err="1">
                <a:solidFill>
                  <a:srgbClr val="FF0000"/>
                </a:solidFill>
                <a:sym typeface="Symbol" panose="05050102010706020507" pitchFamily="18" charset="2"/>
              </a:rPr>
              <a:t>r</a:t>
            </a:r>
            <a:r>
              <a:rPr lang="en-US" sz="1600" baseline="-25000" dirty="0" err="1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endParaRPr lang="en-US" sz="1600" baseline="-25000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1600" dirty="0" smtClean="0">
                <a:sym typeface="Symbol" panose="05050102010706020507" pitchFamily="18" charset="2"/>
              </a:rPr>
              <a:t>14</a:t>
            </a:r>
            <a:r>
              <a:rPr lang="en-US" sz="1600" dirty="0">
                <a:sym typeface="Symbol" panose="05050102010706020507" pitchFamily="18" charset="2"/>
              </a:rPr>
              <a:t> </a:t>
            </a:r>
            <a:r>
              <a:rPr lang="en-US" sz="1600" dirty="0" smtClean="0">
                <a:sym typeface="Symbol" panose="05050102010706020507" pitchFamily="18" charset="2"/>
              </a:rPr>
              <a:t> </a:t>
            </a:r>
            <a:r>
              <a:rPr lang="en-US" sz="1600" dirty="0" err="1" smtClean="0">
                <a:sym typeface="Symbol" panose="05050102010706020507" pitchFamily="18" charset="2"/>
              </a:rPr>
              <a:t>Reg</a:t>
            </a:r>
            <a:r>
              <a:rPr lang="en-US" sz="1600" dirty="0" smtClean="0">
                <a:sym typeface="Symbol" panose="05050102010706020507" pitchFamily="18" charset="2"/>
              </a:rPr>
              <a:t> </a:t>
            </a:r>
            <a:r>
              <a:rPr lang="en-US" sz="1600" dirty="0">
                <a:sym typeface="Symbol" panose="05050102010706020507" pitchFamily="18" charset="2"/>
              </a:rPr>
              <a:t>  </a:t>
            </a:r>
            <a:r>
              <a:rPr lang="en-US" sz="1600" dirty="0" smtClean="0">
                <a:sym typeface="Symbol" panose="05050102010706020507" pitchFamily="18" charset="2"/>
              </a:rPr>
              <a:t>+ Lab</a:t>
            </a:r>
            <a:r>
              <a:rPr lang="en-US" sz="1600" baseline="-25000" dirty="0" smtClean="0">
                <a:sym typeface="Symbol" panose="05050102010706020507" pitchFamily="18" charset="2"/>
              </a:rPr>
              <a:t>1</a:t>
            </a:r>
            <a:r>
              <a:rPr lang="en-US" sz="1600" dirty="0" smtClean="0">
                <a:sym typeface="Symbol" panose="05050102010706020507" pitchFamily="18" charset="2"/>
              </a:rPr>
              <a:t> Reg</a:t>
            </a:r>
            <a:r>
              <a:rPr lang="en-US" sz="1600" baseline="-25000" dirty="0" smtClean="0">
                <a:sym typeface="Symbol" panose="05050102010706020507" pitchFamily="18" charset="2"/>
              </a:rPr>
              <a:t>2</a:t>
            </a:r>
            <a:r>
              <a:rPr lang="en-US" sz="1600" dirty="0">
                <a:sym typeface="Symbol" panose="05050102010706020507" pitchFamily="18" charset="2"/>
              </a:rPr>
              <a:t>		</a:t>
            </a:r>
            <a:r>
              <a:rPr lang="en-US" sz="1600" dirty="0" err="1">
                <a:sym typeface="Symbol" panose="05050102010706020507" pitchFamily="18" charset="2"/>
              </a:rPr>
              <a:t>loadAI</a:t>
            </a:r>
            <a:r>
              <a:rPr lang="en-US" sz="1600" dirty="0">
                <a:sym typeface="Symbol" panose="05050102010706020507" pitchFamily="18" charset="2"/>
              </a:rPr>
              <a:t> </a:t>
            </a:r>
            <a:r>
              <a:rPr lang="en-US" sz="1600" dirty="0" smtClean="0">
                <a:sym typeface="Symbol" panose="05050102010706020507" pitchFamily="18" charset="2"/>
              </a:rPr>
              <a:t> r</a:t>
            </a:r>
            <a:r>
              <a:rPr lang="en-US" sz="1600" baseline="-25000" dirty="0" smtClean="0">
                <a:sym typeface="Symbol" panose="05050102010706020507" pitchFamily="18" charset="2"/>
              </a:rPr>
              <a:t>2</a:t>
            </a:r>
            <a:r>
              <a:rPr lang="en-US" sz="1600" dirty="0" smtClean="0">
                <a:sym typeface="Symbol" panose="05050102010706020507" pitchFamily="18" charset="2"/>
              </a:rPr>
              <a:t>, l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 smtClean="0">
                <a:sym typeface="Symbol" panose="05050102010706020507" pitchFamily="18" charset="2"/>
              </a:rPr>
              <a:t>   =&gt; </a:t>
            </a:r>
            <a:r>
              <a:rPr lang="en-US" sz="1600" dirty="0" err="1">
                <a:sym typeface="Symbol" panose="05050102010706020507" pitchFamily="18" charset="2"/>
              </a:rPr>
              <a:t>r</a:t>
            </a:r>
            <a:r>
              <a:rPr lang="en-US" sz="1600" baseline="-25000" dirty="0" err="1">
                <a:sym typeface="Symbol" panose="05050102010706020507" pitchFamily="18" charset="2"/>
              </a:rPr>
              <a:t>n</a:t>
            </a:r>
            <a:endParaRPr lang="en-US" sz="1600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1600" dirty="0" smtClean="0">
                <a:sym typeface="Symbol" panose="05050102010706020507" pitchFamily="18" charset="2"/>
              </a:rPr>
              <a:t>15</a:t>
            </a:r>
            <a:r>
              <a:rPr lang="en-US" sz="1600" dirty="0">
                <a:sym typeface="Symbol" panose="05050102010706020507" pitchFamily="18" charset="2"/>
              </a:rPr>
              <a:t> </a:t>
            </a:r>
            <a:r>
              <a:rPr lang="en-US" sz="1600" dirty="0" smtClean="0">
                <a:sym typeface="Symbol" panose="05050102010706020507" pitchFamily="18" charset="2"/>
              </a:rPr>
              <a:t> </a:t>
            </a:r>
            <a:r>
              <a:rPr lang="en-US" sz="1600" dirty="0" err="1" smtClean="0">
                <a:sym typeface="Symbol" panose="05050102010706020507" pitchFamily="18" charset="2"/>
              </a:rPr>
              <a:t>Reg</a:t>
            </a:r>
            <a:r>
              <a:rPr lang="en-US" sz="1600" dirty="0" smtClean="0">
                <a:sym typeface="Symbol" panose="05050102010706020507" pitchFamily="18" charset="2"/>
              </a:rPr>
              <a:t> </a:t>
            </a:r>
            <a:r>
              <a:rPr lang="en-US" sz="1600" dirty="0">
                <a:sym typeface="Symbol" panose="05050102010706020507" pitchFamily="18" charset="2"/>
              </a:rPr>
              <a:t> </a:t>
            </a:r>
            <a:r>
              <a:rPr lang="en-US" sz="1600" dirty="0" smtClean="0">
                <a:sym typeface="Symbol" panose="05050102010706020507" pitchFamily="18" charset="2"/>
              </a:rPr>
              <a:t>+ Reg</a:t>
            </a:r>
            <a:r>
              <a:rPr lang="en-US" sz="1600" baseline="-25000" dirty="0" smtClean="0">
                <a:sym typeface="Symbol" panose="05050102010706020507" pitchFamily="18" charset="2"/>
              </a:rPr>
              <a:t>1</a:t>
            </a:r>
            <a:r>
              <a:rPr lang="en-US" sz="1600" dirty="0" smtClean="0">
                <a:sym typeface="Symbol" panose="05050102010706020507" pitchFamily="18" charset="2"/>
              </a:rPr>
              <a:t> Reg</a:t>
            </a:r>
            <a:r>
              <a:rPr lang="en-US" sz="1600" baseline="-25000" dirty="0" smtClean="0">
                <a:sym typeface="Symbol" panose="05050102010706020507" pitchFamily="18" charset="2"/>
              </a:rPr>
              <a:t>2</a:t>
            </a:r>
            <a:r>
              <a:rPr lang="en-US" sz="1600" dirty="0">
                <a:sym typeface="Symbol" panose="05050102010706020507" pitchFamily="18" charset="2"/>
              </a:rPr>
              <a:t>		</a:t>
            </a:r>
            <a:r>
              <a:rPr lang="en-US" sz="1600" dirty="0" smtClean="0">
                <a:sym typeface="Symbol" panose="05050102010706020507" pitchFamily="18" charset="2"/>
              </a:rPr>
              <a:t>add      r</a:t>
            </a:r>
            <a:r>
              <a:rPr lang="en-US" sz="1600" baseline="-25000" dirty="0" smtClean="0">
                <a:sym typeface="Symbol" panose="05050102010706020507" pitchFamily="18" charset="2"/>
              </a:rPr>
              <a:t>1</a:t>
            </a:r>
            <a:r>
              <a:rPr lang="en-US" sz="1600" dirty="0" smtClean="0">
                <a:sym typeface="Symbol" panose="05050102010706020507" pitchFamily="18" charset="2"/>
              </a:rPr>
              <a:t>, r</a:t>
            </a:r>
            <a:r>
              <a:rPr lang="en-US" sz="1600" baseline="-25000" dirty="0">
                <a:sym typeface="Symbol" panose="05050102010706020507" pitchFamily="18" charset="2"/>
              </a:rPr>
              <a:t>2</a:t>
            </a:r>
            <a:r>
              <a:rPr lang="en-US" sz="1600" dirty="0" smtClean="0">
                <a:sym typeface="Symbol" panose="05050102010706020507" pitchFamily="18" charset="2"/>
              </a:rPr>
              <a:t>   =&gt; </a:t>
            </a:r>
            <a:r>
              <a:rPr lang="en-US" sz="1600" dirty="0" err="1">
                <a:sym typeface="Symbol" panose="05050102010706020507" pitchFamily="18" charset="2"/>
              </a:rPr>
              <a:t>r</a:t>
            </a:r>
            <a:r>
              <a:rPr lang="en-US" sz="1600" baseline="-25000" dirty="0" err="1">
                <a:sym typeface="Symbol" panose="05050102010706020507" pitchFamily="18" charset="2"/>
              </a:rPr>
              <a:t>n</a:t>
            </a:r>
            <a:endParaRPr lang="en-US" sz="1600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1600" dirty="0" smtClean="0">
                <a:sym typeface="Symbol" panose="05050102010706020507" pitchFamily="18" charset="2"/>
              </a:rPr>
              <a:t>16  </a:t>
            </a:r>
            <a:r>
              <a:rPr lang="en-US" sz="1600" dirty="0" err="1">
                <a:sym typeface="Symbol" panose="05050102010706020507" pitchFamily="18" charset="2"/>
              </a:rPr>
              <a:t>Reg</a:t>
            </a:r>
            <a:r>
              <a:rPr lang="en-US" sz="1600" dirty="0">
                <a:sym typeface="Symbol" panose="05050102010706020507" pitchFamily="18" charset="2"/>
              </a:rPr>
              <a:t>  </a:t>
            </a:r>
            <a:r>
              <a:rPr lang="en-US" sz="1600" dirty="0" smtClean="0">
                <a:sym typeface="Symbol" panose="05050102010706020507" pitchFamily="18" charset="2"/>
              </a:rPr>
              <a:t>+ Reg</a:t>
            </a:r>
            <a:r>
              <a:rPr lang="en-US" sz="1600" baseline="-25000" dirty="0" smtClean="0">
                <a:sym typeface="Symbol" panose="05050102010706020507" pitchFamily="18" charset="2"/>
              </a:rPr>
              <a:t>1</a:t>
            </a:r>
            <a:r>
              <a:rPr lang="en-US" sz="1600" dirty="0" smtClean="0">
                <a:sym typeface="Symbol" panose="05050102010706020507" pitchFamily="18" charset="2"/>
              </a:rPr>
              <a:t> Num</a:t>
            </a:r>
            <a:r>
              <a:rPr lang="en-US" sz="1600" baseline="-25000" dirty="0" smtClean="0">
                <a:sym typeface="Symbol" panose="05050102010706020507" pitchFamily="18" charset="2"/>
              </a:rPr>
              <a:t>2</a:t>
            </a:r>
            <a:r>
              <a:rPr lang="en-US" sz="1600" dirty="0">
                <a:sym typeface="Symbol" panose="05050102010706020507" pitchFamily="18" charset="2"/>
              </a:rPr>
              <a:t>		</a:t>
            </a:r>
            <a:r>
              <a:rPr lang="en-US" sz="1600" dirty="0" err="1" smtClean="0">
                <a:sym typeface="Symbol" panose="05050102010706020507" pitchFamily="18" charset="2"/>
              </a:rPr>
              <a:t>addI</a:t>
            </a:r>
            <a:r>
              <a:rPr lang="en-US" sz="1600" dirty="0" smtClean="0">
                <a:sym typeface="Symbol" panose="05050102010706020507" pitchFamily="18" charset="2"/>
              </a:rPr>
              <a:t>     r</a:t>
            </a:r>
            <a:r>
              <a:rPr lang="en-US" sz="1600" baseline="-25000" dirty="0" smtClean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, </a:t>
            </a:r>
            <a:r>
              <a:rPr lang="en-US" sz="1600" dirty="0" smtClean="0">
                <a:sym typeface="Symbol" panose="05050102010706020507" pitchFamily="18" charset="2"/>
              </a:rPr>
              <a:t>2</a:t>
            </a:r>
            <a:r>
              <a:rPr lang="en-US" sz="1600" baseline="-25000" dirty="0" smtClean="0">
                <a:sym typeface="Symbol" panose="05050102010706020507" pitchFamily="18" charset="2"/>
              </a:rPr>
              <a:t>2</a:t>
            </a:r>
            <a:r>
              <a:rPr lang="en-US" sz="1600" dirty="0" smtClean="0">
                <a:sym typeface="Symbol" panose="05050102010706020507" pitchFamily="18" charset="2"/>
              </a:rPr>
              <a:t>  </a:t>
            </a:r>
            <a:r>
              <a:rPr lang="en-US" sz="1600" dirty="0">
                <a:sym typeface="Symbol" panose="05050102010706020507" pitchFamily="18" charset="2"/>
              </a:rPr>
              <a:t>=&gt; </a:t>
            </a:r>
            <a:r>
              <a:rPr lang="en-US" sz="1600" dirty="0" err="1">
                <a:sym typeface="Symbol" panose="05050102010706020507" pitchFamily="18" charset="2"/>
              </a:rPr>
              <a:t>r</a:t>
            </a:r>
            <a:r>
              <a:rPr lang="en-US" sz="1600" baseline="-25000" dirty="0" err="1">
                <a:sym typeface="Symbol" panose="05050102010706020507" pitchFamily="18" charset="2"/>
              </a:rPr>
              <a:t>n</a:t>
            </a:r>
            <a:endParaRPr lang="en-US" sz="1600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1600" dirty="0" smtClean="0">
                <a:sym typeface="Symbol" panose="05050102010706020507" pitchFamily="18" charset="2"/>
              </a:rPr>
              <a:t>19  </a:t>
            </a:r>
            <a:r>
              <a:rPr lang="en-US" sz="1600" dirty="0" err="1" smtClean="0">
                <a:sym typeface="Symbol" panose="05050102010706020507" pitchFamily="18" charset="2"/>
              </a:rPr>
              <a:t>Reg</a:t>
            </a:r>
            <a:r>
              <a:rPr lang="en-US" sz="1600" dirty="0" smtClean="0">
                <a:sym typeface="Symbol" panose="05050102010706020507" pitchFamily="18" charset="2"/>
              </a:rPr>
              <a:t> </a:t>
            </a:r>
            <a:r>
              <a:rPr lang="en-US" sz="1600" dirty="0">
                <a:sym typeface="Symbol" panose="05050102010706020507" pitchFamily="18" charset="2"/>
              </a:rPr>
              <a:t> </a:t>
            </a:r>
            <a:r>
              <a:rPr lang="en-US" sz="1600" dirty="0" smtClean="0">
                <a:sym typeface="Symbol" panose="05050102010706020507" pitchFamily="18" charset="2"/>
              </a:rPr>
              <a:t>+ Lab</a:t>
            </a:r>
            <a:r>
              <a:rPr lang="en-US" sz="1600" baseline="-25000" dirty="0" smtClean="0">
                <a:sym typeface="Symbol" panose="05050102010706020507" pitchFamily="18" charset="2"/>
              </a:rPr>
              <a:t>1</a:t>
            </a:r>
            <a:r>
              <a:rPr lang="en-US" sz="1600" dirty="0" smtClean="0">
                <a:sym typeface="Symbol" panose="05050102010706020507" pitchFamily="18" charset="2"/>
              </a:rPr>
              <a:t> Reg</a:t>
            </a:r>
            <a:r>
              <a:rPr lang="en-US" sz="1600" baseline="-25000" dirty="0" smtClean="0">
                <a:sym typeface="Symbol" panose="05050102010706020507" pitchFamily="18" charset="2"/>
              </a:rPr>
              <a:t>2</a:t>
            </a:r>
            <a:r>
              <a:rPr lang="en-US" sz="1600" dirty="0">
                <a:sym typeface="Symbol" panose="05050102010706020507" pitchFamily="18" charset="2"/>
              </a:rPr>
              <a:t>		</a:t>
            </a:r>
            <a:r>
              <a:rPr lang="en-US" sz="1600" dirty="0" err="1">
                <a:sym typeface="Symbol" panose="05050102010706020507" pitchFamily="18" charset="2"/>
              </a:rPr>
              <a:t>addI</a:t>
            </a:r>
            <a:r>
              <a:rPr lang="en-US" sz="1600" dirty="0">
                <a:sym typeface="Symbol" panose="05050102010706020507" pitchFamily="18" charset="2"/>
              </a:rPr>
              <a:t>    </a:t>
            </a:r>
            <a:r>
              <a:rPr lang="en-US" sz="1600" dirty="0" smtClean="0">
                <a:sym typeface="Symbol" panose="05050102010706020507" pitchFamily="18" charset="2"/>
              </a:rPr>
              <a:t> r</a:t>
            </a:r>
            <a:r>
              <a:rPr lang="en-US" sz="1600" baseline="-25000" dirty="0" smtClean="0">
                <a:sym typeface="Symbol" panose="05050102010706020507" pitchFamily="18" charset="2"/>
              </a:rPr>
              <a:t>2</a:t>
            </a:r>
            <a:r>
              <a:rPr lang="en-US" sz="1600" dirty="0" smtClean="0">
                <a:sym typeface="Symbol" panose="05050102010706020507" pitchFamily="18" charset="2"/>
              </a:rPr>
              <a:t>, l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 smtClean="0">
                <a:sym typeface="Symbol" panose="05050102010706020507" pitchFamily="18" charset="2"/>
              </a:rPr>
              <a:t>   =&gt; </a:t>
            </a:r>
            <a:r>
              <a:rPr lang="en-US" sz="1600" dirty="0" err="1" smtClean="0">
                <a:sym typeface="Symbol" panose="05050102010706020507" pitchFamily="18" charset="2"/>
              </a:rPr>
              <a:t>r</a:t>
            </a:r>
            <a:r>
              <a:rPr lang="en-US" sz="1600" baseline="-25000" dirty="0" err="1" smtClean="0">
                <a:sym typeface="Symbol" panose="05050102010706020507" pitchFamily="18" charset="2"/>
              </a:rPr>
              <a:t>n</a:t>
            </a:r>
            <a:endParaRPr lang="en-US" sz="1600" baseline="-250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1600" dirty="0" smtClean="0">
                <a:sym typeface="Symbol" panose="05050102010706020507" pitchFamily="18" charset="2"/>
              </a:rPr>
              <a:t>20  ...</a:t>
            </a:r>
          </a:p>
          <a:p>
            <a:pPr marL="0" indent="0">
              <a:buNone/>
            </a:pPr>
            <a:endParaRPr lang="en-US" sz="1600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N-</a:t>
            </a:r>
            <a:fld id="{D102F879-5E10-4AF1-AEB2-06CEFFCBE9C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05000" y="5638800"/>
            <a:ext cx="2819400" cy="36933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ym typeface="Symbol" panose="05050102010706020507" pitchFamily="18" charset="2"/>
              </a:rPr>
              <a:t></a:t>
            </a:r>
            <a:r>
              <a:rPr lang="en-US" dirty="0" smtClean="0"/>
              <a:t>  Memory Dereference 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7082009" y="3326089"/>
            <a:ext cx="1447800" cy="1993797"/>
          </a:xfrm>
          <a:prstGeom prst="roundRect">
            <a:avLst/>
          </a:prstGeom>
          <a:solidFill>
            <a:srgbClr val="BDE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9" name="Straight Arrow Connector 8"/>
          <p:cNvCxnSpPr>
            <a:stCxn id="11" idx="2"/>
            <a:endCxn id="12" idx="0"/>
          </p:cNvCxnSpPr>
          <p:nvPr/>
        </p:nvCxnSpPr>
        <p:spPr bwMode="auto">
          <a:xfrm flipH="1">
            <a:off x="7406089" y="4329513"/>
            <a:ext cx="361720" cy="3575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/>
          <p:cNvCxnSpPr>
            <a:stCxn id="11" idx="2"/>
            <a:endCxn id="13" idx="0"/>
          </p:cNvCxnSpPr>
          <p:nvPr/>
        </p:nvCxnSpPr>
        <p:spPr bwMode="auto">
          <a:xfrm>
            <a:off x="7767809" y="4329513"/>
            <a:ext cx="381000" cy="34632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7501109" y="3960181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+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48889" y="4687093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Reg</a:t>
            </a:r>
            <a:r>
              <a:rPr lang="en-US" sz="1600" baseline="-25000" dirty="0" smtClean="0"/>
              <a:t>1</a:t>
            </a:r>
            <a:endParaRPr lang="en-US" sz="1600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3149" y="4675842"/>
            <a:ext cx="971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Num</a:t>
            </a:r>
            <a:r>
              <a:rPr lang="en-US" sz="1600" baseline="-25000" dirty="0" smtClean="0"/>
              <a:t>2</a:t>
            </a:r>
            <a:endParaRPr lang="en-US" sz="1600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7501109" y="3326089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</a:t>
            </a:r>
            <a:endParaRPr lang="en-US" dirty="0"/>
          </a:p>
        </p:txBody>
      </p:sp>
      <p:cxnSp>
        <p:nvCxnSpPr>
          <p:cNvPr id="15" name="Straight Arrow Connector 14"/>
          <p:cNvCxnSpPr>
            <a:endCxn id="11" idx="0"/>
          </p:cNvCxnSpPr>
          <p:nvPr/>
        </p:nvCxnSpPr>
        <p:spPr bwMode="auto">
          <a:xfrm>
            <a:off x="7767809" y="3695421"/>
            <a:ext cx="0" cy="264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7482061" y="2977372"/>
            <a:ext cx="533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" y="1415534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Rules for Tree-to-Target Conversion (prefix notation)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6096000" y="3723204"/>
            <a:ext cx="851053" cy="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841474" y="5497805"/>
            <a:ext cx="1928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 + Reg</a:t>
            </a:r>
            <a:r>
              <a:rPr lang="en-US" baseline="-25000" dirty="0" smtClean="0">
                <a:sym typeface="Symbol" panose="05050102010706020507" pitchFamily="18" charset="2"/>
              </a:rPr>
              <a:t>1</a:t>
            </a:r>
            <a:r>
              <a:rPr lang="en-US" dirty="0" smtClean="0">
                <a:sym typeface="Symbol" panose="05050102010706020507" pitchFamily="18" charset="2"/>
              </a:rPr>
              <a:t> Num</a:t>
            </a:r>
            <a:r>
              <a:rPr lang="en-US" baseline="-25000" dirty="0" smtClean="0">
                <a:sym typeface="Symbol" panose="05050102010706020507" pitchFamily="18" charset="2"/>
              </a:rPr>
              <a:t>2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802378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Tiling a tiny 4-node tree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N-</a:t>
            </a:r>
            <a:fld id="{D102F879-5E10-4AF1-AEB2-06CEFFCBE9C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3962400" y="2057400"/>
            <a:ext cx="1447800" cy="1993797"/>
          </a:xfrm>
          <a:prstGeom prst="roundRect">
            <a:avLst/>
          </a:prstGeom>
          <a:solidFill>
            <a:srgbClr val="BDE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8" name="Straight Arrow Connector 7"/>
          <p:cNvCxnSpPr>
            <a:stCxn id="10" idx="2"/>
            <a:endCxn id="11" idx="0"/>
          </p:cNvCxnSpPr>
          <p:nvPr/>
        </p:nvCxnSpPr>
        <p:spPr bwMode="auto">
          <a:xfrm flipH="1">
            <a:off x="4286480" y="3060824"/>
            <a:ext cx="361720" cy="3575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>
            <a:stCxn id="10" idx="2"/>
            <a:endCxn id="12" idx="0"/>
          </p:cNvCxnSpPr>
          <p:nvPr/>
        </p:nvCxnSpPr>
        <p:spPr bwMode="auto">
          <a:xfrm>
            <a:off x="4648200" y="3060824"/>
            <a:ext cx="381000" cy="34632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4381500" y="269149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+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29280" y="3418404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Lab</a:t>
            </a:r>
          </a:p>
          <a:p>
            <a:r>
              <a:rPr lang="en-US" sz="1600" dirty="0" smtClean="0"/>
              <a:t>@G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4543540" y="3407153"/>
            <a:ext cx="971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Num</a:t>
            </a:r>
            <a:endParaRPr lang="en-US" sz="1600" dirty="0" smtClean="0"/>
          </a:p>
          <a:p>
            <a:r>
              <a:rPr lang="en-US" sz="1600" dirty="0" smtClean="0"/>
              <a:t>12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4381500" y="2057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</a:t>
            </a:r>
            <a:endParaRPr lang="en-US" dirty="0"/>
          </a:p>
        </p:txBody>
      </p:sp>
      <p:cxnSp>
        <p:nvCxnSpPr>
          <p:cNvPr id="14" name="Straight Arrow Connector 13"/>
          <p:cNvCxnSpPr>
            <a:endCxn id="10" idx="0"/>
          </p:cNvCxnSpPr>
          <p:nvPr/>
        </p:nvCxnSpPr>
        <p:spPr bwMode="auto">
          <a:xfrm>
            <a:off x="4648200" y="2426732"/>
            <a:ext cx="0" cy="264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3219680" y="1270515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Load variable &lt;c,@G,12&gt;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470364" y="4811749"/>
            <a:ext cx="8355672" cy="120032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The tree above shows code to access variable, </a:t>
            </a:r>
            <a:r>
              <a:rPr lang="en-US" dirty="0" smtClean="0">
                <a:solidFill>
                  <a:srgbClr val="0000FF"/>
                </a:solidFill>
              </a:rPr>
              <a:t>c</a:t>
            </a:r>
            <a:r>
              <a:rPr lang="en-US" dirty="0" smtClean="0"/>
              <a:t>, stored at offset 12 bytes from label </a:t>
            </a:r>
            <a:r>
              <a:rPr lang="en-US" dirty="0" smtClean="0">
                <a:solidFill>
                  <a:srgbClr val="0000FF"/>
                </a:solidFill>
              </a:rPr>
              <a:t>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FF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How many ways can we </a:t>
            </a:r>
            <a:r>
              <a:rPr lang="en-US" i="1" dirty="0" smtClean="0"/>
              <a:t>tile  </a:t>
            </a:r>
            <a:r>
              <a:rPr lang="en-US" dirty="0" smtClean="0"/>
              <a:t>this tree into equivalent ILOC code?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758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Rounded Rectangle 171"/>
          <p:cNvSpPr/>
          <p:nvPr/>
        </p:nvSpPr>
        <p:spPr bwMode="auto">
          <a:xfrm>
            <a:off x="5076025" y="5667871"/>
            <a:ext cx="533400" cy="758267"/>
          </a:xfrm>
          <a:prstGeom prst="roundRect">
            <a:avLst/>
          </a:prstGeom>
          <a:solidFill>
            <a:srgbClr val="BDE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1" name="Rounded Rectangle 80"/>
          <p:cNvSpPr/>
          <p:nvPr/>
        </p:nvSpPr>
        <p:spPr bwMode="auto">
          <a:xfrm>
            <a:off x="5058007" y="2284732"/>
            <a:ext cx="533400" cy="758267"/>
          </a:xfrm>
          <a:prstGeom prst="roundRect">
            <a:avLst/>
          </a:prstGeom>
          <a:solidFill>
            <a:srgbClr val="BDE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829825" y="2185201"/>
            <a:ext cx="533400" cy="758267"/>
          </a:xfrm>
          <a:prstGeom prst="roundRect">
            <a:avLst/>
          </a:prstGeom>
          <a:solidFill>
            <a:srgbClr val="BDE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Matches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06166" y="6338963"/>
            <a:ext cx="563698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N-</a:t>
            </a:r>
            <a:fld id="{D102F879-5E10-4AF1-AEB2-06CEFFCBE9C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37" name="Rounded Rectangle 36"/>
          <p:cNvSpPr/>
          <p:nvPr/>
        </p:nvSpPr>
        <p:spPr bwMode="auto">
          <a:xfrm>
            <a:off x="782085" y="1008940"/>
            <a:ext cx="1447800" cy="1993797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38" name="Straight Arrow Connector 37"/>
          <p:cNvCxnSpPr>
            <a:stCxn id="40" idx="2"/>
            <a:endCxn id="41" idx="0"/>
          </p:cNvCxnSpPr>
          <p:nvPr/>
        </p:nvCxnSpPr>
        <p:spPr bwMode="auto">
          <a:xfrm flipH="1">
            <a:off x="1106165" y="2012364"/>
            <a:ext cx="361720" cy="3575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/>
          <p:cNvCxnSpPr>
            <a:stCxn id="40" idx="2"/>
            <a:endCxn id="42" idx="0"/>
          </p:cNvCxnSpPr>
          <p:nvPr/>
        </p:nvCxnSpPr>
        <p:spPr bwMode="auto">
          <a:xfrm>
            <a:off x="1467885" y="2012364"/>
            <a:ext cx="381000" cy="34632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1201185" y="164303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+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48965" y="2369944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Lab</a:t>
            </a:r>
          </a:p>
          <a:p>
            <a:r>
              <a:rPr lang="en-US" sz="1600" dirty="0" smtClean="0"/>
              <a:t>@G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1363225" y="2358693"/>
            <a:ext cx="971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Num</a:t>
            </a:r>
            <a:endParaRPr lang="en-US" sz="1600" dirty="0" smtClean="0"/>
          </a:p>
          <a:p>
            <a:r>
              <a:rPr lang="en-US" sz="1600" dirty="0" smtClean="0"/>
              <a:t>12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1201185" y="100894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</a:t>
            </a:r>
            <a:endParaRPr lang="en-US" dirty="0"/>
          </a:p>
        </p:txBody>
      </p:sp>
      <p:cxnSp>
        <p:nvCxnSpPr>
          <p:cNvPr id="44" name="Straight Arrow Connector 43"/>
          <p:cNvCxnSpPr>
            <a:endCxn id="40" idx="0"/>
          </p:cNvCxnSpPr>
          <p:nvPr/>
        </p:nvCxnSpPr>
        <p:spPr bwMode="auto">
          <a:xfrm>
            <a:off x="1467885" y="1378272"/>
            <a:ext cx="0" cy="264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779562" y="1013457"/>
            <a:ext cx="447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11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815825" y="1905250"/>
            <a:ext cx="447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6</a:t>
            </a:r>
          </a:p>
        </p:txBody>
      </p:sp>
      <p:sp>
        <p:nvSpPr>
          <p:cNvPr id="59" name="Rounded Rectangle 58"/>
          <p:cNvSpPr/>
          <p:nvPr/>
        </p:nvSpPr>
        <p:spPr bwMode="auto">
          <a:xfrm>
            <a:off x="3706836" y="2225463"/>
            <a:ext cx="533400" cy="758267"/>
          </a:xfrm>
          <a:prstGeom prst="roundRect">
            <a:avLst/>
          </a:prstGeom>
          <a:solidFill>
            <a:srgbClr val="BDE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0" name="Rounded Rectangle 59"/>
          <p:cNvSpPr/>
          <p:nvPr/>
        </p:nvSpPr>
        <p:spPr bwMode="auto">
          <a:xfrm>
            <a:off x="2891357" y="1049202"/>
            <a:ext cx="1447800" cy="1993797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61" name="Straight Arrow Connector 60"/>
          <p:cNvCxnSpPr>
            <a:stCxn id="63" idx="2"/>
            <a:endCxn id="64" idx="0"/>
          </p:cNvCxnSpPr>
          <p:nvPr/>
        </p:nvCxnSpPr>
        <p:spPr bwMode="auto">
          <a:xfrm flipH="1">
            <a:off x="3215437" y="2052626"/>
            <a:ext cx="361720" cy="3575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Straight Arrow Connector 61"/>
          <p:cNvCxnSpPr>
            <a:stCxn id="63" idx="2"/>
          </p:cNvCxnSpPr>
          <p:nvPr/>
        </p:nvCxnSpPr>
        <p:spPr bwMode="auto">
          <a:xfrm>
            <a:off x="3577157" y="2052626"/>
            <a:ext cx="381000" cy="34632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3310457" y="168329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+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2758237" y="2410206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Lab</a:t>
            </a:r>
          </a:p>
          <a:p>
            <a:r>
              <a:rPr lang="en-US" sz="1600" dirty="0" smtClean="0"/>
              <a:t>@G</a:t>
            </a:r>
            <a:endParaRPr lang="en-US" sz="1600" dirty="0"/>
          </a:p>
        </p:txBody>
      </p:sp>
      <p:sp>
        <p:nvSpPr>
          <p:cNvPr id="65" name="TextBox 64"/>
          <p:cNvSpPr txBox="1"/>
          <p:nvPr/>
        </p:nvSpPr>
        <p:spPr>
          <a:xfrm>
            <a:off x="3472497" y="2398955"/>
            <a:ext cx="971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Num</a:t>
            </a:r>
            <a:endParaRPr lang="en-US" sz="1600" dirty="0" smtClean="0"/>
          </a:p>
          <a:p>
            <a:r>
              <a:rPr lang="en-US" sz="1600" dirty="0" smtClean="0"/>
              <a:t>12</a:t>
            </a:r>
            <a:endParaRPr lang="en-US" sz="1600" dirty="0"/>
          </a:p>
        </p:txBody>
      </p:sp>
      <p:sp>
        <p:nvSpPr>
          <p:cNvPr id="66" name="TextBox 65"/>
          <p:cNvSpPr txBox="1"/>
          <p:nvPr/>
        </p:nvSpPr>
        <p:spPr>
          <a:xfrm>
            <a:off x="3310457" y="104920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</a:t>
            </a:r>
            <a:endParaRPr lang="en-US" dirty="0"/>
          </a:p>
        </p:txBody>
      </p:sp>
      <p:cxnSp>
        <p:nvCxnSpPr>
          <p:cNvPr id="67" name="Straight Arrow Connector 66"/>
          <p:cNvCxnSpPr>
            <a:endCxn id="63" idx="0"/>
          </p:cNvCxnSpPr>
          <p:nvPr/>
        </p:nvCxnSpPr>
        <p:spPr bwMode="auto">
          <a:xfrm>
            <a:off x="3577157" y="1418534"/>
            <a:ext cx="0" cy="264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2888834" y="1053719"/>
            <a:ext cx="447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14</a:t>
            </a:r>
            <a:endParaRPr lang="en-US" sz="1400" dirty="0"/>
          </a:p>
        </p:txBody>
      </p:sp>
      <p:sp>
        <p:nvSpPr>
          <p:cNvPr id="69" name="TextBox 68"/>
          <p:cNvSpPr txBox="1"/>
          <p:nvPr/>
        </p:nvSpPr>
        <p:spPr>
          <a:xfrm>
            <a:off x="3815397" y="1920759"/>
            <a:ext cx="447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8</a:t>
            </a:r>
            <a:endParaRPr lang="en-US" sz="1600" dirty="0"/>
          </a:p>
        </p:txBody>
      </p:sp>
      <p:sp>
        <p:nvSpPr>
          <p:cNvPr id="70" name="Rounded Rectangle 69"/>
          <p:cNvSpPr/>
          <p:nvPr/>
        </p:nvSpPr>
        <p:spPr bwMode="auto">
          <a:xfrm>
            <a:off x="5797286" y="2256866"/>
            <a:ext cx="533400" cy="758267"/>
          </a:xfrm>
          <a:prstGeom prst="roundRect">
            <a:avLst/>
          </a:prstGeom>
          <a:solidFill>
            <a:srgbClr val="BDE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1" name="Rounded Rectangle 70"/>
          <p:cNvSpPr/>
          <p:nvPr/>
        </p:nvSpPr>
        <p:spPr bwMode="auto">
          <a:xfrm>
            <a:off x="4981807" y="1080605"/>
            <a:ext cx="1447800" cy="1993797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72" name="Straight Arrow Connector 71"/>
          <p:cNvCxnSpPr>
            <a:stCxn id="74" idx="2"/>
            <a:endCxn id="75" idx="0"/>
          </p:cNvCxnSpPr>
          <p:nvPr/>
        </p:nvCxnSpPr>
        <p:spPr bwMode="auto">
          <a:xfrm flipH="1">
            <a:off x="5305887" y="2084029"/>
            <a:ext cx="361720" cy="3575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Straight Arrow Connector 72"/>
          <p:cNvCxnSpPr>
            <a:stCxn id="74" idx="2"/>
          </p:cNvCxnSpPr>
          <p:nvPr/>
        </p:nvCxnSpPr>
        <p:spPr bwMode="auto">
          <a:xfrm>
            <a:off x="5667607" y="2084029"/>
            <a:ext cx="381000" cy="34632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5400907" y="1714697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+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4848687" y="2441609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Lab</a:t>
            </a:r>
          </a:p>
          <a:p>
            <a:r>
              <a:rPr lang="en-US" sz="1600" dirty="0" smtClean="0"/>
              <a:t>@G</a:t>
            </a:r>
            <a:endParaRPr lang="en-US" sz="1600" dirty="0"/>
          </a:p>
        </p:txBody>
      </p:sp>
      <p:sp>
        <p:nvSpPr>
          <p:cNvPr id="76" name="TextBox 75"/>
          <p:cNvSpPr txBox="1"/>
          <p:nvPr/>
        </p:nvSpPr>
        <p:spPr>
          <a:xfrm>
            <a:off x="5562947" y="2430358"/>
            <a:ext cx="971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Num</a:t>
            </a:r>
            <a:endParaRPr lang="en-US" sz="1600" dirty="0" smtClean="0"/>
          </a:p>
          <a:p>
            <a:r>
              <a:rPr lang="en-US" sz="1600" dirty="0" smtClean="0"/>
              <a:t>12</a:t>
            </a:r>
            <a:endParaRPr lang="en-US" sz="1600" dirty="0"/>
          </a:p>
        </p:txBody>
      </p:sp>
      <p:sp>
        <p:nvSpPr>
          <p:cNvPr id="77" name="TextBox 76"/>
          <p:cNvSpPr txBox="1"/>
          <p:nvPr/>
        </p:nvSpPr>
        <p:spPr>
          <a:xfrm>
            <a:off x="5400907" y="108060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</a:t>
            </a:r>
            <a:endParaRPr lang="en-US" dirty="0"/>
          </a:p>
        </p:txBody>
      </p:sp>
      <p:cxnSp>
        <p:nvCxnSpPr>
          <p:cNvPr id="78" name="Straight Arrow Connector 77"/>
          <p:cNvCxnSpPr>
            <a:endCxn id="74" idx="0"/>
          </p:cNvCxnSpPr>
          <p:nvPr/>
        </p:nvCxnSpPr>
        <p:spPr bwMode="auto">
          <a:xfrm>
            <a:off x="5667607" y="1449937"/>
            <a:ext cx="0" cy="264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4979284" y="1085122"/>
            <a:ext cx="447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10</a:t>
            </a:r>
            <a:endParaRPr lang="en-US" sz="1400" dirty="0"/>
          </a:p>
        </p:txBody>
      </p:sp>
      <p:sp>
        <p:nvSpPr>
          <p:cNvPr id="80" name="TextBox 79"/>
          <p:cNvSpPr txBox="1"/>
          <p:nvPr/>
        </p:nvSpPr>
        <p:spPr>
          <a:xfrm>
            <a:off x="5905847" y="1952162"/>
            <a:ext cx="447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8</a:t>
            </a:r>
            <a:endParaRPr lang="en-US" sz="1600" dirty="0"/>
          </a:p>
        </p:txBody>
      </p:sp>
      <p:sp>
        <p:nvSpPr>
          <p:cNvPr id="83" name="TextBox 82"/>
          <p:cNvSpPr txBox="1"/>
          <p:nvPr/>
        </p:nvSpPr>
        <p:spPr>
          <a:xfrm>
            <a:off x="4986627" y="1958560"/>
            <a:ext cx="447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6</a:t>
            </a:r>
          </a:p>
        </p:txBody>
      </p:sp>
      <p:sp>
        <p:nvSpPr>
          <p:cNvPr id="84" name="Rounded Rectangle 83"/>
          <p:cNvSpPr/>
          <p:nvPr/>
        </p:nvSpPr>
        <p:spPr bwMode="auto">
          <a:xfrm>
            <a:off x="7212264" y="2284732"/>
            <a:ext cx="533400" cy="758267"/>
          </a:xfrm>
          <a:prstGeom prst="roundRect">
            <a:avLst/>
          </a:prstGeom>
          <a:solidFill>
            <a:srgbClr val="BDE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5" name="Rounded Rectangle 84"/>
          <p:cNvSpPr/>
          <p:nvPr/>
        </p:nvSpPr>
        <p:spPr bwMode="auto">
          <a:xfrm>
            <a:off x="7951543" y="2256866"/>
            <a:ext cx="533400" cy="758267"/>
          </a:xfrm>
          <a:prstGeom prst="roundRect">
            <a:avLst/>
          </a:prstGeom>
          <a:solidFill>
            <a:srgbClr val="BDE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6" name="Rounded Rectangle 85"/>
          <p:cNvSpPr/>
          <p:nvPr/>
        </p:nvSpPr>
        <p:spPr bwMode="auto">
          <a:xfrm>
            <a:off x="7136064" y="1080605"/>
            <a:ext cx="1447800" cy="1993797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87" name="Straight Arrow Connector 86"/>
          <p:cNvCxnSpPr>
            <a:stCxn id="89" idx="2"/>
            <a:endCxn id="90" idx="0"/>
          </p:cNvCxnSpPr>
          <p:nvPr/>
        </p:nvCxnSpPr>
        <p:spPr bwMode="auto">
          <a:xfrm flipH="1">
            <a:off x="7460144" y="2084029"/>
            <a:ext cx="361720" cy="3575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8" name="Straight Arrow Connector 87"/>
          <p:cNvCxnSpPr>
            <a:stCxn id="89" idx="2"/>
          </p:cNvCxnSpPr>
          <p:nvPr/>
        </p:nvCxnSpPr>
        <p:spPr bwMode="auto">
          <a:xfrm>
            <a:off x="7821864" y="2084029"/>
            <a:ext cx="381000" cy="34632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7555164" y="1714697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+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7002944" y="2441609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Lab</a:t>
            </a:r>
          </a:p>
          <a:p>
            <a:r>
              <a:rPr lang="en-US" sz="1600" dirty="0" smtClean="0"/>
              <a:t>@G</a:t>
            </a:r>
            <a:endParaRPr lang="en-US" sz="1600" dirty="0"/>
          </a:p>
        </p:txBody>
      </p:sp>
      <p:sp>
        <p:nvSpPr>
          <p:cNvPr id="91" name="TextBox 90"/>
          <p:cNvSpPr txBox="1"/>
          <p:nvPr/>
        </p:nvSpPr>
        <p:spPr>
          <a:xfrm>
            <a:off x="7749109" y="2441609"/>
            <a:ext cx="971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Num</a:t>
            </a:r>
            <a:endParaRPr lang="en-US" sz="1600" dirty="0" smtClean="0"/>
          </a:p>
          <a:p>
            <a:r>
              <a:rPr lang="en-US" sz="1600" dirty="0" smtClean="0"/>
              <a:t>12</a:t>
            </a:r>
            <a:endParaRPr lang="en-US" sz="1600" dirty="0"/>
          </a:p>
        </p:txBody>
      </p:sp>
      <p:sp>
        <p:nvSpPr>
          <p:cNvPr id="92" name="TextBox 91"/>
          <p:cNvSpPr txBox="1"/>
          <p:nvPr/>
        </p:nvSpPr>
        <p:spPr>
          <a:xfrm>
            <a:off x="7555164" y="108060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</a:t>
            </a:r>
            <a:endParaRPr lang="en-US" dirty="0"/>
          </a:p>
        </p:txBody>
      </p:sp>
      <p:cxnSp>
        <p:nvCxnSpPr>
          <p:cNvPr id="93" name="Straight Arrow Connector 92"/>
          <p:cNvCxnSpPr>
            <a:endCxn id="89" idx="0"/>
          </p:cNvCxnSpPr>
          <p:nvPr/>
        </p:nvCxnSpPr>
        <p:spPr bwMode="auto">
          <a:xfrm>
            <a:off x="7821864" y="1449937"/>
            <a:ext cx="0" cy="264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133541" y="1085122"/>
            <a:ext cx="447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10</a:t>
            </a:r>
            <a:endParaRPr lang="en-US" sz="1400" dirty="0"/>
          </a:p>
        </p:txBody>
      </p:sp>
      <p:sp>
        <p:nvSpPr>
          <p:cNvPr id="95" name="TextBox 94"/>
          <p:cNvSpPr txBox="1"/>
          <p:nvPr/>
        </p:nvSpPr>
        <p:spPr>
          <a:xfrm>
            <a:off x="8060104" y="1952162"/>
            <a:ext cx="447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8</a:t>
            </a:r>
            <a:endParaRPr lang="en-US" sz="1600" dirty="0"/>
          </a:p>
        </p:txBody>
      </p:sp>
      <p:sp>
        <p:nvSpPr>
          <p:cNvPr id="96" name="TextBox 95"/>
          <p:cNvSpPr txBox="1"/>
          <p:nvPr/>
        </p:nvSpPr>
        <p:spPr>
          <a:xfrm>
            <a:off x="7140884" y="1958560"/>
            <a:ext cx="447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6</a:t>
            </a:r>
          </a:p>
        </p:txBody>
      </p:sp>
      <p:sp>
        <p:nvSpPr>
          <p:cNvPr id="97" name="Rounded Rectangle 96"/>
          <p:cNvSpPr/>
          <p:nvPr/>
        </p:nvSpPr>
        <p:spPr bwMode="auto">
          <a:xfrm>
            <a:off x="861845" y="5640546"/>
            <a:ext cx="533400" cy="758267"/>
          </a:xfrm>
          <a:prstGeom prst="roundRect">
            <a:avLst/>
          </a:prstGeom>
          <a:solidFill>
            <a:srgbClr val="BDE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633246" y="4464285"/>
            <a:ext cx="1628659" cy="2074919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99" name="Straight Arrow Connector 98"/>
          <p:cNvCxnSpPr>
            <a:stCxn id="101" idx="2"/>
            <a:endCxn id="102" idx="0"/>
          </p:cNvCxnSpPr>
          <p:nvPr/>
        </p:nvCxnSpPr>
        <p:spPr bwMode="auto">
          <a:xfrm flipH="1">
            <a:off x="1138185" y="5467709"/>
            <a:ext cx="361720" cy="3575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0" name="Straight Arrow Connector 99"/>
          <p:cNvCxnSpPr>
            <a:stCxn id="101" idx="2"/>
            <a:endCxn id="103" idx="0"/>
          </p:cNvCxnSpPr>
          <p:nvPr/>
        </p:nvCxnSpPr>
        <p:spPr bwMode="auto">
          <a:xfrm>
            <a:off x="1499905" y="5467709"/>
            <a:ext cx="381000" cy="34632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1" name="TextBox 100"/>
          <p:cNvSpPr txBox="1"/>
          <p:nvPr/>
        </p:nvSpPr>
        <p:spPr>
          <a:xfrm>
            <a:off x="1233205" y="5098377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+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680985" y="5825289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Lab</a:t>
            </a:r>
          </a:p>
          <a:p>
            <a:r>
              <a:rPr lang="en-US" sz="1600" dirty="0" smtClean="0"/>
              <a:t>@G</a:t>
            </a:r>
            <a:endParaRPr lang="en-US" sz="1600" dirty="0"/>
          </a:p>
        </p:txBody>
      </p:sp>
      <p:sp>
        <p:nvSpPr>
          <p:cNvPr id="103" name="TextBox 102"/>
          <p:cNvSpPr txBox="1"/>
          <p:nvPr/>
        </p:nvSpPr>
        <p:spPr>
          <a:xfrm>
            <a:off x="1395245" y="5814038"/>
            <a:ext cx="971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Num</a:t>
            </a:r>
            <a:endParaRPr lang="en-US" sz="1600" dirty="0" smtClean="0"/>
          </a:p>
          <a:p>
            <a:r>
              <a:rPr lang="en-US" sz="1600" dirty="0" smtClean="0"/>
              <a:t>12</a:t>
            </a:r>
            <a:endParaRPr lang="en-US" sz="1600" dirty="0"/>
          </a:p>
        </p:txBody>
      </p:sp>
      <p:sp>
        <p:nvSpPr>
          <p:cNvPr id="104" name="TextBox 103"/>
          <p:cNvSpPr txBox="1"/>
          <p:nvPr/>
        </p:nvSpPr>
        <p:spPr>
          <a:xfrm>
            <a:off x="1233205" y="446428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</a:t>
            </a:r>
            <a:endParaRPr lang="en-US" dirty="0"/>
          </a:p>
        </p:txBody>
      </p:sp>
      <p:cxnSp>
        <p:nvCxnSpPr>
          <p:cNvPr id="105" name="Straight Arrow Connector 104"/>
          <p:cNvCxnSpPr>
            <a:endCxn id="101" idx="0"/>
          </p:cNvCxnSpPr>
          <p:nvPr/>
        </p:nvCxnSpPr>
        <p:spPr bwMode="auto">
          <a:xfrm>
            <a:off x="1499905" y="4833617"/>
            <a:ext cx="0" cy="264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655853" y="4448151"/>
            <a:ext cx="447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9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847845" y="5360595"/>
            <a:ext cx="447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6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728725" y="5098376"/>
            <a:ext cx="1442290" cy="1372101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754888" y="4776241"/>
            <a:ext cx="447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16</a:t>
            </a:r>
            <a:endParaRPr lang="en-US" sz="1600" dirty="0"/>
          </a:p>
        </p:txBody>
      </p:sp>
      <p:sp>
        <p:nvSpPr>
          <p:cNvPr id="145" name="Rounded Rectangle 144"/>
          <p:cNvSpPr/>
          <p:nvPr/>
        </p:nvSpPr>
        <p:spPr bwMode="auto">
          <a:xfrm>
            <a:off x="3675045" y="5660089"/>
            <a:ext cx="533400" cy="758267"/>
          </a:xfrm>
          <a:prstGeom prst="roundRect">
            <a:avLst/>
          </a:prstGeom>
          <a:solidFill>
            <a:srgbClr val="BDE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6" name="Rounded Rectangle 145"/>
          <p:cNvSpPr/>
          <p:nvPr/>
        </p:nvSpPr>
        <p:spPr bwMode="auto">
          <a:xfrm>
            <a:off x="2727598" y="4483828"/>
            <a:ext cx="1668138" cy="2074919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47" name="Straight Arrow Connector 146"/>
          <p:cNvCxnSpPr>
            <a:stCxn id="149" idx="2"/>
            <a:endCxn id="150" idx="0"/>
          </p:cNvCxnSpPr>
          <p:nvPr/>
        </p:nvCxnSpPr>
        <p:spPr bwMode="auto">
          <a:xfrm flipH="1">
            <a:off x="3232537" y="5487252"/>
            <a:ext cx="361720" cy="3575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8" name="Straight Arrow Connector 147"/>
          <p:cNvCxnSpPr>
            <a:stCxn id="149" idx="2"/>
            <a:endCxn id="151" idx="0"/>
          </p:cNvCxnSpPr>
          <p:nvPr/>
        </p:nvCxnSpPr>
        <p:spPr bwMode="auto">
          <a:xfrm>
            <a:off x="3594257" y="5487252"/>
            <a:ext cx="381000" cy="34632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9" name="TextBox 148"/>
          <p:cNvSpPr txBox="1"/>
          <p:nvPr/>
        </p:nvSpPr>
        <p:spPr>
          <a:xfrm>
            <a:off x="3327557" y="511792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+</a:t>
            </a:r>
            <a:endParaRPr lang="en-US" dirty="0"/>
          </a:p>
        </p:txBody>
      </p:sp>
      <p:sp>
        <p:nvSpPr>
          <p:cNvPr id="150" name="TextBox 149"/>
          <p:cNvSpPr txBox="1"/>
          <p:nvPr/>
        </p:nvSpPr>
        <p:spPr>
          <a:xfrm>
            <a:off x="2775337" y="5844832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Lab</a:t>
            </a:r>
          </a:p>
          <a:p>
            <a:r>
              <a:rPr lang="en-US" sz="1600" dirty="0" smtClean="0"/>
              <a:t>@G</a:t>
            </a:r>
            <a:endParaRPr lang="en-US" sz="1600" dirty="0"/>
          </a:p>
        </p:txBody>
      </p:sp>
      <p:sp>
        <p:nvSpPr>
          <p:cNvPr id="151" name="TextBox 150"/>
          <p:cNvSpPr txBox="1"/>
          <p:nvPr/>
        </p:nvSpPr>
        <p:spPr>
          <a:xfrm>
            <a:off x="3489597" y="5833581"/>
            <a:ext cx="971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Num</a:t>
            </a:r>
            <a:endParaRPr lang="en-US" sz="1600" dirty="0" smtClean="0"/>
          </a:p>
          <a:p>
            <a:r>
              <a:rPr lang="en-US" sz="1600" dirty="0" smtClean="0"/>
              <a:t>12</a:t>
            </a:r>
            <a:endParaRPr lang="en-US" sz="1600" dirty="0"/>
          </a:p>
        </p:txBody>
      </p:sp>
      <p:sp>
        <p:nvSpPr>
          <p:cNvPr id="152" name="TextBox 151"/>
          <p:cNvSpPr txBox="1"/>
          <p:nvPr/>
        </p:nvSpPr>
        <p:spPr>
          <a:xfrm>
            <a:off x="3327557" y="448382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</a:t>
            </a:r>
            <a:endParaRPr lang="en-US" dirty="0"/>
          </a:p>
        </p:txBody>
      </p:sp>
      <p:cxnSp>
        <p:nvCxnSpPr>
          <p:cNvPr id="153" name="Straight Arrow Connector 152"/>
          <p:cNvCxnSpPr>
            <a:endCxn id="149" idx="0"/>
          </p:cNvCxnSpPr>
          <p:nvPr/>
        </p:nvCxnSpPr>
        <p:spPr bwMode="auto">
          <a:xfrm>
            <a:off x="3594257" y="4853160"/>
            <a:ext cx="0" cy="264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4" name="TextBox 153"/>
          <p:cNvSpPr txBox="1"/>
          <p:nvPr/>
        </p:nvSpPr>
        <p:spPr>
          <a:xfrm>
            <a:off x="2717842" y="4467694"/>
            <a:ext cx="447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9</a:t>
            </a:r>
          </a:p>
        </p:txBody>
      </p:sp>
      <p:sp>
        <p:nvSpPr>
          <p:cNvPr id="156" name="Rounded Rectangle 155"/>
          <p:cNvSpPr/>
          <p:nvPr/>
        </p:nvSpPr>
        <p:spPr bwMode="auto">
          <a:xfrm>
            <a:off x="2823076" y="5117919"/>
            <a:ext cx="1453769" cy="1372101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2849240" y="4795784"/>
            <a:ext cx="447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19</a:t>
            </a:r>
            <a:endParaRPr lang="en-US" sz="1600" dirty="0"/>
          </a:p>
        </p:txBody>
      </p:sp>
      <p:sp>
        <p:nvSpPr>
          <p:cNvPr id="158" name="TextBox 157"/>
          <p:cNvSpPr txBox="1"/>
          <p:nvPr/>
        </p:nvSpPr>
        <p:spPr>
          <a:xfrm>
            <a:off x="3732655" y="5350342"/>
            <a:ext cx="447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8</a:t>
            </a:r>
            <a:endParaRPr lang="en-US" sz="1600" dirty="0"/>
          </a:p>
        </p:txBody>
      </p:sp>
      <p:sp>
        <p:nvSpPr>
          <p:cNvPr id="159" name="Rounded Rectangle 158"/>
          <p:cNvSpPr/>
          <p:nvPr/>
        </p:nvSpPr>
        <p:spPr bwMode="auto">
          <a:xfrm>
            <a:off x="5761363" y="5677870"/>
            <a:ext cx="533400" cy="758267"/>
          </a:xfrm>
          <a:prstGeom prst="roundRect">
            <a:avLst/>
          </a:prstGeom>
          <a:solidFill>
            <a:srgbClr val="BDE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0" name="Rounded Rectangle 159"/>
          <p:cNvSpPr/>
          <p:nvPr/>
        </p:nvSpPr>
        <p:spPr bwMode="auto">
          <a:xfrm>
            <a:off x="4813916" y="4501609"/>
            <a:ext cx="1668138" cy="2074919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61" name="Straight Arrow Connector 160"/>
          <p:cNvCxnSpPr>
            <a:stCxn id="163" idx="2"/>
            <a:endCxn id="164" idx="0"/>
          </p:cNvCxnSpPr>
          <p:nvPr/>
        </p:nvCxnSpPr>
        <p:spPr bwMode="auto">
          <a:xfrm flipH="1">
            <a:off x="5318855" y="5505033"/>
            <a:ext cx="361720" cy="3575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2" name="Straight Arrow Connector 161"/>
          <p:cNvCxnSpPr>
            <a:stCxn id="163" idx="2"/>
            <a:endCxn id="165" idx="0"/>
          </p:cNvCxnSpPr>
          <p:nvPr/>
        </p:nvCxnSpPr>
        <p:spPr bwMode="auto">
          <a:xfrm>
            <a:off x="5680575" y="5505033"/>
            <a:ext cx="381000" cy="34632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5413875" y="5135701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+</a:t>
            </a:r>
            <a:endParaRPr lang="en-US" dirty="0"/>
          </a:p>
        </p:txBody>
      </p:sp>
      <p:sp>
        <p:nvSpPr>
          <p:cNvPr id="164" name="TextBox 163"/>
          <p:cNvSpPr txBox="1"/>
          <p:nvPr/>
        </p:nvSpPr>
        <p:spPr>
          <a:xfrm>
            <a:off x="4861655" y="5862613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Lab</a:t>
            </a:r>
          </a:p>
          <a:p>
            <a:r>
              <a:rPr lang="en-US" sz="1600" dirty="0" smtClean="0"/>
              <a:t>@G</a:t>
            </a:r>
            <a:endParaRPr lang="en-US" sz="1600" dirty="0"/>
          </a:p>
        </p:txBody>
      </p:sp>
      <p:sp>
        <p:nvSpPr>
          <p:cNvPr id="165" name="TextBox 164"/>
          <p:cNvSpPr txBox="1"/>
          <p:nvPr/>
        </p:nvSpPr>
        <p:spPr>
          <a:xfrm>
            <a:off x="5575915" y="5851362"/>
            <a:ext cx="971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Num</a:t>
            </a:r>
            <a:endParaRPr lang="en-US" sz="1600" dirty="0" smtClean="0"/>
          </a:p>
          <a:p>
            <a:r>
              <a:rPr lang="en-US" sz="1600" dirty="0" smtClean="0"/>
              <a:t>12</a:t>
            </a:r>
            <a:endParaRPr lang="en-US" sz="1600" dirty="0"/>
          </a:p>
        </p:txBody>
      </p:sp>
      <p:sp>
        <p:nvSpPr>
          <p:cNvPr id="166" name="TextBox 165"/>
          <p:cNvSpPr txBox="1"/>
          <p:nvPr/>
        </p:nvSpPr>
        <p:spPr>
          <a:xfrm>
            <a:off x="5413875" y="4501609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</a:t>
            </a:r>
            <a:endParaRPr lang="en-US" dirty="0"/>
          </a:p>
        </p:txBody>
      </p:sp>
      <p:cxnSp>
        <p:nvCxnSpPr>
          <p:cNvPr id="167" name="Straight Arrow Connector 166"/>
          <p:cNvCxnSpPr>
            <a:endCxn id="163" idx="0"/>
          </p:cNvCxnSpPr>
          <p:nvPr/>
        </p:nvCxnSpPr>
        <p:spPr bwMode="auto">
          <a:xfrm>
            <a:off x="5680575" y="4870941"/>
            <a:ext cx="0" cy="264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8" name="TextBox 167"/>
          <p:cNvSpPr txBox="1"/>
          <p:nvPr/>
        </p:nvSpPr>
        <p:spPr>
          <a:xfrm>
            <a:off x="4836523" y="4485475"/>
            <a:ext cx="447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9</a:t>
            </a:r>
          </a:p>
        </p:txBody>
      </p:sp>
      <p:sp>
        <p:nvSpPr>
          <p:cNvPr id="169" name="Rounded Rectangle 168"/>
          <p:cNvSpPr/>
          <p:nvPr/>
        </p:nvSpPr>
        <p:spPr bwMode="auto">
          <a:xfrm>
            <a:off x="4909394" y="5135700"/>
            <a:ext cx="1453769" cy="1372101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4935558" y="4813565"/>
            <a:ext cx="447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15</a:t>
            </a:r>
            <a:endParaRPr lang="en-US" sz="1600" dirty="0"/>
          </a:p>
        </p:txBody>
      </p:sp>
      <p:sp>
        <p:nvSpPr>
          <p:cNvPr id="171" name="TextBox 170"/>
          <p:cNvSpPr txBox="1"/>
          <p:nvPr/>
        </p:nvSpPr>
        <p:spPr>
          <a:xfrm>
            <a:off x="5818973" y="5368123"/>
            <a:ext cx="447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8</a:t>
            </a:r>
            <a:endParaRPr lang="en-US" sz="1600" dirty="0"/>
          </a:p>
        </p:txBody>
      </p:sp>
      <p:sp>
        <p:nvSpPr>
          <p:cNvPr id="173" name="TextBox 172"/>
          <p:cNvSpPr txBox="1"/>
          <p:nvPr/>
        </p:nvSpPr>
        <p:spPr>
          <a:xfrm>
            <a:off x="5076024" y="5355436"/>
            <a:ext cx="447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6</a:t>
            </a:r>
          </a:p>
        </p:txBody>
      </p:sp>
      <p:sp>
        <p:nvSpPr>
          <p:cNvPr id="174" name="Rounded Rectangle 173"/>
          <p:cNvSpPr/>
          <p:nvPr/>
        </p:nvSpPr>
        <p:spPr bwMode="auto">
          <a:xfrm>
            <a:off x="7179328" y="5683555"/>
            <a:ext cx="533400" cy="758267"/>
          </a:xfrm>
          <a:prstGeom prst="roundRect">
            <a:avLst/>
          </a:prstGeom>
          <a:solidFill>
            <a:srgbClr val="BDE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5" name="Rounded Rectangle 174"/>
          <p:cNvSpPr/>
          <p:nvPr/>
        </p:nvSpPr>
        <p:spPr bwMode="auto">
          <a:xfrm>
            <a:off x="7864666" y="5693554"/>
            <a:ext cx="533400" cy="758267"/>
          </a:xfrm>
          <a:prstGeom prst="roundRect">
            <a:avLst/>
          </a:prstGeom>
          <a:solidFill>
            <a:srgbClr val="BDE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6" name="Rounded Rectangle 175"/>
          <p:cNvSpPr/>
          <p:nvPr/>
        </p:nvSpPr>
        <p:spPr bwMode="auto">
          <a:xfrm>
            <a:off x="6917219" y="4517293"/>
            <a:ext cx="1668138" cy="2074919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77" name="Straight Arrow Connector 176"/>
          <p:cNvCxnSpPr>
            <a:stCxn id="179" idx="2"/>
            <a:endCxn id="180" idx="0"/>
          </p:cNvCxnSpPr>
          <p:nvPr/>
        </p:nvCxnSpPr>
        <p:spPr bwMode="auto">
          <a:xfrm flipH="1">
            <a:off x="7422158" y="5520717"/>
            <a:ext cx="361720" cy="3575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8" name="Straight Arrow Connector 177"/>
          <p:cNvCxnSpPr>
            <a:stCxn id="179" idx="2"/>
            <a:endCxn id="181" idx="0"/>
          </p:cNvCxnSpPr>
          <p:nvPr/>
        </p:nvCxnSpPr>
        <p:spPr bwMode="auto">
          <a:xfrm>
            <a:off x="7783878" y="5520717"/>
            <a:ext cx="381000" cy="34632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9" name="TextBox 178"/>
          <p:cNvSpPr txBox="1"/>
          <p:nvPr/>
        </p:nvSpPr>
        <p:spPr>
          <a:xfrm>
            <a:off x="7517178" y="515138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+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6964958" y="5878297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Lab</a:t>
            </a:r>
          </a:p>
          <a:p>
            <a:r>
              <a:rPr lang="en-US" sz="1600" dirty="0" smtClean="0"/>
              <a:t>@G</a:t>
            </a:r>
            <a:endParaRPr lang="en-US" sz="1600" dirty="0"/>
          </a:p>
        </p:txBody>
      </p:sp>
      <p:sp>
        <p:nvSpPr>
          <p:cNvPr id="181" name="TextBox 180"/>
          <p:cNvSpPr txBox="1"/>
          <p:nvPr/>
        </p:nvSpPr>
        <p:spPr>
          <a:xfrm>
            <a:off x="7679218" y="5867046"/>
            <a:ext cx="971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Num</a:t>
            </a:r>
            <a:endParaRPr lang="en-US" sz="1600" dirty="0" smtClean="0"/>
          </a:p>
          <a:p>
            <a:r>
              <a:rPr lang="en-US" sz="1600" dirty="0" smtClean="0"/>
              <a:t>12</a:t>
            </a:r>
            <a:endParaRPr lang="en-US" sz="1600" dirty="0"/>
          </a:p>
        </p:txBody>
      </p:sp>
      <p:sp>
        <p:nvSpPr>
          <p:cNvPr id="182" name="TextBox 181"/>
          <p:cNvSpPr txBox="1"/>
          <p:nvPr/>
        </p:nvSpPr>
        <p:spPr>
          <a:xfrm>
            <a:off x="7517178" y="4517293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</a:t>
            </a:r>
            <a:endParaRPr lang="en-US" dirty="0"/>
          </a:p>
        </p:txBody>
      </p:sp>
      <p:cxnSp>
        <p:nvCxnSpPr>
          <p:cNvPr id="183" name="Straight Arrow Connector 182"/>
          <p:cNvCxnSpPr>
            <a:endCxn id="179" idx="0"/>
          </p:cNvCxnSpPr>
          <p:nvPr/>
        </p:nvCxnSpPr>
        <p:spPr bwMode="auto">
          <a:xfrm>
            <a:off x="7783878" y="4886625"/>
            <a:ext cx="0" cy="264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4" name="TextBox 183"/>
          <p:cNvSpPr txBox="1"/>
          <p:nvPr/>
        </p:nvSpPr>
        <p:spPr>
          <a:xfrm>
            <a:off x="6939826" y="4501159"/>
            <a:ext cx="447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9</a:t>
            </a:r>
          </a:p>
        </p:txBody>
      </p:sp>
      <p:sp>
        <p:nvSpPr>
          <p:cNvPr id="185" name="Rounded Rectangle 184"/>
          <p:cNvSpPr/>
          <p:nvPr/>
        </p:nvSpPr>
        <p:spPr bwMode="auto">
          <a:xfrm>
            <a:off x="7012697" y="5151384"/>
            <a:ext cx="1453769" cy="1372101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038861" y="4829249"/>
            <a:ext cx="447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15</a:t>
            </a:r>
            <a:endParaRPr lang="en-US" sz="1600" dirty="0"/>
          </a:p>
        </p:txBody>
      </p:sp>
      <p:sp>
        <p:nvSpPr>
          <p:cNvPr id="187" name="TextBox 186"/>
          <p:cNvSpPr txBox="1"/>
          <p:nvPr/>
        </p:nvSpPr>
        <p:spPr>
          <a:xfrm>
            <a:off x="7922276" y="5383807"/>
            <a:ext cx="447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8</a:t>
            </a:r>
            <a:endParaRPr lang="en-US" sz="1600" dirty="0"/>
          </a:p>
        </p:txBody>
      </p:sp>
      <p:sp>
        <p:nvSpPr>
          <p:cNvPr id="188" name="TextBox 187"/>
          <p:cNvSpPr txBox="1"/>
          <p:nvPr/>
        </p:nvSpPr>
        <p:spPr>
          <a:xfrm>
            <a:off x="7179327" y="5371120"/>
            <a:ext cx="447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59895" y="3007422"/>
            <a:ext cx="1182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&lt;6,11&gt;</a:t>
            </a:r>
            <a:endParaRPr lang="en-US" sz="1400" dirty="0"/>
          </a:p>
        </p:txBody>
      </p:sp>
      <p:sp>
        <p:nvSpPr>
          <p:cNvPr id="189" name="TextBox 188"/>
          <p:cNvSpPr txBox="1"/>
          <p:nvPr/>
        </p:nvSpPr>
        <p:spPr>
          <a:xfrm>
            <a:off x="2974672" y="3026865"/>
            <a:ext cx="1182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&lt;8,14&gt;</a:t>
            </a:r>
            <a:endParaRPr lang="en-US" sz="1400" dirty="0"/>
          </a:p>
        </p:txBody>
      </p:sp>
      <p:sp>
        <p:nvSpPr>
          <p:cNvPr id="190" name="TextBox 189"/>
          <p:cNvSpPr txBox="1"/>
          <p:nvPr/>
        </p:nvSpPr>
        <p:spPr>
          <a:xfrm>
            <a:off x="5066040" y="3057213"/>
            <a:ext cx="1182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&lt;6,8,10&gt;</a:t>
            </a:r>
            <a:endParaRPr lang="en-US" sz="1400" dirty="0"/>
          </a:p>
        </p:txBody>
      </p:sp>
      <p:sp>
        <p:nvSpPr>
          <p:cNvPr id="191" name="TextBox 190"/>
          <p:cNvSpPr txBox="1"/>
          <p:nvPr/>
        </p:nvSpPr>
        <p:spPr>
          <a:xfrm>
            <a:off x="7236591" y="3066362"/>
            <a:ext cx="1182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&lt;8,6,10&gt;</a:t>
            </a:r>
            <a:endParaRPr lang="en-US" sz="1400" dirty="0"/>
          </a:p>
        </p:txBody>
      </p:sp>
      <p:sp>
        <p:nvSpPr>
          <p:cNvPr id="192" name="TextBox 191"/>
          <p:cNvSpPr txBox="1"/>
          <p:nvPr/>
        </p:nvSpPr>
        <p:spPr>
          <a:xfrm>
            <a:off x="794825" y="6550455"/>
            <a:ext cx="1182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&lt;6,16,9&gt;</a:t>
            </a:r>
            <a:endParaRPr lang="en-US" sz="1400" dirty="0"/>
          </a:p>
        </p:txBody>
      </p:sp>
      <p:sp>
        <p:nvSpPr>
          <p:cNvPr id="193" name="TextBox 192"/>
          <p:cNvSpPr txBox="1"/>
          <p:nvPr/>
        </p:nvSpPr>
        <p:spPr>
          <a:xfrm>
            <a:off x="2917987" y="6549243"/>
            <a:ext cx="1182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&lt;8,19,9&gt;</a:t>
            </a:r>
            <a:endParaRPr lang="en-US" sz="1400" dirty="0"/>
          </a:p>
        </p:txBody>
      </p:sp>
      <p:sp>
        <p:nvSpPr>
          <p:cNvPr id="194" name="TextBox 193"/>
          <p:cNvSpPr txBox="1"/>
          <p:nvPr/>
        </p:nvSpPr>
        <p:spPr>
          <a:xfrm>
            <a:off x="4935559" y="6568018"/>
            <a:ext cx="1336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&lt;6,8,15,9&gt;</a:t>
            </a:r>
            <a:endParaRPr lang="en-US" sz="1400" dirty="0"/>
          </a:p>
        </p:txBody>
      </p:sp>
      <p:sp>
        <p:nvSpPr>
          <p:cNvPr id="195" name="TextBox 194"/>
          <p:cNvSpPr txBox="1"/>
          <p:nvPr/>
        </p:nvSpPr>
        <p:spPr>
          <a:xfrm>
            <a:off x="7083161" y="6586677"/>
            <a:ext cx="1336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&lt;8,6,15,9&gt;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635535" y="3292597"/>
            <a:ext cx="1740900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400" dirty="0" err="1" smtClean="0"/>
              <a:t>loadI</a:t>
            </a:r>
            <a:r>
              <a:rPr lang="en-US" sz="1400" dirty="0" smtClean="0"/>
              <a:t> @G    =&gt; </a:t>
            </a:r>
            <a:r>
              <a:rPr lang="en-US" sz="1400" dirty="0" err="1" smtClean="0"/>
              <a:t>r</a:t>
            </a:r>
            <a:r>
              <a:rPr lang="en-US" sz="1400" baseline="-25000" dirty="0" err="1" smtClean="0"/>
              <a:t>i</a:t>
            </a:r>
            <a:endParaRPr lang="en-US" sz="1400" baseline="-25000" dirty="0" smtClean="0"/>
          </a:p>
          <a:p>
            <a:pPr algn="l"/>
            <a:r>
              <a:rPr lang="en-US" sz="1400" dirty="0" err="1" smtClean="0"/>
              <a:t>loadAI</a:t>
            </a:r>
            <a:r>
              <a:rPr lang="en-US" sz="1400" dirty="0" smtClean="0"/>
              <a:t> </a:t>
            </a:r>
            <a:r>
              <a:rPr lang="en-US" sz="1400" dirty="0" err="1" smtClean="0"/>
              <a:t>r</a:t>
            </a:r>
            <a:r>
              <a:rPr lang="en-US" sz="1400" baseline="-25000" dirty="0" err="1" smtClean="0"/>
              <a:t>i</a:t>
            </a:r>
            <a:r>
              <a:rPr lang="en-US" sz="1400" dirty="0" smtClean="0"/>
              <a:t> 12 =&gt; </a:t>
            </a:r>
            <a:r>
              <a:rPr lang="en-US" sz="1400" dirty="0" err="1" smtClean="0"/>
              <a:t>r</a:t>
            </a:r>
            <a:r>
              <a:rPr lang="en-US" sz="1400" baseline="-25000" dirty="0" err="1" smtClean="0"/>
              <a:t>j</a:t>
            </a:r>
            <a:endParaRPr lang="en-US" sz="1400" baseline="-25000" dirty="0"/>
          </a:p>
        </p:txBody>
      </p:sp>
      <p:sp>
        <p:nvSpPr>
          <p:cNvPr id="196" name="TextBox 195"/>
          <p:cNvSpPr txBox="1"/>
          <p:nvPr/>
        </p:nvSpPr>
        <p:spPr>
          <a:xfrm>
            <a:off x="2891356" y="3286811"/>
            <a:ext cx="1676623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400" dirty="0" err="1" smtClean="0"/>
              <a:t>loadI</a:t>
            </a:r>
            <a:r>
              <a:rPr lang="en-US" sz="1400" dirty="0" smtClean="0"/>
              <a:t> l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        =&gt; </a:t>
            </a:r>
            <a:r>
              <a:rPr lang="en-US" sz="1400" dirty="0" err="1" smtClean="0"/>
              <a:t>r</a:t>
            </a:r>
            <a:r>
              <a:rPr lang="en-US" sz="1400" baseline="-25000" dirty="0" err="1" smtClean="0"/>
              <a:t>i</a:t>
            </a:r>
            <a:endParaRPr lang="en-US" sz="1400" baseline="-25000" dirty="0" smtClean="0"/>
          </a:p>
          <a:p>
            <a:pPr algn="l"/>
            <a:r>
              <a:rPr lang="en-US" sz="1400" dirty="0" err="1" smtClean="0"/>
              <a:t>loadAI</a:t>
            </a:r>
            <a:r>
              <a:rPr lang="en-US" sz="1400" dirty="0" smtClean="0"/>
              <a:t> </a:t>
            </a:r>
            <a:r>
              <a:rPr lang="en-US" sz="1400" dirty="0" err="1" smtClean="0"/>
              <a:t>r</a:t>
            </a:r>
            <a:r>
              <a:rPr lang="en-US" sz="1400" baseline="-25000" dirty="0" err="1" smtClean="0"/>
              <a:t>i</a:t>
            </a:r>
            <a:r>
              <a:rPr lang="en-US" sz="1400" dirty="0" smtClean="0"/>
              <a:t> @G =&gt; </a:t>
            </a:r>
            <a:r>
              <a:rPr lang="en-US" sz="1400" dirty="0" err="1" smtClean="0"/>
              <a:t>r</a:t>
            </a:r>
            <a:r>
              <a:rPr lang="en-US" sz="1400" baseline="-25000" dirty="0" err="1" smtClean="0"/>
              <a:t>j</a:t>
            </a:r>
            <a:endParaRPr lang="en-US" sz="1400" baseline="-25000" dirty="0"/>
          </a:p>
        </p:txBody>
      </p:sp>
      <p:sp>
        <p:nvSpPr>
          <p:cNvPr id="197" name="TextBox 196"/>
          <p:cNvSpPr txBox="1"/>
          <p:nvPr/>
        </p:nvSpPr>
        <p:spPr>
          <a:xfrm>
            <a:off x="4902046" y="3317410"/>
            <a:ext cx="1645190" cy="73866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400" dirty="0" err="1" smtClean="0"/>
              <a:t>loadI</a:t>
            </a:r>
            <a:r>
              <a:rPr lang="en-US" sz="1400" dirty="0" smtClean="0"/>
              <a:t> @G   =&gt; </a:t>
            </a:r>
            <a:r>
              <a:rPr lang="en-US" sz="1400" dirty="0" err="1" smtClean="0"/>
              <a:t>r</a:t>
            </a:r>
            <a:r>
              <a:rPr lang="en-US" sz="1400" baseline="-25000" dirty="0" err="1" smtClean="0"/>
              <a:t>i</a:t>
            </a:r>
            <a:endParaRPr lang="en-US" sz="1400" baseline="-25000" dirty="0" smtClean="0"/>
          </a:p>
          <a:p>
            <a:pPr algn="l"/>
            <a:r>
              <a:rPr lang="en-US" sz="1400" dirty="0" err="1" smtClean="0"/>
              <a:t>loadI</a:t>
            </a:r>
            <a:r>
              <a:rPr lang="en-US" sz="1400" dirty="0" smtClean="0"/>
              <a:t> l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     =&gt; </a:t>
            </a:r>
            <a:r>
              <a:rPr lang="en-US" sz="1400" dirty="0" err="1" smtClean="0"/>
              <a:t>r</a:t>
            </a:r>
            <a:r>
              <a:rPr lang="en-US" sz="1400" baseline="-25000" dirty="0" err="1" smtClean="0"/>
              <a:t>j</a:t>
            </a:r>
            <a:endParaRPr lang="en-US" sz="1400" baseline="-25000" dirty="0" smtClean="0"/>
          </a:p>
          <a:p>
            <a:pPr algn="l"/>
            <a:r>
              <a:rPr lang="en-US" sz="1400" dirty="0" err="1" smtClean="0"/>
              <a:t>loadAO</a:t>
            </a:r>
            <a:r>
              <a:rPr lang="en-US" sz="1400" dirty="0" smtClean="0"/>
              <a:t> </a:t>
            </a:r>
            <a:r>
              <a:rPr lang="en-US" sz="1400" dirty="0" err="1" smtClean="0"/>
              <a:t>r</a:t>
            </a:r>
            <a:r>
              <a:rPr lang="en-US" sz="1400" baseline="-25000" dirty="0" err="1" smtClean="0"/>
              <a:t>i</a:t>
            </a:r>
            <a:r>
              <a:rPr lang="en-US" sz="1400" dirty="0" smtClean="0"/>
              <a:t> </a:t>
            </a:r>
            <a:r>
              <a:rPr lang="en-US" sz="1400" dirty="0" err="1" smtClean="0"/>
              <a:t>r</a:t>
            </a:r>
            <a:r>
              <a:rPr lang="en-US" sz="1400" baseline="-25000" dirty="0" err="1" smtClean="0"/>
              <a:t>j</a:t>
            </a:r>
            <a:r>
              <a:rPr lang="en-US" sz="1400" dirty="0" smtClean="0"/>
              <a:t> =&gt; </a:t>
            </a:r>
            <a:r>
              <a:rPr lang="en-US" sz="1400" dirty="0" err="1" smtClean="0"/>
              <a:t>r</a:t>
            </a:r>
            <a:r>
              <a:rPr lang="en-US" sz="1400" baseline="-25000" dirty="0" err="1" smtClean="0"/>
              <a:t>k</a:t>
            </a:r>
            <a:endParaRPr lang="en-US" sz="1400" baseline="-25000" dirty="0"/>
          </a:p>
        </p:txBody>
      </p:sp>
      <p:sp>
        <p:nvSpPr>
          <p:cNvPr id="198" name="TextBox 197"/>
          <p:cNvSpPr txBox="1"/>
          <p:nvPr/>
        </p:nvSpPr>
        <p:spPr>
          <a:xfrm>
            <a:off x="7037369" y="3360258"/>
            <a:ext cx="1645190" cy="73866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400" dirty="0" err="1"/>
              <a:t>loadI</a:t>
            </a:r>
            <a:r>
              <a:rPr lang="en-US" sz="1400" dirty="0"/>
              <a:t> l</a:t>
            </a:r>
            <a:r>
              <a:rPr lang="en-US" sz="1400" baseline="-25000" dirty="0"/>
              <a:t>2</a:t>
            </a:r>
            <a:r>
              <a:rPr lang="en-US" sz="1400" dirty="0"/>
              <a:t> </a:t>
            </a:r>
            <a:r>
              <a:rPr lang="en-US" sz="1400" dirty="0" smtClean="0"/>
              <a:t>     =&gt; </a:t>
            </a:r>
            <a:r>
              <a:rPr lang="en-US" sz="1400" dirty="0" err="1"/>
              <a:t>r</a:t>
            </a:r>
            <a:r>
              <a:rPr lang="en-US" sz="1400" baseline="-25000" dirty="0" err="1"/>
              <a:t>i</a:t>
            </a:r>
            <a:endParaRPr lang="en-US" sz="1400" baseline="-25000" dirty="0"/>
          </a:p>
          <a:p>
            <a:pPr algn="l"/>
            <a:r>
              <a:rPr lang="en-US" sz="1400" dirty="0" err="1" smtClean="0"/>
              <a:t>loadI</a:t>
            </a:r>
            <a:r>
              <a:rPr lang="en-US" sz="1400" dirty="0" smtClean="0"/>
              <a:t> @G   =&gt; </a:t>
            </a:r>
            <a:r>
              <a:rPr lang="en-US" sz="1400" dirty="0" err="1" smtClean="0"/>
              <a:t>r</a:t>
            </a:r>
            <a:r>
              <a:rPr lang="en-US" sz="1400" baseline="-25000" dirty="0" err="1"/>
              <a:t>j</a:t>
            </a:r>
            <a:endParaRPr lang="en-US" sz="1400" baseline="-25000" dirty="0" smtClean="0"/>
          </a:p>
          <a:p>
            <a:pPr algn="l"/>
            <a:r>
              <a:rPr lang="en-US" sz="1400" dirty="0" err="1" smtClean="0"/>
              <a:t>loadAO</a:t>
            </a:r>
            <a:r>
              <a:rPr lang="en-US" sz="1400" dirty="0" smtClean="0"/>
              <a:t> </a:t>
            </a:r>
            <a:r>
              <a:rPr lang="en-US" sz="1400" dirty="0" err="1" smtClean="0"/>
              <a:t>r</a:t>
            </a:r>
            <a:r>
              <a:rPr lang="en-US" sz="1400" baseline="-25000" dirty="0" err="1" smtClean="0"/>
              <a:t>i</a:t>
            </a:r>
            <a:r>
              <a:rPr lang="en-US" sz="1400" dirty="0" smtClean="0"/>
              <a:t> </a:t>
            </a:r>
            <a:r>
              <a:rPr lang="en-US" sz="1400" dirty="0" err="1" smtClean="0"/>
              <a:t>r</a:t>
            </a:r>
            <a:r>
              <a:rPr lang="en-US" sz="1400" baseline="-25000" dirty="0" err="1" smtClean="0"/>
              <a:t>j</a:t>
            </a:r>
            <a:r>
              <a:rPr lang="en-US" sz="1400" dirty="0" smtClean="0"/>
              <a:t> =&gt; </a:t>
            </a:r>
            <a:r>
              <a:rPr lang="en-US" sz="1400" dirty="0" err="1" smtClean="0"/>
              <a:t>r</a:t>
            </a:r>
            <a:r>
              <a:rPr lang="en-US" sz="1400" baseline="-25000" dirty="0" err="1" smtClean="0"/>
              <a:t>k</a:t>
            </a:r>
            <a:endParaRPr lang="en-US" sz="1400" baseline="-25000" dirty="0"/>
          </a:p>
        </p:txBody>
      </p:sp>
    </p:spTree>
    <p:extLst>
      <p:ext uri="{BB962C8B-B14F-4D97-AF65-F5344CB8AC3E}">
        <p14:creationId xmlns:p14="http://schemas.microsoft.com/office/powerpoint/2010/main" val="2153833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N-</a:t>
            </a:r>
            <a:fld id="{92CC6CE6-77F7-4512-B743-D513201F1387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Tree-Pattern Matching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04800" y="1676400"/>
            <a:ext cx="8458200" cy="4114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 given tiling “implements” a tree if:</a:t>
            </a:r>
          </a:p>
          <a:p>
            <a:pPr eaLnBrk="1" hangingPunct="1"/>
            <a:endParaRPr lang="en-US" sz="2400" dirty="0" smtClean="0"/>
          </a:p>
          <a:p>
            <a:pPr lvl="1" eaLnBrk="1" hangingPunct="1"/>
            <a:r>
              <a:rPr lang="en-US" sz="2000" dirty="0" smtClean="0"/>
              <a:t>covers every node in the tree, and </a:t>
            </a:r>
          </a:p>
          <a:p>
            <a:pPr lvl="1" eaLnBrk="1" hangingPunct="1"/>
            <a:r>
              <a:rPr lang="en-US" sz="2000" dirty="0" smtClean="0"/>
              <a:t>overlap between any two tiles (trees) is limited to a single node</a:t>
            </a:r>
          </a:p>
          <a:p>
            <a:pPr lvl="1" eaLnBrk="1" hangingPunct="1"/>
            <a:endParaRPr lang="en-US" sz="2000" dirty="0"/>
          </a:p>
          <a:p>
            <a:pPr lvl="1" eaLnBrk="1" hangingPunct="1"/>
            <a:endParaRPr lang="en-US" sz="2000" dirty="0" smtClean="0"/>
          </a:p>
          <a:p>
            <a:pPr lvl="1" eaLnBrk="1" hangingPunct="1"/>
            <a:r>
              <a:rPr lang="en-US" sz="2000" dirty="0" smtClean="0"/>
              <a:t>If </a:t>
            </a:r>
            <a:r>
              <a:rPr lang="en-US" sz="2000" dirty="0" smtClean="0">
                <a:solidFill>
                  <a:srgbClr val="0000FF"/>
                </a:solidFill>
              </a:rPr>
              <a:t>&lt;</a:t>
            </a:r>
            <a:r>
              <a:rPr lang="en-US" sz="2000" dirty="0" err="1" smtClean="0">
                <a:solidFill>
                  <a:srgbClr val="0000FF"/>
                </a:solidFill>
              </a:rPr>
              <a:t>node,op</a:t>
            </a:r>
            <a:r>
              <a:rPr lang="en-US" sz="2000" dirty="0" smtClean="0">
                <a:solidFill>
                  <a:srgbClr val="0000FF"/>
                </a:solidFill>
              </a:rPr>
              <a:t>&gt;</a:t>
            </a:r>
            <a:r>
              <a:rPr lang="en-US" sz="2000" dirty="0" smtClean="0"/>
              <a:t> is in the tiling, then </a:t>
            </a:r>
            <a:r>
              <a:rPr lang="en-US" sz="2000" dirty="0" smtClean="0">
                <a:solidFill>
                  <a:srgbClr val="0000FF"/>
                </a:solidFill>
              </a:rPr>
              <a:t>node</a:t>
            </a:r>
            <a:r>
              <a:rPr lang="en-US" sz="2000" dirty="0" smtClean="0"/>
              <a:t> is also covered by a leaf in another operation tree in the tiling – unless it is the root</a:t>
            </a:r>
          </a:p>
          <a:p>
            <a:pPr lvl="1" eaLnBrk="1" hangingPunct="1"/>
            <a:r>
              <a:rPr lang="en-US" sz="2000" dirty="0" smtClean="0"/>
              <a:t>Where two operation trees meet, they must be compatible (</a:t>
            </a:r>
            <a:r>
              <a:rPr lang="en-US" sz="2000" dirty="0" err="1" smtClean="0"/>
              <a:t>ie</a:t>
            </a:r>
            <a:r>
              <a:rPr lang="en-US" sz="2000" dirty="0" smtClean="0"/>
              <a:t>:  expect the same value in the same location)</a:t>
            </a:r>
          </a:p>
        </p:txBody>
      </p:sp>
    </p:spTree>
    <p:extLst>
      <p:ext uri="{BB962C8B-B14F-4D97-AF65-F5344CB8AC3E}">
        <p14:creationId xmlns:p14="http://schemas.microsoft.com/office/powerpoint/2010/main" val="288519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4865" y="281781"/>
            <a:ext cx="7544335" cy="523875"/>
          </a:xfrm>
        </p:spPr>
        <p:txBody>
          <a:bodyPr/>
          <a:lstStyle/>
          <a:p>
            <a:r>
              <a:rPr lang="en-US" dirty="0" smtClean="0"/>
              <a:t>IR AST for Simple Expression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N-</a:t>
            </a:r>
            <a:fld id="{D102F879-5E10-4AF1-AEB2-06CEFFCBE9C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186190" y="1001697"/>
            <a:ext cx="3810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=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467100" y="1676400"/>
            <a:ext cx="3810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-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50771" y="2382899"/>
            <a:ext cx="495300" cy="5139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/>
              <a:t>Num</a:t>
            </a:r>
            <a:endParaRPr lang="en-US" sz="1600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4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93548" y="2394835"/>
            <a:ext cx="533400" cy="5020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Val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arp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69771" y="1677653"/>
            <a:ext cx="3810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+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668894" y="2397082"/>
            <a:ext cx="3810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sym typeface="Symbol" panose="05050102010706020507" pitchFamily="18" charset="2"/>
              </a:rPr>
              <a:t>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668894" y="3054505"/>
            <a:ext cx="3810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sym typeface="Symbol" panose="05050102010706020507" pitchFamily="18" charset="2"/>
              </a:rPr>
              <a:t>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049894" y="4434109"/>
            <a:ext cx="495300" cy="5139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/>
              <a:t>Num</a:t>
            </a:r>
            <a:endParaRPr lang="en-US" sz="1600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-16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091886" y="4434109"/>
            <a:ext cx="533400" cy="5020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Val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arp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668894" y="3728863"/>
            <a:ext cx="3810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+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269724" y="2414197"/>
            <a:ext cx="3810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ym typeface="Symbol" panose="05050102010706020507" pitchFamily="18" charset="2"/>
              </a:rPr>
              <a:t>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811377" y="3050372"/>
            <a:ext cx="495300" cy="5139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/>
              <a:t>Num</a:t>
            </a:r>
            <a:endParaRPr lang="en-US" sz="1600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767319" y="3060438"/>
            <a:ext cx="3810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sym typeface="Symbol" panose="05050102010706020507" pitchFamily="18" charset="2"/>
              </a:rPr>
              <a:t>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148319" y="4440042"/>
            <a:ext cx="495300" cy="5139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/>
              <a:t>Num</a:t>
            </a:r>
            <a:endParaRPr lang="en-US" sz="1600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12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275232" y="4451978"/>
            <a:ext cx="533400" cy="5020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Val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@G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767319" y="3734796"/>
            <a:ext cx="3810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+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25" name="Straight Arrow Connector 24"/>
          <p:cNvCxnSpPr>
            <a:stCxn id="7" idx="2"/>
            <a:endCxn id="11" idx="0"/>
          </p:cNvCxnSpPr>
          <p:nvPr/>
        </p:nvCxnSpPr>
        <p:spPr bwMode="auto">
          <a:xfrm flipH="1">
            <a:off x="1160271" y="1306497"/>
            <a:ext cx="1216419" cy="37115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>
            <a:stCxn id="7" idx="2"/>
            <a:endCxn id="8" idx="0"/>
          </p:cNvCxnSpPr>
          <p:nvPr/>
        </p:nvCxnSpPr>
        <p:spPr bwMode="auto">
          <a:xfrm>
            <a:off x="2376690" y="1306497"/>
            <a:ext cx="1280910" cy="36990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>
            <a:stCxn id="11" idx="2"/>
            <a:endCxn id="10" idx="0"/>
          </p:cNvCxnSpPr>
          <p:nvPr/>
        </p:nvCxnSpPr>
        <p:spPr bwMode="auto">
          <a:xfrm flipH="1">
            <a:off x="760248" y="1982453"/>
            <a:ext cx="400023" cy="41238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/>
          <p:cNvCxnSpPr>
            <a:stCxn id="11" idx="2"/>
            <a:endCxn id="9" idx="0"/>
          </p:cNvCxnSpPr>
          <p:nvPr/>
        </p:nvCxnSpPr>
        <p:spPr bwMode="auto">
          <a:xfrm>
            <a:off x="1160271" y="1982453"/>
            <a:ext cx="438150" cy="40044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/>
          <p:cNvCxnSpPr>
            <a:stCxn id="8" idx="2"/>
            <a:endCxn id="12" idx="0"/>
          </p:cNvCxnSpPr>
          <p:nvPr/>
        </p:nvCxnSpPr>
        <p:spPr bwMode="auto">
          <a:xfrm flipH="1">
            <a:off x="2859394" y="1981200"/>
            <a:ext cx="798206" cy="41588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/>
          <p:cNvCxnSpPr>
            <a:stCxn id="8" idx="2"/>
            <a:endCxn id="18" idx="0"/>
          </p:cNvCxnSpPr>
          <p:nvPr/>
        </p:nvCxnSpPr>
        <p:spPr bwMode="auto">
          <a:xfrm>
            <a:off x="3657600" y="1981200"/>
            <a:ext cx="802624" cy="43299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/>
          <p:cNvCxnSpPr>
            <a:stCxn id="12" idx="2"/>
            <a:endCxn id="13" idx="0"/>
          </p:cNvCxnSpPr>
          <p:nvPr/>
        </p:nvCxnSpPr>
        <p:spPr bwMode="auto">
          <a:xfrm>
            <a:off x="2859394" y="2701882"/>
            <a:ext cx="0" cy="35262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" name="Straight Arrow Connector 43"/>
          <p:cNvCxnSpPr>
            <a:stCxn id="13" idx="2"/>
            <a:endCxn id="17" idx="0"/>
          </p:cNvCxnSpPr>
          <p:nvPr/>
        </p:nvCxnSpPr>
        <p:spPr bwMode="auto">
          <a:xfrm>
            <a:off x="2859394" y="3359305"/>
            <a:ext cx="0" cy="36955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/>
          <p:cNvCxnSpPr>
            <a:stCxn id="17" idx="2"/>
            <a:endCxn id="15" idx="0"/>
          </p:cNvCxnSpPr>
          <p:nvPr/>
        </p:nvCxnSpPr>
        <p:spPr bwMode="auto">
          <a:xfrm>
            <a:off x="2859394" y="4033663"/>
            <a:ext cx="438150" cy="40044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Straight Arrow Connector 49"/>
          <p:cNvCxnSpPr>
            <a:stCxn id="17" idx="2"/>
            <a:endCxn id="16" idx="0"/>
          </p:cNvCxnSpPr>
          <p:nvPr/>
        </p:nvCxnSpPr>
        <p:spPr bwMode="auto">
          <a:xfrm flipH="1">
            <a:off x="2358586" y="4033663"/>
            <a:ext cx="500808" cy="40044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Straight Arrow Connector 52"/>
          <p:cNvCxnSpPr>
            <a:stCxn id="18" idx="2"/>
            <a:endCxn id="19" idx="0"/>
          </p:cNvCxnSpPr>
          <p:nvPr/>
        </p:nvCxnSpPr>
        <p:spPr bwMode="auto">
          <a:xfrm flipH="1">
            <a:off x="4059027" y="2718997"/>
            <a:ext cx="401197" cy="33137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Straight Arrow Connector 55"/>
          <p:cNvCxnSpPr>
            <a:stCxn id="18" idx="2"/>
            <a:endCxn id="20" idx="0"/>
          </p:cNvCxnSpPr>
          <p:nvPr/>
        </p:nvCxnSpPr>
        <p:spPr bwMode="auto">
          <a:xfrm>
            <a:off x="4460224" y="2718997"/>
            <a:ext cx="497595" cy="341441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9" name="Straight Arrow Connector 58"/>
          <p:cNvCxnSpPr>
            <a:stCxn id="20" idx="2"/>
            <a:endCxn id="23" idx="0"/>
          </p:cNvCxnSpPr>
          <p:nvPr/>
        </p:nvCxnSpPr>
        <p:spPr bwMode="auto">
          <a:xfrm>
            <a:off x="4957819" y="3365238"/>
            <a:ext cx="0" cy="36955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Straight Arrow Connector 61"/>
          <p:cNvCxnSpPr>
            <a:stCxn id="23" idx="2"/>
            <a:endCxn id="21" idx="0"/>
          </p:cNvCxnSpPr>
          <p:nvPr/>
        </p:nvCxnSpPr>
        <p:spPr bwMode="auto">
          <a:xfrm>
            <a:off x="4957819" y="4039596"/>
            <a:ext cx="438150" cy="40044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5" name="Straight Arrow Connector 64"/>
          <p:cNvCxnSpPr>
            <a:stCxn id="23" idx="2"/>
            <a:endCxn id="22" idx="0"/>
          </p:cNvCxnSpPr>
          <p:nvPr/>
        </p:nvCxnSpPr>
        <p:spPr bwMode="auto">
          <a:xfrm flipH="1">
            <a:off x="4541932" y="4039596"/>
            <a:ext cx="415887" cy="41238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6135247" y="1431736"/>
            <a:ext cx="1597905" cy="36933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 = b - 2 </a:t>
            </a:r>
            <a:r>
              <a:rPr lang="en-US" dirty="0" smtClean="0">
                <a:sym typeface="Symbol" panose="05050102010706020507" pitchFamily="18" charset="2"/>
              </a:rPr>
              <a:t> c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5777427" y="2481354"/>
            <a:ext cx="2973099" cy="83099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0000FF"/>
                </a:solidFill>
              </a:rPr>
              <a:t>a</a:t>
            </a:r>
            <a:r>
              <a:rPr lang="en-US" sz="1600" dirty="0" smtClean="0"/>
              <a:t> local </a:t>
            </a:r>
            <a:r>
              <a:rPr lang="en-US" sz="1600" dirty="0" err="1" smtClean="0"/>
              <a:t>var</a:t>
            </a:r>
            <a:r>
              <a:rPr lang="en-US" sz="1600" dirty="0" smtClean="0"/>
              <a:t>, offset 4 from </a:t>
            </a:r>
            <a:r>
              <a:rPr lang="en-US" sz="1600" dirty="0" err="1" smtClean="0"/>
              <a:t>arp</a:t>
            </a:r>
            <a:endParaRPr lang="en-US" sz="1600" dirty="0" smtClean="0"/>
          </a:p>
          <a:p>
            <a:pPr algn="l"/>
            <a:r>
              <a:rPr lang="en-US" sz="1600" dirty="0" smtClean="0">
                <a:solidFill>
                  <a:srgbClr val="0000FF"/>
                </a:solidFill>
              </a:rPr>
              <a:t>b</a:t>
            </a:r>
            <a:r>
              <a:rPr lang="en-US" sz="1600" dirty="0" smtClean="0"/>
              <a:t> call-by-ref </a:t>
            </a:r>
            <a:r>
              <a:rPr lang="en-US" sz="1600" dirty="0" err="1" smtClean="0"/>
              <a:t>param</a:t>
            </a:r>
            <a:endParaRPr lang="en-US" sz="1600" dirty="0" smtClean="0"/>
          </a:p>
          <a:p>
            <a:pPr algn="l"/>
            <a:r>
              <a:rPr lang="en-US" sz="1600" dirty="0" smtClean="0">
                <a:solidFill>
                  <a:srgbClr val="0000FF"/>
                </a:solidFill>
              </a:rPr>
              <a:t>c</a:t>
            </a:r>
            <a:r>
              <a:rPr lang="en-US" sz="1600" dirty="0" smtClean="0"/>
              <a:t> </a:t>
            </a:r>
            <a:r>
              <a:rPr lang="en-US" sz="1600" dirty="0" err="1" smtClean="0"/>
              <a:t>var</a:t>
            </a:r>
            <a:r>
              <a:rPr lang="en-US" sz="1600" dirty="0" smtClean="0"/>
              <a:t>, offset 12 from label @G </a:t>
            </a:r>
            <a:endParaRPr lang="en-US" sz="1600" dirty="0"/>
          </a:p>
        </p:txBody>
      </p:sp>
      <p:sp>
        <p:nvSpPr>
          <p:cNvPr id="82" name="TextBox 81"/>
          <p:cNvSpPr txBox="1"/>
          <p:nvPr/>
        </p:nvSpPr>
        <p:spPr>
          <a:xfrm>
            <a:off x="1253511" y="5806997"/>
            <a:ext cx="6413425" cy="36933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= + Val</a:t>
            </a:r>
            <a:r>
              <a:rPr lang="en-US" baseline="-25000" dirty="0" smtClean="0"/>
              <a:t>1</a:t>
            </a:r>
            <a:r>
              <a:rPr lang="en-US" dirty="0" smtClean="0"/>
              <a:t> Num</a:t>
            </a:r>
            <a:r>
              <a:rPr lang="en-US" baseline="-25000" dirty="0" smtClean="0"/>
              <a:t>1</a:t>
            </a:r>
            <a:r>
              <a:rPr lang="en-US" dirty="0" smtClean="0"/>
              <a:t> - </a:t>
            </a:r>
            <a:r>
              <a:rPr lang="en-US" dirty="0" smtClean="0">
                <a:sym typeface="Symbol" panose="05050102010706020507" pitchFamily="18" charset="2"/>
              </a:rPr>
              <a:t>  + Val</a:t>
            </a:r>
            <a:r>
              <a:rPr lang="en-US" baseline="-25000" dirty="0" smtClean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 Num</a:t>
            </a:r>
            <a:r>
              <a:rPr lang="en-US" baseline="-25000" dirty="0" smtClean="0">
                <a:sym typeface="Symbol" panose="05050102010706020507" pitchFamily="18" charset="2"/>
              </a:rPr>
              <a:t>2 </a:t>
            </a:r>
            <a:r>
              <a:rPr lang="en-US" dirty="0" smtClean="0">
                <a:sym typeface="Symbol" panose="05050102010706020507" pitchFamily="18" charset="2"/>
              </a:rPr>
              <a:t>  Num</a:t>
            </a:r>
            <a:r>
              <a:rPr lang="en-US" baseline="-25000" dirty="0" smtClean="0">
                <a:sym typeface="Symbol" panose="05050102010706020507" pitchFamily="18" charset="2"/>
              </a:rPr>
              <a:t>3</a:t>
            </a:r>
            <a:r>
              <a:rPr lang="en-US" dirty="0" smtClean="0">
                <a:sym typeface="Symbol" panose="05050102010706020507" pitchFamily="18" charset="2"/>
              </a:rPr>
              <a:t>  + Lab</a:t>
            </a:r>
            <a:r>
              <a:rPr lang="en-US" baseline="-25000" dirty="0" smtClean="0">
                <a:sym typeface="Symbol" panose="05050102010706020507" pitchFamily="18" charset="2"/>
              </a:rPr>
              <a:t>1</a:t>
            </a:r>
            <a:r>
              <a:rPr lang="en-US" dirty="0" smtClean="0">
                <a:sym typeface="Symbol" panose="05050102010706020507" pitchFamily="18" charset="2"/>
              </a:rPr>
              <a:t> Num</a:t>
            </a:r>
            <a:r>
              <a:rPr lang="en-US" baseline="-25000" dirty="0" smtClean="0">
                <a:sym typeface="Symbol" panose="05050102010706020507" pitchFamily="18" charset="2"/>
              </a:rPr>
              <a:t>4</a:t>
            </a:r>
            <a:endParaRPr lang="en-US" baseline="-25000" dirty="0"/>
          </a:p>
        </p:txBody>
      </p:sp>
      <p:sp>
        <p:nvSpPr>
          <p:cNvPr id="83" name="TextBox 82"/>
          <p:cNvSpPr txBox="1"/>
          <p:nvPr/>
        </p:nvSpPr>
        <p:spPr>
          <a:xfrm>
            <a:off x="1223443" y="5377971"/>
            <a:ext cx="5926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Prefix form - same info as IR tree: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715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5523444" y="2492518"/>
            <a:ext cx="2325155" cy="665557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N-</a:t>
            </a:r>
            <a:fld id="{715D77DC-0A04-400D-875A-632CFC0380A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0081" y="1036924"/>
            <a:ext cx="12954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Source</a:t>
            </a: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538927" y="1023533"/>
            <a:ext cx="12954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Target</a:t>
            </a:r>
          </a:p>
        </p:txBody>
      </p:sp>
      <p:sp>
        <p:nvSpPr>
          <p:cNvPr id="10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20281" y="1036924"/>
            <a:ext cx="1447800" cy="914400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Front End</a:t>
            </a:r>
          </a:p>
        </p:txBody>
      </p:sp>
      <p:sp>
        <p:nvSpPr>
          <p:cNvPr id="11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786327" y="1023533"/>
            <a:ext cx="1447800" cy="91440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 End</a:t>
            </a:r>
          </a:p>
        </p:txBody>
      </p:sp>
      <p:sp>
        <p:nvSpPr>
          <p:cNvPr id="12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615481" y="1494124"/>
            <a:ext cx="304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5298377" y="1480733"/>
            <a:ext cx="48795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7234127" y="1480733"/>
            <a:ext cx="304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22812" y="2717256"/>
            <a:ext cx="1066800" cy="307181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Scan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16236" y="2338586"/>
            <a:ext cx="106680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chars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783580" y="3075619"/>
            <a:ext cx="106680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tokens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858382" y="3888469"/>
            <a:ext cx="106680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AST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943097" y="4693217"/>
            <a:ext cx="105772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10401" y="5488969"/>
            <a:ext cx="2991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AST = Abstract Syntax Tree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00325" y="5824398"/>
            <a:ext cx="363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IR = Intermediate Representation</a:t>
            </a:r>
            <a:endParaRPr lang="en-US" dirty="0"/>
          </a:p>
        </p:txBody>
      </p:sp>
      <p:sp>
        <p:nvSpPr>
          <p:cNvPr id="27" name="Rectangle 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50577" y="1008381"/>
            <a:ext cx="1447800" cy="914400"/>
          </a:xfrm>
          <a:prstGeom prst="rect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‘Middle End’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Line 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368081" y="1494124"/>
            <a:ext cx="482497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06415" y="2727929"/>
            <a:ext cx="1121987" cy="1767871"/>
          </a:xfrm>
          <a:prstGeom prst="rect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Optimize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Rectangle 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626136" y="2719060"/>
            <a:ext cx="2092886" cy="296914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Select Instructions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Rectangle 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122812" y="3525115"/>
            <a:ext cx="1066800" cy="307181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Parse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Rectangle 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122813" y="4267301"/>
            <a:ext cx="1066800" cy="307181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Convert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Rectangle 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626133" y="3467161"/>
            <a:ext cx="2092886" cy="296914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Allocate Registers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Rectangle 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626131" y="4192547"/>
            <a:ext cx="2092887" cy="296914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Emit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626133" y="4930441"/>
            <a:ext cx="2092885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Machine Code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3825727" y="2344791"/>
            <a:ext cx="867571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639026" y="4606801"/>
            <a:ext cx="1121987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626134" y="2360523"/>
            <a:ext cx="1607993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626136" y="3095844"/>
            <a:ext cx="1607438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626130" y="3848160"/>
            <a:ext cx="1607443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cxnSp>
        <p:nvCxnSpPr>
          <p:cNvPr id="19" name="Elbow Connector 18"/>
          <p:cNvCxnSpPr>
            <a:stCxn id="33" idx="2"/>
            <a:endCxn id="29" idx="0"/>
          </p:cNvCxnSpPr>
          <p:nvPr/>
        </p:nvCxnSpPr>
        <p:spPr bwMode="auto">
          <a:xfrm rot="5400000" flipH="1" flipV="1">
            <a:off x="2638534" y="2745608"/>
            <a:ext cx="1846553" cy="1811196"/>
          </a:xfrm>
          <a:prstGeom prst="bentConnector5">
            <a:avLst>
              <a:gd name="adj1" fmla="val -31245"/>
              <a:gd name="adj2" fmla="val 49238"/>
              <a:gd name="adj3" fmla="val 132423"/>
            </a:avLst>
          </a:prstGeom>
          <a:ln w="19050">
            <a:solidFill>
              <a:srgbClr val="C00000"/>
            </a:solidFill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29" idx="2"/>
            <a:endCxn id="31" idx="0"/>
          </p:cNvCxnSpPr>
          <p:nvPr/>
        </p:nvCxnSpPr>
        <p:spPr bwMode="auto">
          <a:xfrm rot="5400000" flipH="1" flipV="1">
            <a:off x="4681624" y="2504845"/>
            <a:ext cx="1776740" cy="2205170"/>
          </a:xfrm>
          <a:prstGeom prst="bentConnector5">
            <a:avLst>
              <a:gd name="adj1" fmla="val -37373"/>
              <a:gd name="adj2" fmla="val 38993"/>
              <a:gd name="adj3" fmla="val 133697"/>
            </a:avLst>
          </a:prstGeom>
          <a:ln w="19050">
            <a:solidFill>
              <a:srgbClr val="C00000"/>
            </a:solidFill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7" idx="0"/>
          </p:cNvCxnSpPr>
          <p:nvPr/>
        </p:nvCxnSpPr>
        <p:spPr bwMode="auto">
          <a:xfrm flipH="1">
            <a:off x="2656212" y="2133600"/>
            <a:ext cx="10788" cy="583656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/>
          <p:cNvCxnSpPr>
            <a:endCxn id="32" idx="0"/>
          </p:cNvCxnSpPr>
          <p:nvPr/>
        </p:nvCxnSpPr>
        <p:spPr bwMode="auto">
          <a:xfrm>
            <a:off x="2644181" y="3046823"/>
            <a:ext cx="12031" cy="478292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/>
          <p:cNvCxnSpPr>
            <a:stCxn id="32" idx="2"/>
            <a:endCxn id="33" idx="0"/>
          </p:cNvCxnSpPr>
          <p:nvPr/>
        </p:nvCxnSpPr>
        <p:spPr bwMode="auto">
          <a:xfrm>
            <a:off x="2656212" y="3832296"/>
            <a:ext cx="1" cy="435005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Straight Arrow Connector 55"/>
          <p:cNvCxnSpPr>
            <a:stCxn id="31" idx="2"/>
            <a:endCxn id="34" idx="0"/>
          </p:cNvCxnSpPr>
          <p:nvPr/>
        </p:nvCxnSpPr>
        <p:spPr bwMode="auto">
          <a:xfrm flipH="1">
            <a:off x="6672576" y="3015974"/>
            <a:ext cx="3" cy="451187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9" name="Straight Arrow Connector 58"/>
          <p:cNvCxnSpPr>
            <a:stCxn id="34" idx="2"/>
            <a:endCxn id="35" idx="0"/>
          </p:cNvCxnSpPr>
          <p:nvPr/>
        </p:nvCxnSpPr>
        <p:spPr bwMode="auto">
          <a:xfrm flipH="1">
            <a:off x="6672575" y="3764075"/>
            <a:ext cx="1" cy="428472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Straight Arrow Connector 61"/>
          <p:cNvCxnSpPr>
            <a:stCxn id="35" idx="2"/>
            <a:endCxn id="41" idx="0"/>
          </p:cNvCxnSpPr>
          <p:nvPr/>
        </p:nvCxnSpPr>
        <p:spPr bwMode="auto">
          <a:xfrm>
            <a:off x="6672575" y="4489461"/>
            <a:ext cx="1" cy="44098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Title 3"/>
          <p:cNvSpPr>
            <a:spLocks noGrp="1"/>
          </p:cNvSpPr>
          <p:nvPr>
            <p:ph type="title"/>
          </p:nvPr>
        </p:nvSpPr>
        <p:spPr>
          <a:xfrm>
            <a:off x="1295400" y="76202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 Compiler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85206" y="5452296"/>
            <a:ext cx="4730193" cy="92333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Instruction Selection: processors don't support IR; need to convert IR into real machine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8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4865" y="281781"/>
            <a:ext cx="7544335" cy="523875"/>
          </a:xfrm>
        </p:spPr>
        <p:txBody>
          <a:bodyPr/>
          <a:lstStyle/>
          <a:p>
            <a:r>
              <a:rPr lang="en-US" dirty="0" smtClean="0"/>
              <a:t>IR AST as Prefix Text String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N-</a:t>
            </a:r>
            <a:fld id="{D102F879-5E10-4AF1-AEB2-06CEFFCBE9C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1353507" y="962402"/>
            <a:ext cx="6413425" cy="36933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= + Val</a:t>
            </a:r>
            <a:r>
              <a:rPr lang="en-US" baseline="-25000" dirty="0" smtClean="0"/>
              <a:t>1</a:t>
            </a:r>
            <a:r>
              <a:rPr lang="en-US" dirty="0" smtClean="0"/>
              <a:t> Num</a:t>
            </a:r>
            <a:r>
              <a:rPr lang="en-US" baseline="-25000" dirty="0" smtClean="0"/>
              <a:t>1</a:t>
            </a:r>
            <a:r>
              <a:rPr lang="en-US" dirty="0" smtClean="0"/>
              <a:t> - </a:t>
            </a:r>
            <a:r>
              <a:rPr lang="en-US" dirty="0" smtClean="0">
                <a:sym typeface="Symbol" panose="05050102010706020507" pitchFamily="18" charset="2"/>
              </a:rPr>
              <a:t>  + Val</a:t>
            </a:r>
            <a:r>
              <a:rPr lang="en-US" baseline="-25000" dirty="0" smtClean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 Num</a:t>
            </a:r>
            <a:r>
              <a:rPr lang="en-US" baseline="-25000" dirty="0" smtClean="0">
                <a:sym typeface="Symbol" panose="05050102010706020507" pitchFamily="18" charset="2"/>
              </a:rPr>
              <a:t>2 </a:t>
            </a:r>
            <a:r>
              <a:rPr lang="en-US" dirty="0" smtClean="0">
                <a:sym typeface="Symbol" panose="05050102010706020507" pitchFamily="18" charset="2"/>
              </a:rPr>
              <a:t>  Num</a:t>
            </a:r>
            <a:r>
              <a:rPr lang="en-US" baseline="-25000" dirty="0" smtClean="0">
                <a:sym typeface="Symbol" panose="05050102010706020507" pitchFamily="18" charset="2"/>
              </a:rPr>
              <a:t>3</a:t>
            </a:r>
            <a:r>
              <a:rPr lang="en-US" dirty="0" smtClean="0">
                <a:sym typeface="Symbol" panose="05050102010706020507" pitchFamily="18" charset="2"/>
              </a:rPr>
              <a:t>  + Lab</a:t>
            </a:r>
            <a:r>
              <a:rPr lang="en-US" baseline="-25000" dirty="0" smtClean="0">
                <a:sym typeface="Symbol" panose="05050102010706020507" pitchFamily="18" charset="2"/>
              </a:rPr>
              <a:t>1</a:t>
            </a:r>
            <a:r>
              <a:rPr lang="en-US" dirty="0" smtClean="0">
                <a:sym typeface="Symbol" panose="05050102010706020507" pitchFamily="18" charset="2"/>
              </a:rPr>
              <a:t> Num</a:t>
            </a:r>
            <a:r>
              <a:rPr lang="en-US" baseline="-25000" dirty="0" smtClean="0">
                <a:sym typeface="Symbol" panose="05050102010706020507" pitchFamily="18" charset="2"/>
              </a:rPr>
              <a:t>4</a:t>
            </a:r>
            <a:endParaRPr lang="en-US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371143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No parentheses? - don't need them: evaluate this expression from right-to-left, using simple stack machine</a:t>
            </a:r>
            <a:endParaRPr lang="en-US" dirty="0"/>
          </a:p>
        </p:txBody>
      </p:sp>
      <p:sp>
        <p:nvSpPr>
          <p:cNvPr id="42" name="Content Placeholder 2"/>
          <p:cNvSpPr>
            <a:spLocks noGrp="1"/>
          </p:cNvSpPr>
          <p:nvPr>
            <p:ph idx="1"/>
          </p:nvPr>
        </p:nvSpPr>
        <p:spPr>
          <a:xfrm>
            <a:off x="1326998" y="2869722"/>
            <a:ext cx="5943600" cy="3352800"/>
          </a:xfr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      Production                                    ILOC Template</a:t>
            </a:r>
          </a:p>
          <a:p>
            <a:pPr marL="0" indent="0">
              <a:buNone/>
            </a:pPr>
            <a:r>
              <a:rPr lang="en-US" sz="1400" dirty="0" smtClean="0">
                <a:sym typeface="Symbol" panose="05050102010706020507" pitchFamily="18" charset="2"/>
              </a:rPr>
              <a:t>5    ...</a:t>
            </a:r>
          </a:p>
          <a:p>
            <a:pPr marL="0" indent="0">
              <a:buNone/>
            </a:pPr>
            <a:r>
              <a:rPr lang="en-US" sz="1400" dirty="0" smtClean="0">
                <a:sym typeface="Symbol" panose="05050102010706020507" pitchFamily="18" charset="2"/>
              </a:rPr>
              <a:t>6    </a:t>
            </a:r>
            <a:r>
              <a:rPr lang="en-US" sz="1400" dirty="0" err="1" smtClean="0">
                <a:sym typeface="Symbol" panose="05050102010706020507" pitchFamily="18" charset="2"/>
              </a:rPr>
              <a:t>Reg</a:t>
            </a:r>
            <a:r>
              <a:rPr lang="en-US" sz="1400" dirty="0" smtClean="0">
                <a:sym typeface="Symbol" panose="05050102010706020507" pitchFamily="18" charset="2"/>
              </a:rPr>
              <a:t> </a:t>
            </a:r>
            <a:r>
              <a:rPr lang="en-US" sz="1400" dirty="0">
                <a:sym typeface="Symbol" panose="05050102010706020507" pitchFamily="18" charset="2"/>
              </a:rPr>
              <a:t> </a:t>
            </a:r>
            <a:r>
              <a:rPr lang="en-US" sz="1400" dirty="0" smtClean="0">
                <a:sym typeface="Symbol" panose="05050102010706020507" pitchFamily="18" charset="2"/>
              </a:rPr>
              <a:t>Lab</a:t>
            </a:r>
            <a:r>
              <a:rPr lang="en-US" sz="1400" baseline="-25000" dirty="0" smtClean="0">
                <a:sym typeface="Symbol" panose="05050102010706020507" pitchFamily="18" charset="2"/>
              </a:rPr>
              <a:t>1</a:t>
            </a:r>
            <a:r>
              <a:rPr lang="en-US" sz="1400" dirty="0">
                <a:sym typeface="Symbol" panose="05050102010706020507" pitchFamily="18" charset="2"/>
              </a:rPr>
              <a:t>			load </a:t>
            </a:r>
            <a:r>
              <a:rPr lang="en-US" sz="1400" dirty="0" smtClean="0">
                <a:sym typeface="Symbol" panose="05050102010706020507" pitchFamily="18" charset="2"/>
              </a:rPr>
              <a:t>     l</a:t>
            </a:r>
            <a:r>
              <a:rPr lang="en-US" sz="1400" baseline="-25000" dirty="0" smtClean="0">
                <a:sym typeface="Symbol" panose="05050102010706020507" pitchFamily="18" charset="2"/>
              </a:rPr>
              <a:t>1</a:t>
            </a:r>
            <a:r>
              <a:rPr lang="en-US" sz="1400" dirty="0" smtClean="0">
                <a:sym typeface="Symbol" panose="05050102010706020507" pitchFamily="18" charset="2"/>
              </a:rPr>
              <a:t> 	=&gt; </a:t>
            </a:r>
            <a:r>
              <a:rPr lang="en-US" sz="1400" dirty="0" err="1">
                <a:sym typeface="Symbol" panose="05050102010706020507" pitchFamily="18" charset="2"/>
              </a:rPr>
              <a:t>r</a:t>
            </a:r>
            <a:r>
              <a:rPr lang="en-US" sz="1400" baseline="-25000" dirty="0" err="1">
                <a:sym typeface="Symbol" panose="05050102010706020507" pitchFamily="18" charset="2"/>
              </a:rPr>
              <a:t>n</a:t>
            </a:r>
            <a:endParaRPr lang="en-US" sz="1400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1400" dirty="0">
                <a:sym typeface="Symbol" panose="05050102010706020507" pitchFamily="18" charset="2"/>
              </a:rPr>
              <a:t>7</a:t>
            </a:r>
            <a:r>
              <a:rPr lang="en-US" sz="1400" dirty="0" smtClean="0">
                <a:sym typeface="Symbol" panose="05050102010706020507" pitchFamily="18" charset="2"/>
              </a:rPr>
              <a:t>    </a:t>
            </a:r>
            <a:r>
              <a:rPr lang="en-US" sz="1400" dirty="0" err="1" smtClean="0">
                <a:sym typeface="Symbol" panose="05050102010706020507" pitchFamily="18" charset="2"/>
              </a:rPr>
              <a:t>Reg</a:t>
            </a:r>
            <a:r>
              <a:rPr lang="en-US" sz="1400" dirty="0" smtClean="0">
                <a:sym typeface="Symbol" panose="05050102010706020507" pitchFamily="18" charset="2"/>
              </a:rPr>
              <a:t>  Val</a:t>
            </a:r>
            <a:r>
              <a:rPr lang="en-US" sz="1400" baseline="-25000" dirty="0" smtClean="0">
                <a:sym typeface="Symbol" panose="05050102010706020507" pitchFamily="18" charset="2"/>
              </a:rPr>
              <a:t>1</a:t>
            </a:r>
          </a:p>
          <a:p>
            <a:pPr marL="0" indent="0">
              <a:buNone/>
            </a:pPr>
            <a:r>
              <a:rPr lang="en-US" sz="1400" dirty="0" smtClean="0">
                <a:sym typeface="Symbol" panose="05050102010706020507" pitchFamily="18" charset="2"/>
              </a:rPr>
              <a:t>8    </a:t>
            </a:r>
            <a:r>
              <a:rPr lang="en-US" sz="1400" dirty="0" err="1" smtClean="0">
                <a:sym typeface="Symbol" panose="05050102010706020507" pitchFamily="18" charset="2"/>
              </a:rPr>
              <a:t>Reg</a:t>
            </a:r>
            <a:r>
              <a:rPr lang="en-US" sz="1400" dirty="0" smtClean="0">
                <a:sym typeface="Symbol" panose="05050102010706020507" pitchFamily="18" charset="2"/>
              </a:rPr>
              <a:t> </a:t>
            </a:r>
            <a:r>
              <a:rPr lang="en-US" sz="1400" dirty="0">
                <a:sym typeface="Symbol" panose="05050102010706020507" pitchFamily="18" charset="2"/>
              </a:rPr>
              <a:t> </a:t>
            </a:r>
            <a:r>
              <a:rPr lang="en-US" sz="1400" dirty="0" smtClean="0">
                <a:sym typeface="Symbol" panose="05050102010706020507" pitchFamily="18" charset="2"/>
              </a:rPr>
              <a:t>Num</a:t>
            </a:r>
            <a:r>
              <a:rPr lang="en-US" sz="1400" baseline="-25000" dirty="0" smtClean="0">
                <a:sym typeface="Symbol" panose="05050102010706020507" pitchFamily="18" charset="2"/>
              </a:rPr>
              <a:t>1</a:t>
            </a:r>
            <a:r>
              <a:rPr lang="en-US" sz="1400" dirty="0">
                <a:sym typeface="Symbol" panose="05050102010706020507" pitchFamily="18" charset="2"/>
              </a:rPr>
              <a:t>		</a:t>
            </a:r>
            <a:r>
              <a:rPr lang="en-US" sz="1400" dirty="0" smtClean="0">
                <a:sym typeface="Symbol" panose="05050102010706020507" pitchFamily="18" charset="2"/>
              </a:rPr>
              <a:t>	</a:t>
            </a:r>
            <a:r>
              <a:rPr lang="en-US" sz="1400" dirty="0" err="1" smtClean="0">
                <a:sym typeface="Symbol" panose="05050102010706020507" pitchFamily="18" charset="2"/>
              </a:rPr>
              <a:t>loadl</a:t>
            </a:r>
            <a:r>
              <a:rPr lang="en-US" sz="1400" dirty="0" smtClean="0">
                <a:sym typeface="Symbol" panose="05050102010706020507" pitchFamily="18" charset="2"/>
              </a:rPr>
              <a:t>     n</a:t>
            </a:r>
            <a:r>
              <a:rPr lang="en-US" sz="1400" baseline="-25000" dirty="0" smtClean="0">
                <a:sym typeface="Symbol" panose="05050102010706020507" pitchFamily="18" charset="2"/>
              </a:rPr>
              <a:t>1</a:t>
            </a:r>
            <a:r>
              <a:rPr lang="en-US" sz="1400" dirty="0">
                <a:sym typeface="Symbol" panose="05050102010706020507" pitchFamily="18" charset="2"/>
              </a:rPr>
              <a:t>	</a:t>
            </a:r>
            <a:r>
              <a:rPr lang="en-US" sz="1400" dirty="0" smtClean="0">
                <a:sym typeface="Symbol" panose="05050102010706020507" pitchFamily="18" charset="2"/>
              </a:rPr>
              <a:t> =&gt; </a:t>
            </a:r>
            <a:r>
              <a:rPr lang="en-US" sz="1400" dirty="0" err="1">
                <a:sym typeface="Symbol" panose="05050102010706020507" pitchFamily="18" charset="2"/>
              </a:rPr>
              <a:t>r</a:t>
            </a:r>
            <a:r>
              <a:rPr lang="en-US" sz="1400" baseline="-25000" dirty="0" err="1">
                <a:sym typeface="Symbol" panose="05050102010706020507" pitchFamily="18" charset="2"/>
              </a:rPr>
              <a:t>n</a:t>
            </a:r>
            <a:endParaRPr lang="en-US" sz="1400" baseline="-250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1400" dirty="0" smtClean="0">
                <a:sym typeface="Symbol" panose="05050102010706020507" pitchFamily="18" charset="2"/>
              </a:rPr>
              <a:t>9    </a:t>
            </a:r>
            <a:r>
              <a:rPr lang="en-US" sz="1400" dirty="0" err="1" smtClean="0">
                <a:sym typeface="Symbol" panose="05050102010706020507" pitchFamily="18" charset="2"/>
              </a:rPr>
              <a:t>Reg</a:t>
            </a:r>
            <a:r>
              <a:rPr lang="en-US" sz="1400" dirty="0" smtClean="0">
                <a:sym typeface="Symbol" panose="05050102010706020507" pitchFamily="18" charset="2"/>
              </a:rPr>
              <a:t> </a:t>
            </a:r>
            <a:r>
              <a:rPr lang="en-US" sz="1400" dirty="0">
                <a:sym typeface="Symbol" panose="05050102010706020507" pitchFamily="18" charset="2"/>
              </a:rPr>
              <a:t> </a:t>
            </a:r>
            <a:r>
              <a:rPr lang="en-US" sz="1400" dirty="0" smtClean="0">
                <a:sym typeface="Symbol" panose="05050102010706020507" pitchFamily="18" charset="2"/>
              </a:rPr>
              <a:t> Reg</a:t>
            </a:r>
            <a:r>
              <a:rPr lang="en-US" sz="1400" baseline="-25000" dirty="0" smtClean="0">
                <a:sym typeface="Symbol" panose="05050102010706020507" pitchFamily="18" charset="2"/>
              </a:rPr>
              <a:t>1</a:t>
            </a:r>
            <a:r>
              <a:rPr lang="en-US" sz="1400" dirty="0" smtClean="0">
                <a:sym typeface="Symbol" panose="05050102010706020507" pitchFamily="18" charset="2"/>
              </a:rPr>
              <a:t>			load      r</a:t>
            </a:r>
            <a:r>
              <a:rPr lang="en-US" sz="1400" baseline="-25000" dirty="0" smtClean="0">
                <a:sym typeface="Symbol" panose="05050102010706020507" pitchFamily="18" charset="2"/>
              </a:rPr>
              <a:t>1</a:t>
            </a:r>
            <a:r>
              <a:rPr lang="en-US" sz="1400" dirty="0" smtClean="0">
                <a:sym typeface="Symbol" panose="05050102010706020507" pitchFamily="18" charset="2"/>
              </a:rPr>
              <a:t>      =&gt; </a:t>
            </a:r>
            <a:r>
              <a:rPr lang="en-US" sz="1400" dirty="0" err="1" smtClean="0">
                <a:sym typeface="Symbol" panose="05050102010706020507" pitchFamily="18" charset="2"/>
              </a:rPr>
              <a:t>r</a:t>
            </a:r>
            <a:r>
              <a:rPr lang="en-US" sz="1400" baseline="-25000" dirty="0" err="1" smtClean="0">
                <a:sym typeface="Symbol" panose="05050102010706020507" pitchFamily="18" charset="2"/>
              </a:rPr>
              <a:t>n</a:t>
            </a:r>
            <a:endParaRPr lang="en-US" sz="1400" baseline="-250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1400" dirty="0" smtClean="0">
                <a:sym typeface="Symbol" panose="05050102010706020507" pitchFamily="18" charset="2"/>
              </a:rPr>
              <a:t>10  </a:t>
            </a:r>
            <a:r>
              <a:rPr lang="en-US" sz="1400" dirty="0" err="1">
                <a:sym typeface="Symbol" panose="05050102010706020507" pitchFamily="18" charset="2"/>
              </a:rPr>
              <a:t>Reg</a:t>
            </a:r>
            <a:r>
              <a:rPr lang="en-US" sz="1400" dirty="0">
                <a:sym typeface="Symbol" panose="05050102010706020507" pitchFamily="18" charset="2"/>
              </a:rPr>
              <a:t>   </a:t>
            </a:r>
            <a:r>
              <a:rPr lang="en-US" sz="1400" dirty="0" smtClean="0">
                <a:sym typeface="Symbol" panose="05050102010706020507" pitchFamily="18" charset="2"/>
              </a:rPr>
              <a:t>+ Reg</a:t>
            </a:r>
            <a:r>
              <a:rPr lang="en-US" sz="1400" baseline="-25000" dirty="0" smtClean="0">
                <a:sym typeface="Symbol" panose="05050102010706020507" pitchFamily="18" charset="2"/>
              </a:rPr>
              <a:t>1</a:t>
            </a:r>
            <a:r>
              <a:rPr lang="en-US" sz="1400" dirty="0" smtClean="0">
                <a:sym typeface="Symbol" panose="05050102010706020507" pitchFamily="18" charset="2"/>
              </a:rPr>
              <a:t> Reg</a:t>
            </a:r>
            <a:r>
              <a:rPr lang="en-US" sz="1400" baseline="-25000" dirty="0" smtClean="0">
                <a:sym typeface="Symbol" panose="05050102010706020507" pitchFamily="18" charset="2"/>
              </a:rPr>
              <a:t>2</a:t>
            </a:r>
            <a:r>
              <a:rPr lang="en-US" sz="1400" dirty="0">
                <a:sym typeface="Symbol" panose="05050102010706020507" pitchFamily="18" charset="2"/>
              </a:rPr>
              <a:t>		</a:t>
            </a:r>
            <a:r>
              <a:rPr lang="en-US" sz="1400" dirty="0" smtClean="0">
                <a:sym typeface="Symbol" panose="05050102010706020507" pitchFamily="18" charset="2"/>
              </a:rPr>
              <a:t>loadA0  r</a:t>
            </a:r>
            <a:r>
              <a:rPr lang="en-US" sz="1400" baseline="-25000" dirty="0" smtClean="0">
                <a:sym typeface="Symbol" panose="05050102010706020507" pitchFamily="18" charset="2"/>
              </a:rPr>
              <a:t>1</a:t>
            </a:r>
            <a:r>
              <a:rPr lang="en-US" sz="1400" dirty="0" smtClean="0">
                <a:sym typeface="Symbol" panose="05050102010706020507" pitchFamily="18" charset="2"/>
              </a:rPr>
              <a:t>, r</a:t>
            </a:r>
            <a:r>
              <a:rPr lang="en-US" sz="1400" baseline="-25000" dirty="0" smtClean="0">
                <a:sym typeface="Symbol" panose="05050102010706020507" pitchFamily="18" charset="2"/>
              </a:rPr>
              <a:t>2</a:t>
            </a:r>
            <a:r>
              <a:rPr lang="en-US" sz="1400" dirty="0" smtClean="0">
                <a:sym typeface="Symbol" panose="05050102010706020507" pitchFamily="18" charset="2"/>
              </a:rPr>
              <a:t>  =&gt; </a:t>
            </a:r>
            <a:r>
              <a:rPr lang="en-US" sz="1400" dirty="0" err="1">
                <a:sym typeface="Symbol" panose="05050102010706020507" pitchFamily="18" charset="2"/>
              </a:rPr>
              <a:t>r</a:t>
            </a:r>
            <a:r>
              <a:rPr lang="en-US" sz="1400" baseline="-25000" dirty="0" err="1">
                <a:sym typeface="Symbol" panose="05050102010706020507" pitchFamily="18" charset="2"/>
              </a:rPr>
              <a:t>n</a:t>
            </a:r>
            <a:endParaRPr lang="en-US" sz="1400" baseline="-250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1400" dirty="0" smtClean="0">
                <a:sym typeface="Symbol" panose="05050102010706020507" pitchFamily="18" charset="2"/>
              </a:rPr>
              <a:t>11  </a:t>
            </a:r>
            <a:r>
              <a:rPr lang="en-US" sz="1400" dirty="0" err="1">
                <a:sym typeface="Symbol" panose="05050102010706020507" pitchFamily="18" charset="2"/>
              </a:rPr>
              <a:t>Reg</a:t>
            </a:r>
            <a:r>
              <a:rPr lang="en-US" sz="1400" dirty="0">
                <a:sym typeface="Symbol" panose="05050102010706020507" pitchFamily="18" charset="2"/>
              </a:rPr>
              <a:t>   </a:t>
            </a:r>
            <a:r>
              <a:rPr lang="en-US" sz="1400" dirty="0" smtClean="0">
                <a:sym typeface="Symbol" panose="05050102010706020507" pitchFamily="18" charset="2"/>
              </a:rPr>
              <a:t>+ Reg</a:t>
            </a:r>
            <a:r>
              <a:rPr lang="en-US" sz="1400" baseline="-25000" dirty="0" smtClean="0">
                <a:sym typeface="Symbol" panose="05050102010706020507" pitchFamily="18" charset="2"/>
              </a:rPr>
              <a:t>1</a:t>
            </a:r>
            <a:r>
              <a:rPr lang="en-US" sz="1400" dirty="0" smtClean="0">
                <a:sym typeface="Symbol" panose="05050102010706020507" pitchFamily="18" charset="2"/>
              </a:rPr>
              <a:t> Num</a:t>
            </a:r>
            <a:r>
              <a:rPr lang="en-US" sz="1400" baseline="-25000" dirty="0" smtClean="0">
                <a:sym typeface="Symbol" panose="05050102010706020507" pitchFamily="18" charset="2"/>
              </a:rPr>
              <a:t>2</a:t>
            </a:r>
            <a:r>
              <a:rPr lang="en-US" sz="1400" dirty="0">
                <a:sym typeface="Symbol" panose="05050102010706020507" pitchFamily="18" charset="2"/>
              </a:rPr>
              <a:t>		</a:t>
            </a:r>
            <a:r>
              <a:rPr lang="en-US" sz="1400" dirty="0" err="1" smtClean="0">
                <a:sym typeface="Symbol" panose="05050102010706020507" pitchFamily="18" charset="2"/>
              </a:rPr>
              <a:t>loadAI</a:t>
            </a:r>
            <a:r>
              <a:rPr lang="en-US" sz="1400" dirty="0" smtClean="0">
                <a:sym typeface="Symbol" panose="05050102010706020507" pitchFamily="18" charset="2"/>
              </a:rPr>
              <a:t>  r</a:t>
            </a:r>
            <a:r>
              <a:rPr lang="en-US" sz="1400" baseline="-25000" dirty="0" smtClean="0">
                <a:sym typeface="Symbol" panose="05050102010706020507" pitchFamily="18" charset="2"/>
              </a:rPr>
              <a:t>1</a:t>
            </a:r>
            <a:r>
              <a:rPr lang="en-US" sz="1400" dirty="0">
                <a:sym typeface="Symbol" panose="05050102010706020507" pitchFamily="18" charset="2"/>
              </a:rPr>
              <a:t>, </a:t>
            </a:r>
            <a:r>
              <a:rPr lang="en-US" sz="1400" dirty="0" smtClean="0">
                <a:sym typeface="Symbol" panose="05050102010706020507" pitchFamily="18" charset="2"/>
              </a:rPr>
              <a:t>n</a:t>
            </a:r>
            <a:r>
              <a:rPr lang="en-US" sz="1400" baseline="-25000" dirty="0" smtClean="0">
                <a:sym typeface="Symbol" panose="05050102010706020507" pitchFamily="18" charset="2"/>
              </a:rPr>
              <a:t>2</a:t>
            </a:r>
            <a:r>
              <a:rPr lang="en-US" sz="1400" dirty="0" smtClean="0">
                <a:sym typeface="Symbol" panose="05050102010706020507" pitchFamily="18" charset="2"/>
              </a:rPr>
              <a:t>  =&gt; </a:t>
            </a:r>
            <a:r>
              <a:rPr lang="en-US" sz="1400" dirty="0" err="1">
                <a:sym typeface="Symbol" panose="05050102010706020507" pitchFamily="18" charset="2"/>
              </a:rPr>
              <a:t>r</a:t>
            </a:r>
            <a:r>
              <a:rPr lang="en-US" sz="1400" baseline="-25000" dirty="0" err="1">
                <a:sym typeface="Symbol" panose="05050102010706020507" pitchFamily="18" charset="2"/>
              </a:rPr>
              <a:t>n</a:t>
            </a:r>
            <a:endParaRPr lang="en-US" sz="1400" baseline="-250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1400" dirty="0" smtClean="0">
                <a:sym typeface="Symbol" panose="05050102010706020507" pitchFamily="18" charset="2"/>
              </a:rPr>
              <a:t>14</a:t>
            </a:r>
            <a:r>
              <a:rPr lang="en-US" sz="1400" dirty="0">
                <a:sym typeface="Symbol" panose="05050102010706020507" pitchFamily="18" charset="2"/>
              </a:rPr>
              <a:t> </a:t>
            </a:r>
            <a:r>
              <a:rPr lang="en-US" sz="1400" dirty="0" smtClean="0">
                <a:sym typeface="Symbol" panose="05050102010706020507" pitchFamily="18" charset="2"/>
              </a:rPr>
              <a:t> </a:t>
            </a:r>
            <a:r>
              <a:rPr lang="en-US" sz="1400" dirty="0" err="1" smtClean="0">
                <a:sym typeface="Symbol" panose="05050102010706020507" pitchFamily="18" charset="2"/>
              </a:rPr>
              <a:t>Reg</a:t>
            </a:r>
            <a:r>
              <a:rPr lang="en-US" sz="1400" dirty="0" smtClean="0">
                <a:sym typeface="Symbol" panose="05050102010706020507" pitchFamily="18" charset="2"/>
              </a:rPr>
              <a:t> </a:t>
            </a:r>
            <a:r>
              <a:rPr lang="en-US" sz="1400" dirty="0">
                <a:sym typeface="Symbol" panose="05050102010706020507" pitchFamily="18" charset="2"/>
              </a:rPr>
              <a:t>  </a:t>
            </a:r>
            <a:r>
              <a:rPr lang="en-US" sz="1400" dirty="0" smtClean="0">
                <a:sym typeface="Symbol" panose="05050102010706020507" pitchFamily="18" charset="2"/>
              </a:rPr>
              <a:t>+ Lab</a:t>
            </a:r>
            <a:r>
              <a:rPr lang="en-US" sz="1400" baseline="-25000" dirty="0" smtClean="0">
                <a:sym typeface="Symbol" panose="05050102010706020507" pitchFamily="18" charset="2"/>
              </a:rPr>
              <a:t>1</a:t>
            </a:r>
            <a:r>
              <a:rPr lang="en-US" sz="1400" dirty="0" smtClean="0">
                <a:sym typeface="Symbol" panose="05050102010706020507" pitchFamily="18" charset="2"/>
              </a:rPr>
              <a:t> Reg</a:t>
            </a:r>
            <a:r>
              <a:rPr lang="en-US" sz="1400" baseline="-25000" dirty="0" smtClean="0">
                <a:sym typeface="Symbol" panose="05050102010706020507" pitchFamily="18" charset="2"/>
              </a:rPr>
              <a:t>2</a:t>
            </a:r>
            <a:r>
              <a:rPr lang="en-US" sz="1400" dirty="0">
                <a:sym typeface="Symbol" panose="05050102010706020507" pitchFamily="18" charset="2"/>
              </a:rPr>
              <a:t>		</a:t>
            </a:r>
            <a:r>
              <a:rPr lang="en-US" sz="1400" dirty="0" err="1">
                <a:sym typeface="Symbol" panose="05050102010706020507" pitchFamily="18" charset="2"/>
              </a:rPr>
              <a:t>loadAI</a:t>
            </a:r>
            <a:r>
              <a:rPr lang="en-US" sz="1400" dirty="0">
                <a:sym typeface="Symbol" panose="05050102010706020507" pitchFamily="18" charset="2"/>
              </a:rPr>
              <a:t> </a:t>
            </a:r>
            <a:r>
              <a:rPr lang="en-US" sz="1400" dirty="0" smtClean="0">
                <a:sym typeface="Symbol" panose="05050102010706020507" pitchFamily="18" charset="2"/>
              </a:rPr>
              <a:t> r</a:t>
            </a:r>
            <a:r>
              <a:rPr lang="en-US" sz="1400" baseline="-25000" dirty="0" smtClean="0">
                <a:sym typeface="Symbol" panose="05050102010706020507" pitchFamily="18" charset="2"/>
              </a:rPr>
              <a:t>2</a:t>
            </a:r>
            <a:r>
              <a:rPr lang="en-US" sz="1400" dirty="0" smtClean="0">
                <a:sym typeface="Symbol" panose="05050102010706020507" pitchFamily="18" charset="2"/>
              </a:rPr>
              <a:t>, l</a:t>
            </a:r>
            <a:r>
              <a:rPr lang="en-US" sz="1400" baseline="-25000" dirty="0">
                <a:sym typeface="Symbol" panose="05050102010706020507" pitchFamily="18" charset="2"/>
              </a:rPr>
              <a:t>1</a:t>
            </a:r>
            <a:r>
              <a:rPr lang="en-US" sz="1400" dirty="0" smtClean="0">
                <a:sym typeface="Symbol" panose="05050102010706020507" pitchFamily="18" charset="2"/>
              </a:rPr>
              <a:t>   =&gt; </a:t>
            </a:r>
            <a:r>
              <a:rPr lang="en-US" sz="1400" dirty="0" err="1">
                <a:sym typeface="Symbol" panose="05050102010706020507" pitchFamily="18" charset="2"/>
              </a:rPr>
              <a:t>r</a:t>
            </a:r>
            <a:r>
              <a:rPr lang="en-US" sz="1400" baseline="-25000" dirty="0" err="1">
                <a:sym typeface="Symbol" panose="05050102010706020507" pitchFamily="18" charset="2"/>
              </a:rPr>
              <a:t>n</a:t>
            </a:r>
            <a:endParaRPr lang="en-US" sz="1400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1400" dirty="0" smtClean="0">
                <a:sym typeface="Symbol" panose="05050102010706020507" pitchFamily="18" charset="2"/>
              </a:rPr>
              <a:t>15</a:t>
            </a:r>
            <a:r>
              <a:rPr lang="en-US" sz="1400" dirty="0">
                <a:sym typeface="Symbol" panose="05050102010706020507" pitchFamily="18" charset="2"/>
              </a:rPr>
              <a:t> </a:t>
            </a:r>
            <a:r>
              <a:rPr lang="en-US" sz="1400" dirty="0" smtClean="0">
                <a:sym typeface="Symbol" panose="05050102010706020507" pitchFamily="18" charset="2"/>
              </a:rPr>
              <a:t> </a:t>
            </a:r>
            <a:r>
              <a:rPr lang="en-US" sz="1400" dirty="0" err="1" smtClean="0">
                <a:sym typeface="Symbol" panose="05050102010706020507" pitchFamily="18" charset="2"/>
              </a:rPr>
              <a:t>Reg</a:t>
            </a:r>
            <a:r>
              <a:rPr lang="en-US" sz="1400" dirty="0" smtClean="0">
                <a:sym typeface="Symbol" panose="05050102010706020507" pitchFamily="18" charset="2"/>
              </a:rPr>
              <a:t> </a:t>
            </a:r>
            <a:r>
              <a:rPr lang="en-US" sz="1400" dirty="0">
                <a:sym typeface="Symbol" panose="05050102010706020507" pitchFamily="18" charset="2"/>
              </a:rPr>
              <a:t> </a:t>
            </a:r>
            <a:r>
              <a:rPr lang="en-US" sz="1400" dirty="0" smtClean="0">
                <a:sym typeface="Symbol" panose="05050102010706020507" pitchFamily="18" charset="2"/>
              </a:rPr>
              <a:t>+ Reg</a:t>
            </a:r>
            <a:r>
              <a:rPr lang="en-US" sz="1400" baseline="-25000" dirty="0" smtClean="0">
                <a:sym typeface="Symbol" panose="05050102010706020507" pitchFamily="18" charset="2"/>
              </a:rPr>
              <a:t>1</a:t>
            </a:r>
            <a:r>
              <a:rPr lang="en-US" sz="1400" dirty="0" smtClean="0">
                <a:sym typeface="Symbol" panose="05050102010706020507" pitchFamily="18" charset="2"/>
              </a:rPr>
              <a:t> Reg</a:t>
            </a:r>
            <a:r>
              <a:rPr lang="en-US" sz="1400" baseline="-25000" dirty="0" smtClean="0">
                <a:sym typeface="Symbol" panose="05050102010706020507" pitchFamily="18" charset="2"/>
              </a:rPr>
              <a:t>2</a:t>
            </a:r>
            <a:r>
              <a:rPr lang="en-US" sz="1400" dirty="0">
                <a:sym typeface="Symbol" panose="05050102010706020507" pitchFamily="18" charset="2"/>
              </a:rPr>
              <a:t>		</a:t>
            </a:r>
            <a:r>
              <a:rPr lang="en-US" sz="1400" dirty="0" smtClean="0">
                <a:sym typeface="Symbol" panose="05050102010706020507" pitchFamily="18" charset="2"/>
              </a:rPr>
              <a:t>add      r</a:t>
            </a:r>
            <a:r>
              <a:rPr lang="en-US" sz="1400" baseline="-25000" dirty="0" smtClean="0">
                <a:sym typeface="Symbol" panose="05050102010706020507" pitchFamily="18" charset="2"/>
              </a:rPr>
              <a:t>1</a:t>
            </a:r>
            <a:r>
              <a:rPr lang="en-US" sz="1400" dirty="0" smtClean="0">
                <a:sym typeface="Symbol" panose="05050102010706020507" pitchFamily="18" charset="2"/>
              </a:rPr>
              <a:t>, r</a:t>
            </a:r>
            <a:r>
              <a:rPr lang="en-US" sz="1400" baseline="-25000" dirty="0">
                <a:sym typeface="Symbol" panose="05050102010706020507" pitchFamily="18" charset="2"/>
              </a:rPr>
              <a:t>2</a:t>
            </a:r>
            <a:r>
              <a:rPr lang="en-US" sz="1400" dirty="0" smtClean="0">
                <a:sym typeface="Symbol" panose="05050102010706020507" pitchFamily="18" charset="2"/>
              </a:rPr>
              <a:t>   =&gt; </a:t>
            </a:r>
            <a:r>
              <a:rPr lang="en-US" sz="1400" dirty="0" err="1">
                <a:sym typeface="Symbol" panose="05050102010706020507" pitchFamily="18" charset="2"/>
              </a:rPr>
              <a:t>r</a:t>
            </a:r>
            <a:r>
              <a:rPr lang="en-US" sz="1400" baseline="-25000" dirty="0" err="1">
                <a:sym typeface="Symbol" panose="05050102010706020507" pitchFamily="18" charset="2"/>
              </a:rPr>
              <a:t>n</a:t>
            </a:r>
            <a:endParaRPr lang="en-US" sz="1400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1400" dirty="0" smtClean="0">
                <a:sym typeface="Symbol" panose="05050102010706020507" pitchFamily="18" charset="2"/>
              </a:rPr>
              <a:t>16  </a:t>
            </a:r>
            <a:r>
              <a:rPr lang="en-US" sz="1400" dirty="0" err="1">
                <a:sym typeface="Symbol" panose="05050102010706020507" pitchFamily="18" charset="2"/>
              </a:rPr>
              <a:t>Reg</a:t>
            </a:r>
            <a:r>
              <a:rPr lang="en-US" sz="1400" dirty="0">
                <a:sym typeface="Symbol" panose="05050102010706020507" pitchFamily="18" charset="2"/>
              </a:rPr>
              <a:t>  </a:t>
            </a:r>
            <a:r>
              <a:rPr lang="en-US" sz="1400" dirty="0" smtClean="0">
                <a:sym typeface="Symbol" panose="05050102010706020507" pitchFamily="18" charset="2"/>
              </a:rPr>
              <a:t>+ Reg</a:t>
            </a:r>
            <a:r>
              <a:rPr lang="en-US" sz="1400" baseline="-25000" dirty="0" smtClean="0">
                <a:sym typeface="Symbol" panose="05050102010706020507" pitchFamily="18" charset="2"/>
              </a:rPr>
              <a:t>1</a:t>
            </a:r>
            <a:r>
              <a:rPr lang="en-US" sz="1400" dirty="0" smtClean="0">
                <a:sym typeface="Symbol" panose="05050102010706020507" pitchFamily="18" charset="2"/>
              </a:rPr>
              <a:t> Num</a:t>
            </a:r>
            <a:r>
              <a:rPr lang="en-US" sz="1400" baseline="-25000" dirty="0" smtClean="0">
                <a:sym typeface="Symbol" panose="05050102010706020507" pitchFamily="18" charset="2"/>
              </a:rPr>
              <a:t>2</a:t>
            </a:r>
            <a:r>
              <a:rPr lang="en-US" sz="1400" dirty="0">
                <a:sym typeface="Symbol" panose="05050102010706020507" pitchFamily="18" charset="2"/>
              </a:rPr>
              <a:t>		</a:t>
            </a:r>
            <a:r>
              <a:rPr lang="en-US" sz="1400" dirty="0" err="1" smtClean="0">
                <a:sym typeface="Symbol" panose="05050102010706020507" pitchFamily="18" charset="2"/>
              </a:rPr>
              <a:t>addI</a:t>
            </a:r>
            <a:r>
              <a:rPr lang="en-US" sz="1400" dirty="0" smtClean="0">
                <a:sym typeface="Symbol" panose="05050102010706020507" pitchFamily="18" charset="2"/>
              </a:rPr>
              <a:t>     r</a:t>
            </a:r>
            <a:r>
              <a:rPr lang="en-US" sz="1400" baseline="-25000" dirty="0" smtClean="0">
                <a:sym typeface="Symbol" panose="05050102010706020507" pitchFamily="18" charset="2"/>
              </a:rPr>
              <a:t>1</a:t>
            </a:r>
            <a:r>
              <a:rPr lang="en-US" sz="1400" dirty="0">
                <a:sym typeface="Symbol" panose="05050102010706020507" pitchFamily="18" charset="2"/>
              </a:rPr>
              <a:t>, </a:t>
            </a:r>
            <a:r>
              <a:rPr lang="en-US" sz="1400" dirty="0" smtClean="0">
                <a:sym typeface="Symbol" panose="05050102010706020507" pitchFamily="18" charset="2"/>
              </a:rPr>
              <a:t>2</a:t>
            </a:r>
            <a:r>
              <a:rPr lang="en-US" sz="1400" baseline="-25000" dirty="0" smtClean="0">
                <a:sym typeface="Symbol" panose="05050102010706020507" pitchFamily="18" charset="2"/>
              </a:rPr>
              <a:t>2</a:t>
            </a:r>
            <a:r>
              <a:rPr lang="en-US" sz="1400" dirty="0" smtClean="0">
                <a:sym typeface="Symbol" panose="05050102010706020507" pitchFamily="18" charset="2"/>
              </a:rPr>
              <a:t>  </a:t>
            </a:r>
            <a:r>
              <a:rPr lang="en-US" sz="1400" dirty="0">
                <a:sym typeface="Symbol" panose="05050102010706020507" pitchFamily="18" charset="2"/>
              </a:rPr>
              <a:t>=&gt; </a:t>
            </a:r>
            <a:r>
              <a:rPr lang="en-US" sz="1400" dirty="0" err="1">
                <a:sym typeface="Symbol" panose="05050102010706020507" pitchFamily="18" charset="2"/>
              </a:rPr>
              <a:t>r</a:t>
            </a:r>
            <a:r>
              <a:rPr lang="en-US" sz="1400" baseline="-25000" dirty="0" err="1">
                <a:sym typeface="Symbol" panose="05050102010706020507" pitchFamily="18" charset="2"/>
              </a:rPr>
              <a:t>n</a:t>
            </a:r>
            <a:endParaRPr lang="en-US" sz="1400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1400" dirty="0" smtClean="0">
                <a:sym typeface="Symbol" panose="05050102010706020507" pitchFamily="18" charset="2"/>
              </a:rPr>
              <a:t>19  </a:t>
            </a:r>
            <a:r>
              <a:rPr lang="en-US" sz="1400" dirty="0" err="1" smtClean="0">
                <a:sym typeface="Symbol" panose="05050102010706020507" pitchFamily="18" charset="2"/>
              </a:rPr>
              <a:t>Reg</a:t>
            </a:r>
            <a:r>
              <a:rPr lang="en-US" sz="1400" dirty="0" smtClean="0">
                <a:sym typeface="Symbol" panose="05050102010706020507" pitchFamily="18" charset="2"/>
              </a:rPr>
              <a:t> </a:t>
            </a:r>
            <a:r>
              <a:rPr lang="en-US" sz="1400" dirty="0">
                <a:sym typeface="Symbol" panose="05050102010706020507" pitchFamily="18" charset="2"/>
              </a:rPr>
              <a:t> </a:t>
            </a:r>
            <a:r>
              <a:rPr lang="en-US" sz="1400" dirty="0" smtClean="0">
                <a:sym typeface="Symbol" panose="05050102010706020507" pitchFamily="18" charset="2"/>
              </a:rPr>
              <a:t>+ Lab</a:t>
            </a:r>
            <a:r>
              <a:rPr lang="en-US" sz="1400" baseline="-25000" dirty="0" smtClean="0">
                <a:sym typeface="Symbol" panose="05050102010706020507" pitchFamily="18" charset="2"/>
              </a:rPr>
              <a:t>1</a:t>
            </a:r>
            <a:r>
              <a:rPr lang="en-US" sz="1400" dirty="0" smtClean="0">
                <a:sym typeface="Symbol" panose="05050102010706020507" pitchFamily="18" charset="2"/>
              </a:rPr>
              <a:t> Reg</a:t>
            </a:r>
            <a:r>
              <a:rPr lang="en-US" sz="1400" baseline="-25000" dirty="0" smtClean="0">
                <a:sym typeface="Symbol" panose="05050102010706020507" pitchFamily="18" charset="2"/>
              </a:rPr>
              <a:t>2</a:t>
            </a:r>
            <a:r>
              <a:rPr lang="en-US" sz="1400" dirty="0">
                <a:sym typeface="Symbol" panose="05050102010706020507" pitchFamily="18" charset="2"/>
              </a:rPr>
              <a:t>		</a:t>
            </a:r>
            <a:r>
              <a:rPr lang="en-US" sz="1400" dirty="0" err="1">
                <a:sym typeface="Symbol" panose="05050102010706020507" pitchFamily="18" charset="2"/>
              </a:rPr>
              <a:t>addI</a:t>
            </a:r>
            <a:r>
              <a:rPr lang="en-US" sz="1400" dirty="0">
                <a:sym typeface="Symbol" panose="05050102010706020507" pitchFamily="18" charset="2"/>
              </a:rPr>
              <a:t>    </a:t>
            </a:r>
            <a:r>
              <a:rPr lang="en-US" sz="1400" dirty="0" smtClean="0">
                <a:sym typeface="Symbol" panose="05050102010706020507" pitchFamily="18" charset="2"/>
              </a:rPr>
              <a:t> r</a:t>
            </a:r>
            <a:r>
              <a:rPr lang="en-US" sz="1400" baseline="-25000" dirty="0" smtClean="0">
                <a:sym typeface="Symbol" panose="05050102010706020507" pitchFamily="18" charset="2"/>
              </a:rPr>
              <a:t>2</a:t>
            </a:r>
            <a:r>
              <a:rPr lang="en-US" sz="1400" dirty="0" smtClean="0">
                <a:sym typeface="Symbol" panose="05050102010706020507" pitchFamily="18" charset="2"/>
              </a:rPr>
              <a:t>, l</a:t>
            </a:r>
            <a:r>
              <a:rPr lang="en-US" sz="1400" baseline="-25000" dirty="0">
                <a:sym typeface="Symbol" panose="05050102010706020507" pitchFamily="18" charset="2"/>
              </a:rPr>
              <a:t>1</a:t>
            </a:r>
            <a:r>
              <a:rPr lang="en-US" sz="1400" dirty="0" smtClean="0">
                <a:sym typeface="Symbol" panose="05050102010706020507" pitchFamily="18" charset="2"/>
              </a:rPr>
              <a:t>   =&gt; </a:t>
            </a:r>
            <a:r>
              <a:rPr lang="en-US" sz="1400" dirty="0" err="1" smtClean="0">
                <a:sym typeface="Symbol" panose="05050102010706020507" pitchFamily="18" charset="2"/>
              </a:rPr>
              <a:t>r</a:t>
            </a:r>
            <a:r>
              <a:rPr lang="en-US" sz="1400" baseline="-25000" dirty="0" err="1" smtClean="0">
                <a:sym typeface="Symbol" panose="05050102010706020507" pitchFamily="18" charset="2"/>
              </a:rPr>
              <a:t>n</a:t>
            </a:r>
            <a:endParaRPr lang="en-US" sz="1400" baseline="-250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1400" dirty="0" smtClean="0">
                <a:sym typeface="Symbol" panose="05050102010706020507" pitchFamily="18" charset="2"/>
              </a:rPr>
              <a:t>20  ...</a:t>
            </a:r>
          </a:p>
          <a:p>
            <a:pPr marL="0" indent="0">
              <a:buNone/>
            </a:pPr>
            <a:endParaRPr lang="en-US" sz="1400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1353507" y="2398295"/>
            <a:ext cx="5917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Rewrite Rules - Another BNF, but including ambiguity!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6977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Instructions with LR Parser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N-</a:t>
            </a:r>
            <a:fld id="{D102F879-5E10-4AF1-AEB2-06CEFFCBE9C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82577" y="983292"/>
            <a:ext cx="6413425" cy="36933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= + Val</a:t>
            </a:r>
            <a:r>
              <a:rPr lang="en-US" baseline="-25000" dirty="0" smtClean="0"/>
              <a:t>1</a:t>
            </a:r>
            <a:r>
              <a:rPr lang="en-US" dirty="0" smtClean="0"/>
              <a:t> Num</a:t>
            </a:r>
            <a:r>
              <a:rPr lang="en-US" baseline="-25000" dirty="0" smtClean="0"/>
              <a:t>1</a:t>
            </a:r>
            <a:r>
              <a:rPr lang="en-US" dirty="0" smtClean="0"/>
              <a:t> - </a:t>
            </a:r>
            <a:r>
              <a:rPr lang="en-US" dirty="0" smtClean="0">
                <a:sym typeface="Symbol" panose="05050102010706020507" pitchFamily="18" charset="2"/>
              </a:rPr>
              <a:t>  + Val</a:t>
            </a:r>
            <a:r>
              <a:rPr lang="en-US" baseline="-25000" dirty="0" smtClean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 Num</a:t>
            </a:r>
            <a:r>
              <a:rPr lang="en-US" baseline="-25000" dirty="0" smtClean="0">
                <a:sym typeface="Symbol" panose="05050102010706020507" pitchFamily="18" charset="2"/>
              </a:rPr>
              <a:t>2 </a:t>
            </a:r>
            <a:r>
              <a:rPr lang="en-US" dirty="0" smtClean="0">
                <a:sym typeface="Symbol" panose="05050102010706020507" pitchFamily="18" charset="2"/>
              </a:rPr>
              <a:t>  Num</a:t>
            </a:r>
            <a:r>
              <a:rPr lang="en-US" baseline="-25000" dirty="0" smtClean="0">
                <a:sym typeface="Symbol" panose="05050102010706020507" pitchFamily="18" charset="2"/>
              </a:rPr>
              <a:t>3</a:t>
            </a:r>
            <a:r>
              <a:rPr lang="en-US" dirty="0" smtClean="0">
                <a:sym typeface="Symbol" panose="05050102010706020507" pitchFamily="18" charset="2"/>
              </a:rPr>
              <a:t>  + Lab</a:t>
            </a:r>
            <a:r>
              <a:rPr lang="en-US" baseline="-25000" dirty="0" smtClean="0">
                <a:sym typeface="Symbol" panose="05050102010706020507" pitchFamily="18" charset="2"/>
              </a:rPr>
              <a:t>1</a:t>
            </a:r>
            <a:r>
              <a:rPr lang="en-US" dirty="0" smtClean="0">
                <a:sym typeface="Symbol" panose="05050102010706020507" pitchFamily="18" charset="2"/>
              </a:rPr>
              <a:t> Num</a:t>
            </a:r>
            <a:r>
              <a:rPr lang="en-US" baseline="-25000" dirty="0" smtClean="0">
                <a:sym typeface="Symbol" panose="05050102010706020507" pitchFamily="18" charset="2"/>
              </a:rPr>
              <a:t>4</a:t>
            </a:r>
            <a:endParaRPr lang="en-US" baseline="-250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52400" y="1523374"/>
            <a:ext cx="3200400" cy="2209800"/>
          </a:xfr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9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      Production                                    ILOC Template</a:t>
            </a:r>
          </a:p>
          <a:p>
            <a:pPr marL="0" indent="0">
              <a:buNone/>
            </a:pPr>
            <a:r>
              <a:rPr lang="en-US" sz="900" dirty="0" smtClean="0">
                <a:sym typeface="Symbol" panose="05050102010706020507" pitchFamily="18" charset="2"/>
              </a:rPr>
              <a:t>5    ...</a:t>
            </a:r>
          </a:p>
          <a:p>
            <a:pPr marL="0" indent="0">
              <a:buNone/>
            </a:pPr>
            <a:r>
              <a:rPr lang="en-US" sz="900" dirty="0" smtClean="0">
                <a:sym typeface="Symbol" panose="05050102010706020507" pitchFamily="18" charset="2"/>
              </a:rPr>
              <a:t>6    </a:t>
            </a:r>
            <a:r>
              <a:rPr lang="en-US" sz="900" dirty="0" err="1" smtClean="0">
                <a:sym typeface="Symbol" panose="05050102010706020507" pitchFamily="18" charset="2"/>
              </a:rPr>
              <a:t>Reg</a:t>
            </a:r>
            <a:r>
              <a:rPr lang="en-US" sz="900" dirty="0" smtClean="0">
                <a:sym typeface="Symbol" panose="05050102010706020507" pitchFamily="18" charset="2"/>
              </a:rPr>
              <a:t> </a:t>
            </a:r>
            <a:r>
              <a:rPr lang="en-US" sz="900" dirty="0">
                <a:sym typeface="Symbol" panose="05050102010706020507" pitchFamily="18" charset="2"/>
              </a:rPr>
              <a:t> </a:t>
            </a:r>
            <a:r>
              <a:rPr lang="en-US" sz="900" dirty="0" smtClean="0">
                <a:sym typeface="Symbol" panose="05050102010706020507" pitchFamily="18" charset="2"/>
              </a:rPr>
              <a:t>Lab</a:t>
            </a:r>
            <a:r>
              <a:rPr lang="en-US" sz="900" baseline="-25000" dirty="0" smtClean="0">
                <a:sym typeface="Symbol" panose="05050102010706020507" pitchFamily="18" charset="2"/>
              </a:rPr>
              <a:t>1</a:t>
            </a:r>
            <a:r>
              <a:rPr lang="en-US" sz="900" dirty="0">
                <a:sym typeface="Symbol" panose="05050102010706020507" pitchFamily="18" charset="2"/>
              </a:rPr>
              <a:t>		</a:t>
            </a:r>
            <a:r>
              <a:rPr lang="en-US" sz="900" dirty="0" smtClean="0">
                <a:sym typeface="Symbol" panose="05050102010706020507" pitchFamily="18" charset="2"/>
              </a:rPr>
              <a:t>load      l</a:t>
            </a:r>
            <a:r>
              <a:rPr lang="en-US" sz="900" baseline="-25000" dirty="0" smtClean="0">
                <a:sym typeface="Symbol" panose="05050102010706020507" pitchFamily="18" charset="2"/>
              </a:rPr>
              <a:t>1</a:t>
            </a:r>
            <a:r>
              <a:rPr lang="en-US" sz="900" dirty="0" smtClean="0">
                <a:sym typeface="Symbol" panose="05050102010706020507" pitchFamily="18" charset="2"/>
              </a:rPr>
              <a:t>      =&gt; </a:t>
            </a:r>
            <a:r>
              <a:rPr lang="en-US" sz="900" dirty="0" err="1">
                <a:sym typeface="Symbol" panose="05050102010706020507" pitchFamily="18" charset="2"/>
              </a:rPr>
              <a:t>r</a:t>
            </a:r>
            <a:r>
              <a:rPr lang="en-US" sz="900" baseline="-25000" dirty="0" err="1">
                <a:sym typeface="Symbol" panose="05050102010706020507" pitchFamily="18" charset="2"/>
              </a:rPr>
              <a:t>n</a:t>
            </a:r>
            <a:endParaRPr lang="en-US" sz="900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900" dirty="0">
                <a:sym typeface="Symbol" panose="05050102010706020507" pitchFamily="18" charset="2"/>
              </a:rPr>
              <a:t>7</a:t>
            </a:r>
            <a:r>
              <a:rPr lang="en-US" sz="900" dirty="0" smtClean="0">
                <a:sym typeface="Symbol" panose="05050102010706020507" pitchFamily="18" charset="2"/>
              </a:rPr>
              <a:t>    </a:t>
            </a:r>
            <a:r>
              <a:rPr lang="en-US" sz="900" dirty="0" err="1" smtClean="0">
                <a:sym typeface="Symbol" panose="05050102010706020507" pitchFamily="18" charset="2"/>
              </a:rPr>
              <a:t>Reg</a:t>
            </a:r>
            <a:r>
              <a:rPr lang="en-US" sz="900" dirty="0" smtClean="0">
                <a:sym typeface="Symbol" panose="05050102010706020507" pitchFamily="18" charset="2"/>
              </a:rPr>
              <a:t>  Val</a:t>
            </a:r>
            <a:r>
              <a:rPr lang="en-US" sz="900" baseline="-25000" dirty="0" smtClean="0">
                <a:sym typeface="Symbol" panose="05050102010706020507" pitchFamily="18" charset="2"/>
              </a:rPr>
              <a:t>1</a:t>
            </a:r>
          </a:p>
          <a:p>
            <a:pPr marL="0" indent="0">
              <a:buNone/>
            </a:pPr>
            <a:r>
              <a:rPr lang="en-US" sz="900" dirty="0" smtClean="0">
                <a:sym typeface="Symbol" panose="05050102010706020507" pitchFamily="18" charset="2"/>
              </a:rPr>
              <a:t>8    </a:t>
            </a:r>
            <a:r>
              <a:rPr lang="en-US" sz="900" dirty="0" err="1" smtClean="0">
                <a:sym typeface="Symbol" panose="05050102010706020507" pitchFamily="18" charset="2"/>
              </a:rPr>
              <a:t>Reg</a:t>
            </a:r>
            <a:r>
              <a:rPr lang="en-US" sz="900" dirty="0" smtClean="0">
                <a:sym typeface="Symbol" panose="05050102010706020507" pitchFamily="18" charset="2"/>
              </a:rPr>
              <a:t> </a:t>
            </a:r>
            <a:r>
              <a:rPr lang="en-US" sz="900" dirty="0">
                <a:sym typeface="Symbol" panose="05050102010706020507" pitchFamily="18" charset="2"/>
              </a:rPr>
              <a:t> </a:t>
            </a:r>
            <a:r>
              <a:rPr lang="en-US" sz="900" dirty="0" smtClean="0">
                <a:sym typeface="Symbol" panose="05050102010706020507" pitchFamily="18" charset="2"/>
              </a:rPr>
              <a:t>Num</a:t>
            </a:r>
            <a:r>
              <a:rPr lang="en-US" sz="900" baseline="-25000" dirty="0" smtClean="0">
                <a:sym typeface="Symbol" panose="05050102010706020507" pitchFamily="18" charset="2"/>
              </a:rPr>
              <a:t>1</a:t>
            </a:r>
            <a:r>
              <a:rPr lang="en-US" sz="900" dirty="0">
                <a:sym typeface="Symbol" panose="05050102010706020507" pitchFamily="18" charset="2"/>
              </a:rPr>
              <a:t>		</a:t>
            </a:r>
            <a:r>
              <a:rPr lang="en-US" sz="900" dirty="0" err="1" smtClean="0">
                <a:sym typeface="Symbol" panose="05050102010706020507" pitchFamily="18" charset="2"/>
              </a:rPr>
              <a:t>loadl</a:t>
            </a:r>
            <a:r>
              <a:rPr lang="en-US" sz="900" dirty="0" smtClean="0">
                <a:sym typeface="Symbol" panose="05050102010706020507" pitchFamily="18" charset="2"/>
              </a:rPr>
              <a:t>     n</a:t>
            </a:r>
            <a:r>
              <a:rPr lang="en-US" sz="900" baseline="-25000" dirty="0" smtClean="0">
                <a:sym typeface="Symbol" panose="05050102010706020507" pitchFamily="18" charset="2"/>
              </a:rPr>
              <a:t>1</a:t>
            </a:r>
            <a:r>
              <a:rPr lang="en-US" sz="900" dirty="0" smtClean="0">
                <a:sym typeface="Symbol" panose="05050102010706020507" pitchFamily="18" charset="2"/>
              </a:rPr>
              <a:t>      =&gt; </a:t>
            </a:r>
            <a:r>
              <a:rPr lang="en-US" sz="900" dirty="0" err="1">
                <a:sym typeface="Symbol" panose="05050102010706020507" pitchFamily="18" charset="2"/>
              </a:rPr>
              <a:t>r</a:t>
            </a:r>
            <a:r>
              <a:rPr lang="en-US" sz="900" baseline="-25000" dirty="0" err="1">
                <a:sym typeface="Symbol" panose="05050102010706020507" pitchFamily="18" charset="2"/>
              </a:rPr>
              <a:t>n</a:t>
            </a:r>
            <a:endParaRPr lang="en-US" sz="900" baseline="-250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900" dirty="0" smtClean="0">
                <a:sym typeface="Symbol" panose="05050102010706020507" pitchFamily="18" charset="2"/>
              </a:rPr>
              <a:t>9    </a:t>
            </a:r>
            <a:r>
              <a:rPr lang="en-US" sz="900" dirty="0" err="1" smtClean="0">
                <a:sym typeface="Symbol" panose="05050102010706020507" pitchFamily="18" charset="2"/>
              </a:rPr>
              <a:t>Reg</a:t>
            </a:r>
            <a:r>
              <a:rPr lang="en-US" sz="900" dirty="0" smtClean="0">
                <a:sym typeface="Symbol" panose="05050102010706020507" pitchFamily="18" charset="2"/>
              </a:rPr>
              <a:t> </a:t>
            </a:r>
            <a:r>
              <a:rPr lang="en-US" sz="900" dirty="0">
                <a:sym typeface="Symbol" panose="05050102010706020507" pitchFamily="18" charset="2"/>
              </a:rPr>
              <a:t> </a:t>
            </a:r>
            <a:r>
              <a:rPr lang="en-US" sz="900" dirty="0" smtClean="0">
                <a:sym typeface="Symbol" panose="05050102010706020507" pitchFamily="18" charset="2"/>
              </a:rPr>
              <a:t> Reg</a:t>
            </a:r>
            <a:r>
              <a:rPr lang="en-US" sz="900" baseline="-25000" dirty="0" smtClean="0">
                <a:sym typeface="Symbol" panose="05050102010706020507" pitchFamily="18" charset="2"/>
              </a:rPr>
              <a:t>1</a:t>
            </a:r>
            <a:r>
              <a:rPr lang="en-US" sz="900" dirty="0" smtClean="0">
                <a:sym typeface="Symbol" panose="05050102010706020507" pitchFamily="18" charset="2"/>
              </a:rPr>
              <a:t>	load      r</a:t>
            </a:r>
            <a:r>
              <a:rPr lang="en-US" sz="900" baseline="-25000" dirty="0" smtClean="0">
                <a:sym typeface="Symbol" panose="05050102010706020507" pitchFamily="18" charset="2"/>
              </a:rPr>
              <a:t>1</a:t>
            </a:r>
            <a:r>
              <a:rPr lang="en-US" sz="900" dirty="0" smtClean="0">
                <a:sym typeface="Symbol" panose="05050102010706020507" pitchFamily="18" charset="2"/>
              </a:rPr>
              <a:t>      =&gt; </a:t>
            </a:r>
            <a:r>
              <a:rPr lang="en-US" sz="900" dirty="0" err="1" smtClean="0">
                <a:sym typeface="Symbol" panose="05050102010706020507" pitchFamily="18" charset="2"/>
              </a:rPr>
              <a:t>r</a:t>
            </a:r>
            <a:r>
              <a:rPr lang="en-US" sz="900" baseline="-25000" dirty="0" err="1" smtClean="0">
                <a:sym typeface="Symbol" panose="05050102010706020507" pitchFamily="18" charset="2"/>
              </a:rPr>
              <a:t>n</a:t>
            </a:r>
            <a:endParaRPr lang="en-US" sz="900" baseline="-250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900" dirty="0" smtClean="0">
                <a:sym typeface="Symbol" panose="05050102010706020507" pitchFamily="18" charset="2"/>
              </a:rPr>
              <a:t>10  </a:t>
            </a:r>
            <a:r>
              <a:rPr lang="en-US" sz="900" dirty="0" err="1">
                <a:sym typeface="Symbol" panose="05050102010706020507" pitchFamily="18" charset="2"/>
              </a:rPr>
              <a:t>Reg</a:t>
            </a:r>
            <a:r>
              <a:rPr lang="en-US" sz="900" dirty="0">
                <a:sym typeface="Symbol" panose="05050102010706020507" pitchFamily="18" charset="2"/>
              </a:rPr>
              <a:t>   </a:t>
            </a:r>
            <a:r>
              <a:rPr lang="en-US" sz="900" dirty="0" smtClean="0">
                <a:sym typeface="Symbol" panose="05050102010706020507" pitchFamily="18" charset="2"/>
              </a:rPr>
              <a:t>+ Reg</a:t>
            </a:r>
            <a:r>
              <a:rPr lang="en-US" sz="900" baseline="-25000" dirty="0" smtClean="0">
                <a:sym typeface="Symbol" panose="05050102010706020507" pitchFamily="18" charset="2"/>
              </a:rPr>
              <a:t>1</a:t>
            </a:r>
            <a:r>
              <a:rPr lang="en-US" sz="900" dirty="0" smtClean="0">
                <a:sym typeface="Symbol" panose="05050102010706020507" pitchFamily="18" charset="2"/>
              </a:rPr>
              <a:t> Reg</a:t>
            </a:r>
            <a:r>
              <a:rPr lang="en-US" sz="900" baseline="-25000" dirty="0" smtClean="0">
                <a:sym typeface="Symbol" panose="05050102010706020507" pitchFamily="18" charset="2"/>
              </a:rPr>
              <a:t>2</a:t>
            </a:r>
            <a:r>
              <a:rPr lang="en-US" sz="900" dirty="0">
                <a:sym typeface="Symbol" panose="05050102010706020507" pitchFamily="18" charset="2"/>
              </a:rPr>
              <a:t>	</a:t>
            </a:r>
            <a:r>
              <a:rPr lang="en-US" sz="900" dirty="0" smtClean="0">
                <a:sym typeface="Symbol" panose="05050102010706020507" pitchFamily="18" charset="2"/>
              </a:rPr>
              <a:t>loadA0  r</a:t>
            </a:r>
            <a:r>
              <a:rPr lang="en-US" sz="900" baseline="-25000" dirty="0" smtClean="0">
                <a:sym typeface="Symbol" panose="05050102010706020507" pitchFamily="18" charset="2"/>
              </a:rPr>
              <a:t>1</a:t>
            </a:r>
            <a:r>
              <a:rPr lang="en-US" sz="900" dirty="0" smtClean="0">
                <a:sym typeface="Symbol" panose="05050102010706020507" pitchFamily="18" charset="2"/>
              </a:rPr>
              <a:t>, r</a:t>
            </a:r>
            <a:r>
              <a:rPr lang="en-US" sz="900" baseline="-25000" dirty="0" smtClean="0">
                <a:sym typeface="Symbol" panose="05050102010706020507" pitchFamily="18" charset="2"/>
              </a:rPr>
              <a:t>2</a:t>
            </a:r>
            <a:r>
              <a:rPr lang="en-US" sz="900" dirty="0" smtClean="0">
                <a:sym typeface="Symbol" panose="05050102010706020507" pitchFamily="18" charset="2"/>
              </a:rPr>
              <a:t>  =&gt; </a:t>
            </a:r>
            <a:r>
              <a:rPr lang="en-US" sz="900" dirty="0" err="1">
                <a:sym typeface="Symbol" panose="05050102010706020507" pitchFamily="18" charset="2"/>
              </a:rPr>
              <a:t>r</a:t>
            </a:r>
            <a:r>
              <a:rPr lang="en-US" sz="900" baseline="-25000" dirty="0" err="1">
                <a:sym typeface="Symbol" panose="05050102010706020507" pitchFamily="18" charset="2"/>
              </a:rPr>
              <a:t>n</a:t>
            </a:r>
            <a:endParaRPr lang="en-US" sz="900" baseline="-250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900" dirty="0" smtClean="0">
                <a:sym typeface="Symbol" panose="05050102010706020507" pitchFamily="18" charset="2"/>
              </a:rPr>
              <a:t>11  </a:t>
            </a:r>
            <a:r>
              <a:rPr lang="en-US" sz="900" dirty="0" err="1">
                <a:sym typeface="Symbol" panose="05050102010706020507" pitchFamily="18" charset="2"/>
              </a:rPr>
              <a:t>Reg</a:t>
            </a:r>
            <a:r>
              <a:rPr lang="en-US" sz="900" dirty="0">
                <a:sym typeface="Symbol" panose="05050102010706020507" pitchFamily="18" charset="2"/>
              </a:rPr>
              <a:t>   </a:t>
            </a:r>
            <a:r>
              <a:rPr lang="en-US" sz="900" dirty="0" smtClean="0">
                <a:sym typeface="Symbol" panose="05050102010706020507" pitchFamily="18" charset="2"/>
              </a:rPr>
              <a:t>+ Reg</a:t>
            </a:r>
            <a:r>
              <a:rPr lang="en-US" sz="900" baseline="-25000" dirty="0" smtClean="0">
                <a:sym typeface="Symbol" panose="05050102010706020507" pitchFamily="18" charset="2"/>
              </a:rPr>
              <a:t>1</a:t>
            </a:r>
            <a:r>
              <a:rPr lang="en-US" sz="900" dirty="0" smtClean="0">
                <a:sym typeface="Symbol" panose="05050102010706020507" pitchFamily="18" charset="2"/>
              </a:rPr>
              <a:t> Num</a:t>
            </a:r>
            <a:r>
              <a:rPr lang="en-US" sz="900" baseline="-25000" dirty="0" smtClean="0">
                <a:sym typeface="Symbol" panose="05050102010706020507" pitchFamily="18" charset="2"/>
              </a:rPr>
              <a:t>2</a:t>
            </a:r>
            <a:r>
              <a:rPr lang="en-US" sz="900" dirty="0">
                <a:sym typeface="Symbol" panose="05050102010706020507" pitchFamily="18" charset="2"/>
              </a:rPr>
              <a:t>	</a:t>
            </a:r>
            <a:r>
              <a:rPr lang="en-US" sz="900" dirty="0" err="1" smtClean="0">
                <a:sym typeface="Symbol" panose="05050102010706020507" pitchFamily="18" charset="2"/>
              </a:rPr>
              <a:t>loadAI</a:t>
            </a:r>
            <a:r>
              <a:rPr lang="en-US" sz="900" dirty="0" smtClean="0">
                <a:sym typeface="Symbol" panose="05050102010706020507" pitchFamily="18" charset="2"/>
              </a:rPr>
              <a:t>  r</a:t>
            </a:r>
            <a:r>
              <a:rPr lang="en-US" sz="900" baseline="-25000" dirty="0" smtClean="0">
                <a:sym typeface="Symbol" panose="05050102010706020507" pitchFamily="18" charset="2"/>
              </a:rPr>
              <a:t>1</a:t>
            </a:r>
            <a:r>
              <a:rPr lang="en-US" sz="900" dirty="0">
                <a:sym typeface="Symbol" panose="05050102010706020507" pitchFamily="18" charset="2"/>
              </a:rPr>
              <a:t>, </a:t>
            </a:r>
            <a:r>
              <a:rPr lang="en-US" sz="900" dirty="0" smtClean="0">
                <a:sym typeface="Symbol" panose="05050102010706020507" pitchFamily="18" charset="2"/>
              </a:rPr>
              <a:t>n</a:t>
            </a:r>
            <a:r>
              <a:rPr lang="en-US" sz="900" baseline="-25000" dirty="0" smtClean="0">
                <a:sym typeface="Symbol" panose="05050102010706020507" pitchFamily="18" charset="2"/>
              </a:rPr>
              <a:t>2</a:t>
            </a:r>
            <a:r>
              <a:rPr lang="en-US" sz="900" dirty="0" smtClean="0">
                <a:sym typeface="Symbol" panose="05050102010706020507" pitchFamily="18" charset="2"/>
              </a:rPr>
              <a:t>  =&gt; </a:t>
            </a:r>
            <a:r>
              <a:rPr lang="en-US" sz="900" dirty="0" err="1">
                <a:sym typeface="Symbol" panose="05050102010706020507" pitchFamily="18" charset="2"/>
              </a:rPr>
              <a:t>r</a:t>
            </a:r>
            <a:r>
              <a:rPr lang="en-US" sz="900" baseline="-25000" dirty="0" err="1">
                <a:sym typeface="Symbol" panose="05050102010706020507" pitchFamily="18" charset="2"/>
              </a:rPr>
              <a:t>n</a:t>
            </a:r>
            <a:endParaRPr lang="en-US" sz="900" baseline="-250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900" dirty="0" smtClean="0">
                <a:sym typeface="Symbol" panose="05050102010706020507" pitchFamily="18" charset="2"/>
              </a:rPr>
              <a:t>14</a:t>
            </a:r>
            <a:r>
              <a:rPr lang="en-US" sz="900" dirty="0">
                <a:sym typeface="Symbol" panose="05050102010706020507" pitchFamily="18" charset="2"/>
              </a:rPr>
              <a:t> </a:t>
            </a:r>
            <a:r>
              <a:rPr lang="en-US" sz="900" dirty="0" smtClean="0">
                <a:sym typeface="Symbol" panose="05050102010706020507" pitchFamily="18" charset="2"/>
              </a:rPr>
              <a:t> </a:t>
            </a:r>
            <a:r>
              <a:rPr lang="en-US" sz="900" dirty="0" err="1" smtClean="0">
                <a:sym typeface="Symbol" panose="05050102010706020507" pitchFamily="18" charset="2"/>
              </a:rPr>
              <a:t>Reg</a:t>
            </a:r>
            <a:r>
              <a:rPr lang="en-US" sz="900" dirty="0" smtClean="0">
                <a:sym typeface="Symbol" panose="05050102010706020507" pitchFamily="18" charset="2"/>
              </a:rPr>
              <a:t> </a:t>
            </a:r>
            <a:r>
              <a:rPr lang="en-US" sz="900" dirty="0">
                <a:sym typeface="Symbol" panose="05050102010706020507" pitchFamily="18" charset="2"/>
              </a:rPr>
              <a:t>  </a:t>
            </a:r>
            <a:r>
              <a:rPr lang="en-US" sz="900" dirty="0" smtClean="0">
                <a:sym typeface="Symbol" panose="05050102010706020507" pitchFamily="18" charset="2"/>
              </a:rPr>
              <a:t>+ Lab</a:t>
            </a:r>
            <a:r>
              <a:rPr lang="en-US" sz="900" baseline="-25000" dirty="0" smtClean="0">
                <a:sym typeface="Symbol" panose="05050102010706020507" pitchFamily="18" charset="2"/>
              </a:rPr>
              <a:t>1</a:t>
            </a:r>
            <a:r>
              <a:rPr lang="en-US" sz="900" dirty="0" smtClean="0">
                <a:sym typeface="Symbol" panose="05050102010706020507" pitchFamily="18" charset="2"/>
              </a:rPr>
              <a:t> Reg</a:t>
            </a:r>
            <a:r>
              <a:rPr lang="en-US" sz="900" baseline="-25000" dirty="0" smtClean="0">
                <a:sym typeface="Symbol" panose="05050102010706020507" pitchFamily="18" charset="2"/>
              </a:rPr>
              <a:t>2</a:t>
            </a:r>
            <a:r>
              <a:rPr lang="en-US" sz="900" dirty="0">
                <a:sym typeface="Symbol" panose="05050102010706020507" pitchFamily="18" charset="2"/>
              </a:rPr>
              <a:t>	</a:t>
            </a:r>
            <a:r>
              <a:rPr lang="en-US" sz="900" dirty="0" err="1" smtClean="0">
                <a:sym typeface="Symbol" panose="05050102010706020507" pitchFamily="18" charset="2"/>
              </a:rPr>
              <a:t>loadAI</a:t>
            </a:r>
            <a:r>
              <a:rPr lang="en-US" sz="900" dirty="0" smtClean="0">
                <a:sym typeface="Symbol" panose="05050102010706020507" pitchFamily="18" charset="2"/>
              </a:rPr>
              <a:t>  r</a:t>
            </a:r>
            <a:r>
              <a:rPr lang="en-US" sz="900" baseline="-25000" dirty="0" smtClean="0">
                <a:sym typeface="Symbol" panose="05050102010706020507" pitchFamily="18" charset="2"/>
              </a:rPr>
              <a:t>2</a:t>
            </a:r>
            <a:r>
              <a:rPr lang="en-US" sz="900" dirty="0" smtClean="0">
                <a:sym typeface="Symbol" panose="05050102010706020507" pitchFamily="18" charset="2"/>
              </a:rPr>
              <a:t>, l</a:t>
            </a:r>
            <a:r>
              <a:rPr lang="en-US" sz="900" baseline="-25000" dirty="0">
                <a:sym typeface="Symbol" panose="05050102010706020507" pitchFamily="18" charset="2"/>
              </a:rPr>
              <a:t>1</a:t>
            </a:r>
            <a:r>
              <a:rPr lang="en-US" sz="900" dirty="0" smtClean="0">
                <a:sym typeface="Symbol" panose="05050102010706020507" pitchFamily="18" charset="2"/>
              </a:rPr>
              <a:t>   =&gt; </a:t>
            </a:r>
            <a:r>
              <a:rPr lang="en-US" sz="900" dirty="0" err="1">
                <a:sym typeface="Symbol" panose="05050102010706020507" pitchFamily="18" charset="2"/>
              </a:rPr>
              <a:t>r</a:t>
            </a:r>
            <a:r>
              <a:rPr lang="en-US" sz="900" baseline="-25000" dirty="0" err="1">
                <a:sym typeface="Symbol" panose="05050102010706020507" pitchFamily="18" charset="2"/>
              </a:rPr>
              <a:t>n</a:t>
            </a:r>
            <a:endParaRPr lang="en-US" sz="900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900" dirty="0" smtClean="0">
                <a:sym typeface="Symbol" panose="05050102010706020507" pitchFamily="18" charset="2"/>
              </a:rPr>
              <a:t>15</a:t>
            </a:r>
            <a:r>
              <a:rPr lang="en-US" sz="900" dirty="0">
                <a:sym typeface="Symbol" panose="05050102010706020507" pitchFamily="18" charset="2"/>
              </a:rPr>
              <a:t> </a:t>
            </a:r>
            <a:r>
              <a:rPr lang="en-US" sz="900" dirty="0" smtClean="0">
                <a:sym typeface="Symbol" panose="05050102010706020507" pitchFamily="18" charset="2"/>
              </a:rPr>
              <a:t> </a:t>
            </a:r>
            <a:r>
              <a:rPr lang="en-US" sz="900" dirty="0" err="1" smtClean="0">
                <a:sym typeface="Symbol" panose="05050102010706020507" pitchFamily="18" charset="2"/>
              </a:rPr>
              <a:t>Reg</a:t>
            </a:r>
            <a:r>
              <a:rPr lang="en-US" sz="900" dirty="0" smtClean="0">
                <a:sym typeface="Symbol" panose="05050102010706020507" pitchFamily="18" charset="2"/>
              </a:rPr>
              <a:t> </a:t>
            </a:r>
            <a:r>
              <a:rPr lang="en-US" sz="900" dirty="0">
                <a:sym typeface="Symbol" panose="05050102010706020507" pitchFamily="18" charset="2"/>
              </a:rPr>
              <a:t> </a:t>
            </a:r>
            <a:r>
              <a:rPr lang="en-US" sz="900" dirty="0" smtClean="0">
                <a:sym typeface="Symbol" panose="05050102010706020507" pitchFamily="18" charset="2"/>
              </a:rPr>
              <a:t>+ Reg</a:t>
            </a:r>
            <a:r>
              <a:rPr lang="en-US" sz="900" baseline="-25000" dirty="0" smtClean="0">
                <a:sym typeface="Symbol" panose="05050102010706020507" pitchFamily="18" charset="2"/>
              </a:rPr>
              <a:t>1</a:t>
            </a:r>
            <a:r>
              <a:rPr lang="en-US" sz="900" dirty="0" smtClean="0">
                <a:sym typeface="Symbol" panose="05050102010706020507" pitchFamily="18" charset="2"/>
              </a:rPr>
              <a:t> Reg</a:t>
            </a:r>
            <a:r>
              <a:rPr lang="en-US" sz="900" baseline="-25000" dirty="0" smtClean="0">
                <a:sym typeface="Symbol" panose="05050102010706020507" pitchFamily="18" charset="2"/>
              </a:rPr>
              <a:t>2</a:t>
            </a:r>
            <a:r>
              <a:rPr lang="en-US" sz="900" dirty="0">
                <a:sym typeface="Symbol" panose="05050102010706020507" pitchFamily="18" charset="2"/>
              </a:rPr>
              <a:t>	</a:t>
            </a:r>
            <a:r>
              <a:rPr lang="en-US" sz="900" dirty="0" smtClean="0">
                <a:sym typeface="Symbol" panose="05050102010706020507" pitchFamily="18" charset="2"/>
              </a:rPr>
              <a:t>add      r</a:t>
            </a:r>
            <a:r>
              <a:rPr lang="en-US" sz="900" baseline="-25000" dirty="0" smtClean="0">
                <a:sym typeface="Symbol" panose="05050102010706020507" pitchFamily="18" charset="2"/>
              </a:rPr>
              <a:t>1</a:t>
            </a:r>
            <a:r>
              <a:rPr lang="en-US" sz="900" dirty="0" smtClean="0">
                <a:sym typeface="Symbol" panose="05050102010706020507" pitchFamily="18" charset="2"/>
              </a:rPr>
              <a:t>, r</a:t>
            </a:r>
            <a:r>
              <a:rPr lang="en-US" sz="900" baseline="-25000" dirty="0">
                <a:sym typeface="Symbol" panose="05050102010706020507" pitchFamily="18" charset="2"/>
              </a:rPr>
              <a:t>2</a:t>
            </a:r>
            <a:r>
              <a:rPr lang="en-US" sz="900" dirty="0" smtClean="0">
                <a:sym typeface="Symbol" panose="05050102010706020507" pitchFamily="18" charset="2"/>
              </a:rPr>
              <a:t>   =&gt; </a:t>
            </a:r>
            <a:r>
              <a:rPr lang="en-US" sz="900" dirty="0" err="1">
                <a:sym typeface="Symbol" panose="05050102010706020507" pitchFamily="18" charset="2"/>
              </a:rPr>
              <a:t>r</a:t>
            </a:r>
            <a:r>
              <a:rPr lang="en-US" sz="900" baseline="-25000" dirty="0" err="1">
                <a:sym typeface="Symbol" panose="05050102010706020507" pitchFamily="18" charset="2"/>
              </a:rPr>
              <a:t>n</a:t>
            </a:r>
            <a:endParaRPr lang="en-US" sz="900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900" dirty="0" smtClean="0">
                <a:sym typeface="Symbol" panose="05050102010706020507" pitchFamily="18" charset="2"/>
              </a:rPr>
              <a:t>16  </a:t>
            </a:r>
            <a:r>
              <a:rPr lang="en-US" sz="900" dirty="0" err="1">
                <a:sym typeface="Symbol" panose="05050102010706020507" pitchFamily="18" charset="2"/>
              </a:rPr>
              <a:t>Reg</a:t>
            </a:r>
            <a:r>
              <a:rPr lang="en-US" sz="900" dirty="0">
                <a:sym typeface="Symbol" panose="05050102010706020507" pitchFamily="18" charset="2"/>
              </a:rPr>
              <a:t>  </a:t>
            </a:r>
            <a:r>
              <a:rPr lang="en-US" sz="900" dirty="0" smtClean="0">
                <a:sym typeface="Symbol" panose="05050102010706020507" pitchFamily="18" charset="2"/>
              </a:rPr>
              <a:t>+ Reg</a:t>
            </a:r>
            <a:r>
              <a:rPr lang="en-US" sz="900" baseline="-25000" dirty="0" smtClean="0">
                <a:sym typeface="Symbol" panose="05050102010706020507" pitchFamily="18" charset="2"/>
              </a:rPr>
              <a:t>1</a:t>
            </a:r>
            <a:r>
              <a:rPr lang="en-US" sz="900" dirty="0" smtClean="0">
                <a:sym typeface="Symbol" panose="05050102010706020507" pitchFamily="18" charset="2"/>
              </a:rPr>
              <a:t> Num</a:t>
            </a:r>
            <a:r>
              <a:rPr lang="en-US" sz="900" baseline="-25000" dirty="0" smtClean="0">
                <a:sym typeface="Symbol" panose="05050102010706020507" pitchFamily="18" charset="2"/>
              </a:rPr>
              <a:t>2</a:t>
            </a:r>
            <a:r>
              <a:rPr lang="en-US" sz="900" dirty="0">
                <a:sym typeface="Symbol" panose="05050102010706020507" pitchFamily="18" charset="2"/>
              </a:rPr>
              <a:t>	</a:t>
            </a:r>
            <a:r>
              <a:rPr lang="en-US" sz="900" dirty="0" err="1" smtClean="0">
                <a:sym typeface="Symbol" panose="05050102010706020507" pitchFamily="18" charset="2"/>
              </a:rPr>
              <a:t>addI</a:t>
            </a:r>
            <a:r>
              <a:rPr lang="en-US" sz="900" dirty="0" smtClean="0">
                <a:sym typeface="Symbol" panose="05050102010706020507" pitchFamily="18" charset="2"/>
              </a:rPr>
              <a:t>     r</a:t>
            </a:r>
            <a:r>
              <a:rPr lang="en-US" sz="900" baseline="-25000" dirty="0" smtClean="0">
                <a:sym typeface="Symbol" panose="05050102010706020507" pitchFamily="18" charset="2"/>
              </a:rPr>
              <a:t>1</a:t>
            </a:r>
            <a:r>
              <a:rPr lang="en-US" sz="900" dirty="0">
                <a:sym typeface="Symbol" panose="05050102010706020507" pitchFamily="18" charset="2"/>
              </a:rPr>
              <a:t>, </a:t>
            </a:r>
            <a:r>
              <a:rPr lang="en-US" sz="900" dirty="0" smtClean="0">
                <a:sym typeface="Symbol" panose="05050102010706020507" pitchFamily="18" charset="2"/>
              </a:rPr>
              <a:t>2</a:t>
            </a:r>
            <a:r>
              <a:rPr lang="en-US" sz="900" baseline="-25000" dirty="0" smtClean="0">
                <a:sym typeface="Symbol" panose="05050102010706020507" pitchFamily="18" charset="2"/>
              </a:rPr>
              <a:t>2</a:t>
            </a:r>
            <a:r>
              <a:rPr lang="en-US" sz="900" dirty="0" smtClean="0">
                <a:sym typeface="Symbol" panose="05050102010706020507" pitchFamily="18" charset="2"/>
              </a:rPr>
              <a:t>  </a:t>
            </a:r>
            <a:r>
              <a:rPr lang="en-US" sz="900" dirty="0">
                <a:sym typeface="Symbol" panose="05050102010706020507" pitchFamily="18" charset="2"/>
              </a:rPr>
              <a:t>=&gt; </a:t>
            </a:r>
            <a:r>
              <a:rPr lang="en-US" sz="900" dirty="0" err="1">
                <a:sym typeface="Symbol" panose="05050102010706020507" pitchFamily="18" charset="2"/>
              </a:rPr>
              <a:t>r</a:t>
            </a:r>
            <a:r>
              <a:rPr lang="en-US" sz="900" baseline="-25000" dirty="0" err="1">
                <a:sym typeface="Symbol" panose="05050102010706020507" pitchFamily="18" charset="2"/>
              </a:rPr>
              <a:t>n</a:t>
            </a:r>
            <a:endParaRPr lang="en-US" sz="900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900" dirty="0" smtClean="0">
                <a:sym typeface="Symbol" panose="05050102010706020507" pitchFamily="18" charset="2"/>
              </a:rPr>
              <a:t>19  </a:t>
            </a:r>
            <a:r>
              <a:rPr lang="en-US" sz="900" dirty="0" err="1" smtClean="0">
                <a:sym typeface="Symbol" panose="05050102010706020507" pitchFamily="18" charset="2"/>
              </a:rPr>
              <a:t>Reg</a:t>
            </a:r>
            <a:r>
              <a:rPr lang="en-US" sz="900" dirty="0" smtClean="0">
                <a:sym typeface="Symbol" panose="05050102010706020507" pitchFamily="18" charset="2"/>
              </a:rPr>
              <a:t> </a:t>
            </a:r>
            <a:r>
              <a:rPr lang="en-US" sz="900" dirty="0">
                <a:sym typeface="Symbol" panose="05050102010706020507" pitchFamily="18" charset="2"/>
              </a:rPr>
              <a:t> </a:t>
            </a:r>
            <a:r>
              <a:rPr lang="en-US" sz="900" dirty="0" smtClean="0">
                <a:sym typeface="Symbol" panose="05050102010706020507" pitchFamily="18" charset="2"/>
              </a:rPr>
              <a:t>+ Lab</a:t>
            </a:r>
            <a:r>
              <a:rPr lang="en-US" sz="900" baseline="-25000" dirty="0" smtClean="0">
                <a:sym typeface="Symbol" panose="05050102010706020507" pitchFamily="18" charset="2"/>
              </a:rPr>
              <a:t>1</a:t>
            </a:r>
            <a:r>
              <a:rPr lang="en-US" sz="900" dirty="0" smtClean="0">
                <a:sym typeface="Symbol" panose="05050102010706020507" pitchFamily="18" charset="2"/>
              </a:rPr>
              <a:t> Reg</a:t>
            </a:r>
            <a:r>
              <a:rPr lang="en-US" sz="900" baseline="-25000" dirty="0" smtClean="0">
                <a:sym typeface="Symbol" panose="05050102010706020507" pitchFamily="18" charset="2"/>
              </a:rPr>
              <a:t>2</a:t>
            </a:r>
            <a:r>
              <a:rPr lang="en-US" sz="900" dirty="0">
                <a:sym typeface="Symbol" panose="05050102010706020507" pitchFamily="18" charset="2"/>
              </a:rPr>
              <a:t>	</a:t>
            </a:r>
            <a:r>
              <a:rPr lang="en-US" sz="900" dirty="0" err="1" smtClean="0">
                <a:sym typeface="Symbol" panose="05050102010706020507" pitchFamily="18" charset="2"/>
              </a:rPr>
              <a:t>addI</a:t>
            </a:r>
            <a:r>
              <a:rPr lang="en-US" sz="900" dirty="0" smtClean="0">
                <a:sym typeface="Symbol" panose="05050102010706020507" pitchFamily="18" charset="2"/>
              </a:rPr>
              <a:t>     r</a:t>
            </a:r>
            <a:r>
              <a:rPr lang="en-US" sz="900" baseline="-25000" dirty="0" smtClean="0">
                <a:sym typeface="Symbol" panose="05050102010706020507" pitchFamily="18" charset="2"/>
              </a:rPr>
              <a:t>2</a:t>
            </a:r>
            <a:r>
              <a:rPr lang="en-US" sz="900" dirty="0" smtClean="0">
                <a:sym typeface="Symbol" panose="05050102010706020507" pitchFamily="18" charset="2"/>
              </a:rPr>
              <a:t>, l</a:t>
            </a:r>
            <a:r>
              <a:rPr lang="en-US" sz="900" baseline="-25000" dirty="0">
                <a:sym typeface="Symbol" panose="05050102010706020507" pitchFamily="18" charset="2"/>
              </a:rPr>
              <a:t>1</a:t>
            </a:r>
            <a:r>
              <a:rPr lang="en-US" sz="900" dirty="0" smtClean="0">
                <a:sym typeface="Symbol" panose="05050102010706020507" pitchFamily="18" charset="2"/>
              </a:rPr>
              <a:t>   =&gt; </a:t>
            </a:r>
            <a:r>
              <a:rPr lang="en-US" sz="900" dirty="0" err="1" smtClean="0">
                <a:sym typeface="Symbol" panose="05050102010706020507" pitchFamily="18" charset="2"/>
              </a:rPr>
              <a:t>r</a:t>
            </a:r>
            <a:r>
              <a:rPr lang="en-US" sz="900" baseline="-25000" dirty="0" err="1" smtClean="0">
                <a:sym typeface="Symbol" panose="05050102010706020507" pitchFamily="18" charset="2"/>
              </a:rPr>
              <a:t>n</a:t>
            </a:r>
            <a:endParaRPr lang="en-US" sz="900" baseline="-250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900" dirty="0" smtClean="0">
                <a:sym typeface="Symbol" panose="05050102010706020507" pitchFamily="18" charset="2"/>
              </a:rPr>
              <a:t>20  ...</a:t>
            </a:r>
          </a:p>
          <a:p>
            <a:pPr marL="0" indent="0">
              <a:buNone/>
            </a:pPr>
            <a:endParaRPr lang="en-US" sz="900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sz="900" dirty="0"/>
          </a:p>
        </p:txBody>
      </p:sp>
      <p:sp>
        <p:nvSpPr>
          <p:cNvPr id="10" name="TextBox 9"/>
          <p:cNvSpPr txBox="1"/>
          <p:nvPr/>
        </p:nvSpPr>
        <p:spPr>
          <a:xfrm>
            <a:off x="1509998" y="4108007"/>
            <a:ext cx="7329202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/>
              <a:t>Use LR parser for </a:t>
            </a:r>
            <a:r>
              <a:rPr lang="en-US" sz="1600" dirty="0" smtClean="0">
                <a:solidFill>
                  <a:srgbClr val="00B050"/>
                </a:solidFill>
              </a:rPr>
              <a:t>Grammar</a:t>
            </a:r>
            <a:r>
              <a:rPr lang="en-US" sz="1600" dirty="0" smtClean="0"/>
              <a:t> to parse </a:t>
            </a:r>
            <a:r>
              <a:rPr lang="en-US" sz="1600" dirty="0" smtClean="0">
                <a:solidFill>
                  <a:srgbClr val="0000FF"/>
                </a:solidFill>
              </a:rPr>
              <a:t>prefix expression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/>
              <a:t>Ambiguous, so lots of parse-action conflicts: resolve with tie-breaker rules: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dirty="0" smtClean="0"/>
              <a:t>Lowest cost (need to augment Grammar productions with cost)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dirty="0" smtClean="0"/>
              <a:t>Favor large reductions over smaller ("maximal munch")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sz="1600" dirty="0" smtClean="0"/>
              <a:t>reduce-reduce conflict - choose longer reduction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sz="1600" dirty="0" smtClean="0"/>
              <a:t>shift-reduce conflict - choose shift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dirty="0" smtClean="0"/>
              <a:t>=&gt; largest number of prefix ops translated into machine instruction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 flipV="1">
            <a:off x="5334000" y="1523375"/>
            <a:ext cx="457200" cy="2577511"/>
          </a:xfrm>
          <a:prstGeom prst="straightConnector1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Curved Connector 23"/>
          <p:cNvCxnSpPr>
            <a:endCxn id="8" idx="3"/>
          </p:cNvCxnSpPr>
          <p:nvPr/>
        </p:nvCxnSpPr>
        <p:spPr bwMode="auto">
          <a:xfrm rot="16200000" flipV="1">
            <a:off x="2959395" y="3021680"/>
            <a:ext cx="1472611" cy="685800"/>
          </a:xfrm>
          <a:prstGeom prst="curvedConnector2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079150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 bwMode="auto">
          <a:xfrm>
            <a:off x="501869" y="3274219"/>
            <a:ext cx="8305800" cy="2590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669" y="1261603"/>
            <a:ext cx="7772400" cy="1441491"/>
          </a:xfrm>
        </p:spPr>
        <p:txBody>
          <a:bodyPr/>
          <a:lstStyle/>
          <a:p>
            <a:r>
              <a:rPr lang="en-US" sz="2000" dirty="0" smtClean="0"/>
              <a:t>Originally devised as the last optimization pass of a compiler</a:t>
            </a:r>
          </a:p>
          <a:p>
            <a:endParaRPr lang="en-US" sz="2000" dirty="0" smtClean="0"/>
          </a:p>
          <a:p>
            <a:r>
              <a:rPr lang="en-US" sz="2000" dirty="0" smtClean="0"/>
              <a:t>Examine a small, sliding window of target code (a few adjacent instructions) and optimize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N-</a:t>
            </a:r>
            <a:fld id="{D102F879-5E10-4AF1-AEB2-06CEFFCBE9C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59017" y="3894619"/>
            <a:ext cx="3429000" cy="646331"/>
          </a:xfrm>
          <a:prstGeom prst="rect">
            <a:avLst/>
          </a:prstGeom>
          <a:gradFill>
            <a:gsLst>
              <a:gs pos="0">
                <a:srgbClr val="BDEEFF"/>
              </a:gs>
              <a:gs pos="100000">
                <a:srgbClr val="1DC4FF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storeAI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       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 8</a:t>
            </a:r>
          </a:p>
          <a:p>
            <a:pPr algn="l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loadAI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 8 =&gt; r</a:t>
            </a:r>
            <a:r>
              <a:rPr lang="en-US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07117" y="3894618"/>
            <a:ext cx="287195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Memory[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+ 8] = r</a:t>
            </a:r>
            <a:r>
              <a:rPr lang="en-US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en-US" baseline="-25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15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Memory[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+ 8]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00181" y="3366832"/>
            <a:ext cx="1153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Reminder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55801" y="3961841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59017" y="4847257"/>
            <a:ext cx="3429000" cy="646331"/>
          </a:xfrm>
          <a:prstGeom prst="rect">
            <a:avLst/>
          </a:prstGeom>
          <a:gradFill>
            <a:gsLst>
              <a:gs pos="0">
                <a:srgbClr val="BDEEFF"/>
              </a:gs>
              <a:gs pos="100000">
                <a:srgbClr val="1DC4FF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storeAI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=&gt;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 8</a:t>
            </a:r>
          </a:p>
          <a:p>
            <a:pPr algn="l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i2i     r</a:t>
            </a:r>
            <a:r>
              <a:rPr lang="en-US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r</a:t>
            </a:r>
            <a:r>
              <a:rPr lang="en-US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07117" y="4847256"/>
            <a:ext cx="287195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Memory[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+ 8] = r</a:t>
            </a:r>
            <a:r>
              <a:rPr lang="en-US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en-US" baseline="-25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15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r</a:t>
            </a:r>
            <a:r>
              <a:rPr lang="en-US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3359" y="4886921"/>
            <a:ext cx="1204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Optimized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071583" y="3399753"/>
            <a:ext cx="2599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Cooper&amp;Torczon</a:t>
            </a:r>
            <a:r>
              <a:rPr lang="en-US" dirty="0" smtClean="0"/>
              <a:t> "ILOC"</a:t>
            </a:r>
            <a:endParaRPr lang="en-US" dirty="0"/>
          </a:p>
        </p:txBody>
      </p:sp>
      <p:sp>
        <p:nvSpPr>
          <p:cNvPr id="17" name="Title 3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Peephole Optimization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7350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auto">
          <a:xfrm>
            <a:off x="2141606" y="4220236"/>
            <a:ext cx="4784711" cy="20683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609723" y="1123829"/>
            <a:ext cx="6934077" cy="215277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Peeps,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N-</a:t>
            </a:r>
            <a:fld id="{D102F879-5E10-4AF1-AEB2-06CEFFCBE9C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14348" y="1672835"/>
            <a:ext cx="2710360" cy="646331"/>
          </a:xfrm>
          <a:prstGeom prst="rect">
            <a:avLst/>
          </a:prstGeom>
          <a:gradFill>
            <a:gsLst>
              <a:gs pos="0">
                <a:srgbClr val="BDEEFF"/>
              </a:gs>
              <a:gs pos="100000">
                <a:srgbClr val="1DC4FF"/>
              </a:gs>
            </a:gsLst>
            <a:lin ang="5400000" scaled="1"/>
          </a:gra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addI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r</a:t>
            </a:r>
            <a:r>
              <a:rPr lang="en-US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 0  =&gt; r</a:t>
            </a:r>
            <a:r>
              <a:rPr lang="en-US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</a:p>
          <a:p>
            <a:pPr algn="l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mult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r</a:t>
            </a:r>
            <a:r>
              <a:rPr lang="en-US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 r</a:t>
            </a:r>
            <a:r>
              <a:rPr lang="en-US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=&gt; r</a:t>
            </a:r>
            <a:r>
              <a:rPr lang="en-US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62448" y="1672834"/>
            <a:ext cx="216250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= r</a:t>
            </a:r>
            <a:r>
              <a:rPr lang="en-US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+ 0</a:t>
            </a:r>
            <a:endParaRPr lang="en-US" baseline="-25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r</a:t>
            </a:r>
            <a:r>
              <a:rPr lang="en-US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* r</a:t>
            </a:r>
            <a:r>
              <a:rPr lang="en-US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42273" y="1311263"/>
            <a:ext cx="115352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Reminder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87332" y="1811333"/>
            <a:ext cx="96853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Original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90700" y="2742490"/>
            <a:ext cx="2734008" cy="369332"/>
          </a:xfrm>
          <a:prstGeom prst="rect">
            <a:avLst/>
          </a:prstGeom>
          <a:gradFill>
            <a:gsLst>
              <a:gs pos="0">
                <a:srgbClr val="BDEEFF"/>
              </a:gs>
              <a:gs pos="100000">
                <a:srgbClr val="1DC4FF"/>
              </a:gs>
            </a:gsLst>
            <a:lin ang="5400000" scaled="1"/>
          </a:gra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mult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r</a:t>
            </a:r>
            <a:r>
              <a:rPr lang="en-US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 r</a:t>
            </a:r>
            <a:r>
              <a:rPr lang="en-US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=&gt; r</a:t>
            </a:r>
            <a:r>
              <a:rPr lang="en-US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38800" y="2742489"/>
            <a:ext cx="21625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r</a:t>
            </a:r>
            <a:r>
              <a:rPr lang="en-US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* r</a:t>
            </a:r>
            <a:r>
              <a:rPr lang="en-US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723" y="2740995"/>
            <a:ext cx="120462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Optimized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406665" y="4489036"/>
            <a:ext cx="2710360" cy="646331"/>
          </a:xfrm>
          <a:prstGeom prst="rect">
            <a:avLst/>
          </a:prstGeom>
          <a:gradFill>
            <a:gsLst>
              <a:gs pos="0">
                <a:srgbClr val="BDEEFF"/>
              </a:gs>
              <a:gs pos="100000">
                <a:srgbClr val="1DC4FF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jumpI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L10</a:t>
            </a:r>
            <a:endParaRPr lang="en-US" baseline="-25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L10: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jumpI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L20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56691" y="4627535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383017" y="5417634"/>
            <a:ext cx="2734008" cy="646331"/>
          </a:xfrm>
          <a:prstGeom prst="rect">
            <a:avLst/>
          </a:prstGeom>
          <a:gradFill>
            <a:gsLst>
              <a:gs pos="0">
                <a:srgbClr val="BDEEFF"/>
              </a:gs>
              <a:gs pos="100000">
                <a:srgbClr val="1DC4FF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jumpI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L20</a:t>
            </a:r>
          </a:p>
          <a:p>
            <a:pPr algn="l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L10: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jumpI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L20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41606" y="5556133"/>
            <a:ext cx="1204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Optimized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5473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Peephole Optimizer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N-</a:t>
            </a:r>
            <a:fld id="{D102F879-5E10-4AF1-AEB2-06CEFFCBE9C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71600" y="3339981"/>
            <a:ext cx="14478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Expander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57600" y="3339981"/>
            <a:ext cx="14478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Simplifier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29300" y="3339981"/>
            <a:ext cx="14478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Matcher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 bwMode="auto">
          <a:xfrm>
            <a:off x="838200" y="3434388"/>
            <a:ext cx="494324" cy="165219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Right Arrow 11"/>
          <p:cNvSpPr/>
          <p:nvPr/>
        </p:nvSpPr>
        <p:spPr bwMode="auto">
          <a:xfrm>
            <a:off x="2971800" y="3442037"/>
            <a:ext cx="494324" cy="165219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5220188" y="3446344"/>
            <a:ext cx="494324" cy="165219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Right Arrow 13"/>
          <p:cNvSpPr/>
          <p:nvPr/>
        </p:nvSpPr>
        <p:spPr bwMode="auto">
          <a:xfrm>
            <a:off x="7408941" y="3434387"/>
            <a:ext cx="494324" cy="165219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1939" y="3962400"/>
            <a:ext cx="456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277101" y="3962400"/>
            <a:ext cx="72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819400" y="3962400"/>
            <a:ext cx="72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129079" y="3962400"/>
            <a:ext cx="72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LIR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676400" y="1600200"/>
            <a:ext cx="5600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Modern ISAs are enormous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Linear search for a match no longer fast enough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So . . .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524000" y="5141557"/>
            <a:ext cx="5600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Like a miniature compiler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Use for both peeps and instruction-selection</a:t>
            </a:r>
          </a:p>
        </p:txBody>
      </p:sp>
    </p:spTree>
    <p:extLst>
      <p:ext uri="{BB962C8B-B14F-4D97-AF65-F5344CB8AC3E}">
        <p14:creationId xmlns:p14="http://schemas.microsoft.com/office/powerpoint/2010/main" val="19260490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Selection via Peeps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N-</a:t>
            </a:r>
            <a:fld id="{D102F879-5E10-4AF1-AEB2-06CEFFCBE9C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2291" y="1601861"/>
            <a:ext cx="1143000" cy="584775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dk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/>
              <a:t>t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 = 2 </a:t>
            </a:r>
            <a:r>
              <a:rPr lang="en-US" sz="1600" dirty="0" smtClean="0">
                <a:sym typeface="Symbol" panose="05050102010706020507" pitchFamily="18" charset="2"/>
              </a:rPr>
              <a:t></a:t>
            </a:r>
            <a:r>
              <a:rPr lang="en-US" sz="1600" dirty="0" smtClean="0"/>
              <a:t> c</a:t>
            </a:r>
          </a:p>
          <a:p>
            <a:pPr algn="l"/>
            <a:r>
              <a:rPr lang="en-US" sz="1600" dirty="0" smtClean="0"/>
              <a:t>a = b - t</a:t>
            </a:r>
            <a:r>
              <a:rPr lang="en-US" sz="1600" baseline="-25000" dirty="0" smtClean="0"/>
              <a:t>1</a:t>
            </a:r>
            <a:endParaRPr lang="en-US" sz="16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1517374" y="1601861"/>
            <a:ext cx="1759226" cy="3539430"/>
          </a:xfrm>
          <a:prstGeom prst="rect">
            <a:avLst/>
          </a:prstGeom>
          <a:gradFill>
            <a:gsLst>
              <a:gs pos="0">
                <a:srgbClr val="BDEEFF"/>
              </a:gs>
              <a:gs pos="100000">
                <a:srgbClr val="4BD0FF"/>
              </a:gs>
            </a:gsLst>
            <a:lin ang="5400000" scaled="1"/>
          </a:gradFill>
          <a:ln>
            <a:solidFill>
              <a:schemeClr val="dk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2</a:t>
            </a:r>
          </a:p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11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@G</a:t>
            </a:r>
          </a:p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12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12</a:t>
            </a:r>
          </a:p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13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11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12</a:t>
            </a:r>
          </a:p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14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M[r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13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15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* 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14</a:t>
            </a:r>
          </a:p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16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-16</a:t>
            </a:r>
          </a:p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17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arp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16</a:t>
            </a:r>
          </a:p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18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M[r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17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19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M[r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18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20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19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- 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15</a:t>
            </a:r>
          </a:p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21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4</a:t>
            </a:r>
          </a:p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22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arp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21</a:t>
            </a:r>
          </a:p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M[r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22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= 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20</a:t>
            </a:r>
            <a:endParaRPr lang="en-US" sz="1600" baseline="-25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65074" y="117278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455491" y="1598573"/>
            <a:ext cx="2014343" cy="2062103"/>
          </a:xfrm>
          <a:prstGeom prst="rect">
            <a:avLst/>
          </a:prstGeom>
          <a:gradFill>
            <a:gsLst>
              <a:gs pos="0">
                <a:srgbClr val="BDEEFF"/>
              </a:gs>
              <a:gs pos="100000">
                <a:srgbClr val="4BD0FF"/>
              </a:gs>
            </a:gsLst>
            <a:lin ang="5400000" scaled="1"/>
          </a:gradFill>
          <a:ln>
            <a:solidFill>
              <a:schemeClr val="dk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2</a:t>
            </a:r>
          </a:p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11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@G</a:t>
            </a:r>
          </a:p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14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M(r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11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12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15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* 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14</a:t>
            </a:r>
          </a:p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18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M(rarp-16)</a:t>
            </a:r>
          </a:p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19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M(r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18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20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19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- 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15</a:t>
            </a:r>
          </a:p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M(r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arp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+4) = 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20</a:t>
            </a:r>
            <a:endParaRPr lang="en-US" sz="1600" baseline="-25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7762" y="117278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Simplified LIR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114800" y="4876800"/>
            <a:ext cx="4139277" cy="861774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dk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/>
              <a:t>a      4(</a:t>
            </a:r>
            <a:r>
              <a:rPr lang="en-US" sz="1600" dirty="0" err="1" smtClean="0"/>
              <a:t>arp</a:t>
            </a:r>
            <a:r>
              <a:rPr lang="en-US" sz="1600" dirty="0" smtClean="0"/>
              <a:t>)    Local Variable</a:t>
            </a:r>
          </a:p>
          <a:p>
            <a:pPr algn="l"/>
            <a:r>
              <a:rPr lang="en-US" sz="1600" dirty="0" smtClean="0"/>
              <a:t>b   -16(</a:t>
            </a:r>
            <a:r>
              <a:rPr lang="en-US" sz="1600" dirty="0" err="1" smtClean="0"/>
              <a:t>arp</a:t>
            </a:r>
            <a:r>
              <a:rPr lang="en-US" sz="1600" dirty="0" smtClean="0"/>
              <a:t>)    Call-by-reference parameter</a:t>
            </a:r>
          </a:p>
          <a:p>
            <a:pPr algn="l"/>
            <a:r>
              <a:rPr lang="en-US" sz="1600" dirty="0" smtClean="0"/>
              <a:t>c    12(@G)    Variable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263406" y="1172386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648726" y="1598574"/>
            <a:ext cx="3276600" cy="2062103"/>
          </a:xfrm>
          <a:prstGeom prst="rect">
            <a:avLst/>
          </a:prstGeom>
          <a:gradFill>
            <a:gsLst>
              <a:gs pos="0">
                <a:srgbClr val="BDEEFF"/>
              </a:gs>
              <a:gs pos="100000">
                <a:srgbClr val="4BD0FF"/>
              </a:gs>
            </a:gsLst>
            <a:lin ang="5400000" scaled="1"/>
          </a:gradFill>
          <a:ln>
            <a:solidFill>
              <a:schemeClr val="dk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loadI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2         =&gt; r10</a:t>
            </a:r>
          </a:p>
          <a:p>
            <a:pPr algn="l"/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loadI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@G        =&gt; r11</a:t>
            </a:r>
          </a:p>
          <a:p>
            <a:pPr algn="l"/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loadAI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r11, 12   =&gt; r14</a:t>
            </a:r>
          </a:p>
          <a:p>
            <a:pPr algn="l"/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mult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r10, r14  =&gt; r15</a:t>
            </a:r>
          </a:p>
          <a:p>
            <a:pPr algn="l"/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loadAI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rarp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-16 =&gt; r18</a:t>
            </a:r>
          </a:p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load    r18       =&gt; r19</a:t>
            </a:r>
          </a:p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sub     r19, r15  =&gt; r20</a:t>
            </a:r>
          </a:p>
          <a:p>
            <a:pPr algn="l"/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storeAI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r20       =&gt; rarp,4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43600" y="1172386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0687" y="5164865"/>
            <a:ext cx="1759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 Instructions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650974" y="3679744"/>
            <a:ext cx="1759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 Instructions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8104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Simplifier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N-</a:t>
            </a:r>
            <a:fld id="{D102F879-5E10-4AF1-AEB2-06CEFFCBE9C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60074" y="1295400"/>
            <a:ext cx="1873526" cy="830997"/>
          </a:xfrm>
          <a:prstGeom prst="rect">
            <a:avLst/>
          </a:prstGeom>
          <a:gradFill>
            <a:gsLst>
              <a:gs pos="0">
                <a:srgbClr val="BDEEFF"/>
              </a:gs>
              <a:gs pos="100000">
                <a:srgbClr val="4BD0FF"/>
              </a:gs>
            </a:gsLst>
            <a:lin ang="5400000" scaled="1"/>
          </a:gradFill>
          <a:ln>
            <a:solidFill>
              <a:schemeClr val="dk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2</a:t>
            </a:r>
          </a:p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11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@G</a:t>
            </a:r>
          </a:p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12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12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20216" y="1294491"/>
            <a:ext cx="1759226" cy="830997"/>
          </a:xfrm>
          <a:prstGeom prst="rect">
            <a:avLst/>
          </a:prstGeom>
          <a:gradFill>
            <a:gsLst>
              <a:gs pos="0">
                <a:srgbClr val="BDEEFF"/>
              </a:gs>
              <a:gs pos="100000">
                <a:srgbClr val="4BD0FF"/>
              </a:gs>
            </a:gsLst>
            <a:lin ang="5400000" scaled="1"/>
          </a:gradFill>
          <a:ln>
            <a:solidFill>
              <a:schemeClr val="dk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11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@G</a:t>
            </a:r>
          </a:p>
          <a:p>
            <a:pPr algn="l"/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12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12</a:t>
            </a:r>
          </a:p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13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11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75197" y="1297119"/>
            <a:ext cx="1759226" cy="830997"/>
          </a:xfrm>
          <a:prstGeom prst="rect">
            <a:avLst/>
          </a:prstGeom>
          <a:gradFill>
            <a:gsLst>
              <a:gs pos="0">
                <a:srgbClr val="BDEEFF"/>
              </a:gs>
              <a:gs pos="100000">
                <a:srgbClr val="4BD0FF"/>
              </a:gs>
            </a:gsLst>
            <a:lin ang="5400000" scaled="1"/>
          </a:gradFill>
          <a:ln>
            <a:solidFill>
              <a:schemeClr val="dk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11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@G</a:t>
            </a:r>
          </a:p>
          <a:p>
            <a:pPr algn="l"/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13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11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12</a:t>
            </a:r>
            <a:endParaRPr lang="en-US" sz="1600" baseline="-25000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14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M[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13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48399" y="1294491"/>
            <a:ext cx="1913111" cy="830997"/>
          </a:xfrm>
          <a:prstGeom prst="rect">
            <a:avLst/>
          </a:prstGeom>
          <a:gradFill>
            <a:gsLst>
              <a:gs pos="0">
                <a:srgbClr val="BDEEFF"/>
              </a:gs>
              <a:gs pos="100000">
                <a:srgbClr val="4BD0FF"/>
              </a:gs>
            </a:gsLst>
            <a:lin ang="5400000" scaled="1"/>
          </a:gradFill>
          <a:ln>
            <a:solidFill>
              <a:schemeClr val="dk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11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@G</a:t>
            </a:r>
          </a:p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14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M[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11 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+ 12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15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* 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0074" y="2362200"/>
            <a:ext cx="1873526" cy="830997"/>
          </a:xfrm>
          <a:prstGeom prst="rect">
            <a:avLst/>
          </a:prstGeom>
          <a:gradFill>
            <a:gsLst>
              <a:gs pos="0">
                <a:srgbClr val="BDEEFF"/>
              </a:gs>
              <a:gs pos="100000">
                <a:srgbClr val="4BD0FF"/>
              </a:gs>
            </a:gsLst>
            <a:lin ang="5400000" scaled="1"/>
          </a:gradFill>
          <a:ln>
            <a:solidFill>
              <a:schemeClr val="dk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14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M[r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11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+12]</a:t>
            </a:r>
          </a:p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15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* 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14</a:t>
            </a:r>
          </a:p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16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-16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20216" y="2361290"/>
            <a:ext cx="1759226" cy="830997"/>
          </a:xfrm>
          <a:prstGeom prst="rect">
            <a:avLst/>
          </a:prstGeom>
          <a:gradFill>
            <a:gsLst>
              <a:gs pos="0">
                <a:srgbClr val="BDEEFF"/>
              </a:gs>
              <a:gs pos="100000">
                <a:srgbClr val="4BD0FF"/>
              </a:gs>
            </a:gsLst>
            <a:lin ang="5400000" scaled="1"/>
          </a:gradFill>
          <a:ln>
            <a:solidFill>
              <a:schemeClr val="dk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15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* 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14</a:t>
            </a:r>
          </a:p>
          <a:p>
            <a:pPr algn="l"/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16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-16</a:t>
            </a:r>
          </a:p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17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arp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69942" y="2368226"/>
            <a:ext cx="1759226" cy="830997"/>
          </a:xfrm>
          <a:prstGeom prst="rect">
            <a:avLst/>
          </a:prstGeom>
          <a:gradFill>
            <a:gsLst>
              <a:gs pos="0">
                <a:srgbClr val="BDEEFF"/>
              </a:gs>
              <a:gs pos="100000">
                <a:srgbClr val="4BD0FF"/>
              </a:gs>
            </a:gsLst>
            <a:lin ang="5400000" scaled="1"/>
          </a:gradFill>
          <a:ln>
            <a:solidFill>
              <a:schemeClr val="dk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15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* 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14</a:t>
            </a:r>
          </a:p>
          <a:p>
            <a:pPr algn="l"/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17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arp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- 16</a:t>
            </a:r>
            <a:endParaRPr lang="en-US" sz="1600" baseline="-25000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18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M[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17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248400" y="2361290"/>
            <a:ext cx="1920994" cy="830997"/>
          </a:xfrm>
          <a:prstGeom prst="rect">
            <a:avLst/>
          </a:prstGeom>
          <a:gradFill>
            <a:gsLst>
              <a:gs pos="0">
                <a:srgbClr val="BDEEFF"/>
              </a:gs>
              <a:gs pos="100000">
                <a:srgbClr val="4BD0FF"/>
              </a:gs>
            </a:gsLst>
            <a:lin ang="5400000" scaled="1"/>
          </a:gradFill>
          <a:ln>
            <a:solidFill>
              <a:schemeClr val="dk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15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* 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14</a:t>
            </a:r>
          </a:p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18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M[r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arp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-16]</a:t>
            </a:r>
          </a:p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19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M[r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18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74" y="3429000"/>
            <a:ext cx="1873526" cy="830997"/>
          </a:xfrm>
          <a:prstGeom prst="rect">
            <a:avLst/>
          </a:prstGeom>
          <a:gradFill>
            <a:gsLst>
              <a:gs pos="0">
                <a:srgbClr val="BDEEFF"/>
              </a:gs>
              <a:gs pos="100000">
                <a:srgbClr val="4BD0FF"/>
              </a:gs>
            </a:gsLst>
            <a:lin ang="5400000" scaled="1"/>
          </a:gradFill>
          <a:ln>
            <a:solidFill>
              <a:schemeClr val="dk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18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M[r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arp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-16]</a:t>
            </a:r>
          </a:p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19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M[r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18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20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19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- 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20216" y="3412593"/>
            <a:ext cx="1759226" cy="830997"/>
          </a:xfrm>
          <a:prstGeom prst="rect">
            <a:avLst/>
          </a:prstGeom>
          <a:gradFill>
            <a:gsLst>
              <a:gs pos="0">
                <a:srgbClr val="BDEEFF"/>
              </a:gs>
              <a:gs pos="100000">
                <a:srgbClr val="4BD0FF"/>
              </a:gs>
            </a:gsLst>
            <a:lin ang="5400000" scaled="1"/>
          </a:gradFill>
          <a:ln>
            <a:solidFill>
              <a:schemeClr val="dk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19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M[r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18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20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19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- 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15</a:t>
            </a:r>
          </a:p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21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275197" y="3429000"/>
            <a:ext cx="1759226" cy="830997"/>
          </a:xfrm>
          <a:prstGeom prst="rect">
            <a:avLst/>
          </a:prstGeom>
          <a:gradFill>
            <a:gsLst>
              <a:gs pos="0">
                <a:srgbClr val="BDEEFF"/>
              </a:gs>
              <a:gs pos="100000">
                <a:srgbClr val="4BD0FF"/>
              </a:gs>
            </a:gsLst>
            <a:lin ang="5400000" scaled="1"/>
          </a:gradFill>
          <a:ln>
            <a:solidFill>
              <a:schemeClr val="dk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20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19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- 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15</a:t>
            </a:r>
          </a:p>
          <a:p>
            <a:pPr algn="l"/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21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</a:p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22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arp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256282" y="3428089"/>
            <a:ext cx="1913111" cy="830997"/>
          </a:xfrm>
          <a:prstGeom prst="rect">
            <a:avLst/>
          </a:prstGeom>
          <a:gradFill>
            <a:gsLst>
              <a:gs pos="0">
                <a:srgbClr val="BDEEFF"/>
              </a:gs>
              <a:gs pos="100000">
                <a:srgbClr val="4BD0FF"/>
              </a:gs>
            </a:gsLst>
            <a:lin ang="5400000" scaled="1"/>
          </a:gradFill>
          <a:ln>
            <a:solidFill>
              <a:schemeClr val="dk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20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19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- 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15</a:t>
            </a:r>
          </a:p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22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arp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+ 4</a:t>
            </a:r>
            <a:endParaRPr lang="en-US" sz="1600" baseline="-25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M[r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22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= 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20</a:t>
            </a:r>
            <a:endParaRPr lang="en-US" sz="1600" baseline="-25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0074" y="4497396"/>
            <a:ext cx="1873526" cy="584775"/>
          </a:xfrm>
          <a:prstGeom prst="rect">
            <a:avLst/>
          </a:prstGeom>
          <a:gradFill>
            <a:gsLst>
              <a:gs pos="0">
                <a:srgbClr val="BDEEFF"/>
              </a:gs>
              <a:gs pos="100000">
                <a:srgbClr val="4BD0FF"/>
              </a:gs>
            </a:gsLst>
            <a:lin ang="5400000" scaled="1"/>
          </a:gradFill>
          <a:ln>
            <a:solidFill>
              <a:schemeClr val="dk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20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= r</a:t>
            </a:r>
            <a:r>
              <a:rPr lang="en-US" sz="1600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19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- r</a:t>
            </a:r>
            <a:r>
              <a:rPr lang="en-US" sz="1600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15</a:t>
            </a:r>
          </a:p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M[r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22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= r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20</a:t>
            </a:r>
            <a:endParaRPr lang="en-US" sz="1600" baseline="-25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1905000" y="1294491"/>
            <a:ext cx="228600" cy="22950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129256" y="4528055"/>
            <a:ext cx="228600" cy="22950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45331" y="4461381"/>
            <a:ext cx="619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Roll 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3124789" y="4917031"/>
            <a:ext cx="228600" cy="229509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352800" y="4847120"/>
            <a:ext cx="2197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/>
              <a:t>Const</a:t>
            </a:r>
            <a:r>
              <a:rPr lang="en-US" dirty="0" smtClean="0"/>
              <a:t> Prop + DCE 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3850842" y="1304356"/>
            <a:ext cx="228600" cy="229509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805823" y="1294490"/>
            <a:ext cx="228600" cy="229509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932948" y="1294489"/>
            <a:ext cx="228600" cy="22950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1905000" y="2375937"/>
            <a:ext cx="228600" cy="22950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3850842" y="2371391"/>
            <a:ext cx="228600" cy="229509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805823" y="2375937"/>
            <a:ext cx="228600" cy="229509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7932948" y="2371390"/>
            <a:ext cx="228600" cy="22950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1905000" y="3428089"/>
            <a:ext cx="228600" cy="22950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834420" y="3419814"/>
            <a:ext cx="228600" cy="22950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815762" y="3424698"/>
            <a:ext cx="228600" cy="229509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940793" y="3432724"/>
            <a:ext cx="228600" cy="22950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1905000" y="4498676"/>
            <a:ext cx="228600" cy="22950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85800" y="5437368"/>
            <a:ext cx="7483593" cy="83099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/>
              <a:t>This example is simplified - never re-uses a virtual register: so we can delete the instruction after a constant propagation.  In general, we would have to generate </a:t>
            </a:r>
            <a:r>
              <a:rPr lang="en-US" sz="1600" dirty="0" err="1" smtClean="0"/>
              <a:t>liveness</a:t>
            </a:r>
            <a:r>
              <a:rPr lang="en-US" sz="1600" dirty="0" smtClean="0"/>
              <a:t> info for each virtual register to perform safe DCE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416262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5734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N-</a:t>
            </a:r>
            <a:fld id="{2FB0C9E9-887D-41D0-9880-291AB5B67FA4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57350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Instruction Scheduling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Register Allocation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And more….</a:t>
            </a:r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95400" y="76200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Next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N-</a:t>
            </a:r>
            <a:fld id="{5368EF1B-37C1-4399-992C-BD06BE70E50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Big Picture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57548" y="1524000"/>
            <a:ext cx="8153400" cy="3124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/>
              <a:t>Compiler = lots of fast stuff, followed by hard problems</a:t>
            </a:r>
          </a:p>
          <a:p>
            <a:pPr eaLnBrk="1" hangingPunct="1">
              <a:lnSpc>
                <a:spcPct val="90000"/>
              </a:lnSpc>
            </a:pPr>
            <a:endParaRPr lang="en-US" sz="16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Scanner: O(n)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Parser: O(n)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Analysis &amp; Optimization:  ~ O(n log 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Instruction selection: fast or NP-Complete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Instruction scheduling: NP-Complete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Register allocation: NP-Complete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5068658"/>
            <a:ext cx="7239697" cy="646331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Recall: approach in P501 to describing backend is 'survey' level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A deeper dive would require a further full, 10-week course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 Backend: 3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772400" cy="3581400"/>
          </a:xfrm>
        </p:spPr>
        <p:txBody>
          <a:bodyPr/>
          <a:lstStyle/>
          <a:p>
            <a:r>
              <a:rPr lang="en-US" sz="2400" dirty="0" smtClean="0"/>
              <a:t>Select Instructions</a:t>
            </a:r>
          </a:p>
          <a:p>
            <a:pPr lvl="1"/>
            <a:r>
              <a:rPr lang="en-US" sz="1800" dirty="0" err="1" smtClean="0"/>
              <a:t>eg</a:t>
            </a:r>
            <a:r>
              <a:rPr lang="en-US" sz="1800" dirty="0" smtClean="0"/>
              <a:t>: Best x86 instruction to implement: </a:t>
            </a:r>
            <a:r>
              <a:rPr lang="en-US" sz="1800" dirty="0" smtClean="0">
                <a:solidFill>
                  <a:srgbClr val="0000FF"/>
                </a:solidFill>
              </a:rPr>
              <a:t>vr17 = 12(</a:t>
            </a:r>
            <a:r>
              <a:rPr lang="en-US" sz="1800" dirty="0" err="1" smtClean="0">
                <a:solidFill>
                  <a:srgbClr val="0000FF"/>
                </a:solidFill>
              </a:rPr>
              <a:t>arp</a:t>
            </a:r>
            <a:r>
              <a:rPr lang="en-US" sz="1800" dirty="0" smtClean="0">
                <a:solidFill>
                  <a:srgbClr val="0000FF"/>
                </a:solidFill>
              </a:rPr>
              <a:t>)</a:t>
            </a:r>
            <a:r>
              <a:rPr lang="en-US" sz="1800" dirty="0" smtClean="0"/>
              <a:t> ?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sz="2400" dirty="0" smtClean="0"/>
              <a:t>Schedule Instructions</a:t>
            </a:r>
          </a:p>
          <a:p>
            <a:pPr lvl="1"/>
            <a:r>
              <a:rPr lang="en-US" sz="1800" dirty="0" err="1" smtClean="0"/>
              <a:t>eg</a:t>
            </a:r>
            <a:r>
              <a:rPr lang="en-US" sz="1800" dirty="0" smtClean="0"/>
              <a:t>: Given instructions </a:t>
            </a:r>
            <a:r>
              <a:rPr lang="en-US" sz="1800" dirty="0" err="1" smtClean="0">
                <a:solidFill>
                  <a:srgbClr val="0000FF"/>
                </a:solidFill>
              </a:rPr>
              <a:t>a,b,c,d,e,f,g</a:t>
            </a:r>
            <a:r>
              <a:rPr lang="en-US" sz="1800" dirty="0" smtClean="0"/>
              <a:t> would the program run faster if they were issued in a different order, such as </a:t>
            </a:r>
            <a:r>
              <a:rPr lang="en-US" sz="1800" dirty="0" err="1" smtClean="0">
                <a:solidFill>
                  <a:srgbClr val="0000FF"/>
                </a:solidFill>
              </a:rPr>
              <a:t>d,c,a,b,g,e,f</a:t>
            </a:r>
            <a:r>
              <a:rPr lang="en-US" sz="1800" dirty="0" smtClean="0"/>
              <a:t> ?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sz="2400" dirty="0" smtClean="0"/>
              <a:t>Allocate Registers</a:t>
            </a:r>
          </a:p>
          <a:p>
            <a:pPr lvl="1"/>
            <a:r>
              <a:rPr lang="en-US" sz="1800" dirty="0" err="1" smtClean="0"/>
              <a:t>eg</a:t>
            </a:r>
            <a:r>
              <a:rPr lang="en-US" sz="1800" dirty="0" smtClean="0"/>
              <a:t>: which variables to store in registers? which to store in memory?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N-</a:t>
            </a:r>
            <a:fld id="{D102F879-5E10-4AF1-AEB2-06CEFFCBE9C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185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Selection is . . 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N-</a:t>
            </a:r>
            <a:fld id="{D102F879-5E10-4AF1-AEB2-06CEFFCBE9C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3663869" y="1864519"/>
            <a:ext cx="2057400" cy="762000"/>
          </a:xfrm>
          <a:prstGeom prst="rect">
            <a:avLst/>
          </a:prstGeom>
          <a:gradFill>
            <a:gsLst>
              <a:gs pos="0">
                <a:srgbClr val="BDEEFF"/>
              </a:gs>
              <a:gs pos="100000">
                <a:srgbClr val="1DC4FF"/>
              </a:gs>
            </a:gsLst>
            <a:lin ang="5400000" scaled="1"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Select Real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Instructions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783575" y="1676400"/>
            <a:ext cx="1282861" cy="1138238"/>
          </a:xfrm>
          <a:prstGeom prst="round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Mid-Level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IR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7318702" y="1676400"/>
            <a:ext cx="1447800" cy="1138238"/>
          </a:xfrm>
          <a:prstGeom prst="round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Low-Level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IR</a:t>
            </a:r>
          </a:p>
        </p:txBody>
      </p:sp>
      <p:sp>
        <p:nvSpPr>
          <p:cNvPr id="10" name="Right Arrow 9"/>
          <p:cNvSpPr/>
          <p:nvPr/>
        </p:nvSpPr>
        <p:spPr bwMode="auto">
          <a:xfrm>
            <a:off x="2222338" y="2093119"/>
            <a:ext cx="1359063" cy="304800"/>
          </a:xfrm>
          <a:prstGeom prst="rightArrow">
            <a:avLst/>
          </a:prstGeom>
          <a:solidFill>
            <a:srgbClr val="BDE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5803739" y="2099073"/>
            <a:ext cx="1359061" cy="304800"/>
          </a:xfrm>
          <a:prstGeom prst="rightArrow">
            <a:avLst/>
          </a:prstGeom>
          <a:solidFill>
            <a:srgbClr val="BDE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19600" y="4255889"/>
            <a:ext cx="3886200" cy="92333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Specific to one chip/ISA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Use chip addressing modes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But still not decided on registers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28136" y="3685382"/>
            <a:ext cx="3276600" cy="2031325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TAC - Three Address Code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>
                <a:solidFill>
                  <a:srgbClr val="0000FF"/>
                </a:solidFill>
              </a:rPr>
              <a:t>t1 </a:t>
            </a:r>
            <a:r>
              <a:rPr lang="en-US" dirty="0">
                <a:solidFill>
                  <a:srgbClr val="0000FF"/>
                </a:solidFill>
                <a:sym typeface="Symbol" panose="05050102010706020507" pitchFamily="18" charset="2"/>
              </a:rPr>
              <a:t></a:t>
            </a:r>
            <a:r>
              <a:rPr lang="en-US" dirty="0">
                <a:solidFill>
                  <a:srgbClr val="0000FF"/>
                </a:solidFill>
              </a:rPr>
              <a:t> a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op b</a:t>
            </a: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sym typeface="Symbol" panose="05050102010706020507" pitchFamily="18" charset="2"/>
              </a:rPr>
              <a:t>Tree or Linear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sym typeface="Symbol" panose="05050102010706020507" pitchFamily="18" charset="2"/>
              </a:rPr>
              <a:t> </a:t>
            </a:r>
            <a:r>
              <a:rPr lang="en-US" dirty="0">
                <a:sym typeface="Symbol" panose="05050102010706020507" pitchFamily="18" charset="2"/>
              </a:rPr>
              <a:t>supply of </a:t>
            </a:r>
            <a:r>
              <a:rPr lang="en-US" dirty="0" smtClean="0">
                <a:sym typeface="Symbol" panose="05050102010706020507" pitchFamily="18" charset="2"/>
              </a:rPr>
              <a:t>temps</a:t>
            </a:r>
            <a:endParaRPr lang="en-US" dirty="0">
              <a:sym typeface="Symbol" panose="05050102010706020507" pitchFamily="18" charset="2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ym typeface="Symbol" panose="05050102010706020507" pitchFamily="18" charset="2"/>
              </a:rPr>
              <a:t>Array address </a:t>
            </a:r>
            <a:r>
              <a:rPr lang="en-US" dirty="0" err="1" smtClean="0">
                <a:sym typeface="Symbol" panose="05050102010706020507" pitchFamily="18" charset="2"/>
              </a:rPr>
              <a:t>calcs</a:t>
            </a:r>
            <a:r>
              <a:rPr lang="en-US" dirty="0" smtClean="0">
                <a:sym typeface="Symbol" panose="05050102010706020507" pitchFamily="18" charset="2"/>
              </a:rPr>
              <a:t>. explicit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sym typeface="Symbol" panose="05050102010706020507" pitchFamily="18" charset="2"/>
              </a:rPr>
              <a:t>Optimizations all done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sym typeface="Symbol" panose="05050102010706020507" pitchFamily="18" charset="2"/>
              </a:rPr>
              <a:t>Storage locations decided</a:t>
            </a:r>
            <a:endParaRPr lang="en-US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42306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Scheduling is . . 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N-</a:t>
            </a:r>
            <a:fld id="{D102F879-5E10-4AF1-AEB2-06CEFFCBE9C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3962400" y="1610285"/>
            <a:ext cx="2057400" cy="762000"/>
          </a:xfrm>
          <a:prstGeom prst="rect">
            <a:avLst/>
          </a:prstGeom>
          <a:gradFill>
            <a:gsLst>
              <a:gs pos="0">
                <a:srgbClr val="BDEEFF"/>
              </a:gs>
              <a:gs pos="100000">
                <a:srgbClr val="1DC4FF"/>
              </a:gs>
            </a:gsLst>
            <a:lin ang="5400000" scaled="1"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Schedule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2520869" y="1838885"/>
            <a:ext cx="1359063" cy="304800"/>
          </a:xfrm>
          <a:prstGeom prst="rightArrow">
            <a:avLst/>
          </a:prstGeom>
          <a:solidFill>
            <a:srgbClr val="BDE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6102270" y="1844839"/>
            <a:ext cx="1359061" cy="304800"/>
          </a:xfrm>
          <a:prstGeom prst="rightArrow">
            <a:avLst/>
          </a:prstGeom>
          <a:solidFill>
            <a:srgbClr val="BDE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4054" y="3403993"/>
            <a:ext cx="2950491" cy="646331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Execute in-order to get correct answer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 bwMode="auto">
          <a:xfrm>
            <a:off x="1499175" y="1038785"/>
            <a:ext cx="818121" cy="2209800"/>
          </a:xfrm>
          <a:prstGeom prst="round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b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c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f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h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7664904" y="1038785"/>
            <a:ext cx="818121" cy="2209800"/>
          </a:xfrm>
          <a:prstGeom prst="round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b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f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c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h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/>
              <a:t>f</a:t>
            </a:r>
            <a:endParaRPr lang="en-US" sz="16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5747385" y="3403993"/>
            <a:ext cx="3094001" cy="147732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i="1" dirty="0" smtClean="0"/>
              <a:t>Issue</a:t>
            </a:r>
            <a:r>
              <a:rPr lang="en-US" dirty="0" smtClean="0"/>
              <a:t> in new order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 smtClean="0"/>
              <a:t>eg</a:t>
            </a:r>
            <a:r>
              <a:rPr lang="en-US" dirty="0" smtClean="0"/>
              <a:t>: memory fetch is slow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 smtClean="0"/>
              <a:t>eg</a:t>
            </a:r>
            <a:r>
              <a:rPr lang="en-US" dirty="0" smtClean="0"/>
              <a:t>: divide is slow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Overall faster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Still get correct answer!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4551876"/>
            <a:ext cx="51816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Originally devised for super-computers</a:t>
            </a:r>
          </a:p>
          <a:p>
            <a:pPr algn="l"/>
            <a:r>
              <a:rPr lang="en-US" dirty="0" smtClean="0"/>
              <a:t>Now used everywhere: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in-order </a:t>
            </a:r>
            <a:r>
              <a:rPr lang="en-US" dirty="0" err="1" smtClean="0"/>
              <a:t>procs</a:t>
            </a:r>
            <a:r>
              <a:rPr lang="en-US" dirty="0" smtClean="0"/>
              <a:t> - Atom, older ARM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out-of-order </a:t>
            </a:r>
            <a:r>
              <a:rPr lang="en-US" dirty="0" err="1" smtClean="0"/>
              <a:t>procs</a:t>
            </a:r>
            <a:r>
              <a:rPr lang="en-US" dirty="0" smtClean="0"/>
              <a:t> - newer x86</a:t>
            </a:r>
          </a:p>
          <a:p>
            <a:pPr algn="l"/>
            <a:r>
              <a:rPr lang="en-US" dirty="0" smtClean="0"/>
              <a:t>Compiler does 'heavy lifting' - reduce chip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327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Allocation is . . 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N-</a:t>
            </a:r>
            <a:fld id="{D102F879-5E10-4AF1-AEB2-06CEFFCBE9C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3962400" y="1610285"/>
            <a:ext cx="2057400" cy="762000"/>
          </a:xfrm>
          <a:prstGeom prst="rect">
            <a:avLst/>
          </a:prstGeom>
          <a:gradFill>
            <a:gsLst>
              <a:gs pos="0">
                <a:srgbClr val="BDEEFF"/>
              </a:gs>
              <a:gs pos="100000">
                <a:srgbClr val="1DC4FF"/>
              </a:gs>
            </a:gsLst>
            <a:lin ang="5400000" scaled="1"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Allocate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2317297" y="1838885"/>
            <a:ext cx="1562636" cy="304800"/>
          </a:xfrm>
          <a:prstGeom prst="rightArrow">
            <a:avLst/>
          </a:prstGeom>
          <a:solidFill>
            <a:srgbClr val="BDE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6146383" y="1844839"/>
            <a:ext cx="1359061" cy="304800"/>
          </a:xfrm>
          <a:prstGeom prst="rightArrow">
            <a:avLst/>
          </a:prstGeom>
          <a:solidFill>
            <a:srgbClr val="BDE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4054" y="3757184"/>
            <a:ext cx="3113546" cy="646331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Virtual registers or temps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ym typeface="Symbol" panose="05050102010706020507" pitchFamily="18" charset="2"/>
              </a:rPr>
              <a:t> </a:t>
            </a:r>
            <a:r>
              <a:rPr lang="en-US" dirty="0" smtClean="0">
                <a:sym typeface="Symbol" panose="05050102010706020507" pitchFamily="18" charset="2"/>
              </a:rPr>
              <a:t>supply</a:t>
            </a:r>
            <a:endParaRPr lang="en-US" dirty="0" smtClean="0"/>
          </a:p>
        </p:txBody>
      </p:sp>
      <p:sp>
        <p:nvSpPr>
          <p:cNvPr id="16" name="Rounded Rectangle 15"/>
          <p:cNvSpPr/>
          <p:nvPr/>
        </p:nvSpPr>
        <p:spPr bwMode="auto">
          <a:xfrm>
            <a:off x="7664904" y="1038785"/>
            <a:ext cx="1250496" cy="2209800"/>
          </a:xfrm>
          <a:prstGeom prst="round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R1 =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/>
              <a:t> </a:t>
            </a:r>
            <a:r>
              <a:rPr lang="en-US" sz="1600" dirty="0" smtClean="0"/>
              <a:t>    = R1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push R1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R1 =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/>
              <a:t> </a:t>
            </a:r>
            <a:r>
              <a:rPr lang="en-US" sz="1600" dirty="0" smtClean="0"/>
              <a:t>    = R1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pop R1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80497" y="3596474"/>
            <a:ext cx="2933700" cy="120032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Real machine registers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err="1" smtClean="0"/>
              <a:t>eg</a:t>
            </a:r>
            <a:r>
              <a:rPr lang="en-US" dirty="0" smtClean="0"/>
              <a:t>: EAX, EBP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Very finite supply!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 smtClean="0"/>
              <a:t>Enregister</a:t>
            </a:r>
            <a:r>
              <a:rPr lang="en-US" dirty="0" smtClean="0"/>
              <a:t>/Spill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52449" y="5335697"/>
            <a:ext cx="5678144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/>
              <a:t>After allocating registers, may do a second pass of scheduling to improve speed of spill code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1191901" y="999924"/>
            <a:ext cx="818121" cy="2209800"/>
          </a:xfrm>
          <a:prstGeom prst="round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4276787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772400" cy="4114800"/>
          </a:xfrm>
        </p:spPr>
        <p:txBody>
          <a:bodyPr/>
          <a:lstStyle/>
          <a:p>
            <a:r>
              <a:rPr lang="en-US" sz="2400" dirty="0" smtClean="0"/>
              <a:t>Instruction selection chooses which </a:t>
            </a:r>
            <a:r>
              <a:rPr lang="en-US" sz="2400" i="1" dirty="0" smtClean="0"/>
              <a:t>target</a:t>
            </a:r>
            <a:r>
              <a:rPr lang="en-US" sz="2400" dirty="0" smtClean="0"/>
              <a:t> instructions (</a:t>
            </a:r>
            <a:r>
              <a:rPr lang="en-US" sz="2400" dirty="0" err="1" smtClean="0"/>
              <a:t>eg</a:t>
            </a:r>
            <a:r>
              <a:rPr lang="en-US" sz="2400" dirty="0" smtClean="0"/>
              <a:t>: for x86, for ARM) to use for each </a:t>
            </a:r>
            <a:r>
              <a:rPr lang="en-US" sz="2400" i="1" dirty="0" smtClean="0"/>
              <a:t>IR</a:t>
            </a:r>
            <a:r>
              <a:rPr lang="en-US" sz="2400" dirty="0" smtClean="0"/>
              <a:t> instruction</a:t>
            </a:r>
          </a:p>
          <a:p>
            <a:endParaRPr lang="en-US" sz="2400" dirty="0" smtClean="0"/>
          </a:p>
          <a:p>
            <a:r>
              <a:rPr lang="en-US" sz="2400" dirty="0" smtClean="0"/>
              <a:t>Selecting the </a:t>
            </a:r>
            <a:r>
              <a:rPr lang="en-US" sz="2400" i="1" dirty="0" smtClean="0"/>
              <a:t>best </a:t>
            </a:r>
            <a:r>
              <a:rPr lang="en-US" sz="2400" dirty="0" smtClean="0"/>
              <a:t>instructions is massively difficult because modern ISAs provide:</a:t>
            </a:r>
          </a:p>
          <a:p>
            <a:pPr lvl="1"/>
            <a:r>
              <a:rPr lang="en-US" sz="1800" dirty="0" smtClean="0"/>
              <a:t>huge choice of instructions</a:t>
            </a:r>
          </a:p>
          <a:p>
            <a:pPr lvl="1"/>
            <a:r>
              <a:rPr lang="en-US" sz="1800" dirty="0" smtClean="0"/>
              <a:t>wide choice of addressing modes</a:t>
            </a:r>
          </a:p>
          <a:p>
            <a:pPr lvl="1"/>
            <a:r>
              <a:rPr lang="en-US" sz="1800" dirty="0" err="1" smtClean="0"/>
              <a:t>Eg</a:t>
            </a:r>
            <a:r>
              <a:rPr lang="en-US" sz="1800" dirty="0" smtClean="0"/>
              <a:t>: Intel's x64 Instruction Set Reference Manual = 1422 pages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N-</a:t>
            </a:r>
            <a:fld id="{D102F879-5E10-4AF1-AEB2-06CEFFCBE9C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Instruction Selection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340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N-</a:t>
            </a:r>
            <a:fld id="{386821D9-2754-4819-9B7B-9AB21DCCA50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Choices, choices ...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228600" y="1905000"/>
            <a:ext cx="8586537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Most chip ISAs provide many ways to do the same thing: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err="1" smtClean="0"/>
              <a:t>eg</a:t>
            </a:r>
            <a:r>
              <a:rPr lang="en-US" sz="2000" dirty="0" smtClean="0"/>
              <a:t>: to set </a:t>
            </a:r>
            <a:r>
              <a:rPr lang="en-US" sz="2000" dirty="0" err="1" smtClean="0"/>
              <a:t>eax</a:t>
            </a:r>
            <a:r>
              <a:rPr lang="en-US" sz="2000" dirty="0" smtClean="0"/>
              <a:t> to 0 on x86 has several alternatives: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800" dirty="0" err="1" smtClean="0">
                <a:solidFill>
                  <a:srgbClr val="0000FF"/>
                </a:solidFill>
              </a:rPr>
              <a:t>mov</a:t>
            </a:r>
            <a:r>
              <a:rPr lang="en-US" sz="1800" dirty="0" smtClean="0">
                <a:solidFill>
                  <a:srgbClr val="0000FF"/>
                </a:solidFill>
              </a:rPr>
              <a:t>  </a:t>
            </a:r>
            <a:r>
              <a:rPr lang="en-US" sz="1800" dirty="0" err="1" smtClean="0">
                <a:solidFill>
                  <a:srgbClr val="0000FF"/>
                </a:solidFill>
              </a:rPr>
              <a:t>eax</a:t>
            </a:r>
            <a:r>
              <a:rPr lang="en-US" sz="1800" dirty="0" smtClean="0">
                <a:solidFill>
                  <a:srgbClr val="0000FF"/>
                </a:solidFill>
              </a:rPr>
              <a:t>, 0		</a:t>
            </a:r>
            <a:r>
              <a:rPr lang="en-US" sz="1800" dirty="0" err="1" smtClean="0">
                <a:solidFill>
                  <a:srgbClr val="0000FF"/>
                </a:solidFill>
              </a:rPr>
              <a:t>xor</a:t>
            </a:r>
            <a:r>
              <a:rPr lang="en-US" sz="1800" dirty="0" smtClean="0">
                <a:solidFill>
                  <a:srgbClr val="0000FF"/>
                </a:solidFill>
              </a:rPr>
              <a:t>  </a:t>
            </a:r>
            <a:r>
              <a:rPr lang="en-US" sz="1800" dirty="0" err="1" smtClean="0">
                <a:solidFill>
                  <a:srgbClr val="0000FF"/>
                </a:solidFill>
              </a:rPr>
              <a:t>eax</a:t>
            </a:r>
            <a:r>
              <a:rPr lang="en-US" sz="1800" dirty="0" smtClean="0">
                <a:solidFill>
                  <a:srgbClr val="0000FF"/>
                </a:solidFill>
              </a:rPr>
              <a:t>, </a:t>
            </a:r>
            <a:r>
              <a:rPr lang="en-US" sz="1800" dirty="0" err="1" smtClean="0">
                <a:solidFill>
                  <a:srgbClr val="0000FF"/>
                </a:solidFill>
              </a:rPr>
              <a:t>eax</a:t>
            </a:r>
            <a:endParaRPr lang="en-US" sz="1800" dirty="0" smtClean="0">
              <a:solidFill>
                <a:srgbClr val="0000FF"/>
              </a:solidFill>
            </a:endParaRP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800" dirty="0" smtClean="0">
                <a:solidFill>
                  <a:srgbClr val="0000FF"/>
                </a:solidFill>
              </a:rPr>
              <a:t>sub   </a:t>
            </a:r>
            <a:r>
              <a:rPr lang="en-US" sz="1800" dirty="0" err="1" smtClean="0">
                <a:solidFill>
                  <a:srgbClr val="0000FF"/>
                </a:solidFill>
              </a:rPr>
              <a:t>eax</a:t>
            </a:r>
            <a:r>
              <a:rPr lang="en-US" sz="1800" dirty="0" smtClean="0">
                <a:solidFill>
                  <a:srgbClr val="0000FF"/>
                </a:solidFill>
              </a:rPr>
              <a:t>, </a:t>
            </a:r>
            <a:r>
              <a:rPr lang="en-US" sz="1800" dirty="0" err="1" smtClean="0">
                <a:solidFill>
                  <a:srgbClr val="0000FF"/>
                </a:solidFill>
              </a:rPr>
              <a:t>eax</a:t>
            </a:r>
            <a:r>
              <a:rPr lang="en-US" sz="1800" dirty="0" smtClean="0">
                <a:solidFill>
                  <a:srgbClr val="0000FF"/>
                </a:solidFill>
              </a:rPr>
              <a:t>		</a:t>
            </a:r>
            <a:r>
              <a:rPr lang="en-US" sz="1800" dirty="0" err="1" smtClean="0">
                <a:solidFill>
                  <a:srgbClr val="0000FF"/>
                </a:solidFill>
              </a:rPr>
              <a:t>imul</a:t>
            </a:r>
            <a:r>
              <a:rPr lang="en-US" sz="1800" dirty="0" smtClean="0">
                <a:solidFill>
                  <a:srgbClr val="0000FF"/>
                </a:solidFill>
              </a:rPr>
              <a:t>  </a:t>
            </a:r>
            <a:r>
              <a:rPr lang="en-US" sz="1800" dirty="0" err="1" smtClean="0">
                <a:solidFill>
                  <a:srgbClr val="0000FF"/>
                </a:solidFill>
              </a:rPr>
              <a:t>eax</a:t>
            </a:r>
            <a:r>
              <a:rPr lang="en-US" sz="1800" dirty="0" smtClean="0">
                <a:solidFill>
                  <a:srgbClr val="0000FF"/>
                </a:solidFill>
              </a:rPr>
              <a:t>, 0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Many machine instructions do several things at once – </a:t>
            </a:r>
            <a:r>
              <a:rPr lang="en-US" sz="2000" dirty="0" err="1" smtClean="0"/>
              <a:t>eg</a:t>
            </a:r>
            <a:r>
              <a:rPr lang="en-US" sz="2000" dirty="0" smtClean="0"/>
              <a:t>: register arithmetic and effective address calculation.  Recall: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dirty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800" dirty="0" smtClean="0">
                <a:solidFill>
                  <a:srgbClr val="0000FF"/>
                </a:solidFill>
              </a:rPr>
              <a:t>lea  	</a:t>
            </a:r>
            <a:r>
              <a:rPr lang="en-US" sz="1800" dirty="0" err="1" smtClean="0">
                <a:solidFill>
                  <a:srgbClr val="0000FF"/>
                </a:solidFill>
              </a:rPr>
              <a:t>rdst</a:t>
            </a:r>
            <a:r>
              <a:rPr lang="en-US" sz="1800" dirty="0" smtClean="0">
                <a:solidFill>
                  <a:srgbClr val="0000FF"/>
                </a:solidFill>
              </a:rPr>
              <a:t>, [</a:t>
            </a:r>
            <a:r>
              <a:rPr lang="en-US" sz="1800" dirty="0" err="1" smtClean="0">
                <a:solidFill>
                  <a:srgbClr val="0000FF"/>
                </a:solidFill>
              </a:rPr>
              <a:t>rbase</a:t>
            </a:r>
            <a:r>
              <a:rPr lang="en-US" sz="1800" dirty="0" smtClean="0">
                <a:solidFill>
                  <a:srgbClr val="0000FF"/>
                </a:solidFill>
              </a:rPr>
              <a:t> + </a:t>
            </a:r>
            <a:r>
              <a:rPr lang="en-US" sz="1800" dirty="0" err="1" smtClean="0">
                <a:solidFill>
                  <a:srgbClr val="0000FF"/>
                </a:solidFill>
              </a:rPr>
              <a:t>rindex</a:t>
            </a:r>
            <a:r>
              <a:rPr lang="en-US" sz="1800" dirty="0" smtClean="0">
                <a:solidFill>
                  <a:srgbClr val="0000FF"/>
                </a:solidFill>
              </a:rPr>
              <a:t>*scale + offset]</a:t>
            </a:r>
          </a:p>
        </p:txBody>
      </p:sp>
    </p:spTree>
    <p:extLst>
      <p:ext uri="{BB962C8B-B14F-4D97-AF65-F5344CB8AC3E}">
        <p14:creationId xmlns:p14="http://schemas.microsoft.com/office/powerpoint/2010/main" val="396102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373dd39d-2040-414f-b8e6-164776a5137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10325</TotalTime>
  <Words>2246</Words>
  <Application>Microsoft Office PowerPoint</Application>
  <PresentationFormat>On-screen Show (4:3)</PresentationFormat>
  <Paragraphs>622</Paragraphs>
  <Slides>27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Consolas</vt:lpstr>
      <vt:lpstr>Symbol</vt:lpstr>
      <vt:lpstr>Tahoma</vt:lpstr>
      <vt:lpstr>Wingdings</vt:lpstr>
      <vt:lpstr>Blends</vt:lpstr>
      <vt:lpstr>CSE P501 – Compiler Construction</vt:lpstr>
      <vt:lpstr>A Compiler</vt:lpstr>
      <vt:lpstr>The Big Picture</vt:lpstr>
      <vt:lpstr>Compiler Backend: 3 Parts</vt:lpstr>
      <vt:lpstr>Instruction Selection is . . .</vt:lpstr>
      <vt:lpstr>Instruction Scheduling is . . .</vt:lpstr>
      <vt:lpstr>Register Allocation is . . .</vt:lpstr>
      <vt:lpstr>Instruction Selection</vt:lpstr>
      <vt:lpstr>Choices, choices ...</vt:lpstr>
      <vt:lpstr>Overview: Instruction Selection</vt:lpstr>
      <vt:lpstr>Criteria for Instruction Selection</vt:lpstr>
      <vt:lpstr>Instruction Selection: Approaches</vt:lpstr>
      <vt:lpstr>Tree-Based Instruction Selection</vt:lpstr>
      <vt:lpstr>Template Code Generation</vt:lpstr>
      <vt:lpstr>IR (3-address Code) Tree-lets</vt:lpstr>
      <vt:lpstr>Example: Tiling a tiny 4-node tree</vt:lpstr>
      <vt:lpstr>Potential Matches</vt:lpstr>
      <vt:lpstr>Tree-Pattern Matching</vt:lpstr>
      <vt:lpstr>IR AST for Simple Expression</vt:lpstr>
      <vt:lpstr>IR AST as Prefix Text String</vt:lpstr>
      <vt:lpstr>Select Instructions with LR Parser</vt:lpstr>
      <vt:lpstr>Peephole Optimization</vt:lpstr>
      <vt:lpstr>Peeps, 2</vt:lpstr>
      <vt:lpstr>Modern Peephole Optimizer</vt:lpstr>
      <vt:lpstr>Instruction Selection via Peeps</vt:lpstr>
      <vt:lpstr>The Simplifier</vt:lpstr>
      <vt:lpstr>Next</vt:lpstr>
    </vt:vector>
  </TitlesOfParts>
  <Company>UW CSE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Jim Hogg</cp:lastModifiedBy>
  <cp:revision>296</cp:revision>
  <dcterms:created xsi:type="dcterms:W3CDTF">2002-10-01T01:44:57Z</dcterms:created>
  <dcterms:modified xsi:type="dcterms:W3CDTF">2014-05-27T02:25:43Z</dcterms:modified>
</cp:coreProperties>
</file>