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handoutMasterIdLst>
    <p:handoutMasterId r:id="rId18"/>
  </p:handoutMasterIdLst>
  <p:sldIdLst>
    <p:sldId id="273" r:id="rId2"/>
    <p:sldId id="276" r:id="rId3"/>
    <p:sldId id="258" r:id="rId4"/>
    <p:sldId id="275" r:id="rId5"/>
    <p:sldId id="277" r:id="rId6"/>
    <p:sldId id="274" r:id="rId7"/>
    <p:sldId id="271" r:id="rId8"/>
    <p:sldId id="279" r:id="rId9"/>
    <p:sldId id="278" r:id="rId10"/>
    <p:sldId id="261" r:id="rId11"/>
    <p:sldId id="280" r:id="rId12"/>
    <p:sldId id="281" r:id="rId13"/>
    <p:sldId id="267" r:id="rId14"/>
    <p:sldId id="268" r:id="rId15"/>
    <p:sldId id="272" r:id="rId16"/>
  </p:sldIdLst>
  <p:sldSz cx="9144000" cy="6858000" type="screen4x3"/>
  <p:notesSz cx="6934200" cy="90805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0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81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O-</a:t>
            </a:r>
            <a:fld id="{2A53E0A6-B3D5-4AC0-848F-4744D1F4F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6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DB4CC5E-EBBF-4727-B3F4-D56CE49CF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44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745D67-0A4C-4D5E-93C8-47708E7689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7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O-</a:t>
            </a:r>
            <a:fld id="{88B8A9BB-70B8-4A0D-89FE-73E8B49E2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7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DE8D46DB-2A91-47F3-BAB7-66180CB8C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9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21854830-A3CD-423A-BBB5-5591DD122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9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O-</a:t>
            </a:r>
            <a:fld id="{092C1427-750E-4771-845D-27920AAE7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8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H-</a:t>
            </a:r>
            <a:fld id="{251590B9-7806-447E-A3E8-D5F19F5B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5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320993" y="12700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703580" y="12700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444818" y="54927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814705" y="5492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30480" y="47625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665480" y="1905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346393" y="8096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1294130" y="315119"/>
            <a:ext cx="7793037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8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9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0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/>
              <a:t>O-</a:t>
            </a:r>
            <a:fld id="{8441F114-ADC8-4B34-823F-170DF64EE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6" r:id="rId3"/>
    <p:sldLayoutId id="2147483774" r:id="rId4"/>
    <p:sldLayoutId id="2147483775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5123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dirty="0" smtClean="0"/>
              <a:t>Jim Hogg - UW - CSE - P501</a:t>
            </a:r>
            <a:endParaRPr lang="en-US" dirty="0" smtClean="0"/>
          </a:p>
        </p:txBody>
      </p:sp>
      <p:sp>
        <p:nvSpPr>
          <p:cNvPr id="5124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O</a:t>
            </a:r>
            <a:r>
              <a:rPr lang="en-US" dirty="0" smtClean="0"/>
              <a:t>-</a:t>
            </a:r>
            <a:fld id="{8116F3FD-EB55-43ED-A875-F6F95B0C0C2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125" name="Rectangle 15"/>
          <p:cNvSpPr>
            <a:spLocks noGrp="1" noChangeArrowheads="1"/>
          </p:cNvSpPr>
          <p:nvPr>
            <p:ph type="ctrTitle" idx="4294967295"/>
            <p:custDataLst>
              <p:tags r:id="rId4"/>
            </p:custDataLst>
          </p:nvPr>
        </p:nvSpPr>
        <p:spPr>
          <a:xfrm>
            <a:off x="1371600" y="152400"/>
            <a:ext cx="7772400" cy="630238"/>
          </a:xfrm>
        </p:spPr>
        <p:txBody>
          <a:bodyPr/>
          <a:lstStyle/>
          <a:p>
            <a:r>
              <a:rPr lang="en-US" sz="3200" dirty="0" smtClean="0"/>
              <a:t>CSE P501 – Compiler Construction</a:t>
            </a:r>
          </a:p>
        </p:txBody>
      </p:sp>
      <p:sp>
        <p:nvSpPr>
          <p:cNvPr id="5126" name="Rectangle 16"/>
          <p:cNvSpPr>
            <a:spLocks noGrp="1" noChangeArrowheads="1"/>
          </p:cNvSpPr>
          <p:nvPr>
            <p:ph type="subTitle" idx="4294967295"/>
            <p:custDataLst>
              <p:tags r:id="rId5"/>
            </p:custDataLst>
          </p:nvPr>
        </p:nvSpPr>
        <p:spPr>
          <a:xfrm>
            <a:off x="1905000" y="2595530"/>
            <a:ext cx="4800600" cy="1747870"/>
          </a:xfrm>
          <a:solidFill>
            <a:srgbClr val="C00000"/>
          </a:solidFill>
        </p:spPr>
        <p:txBody>
          <a:bodyPr>
            <a:noAutofit/>
          </a:bodyPr>
          <a:lstStyle/>
          <a:p>
            <a:pPr eaLnBrk="1" hangingPunct="1"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Instruction </a:t>
            </a:r>
            <a:r>
              <a:rPr lang="en-US" sz="2400" dirty="0" smtClean="0">
                <a:solidFill>
                  <a:schemeClr val="bg1"/>
                </a:solidFill>
              </a:rPr>
              <a:t>Scheduling Issues</a:t>
            </a:r>
          </a:p>
          <a:p>
            <a:pPr lvl="1" eaLnBrk="1" hangingPunct="1"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Latencies</a:t>
            </a:r>
          </a:p>
          <a:p>
            <a:pPr lvl="1" eaLnBrk="1" hangingPunct="1">
              <a:buClr>
                <a:schemeClr val="bg1"/>
              </a:buClr>
            </a:pPr>
            <a:endParaRPr lang="en-US" sz="1800" dirty="0">
              <a:solidFill>
                <a:schemeClr val="bg1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en-US" sz="2400" dirty="0">
                <a:solidFill>
                  <a:schemeClr val="bg1"/>
                </a:solidFill>
              </a:rPr>
              <a:t>List scheduling</a:t>
            </a:r>
          </a:p>
        </p:txBody>
      </p:sp>
    </p:spTree>
    <p:extLst>
      <p:ext uri="{BB962C8B-B14F-4D97-AF65-F5344CB8AC3E}">
        <p14:creationId xmlns:p14="http://schemas.microsoft.com/office/powerpoint/2010/main" val="11759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F95522C0-B31E-4D09-8C4F-8964E199BAB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Scheduler: Job Description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828800"/>
            <a:ext cx="8382000" cy="364767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The Job</a:t>
            </a:r>
          </a:p>
          <a:p>
            <a:pPr lvl="1" eaLnBrk="1" hangingPunct="1"/>
            <a:r>
              <a:rPr lang="en-US" sz="2000" dirty="0" smtClean="0"/>
              <a:t>Given code for some machine; and latencies for each instruction, reorder to minimize execution time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sz="2400" dirty="0" smtClean="0"/>
              <a:t>Constraints</a:t>
            </a:r>
          </a:p>
          <a:p>
            <a:pPr lvl="1" eaLnBrk="1" hangingPunct="1"/>
            <a:r>
              <a:rPr lang="en-US" sz="2000" dirty="0" smtClean="0"/>
              <a:t>Produce correct code</a:t>
            </a:r>
          </a:p>
          <a:p>
            <a:pPr lvl="1" eaLnBrk="1" hangingPunct="1"/>
            <a:r>
              <a:rPr lang="en-US" sz="2000" dirty="0" smtClean="0"/>
              <a:t>Minimize wasted cycles</a:t>
            </a:r>
          </a:p>
          <a:p>
            <a:pPr lvl="1" eaLnBrk="1" hangingPunct="1"/>
            <a:r>
              <a:rPr lang="en-US" sz="2000" dirty="0" smtClean="0"/>
              <a:t>Avoid spilling registers</a:t>
            </a:r>
          </a:p>
          <a:p>
            <a:pPr lvl="1" eaLnBrk="1" hangingPunct="1"/>
            <a:r>
              <a:rPr lang="en-US" sz="2000" dirty="0" smtClean="0"/>
              <a:t>Don't take forever to reach an answer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Description -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586" y="1143000"/>
            <a:ext cx="7239000" cy="3429000"/>
          </a:xfrm>
        </p:spPr>
        <p:txBody>
          <a:bodyPr/>
          <a:lstStyle/>
          <a:p>
            <a:r>
              <a:rPr lang="en-US" sz="2000" dirty="0" err="1" smtClean="0"/>
              <a:t>foreach</a:t>
            </a:r>
            <a:r>
              <a:rPr lang="en-US" sz="2000" dirty="0" smtClean="0"/>
              <a:t> instruction in dependence graph</a:t>
            </a:r>
          </a:p>
          <a:p>
            <a:endParaRPr lang="en-US" sz="1400" dirty="0" smtClean="0"/>
          </a:p>
          <a:p>
            <a:pPr lvl="1"/>
            <a:r>
              <a:rPr lang="en-US" sz="1800" dirty="0" smtClean="0"/>
              <a:t>Denote current instruction as </a:t>
            </a:r>
            <a:r>
              <a:rPr lang="en-US" sz="1800" dirty="0" smtClean="0">
                <a:solidFill>
                  <a:srgbClr val="0070C0"/>
                </a:solidFill>
              </a:rPr>
              <a:t>ins</a:t>
            </a:r>
          </a:p>
          <a:p>
            <a:pPr lvl="1"/>
            <a:endParaRPr lang="en-US" sz="1400" dirty="0" smtClean="0">
              <a:solidFill>
                <a:srgbClr val="0070C0"/>
              </a:solidFill>
            </a:endParaRPr>
          </a:p>
          <a:p>
            <a:pPr lvl="1"/>
            <a:r>
              <a:rPr lang="en-US" sz="1800" dirty="0" smtClean="0"/>
              <a:t>Denote number of </a:t>
            </a:r>
            <a:r>
              <a:rPr lang="en-US" sz="1800" dirty="0" err="1" smtClean="0"/>
              <a:t>cyles</a:t>
            </a:r>
            <a:r>
              <a:rPr lang="en-US" sz="1800" dirty="0" smtClean="0"/>
              <a:t> to execute as </a:t>
            </a:r>
            <a:r>
              <a:rPr lang="en-US" sz="1800" dirty="0" err="1" smtClean="0">
                <a:solidFill>
                  <a:srgbClr val="0070C0"/>
                </a:solidFill>
              </a:rPr>
              <a:t>ins.delay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/>
            <a:endParaRPr lang="en-US" sz="1400" dirty="0" smtClean="0">
              <a:solidFill>
                <a:srgbClr val="0070C0"/>
              </a:solidFill>
            </a:endParaRPr>
          </a:p>
          <a:p>
            <a:pPr lvl="1"/>
            <a:r>
              <a:rPr lang="en-US" sz="1800" dirty="0" smtClean="0"/>
              <a:t>Denote cycle number in which </a:t>
            </a:r>
            <a:r>
              <a:rPr lang="en-US" sz="1800" dirty="0" smtClean="0">
                <a:solidFill>
                  <a:srgbClr val="0070C0"/>
                </a:solidFill>
              </a:rPr>
              <a:t>ins</a:t>
            </a:r>
            <a:r>
              <a:rPr lang="en-US" sz="1800" dirty="0" smtClean="0"/>
              <a:t> should start as </a:t>
            </a:r>
            <a:r>
              <a:rPr lang="en-US" sz="1800" dirty="0" err="1" smtClean="0">
                <a:solidFill>
                  <a:srgbClr val="0070C0"/>
                </a:solidFill>
              </a:rPr>
              <a:t>ins.start</a:t>
            </a:r>
            <a:endParaRPr lang="en-US" sz="1800" dirty="0" smtClean="0">
              <a:solidFill>
                <a:srgbClr val="0070C0"/>
              </a:solidFill>
            </a:endParaRPr>
          </a:p>
          <a:p>
            <a:pPr lvl="1"/>
            <a:endParaRPr lang="en-US" sz="1400" dirty="0" smtClean="0">
              <a:solidFill>
                <a:srgbClr val="0070C0"/>
              </a:solidFill>
            </a:endParaRPr>
          </a:p>
          <a:p>
            <a:pPr lvl="1"/>
            <a:r>
              <a:rPr lang="en-US" sz="1800" dirty="0" err="1" smtClean="0"/>
              <a:t>foreach</a:t>
            </a:r>
            <a:r>
              <a:rPr lang="en-US" sz="1800" dirty="0" smtClean="0"/>
              <a:t> instruction </a:t>
            </a:r>
            <a:r>
              <a:rPr lang="en-US" sz="1800" dirty="0" err="1" smtClean="0">
                <a:solidFill>
                  <a:srgbClr val="0070C0"/>
                </a:solidFill>
              </a:rPr>
              <a:t>dep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smtClean="0"/>
              <a:t>that is dependent on </a:t>
            </a:r>
            <a:r>
              <a:rPr lang="en-US" sz="1800" dirty="0" smtClean="0">
                <a:solidFill>
                  <a:srgbClr val="0070C0"/>
                </a:solidFill>
              </a:rPr>
              <a:t>ins</a:t>
            </a:r>
          </a:p>
          <a:p>
            <a:pPr lvl="1"/>
            <a:endParaRPr lang="en-US" sz="1600" dirty="0" smtClean="0">
              <a:solidFill>
                <a:srgbClr val="0070C0"/>
              </a:solidFill>
            </a:endParaRPr>
          </a:p>
          <a:p>
            <a:pPr lvl="2"/>
            <a:r>
              <a:rPr lang="en-US" sz="1800" dirty="0" smtClean="0"/>
              <a:t>Ensure </a:t>
            </a:r>
            <a:r>
              <a:rPr lang="en-US" sz="1800" dirty="0" err="1" smtClean="0"/>
              <a:t>ins.start</a:t>
            </a:r>
            <a:r>
              <a:rPr lang="en-US" sz="1800" dirty="0" smtClean="0"/>
              <a:t> + </a:t>
            </a:r>
            <a:r>
              <a:rPr lang="en-US" sz="1800" dirty="0" err="1" smtClean="0"/>
              <a:t>ins.delay</a:t>
            </a:r>
            <a:r>
              <a:rPr lang="en-US" sz="1800" dirty="0"/>
              <a:t> </a:t>
            </a:r>
            <a:r>
              <a:rPr lang="en-US" sz="1800" dirty="0" smtClean="0"/>
              <a:t>&lt;= </a:t>
            </a:r>
            <a:r>
              <a:rPr lang="en-US" sz="1800" dirty="0" err="1" smtClean="0"/>
              <a:t>dep.start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O-</a:t>
            </a:r>
            <a:fld id="{DE8D46DB-2A91-47F3-BAB7-66180CB8CD3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4928394"/>
            <a:ext cx="8610600" cy="1200329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if the scheduler makes a mistake?</a:t>
            </a:r>
          </a:p>
          <a:p>
            <a:endParaRPr lang="en-US" dirty="0" smtClean="0"/>
          </a:p>
          <a:p>
            <a:r>
              <a:rPr lang="en-US" dirty="0" smtClean="0"/>
              <a:t>On-chip hardware stalls the pipeline until operands become available: so slower, but still correct!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3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Graph + Timings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O-</a:t>
            </a:r>
            <a:fld id="{DE8D46DB-2A91-47F3-BAB7-66180CB8CD3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81800" y="1209418"/>
            <a:ext cx="468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r>
              <a:rPr lang="en-US" sz="1600" baseline="30000" dirty="0" smtClean="0"/>
              <a:t>13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7839739" y="4701614"/>
            <a:ext cx="360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</a:t>
            </a:r>
            <a:r>
              <a:rPr lang="en-US" sz="1600" baseline="30000" dirty="0" smtClean="0"/>
              <a:t>3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1781263"/>
            <a:ext cx="430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r>
              <a:rPr lang="en-US" sz="1600" baseline="30000" dirty="0" smtClean="0"/>
              <a:t>12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86496" y="3235581"/>
            <a:ext cx="497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</a:t>
            </a:r>
            <a:r>
              <a:rPr lang="en-US" sz="1600" baseline="30000" dirty="0" smtClean="0"/>
              <a:t>8</a:t>
            </a:r>
            <a:endParaRPr lang="en-US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7822016" y="3954638"/>
            <a:ext cx="378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r>
              <a:rPr lang="en-US" sz="1600" baseline="30000" dirty="0" smtClean="0"/>
              <a:t>5</a:t>
            </a:r>
            <a:endParaRPr lang="en-US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7148622" y="2524040"/>
            <a:ext cx="3783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</a:t>
            </a:r>
            <a:r>
              <a:rPr lang="en-US" sz="1600" baseline="30000" dirty="0" smtClean="0"/>
              <a:t>9</a:t>
            </a:r>
            <a:endParaRPr lang="en-US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7526964" y="3239339"/>
            <a:ext cx="4128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</a:t>
            </a:r>
            <a:r>
              <a:rPr lang="en-US" sz="1600" baseline="30000" dirty="0" smtClean="0"/>
              <a:t>7</a:t>
            </a:r>
            <a:endParaRPr lang="en-US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6781800" y="1799677"/>
            <a:ext cx="468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r>
              <a:rPr lang="en-US" sz="1600" baseline="30000" dirty="0" smtClean="0"/>
              <a:t>10</a:t>
            </a:r>
            <a:endParaRPr lang="en-US" baseline="30000" dirty="0"/>
          </a:p>
        </p:txBody>
      </p:sp>
      <p:sp>
        <p:nvSpPr>
          <p:cNvPr id="16" name="TextBox 15"/>
          <p:cNvSpPr txBox="1"/>
          <p:nvPr/>
        </p:nvSpPr>
        <p:spPr>
          <a:xfrm>
            <a:off x="7923500" y="2511966"/>
            <a:ext cx="453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</a:t>
            </a:r>
            <a:r>
              <a:rPr lang="en-US" sz="1600" baseline="30000" dirty="0" smtClean="0"/>
              <a:t>10</a:t>
            </a:r>
            <a:endParaRPr lang="en-US" baseline="30000" dirty="0"/>
          </a:p>
        </p:txBody>
      </p:sp>
      <p:cxnSp>
        <p:nvCxnSpPr>
          <p:cNvPr id="18" name="Straight Arrow Connector 17"/>
          <p:cNvCxnSpPr>
            <a:stCxn id="7" idx="2"/>
            <a:endCxn id="15" idx="0"/>
          </p:cNvCxnSpPr>
          <p:nvPr/>
        </p:nvCxnSpPr>
        <p:spPr bwMode="auto">
          <a:xfrm>
            <a:off x="7016158" y="1547972"/>
            <a:ext cx="0" cy="2517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5" idx="2"/>
            <a:endCxn id="13" idx="0"/>
          </p:cNvCxnSpPr>
          <p:nvPr/>
        </p:nvCxnSpPr>
        <p:spPr bwMode="auto">
          <a:xfrm>
            <a:off x="7016158" y="2138231"/>
            <a:ext cx="321635" cy="3858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9" idx="2"/>
            <a:endCxn id="13" idx="0"/>
          </p:cNvCxnSpPr>
          <p:nvPr/>
        </p:nvCxnSpPr>
        <p:spPr bwMode="auto">
          <a:xfrm flipH="1">
            <a:off x="7337793" y="2119817"/>
            <a:ext cx="421315" cy="404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3" idx="2"/>
            <a:endCxn id="14" idx="0"/>
          </p:cNvCxnSpPr>
          <p:nvPr/>
        </p:nvCxnSpPr>
        <p:spPr bwMode="auto">
          <a:xfrm>
            <a:off x="7337793" y="2862594"/>
            <a:ext cx="395618" cy="376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14" idx="2"/>
            <a:endCxn id="12" idx="0"/>
          </p:cNvCxnSpPr>
          <p:nvPr/>
        </p:nvCxnSpPr>
        <p:spPr bwMode="auto">
          <a:xfrm>
            <a:off x="7733411" y="3577893"/>
            <a:ext cx="277775" cy="376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2"/>
            <a:endCxn id="8" idx="0"/>
          </p:cNvCxnSpPr>
          <p:nvPr/>
        </p:nvCxnSpPr>
        <p:spPr bwMode="auto">
          <a:xfrm>
            <a:off x="8011186" y="4293192"/>
            <a:ext cx="8862" cy="4084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16" idx="2"/>
            <a:endCxn id="14" idx="0"/>
          </p:cNvCxnSpPr>
          <p:nvPr/>
        </p:nvCxnSpPr>
        <p:spPr bwMode="auto">
          <a:xfrm flipH="1">
            <a:off x="7733411" y="2850520"/>
            <a:ext cx="416918" cy="388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11" idx="2"/>
            <a:endCxn id="12" idx="0"/>
          </p:cNvCxnSpPr>
          <p:nvPr/>
        </p:nvCxnSpPr>
        <p:spPr bwMode="auto">
          <a:xfrm flipH="1">
            <a:off x="8011186" y="3574135"/>
            <a:ext cx="324290" cy="3805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53" name="Table 52"/>
          <p:cNvGraphicFramePr>
            <a:graphicFrameLocks noGrp="1"/>
          </p:cNvGraphicFramePr>
          <p:nvPr/>
        </p:nvGraphicFramePr>
        <p:xfrm>
          <a:off x="2019300" y="1089718"/>
          <a:ext cx="3962400" cy="35966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8200"/>
                <a:gridCol w="3124200"/>
              </a:tblGrid>
              <a:tr h="495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Start Cycle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Instruction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baseline="0" dirty="0" smtClean="0"/>
                        <a:t>, @a  =&gt;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0" baseline="-25000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r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,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 smtClean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dirty="0" smtClean="0"/>
                        <a:t>, @b  =&gt; r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mult</a:t>
                      </a:r>
                      <a:r>
                        <a:rPr lang="en-US" sz="1600" baseline="0" dirty="0" smtClean="0"/>
                        <a:t>   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r</a:t>
                      </a:r>
                      <a:r>
                        <a:rPr lang="en-US" sz="160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1600" baseline="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dirty="0" smtClean="0"/>
                        <a:t>, @c  =&gt;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</a:t>
                      </a:r>
                      <a:r>
                        <a:rPr lang="en-US" sz="160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1600" b="0" baseline="-250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mult</a:t>
                      </a:r>
                      <a:r>
                        <a:rPr lang="en-US" sz="1600" dirty="0" smtClean="0"/>
                        <a:t>   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, 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dirty="0" smtClean="0"/>
                        <a:t>, @d  =&gt; r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mult</a:t>
                      </a:r>
                      <a:r>
                        <a:rPr lang="en-US" sz="1600" dirty="0" smtClean="0"/>
                        <a:t>   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, 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storeAI</a:t>
                      </a:r>
                      <a:r>
                        <a:rPr lang="en-US" sz="1600" baseline="0" dirty="0" smtClean="0"/>
                        <a:t>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          =&gt; </a:t>
                      </a:r>
                      <a:r>
                        <a:rPr lang="en-US" sz="1600" baseline="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baseline="0" dirty="0" smtClean="0"/>
                        <a:t>, @a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81000" y="5214042"/>
            <a:ext cx="2452577" cy="107721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 Functional Unit</a:t>
            </a:r>
          </a:p>
          <a:p>
            <a:r>
              <a:rPr lang="en-US" sz="1600" dirty="0" smtClean="0"/>
              <a:t>Load or Store: 3 cycles</a:t>
            </a:r>
          </a:p>
          <a:p>
            <a:r>
              <a:rPr lang="en-US" sz="1600" dirty="0" smtClean="0"/>
              <a:t>Multiply:         2 cycles</a:t>
            </a:r>
          </a:p>
          <a:p>
            <a:r>
              <a:rPr lang="en-US" sz="1600" dirty="0" smtClean="0"/>
              <a:t>Otherwise:      1 cycle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124200" y="5180721"/>
            <a:ext cx="5884843" cy="107721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Superscripts show path length to end of computation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a-b-d-f-h-</a:t>
            </a:r>
            <a:r>
              <a:rPr lang="en-US" sz="1600" dirty="0" err="1" smtClean="0"/>
              <a:t>i</a:t>
            </a:r>
            <a:r>
              <a:rPr lang="en-US" sz="1600" dirty="0" smtClean="0"/>
              <a:t> is </a:t>
            </a:r>
            <a:r>
              <a:rPr lang="en-US" sz="1600" dirty="0" smtClean="0">
                <a:solidFill>
                  <a:srgbClr val="0070C0"/>
                </a:solidFill>
              </a:rPr>
              <a:t>critical 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Can schedule leaves any time - no constraints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Since a has longest delay, schedule it first; then c; then ...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746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5570F13C-BD5F-4CEA-A0E3-66F8E0A188E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List Scheduling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990600" y="1524000"/>
            <a:ext cx="77724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Build a precedence graph </a:t>
            </a:r>
            <a:r>
              <a:rPr lang="en-US" sz="2400" dirty="0">
                <a:solidFill>
                  <a:srgbClr val="0070C0"/>
                </a:solidFill>
              </a:rPr>
              <a:t>D</a:t>
            </a:r>
            <a:endParaRPr lang="en-US" sz="2400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 a </a:t>
            </a:r>
            <a:r>
              <a:rPr lang="en-US" sz="2400" i="1" dirty="0" smtClean="0"/>
              <a:t>priority function</a:t>
            </a:r>
            <a:r>
              <a:rPr lang="en-US" sz="2400" dirty="0" smtClean="0"/>
              <a:t> over the nodes in </a:t>
            </a:r>
            <a:r>
              <a:rPr lang="en-US" sz="2400" dirty="0" smtClean="0">
                <a:solidFill>
                  <a:srgbClr val="0070C0"/>
                </a:solidFill>
              </a:rPr>
              <a:t>D</a:t>
            </a:r>
            <a:endParaRPr lang="en-US" sz="2400" dirty="0">
              <a:solidFill>
                <a:srgbClr val="0070C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typical: longest latency-weighted path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Rename registers to </a:t>
            </a:r>
            <a:r>
              <a:rPr lang="en-US" sz="2400" dirty="0" smtClean="0"/>
              <a:t>remove WAW conflicts</a:t>
            </a:r>
            <a:endParaRPr lang="en-US" sz="24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Create schedule, one cycle at a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Use queue of operations that are </a:t>
            </a:r>
            <a:r>
              <a:rPr lang="en-US" sz="2000" dirty="0" smtClean="0">
                <a:solidFill>
                  <a:srgbClr val="0070C0"/>
                </a:solidFill>
              </a:rPr>
              <a:t>Ready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At each cycle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Choose a </a:t>
            </a:r>
            <a:r>
              <a:rPr lang="en-US" sz="1800" dirty="0" smtClean="0">
                <a:solidFill>
                  <a:srgbClr val="0070C0"/>
                </a:solidFill>
              </a:rPr>
              <a:t>Ready</a:t>
            </a:r>
            <a:r>
              <a:rPr lang="en-US" sz="1800" dirty="0" smtClean="0"/>
              <a:t> operation and schedule it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Update </a:t>
            </a:r>
            <a:r>
              <a:rPr lang="en-US" sz="1800" dirty="0" smtClean="0">
                <a:solidFill>
                  <a:srgbClr val="0070C0"/>
                </a:solidFill>
              </a:rPr>
              <a:t>Ready</a:t>
            </a:r>
            <a:r>
              <a:rPr lang="en-US" sz="1800" dirty="0" smtClean="0"/>
              <a:t> queue</a:t>
            </a:r>
          </a:p>
          <a:p>
            <a:pPr lvl="2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427C7873-F501-4106-91CF-71082EE2CEE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Scheduling Algorithm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62000" y="1226741"/>
            <a:ext cx="7391400" cy="5474097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ycle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1			// clock cycle number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= leaves of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// ready to be scheduled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Active = { }			// being executed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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Active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 {} do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foreach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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Active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do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if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ins.start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+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ins.delay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&lt;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cycle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then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remove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from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Active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foreach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successor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suc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of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ins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in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D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do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 if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suc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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Ready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then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Ready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= {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suc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}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endif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enddo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endif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endforeach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     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if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Ready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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  <a:sym typeface="Symbol" panose="05050102010706020507" pitchFamily="18" charset="2"/>
              </a:rPr>
              <a:t>{} then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remove an instruction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, from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Ready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ins.start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ycle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Active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 pitchFamily="18" charset="2"/>
              </a:rPr>
              <a:t>=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cycle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endwhile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Beyond Basic Blocks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752601"/>
            <a:ext cx="8458200" cy="3733800"/>
          </a:xfrm>
        </p:spPr>
        <p:txBody>
          <a:bodyPr/>
          <a:lstStyle/>
          <a:p>
            <a:r>
              <a:rPr lang="en-US" sz="2400" dirty="0" smtClean="0"/>
              <a:t>List scheduling dominates, but moving beyond basic blocks can improve quality of the code.  Possibilities: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Schedule extended basic blocks (EBBs)</a:t>
            </a:r>
          </a:p>
          <a:p>
            <a:pPr lvl="2"/>
            <a:r>
              <a:rPr lang="en-US" sz="1800" dirty="0" smtClean="0"/>
              <a:t>Watch for exit points – limits reordering or requires compensating</a:t>
            </a:r>
          </a:p>
          <a:p>
            <a:pPr lvl="2"/>
            <a:endParaRPr lang="en-US" sz="1800" dirty="0" smtClean="0"/>
          </a:p>
          <a:p>
            <a:pPr lvl="1"/>
            <a:r>
              <a:rPr lang="en-US" sz="2000" dirty="0" smtClean="0"/>
              <a:t>Trace scheduling</a:t>
            </a:r>
          </a:p>
          <a:p>
            <a:pPr lvl="2"/>
            <a:r>
              <a:rPr lang="en-US" sz="1800" dirty="0" smtClean="0"/>
              <a:t>Use profiling information to select regions for scheduling using traces (paths) through code</a:t>
            </a:r>
          </a:p>
          <a:p>
            <a:pPr lvl="1"/>
            <a:endParaRPr lang="en-US" sz="2000" dirty="0" smtClean="0"/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5A1AA36A-525A-46B6-8F54-297E6C9D37F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Scheduling is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O-</a:t>
            </a:r>
            <a:fld id="{D102F879-5E10-4AF1-AEB2-06CEFFCBE9C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962400" y="1610285"/>
            <a:ext cx="2057400" cy="762000"/>
          </a:xfrm>
          <a:prstGeom prst="rect">
            <a:avLst/>
          </a:prstGeom>
          <a:gradFill>
            <a:gsLst>
              <a:gs pos="0">
                <a:srgbClr val="BDEEFF"/>
              </a:gs>
              <a:gs pos="100000">
                <a:srgbClr val="1DC4FF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Schedule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2520869" y="1838885"/>
            <a:ext cx="1359063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6102270" y="1844839"/>
            <a:ext cx="1359061" cy="304800"/>
          </a:xfrm>
          <a:prstGeom prst="rightArrow">
            <a:avLst/>
          </a:prstGeom>
          <a:solidFill>
            <a:srgbClr val="BDEE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4054" y="3403993"/>
            <a:ext cx="2950491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Execute in-order to get correct answer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 bwMode="auto">
          <a:xfrm>
            <a:off x="1499175" y="1038785"/>
            <a:ext cx="818121" cy="22098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7664904" y="1038785"/>
            <a:ext cx="818121" cy="2209800"/>
          </a:xfrm>
          <a:prstGeom prst="round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b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a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/>
              <a:t>f</a:t>
            </a:r>
            <a:endParaRPr lang="en-US" sz="16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5747385" y="3403993"/>
            <a:ext cx="3094001" cy="147732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i="1" dirty="0" smtClean="0"/>
              <a:t>Issue</a:t>
            </a:r>
            <a:r>
              <a:rPr lang="en-US" dirty="0" smtClean="0"/>
              <a:t> in new order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memory fetch is slow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err="1" smtClean="0"/>
              <a:t>eg</a:t>
            </a:r>
            <a:r>
              <a:rPr lang="en-US" dirty="0" smtClean="0"/>
              <a:t>: divide is slow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Overall faster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Still get correct answer!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4551876"/>
            <a:ext cx="5181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Originally devised for super-computers</a:t>
            </a:r>
          </a:p>
          <a:p>
            <a:pPr algn="l"/>
            <a:r>
              <a:rPr lang="en-US" dirty="0" smtClean="0"/>
              <a:t>Now used everywhere: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in-order </a:t>
            </a:r>
            <a:r>
              <a:rPr lang="en-US" dirty="0" err="1" smtClean="0"/>
              <a:t>procs</a:t>
            </a:r>
            <a:r>
              <a:rPr lang="en-US" dirty="0" smtClean="0"/>
              <a:t> - older ARM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out-of-order </a:t>
            </a:r>
            <a:r>
              <a:rPr lang="en-US" dirty="0" err="1" smtClean="0"/>
              <a:t>procs</a:t>
            </a:r>
            <a:r>
              <a:rPr lang="en-US" dirty="0" smtClean="0"/>
              <a:t> - newer x86</a:t>
            </a:r>
          </a:p>
          <a:p>
            <a:pPr algn="l"/>
            <a:r>
              <a:rPr lang="en-US" dirty="0" smtClean="0"/>
              <a:t>Compiler does 'heavy lifting' - reduce chip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4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8AD7CC27-E3F9-4D8F-A32C-B383408AA6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Chip Complexity, 1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696433" y="1905000"/>
            <a:ext cx="8153400" cy="3810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dirty="0" smtClean="0"/>
              <a:t>Following factors make scheduling complicated: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Different kinds of instruction take different times (in clock cycles) to complete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Modern chips have multiple functional units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so they can issue several operations per cycle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"super-scalar"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Loads are non-blocking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~50 in-flight loads and ~50 in-flight stores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Instruction Timings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O-</a:t>
            </a:r>
            <a:fld id="{DE8D46DB-2A91-47F3-BAB7-66180CB8CD3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652267"/>
              </p:ext>
            </p:extLst>
          </p:nvPr>
        </p:nvGraphicFramePr>
        <p:xfrm>
          <a:off x="1676400" y="2133600"/>
          <a:ext cx="52578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Time in Clock </a:t>
                      </a:r>
                    </a:p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Cycles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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int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*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float 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 float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float * float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float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 float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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sym typeface="Symbol" panose="05050102010706020507" pitchFamily="18" charset="2"/>
                        </a:rPr>
                        <a:t>int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09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Latencies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T-</a:t>
            </a:r>
            <a:fld id="{D0178487-A47D-4148-B054-BDF5F68335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289687" y="2307326"/>
            <a:ext cx="377825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46787" y="2974607"/>
            <a:ext cx="11049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31607" y="3799285"/>
            <a:ext cx="4292794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019812" y="1336575"/>
            <a:ext cx="1031875" cy="691356"/>
          </a:xfrm>
          <a:prstGeom prst="roundRect">
            <a:avLst/>
          </a:prstGeom>
          <a:gradFill>
            <a:gsLst>
              <a:gs pos="0">
                <a:srgbClr val="FF7D7D"/>
              </a:gs>
              <a:gs pos="100000">
                <a:srgbClr val="CC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Core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267712" y="2307326"/>
            <a:ext cx="377825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24812" y="2974607"/>
            <a:ext cx="11049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2997837" y="1336575"/>
            <a:ext cx="1031875" cy="691356"/>
          </a:xfrm>
          <a:prstGeom prst="roundRect">
            <a:avLst/>
          </a:prstGeom>
          <a:gradFill>
            <a:gsLst>
              <a:gs pos="0">
                <a:srgbClr val="FF7D7D"/>
              </a:gs>
              <a:gs pos="100000">
                <a:srgbClr val="CC0000"/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Core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20408" y="233480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L1 = 64 KB per core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41617" y="3050824"/>
            <a:ext cx="263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= 256 KB per core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43445" y="3851986"/>
            <a:ext cx="263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 = 2-8 MB shared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422746" y="5257800"/>
            <a:ext cx="4301654" cy="14430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79289" y="5742947"/>
            <a:ext cx="263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DRAM</a:t>
            </a:r>
            <a:endParaRPr lang="en-US" dirty="0"/>
          </a:p>
        </p:txBody>
      </p:sp>
      <p:sp>
        <p:nvSpPr>
          <p:cNvPr id="30" name="Up-Down Arrow 29"/>
          <p:cNvSpPr/>
          <p:nvPr/>
        </p:nvSpPr>
        <p:spPr bwMode="auto">
          <a:xfrm>
            <a:off x="1413830" y="2022115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1" name="Up-Down Arrow 30"/>
          <p:cNvSpPr/>
          <p:nvPr/>
        </p:nvSpPr>
        <p:spPr bwMode="auto">
          <a:xfrm>
            <a:off x="3395664" y="2033748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Up-Down Arrow 31"/>
          <p:cNvSpPr/>
          <p:nvPr/>
        </p:nvSpPr>
        <p:spPr bwMode="auto">
          <a:xfrm>
            <a:off x="1413830" y="2762153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3" name="Up-Down Arrow 32"/>
          <p:cNvSpPr/>
          <p:nvPr/>
        </p:nvSpPr>
        <p:spPr bwMode="auto">
          <a:xfrm>
            <a:off x="3389343" y="2761247"/>
            <a:ext cx="121919" cy="279395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Up-Down Arrow 33"/>
          <p:cNvSpPr/>
          <p:nvPr/>
        </p:nvSpPr>
        <p:spPr bwMode="auto">
          <a:xfrm>
            <a:off x="1412314" y="3486446"/>
            <a:ext cx="121919" cy="312838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Up-Down Arrow 34"/>
          <p:cNvSpPr/>
          <p:nvPr/>
        </p:nvSpPr>
        <p:spPr bwMode="auto">
          <a:xfrm>
            <a:off x="3390339" y="3493165"/>
            <a:ext cx="121919" cy="306119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6" name="Up-Down Arrow 35"/>
          <p:cNvSpPr/>
          <p:nvPr/>
        </p:nvSpPr>
        <p:spPr bwMode="auto">
          <a:xfrm>
            <a:off x="2532464" y="4332685"/>
            <a:ext cx="392348" cy="915590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5492824" y="4369035"/>
            <a:ext cx="3346376" cy="209550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1800" dirty="0" smtClean="0"/>
              <a:t>Instruction	~5 per cycle</a:t>
            </a:r>
          </a:p>
          <a:p>
            <a:r>
              <a:rPr lang="en-US" sz="1800" dirty="0" smtClean="0"/>
              <a:t>Register	  1 cycle</a:t>
            </a:r>
          </a:p>
          <a:p>
            <a:r>
              <a:rPr lang="en-US" sz="1800" dirty="0" smtClean="0"/>
              <a:t>L1 Cache	~</a:t>
            </a:r>
            <a:r>
              <a:rPr lang="en-US" sz="1800" dirty="0"/>
              <a:t>4 </a:t>
            </a:r>
            <a:r>
              <a:rPr lang="en-US" sz="1800" dirty="0" smtClean="0"/>
              <a:t>cycles</a:t>
            </a:r>
          </a:p>
          <a:p>
            <a:r>
              <a:rPr lang="en-US" sz="1800" dirty="0" smtClean="0"/>
              <a:t>L2 Cache	~</a:t>
            </a:r>
            <a:r>
              <a:rPr lang="en-US" sz="1800" dirty="0"/>
              <a:t>10 </a:t>
            </a:r>
            <a:r>
              <a:rPr lang="en-US" sz="1800" dirty="0" smtClean="0"/>
              <a:t>cycles</a:t>
            </a:r>
          </a:p>
          <a:p>
            <a:r>
              <a:rPr lang="en-US" sz="1800" dirty="0" smtClean="0"/>
              <a:t>L3 Cache	~</a:t>
            </a:r>
            <a:r>
              <a:rPr lang="en-US" sz="1800" dirty="0"/>
              <a:t>40 </a:t>
            </a:r>
            <a:r>
              <a:rPr lang="en-US" sz="1800" dirty="0" smtClean="0"/>
              <a:t>cycles</a:t>
            </a:r>
          </a:p>
          <a:p>
            <a:r>
              <a:rPr lang="en-US" sz="1800" dirty="0" smtClean="0"/>
              <a:t>DRAM 	~</a:t>
            </a:r>
            <a:r>
              <a:rPr lang="en-US" sz="1800" dirty="0"/>
              <a:t>100 ns </a:t>
            </a:r>
          </a:p>
        </p:txBody>
      </p:sp>
    </p:spTree>
    <p:extLst>
      <p:ext uri="{BB962C8B-B14F-4D97-AF65-F5344CB8AC3E}">
        <p14:creationId xmlns:p14="http://schemas.microsoft.com/office/powerpoint/2010/main" val="149253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1220869"/>
            <a:ext cx="6629400" cy="498555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O-</a:t>
            </a:r>
            <a:fld id="{DE8D46DB-2A91-47F3-BAB7-66180CB8CD3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4130" y="315119"/>
            <a:ext cx="7793037" cy="471487"/>
          </a:xfrm>
        </p:spPr>
        <p:txBody>
          <a:bodyPr/>
          <a:lstStyle/>
          <a:p>
            <a:r>
              <a:rPr lang="en-US" dirty="0" smtClean="0"/>
              <a:t>Super-Scalar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3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Spring 2014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nl-NL" smtClean="0"/>
              <a:t>JIm Hogg - UW - CSE - P501</a:t>
            </a:r>
            <a:endParaRPr lang="en-US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mtClean="0"/>
              <a:t>O-</a:t>
            </a:r>
            <a:fld id="{65D7834A-258C-413A-A757-46B1CE349EA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Chip Complexity, 2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762000" y="1443038"/>
            <a:ext cx="7315200" cy="43481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Branch costs vary (branch predictor)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Branches on some processors have delay slots (</a:t>
            </a:r>
            <a:r>
              <a:rPr lang="en-US" sz="2000" dirty="0" err="1" smtClean="0">
                <a:sym typeface="Symbol" pitchFamily="18" charset="2"/>
              </a:rPr>
              <a:t>eg</a:t>
            </a:r>
            <a:r>
              <a:rPr lang="en-US" sz="2000" dirty="0" smtClean="0">
                <a:sym typeface="Symbol" pitchFamily="18" charset="2"/>
              </a:rPr>
              <a:t>: </a:t>
            </a:r>
            <a:r>
              <a:rPr lang="en-US" sz="2000" dirty="0" err="1" smtClean="0">
                <a:sym typeface="Symbol" pitchFamily="18" charset="2"/>
              </a:rPr>
              <a:t>Sparc</a:t>
            </a:r>
            <a:r>
              <a:rPr lang="en-US" sz="20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Modern processors have branch-predictor logic in hardware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heuristics predict whether branches are taken or not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keeps pipelines full</a:t>
            </a:r>
          </a:p>
          <a:p>
            <a:pPr eaLnBrk="1" hangingPunct="1">
              <a:lnSpc>
                <a:spcPct val="80000"/>
              </a:lnSpc>
            </a:pPr>
            <a:endParaRPr lang="en-US" sz="1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GOAL: Scheduler should reorder instructions to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hide latencies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take advantage of multiple function units (and delay slots)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>
                <a:sym typeface="Symbol" pitchFamily="18" charset="2"/>
              </a:rPr>
              <a:t>help the processor effectively pipeline execution</a:t>
            </a:r>
          </a:p>
          <a:p>
            <a:pPr lvl="1" eaLnBrk="1" hangingPunct="1">
              <a:lnSpc>
                <a:spcPct val="80000"/>
              </a:lnSpc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ym typeface="Symbol" pitchFamily="18" charset="2"/>
              </a:rPr>
              <a:t>However, many chips schedule on-the-fly too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err="1" smtClean="0">
                <a:sym typeface="Symbol" pitchFamily="18" charset="2"/>
              </a:rPr>
              <a:t>eg</a:t>
            </a:r>
            <a:r>
              <a:rPr lang="en-US" sz="1800" dirty="0" smtClean="0">
                <a:sym typeface="Symbol" pitchFamily="18" charset="2"/>
              </a:rPr>
              <a:t>: </a:t>
            </a:r>
            <a:r>
              <a:rPr lang="en-US" sz="1800" dirty="0" err="1" smtClean="0">
                <a:sym typeface="Symbol" pitchFamily="18" charset="2"/>
              </a:rPr>
              <a:t>Haswell</a:t>
            </a:r>
            <a:r>
              <a:rPr lang="en-US" sz="1800" dirty="0" smtClean="0">
                <a:sym typeface="Symbol" pitchFamily="18" charset="2"/>
              </a:rPr>
              <a:t> out-of-order window = 192 ops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Dependence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O-</a:t>
            </a:r>
            <a:fld id="{DE8D46DB-2A91-47F3-BAB7-66180CB8CD3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94084" y="784834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8354" y="4268373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56084" y="1348301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12641" y="2800340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34300" y="3521676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60907" y="2091078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39248" y="2806377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94084" y="1366715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852143" y="2053643"/>
            <a:ext cx="30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7" idx="2"/>
            <a:endCxn id="15" idx="0"/>
          </p:cNvCxnSpPr>
          <p:nvPr/>
        </p:nvCxnSpPr>
        <p:spPr bwMode="auto">
          <a:xfrm>
            <a:off x="6846484" y="1123388"/>
            <a:ext cx="0" cy="2433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15" idx="2"/>
            <a:endCxn id="13" idx="0"/>
          </p:cNvCxnSpPr>
          <p:nvPr/>
        </p:nvCxnSpPr>
        <p:spPr bwMode="auto">
          <a:xfrm>
            <a:off x="6846484" y="1705269"/>
            <a:ext cx="366823" cy="3858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9" idx="2"/>
            <a:endCxn id="13" idx="0"/>
          </p:cNvCxnSpPr>
          <p:nvPr/>
        </p:nvCxnSpPr>
        <p:spPr bwMode="auto">
          <a:xfrm flipH="1">
            <a:off x="7213307" y="1686855"/>
            <a:ext cx="395177" cy="4042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>
            <a:stCxn id="13" idx="2"/>
            <a:endCxn id="14" idx="0"/>
          </p:cNvCxnSpPr>
          <p:nvPr/>
        </p:nvCxnSpPr>
        <p:spPr bwMode="auto">
          <a:xfrm>
            <a:off x="7213307" y="2429632"/>
            <a:ext cx="378341" cy="376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>
            <a:stCxn id="14" idx="2"/>
            <a:endCxn id="12" idx="0"/>
          </p:cNvCxnSpPr>
          <p:nvPr/>
        </p:nvCxnSpPr>
        <p:spPr bwMode="auto">
          <a:xfrm>
            <a:off x="7591648" y="3144931"/>
            <a:ext cx="295052" cy="3767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2"/>
            <a:endCxn id="8" idx="0"/>
          </p:cNvCxnSpPr>
          <p:nvPr/>
        </p:nvCxnSpPr>
        <p:spPr bwMode="auto">
          <a:xfrm flipH="1">
            <a:off x="7870754" y="3860230"/>
            <a:ext cx="15946" cy="4081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>
            <a:stCxn id="16" idx="2"/>
            <a:endCxn id="14" idx="0"/>
          </p:cNvCxnSpPr>
          <p:nvPr/>
        </p:nvCxnSpPr>
        <p:spPr bwMode="auto">
          <a:xfrm flipH="1">
            <a:off x="7591648" y="2392197"/>
            <a:ext cx="412895" cy="4141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/>
          <p:cNvCxnSpPr>
            <a:stCxn id="11" idx="2"/>
            <a:endCxn id="12" idx="0"/>
          </p:cNvCxnSpPr>
          <p:nvPr/>
        </p:nvCxnSpPr>
        <p:spPr bwMode="auto">
          <a:xfrm flipH="1">
            <a:off x="7886700" y="3138894"/>
            <a:ext cx="378341" cy="3827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276398"/>
              </p:ext>
            </p:extLst>
          </p:nvPr>
        </p:nvGraphicFramePr>
        <p:xfrm>
          <a:off x="2031708" y="914400"/>
          <a:ext cx="3962400" cy="359664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838200"/>
                <a:gridCol w="3124200"/>
              </a:tblGrid>
              <a:tr h="4950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Start Cycle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Instruction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en-US" sz="1600" baseline="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baseline="0" dirty="0" smtClean="0"/>
                        <a:t>, @a  =&gt; 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1600" b="0" baseline="-25000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    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 r</a:t>
                      </a:r>
                      <a:r>
                        <a:rPr lang="en-US" sz="16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600" dirty="0" smtClean="0"/>
                        <a:t>,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 smtClean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dirty="0" smtClean="0"/>
                        <a:t>, @b  =&gt; r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mult</a:t>
                      </a:r>
                      <a:r>
                        <a:rPr lang="en-US" sz="1600" baseline="0" dirty="0" smtClean="0"/>
                        <a:t>   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, 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r</a:t>
                      </a:r>
                      <a:r>
                        <a:rPr lang="en-US" sz="160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en-US" sz="1600" baseline="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dirty="0" smtClean="0"/>
                        <a:t>, @c  =&gt;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</a:t>
                      </a:r>
                      <a:r>
                        <a:rPr lang="en-US" sz="1600" baseline="-2500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US" sz="1600" b="0" baseline="-250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mult</a:t>
                      </a:r>
                      <a:r>
                        <a:rPr lang="en-US" sz="1600" dirty="0" smtClean="0"/>
                        <a:t>   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, 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loadAI</a:t>
                      </a:r>
                      <a:r>
                        <a:rPr lang="en-US" sz="1600" dirty="0" smtClean="0"/>
                        <a:t>  </a:t>
                      </a:r>
                      <a:r>
                        <a:rPr lang="en-US" sz="160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dirty="0" smtClean="0"/>
                        <a:t>, @d  =&gt; r</a:t>
                      </a:r>
                      <a:r>
                        <a:rPr lang="en-US" sz="1600" baseline="-25000" dirty="0" smtClean="0"/>
                        <a:t>2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mult</a:t>
                      </a:r>
                      <a:r>
                        <a:rPr lang="en-US" sz="1600" dirty="0" smtClean="0"/>
                        <a:t>   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, r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       =&gt; r</a:t>
                      </a:r>
                      <a:r>
                        <a:rPr lang="en-US" sz="1600" baseline="-25000" dirty="0" smtClean="0"/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866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storeAI</a:t>
                      </a:r>
                      <a:r>
                        <a:rPr lang="en-US" sz="1600" baseline="0" dirty="0" smtClean="0"/>
                        <a:t> r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baseline="0" dirty="0" smtClean="0"/>
                        <a:t>          =&gt; </a:t>
                      </a:r>
                      <a:r>
                        <a:rPr lang="en-US" sz="1600" baseline="0" dirty="0" err="1" smtClean="0"/>
                        <a:t>r</a:t>
                      </a:r>
                      <a:r>
                        <a:rPr lang="en-US" sz="1600" baseline="-25000" dirty="0" err="1" smtClean="0"/>
                        <a:t>arp</a:t>
                      </a:r>
                      <a:r>
                        <a:rPr lang="en-US" sz="1600" baseline="0" dirty="0" smtClean="0"/>
                        <a:t>, @a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1375143" y="4761356"/>
            <a:ext cx="5990564" cy="830997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read-after-write</a:t>
            </a:r>
            <a:r>
              <a:rPr lang="en-US" sz="1600" dirty="0" smtClean="0"/>
              <a:t> = RAW = true dependence = flow dependence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write-after-read</a:t>
            </a:r>
            <a:r>
              <a:rPr lang="en-US" sz="1600" dirty="0" smtClean="0"/>
              <a:t> = WAR = anti-dependence</a:t>
            </a:r>
          </a:p>
          <a:p>
            <a:r>
              <a:rPr lang="en-US" sz="1600" dirty="0" smtClean="0"/>
              <a:t>write-after-write = WAW = output-dependence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63404" y="5695559"/>
            <a:ext cx="8375796" cy="646331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scheduler has freedom to re-order instructions, so long as it complies with inter-instruction dependencies</a:t>
            </a:r>
            <a:endParaRPr lang="en-US" dirty="0"/>
          </a:p>
        </p:txBody>
      </p:sp>
      <p:sp>
        <p:nvSpPr>
          <p:cNvPr id="56" name="Rectangular Callout 55"/>
          <p:cNvSpPr/>
          <p:nvPr/>
        </p:nvSpPr>
        <p:spPr bwMode="auto">
          <a:xfrm>
            <a:off x="8004543" y="990600"/>
            <a:ext cx="606057" cy="357701"/>
          </a:xfrm>
          <a:prstGeom prst="wedgeRectCallout">
            <a:avLst>
              <a:gd name="adj1" fmla="val -45394"/>
              <a:gd name="adj2" fmla="val 270573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leaf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7" name="Rectangular Callout 56"/>
          <p:cNvSpPr/>
          <p:nvPr/>
        </p:nvSpPr>
        <p:spPr bwMode="auto">
          <a:xfrm>
            <a:off x="6603707" y="3502529"/>
            <a:ext cx="606057" cy="357701"/>
          </a:xfrm>
          <a:prstGeom prst="wedgeRectCallout">
            <a:avLst>
              <a:gd name="adj1" fmla="val 131799"/>
              <a:gd name="adj2" fmla="val 21112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root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21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Really Works 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JIm Hogg - UW - CSE - P501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O-</a:t>
            </a:r>
            <a:fld id="{DE8D46DB-2A91-47F3-BAB7-66180CB8CD3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720191"/>
              </p:ext>
            </p:extLst>
          </p:nvPr>
        </p:nvGraphicFramePr>
        <p:xfrm>
          <a:off x="259612" y="1334018"/>
          <a:ext cx="39624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3124200"/>
              </a:tblGrid>
              <a:tr h="394342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Start Cycle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@a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 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@b =&gt;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600" b="0" baseline="-25000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@c =&gt;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600" b="0" baseline="-25000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@d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endParaRPr lang="en-US" sz="1600" b="0" baseline="-2500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  <a:tr h="252518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storeAI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=&gt;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73268"/>
              </p:ext>
            </p:extLst>
          </p:nvPr>
        </p:nvGraphicFramePr>
        <p:xfrm>
          <a:off x="4755412" y="1334018"/>
          <a:ext cx="396240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673"/>
                <a:gridCol w="3197727"/>
              </a:tblGrid>
              <a:tr h="31547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Start Cycle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Instruction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@a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@b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@c =&gt;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add 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loadAI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@d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</a:t>
                      </a:r>
                      <a:r>
                        <a:rPr lang="en-US" sz="1600" b="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smtClean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mult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=&gt;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</a:tr>
              <a:tr h="20201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storeAI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r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     =&gt;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r</a:t>
                      </a:r>
                      <a:r>
                        <a:rPr lang="en-US" sz="1600" b="0" baseline="-25000" dirty="0" err="1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arp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, @a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55012" y="87681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914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Scheduled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3542" y="5257800"/>
            <a:ext cx="2452577" cy="1077218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 Functional Unit</a:t>
            </a:r>
          </a:p>
          <a:p>
            <a:r>
              <a:rPr lang="en-US" sz="1600" dirty="0" smtClean="0"/>
              <a:t>Load or Store: 3 cycles</a:t>
            </a:r>
          </a:p>
          <a:p>
            <a:r>
              <a:rPr lang="en-US" sz="1600" dirty="0" smtClean="0"/>
              <a:t>Multiply:         2 cycles</a:t>
            </a:r>
          </a:p>
          <a:p>
            <a:r>
              <a:rPr lang="en-US" sz="1600" dirty="0" smtClean="0"/>
              <a:t>Otherwise:      1 cycle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5257800"/>
            <a:ext cx="1676400" cy="338554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= 2*a*b*c*d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064087" y="5257800"/>
            <a:ext cx="3664539" cy="584775"/>
          </a:xfrm>
          <a:prstGeom prst="rect">
            <a:avLst/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New schedule uses extra register: </a:t>
            </a:r>
            <a:r>
              <a:rPr lang="en-US" sz="1600" dirty="0" smtClean="0">
                <a:solidFill>
                  <a:srgbClr val="FF0000"/>
                </a:solidFill>
              </a:rPr>
              <a:t>r</a:t>
            </a:r>
            <a:r>
              <a:rPr lang="en-US" sz="1600" baseline="-25000" dirty="0" smtClean="0">
                <a:solidFill>
                  <a:srgbClr val="FF0000"/>
                </a:solidFill>
              </a:rPr>
              <a:t>3</a:t>
            </a:r>
            <a:endParaRPr lang="en-US" sz="1600" dirty="0" smtClean="0"/>
          </a:p>
          <a:p>
            <a:r>
              <a:rPr lang="en-US" sz="1600" dirty="0" smtClean="0"/>
              <a:t>Preserves (WAW) output-dependency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4974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dcf31082-b362-4cf7-b796-bfd099f3afc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563</TotalTime>
  <Words>1091</Words>
  <Application>Microsoft Office PowerPoint</Application>
  <PresentationFormat>On-screen Show (4:3)</PresentationFormat>
  <Paragraphs>323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Consolas</vt:lpstr>
      <vt:lpstr>Symbol</vt:lpstr>
      <vt:lpstr>Tahoma</vt:lpstr>
      <vt:lpstr>Wingdings</vt:lpstr>
      <vt:lpstr>Blends</vt:lpstr>
      <vt:lpstr>CSE P501 – Compiler Construction</vt:lpstr>
      <vt:lpstr>Instruction Scheduling is . . .</vt:lpstr>
      <vt:lpstr>Chip Complexity, 1</vt:lpstr>
      <vt:lpstr>Typical Instruction Timings</vt:lpstr>
      <vt:lpstr>Load Latencies</vt:lpstr>
      <vt:lpstr>Super-Scalar</vt:lpstr>
      <vt:lpstr>Chip Complexity, 2</vt:lpstr>
      <vt:lpstr>Data Dependence Graph</vt:lpstr>
      <vt:lpstr>Scheduling Really Works ...</vt:lpstr>
      <vt:lpstr>Scheduler: Job Description</vt:lpstr>
      <vt:lpstr>Job Description - Part 2</vt:lpstr>
      <vt:lpstr>Dependence Graph + Timings</vt:lpstr>
      <vt:lpstr>List Scheduling</vt:lpstr>
      <vt:lpstr>List Scheduling Algorithm</vt:lpstr>
      <vt:lpstr>Beyond Basic Blocks</vt:lpstr>
    </vt:vector>
  </TitlesOfParts>
  <Company>UW CSE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Jim Hogg</cp:lastModifiedBy>
  <cp:revision>76</cp:revision>
  <dcterms:created xsi:type="dcterms:W3CDTF">2002-10-01T01:44:57Z</dcterms:created>
  <dcterms:modified xsi:type="dcterms:W3CDTF">2014-05-27T02:27:33Z</dcterms:modified>
</cp:coreProperties>
</file>