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2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4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5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6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7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8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notesSlides/notesSlide9.xml" ContentType="application/vnd.openxmlformats-officedocument.presentationml.notesSlide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52"/>
  </p:notesMasterIdLst>
  <p:handoutMasterIdLst>
    <p:handoutMasterId r:id="rId53"/>
  </p:handoutMasterIdLst>
  <p:sldIdLst>
    <p:sldId id="304" r:id="rId2"/>
    <p:sldId id="258" r:id="rId3"/>
    <p:sldId id="261" r:id="rId4"/>
    <p:sldId id="328" r:id="rId5"/>
    <p:sldId id="303" r:id="rId6"/>
    <p:sldId id="329" r:id="rId7"/>
    <p:sldId id="262" r:id="rId8"/>
    <p:sldId id="266" r:id="rId9"/>
    <p:sldId id="267" r:id="rId10"/>
    <p:sldId id="268" r:id="rId11"/>
    <p:sldId id="269" r:id="rId12"/>
    <p:sldId id="265" r:id="rId13"/>
    <p:sldId id="270" r:id="rId14"/>
    <p:sldId id="321" r:id="rId15"/>
    <p:sldId id="322" r:id="rId16"/>
    <p:sldId id="323" r:id="rId17"/>
    <p:sldId id="325" r:id="rId18"/>
    <p:sldId id="324" r:id="rId19"/>
    <p:sldId id="318" r:id="rId20"/>
    <p:sldId id="310" r:id="rId21"/>
    <p:sldId id="314" r:id="rId22"/>
    <p:sldId id="315" r:id="rId23"/>
    <p:sldId id="316" r:id="rId24"/>
    <p:sldId id="319" r:id="rId25"/>
    <p:sldId id="309" r:id="rId26"/>
    <p:sldId id="280" r:id="rId27"/>
    <p:sldId id="332" r:id="rId28"/>
    <p:sldId id="306" r:id="rId29"/>
    <p:sldId id="305" r:id="rId30"/>
    <p:sldId id="333" r:id="rId31"/>
    <p:sldId id="327" r:id="rId32"/>
    <p:sldId id="259" r:id="rId33"/>
    <p:sldId id="260" r:id="rId34"/>
    <p:sldId id="307" r:id="rId35"/>
    <p:sldId id="308" r:id="rId36"/>
    <p:sldId id="289" r:id="rId37"/>
    <p:sldId id="290" r:id="rId38"/>
    <p:sldId id="291" r:id="rId39"/>
    <p:sldId id="292" r:id="rId40"/>
    <p:sldId id="334" r:id="rId41"/>
    <p:sldId id="293" r:id="rId42"/>
    <p:sldId id="294" r:id="rId43"/>
    <p:sldId id="295" r:id="rId44"/>
    <p:sldId id="296" r:id="rId45"/>
    <p:sldId id="336" r:id="rId46"/>
    <p:sldId id="298" r:id="rId47"/>
    <p:sldId id="299" r:id="rId48"/>
    <p:sldId id="300" r:id="rId49"/>
    <p:sldId id="301" r:id="rId50"/>
    <p:sldId id="335" r:id="rId51"/>
  </p:sldIdLst>
  <p:sldSz cx="9144000" cy="6858000" type="screen4x3"/>
  <p:notesSz cx="6985000" cy="9283700"/>
  <p:custDataLst>
    <p:tags r:id="rId54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5953" autoAdjust="0"/>
  </p:normalViewPr>
  <p:slideViewPr>
    <p:cSldViewPr>
      <p:cViewPr varScale="1">
        <p:scale>
          <a:sx n="101" d="100"/>
          <a:sy n="101" d="100"/>
        </p:scale>
        <p:origin x="3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38"/>
    </p:cViewPr>
  </p:sorterViewPr>
  <p:notesViewPr>
    <p:cSldViewPr>
      <p:cViewPr varScale="1">
        <p:scale>
          <a:sx n="85" d="100"/>
          <a:sy n="85" d="100"/>
        </p:scale>
        <p:origin x="-1914" y="-96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Q-</a:t>
            </a:r>
            <a:fld id="{74EE0E30-048D-4A58-AF7E-0DE8D73FE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88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B3A6990-0137-4C4E-8B96-851B84C1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09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9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38C22B-DF2B-4CF1-91AC-48F5155EDC50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  <p:extLst>
      <p:ext uri="{BB962C8B-B14F-4D97-AF65-F5344CB8AC3E}">
        <p14:creationId xmlns:p14="http://schemas.microsoft.com/office/powerpoint/2010/main" val="832156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2985BE-285A-47C3-A16C-9093C67EB12F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  <p:extLst>
      <p:ext uri="{BB962C8B-B14F-4D97-AF65-F5344CB8AC3E}">
        <p14:creationId xmlns:p14="http://schemas.microsoft.com/office/powerpoint/2010/main" val="3986001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E301441-2A20-4845-BCEB-34055213FB04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Difference is second assignment is to a</a:t>
            </a:r>
            <a:r>
              <a:rPr lang="en-US" baseline="-25000" smtClean="0"/>
              <a:t>1</a:t>
            </a:r>
            <a:r>
              <a:rPr lang="en-US" smtClean="0"/>
              <a:t>, not a</a:t>
            </a:r>
            <a:r>
              <a:rPr lang="en-US" baseline="-25000" smtClean="0"/>
              <a:t>0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9268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84BD459-8F22-4D60-9C09-D8EEDF0BD091}" type="slidenum">
              <a:rPr lang="en-US" smtClean="0">
                <a:latin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  <p:extLst>
      <p:ext uri="{BB962C8B-B14F-4D97-AF65-F5344CB8AC3E}">
        <p14:creationId xmlns:p14="http://schemas.microsoft.com/office/powerpoint/2010/main" val="633241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138E2EE-61B7-467A-BB12-35F64825287C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  <p:extLst>
      <p:ext uri="{BB962C8B-B14F-4D97-AF65-F5344CB8AC3E}">
        <p14:creationId xmlns:p14="http://schemas.microsoft.com/office/powerpoint/2010/main" val="3380491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761C5C-18E7-425B-A897-1AC08D694C54}" type="slidenum">
              <a:rPr lang="en-US" smtClean="0">
                <a:latin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  <p:extLst>
      <p:ext uri="{BB962C8B-B14F-4D97-AF65-F5344CB8AC3E}">
        <p14:creationId xmlns:p14="http://schemas.microsoft.com/office/powerpoint/2010/main" val="3913057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C10717A-BD28-417B-8B25-B518084543AA}" type="slidenum">
              <a:rPr lang="en-US" smtClean="0">
                <a:latin typeface="Arial" pitchFamily="34" charset="0"/>
              </a:rPr>
              <a:pPr/>
              <a:t>46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  <p:extLst>
      <p:ext uri="{BB962C8B-B14F-4D97-AF65-F5344CB8AC3E}">
        <p14:creationId xmlns:p14="http://schemas.microsoft.com/office/powerpoint/2010/main" val="99130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734B18-4B51-4D4C-95C2-3CC1520B1E0D}" type="slidenum">
              <a:rPr lang="en-US" smtClean="0">
                <a:latin typeface="Arial" pitchFamily="34" charset="0"/>
              </a:rPr>
              <a:pPr/>
              <a:t>48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  <p:extLst>
      <p:ext uri="{BB962C8B-B14F-4D97-AF65-F5344CB8AC3E}">
        <p14:creationId xmlns:p14="http://schemas.microsoft.com/office/powerpoint/2010/main" val="12206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5778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19FBAF0B-E7BF-4A4C-9750-FBE4F29F3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5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Q-</a:t>
            </a:r>
            <a:fld id="{C8F1C35D-1BA1-4070-AFEF-A25331AE2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0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6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55600" y="152797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38187" y="152797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79425" y="575072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49312" y="575072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65087" y="502047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00087" y="44847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81000" y="835422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1095375" y="127794"/>
            <a:ext cx="77930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7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8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Q-</a:t>
            </a:r>
            <a:fld id="{93FDF544-820B-40B9-B501-B38DCD49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3" r:id="rId2"/>
    <p:sldLayoutId id="2147483772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tags" Target="../tags/tag115.xml"/><Relationship Id="rId3" Type="http://schemas.openxmlformats.org/officeDocument/2006/relationships/tags" Target="../tags/tag92.xml"/><Relationship Id="rId21" Type="http://schemas.openxmlformats.org/officeDocument/2006/relationships/tags" Target="../tags/tag110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tags" Target="../tags/tag109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tags" Target="../tags/tag116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notesSlide" Target="../notesSlides/notesSlide3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notesSlide" Target="../notesSlides/notesSlide5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tags" Target="../tags/tag194.xml"/><Relationship Id="rId18" Type="http://schemas.openxmlformats.org/officeDocument/2006/relationships/tags" Target="../tags/tag199.xml"/><Relationship Id="rId26" Type="http://schemas.openxmlformats.org/officeDocument/2006/relationships/tags" Target="../tags/tag207.xml"/><Relationship Id="rId3" Type="http://schemas.openxmlformats.org/officeDocument/2006/relationships/tags" Target="../tags/tag184.xml"/><Relationship Id="rId21" Type="http://schemas.openxmlformats.org/officeDocument/2006/relationships/tags" Target="../tags/tag202.xml"/><Relationship Id="rId7" Type="http://schemas.openxmlformats.org/officeDocument/2006/relationships/tags" Target="../tags/tag188.xml"/><Relationship Id="rId12" Type="http://schemas.openxmlformats.org/officeDocument/2006/relationships/tags" Target="../tags/tag193.xml"/><Relationship Id="rId17" Type="http://schemas.openxmlformats.org/officeDocument/2006/relationships/tags" Target="../tags/tag198.xml"/><Relationship Id="rId25" Type="http://schemas.openxmlformats.org/officeDocument/2006/relationships/tags" Target="../tags/tag206.xml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20" Type="http://schemas.openxmlformats.org/officeDocument/2006/relationships/tags" Target="../tags/tag201.xml"/><Relationship Id="rId29" Type="http://schemas.openxmlformats.org/officeDocument/2006/relationships/notesSlide" Target="../notesSlides/notesSlide6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24" Type="http://schemas.openxmlformats.org/officeDocument/2006/relationships/tags" Target="../tags/tag205.xml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23" Type="http://schemas.openxmlformats.org/officeDocument/2006/relationships/tags" Target="../tags/tag20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91.xml"/><Relationship Id="rId19" Type="http://schemas.openxmlformats.org/officeDocument/2006/relationships/tags" Target="../tags/tag200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Relationship Id="rId22" Type="http://schemas.openxmlformats.org/officeDocument/2006/relationships/tags" Target="../tags/tag203.xml"/><Relationship Id="rId27" Type="http://schemas.openxmlformats.org/officeDocument/2006/relationships/tags" Target="../tags/tag20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1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tags" Target="../tags/tag225.xml"/><Relationship Id="rId18" Type="http://schemas.openxmlformats.org/officeDocument/2006/relationships/tags" Target="../tags/tag230.xml"/><Relationship Id="rId26" Type="http://schemas.openxmlformats.org/officeDocument/2006/relationships/tags" Target="../tags/tag238.xml"/><Relationship Id="rId3" Type="http://schemas.openxmlformats.org/officeDocument/2006/relationships/tags" Target="../tags/tag215.xml"/><Relationship Id="rId21" Type="http://schemas.openxmlformats.org/officeDocument/2006/relationships/tags" Target="../tags/tag233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5" Type="http://schemas.openxmlformats.org/officeDocument/2006/relationships/tags" Target="../tags/tag237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20" Type="http://schemas.openxmlformats.org/officeDocument/2006/relationships/tags" Target="../tags/tag232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24" Type="http://schemas.openxmlformats.org/officeDocument/2006/relationships/tags" Target="../tags/tag236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23" Type="http://schemas.openxmlformats.org/officeDocument/2006/relationships/tags" Target="../tags/tag235.xml"/><Relationship Id="rId28" Type="http://schemas.openxmlformats.org/officeDocument/2006/relationships/notesSlide" Target="../notesSlides/notesSlide7.xml"/><Relationship Id="rId10" Type="http://schemas.openxmlformats.org/officeDocument/2006/relationships/tags" Target="../tags/tag222.xml"/><Relationship Id="rId19" Type="http://schemas.openxmlformats.org/officeDocument/2006/relationships/tags" Target="../tags/tag231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Relationship Id="rId22" Type="http://schemas.openxmlformats.org/officeDocument/2006/relationships/tags" Target="../tags/tag234.xml"/><Relationship Id="rId27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tags" Target="../tags/tag251.xml"/><Relationship Id="rId18" Type="http://schemas.openxmlformats.org/officeDocument/2006/relationships/tags" Target="../tags/tag256.xml"/><Relationship Id="rId26" Type="http://schemas.openxmlformats.org/officeDocument/2006/relationships/tags" Target="../tags/tag264.xml"/><Relationship Id="rId3" Type="http://schemas.openxmlformats.org/officeDocument/2006/relationships/tags" Target="../tags/tag241.xml"/><Relationship Id="rId21" Type="http://schemas.openxmlformats.org/officeDocument/2006/relationships/tags" Target="../tags/tag259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tags" Target="../tags/tag255.xml"/><Relationship Id="rId25" Type="http://schemas.openxmlformats.org/officeDocument/2006/relationships/tags" Target="../tags/tag263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20" Type="http://schemas.openxmlformats.org/officeDocument/2006/relationships/tags" Target="../tags/tag258.xml"/><Relationship Id="rId29" Type="http://schemas.openxmlformats.org/officeDocument/2006/relationships/notesSlide" Target="../notesSlides/notesSlide8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24" Type="http://schemas.openxmlformats.org/officeDocument/2006/relationships/tags" Target="../tags/tag262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23" Type="http://schemas.openxmlformats.org/officeDocument/2006/relationships/tags" Target="../tags/tag261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48.xml"/><Relationship Id="rId19" Type="http://schemas.openxmlformats.org/officeDocument/2006/relationships/tags" Target="../tags/tag257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Relationship Id="rId22" Type="http://schemas.openxmlformats.org/officeDocument/2006/relationships/tags" Target="../tags/tag260.xml"/><Relationship Id="rId27" Type="http://schemas.openxmlformats.org/officeDocument/2006/relationships/tags" Target="../tags/tag26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68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70.xml"/><Relationship Id="rId4" Type="http://schemas.openxmlformats.org/officeDocument/2006/relationships/tags" Target="../tags/tag269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26" Type="http://schemas.openxmlformats.org/officeDocument/2006/relationships/tags" Target="../tags/tag296.xml"/><Relationship Id="rId3" Type="http://schemas.openxmlformats.org/officeDocument/2006/relationships/tags" Target="../tags/tag273.xml"/><Relationship Id="rId21" Type="http://schemas.openxmlformats.org/officeDocument/2006/relationships/tags" Target="../tags/tag291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5" Type="http://schemas.openxmlformats.org/officeDocument/2006/relationships/tags" Target="../tags/tag295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0" Type="http://schemas.openxmlformats.org/officeDocument/2006/relationships/tags" Target="../tags/tag29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24" Type="http://schemas.openxmlformats.org/officeDocument/2006/relationships/tags" Target="../tags/tag294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23" Type="http://schemas.openxmlformats.org/officeDocument/2006/relationships/tags" Target="../tags/tag293.xml"/><Relationship Id="rId28" Type="http://schemas.openxmlformats.org/officeDocument/2006/relationships/tags" Target="../tags/tag298.xml"/><Relationship Id="rId10" Type="http://schemas.openxmlformats.org/officeDocument/2006/relationships/tags" Target="../tags/tag280.xml"/><Relationship Id="rId19" Type="http://schemas.openxmlformats.org/officeDocument/2006/relationships/tags" Target="../tags/tag289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Relationship Id="rId22" Type="http://schemas.openxmlformats.org/officeDocument/2006/relationships/tags" Target="../tags/tag292.xml"/><Relationship Id="rId27" Type="http://schemas.openxmlformats.org/officeDocument/2006/relationships/tags" Target="../tags/tag297.xml"/><Relationship Id="rId30" Type="http://schemas.openxmlformats.org/officeDocument/2006/relationships/notesSlide" Target="../notesSlides/notesSlide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301.xml"/><Relationship Id="rId2" Type="http://schemas.openxmlformats.org/officeDocument/2006/relationships/tags" Target="../tags/tag300.xml"/><Relationship Id="rId1" Type="http://schemas.openxmlformats.org/officeDocument/2006/relationships/tags" Target="../tags/tag29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03.xml"/><Relationship Id="rId4" Type="http://schemas.openxmlformats.org/officeDocument/2006/relationships/tags" Target="../tags/tag30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306.xml"/><Relationship Id="rId2" Type="http://schemas.openxmlformats.org/officeDocument/2006/relationships/tags" Target="../tags/tag305.xml"/><Relationship Id="rId1" Type="http://schemas.openxmlformats.org/officeDocument/2006/relationships/tags" Target="../tags/tag30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0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Q-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685800" y="1371600"/>
            <a:ext cx="7543800" cy="4267200"/>
          </a:xfrm>
          <a:solidFill>
            <a:srgbClr val="C00000"/>
          </a:solidFill>
        </p:spPr>
        <p:txBody>
          <a:bodyPr>
            <a:noAutofit/>
          </a:bodyPr>
          <a:lstStyle/>
          <a:p>
            <a:pPr eaLnBrk="1" hangingPunct="1">
              <a:buClr>
                <a:schemeClr val="bg1"/>
              </a:buCl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Optimization: Goals</a:t>
            </a:r>
            <a:endParaRPr lang="en-US" sz="2000" dirty="0">
              <a:solidFill>
                <a:schemeClr val="bg1"/>
              </a:solidFill>
            </a:endParaRPr>
          </a:p>
          <a:p>
            <a:pPr marL="457200" lvl="1" indent="0" eaLnBrk="1" hangingPunct="1">
              <a:buClr>
                <a:schemeClr val="bg1"/>
              </a:buClr>
              <a:buNone/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Eliminating Redundancy &amp; Value </a:t>
            </a:r>
            <a:r>
              <a:rPr lang="en-US" sz="2000" dirty="0">
                <a:solidFill>
                  <a:schemeClr val="bg1"/>
                </a:solidFill>
              </a:rPr>
              <a:t>N</a:t>
            </a:r>
            <a:r>
              <a:rPr lang="en-US" sz="2000" dirty="0" smtClean="0">
                <a:solidFill>
                  <a:schemeClr val="bg1"/>
                </a:solidFill>
              </a:rPr>
              <a:t>umbering</a:t>
            </a:r>
          </a:p>
          <a:p>
            <a:pPr marL="0" indent="0" eaLnBrk="1" hangingPunct="1">
              <a:buClr>
                <a:schemeClr val="bg1"/>
              </a:buClr>
              <a:buNone/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  <a:defRPr/>
            </a:pPr>
            <a:r>
              <a:rPr lang="en-US" sz="2000" dirty="0">
                <a:solidFill>
                  <a:schemeClr val="bg1"/>
                </a:solidFill>
              </a:rPr>
              <a:t>Control flow graphs (CFGs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 eaLnBrk="1" hangingPunct="1">
              <a:buClr>
                <a:schemeClr val="bg1"/>
              </a:buClr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lvl="1" indent="-342900" eaLnBrk="1" hangingPunct="1">
              <a:buClr>
                <a:schemeClr val="bg1"/>
              </a:buClr>
              <a:buSzPct val="60000"/>
              <a:defRPr/>
            </a:pPr>
            <a:r>
              <a:rPr lang="en-US" sz="2000" dirty="0">
                <a:solidFill>
                  <a:schemeClr val="bg1"/>
                </a:solidFill>
              </a:rPr>
              <a:t>Optimization Scopes: local, regional, global, whole-program</a:t>
            </a:r>
          </a:p>
          <a:p>
            <a:pPr eaLnBrk="1" hangingPunct="1">
              <a:buClr>
                <a:schemeClr val="bg1"/>
              </a:buClr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Dominators</a:t>
            </a:r>
          </a:p>
          <a:p>
            <a:pPr eaLnBrk="1" hangingPunct="1">
              <a:buClr>
                <a:schemeClr val="bg1"/>
              </a:buClr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See </a:t>
            </a:r>
            <a:r>
              <a:rPr lang="en-US" sz="2000" dirty="0" err="1">
                <a:solidFill>
                  <a:schemeClr val="bg1"/>
                </a:solidFill>
              </a:rPr>
              <a:t>Cooper&amp;Torczon</a:t>
            </a:r>
            <a:r>
              <a:rPr lang="en-US" sz="2000" dirty="0">
                <a:solidFill>
                  <a:schemeClr val="bg1"/>
                </a:solidFill>
              </a:rPr>
              <a:t> chapter </a:t>
            </a:r>
            <a:r>
              <a:rPr lang="en-US" sz="2000" dirty="0" smtClean="0">
                <a:solidFill>
                  <a:schemeClr val="bg1"/>
                </a:solidFill>
              </a:rPr>
              <a:t>8, 9</a:t>
            </a:r>
            <a:endParaRPr lang="en-US" sz="2000" dirty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4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08EA10E-8515-4FFC-98E1-E1EF89211E9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(2)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2057400"/>
            <a:ext cx="8382000" cy="332013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Profitability</a:t>
            </a:r>
          </a:p>
          <a:p>
            <a:pPr eaLnBrk="1" hangingPunct="1"/>
            <a:endParaRPr lang="en-US" sz="1800" dirty="0" smtClean="0"/>
          </a:p>
          <a:p>
            <a:pPr lvl="1" eaLnBrk="1" hangingPunct="1"/>
            <a:r>
              <a:rPr lang="en-US" sz="2000" dirty="0" smtClean="0"/>
              <a:t>If a transformation is possible, is it profitable?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Example: loop unrolling</a:t>
            </a:r>
          </a:p>
          <a:p>
            <a:pPr lvl="2" eaLnBrk="1" hangingPunct="1"/>
            <a:r>
              <a:rPr lang="en-US" sz="1800" dirty="0" smtClean="0"/>
              <a:t>Can increase efficiency by  reducing loop </a:t>
            </a:r>
            <a:r>
              <a:rPr lang="en-US" sz="1800" i="1" dirty="0" smtClean="0"/>
              <a:t>overhead</a:t>
            </a:r>
            <a:r>
              <a:rPr lang="en-US" sz="1800" dirty="0" smtClean="0"/>
              <a:t>  (fewer tests &amp; branches)</a:t>
            </a:r>
            <a:endParaRPr lang="en-US" sz="1800" i="1" dirty="0" smtClean="0"/>
          </a:p>
          <a:p>
            <a:pPr lvl="2" eaLnBrk="1" hangingPunct="1"/>
            <a:r>
              <a:rPr lang="en-US" sz="1800" dirty="0" smtClean="0"/>
              <a:t>Can eliminate duplicate operations done on separate iterations</a:t>
            </a:r>
          </a:p>
          <a:p>
            <a:pPr lvl="2" eaLnBrk="1" hangingPunct="1"/>
            <a:r>
              <a:rPr lang="en-US" sz="1800" dirty="0" smtClean="0"/>
              <a:t>But, increases code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71FD109-C94B-4AB6-9080-A9D91D80289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(3)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Downside risks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Even if a transformation is worthwhile, consider its side-effects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</a:t>
            </a:r>
          </a:p>
          <a:p>
            <a:pPr lvl="2" eaLnBrk="1" hangingPunct="1"/>
            <a:r>
              <a:rPr lang="en-US" sz="1800" dirty="0" smtClean="0"/>
              <a:t>Transformation might need more temporaries, increasing register pressure</a:t>
            </a:r>
          </a:p>
          <a:p>
            <a:pPr lvl="2" eaLnBrk="1" hangingPunct="1"/>
            <a:r>
              <a:rPr lang="en-US" sz="1800" dirty="0" smtClean="0"/>
              <a:t>Increased code size could cause cache misses</a:t>
            </a:r>
          </a:p>
          <a:p>
            <a:pPr lvl="2" eaLnBrk="1" hangingPunct="1"/>
            <a:r>
              <a:rPr lang="en-US" sz="1800" dirty="0" smtClean="0"/>
              <a:t>Increased code size could increase paging (a disaster)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E55D253C-5C4C-4711-A677-2D8D9B3CEC8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1620044"/>
            <a:ext cx="8229600" cy="409495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 expression </a:t>
            </a:r>
            <a:r>
              <a:rPr lang="en-US" sz="2400" dirty="0" err="1" smtClean="0">
                <a:solidFill>
                  <a:srgbClr val="FF0000"/>
                </a:solidFill>
              </a:rPr>
              <a:t>x+y</a:t>
            </a:r>
            <a:r>
              <a:rPr lang="en-US" sz="2400" dirty="0" smtClean="0"/>
              <a:t> is </a:t>
            </a:r>
            <a:r>
              <a:rPr lang="en-US" sz="2400" i="1" dirty="0" smtClean="0">
                <a:solidFill>
                  <a:schemeClr val="folHlink"/>
                </a:solidFill>
              </a:rPr>
              <a:t>redundant</a:t>
            </a:r>
            <a:r>
              <a:rPr lang="en-US" sz="2400" dirty="0" smtClean="0"/>
              <a:t> at a program point </a:t>
            </a:r>
            <a:r>
              <a:rPr lang="en-US" sz="2400" dirty="0" err="1" smtClean="0"/>
              <a:t>iff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along every path from the procedure’s entry, it has been evaluated and its constituent sub-expressions (</a:t>
            </a:r>
            <a:r>
              <a:rPr lang="en-US" sz="2000" dirty="0" smtClean="0">
                <a:solidFill>
                  <a:srgbClr val="FF0000"/>
                </a:solidFill>
              </a:rPr>
              <a:t>x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y</a:t>
            </a:r>
            <a:r>
              <a:rPr lang="en-US" sz="2000" dirty="0" smtClean="0"/>
              <a:t>) have </a:t>
            </a:r>
            <a:r>
              <a:rPr lang="en-US" sz="2000" u="sng" dirty="0" smtClean="0"/>
              <a:t>not</a:t>
            </a:r>
            <a:r>
              <a:rPr lang="en-US" sz="2000" dirty="0" smtClean="0"/>
              <a:t> been re-defined (</a:t>
            </a:r>
            <a:r>
              <a:rPr lang="en-US" sz="2000" dirty="0" err="1" smtClean="0"/>
              <a:t>ie</a:t>
            </a:r>
            <a:r>
              <a:rPr lang="en-US" sz="2000" dirty="0" smtClean="0"/>
              <a:t>, assigned new values) since that evaluation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the compiler can prove the expression is redundant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 store the result of the earlier evaluation: </a:t>
            </a:r>
            <a:r>
              <a:rPr lang="en-US" sz="2000" dirty="0" smtClean="0">
                <a:solidFill>
                  <a:srgbClr val="0000FF"/>
                </a:solidFill>
              </a:rPr>
              <a:t>t123 = x + y;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 replace the redundant computation with a reference to the earlier (stored) result, as in   </a:t>
            </a:r>
            <a:r>
              <a:rPr lang="en-US" sz="2000" dirty="0" smtClean="0">
                <a:solidFill>
                  <a:srgbClr val="0000FF"/>
                </a:solidFill>
              </a:rPr>
              <a:t>= t123 ...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20788" y="2286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Eliminating Redundancy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F87E84C2-33D6-4F57-8D3D-B2881C8B31D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66800" y="2017713"/>
            <a:ext cx="7772400" cy="369728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Technique for eliminating redundant expressions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 smtClean="0"/>
              <a:t>Assign an identifying number VN(n) to each expression</a:t>
            </a:r>
          </a:p>
          <a:p>
            <a:pPr lvl="1" eaLnBrk="1" hangingPunct="1"/>
            <a:r>
              <a:rPr lang="en-US" sz="1800" dirty="0" smtClean="0"/>
              <a:t>VN(</a:t>
            </a:r>
            <a:r>
              <a:rPr lang="en-US" sz="1800" dirty="0" err="1" smtClean="0"/>
              <a:t>x+y</a:t>
            </a:r>
            <a:r>
              <a:rPr lang="en-US" sz="1800" dirty="0" smtClean="0"/>
              <a:t>) == VN(j) if </a:t>
            </a:r>
            <a:r>
              <a:rPr lang="en-US" sz="1800" dirty="0" err="1" smtClean="0">
                <a:solidFill>
                  <a:srgbClr val="0000FF"/>
                </a:solidFill>
              </a:rPr>
              <a:t>x+y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00FF"/>
                </a:solidFill>
              </a:rPr>
              <a:t>j</a:t>
            </a:r>
            <a:r>
              <a:rPr lang="en-US" sz="1800" dirty="0" smtClean="0"/>
              <a:t> have the same value</a:t>
            </a:r>
          </a:p>
          <a:p>
            <a:pPr lvl="1" eaLnBrk="1" hangingPunct="1"/>
            <a:r>
              <a:rPr lang="en-US" sz="1800" dirty="0" smtClean="0"/>
              <a:t>Use hashing over value numbers for efficiency</a:t>
            </a:r>
          </a:p>
          <a:p>
            <a:pPr lvl="1" eaLnBrk="1" hangingPunct="1"/>
            <a:r>
              <a:rPr lang="en-US" sz="1800" dirty="0" smtClean="0"/>
              <a:t>But hashing is not crucial to the algorithm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Old idea (</a:t>
            </a:r>
            <a:r>
              <a:rPr lang="en-US" sz="2000" dirty="0" err="1" smtClean="0"/>
              <a:t>Balke</a:t>
            </a:r>
            <a:r>
              <a:rPr lang="en-US" sz="2000" dirty="0" smtClean="0"/>
              <a:t> 1968, </a:t>
            </a:r>
            <a:r>
              <a:rPr lang="en-US" sz="2000" dirty="0" err="1" smtClean="0"/>
              <a:t>Ershov</a:t>
            </a:r>
            <a:r>
              <a:rPr lang="en-US" sz="2000" dirty="0" smtClean="0"/>
              <a:t> 1954)</a:t>
            </a:r>
          </a:p>
          <a:p>
            <a:pPr lvl="1" eaLnBrk="1" hangingPunct="1"/>
            <a:r>
              <a:rPr lang="en-US" sz="1800" dirty="0" smtClean="0"/>
              <a:t>Invented for low-level, linear IRs</a:t>
            </a:r>
          </a:p>
          <a:p>
            <a:pPr lvl="1" eaLnBrk="1" hangingPunct="1"/>
            <a:r>
              <a:rPr lang="en-US" sz="1800" dirty="0" smtClean="0"/>
              <a:t>Equivalent methods exist for tree IRs.  </a:t>
            </a:r>
            <a:r>
              <a:rPr lang="en-US" sz="1800" dirty="0" err="1" smtClean="0"/>
              <a:t>Eg</a:t>
            </a:r>
            <a:r>
              <a:rPr lang="en-US" sz="1800" dirty="0" smtClean="0"/>
              <a:t>: build a DAG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220788" y="2286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Value Numbering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Redundancies?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73967" y="1624843"/>
            <a:ext cx="1711624" cy="210895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= x *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 = x *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= 7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 = x *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 = 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 = x * 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0400" y="121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Block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191000"/>
            <a:ext cx="5334000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Are any of these IR instructions "redundant"?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In 2, can I re-use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 in place of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In 4, can I re-use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 in place of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In 6, can I re-use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 in place of </a:t>
            </a:r>
            <a:r>
              <a:rPr lang="en-US" dirty="0" smtClean="0">
                <a:solidFill>
                  <a:srgbClr val="0000FF"/>
                </a:solidFill>
              </a:rPr>
              <a:t>d</a:t>
            </a:r>
            <a:r>
              <a:rPr lang="en-US" dirty="0" smtClean="0"/>
              <a:t>?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611288" y="1624843"/>
            <a:ext cx="360512" cy="2108957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>
              <a:spcAft>
                <a:spcPts val="100"/>
              </a:spcAft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8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Value Numbering (LVN)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76600" y="1447800"/>
            <a:ext cx="2209800" cy="28956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7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3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4679274"/>
            <a:ext cx="8839200" cy="107721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VN of a variable is </a:t>
            </a:r>
            <a:r>
              <a:rPr lang="en-US" sz="1600" i="1" dirty="0" smtClean="0"/>
              <a:t>not </a:t>
            </a:r>
            <a:r>
              <a:rPr lang="en-US" sz="1600" dirty="0" smtClean="0"/>
              <a:t>the actual value of that variable at runtime!</a:t>
            </a:r>
            <a:endParaRPr lang="en-US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Two variables with same VN are guaranteed to have the same value at runtime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Two variables with different VN </a:t>
            </a:r>
            <a:r>
              <a:rPr lang="en-US" sz="1600" i="1" dirty="0" smtClean="0"/>
              <a:t>may </a:t>
            </a:r>
            <a:r>
              <a:rPr lang="en-US" sz="1600" dirty="0" smtClean="0"/>
              <a:t>have same value at runtime, by happenstance, but it's not guaranteed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8883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Code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2209800" cy="28956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7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3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86993" y="2286000"/>
            <a:ext cx="2209800" cy="28956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a</a:t>
            </a:r>
            <a:r>
              <a:rPr lang="en-US" sz="2400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sz="2400" baseline="30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7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a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3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6553200" y="2193699"/>
            <a:ext cx="2057400" cy="609600"/>
          </a:xfrm>
          <a:prstGeom prst="wedgeRectCallout">
            <a:avLst>
              <a:gd name="adj1" fmla="val -119907"/>
              <a:gd name="adj2" fmla="val 229688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Oops!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was overwritten</a:t>
            </a:r>
            <a:endParaRPr lang="en-US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05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VN'd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993" y="16777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Redundancies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7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389" y="228600"/>
            <a:ext cx="7288212" cy="577850"/>
          </a:xfrm>
        </p:spPr>
        <p:txBody>
          <a:bodyPr/>
          <a:lstStyle/>
          <a:p>
            <a:r>
              <a:rPr lang="en-US" dirty="0" smtClean="0"/>
              <a:t>Solution</a:t>
            </a:r>
            <a:r>
              <a:rPr lang="en-US" dirty="0"/>
              <a:t> </a:t>
            </a:r>
            <a:r>
              <a:rPr lang="en-US" dirty="0" smtClean="0"/>
              <a:t>- SSA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18695" y="3631249"/>
            <a:ext cx="2591593" cy="28956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7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4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a</a:t>
            </a:r>
            <a:r>
              <a:rPr lang="en-US" sz="24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3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6566695" y="3538948"/>
            <a:ext cx="2057400" cy="609600"/>
          </a:xfrm>
          <a:prstGeom prst="wedgeRectCallout">
            <a:avLst>
              <a:gd name="adj1" fmla="val -119907"/>
              <a:gd name="adj2" fmla="val 229688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Fixed: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still alive</a:t>
            </a:r>
            <a:endParaRPr lang="en-US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6300" y="1203187"/>
            <a:ext cx="7734300" cy="20313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Could </a:t>
            </a:r>
            <a:r>
              <a:rPr lang="en-US" i="1" dirty="0" smtClean="0"/>
              <a:t>remember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3 </a:t>
            </a:r>
            <a:r>
              <a:rPr lang="en-US" dirty="0" smtClean="0"/>
              <a:t>into a temporary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But realize that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</a:t>
            </a:r>
            <a:r>
              <a:rPr lang="en-US" dirty="0" smtClean="0"/>
              <a:t>is really a </a:t>
            </a:r>
            <a:r>
              <a:rPr lang="en-US" i="1" dirty="0" smtClean="0"/>
              <a:t>different</a:t>
            </a:r>
            <a:r>
              <a:rPr lang="en-US" dirty="0" smtClean="0"/>
              <a:t> variable from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baseline="30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we could store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 </a:t>
            </a:r>
            <a:r>
              <a:rPr lang="en-US" dirty="0" smtClean="0"/>
              <a:t>in register R7 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</a:t>
            </a:r>
            <a:r>
              <a:rPr lang="en-US" dirty="0"/>
              <a:t>in </a:t>
            </a:r>
            <a:r>
              <a:rPr lang="en-US" dirty="0" smtClean="0"/>
              <a:t>a different register R2; they are totally unrelated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Use subscript to denote different instances of a variable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Bump the </a:t>
            </a:r>
            <a:r>
              <a:rPr lang="en-US" i="1" dirty="0" smtClean="0"/>
              <a:t>lifetime </a:t>
            </a:r>
            <a:r>
              <a:rPr lang="en-US" dirty="0" smtClean="0"/>
              <a:t>subscript each time we assign into that variable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This is the essence of SSA form - see later</a:t>
            </a:r>
          </a:p>
        </p:txBody>
      </p:sp>
    </p:spTree>
    <p:extLst>
      <p:ext uri="{BB962C8B-B14F-4D97-AF65-F5344CB8AC3E}">
        <p14:creationId xmlns:p14="http://schemas.microsoft.com/office/powerpoint/2010/main" val="600626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39885"/>
            <a:ext cx="7162800" cy="397031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Constant Folding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Note whether each operand is a constant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Evaluate any arithmetic of those constants at compile-time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Replace instruction with a load-immediate (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00FF"/>
                </a:solidFill>
              </a:rPr>
              <a:t>mov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eax</a:t>
            </a:r>
            <a:r>
              <a:rPr lang="en-US" dirty="0" smtClean="0">
                <a:solidFill>
                  <a:srgbClr val="0000FF"/>
                </a:solidFill>
              </a:rPr>
              <a:t>, 42</a:t>
            </a:r>
            <a:r>
              <a:rPr lang="en-US" dirty="0" smtClean="0"/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Algebraic Identities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x+0 = x, x - x = 0, </a:t>
            </a:r>
            <a:r>
              <a:rPr lang="en-US" dirty="0" err="1" smtClean="0"/>
              <a:t>etc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Humans don't write these - but may be created by index calculation,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Commutativity</a:t>
            </a:r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x</a:t>
            </a:r>
            <a:r>
              <a:rPr lang="en-US" baseline="30000" dirty="0" smtClean="0"/>
              <a:t>8</a:t>
            </a:r>
            <a:r>
              <a:rPr lang="en-US" dirty="0" smtClean="0"/>
              <a:t> = a</a:t>
            </a:r>
            <a:r>
              <a:rPr lang="en-US" baseline="30000" dirty="0" smtClean="0"/>
              <a:t>5</a:t>
            </a:r>
            <a:r>
              <a:rPr lang="en-US" dirty="0" smtClean="0"/>
              <a:t> + b</a:t>
            </a:r>
            <a:r>
              <a:rPr lang="en-US" baseline="30000" dirty="0" smtClean="0"/>
              <a:t>7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y</a:t>
            </a:r>
            <a:r>
              <a:rPr lang="en-US" baseline="30000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 = b</a:t>
            </a:r>
            <a:r>
              <a:rPr lang="en-US" baseline="30000" dirty="0" smtClean="0"/>
              <a:t>7</a:t>
            </a:r>
            <a:r>
              <a:rPr lang="en-US" dirty="0" smtClean="0"/>
              <a:t> + a</a:t>
            </a:r>
            <a:r>
              <a:rPr lang="en-US" baseline="30000" dirty="0" smtClean="0"/>
              <a:t>5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Recognize </a:t>
            </a:r>
            <a:r>
              <a:rPr lang="en-US" dirty="0" err="1" smtClean="0"/>
              <a:t>a+b</a:t>
            </a:r>
            <a:r>
              <a:rPr lang="en-US" dirty="0" smtClean="0"/>
              <a:t> = </a:t>
            </a:r>
            <a:r>
              <a:rPr lang="en-US" dirty="0" err="1" smtClean="0"/>
              <a:t>b+a</a:t>
            </a:r>
            <a:r>
              <a:rPr lang="en-US" dirty="0" smtClean="0"/>
              <a:t>;   </a:t>
            </a:r>
            <a:r>
              <a:rPr lang="en-US" dirty="0" err="1" smtClean="0"/>
              <a:t>eg</a:t>
            </a:r>
            <a:r>
              <a:rPr lang="en-US" dirty="0" smtClean="0"/>
              <a:t>: order by increasing VNs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389" y="228600"/>
            <a:ext cx="7288212" cy="577850"/>
          </a:xfrm>
        </p:spPr>
        <p:txBody>
          <a:bodyPr/>
          <a:lstStyle/>
          <a:p>
            <a:r>
              <a:rPr lang="en-US" dirty="0" smtClean="0"/>
              <a:t>Extensions to LVN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947695" y="4112262"/>
            <a:ext cx="1891505" cy="215995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7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a</a:t>
            </a:r>
            <a:r>
              <a:rPr lang="en-US" sz="18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8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3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18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46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LVN in Detail (1)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73967" y="1624843"/>
            <a:ext cx="1711624" cy="279647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 = x +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 = u - v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 +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 = 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 – v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g + h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x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 + v</a:t>
            </a:r>
          </a:p>
          <a:p>
            <a:pPr marL="0" indent="0">
              <a:spcAft>
                <a:spcPts val="100"/>
              </a:spcAft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121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Block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4745565"/>
            <a:ext cx="6472030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Are any of these IR instructions "redundant"?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3 </a:t>
            </a:r>
            <a:r>
              <a:rPr lang="en-US" dirty="0" smtClean="0"/>
              <a:t>can I re-use already-calculated value of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What about </a:t>
            </a:r>
            <a:r>
              <a:rPr lang="en-US" dirty="0" smtClean="0"/>
              <a:t>5 </a:t>
            </a:r>
            <a:r>
              <a:rPr lang="en-US" dirty="0" smtClean="0"/>
              <a:t>- can I replace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 with a re-use of </a:t>
            </a:r>
            <a:r>
              <a:rPr lang="en-US" dirty="0" smtClean="0">
                <a:solidFill>
                  <a:srgbClr val="0000FF"/>
                </a:solidFill>
              </a:rPr>
              <a:t>h</a:t>
            </a:r>
            <a:r>
              <a:rPr lang="en-US" dirty="0" smtClean="0"/>
              <a:t> from </a:t>
            </a:r>
            <a:r>
              <a:rPr lang="en-US" dirty="0" smtClean="0"/>
              <a:t>2?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Any others?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611288" y="1624843"/>
            <a:ext cx="360512" cy="2796474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Aft>
                <a:spcPts val="100"/>
              </a:spcAft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49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80DA616C-796A-41F9-A495-7D94EB61C4D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Improvement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Pick a better algorithm(!)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Quicksort rather than </a:t>
            </a:r>
            <a:r>
              <a:rPr lang="en-US" sz="2000" dirty="0" err="1" smtClean="0"/>
              <a:t>BubbleSort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Compilers </a:t>
            </a:r>
            <a:r>
              <a:rPr lang="en-US" sz="2000" dirty="0" err="1" smtClean="0"/>
              <a:t>ain't</a:t>
            </a:r>
            <a:r>
              <a:rPr lang="en-US" sz="2000" dirty="0" smtClean="0"/>
              <a:t> smart enough to choose better algorithms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400" dirty="0" smtClean="0"/>
              <a:t>Use machine resources effectively</a:t>
            </a:r>
          </a:p>
          <a:p>
            <a:pPr eaLnBrk="1" hangingPunct="1"/>
            <a:endParaRPr lang="en-US" sz="1200" dirty="0" smtClean="0"/>
          </a:p>
          <a:p>
            <a:pPr lvl="1" eaLnBrk="1" hangingPunct="1"/>
            <a:r>
              <a:rPr lang="en-US" sz="2000" dirty="0" smtClean="0"/>
              <a:t>Instruction selection &amp; scheduling</a:t>
            </a:r>
          </a:p>
          <a:p>
            <a:pPr lvl="1" eaLnBrk="1" hangingPunct="1"/>
            <a:r>
              <a:rPr lang="en-US" sz="2000" dirty="0" smtClean="0"/>
              <a:t>Register allocation</a:t>
            </a:r>
          </a:p>
          <a:p>
            <a:pPr lvl="1" eaLnBrk="1" hangingPunct="1"/>
            <a:r>
              <a:rPr lang="en-US" sz="2000" dirty="0" smtClean="0"/>
              <a:t>More about these later…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33"/>
            <a:ext cx="7772400" cy="761999"/>
          </a:xfrm>
        </p:spPr>
        <p:txBody>
          <a:bodyPr/>
          <a:lstStyle/>
          <a:p>
            <a:r>
              <a:rPr lang="en-US" dirty="0" smtClean="0"/>
              <a:t>LVN in Detail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735" y="1945759"/>
            <a:ext cx="1345634" cy="244105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 = x +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 = u - v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 +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 = 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 – v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g + h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x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 + v</a:t>
            </a:r>
          </a:p>
          <a:p>
            <a:pPr marL="0" indent="0">
              <a:spcAft>
                <a:spcPts val="100"/>
              </a:spcAft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CSE P 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</a:t>
            </a:r>
            <a:r>
              <a:rPr lang="en-US" dirty="0" smtClean="0"/>
              <a:t>-</a:t>
            </a:r>
            <a:fld id="{BEE5976A-3AAE-41AA-BC87-B73FC3C9E2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74568" y="15764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Block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72042" y="1945759"/>
            <a:ext cx="1248517" cy="10898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&lt;4,-,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21934" y="30882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031051" y="1950368"/>
            <a:ext cx="1485901" cy="10852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1600" dirty="0">
              <a:solidFill>
                <a:srgbClr val="FFC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31052" y="316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ValueNumber</a:t>
            </a: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668817" y="697389"/>
            <a:ext cx="1248517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,+,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7031051" y="685800"/>
            <a:ext cx="1485901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668816" y="3140967"/>
            <a:ext cx="1248517" cy="10568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&lt;1,+,2&gt;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031051" y="3134458"/>
            <a:ext cx="1485901" cy="10633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468952" y="697389"/>
            <a:ext cx="61836" cy="1131411"/>
          </a:xfrm>
          <a:prstGeom prst="wedgeRectCallout">
            <a:avLst>
              <a:gd name="adj1" fmla="val -3479533"/>
              <a:gd name="adj2" fmla="val 76422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5468952" y="1945760"/>
            <a:ext cx="61836" cy="1089838"/>
          </a:xfrm>
          <a:prstGeom prst="wedgeRectCallout">
            <a:avLst>
              <a:gd name="adj1" fmla="val -3466807"/>
              <a:gd name="adj2" fmla="val -7378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5462908" y="3140967"/>
            <a:ext cx="45719" cy="1056860"/>
          </a:xfrm>
          <a:prstGeom prst="wedgeRectCallout">
            <a:avLst>
              <a:gd name="adj1" fmla="val -5903827"/>
              <a:gd name="adj2" fmla="val -85542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679274"/>
            <a:ext cx="8839200" cy="107721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VN of a variable is </a:t>
            </a:r>
            <a:r>
              <a:rPr lang="en-US" sz="1600" i="1" dirty="0" smtClean="0"/>
              <a:t>not </a:t>
            </a:r>
            <a:r>
              <a:rPr lang="en-US" sz="1600" dirty="0" smtClean="0"/>
              <a:t>the actual value of that variable at runtime!</a:t>
            </a:r>
            <a:endParaRPr lang="en-US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Two variables with same VN are guaranteed to have the same value at runtime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Two variables with different VN </a:t>
            </a:r>
            <a:r>
              <a:rPr lang="en-US" sz="1600" i="1" dirty="0" smtClean="0"/>
              <a:t>may </a:t>
            </a:r>
            <a:r>
              <a:rPr lang="en-US" sz="1600" dirty="0" smtClean="0"/>
              <a:t>have same value at runtime, by happenstance, but it's not guaranteed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53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50475" y="3650199"/>
            <a:ext cx="1345634" cy="244105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 = x +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 = u - v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 +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 = 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 – v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g + h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x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 + v</a:t>
            </a:r>
          </a:p>
          <a:p>
            <a:pPr marL="0" indent="0">
              <a:spcAft>
                <a:spcPts val="100"/>
              </a:spcAft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33"/>
            <a:ext cx="7772400" cy="761999"/>
          </a:xfrm>
        </p:spPr>
        <p:txBody>
          <a:bodyPr/>
          <a:lstStyle/>
          <a:p>
            <a:r>
              <a:rPr lang="en-US" dirty="0" smtClean="0"/>
              <a:t>LVN in Detail 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CSE P 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Q-</a:t>
            </a:r>
            <a:fld id="{BEE5976A-3AAE-41AA-BC87-B73FC3C9E2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89290" y="2895601"/>
            <a:ext cx="1248517" cy="10898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&lt;4,-,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9182" y="1258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48299" y="2900210"/>
            <a:ext cx="1485901" cy="10852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strike="sngStrike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7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1600" dirty="0">
              <a:solidFill>
                <a:srgbClr val="FFC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8300" y="126631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ValueNumber</a:t>
            </a: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086065" y="1647231"/>
            <a:ext cx="1248517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,+,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48299" y="1635642"/>
            <a:ext cx="1485901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086064" y="4090809"/>
            <a:ext cx="1248517" cy="10568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&lt;1,+,2&gt;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448299" y="4084300"/>
            <a:ext cx="1485901" cy="10633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3949486" y="5253038"/>
            <a:ext cx="89696" cy="871349"/>
          </a:xfrm>
          <a:prstGeom prst="wedgeRectCallout">
            <a:avLst>
              <a:gd name="adj1" fmla="val -2795348"/>
              <a:gd name="adj2" fmla="val -105945"/>
            </a:avLst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086064" y="5253040"/>
            <a:ext cx="1248517" cy="8713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448299" y="5253039"/>
            <a:ext cx="1485901" cy="8713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33"/>
            <a:ext cx="7772400" cy="761999"/>
          </a:xfrm>
        </p:spPr>
        <p:txBody>
          <a:bodyPr/>
          <a:lstStyle/>
          <a:p>
            <a:r>
              <a:rPr lang="en-US" dirty="0" smtClean="0"/>
              <a:t>LVN in Detail 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CSE P 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93494"/>
            <a:ext cx="1905000" cy="30734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Q-</a:t>
            </a:r>
            <a:fld id="{BEE5976A-3AAE-41AA-BC87-B73FC3C9E2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81882" y="121155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1219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ValueNumber</a:t>
            </a:r>
            <a:endParaRPr lang="en-US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6088217" y="2015164"/>
            <a:ext cx="1248517" cy="3785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&lt;3,+,6&gt;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38109" y="120391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7447226" y="2019774"/>
            <a:ext cx="1485901" cy="3769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47227" y="121155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ValueNumber</a:t>
            </a:r>
            <a:endParaRPr lang="en-US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84992" y="1592479"/>
            <a:ext cx="1248517" cy="3162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&lt;7,-,5&gt;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447226" y="1580890"/>
            <a:ext cx="1485901" cy="3162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84992" y="2516406"/>
            <a:ext cx="1248517" cy="361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&lt;3,+,8&gt;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7447227" y="2509897"/>
            <a:ext cx="1485901" cy="3638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597967" y="2687447"/>
            <a:ext cx="1345634" cy="244105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 = x +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 = u - v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 + y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 = 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 – v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g + h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x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 + v</a:t>
            </a:r>
          </a:p>
          <a:p>
            <a:pPr marL="0" indent="0">
              <a:spcAft>
                <a:spcPts val="100"/>
              </a:spcAft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6084992" y="2975951"/>
            <a:ext cx="1248517" cy="5526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&lt;9,+,10&gt;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447227" y="2969443"/>
            <a:ext cx="1485901" cy="5560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2828765" y="2840849"/>
            <a:ext cx="1248517" cy="10898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&lt;4,-,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4187774" y="2845458"/>
            <a:ext cx="1485901" cy="10852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strike="sngStrike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9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10</a:t>
            </a:r>
            <a:endParaRPr lang="en-US" sz="1600" dirty="0">
              <a:solidFill>
                <a:srgbClr val="FFC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2825540" y="1592479"/>
            <a:ext cx="1248517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,+,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4187774" y="1580890"/>
            <a:ext cx="1485901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8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2825539" y="4036057"/>
            <a:ext cx="1248517" cy="10568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&lt;1,+,2&gt;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4187774" y="4029548"/>
            <a:ext cx="1485901" cy="10633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2825539" y="5198288"/>
            <a:ext cx="1248517" cy="364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4187774" y="5198287"/>
            <a:ext cx="1485901" cy="364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33"/>
            <a:ext cx="7772400" cy="761999"/>
          </a:xfrm>
        </p:spPr>
        <p:txBody>
          <a:bodyPr/>
          <a:lstStyle/>
          <a:p>
            <a:r>
              <a:rPr lang="en-US" dirty="0" smtClean="0"/>
              <a:t>LVN in Detail: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CSE P 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93494"/>
            <a:ext cx="1905000" cy="30734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Q-</a:t>
            </a:r>
            <a:fld id="{BEE5976A-3AAE-41AA-BC87-B73FC3C9E2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7609" y="212412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Block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495800" y="2112990"/>
            <a:ext cx="1101235" cy="37544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&lt;1,+,2&gt;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&lt;3,+,6&gt;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&lt;3,+,8&gt;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&lt;4,-,5&gt;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&lt;7,-,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&lt;9,+,10&gt;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694195" y="2124126"/>
            <a:ext cx="859005" cy="37432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None/>
            </a:pPr>
            <a:r>
              <a:rPr lang="en-US" sz="1600" strike="sngStrike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strike="sngStrike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9</a:t>
            </a:r>
          </a:p>
          <a:p>
            <a:pPr marL="0" indent="0" fontAlgn="auto">
              <a:spcAft>
                <a:spcPts val="100"/>
              </a:spcAft>
              <a:buNone/>
            </a:pPr>
            <a:r>
              <a:rPr lang="en-US" sz="1600" strike="sngStrike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10</a:t>
            </a:r>
            <a:endParaRPr lang="en-US" sz="1600" dirty="0">
              <a:solidFill>
                <a:srgbClr val="FFC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strike="sngStrike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8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4776" y="1754794"/>
            <a:ext cx="717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49375" y="1772224"/>
            <a:ext cx="717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VN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818692" y="2493458"/>
            <a:ext cx="1345634" cy="244105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smtClean="0">
                <a:latin typeface="Consolas" panose="020B0609020204030204" pitchFamily="49" charset="0"/>
                <a:cs typeface="Consolas" panose="020B0609020204030204" pitchFamily="49" charset="0"/>
              </a:rPr>
              <a:t>g = x + y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smtClean="0">
                <a:latin typeface="Consolas" panose="020B0609020204030204" pitchFamily="49" charset="0"/>
                <a:cs typeface="Consolas" panose="020B0609020204030204" pitchFamily="49" charset="0"/>
              </a:rPr>
              <a:t>h = u - v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smtClean="0">
                <a:latin typeface="Consolas" panose="020B0609020204030204" pitchFamily="49" charset="0"/>
                <a:cs typeface="Consolas" panose="020B0609020204030204" pitchFamily="49" charset="0"/>
              </a:rPr>
              <a:t>i = x + y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smtClean="0">
                <a:latin typeface="Consolas" panose="020B0609020204030204" pitchFamily="49" charset="0"/>
                <a:cs typeface="Consolas" panose="020B0609020204030204" pitchFamily="49" charset="0"/>
              </a:rPr>
              <a:t>u = 3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smtClean="0">
                <a:latin typeface="Consolas" panose="020B0609020204030204" pitchFamily="49" charset="0"/>
                <a:cs typeface="Consolas" panose="020B0609020204030204" pitchFamily="49" charset="0"/>
              </a:rPr>
              <a:t>x = u – v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smtClean="0">
                <a:latin typeface="Consolas" panose="020B0609020204030204" pitchFamily="49" charset="0"/>
                <a:cs typeface="Consolas" panose="020B0609020204030204" pitchFamily="49" charset="0"/>
              </a:rPr>
              <a:t>u = g + h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smtClean="0">
                <a:latin typeface="Consolas" panose="020B0609020204030204" pitchFamily="49" charset="0"/>
                <a:cs typeface="Consolas" panose="020B0609020204030204" pitchFamily="49" charset="0"/>
              </a:rPr>
              <a:t>v = i + x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smtClean="0">
                <a:latin typeface="Consolas" panose="020B0609020204030204" pitchFamily="49" charset="0"/>
                <a:cs typeface="Consolas" panose="020B0609020204030204" pitchFamily="49" charset="0"/>
              </a:rPr>
              <a:t>w = u + v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endParaRPr lang="en-US" sz="16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33"/>
            <a:ext cx="7772400" cy="761999"/>
          </a:xfrm>
        </p:spPr>
        <p:txBody>
          <a:bodyPr/>
          <a:lstStyle/>
          <a:p>
            <a:r>
              <a:rPr lang="en-US" dirty="0" smtClean="0"/>
              <a:t>LVN in Detail - Superscript Notation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CSE P 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93494"/>
            <a:ext cx="1905000" cy="30734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Q-</a:t>
            </a:r>
            <a:fld id="{BEE5976A-3AAE-41AA-BC87-B73FC3C9E22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6117" y="158755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Block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269205" y="1881222"/>
            <a:ext cx="1101235" cy="37544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&lt;1,+,2&gt;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&lt;3,+,6&gt;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&lt;3,+,8&gt;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&lt;4,-,5&gt;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&lt;7,-,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&lt;9,+,10&gt;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7467600" y="1892358"/>
            <a:ext cx="859005" cy="37432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None/>
            </a:pPr>
            <a:r>
              <a:rPr lang="en-US" sz="1600" strike="sngStrike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strike="sngStrike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9</a:t>
            </a:r>
          </a:p>
          <a:p>
            <a:pPr marL="0" indent="0" fontAlgn="auto">
              <a:spcAft>
                <a:spcPts val="100"/>
              </a:spcAft>
              <a:buNone/>
            </a:pPr>
            <a:r>
              <a:rPr lang="en-US" sz="1600" strike="sngStrike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10</a:t>
            </a:r>
            <a:endParaRPr lang="en-US" sz="1600" dirty="0">
              <a:solidFill>
                <a:srgbClr val="FFC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strike="sngStrike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8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98181" y="1523026"/>
            <a:ext cx="717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22780" y="1540456"/>
            <a:ext cx="717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VN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371600" y="1956890"/>
            <a:ext cx="2499591" cy="36787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y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v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y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3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– v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g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i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x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u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v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751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685799"/>
          </a:xfrm>
        </p:spPr>
        <p:txBody>
          <a:bodyPr/>
          <a:lstStyle/>
          <a:p>
            <a:r>
              <a:rPr lang="en-US" dirty="0" smtClean="0"/>
              <a:t>LVN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3153"/>
            <a:ext cx="7712591" cy="33042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oreach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BasicBlock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with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≡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lhs = &lt;rhs1,op,rhs2&gt;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lookup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rhs1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 EVN-Table, giving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vn1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0 then {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++V; insert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&lt;rhs1,vn1&gt;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into EVN-Table}</a:t>
            </a: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lookup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rhs2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in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EVN-Table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giving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0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++V; insert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rhs2,vn2&gt;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into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EVN-Table}</a:t>
            </a: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lookup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&lt;vn1,op,vn2&gt;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 EVN-Table, giving 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</a:t>
            </a:r>
            <a:endParaRPr lang="en-US" sz="16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0 then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&lt;vn1,op,vn2&gt;,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into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EVN-Table else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update EVN-Table to hold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vn1,op,vn2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&gt;,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vn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next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CSE P 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1905000" cy="3000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Q-</a:t>
            </a:r>
            <a:fld id="{BEE5976A-3AAE-41AA-BC87-B73FC3C9E22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55634" y="478757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BasicBlock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24600" y="5143834"/>
            <a:ext cx="1016272" cy="130758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&lt;1,+,2&gt;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&lt;3,+,6&gt;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438033" y="5151806"/>
            <a:ext cx="655558" cy="129960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51783" y="4814591"/>
            <a:ext cx="131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EVN-Table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882917" y="5143834"/>
            <a:ext cx="1193234" cy="8281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g = x + y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h = u - v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4602051"/>
            <a:ext cx="3657600" cy="41252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cs typeface="Consolas" panose="020B0609020204030204" pitchFamily="49" charset="0"/>
              </a:rPr>
              <a:t>V is a sequence counter, starting at 1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38125" y="5477318"/>
            <a:ext cx="4116467" cy="41252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100"/>
              </a:spcAft>
              <a:buFont typeface="Arial"/>
              <a:buNone/>
            </a:pPr>
            <a:r>
              <a:rPr lang="en-US" sz="1600" dirty="0" smtClean="0">
                <a:cs typeface="Consolas" panose="020B0609020204030204" pitchFamily="49" charset="0"/>
              </a:rPr>
              <a:t>For efficiency, use hash table for EVN-Table</a:t>
            </a:r>
          </a:p>
        </p:txBody>
      </p:sp>
    </p:spTree>
    <p:extLst>
      <p:ext uri="{BB962C8B-B14F-4D97-AF65-F5344CB8AC3E}">
        <p14:creationId xmlns:p14="http://schemas.microsoft.com/office/powerpoint/2010/main" val="15503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F0EA04A9-EB37-4B2D-9641-1C930F87B8C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91295" y="1477302"/>
            <a:ext cx="8647905" cy="47663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chemeClr val="folHlink"/>
                </a:solidFill>
              </a:rPr>
              <a:t>basic block</a:t>
            </a:r>
            <a:r>
              <a:rPr lang="en-US" sz="2400" dirty="0" smtClean="0"/>
              <a:t> is a maximal length sequence of straight-line code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branch-free </a:t>
            </a:r>
            <a:r>
              <a:rPr lang="en-US" sz="2400" dirty="0"/>
              <a:t>sequence of instructions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Statements are executed sequentially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any statement executes, they all do </a:t>
            </a:r>
            <a:r>
              <a:rPr lang="en-US" sz="1800" dirty="0" smtClean="0"/>
              <a:t>(barring exceptions)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linear IR, first instruction of a basic block is called a </a:t>
            </a:r>
            <a:r>
              <a:rPr lang="en-US" sz="2400" i="1" dirty="0" smtClean="0">
                <a:solidFill>
                  <a:schemeClr val="folHlink"/>
                </a:solidFill>
              </a:rPr>
              <a:t>leader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Procedure entry; jump targets; instruction following jump or call</a:t>
            </a:r>
          </a:p>
          <a:p>
            <a:pPr lvl="1" eaLnBrk="1" hangingPunct="1">
              <a:lnSpc>
                <a:spcPct val="90000"/>
              </a:lnSpc>
            </a:pPr>
            <a:endParaRPr lang="en-US" sz="2000" i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Array of quads (d = x op 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Linked list of quads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20788" y="2286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Basic Block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7179" y="2862484"/>
            <a:ext cx="4433979" cy="187743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A </a:t>
            </a:r>
            <a:r>
              <a:rPr lang="en-US" sz="1600" dirty="0" err="1"/>
              <a:t>F</a:t>
            </a:r>
            <a:r>
              <a:rPr lang="en-US" sz="1600" dirty="0" err="1" smtClean="0"/>
              <a:t>lowgraph</a:t>
            </a:r>
            <a:r>
              <a:rPr lang="en-US" sz="1600" dirty="0" smtClean="0"/>
              <a:t> is:</a:t>
            </a:r>
          </a:p>
          <a:p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Directed graph of Nodes and Edges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Node = Basic Block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Edge = any possible flow between nodes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</a:t>
            </a:r>
            <a:r>
              <a:rPr lang="en-US" dirty="0" smtClean="0"/>
              <a:t>-</a:t>
            </a:r>
            <a:fld id="{51E1255C-25B5-47CB-8876-4A86F03B602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019800" y="1447800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286500" y="5536466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B6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687247" y="3422666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B3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215648" y="4529051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57352" y="3435605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15648" y="2405284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B2</a:t>
            </a:r>
          </a:p>
        </p:txBody>
      </p:sp>
      <p:cxnSp>
        <p:nvCxnSpPr>
          <p:cNvPr id="14" name="Straight Arrow Connector 13"/>
          <p:cNvCxnSpPr>
            <a:stCxn id="7" idx="2"/>
            <a:endCxn id="11" idx="0"/>
          </p:cNvCxnSpPr>
          <p:nvPr/>
        </p:nvCxnSpPr>
        <p:spPr bwMode="auto">
          <a:xfrm flipH="1">
            <a:off x="5624052" y="1905000"/>
            <a:ext cx="662448" cy="15306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1" idx="2"/>
            <a:endCxn id="8" idx="0"/>
          </p:cNvCxnSpPr>
          <p:nvPr/>
        </p:nvCxnSpPr>
        <p:spPr bwMode="auto">
          <a:xfrm>
            <a:off x="5624052" y="3892805"/>
            <a:ext cx="929148" cy="16436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2" idx="2"/>
            <a:endCxn id="32" idx="0"/>
          </p:cNvCxnSpPr>
          <p:nvPr/>
        </p:nvCxnSpPr>
        <p:spPr bwMode="auto">
          <a:xfrm>
            <a:off x="7482348" y="2862484"/>
            <a:ext cx="529796" cy="5731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7" idx="2"/>
            <a:endCxn id="12" idx="0"/>
          </p:cNvCxnSpPr>
          <p:nvPr/>
        </p:nvCxnSpPr>
        <p:spPr bwMode="auto">
          <a:xfrm>
            <a:off x="6286500" y="1905000"/>
            <a:ext cx="1195848" cy="5002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9" idx="2"/>
            <a:endCxn id="10" idx="0"/>
          </p:cNvCxnSpPr>
          <p:nvPr/>
        </p:nvCxnSpPr>
        <p:spPr bwMode="auto">
          <a:xfrm>
            <a:off x="6953947" y="3879866"/>
            <a:ext cx="528401" cy="6491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2" idx="2"/>
            <a:endCxn id="9" idx="0"/>
          </p:cNvCxnSpPr>
          <p:nvPr/>
        </p:nvCxnSpPr>
        <p:spPr bwMode="auto">
          <a:xfrm flipH="1">
            <a:off x="6953947" y="2862484"/>
            <a:ext cx="528401" cy="5601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7745444" y="3435605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B4</a:t>
            </a:r>
          </a:p>
        </p:txBody>
      </p:sp>
      <p:cxnSp>
        <p:nvCxnSpPr>
          <p:cNvPr id="35" name="Straight Arrow Connector 34"/>
          <p:cNvCxnSpPr>
            <a:stCxn id="32" idx="2"/>
            <a:endCxn id="10" idx="0"/>
          </p:cNvCxnSpPr>
          <p:nvPr/>
        </p:nvCxnSpPr>
        <p:spPr bwMode="auto">
          <a:xfrm flipH="1">
            <a:off x="7482348" y="3892805"/>
            <a:ext cx="529796" cy="6362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0" idx="2"/>
            <a:endCxn id="8" idx="0"/>
          </p:cNvCxnSpPr>
          <p:nvPr/>
        </p:nvCxnSpPr>
        <p:spPr bwMode="auto">
          <a:xfrm flipH="1">
            <a:off x="6553200" y="4986251"/>
            <a:ext cx="929148" cy="5502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8" idx="2"/>
          </p:cNvCxnSpPr>
          <p:nvPr/>
        </p:nvCxnSpPr>
        <p:spPr bwMode="auto">
          <a:xfrm>
            <a:off x="6553200" y="5993666"/>
            <a:ext cx="0" cy="374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endCxn id="7" idx="0"/>
          </p:cNvCxnSpPr>
          <p:nvPr/>
        </p:nvCxnSpPr>
        <p:spPr bwMode="auto">
          <a:xfrm>
            <a:off x="6286500" y="1088275"/>
            <a:ext cx="0" cy="3595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Elbow Connector 49"/>
          <p:cNvCxnSpPr>
            <a:stCxn id="8" idx="3"/>
            <a:endCxn id="7" idx="3"/>
          </p:cNvCxnSpPr>
          <p:nvPr/>
        </p:nvCxnSpPr>
        <p:spPr bwMode="auto">
          <a:xfrm flipH="1" flipV="1">
            <a:off x="6553200" y="1676400"/>
            <a:ext cx="266700" cy="4088666"/>
          </a:xfrm>
          <a:prstGeom prst="bentConnector3">
            <a:avLst>
              <a:gd name="adj1" fmla="val -764055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itle 3"/>
          <p:cNvSpPr>
            <a:spLocks noGrp="1"/>
          </p:cNvSpPr>
          <p:nvPr>
            <p:ph type="title"/>
          </p:nvPr>
        </p:nvSpPr>
        <p:spPr>
          <a:xfrm>
            <a:off x="1220788" y="2286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Reminder: </a:t>
            </a:r>
            <a:r>
              <a:rPr lang="en-US" dirty="0" err="1" smtClean="0">
                <a:solidFill>
                  <a:schemeClr val="bg1"/>
                </a:solidFill>
              </a:rPr>
              <a:t>Flowgraph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15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19579"/>
            <a:ext cx="5105400" cy="623887"/>
          </a:xfrm>
        </p:spPr>
        <p:txBody>
          <a:bodyPr/>
          <a:lstStyle/>
          <a:p>
            <a:r>
              <a:rPr lang="en-US" sz="3200" dirty="0" smtClean="0"/>
              <a:t>Real Example </a:t>
            </a:r>
            <a:r>
              <a:rPr lang="en-US" sz="3200" dirty="0" err="1" smtClean="0"/>
              <a:t>Flowgraph</a:t>
            </a:r>
            <a:endParaRPr lang="en-US" sz="32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Q-</a:t>
            </a:r>
            <a:fld id="{558E8DB3-952A-4733-A27C-84310DDCBBC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12258" y="689578"/>
            <a:ext cx="685800" cy="30777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/>
              <a:t>i</a:t>
            </a:r>
            <a:r>
              <a:rPr lang="en-US" sz="1400" dirty="0" smtClean="0"/>
              <a:t> = 1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564558" y="1244013"/>
            <a:ext cx="1977513" cy="30777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j</a:t>
            </a:r>
            <a:r>
              <a:rPr lang="en-US" sz="1400" dirty="0" smtClean="0"/>
              <a:t> = 1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64558" y="1806139"/>
            <a:ext cx="1981200" cy="160043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t1 = 10 * </a:t>
            </a:r>
            <a:r>
              <a:rPr lang="en-US" sz="1400" dirty="0" err="1" smtClean="0"/>
              <a:t>i</a:t>
            </a:r>
            <a:endParaRPr lang="en-US" sz="1400" dirty="0" smtClean="0"/>
          </a:p>
          <a:p>
            <a:pPr algn="l"/>
            <a:r>
              <a:rPr lang="en-US" sz="1400" dirty="0" smtClean="0"/>
              <a:t>t2 = t1 + j</a:t>
            </a:r>
          </a:p>
          <a:p>
            <a:pPr algn="l"/>
            <a:r>
              <a:rPr lang="en-US" sz="1400" dirty="0" smtClean="0"/>
              <a:t>t3 = 8 * t2</a:t>
            </a:r>
          </a:p>
          <a:p>
            <a:pPr algn="l"/>
            <a:r>
              <a:rPr lang="en-US" sz="1400" dirty="0" smtClean="0"/>
              <a:t>t4 = t3 - 88</a:t>
            </a:r>
          </a:p>
          <a:p>
            <a:pPr algn="l"/>
            <a:r>
              <a:rPr lang="en-US" sz="1400" dirty="0" smtClean="0"/>
              <a:t>a[t4] = 0</a:t>
            </a:r>
          </a:p>
          <a:p>
            <a:pPr algn="l"/>
            <a:r>
              <a:rPr lang="en-US" sz="1400" dirty="0" smtClean="0"/>
              <a:t>j = j + 1</a:t>
            </a:r>
          </a:p>
          <a:p>
            <a:pPr algn="l"/>
            <a:r>
              <a:rPr lang="en-US" sz="1400" dirty="0" smtClean="0"/>
              <a:t>if j &lt;= 10 </a:t>
            </a:r>
            <a:r>
              <a:rPr lang="en-US" sz="1400" dirty="0" err="1" smtClean="0"/>
              <a:t>goto</a:t>
            </a:r>
            <a:r>
              <a:rPr lang="en-US" sz="1400" dirty="0" smtClean="0"/>
              <a:t> B3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689578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B1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8226" y="1253315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B2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47750" y="1806139"/>
            <a:ext cx="45720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564558" y="3669668"/>
            <a:ext cx="1981200" cy="52322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/>
              <a:t>i</a:t>
            </a:r>
            <a:r>
              <a:rPr lang="en-US" sz="1400" dirty="0" smtClean="0"/>
              <a:t> = </a:t>
            </a:r>
            <a:r>
              <a:rPr lang="en-US" sz="1400" dirty="0" err="1" smtClean="0"/>
              <a:t>i</a:t>
            </a:r>
            <a:r>
              <a:rPr lang="en-US" sz="1400" dirty="0" smtClean="0"/>
              <a:t> + 1</a:t>
            </a:r>
          </a:p>
          <a:p>
            <a:pPr algn="l"/>
            <a:r>
              <a:rPr lang="en-US" sz="1400" dirty="0" smtClean="0"/>
              <a:t>if </a:t>
            </a:r>
            <a:r>
              <a:rPr lang="en-US" sz="1400" dirty="0" err="1" smtClean="0"/>
              <a:t>i</a:t>
            </a:r>
            <a:r>
              <a:rPr lang="en-US" sz="1400" dirty="0" smtClean="0"/>
              <a:t> &lt;= 10 </a:t>
            </a:r>
            <a:r>
              <a:rPr lang="en-US" sz="1400" dirty="0" err="1" smtClean="0"/>
              <a:t>goto</a:t>
            </a:r>
            <a:r>
              <a:rPr lang="en-US" sz="1400" dirty="0" smtClean="0"/>
              <a:t> B2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2666" y="3669668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B4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207342" y="4436714"/>
            <a:ext cx="695632" cy="30777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/>
              <a:t>i</a:t>
            </a:r>
            <a:r>
              <a:rPr lang="en-US" sz="1400" dirty="0" smtClean="0"/>
              <a:t> = 1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695450" y="4436714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B5</a:t>
            </a:r>
            <a:endParaRPr lang="en-US" sz="1400" dirty="0"/>
          </a:p>
        </p:txBody>
      </p:sp>
      <p:cxnSp>
        <p:nvCxnSpPr>
          <p:cNvPr id="21" name="Straight Arrow Connector 20"/>
          <p:cNvCxnSpPr>
            <a:stCxn id="9" idx="2"/>
            <a:endCxn id="10" idx="0"/>
          </p:cNvCxnSpPr>
          <p:nvPr/>
        </p:nvCxnSpPr>
        <p:spPr bwMode="auto">
          <a:xfrm flipH="1">
            <a:off x="2553315" y="997355"/>
            <a:ext cx="1843" cy="24665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58" idx="2"/>
            <a:endCxn id="9" idx="0"/>
          </p:cNvCxnSpPr>
          <p:nvPr/>
        </p:nvCxnSpPr>
        <p:spPr bwMode="auto">
          <a:xfrm>
            <a:off x="2555158" y="452803"/>
            <a:ext cx="0" cy="23677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10" idx="2"/>
            <a:endCxn id="11" idx="0"/>
          </p:cNvCxnSpPr>
          <p:nvPr/>
        </p:nvCxnSpPr>
        <p:spPr bwMode="auto">
          <a:xfrm>
            <a:off x="2553315" y="1551790"/>
            <a:ext cx="1843" cy="25434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564558" y="4998160"/>
            <a:ext cx="1981200" cy="116955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t5 = </a:t>
            </a:r>
            <a:r>
              <a:rPr lang="en-US" sz="1400" dirty="0" err="1" smtClean="0"/>
              <a:t>i</a:t>
            </a:r>
            <a:r>
              <a:rPr lang="en-US" sz="1400" dirty="0" smtClean="0"/>
              <a:t> - 1</a:t>
            </a:r>
          </a:p>
          <a:p>
            <a:pPr algn="l"/>
            <a:r>
              <a:rPr lang="en-US" sz="1400" dirty="0" smtClean="0"/>
              <a:t>t6 = 88 * t5</a:t>
            </a:r>
          </a:p>
          <a:p>
            <a:pPr algn="l"/>
            <a:r>
              <a:rPr lang="en-US" sz="1400" dirty="0" smtClean="0"/>
              <a:t>a[t6] = 1</a:t>
            </a:r>
          </a:p>
          <a:p>
            <a:pPr algn="l"/>
            <a:r>
              <a:rPr lang="en-US" sz="1400" dirty="0" err="1" smtClean="0"/>
              <a:t>i</a:t>
            </a:r>
            <a:r>
              <a:rPr lang="en-US" sz="1400" dirty="0" smtClean="0"/>
              <a:t> = </a:t>
            </a:r>
            <a:r>
              <a:rPr lang="en-US" sz="1400" dirty="0" err="1" smtClean="0"/>
              <a:t>i</a:t>
            </a:r>
            <a:r>
              <a:rPr lang="en-US" sz="1400" dirty="0" smtClean="0"/>
              <a:t> + 1</a:t>
            </a:r>
          </a:p>
          <a:p>
            <a:pPr algn="l"/>
            <a:r>
              <a:rPr lang="en-US" sz="1400" dirty="0" smtClean="0"/>
              <a:t>if </a:t>
            </a:r>
            <a:r>
              <a:rPr lang="en-US" sz="1400" dirty="0" err="1" smtClean="0"/>
              <a:t>i</a:t>
            </a:r>
            <a:r>
              <a:rPr lang="en-US" sz="1400" dirty="0" smtClean="0"/>
              <a:t> &lt;= 10 </a:t>
            </a:r>
            <a:r>
              <a:rPr lang="en-US" sz="1400" dirty="0" err="1" smtClean="0"/>
              <a:t>goto</a:t>
            </a:r>
            <a:r>
              <a:rPr lang="en-US" sz="1400" dirty="0" smtClean="0"/>
              <a:t> B6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052666" y="4998160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B6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2174158" y="6390603"/>
            <a:ext cx="7620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EXIT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2097958" y="145026"/>
            <a:ext cx="9144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ENTRY</a:t>
            </a:r>
            <a:endParaRPr lang="en-US" sz="1400" dirty="0"/>
          </a:p>
        </p:txBody>
      </p:sp>
      <p:cxnSp>
        <p:nvCxnSpPr>
          <p:cNvPr id="59" name="Straight Arrow Connector 58"/>
          <p:cNvCxnSpPr>
            <a:stCxn id="17" idx="2"/>
            <a:endCxn id="54" idx="0"/>
          </p:cNvCxnSpPr>
          <p:nvPr/>
        </p:nvCxnSpPr>
        <p:spPr bwMode="auto">
          <a:xfrm>
            <a:off x="2555158" y="4744491"/>
            <a:ext cx="0" cy="25366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54" idx="2"/>
            <a:endCxn id="57" idx="0"/>
          </p:cNvCxnSpPr>
          <p:nvPr/>
        </p:nvCxnSpPr>
        <p:spPr bwMode="auto">
          <a:xfrm>
            <a:off x="2555158" y="6167711"/>
            <a:ext cx="0" cy="22289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11" idx="2"/>
            <a:endCxn id="15" idx="0"/>
          </p:cNvCxnSpPr>
          <p:nvPr/>
        </p:nvCxnSpPr>
        <p:spPr bwMode="auto">
          <a:xfrm>
            <a:off x="2555158" y="3406577"/>
            <a:ext cx="0" cy="26309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2"/>
            <a:endCxn id="17" idx="0"/>
          </p:cNvCxnSpPr>
          <p:nvPr/>
        </p:nvCxnSpPr>
        <p:spPr bwMode="auto">
          <a:xfrm>
            <a:off x="2555158" y="4192888"/>
            <a:ext cx="0" cy="24382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5122606" y="1606084"/>
            <a:ext cx="386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Flow Graph ("CFG", again!)</a:t>
            </a:r>
            <a:endParaRPr lang="en-US" dirty="0"/>
          </a:p>
        </p:txBody>
      </p:sp>
      <p:sp>
        <p:nvSpPr>
          <p:cNvPr id="114" name="Circular Arrow 113"/>
          <p:cNvSpPr/>
          <p:nvPr/>
        </p:nvSpPr>
        <p:spPr bwMode="auto">
          <a:xfrm rot="5400000" flipH="1">
            <a:off x="2775033" y="1936833"/>
            <a:ext cx="1538050" cy="1293884"/>
          </a:xfrm>
          <a:prstGeom prst="circularArrow">
            <a:avLst>
              <a:gd name="adj1" fmla="val 12500"/>
              <a:gd name="adj2" fmla="val 1096533"/>
              <a:gd name="adj3" fmla="val 20457681"/>
              <a:gd name="adj4" fmla="val 10961835"/>
              <a:gd name="adj5" fmla="val 0"/>
            </a:avLst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5" name="Circular Arrow 114"/>
          <p:cNvSpPr/>
          <p:nvPr/>
        </p:nvSpPr>
        <p:spPr bwMode="auto">
          <a:xfrm rot="5400000" flipH="1">
            <a:off x="2958021" y="4937254"/>
            <a:ext cx="1172073" cy="1293884"/>
          </a:xfrm>
          <a:prstGeom prst="circularArrow">
            <a:avLst>
              <a:gd name="adj1" fmla="val 12500"/>
              <a:gd name="adj2" fmla="val 1096533"/>
              <a:gd name="adj3" fmla="val 20457681"/>
              <a:gd name="adj4" fmla="val 10961835"/>
              <a:gd name="adj5" fmla="val 0"/>
            </a:avLst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6" name="Circular Arrow 115"/>
          <p:cNvSpPr/>
          <p:nvPr/>
        </p:nvSpPr>
        <p:spPr bwMode="auto">
          <a:xfrm rot="5400000" flipH="1">
            <a:off x="2079126" y="1261216"/>
            <a:ext cx="2929861" cy="2952443"/>
          </a:xfrm>
          <a:prstGeom prst="circularArrow">
            <a:avLst>
              <a:gd name="adj1" fmla="val 0"/>
              <a:gd name="adj2" fmla="val 1112637"/>
              <a:gd name="adj3" fmla="val 20433051"/>
              <a:gd name="adj4" fmla="val 10873983"/>
              <a:gd name="adj5" fmla="val 0"/>
            </a:avLst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81766" y="3331114"/>
            <a:ext cx="3862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3 loops total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2 of the loops are nested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4953910" y="5032165"/>
            <a:ext cx="3862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Most of the executions likely spent in loop bodies; that's where to focus efforts at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A881CC07-6A2A-4E16-8DD1-88766524840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EBBs: Formal Definition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2209800"/>
            <a:ext cx="7772400" cy="2895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 set of blocks 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b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where 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has multiple predecessors and each of the remaining blocks b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(2</a:t>
            </a:r>
            <a:r>
              <a:rPr lang="en-US" sz="2000" dirty="0" smtClean="0">
                <a:cs typeface="Tahoma" pitchFamily="34" charset="0"/>
              </a:rPr>
              <a:t>≤i≤n) have only b</a:t>
            </a:r>
            <a:r>
              <a:rPr lang="en-US" sz="2000" baseline="-25000" dirty="0" smtClean="0">
                <a:cs typeface="Tahoma" pitchFamily="34" charset="0"/>
              </a:rPr>
              <a:t>i-1</a:t>
            </a:r>
            <a:r>
              <a:rPr lang="en-US" sz="2000" dirty="0" smtClean="0">
                <a:cs typeface="Tahoma" pitchFamily="34" charset="0"/>
              </a:rPr>
              <a:t> as its unique predecessor</a:t>
            </a:r>
          </a:p>
          <a:p>
            <a:pPr eaLnBrk="1" hangingPunct="1"/>
            <a:endParaRPr lang="en-US" sz="2000" dirty="0" smtClean="0">
              <a:cs typeface="Tahoma" pitchFamily="34" charset="0"/>
            </a:endParaRPr>
          </a:p>
          <a:p>
            <a:pPr eaLnBrk="1" hangingPunct="1"/>
            <a:r>
              <a:rPr lang="en-US" sz="2000" dirty="0" smtClean="0">
                <a:cs typeface="Tahoma" pitchFamily="34" charset="0"/>
              </a:rPr>
              <a:t>The EBB is entered only at b</a:t>
            </a:r>
            <a:r>
              <a:rPr lang="en-US" sz="2000" baseline="-25000" dirty="0" smtClean="0">
                <a:cs typeface="Tahoma" pitchFamily="34" charset="0"/>
              </a:rPr>
              <a:t>1</a:t>
            </a:r>
            <a:r>
              <a:rPr lang="en-US" sz="2000" dirty="0" smtClean="0">
                <a:cs typeface="Tahoma" pitchFamily="34" charset="0"/>
              </a:rPr>
              <a:t>, but may have multiple exits</a:t>
            </a:r>
          </a:p>
          <a:p>
            <a:pPr eaLnBrk="1" hangingPunct="1"/>
            <a:endParaRPr lang="en-US" sz="2000" dirty="0" smtClean="0">
              <a:cs typeface="Tahoma" pitchFamily="34" charset="0"/>
            </a:endParaRPr>
          </a:p>
          <a:p>
            <a:pPr eaLnBrk="1" hangingPunct="1"/>
            <a:r>
              <a:rPr lang="en-US" sz="2000" dirty="0" smtClean="0">
                <a:cs typeface="Tahoma" pitchFamily="34" charset="0"/>
              </a:rPr>
              <a:t>A single block b</a:t>
            </a:r>
            <a:r>
              <a:rPr lang="en-US" sz="2000" baseline="-25000" dirty="0" smtClean="0">
                <a:cs typeface="Tahoma" pitchFamily="34" charset="0"/>
              </a:rPr>
              <a:t>i</a:t>
            </a:r>
            <a:r>
              <a:rPr lang="en-US" sz="2000" dirty="0" smtClean="0">
                <a:cs typeface="Tahoma" pitchFamily="34" charset="0"/>
              </a:rPr>
              <a:t> can be the head of multiple EBBs (these EBBs form a tree rooted at b</a:t>
            </a:r>
            <a:r>
              <a:rPr lang="en-US" sz="2000" baseline="-25000" dirty="0" smtClean="0">
                <a:cs typeface="Tahoma" pitchFamily="34" charset="0"/>
              </a:rPr>
              <a:t>i</a:t>
            </a:r>
            <a:r>
              <a:rPr lang="en-US" sz="2000" dirty="0" smtClean="0">
                <a:cs typeface="Tahoma" pitchFamily="34" charset="0"/>
              </a:rPr>
              <a:t>)</a:t>
            </a:r>
          </a:p>
          <a:p>
            <a:pPr marL="0" indent="0" eaLnBrk="1" hangingPunct="1">
              <a:buNone/>
            </a:pPr>
            <a:endParaRPr lang="en-US" sz="2000" dirty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19F1192E-4467-4A0D-A5CC-537F958C3CB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“Optimization”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981200"/>
            <a:ext cx="8153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No optimizations are actually “optimal”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Best we can do is to </a:t>
            </a:r>
            <a:r>
              <a:rPr lang="en-US" sz="2000" i="1" dirty="0" smtClean="0"/>
              <a:t>improve</a:t>
            </a:r>
            <a:r>
              <a:rPr lang="en-US" sz="2000" dirty="0" smtClean="0"/>
              <a:t> things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Most (much?) (some?) of the time</a:t>
            </a:r>
          </a:p>
          <a:p>
            <a:pPr lvl="1" eaLnBrk="1" hangingPunct="1"/>
            <a:r>
              <a:rPr lang="en-US" sz="1800" dirty="0" smtClean="0"/>
              <a:t>Realistically: try to do better for common idioms both in the code and on the machine</a:t>
            </a:r>
          </a:p>
          <a:p>
            <a:pPr lvl="1" eaLnBrk="1" hangingPunct="1"/>
            <a:r>
              <a:rPr lang="en-US" sz="1800" dirty="0"/>
              <a:t>N</a:t>
            </a:r>
            <a:r>
              <a:rPr lang="en-US" sz="1800" dirty="0" smtClean="0"/>
              <a:t>ever to make it worse!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</a:t>
            </a:r>
            <a:r>
              <a:rPr lang="en-US" dirty="0" smtClean="0"/>
              <a:t>-</a:t>
            </a:r>
            <a:fld id="{51E1255C-25B5-47CB-8876-4A86F03B602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90652" y="1271161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357352" y="5359827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B6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58099" y="3246027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B3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286500" y="4352412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428204" y="3258966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286500" y="2228645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B2</a:t>
            </a:r>
          </a:p>
        </p:txBody>
      </p:sp>
      <p:cxnSp>
        <p:nvCxnSpPr>
          <p:cNvPr id="14" name="Straight Arrow Connector 13"/>
          <p:cNvCxnSpPr>
            <a:stCxn id="7" idx="2"/>
            <a:endCxn id="11" idx="0"/>
          </p:cNvCxnSpPr>
          <p:nvPr/>
        </p:nvCxnSpPr>
        <p:spPr bwMode="auto">
          <a:xfrm flipH="1">
            <a:off x="4694904" y="1728361"/>
            <a:ext cx="662448" cy="15306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1" idx="2"/>
            <a:endCxn id="8" idx="0"/>
          </p:cNvCxnSpPr>
          <p:nvPr/>
        </p:nvCxnSpPr>
        <p:spPr bwMode="auto">
          <a:xfrm>
            <a:off x="4694904" y="3716166"/>
            <a:ext cx="929148" cy="16436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2" idx="2"/>
            <a:endCxn id="32" idx="0"/>
          </p:cNvCxnSpPr>
          <p:nvPr/>
        </p:nvCxnSpPr>
        <p:spPr bwMode="auto">
          <a:xfrm>
            <a:off x="6553200" y="2685845"/>
            <a:ext cx="529796" cy="5731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7" idx="2"/>
            <a:endCxn id="12" idx="0"/>
          </p:cNvCxnSpPr>
          <p:nvPr/>
        </p:nvCxnSpPr>
        <p:spPr bwMode="auto">
          <a:xfrm>
            <a:off x="5357352" y="1728361"/>
            <a:ext cx="1195848" cy="5002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9" idx="2"/>
            <a:endCxn id="10" idx="0"/>
          </p:cNvCxnSpPr>
          <p:nvPr/>
        </p:nvCxnSpPr>
        <p:spPr bwMode="auto">
          <a:xfrm>
            <a:off x="6024799" y="3703227"/>
            <a:ext cx="528401" cy="6491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2" idx="2"/>
            <a:endCxn id="9" idx="0"/>
          </p:cNvCxnSpPr>
          <p:nvPr/>
        </p:nvCxnSpPr>
        <p:spPr bwMode="auto">
          <a:xfrm flipH="1">
            <a:off x="6024799" y="2685845"/>
            <a:ext cx="528401" cy="5601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6816296" y="3258966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B4</a:t>
            </a:r>
          </a:p>
        </p:txBody>
      </p:sp>
      <p:cxnSp>
        <p:nvCxnSpPr>
          <p:cNvPr id="35" name="Straight Arrow Connector 34"/>
          <p:cNvCxnSpPr>
            <a:stCxn id="32" idx="2"/>
            <a:endCxn id="10" idx="0"/>
          </p:cNvCxnSpPr>
          <p:nvPr/>
        </p:nvCxnSpPr>
        <p:spPr bwMode="auto">
          <a:xfrm flipH="1">
            <a:off x="6553200" y="3716166"/>
            <a:ext cx="529796" cy="6362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0" idx="2"/>
            <a:endCxn id="8" idx="0"/>
          </p:cNvCxnSpPr>
          <p:nvPr/>
        </p:nvCxnSpPr>
        <p:spPr bwMode="auto">
          <a:xfrm flipH="1">
            <a:off x="5624052" y="4809612"/>
            <a:ext cx="929148" cy="5502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8" idx="2"/>
          </p:cNvCxnSpPr>
          <p:nvPr/>
        </p:nvCxnSpPr>
        <p:spPr bwMode="auto">
          <a:xfrm>
            <a:off x="5624052" y="5817027"/>
            <a:ext cx="0" cy="374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endCxn id="7" idx="0"/>
          </p:cNvCxnSpPr>
          <p:nvPr/>
        </p:nvCxnSpPr>
        <p:spPr bwMode="auto">
          <a:xfrm>
            <a:off x="5357352" y="911636"/>
            <a:ext cx="0" cy="3595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Extended Basic Blocks (EBBs)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08881" y="3540789"/>
            <a:ext cx="2402102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{ B0, B1 }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{ B0, B2, B3 }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{ B0, B2, B4 }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{ B5 }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{ B6 }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025" y="1568631"/>
            <a:ext cx="4356529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dirty="0" smtClean="0">
                <a:cs typeface="Tahoma" pitchFamily="34" charset="0"/>
              </a:rPr>
              <a:t>Intuition: Maximal </a:t>
            </a:r>
            <a:r>
              <a:rPr lang="en-US" dirty="0">
                <a:cs typeface="Tahoma" pitchFamily="34" charset="0"/>
              </a:rPr>
              <a:t>straight-line sequence of Blocks, with no join </a:t>
            </a:r>
            <a:r>
              <a:rPr lang="en-US" dirty="0" smtClean="0">
                <a:cs typeface="Tahoma" pitchFamily="34" charset="0"/>
              </a:rPr>
              <a:t>points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01635" y="2634499"/>
            <a:ext cx="3147077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dirty="0" smtClean="0">
                <a:cs typeface="Tahoma" pitchFamily="34" charset="0"/>
              </a:rPr>
              <a:t>EBBs cannot represent loops!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6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20788" y="2286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Optimization Scopes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1219200"/>
            <a:ext cx="6324600" cy="480131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Local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Within a Basic Block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Regional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igger than block, smaller than </a:t>
            </a:r>
            <a:r>
              <a:rPr lang="en-US" dirty="0" smtClean="0"/>
              <a:t>function</a:t>
            </a:r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loop or Extended Basic Block (EBB)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Global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Whole </a:t>
            </a:r>
            <a:r>
              <a:rPr lang="en-US" dirty="0" smtClean="0"/>
              <a:t>function</a:t>
            </a:r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Whole Program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Spans two or more </a:t>
            </a:r>
            <a:r>
              <a:rPr lang="en-US" dirty="0" smtClean="0"/>
              <a:t>functions</a:t>
            </a:r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Maybe large part of a program (excludes libraries)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BasicBlock</a:t>
            </a:r>
            <a:r>
              <a:rPr lang="en-US" dirty="0" smtClean="0"/>
              <a:t> </a:t>
            </a:r>
            <a:r>
              <a:rPr lang="en-US" dirty="0"/>
              <a:t>&lt; Region &lt; </a:t>
            </a:r>
            <a:r>
              <a:rPr lang="en-US" dirty="0" smtClean="0"/>
              <a:t>Function &lt; </a:t>
            </a:r>
            <a:r>
              <a:rPr lang="en-US" dirty="0" smtClean="0"/>
              <a:t>Program</a:t>
            </a: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53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CFF89200-B71C-477D-8DBC-728DB9C63B7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 Optimization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63794" y="2209800"/>
            <a:ext cx="8458200" cy="2819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Local optimizations ≡ within a Basic Block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800" dirty="0" smtClean="0"/>
              <a:t>Algebraic simplifications (</a:t>
            </a:r>
            <a:r>
              <a:rPr lang="en-US" sz="1800" dirty="0" err="1" smtClean="0"/>
              <a:t>eg</a:t>
            </a:r>
            <a:r>
              <a:rPr lang="en-US" sz="1800" dirty="0" smtClean="0"/>
              <a:t>: 2*x = </a:t>
            </a:r>
            <a:r>
              <a:rPr lang="en-US" sz="1800" dirty="0" err="1" smtClean="0"/>
              <a:t>x+x</a:t>
            </a:r>
            <a:r>
              <a:rPr lang="en-US" sz="1800" dirty="0" smtClean="0"/>
              <a:t>; x+0 = x)</a:t>
            </a:r>
          </a:p>
          <a:p>
            <a:pPr lvl="1" eaLnBrk="1" hangingPunct="1"/>
            <a:r>
              <a:rPr lang="en-US" sz="1800" dirty="0" smtClean="0"/>
              <a:t>Constant folding (</a:t>
            </a: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err="1" smtClean="0"/>
              <a:t>FeetPerMile</a:t>
            </a:r>
            <a:r>
              <a:rPr lang="en-US" sz="1800" dirty="0" smtClean="0"/>
              <a:t>/</a:t>
            </a:r>
            <a:r>
              <a:rPr lang="en-US" sz="1800" dirty="0" err="1" smtClean="0"/>
              <a:t>MinutesPerHour</a:t>
            </a:r>
            <a:r>
              <a:rPr lang="en-US" sz="1800" dirty="0" smtClean="0"/>
              <a:t> = 88)</a:t>
            </a:r>
          </a:p>
          <a:p>
            <a:pPr lvl="1" eaLnBrk="1" hangingPunct="1"/>
            <a:r>
              <a:rPr lang="en-US" sz="1800" dirty="0" smtClean="0"/>
              <a:t>Common sub-expression elimination (CSE)</a:t>
            </a:r>
          </a:p>
          <a:p>
            <a:pPr lvl="1" eaLnBrk="1" hangingPunct="1"/>
            <a:r>
              <a:rPr lang="en-US" sz="1800" dirty="0" smtClean="0"/>
              <a:t>Dead code elimination (DCE) (unreachable or unused)</a:t>
            </a:r>
          </a:p>
          <a:p>
            <a:pPr lvl="1" eaLnBrk="1" hangingPunct="1"/>
            <a:r>
              <a:rPr lang="en-US" sz="1800" dirty="0" smtClean="0"/>
              <a:t>Specialize computation based on context</a:t>
            </a:r>
          </a:p>
          <a:p>
            <a:pPr lvl="1" eaLnBrk="1" hangingPunct="1"/>
            <a:r>
              <a:rPr lang="en-US" sz="1800" dirty="0" err="1"/>
              <a:t>E</a:t>
            </a:r>
            <a:r>
              <a:rPr lang="en-US" sz="1800" dirty="0" err="1" smtClean="0"/>
              <a:t>tc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7378148" y="3276600"/>
            <a:ext cx="1610518" cy="2720082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288724B-4676-4840-B98E-00276A59211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Regional Optimization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371600"/>
            <a:ext cx="6290083" cy="4242536"/>
          </a:xfrm>
        </p:spPr>
        <p:txBody>
          <a:bodyPr/>
          <a:lstStyle/>
          <a:p>
            <a:pPr lvl="1" eaLnBrk="1" hangingPunct="1"/>
            <a:r>
              <a:rPr lang="en-US" sz="1800" dirty="0" smtClean="0"/>
              <a:t>Bigger than a Basic-Block; less than whole </a:t>
            </a:r>
            <a:r>
              <a:rPr lang="en-US" sz="1800" dirty="0" smtClean="0"/>
              <a:t>function</a:t>
            </a:r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err="1" smtClean="0"/>
              <a:t>Eg</a:t>
            </a:r>
            <a:r>
              <a:rPr lang="en-US" sz="1800" dirty="0" smtClean="0"/>
              <a:t>: Loops</a:t>
            </a:r>
          </a:p>
          <a:p>
            <a:pPr lvl="2" eaLnBrk="1" hangingPunct="1"/>
            <a:r>
              <a:rPr lang="en-US" sz="1800" dirty="0"/>
              <a:t>Hoist invariant code out of loop</a:t>
            </a:r>
          </a:p>
          <a:p>
            <a:pPr lvl="2" eaLnBrk="1" hangingPunct="1"/>
            <a:r>
              <a:rPr lang="en-US" sz="1800" dirty="0" smtClean="0"/>
              <a:t>Unroll-and-jam (unroll outer loop; merge inners)</a:t>
            </a:r>
            <a:endParaRPr lang="en-US" sz="1800" dirty="0"/>
          </a:p>
          <a:p>
            <a:pPr lvl="2" eaLnBrk="1" hangingPunct="1"/>
            <a:r>
              <a:rPr lang="en-US" sz="1800" dirty="0"/>
              <a:t>Loop </a:t>
            </a:r>
            <a:r>
              <a:rPr lang="en-US" sz="1800" dirty="0" smtClean="0"/>
              <a:t>Interchange, for better caching</a:t>
            </a:r>
          </a:p>
          <a:p>
            <a:pPr lvl="2" eaLnBrk="1" hangingPunct="1"/>
            <a:r>
              <a:rPr lang="en-US" sz="1800" dirty="0" smtClean="0"/>
              <a:t>Array-index strength reduction</a:t>
            </a:r>
          </a:p>
          <a:p>
            <a:pPr lvl="2" eaLnBrk="1" hangingPunct="1"/>
            <a:endParaRPr lang="en-US" sz="1800" dirty="0"/>
          </a:p>
          <a:p>
            <a:pPr lvl="1" eaLnBrk="1" hangingPunct="1"/>
            <a:r>
              <a:rPr lang="en-US" sz="1800" dirty="0" err="1" smtClean="0"/>
              <a:t>Eg</a:t>
            </a:r>
            <a:r>
              <a:rPr lang="en-US" sz="1800" dirty="0" smtClean="0"/>
              <a:t>: Extended-Basic-Blocks (EBBs) - no-join paths</a:t>
            </a:r>
          </a:p>
          <a:p>
            <a:pPr lvl="2" eaLnBrk="1" hangingPunct="1"/>
            <a:r>
              <a:rPr lang="en-US" sz="1800" dirty="0" smtClean="0"/>
              <a:t>Super-Local Value Numbering (SVN)</a:t>
            </a:r>
          </a:p>
          <a:p>
            <a:pPr lvl="2" eaLnBrk="1" hangingPunct="1"/>
            <a:endParaRPr lang="en-US" sz="1800" dirty="0" smtClean="0"/>
          </a:p>
          <a:p>
            <a:pPr lvl="1" eaLnBrk="1" hangingPunct="1"/>
            <a:r>
              <a:rPr lang="en-US" sz="1800" dirty="0" err="1" smtClean="0"/>
              <a:t>Etc</a:t>
            </a:r>
            <a:endParaRPr lang="en-US" sz="1800" dirty="0" smtClean="0"/>
          </a:p>
          <a:p>
            <a:pPr lvl="1" eaLnBrk="1" hangingPunct="1"/>
            <a:endParaRPr lang="en-US" sz="1800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7701998" y="3705096"/>
            <a:ext cx="2667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763199" y="5614136"/>
            <a:ext cx="266700" cy="2024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951982" y="4639812"/>
            <a:ext cx="286447" cy="24000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216348" y="5105400"/>
            <a:ext cx="266700" cy="2221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576751" y="4200396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221714" y="4200396"/>
            <a:ext cx="266700" cy="21383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Straight Arrow Connector 12"/>
          <p:cNvCxnSpPr>
            <a:stCxn id="7" idx="2"/>
            <a:endCxn id="11" idx="0"/>
          </p:cNvCxnSpPr>
          <p:nvPr/>
        </p:nvCxnSpPr>
        <p:spPr bwMode="auto">
          <a:xfrm flipH="1">
            <a:off x="7691051" y="3933696"/>
            <a:ext cx="144297" cy="266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stCxn id="11" idx="2"/>
            <a:endCxn id="8" idx="0"/>
          </p:cNvCxnSpPr>
          <p:nvPr/>
        </p:nvCxnSpPr>
        <p:spPr bwMode="auto">
          <a:xfrm>
            <a:off x="7691051" y="4428996"/>
            <a:ext cx="205498" cy="11851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12" idx="2"/>
            <a:endCxn id="19" idx="0"/>
          </p:cNvCxnSpPr>
          <p:nvPr/>
        </p:nvCxnSpPr>
        <p:spPr bwMode="auto">
          <a:xfrm>
            <a:off x="8355064" y="4414229"/>
            <a:ext cx="269487" cy="2221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7" idx="2"/>
            <a:endCxn id="12" idx="0"/>
          </p:cNvCxnSpPr>
          <p:nvPr/>
        </p:nvCxnSpPr>
        <p:spPr bwMode="auto">
          <a:xfrm>
            <a:off x="7835348" y="3933696"/>
            <a:ext cx="519716" cy="266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9" idx="2"/>
            <a:endCxn id="10" idx="0"/>
          </p:cNvCxnSpPr>
          <p:nvPr/>
        </p:nvCxnSpPr>
        <p:spPr bwMode="auto">
          <a:xfrm>
            <a:off x="8095206" y="4879817"/>
            <a:ext cx="254492" cy="2255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12" idx="2"/>
            <a:endCxn id="9" idx="0"/>
          </p:cNvCxnSpPr>
          <p:nvPr/>
        </p:nvCxnSpPr>
        <p:spPr bwMode="auto">
          <a:xfrm flipH="1">
            <a:off x="8095206" y="4414229"/>
            <a:ext cx="259858" cy="2255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8488414" y="4636340"/>
            <a:ext cx="272273" cy="2270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0" name="Straight Arrow Connector 19"/>
          <p:cNvCxnSpPr>
            <a:stCxn id="19" idx="2"/>
            <a:endCxn id="10" idx="0"/>
          </p:cNvCxnSpPr>
          <p:nvPr/>
        </p:nvCxnSpPr>
        <p:spPr bwMode="auto">
          <a:xfrm flipH="1">
            <a:off x="8349698" y="4863406"/>
            <a:ext cx="274853" cy="2419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0" idx="2"/>
            <a:endCxn id="8" idx="0"/>
          </p:cNvCxnSpPr>
          <p:nvPr/>
        </p:nvCxnSpPr>
        <p:spPr bwMode="auto">
          <a:xfrm flipH="1">
            <a:off x="7896549" y="5327571"/>
            <a:ext cx="453149" cy="2865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endCxn id="7" idx="0"/>
          </p:cNvCxnSpPr>
          <p:nvPr/>
        </p:nvCxnSpPr>
        <p:spPr bwMode="auto">
          <a:xfrm>
            <a:off x="7835348" y="3476496"/>
            <a:ext cx="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7378148" y="2924879"/>
            <a:ext cx="16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EBB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288724B-4676-4840-B98E-00276A59211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Global Optimization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524000"/>
            <a:ext cx="7772400" cy="4343400"/>
          </a:xfrm>
        </p:spPr>
        <p:txBody>
          <a:bodyPr/>
          <a:lstStyle/>
          <a:p>
            <a:pPr lvl="1" eaLnBrk="1" hangingPunct="1"/>
            <a:r>
              <a:rPr lang="en-US" sz="2000" dirty="0" smtClean="0"/>
              <a:t>Misnomer - really means </a:t>
            </a:r>
            <a:r>
              <a:rPr lang="en-US" sz="2000" dirty="0" smtClean="0"/>
              <a:t>whole-function</a:t>
            </a:r>
            <a:endParaRPr lang="en-US" sz="2000" dirty="0" smtClean="0"/>
          </a:p>
          <a:p>
            <a:pPr lvl="2" eaLnBrk="1" hangingPunct="1"/>
            <a:endParaRPr lang="en-US" sz="1800" dirty="0" smtClean="0"/>
          </a:p>
          <a:p>
            <a:pPr lvl="1" eaLnBrk="1" hangingPunct="1"/>
            <a:r>
              <a:rPr lang="en-US" sz="2000" dirty="0" smtClean="0"/>
              <a:t>Global common sub-expression elimination (CSE)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Register allocation</a:t>
            </a:r>
          </a:p>
          <a:p>
            <a:pPr lvl="2" eaLnBrk="1" hangingPunct="1"/>
            <a:r>
              <a:rPr lang="en-US" sz="1600" dirty="0" smtClean="0"/>
              <a:t>Choose which variables, for how long, are </a:t>
            </a:r>
            <a:r>
              <a:rPr lang="en-US" sz="1600" dirty="0" err="1" smtClean="0"/>
              <a:t>enregistered</a:t>
            </a:r>
            <a:endParaRPr lang="en-US" sz="1600" dirty="0" smtClean="0"/>
          </a:p>
          <a:p>
            <a:pPr lvl="2" eaLnBrk="1" hangingPunct="1"/>
            <a:r>
              <a:rPr lang="en-US" sz="1600" dirty="0" smtClean="0"/>
              <a:t>Choose which registers - not so important with 'orthogonal' ISAs</a:t>
            </a:r>
          </a:p>
          <a:p>
            <a:pPr lvl="2" eaLnBrk="1" hangingPunct="1"/>
            <a:endParaRPr lang="en-US" sz="1600" dirty="0" smtClean="0"/>
          </a:p>
          <a:p>
            <a:pPr lvl="1" eaLnBrk="1" hangingPunct="1"/>
            <a:r>
              <a:rPr lang="en-US" sz="2000" dirty="0" smtClean="0"/>
              <a:t>Result </a:t>
            </a:r>
            <a:r>
              <a:rPr lang="en-US" sz="2000" dirty="0" err="1" smtClean="0"/>
              <a:t>memoization</a:t>
            </a:r>
            <a:r>
              <a:rPr lang="en-US" sz="2000" dirty="0" smtClean="0"/>
              <a:t> / caching</a:t>
            </a:r>
          </a:p>
          <a:p>
            <a:pPr lvl="2" eaLnBrk="1" hangingPunct="1"/>
            <a:r>
              <a:rPr lang="en-US" sz="1600" dirty="0" smtClean="0"/>
              <a:t>Remember last 50, say, results calculated; re-use where possible</a:t>
            </a:r>
          </a:p>
          <a:p>
            <a:pPr lvl="2" eaLnBrk="1" hangingPunct="1"/>
            <a:r>
              <a:rPr lang="en-US" sz="1600" dirty="0" err="1" smtClean="0"/>
              <a:t>Eg</a:t>
            </a:r>
            <a:r>
              <a:rPr lang="en-US" sz="1600" dirty="0" smtClean="0"/>
              <a:t>: can speed a naive Fibonacci calculation 10x or more</a:t>
            </a:r>
          </a:p>
          <a:p>
            <a:pPr lvl="2" eaLnBrk="1" hangingPunct="1"/>
            <a:endParaRPr lang="en-US" sz="1600" dirty="0" smtClean="0"/>
          </a:p>
          <a:p>
            <a:pPr lvl="1" eaLnBrk="1" hangingPunct="1"/>
            <a:r>
              <a:rPr lang="en-US" sz="2000" dirty="0" err="1" smtClean="0"/>
              <a:t>Etc</a:t>
            </a:r>
            <a:endParaRPr lang="en-US" sz="2000" dirty="0" smtClean="0"/>
          </a:p>
          <a:p>
            <a:pPr lvl="1"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177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288724B-4676-4840-B98E-00276A59211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Whole-Program Optimization (WPO)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371600"/>
            <a:ext cx="7772400" cy="4872038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a.k.a</a:t>
            </a:r>
            <a:r>
              <a:rPr lang="en-US" sz="2400" dirty="0" smtClean="0"/>
              <a:t> Inter-Procedural Optimization (IPO)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Spans all, or much, of a program; certainly &gt;1 </a:t>
            </a:r>
            <a:r>
              <a:rPr lang="en-US" sz="2000" dirty="0" smtClean="0"/>
              <a:t>function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At-odds with "separate compilation"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r>
              <a:rPr lang="en-US" sz="2000" dirty="0" err="1" smtClean="0"/>
              <a:t>Inlining</a:t>
            </a:r>
            <a:r>
              <a:rPr lang="en-US" sz="2000" dirty="0" smtClean="0"/>
              <a:t> (assisted by profile 'training')</a:t>
            </a:r>
          </a:p>
          <a:p>
            <a:pPr marL="457200" lvl="1" indent="0" eaLnBrk="1" hangingPunct="1">
              <a:buNone/>
            </a:pPr>
            <a:endParaRPr lang="en-US" sz="2000" dirty="0" smtClean="0"/>
          </a:p>
          <a:p>
            <a:pPr lvl="1" eaLnBrk="1" hangingPunct="1"/>
            <a:r>
              <a:rPr lang="en-US" sz="2000" dirty="0" smtClean="0"/>
              <a:t>Hot/Cold code separation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Whole-Program DCE, or "tree shaking"</a:t>
            </a:r>
          </a:p>
          <a:p>
            <a:pPr lvl="2" eaLnBrk="1" hangingPunct="1"/>
            <a:r>
              <a:rPr lang="en-US" sz="1600" dirty="0"/>
              <a:t>No program uses an entire library!</a:t>
            </a:r>
          </a:p>
          <a:p>
            <a:pPr lvl="2" eaLnBrk="1" hangingPunct="1"/>
            <a:r>
              <a:rPr lang="en-US" sz="1600" dirty="0" smtClean="0"/>
              <a:t>Remove unused classes and/or methods</a:t>
            </a:r>
          </a:p>
          <a:p>
            <a:pPr lvl="2" eaLnBrk="1" hangingPunct="1"/>
            <a:r>
              <a:rPr lang="en-US" sz="1600" dirty="0" smtClean="0"/>
              <a:t>Can make </a:t>
            </a:r>
            <a:r>
              <a:rPr lang="en-US" sz="1600" i="1" dirty="0" smtClean="0"/>
              <a:t>drastic</a:t>
            </a:r>
            <a:r>
              <a:rPr lang="en-US" sz="1600" dirty="0" smtClean="0"/>
              <a:t> reductions in program size</a:t>
            </a:r>
          </a:p>
          <a:p>
            <a:pPr lvl="1"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853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D092C471-CF98-463A-828A-2B5F27E9109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Super-Local Value Numbering (SVN)</a:t>
            </a:r>
          </a:p>
        </p:txBody>
      </p:sp>
      <p:sp>
        <p:nvSpPr>
          <p:cNvPr id="35846" name="Rectangle 35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258762" y="3330575"/>
            <a:ext cx="3927475" cy="2525714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tx2"/>
                </a:solidFill>
              </a:rPr>
              <a:t>Local Value Numbering</a:t>
            </a:r>
          </a:p>
          <a:p>
            <a:pPr lvl="1" eaLnBrk="1" hangingPunct="1"/>
            <a:r>
              <a:rPr lang="en-US" sz="1800" dirty="0" smtClean="0"/>
              <a:t>1 block at a time</a:t>
            </a:r>
          </a:p>
          <a:p>
            <a:pPr lvl="1" eaLnBrk="1" hangingPunct="1"/>
            <a:r>
              <a:rPr lang="en-US" sz="1800" dirty="0" smtClean="0"/>
              <a:t>Strong local results</a:t>
            </a:r>
          </a:p>
          <a:p>
            <a:pPr lvl="1" eaLnBrk="1" hangingPunct="1"/>
            <a:r>
              <a:rPr lang="en-US" sz="1800" dirty="0" smtClean="0"/>
              <a:t>No cross-block effects</a:t>
            </a:r>
          </a:p>
          <a:p>
            <a:pPr eaLnBrk="1" hangingPunct="1"/>
            <a:r>
              <a:rPr lang="en-US" sz="2000" dirty="0" smtClean="0">
                <a:solidFill>
                  <a:srgbClr val="00B050"/>
                </a:solidFill>
              </a:rPr>
              <a:t>LVN finds these redundancies</a:t>
            </a:r>
          </a:p>
          <a:p>
            <a:pPr eaLnBrk="1" hangingPunct="1"/>
            <a:r>
              <a:rPr lang="en-US" sz="2000" dirty="0" smtClean="0">
                <a:solidFill>
                  <a:schemeClr val="hlink"/>
                </a:solidFill>
              </a:rPr>
              <a:t>LVN misses these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3584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1905000"/>
            <a:ext cx="1143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m = a + b</a:t>
            </a:r>
          </a:p>
          <a:p>
            <a:pPr algn="l"/>
            <a:r>
              <a:rPr lang="en-US" sz="1600" dirty="0">
                <a:solidFill>
                  <a:srgbClr val="00B050"/>
                </a:solidFill>
              </a:rPr>
              <a:t>n = a + b</a:t>
            </a:r>
          </a:p>
        </p:txBody>
      </p:sp>
      <p:sp>
        <p:nvSpPr>
          <p:cNvPr id="35848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35849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1038" y="2752725"/>
            <a:ext cx="10715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p = c + d</a:t>
            </a:r>
          </a:p>
          <a:p>
            <a:pPr algn="l"/>
            <a:r>
              <a:rPr lang="en-US" sz="1600" dirty="0">
                <a:solidFill>
                  <a:srgbClr val="00B050"/>
                </a:solidFill>
              </a:rPr>
              <a:t>r = c + d</a:t>
            </a:r>
          </a:p>
        </p:txBody>
      </p:sp>
      <p:sp>
        <p:nvSpPr>
          <p:cNvPr id="3585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3585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61150" y="2767013"/>
            <a:ext cx="10842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q = a + b</a:t>
            </a:r>
          </a:p>
          <a:p>
            <a:pPr algn="l"/>
            <a:r>
              <a:rPr lang="en-US" sz="1600"/>
              <a:t>r = c + d</a:t>
            </a:r>
          </a:p>
        </p:txBody>
      </p:sp>
      <p:sp>
        <p:nvSpPr>
          <p:cNvPr id="3585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72150" y="3605213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 = b + 18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s = a + b</a:t>
            </a:r>
          </a:p>
          <a:p>
            <a:pPr algn="l"/>
            <a:r>
              <a:rPr lang="en-US" sz="1600"/>
              <a:t>u = e + f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727950" y="3605213"/>
            <a:ext cx="11874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 = a + 17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t = c + d</a:t>
            </a:r>
          </a:p>
          <a:p>
            <a:pPr algn="l"/>
            <a:r>
              <a:rPr lang="en-US" sz="1600"/>
              <a:t>u = e + f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45300" y="4641850"/>
            <a:ext cx="1109663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v = a + b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 = c + d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 = e + f</a:t>
            </a:r>
          </a:p>
        </p:txBody>
      </p:sp>
      <p:sp>
        <p:nvSpPr>
          <p:cNvPr id="35858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35859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79988" y="5419725"/>
            <a:ext cx="10731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y = a + b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 = c + d</a:t>
            </a:r>
          </a:p>
        </p:txBody>
      </p:sp>
      <p:sp>
        <p:nvSpPr>
          <p:cNvPr id="35860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75188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3586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051550" y="5486400"/>
            <a:ext cx="914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sz="half" idx="1"/>
            <p:custDataLst>
              <p:tags r:id="rId1"/>
            </p:custDataLst>
          </p:nvPr>
        </p:nvSpPr>
        <p:spPr>
          <a:xfrm>
            <a:off x="220663" y="1230710"/>
            <a:ext cx="4270375" cy="39132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/>
              <a:t>Apply LVN to EBBs: {A,B}, {A,C,D}, {A,C,E}</a:t>
            </a:r>
          </a:p>
        </p:txBody>
      </p:sp>
      <p:sp>
        <p:nvSpPr>
          <p:cNvPr id="36866" name="Date Placeholder 4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6F5F14A2-DFB4-40BF-A39E-96025E04B711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Value Numbering over EBBs</a:t>
            </a:r>
          </a:p>
        </p:txBody>
      </p:sp>
      <p:sp>
        <p:nvSpPr>
          <p:cNvPr id="3687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1905000"/>
            <a:ext cx="1143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m = a + b</a:t>
            </a:r>
          </a:p>
          <a:p>
            <a:pPr algn="l"/>
            <a:r>
              <a:rPr lang="en-US" sz="1600" dirty="0">
                <a:solidFill>
                  <a:srgbClr val="00B050"/>
                </a:solidFill>
              </a:rPr>
              <a:t>n = a + b</a:t>
            </a:r>
          </a:p>
        </p:txBody>
      </p:sp>
      <p:sp>
        <p:nvSpPr>
          <p:cNvPr id="36872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36873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1038" y="2752725"/>
            <a:ext cx="10715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p = c + d</a:t>
            </a:r>
          </a:p>
          <a:p>
            <a:pPr algn="l"/>
            <a:r>
              <a:rPr lang="en-US" sz="1600" dirty="0">
                <a:solidFill>
                  <a:srgbClr val="00B050"/>
                </a:solidFill>
              </a:rPr>
              <a:t>r = c + d</a:t>
            </a:r>
          </a:p>
        </p:txBody>
      </p:sp>
      <p:sp>
        <p:nvSpPr>
          <p:cNvPr id="36874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36875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61150" y="2767013"/>
            <a:ext cx="10842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>
                <a:solidFill>
                  <a:srgbClr val="00B0F0"/>
                </a:solidFill>
              </a:rPr>
              <a:t>q = a + b</a:t>
            </a:r>
          </a:p>
          <a:p>
            <a:pPr algn="l"/>
            <a:r>
              <a:rPr lang="en-US" sz="1600" dirty="0"/>
              <a:t>r = c + d</a:t>
            </a:r>
          </a:p>
        </p:txBody>
      </p:sp>
      <p:sp>
        <p:nvSpPr>
          <p:cNvPr id="36876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36877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72150" y="3605213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e = b + 18</a:t>
            </a:r>
          </a:p>
          <a:p>
            <a:pPr algn="l"/>
            <a:r>
              <a:rPr lang="en-US" sz="1600" dirty="0">
                <a:solidFill>
                  <a:srgbClr val="00B0F0"/>
                </a:solidFill>
              </a:rPr>
              <a:t>s = a + b</a:t>
            </a:r>
          </a:p>
          <a:p>
            <a:pPr algn="l"/>
            <a:r>
              <a:rPr lang="en-US" sz="1600" dirty="0"/>
              <a:t>u = e + f</a:t>
            </a:r>
          </a:p>
        </p:txBody>
      </p:sp>
      <p:sp>
        <p:nvSpPr>
          <p:cNvPr id="36878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36879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727950" y="3605213"/>
            <a:ext cx="11874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e = a + 17</a:t>
            </a:r>
          </a:p>
          <a:p>
            <a:pPr algn="l"/>
            <a:r>
              <a:rPr lang="en-US" sz="1600" dirty="0">
                <a:solidFill>
                  <a:srgbClr val="00B0F0"/>
                </a:solidFill>
              </a:rPr>
              <a:t>t = c + d</a:t>
            </a:r>
          </a:p>
          <a:p>
            <a:pPr algn="l"/>
            <a:r>
              <a:rPr lang="en-US" sz="1600" dirty="0"/>
              <a:t>u = e + f</a:t>
            </a:r>
          </a:p>
        </p:txBody>
      </p:sp>
      <p:sp>
        <p:nvSpPr>
          <p:cNvPr id="36880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36881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45300" y="4641850"/>
            <a:ext cx="1109663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v = a + b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 = c + d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 = e + f</a:t>
            </a:r>
          </a:p>
        </p:txBody>
      </p:sp>
      <p:sp>
        <p:nvSpPr>
          <p:cNvPr id="36882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36883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79988" y="5419725"/>
            <a:ext cx="10731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hlink"/>
                </a:solidFill>
              </a:rPr>
              <a:t>y = a + b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 = c + d</a:t>
            </a:r>
          </a:p>
        </p:txBody>
      </p:sp>
      <p:sp>
        <p:nvSpPr>
          <p:cNvPr id="36884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75188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36885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051550" y="5486400"/>
            <a:ext cx="914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50812" y="2014537"/>
            <a:ext cx="3975101" cy="59531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kern="0" dirty="0" smtClean="0"/>
              <a:t>Final info from A is initial info for B, C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kern="0" dirty="0" smtClean="0"/>
              <a:t>Final info from C is initial for D, E</a:t>
            </a:r>
          </a:p>
        </p:txBody>
      </p:sp>
      <p:sp>
        <p:nvSpPr>
          <p:cNvPr id="30" name="Rectangle 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76302" y="3403996"/>
            <a:ext cx="2733674" cy="66555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kern="0" dirty="0" smtClean="0"/>
              <a:t>Avoid re-analyzing A, C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kern="0" dirty="0" smtClean="0"/>
              <a:t>Doesn’t help with F, G</a:t>
            </a:r>
          </a:p>
        </p:txBody>
      </p:sp>
      <p:sp>
        <p:nvSpPr>
          <p:cNvPr id="31" name="Rectangle 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11355" y="4648200"/>
            <a:ext cx="1347785" cy="89634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kern="0" dirty="0" smtClean="0">
                <a:solidFill>
                  <a:srgbClr val="00B050"/>
                </a:solidFill>
              </a:rPr>
              <a:t>LVN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kern="0" dirty="0" smtClean="0">
                <a:solidFill>
                  <a:srgbClr val="00B0F0"/>
                </a:solidFill>
              </a:rPr>
              <a:t>SVN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kern="0" dirty="0" smtClean="0">
                <a:solidFill>
                  <a:srgbClr val="FF0000"/>
                </a:solidFill>
              </a:rPr>
              <a:t>Missed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86B76838-E1ED-44EC-B29F-034962B94BD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SSA Name Space (from before)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0207" y="2715399"/>
            <a:ext cx="2591593" cy="2895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a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7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a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3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0" indent="0">
              <a:spcAft>
                <a:spcPts val="100"/>
              </a:spcAft>
              <a:buFont typeface="Wingdings" pitchFamily="2" charset="2"/>
              <a:buNone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y</a:t>
            </a:r>
            <a:r>
              <a:rPr lang="en-US" sz="2400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52800" y="3009037"/>
            <a:ext cx="5410200" cy="230832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Unique name for each definition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Subscript denotes variable's SSA number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The variable's "generation" number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kern="0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kern="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kern="0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kern="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kern="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 </a:t>
            </a:r>
            <a:r>
              <a:rPr lang="en-US" dirty="0" smtClean="0"/>
              <a:t>now works, since </a:t>
            </a:r>
            <a:r>
              <a:rPr lang="en-US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kern="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kern="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7 happened to a 'different' variable</a:t>
            </a:r>
            <a:endParaRPr lang="en-US" kern="0" baseline="30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B36A0C14-D38B-44C7-93D1-2ADB073A5A9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SSA Name Space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209800"/>
            <a:ext cx="8382000" cy="29352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Two Principles</a:t>
            </a:r>
          </a:p>
          <a:p>
            <a:pPr lvl="1" eaLnBrk="1" hangingPunct="1"/>
            <a:r>
              <a:rPr lang="en-US" sz="2000" dirty="0" smtClean="0"/>
              <a:t>Each name is defined (assigned-to) by exactly one instruction</a:t>
            </a:r>
          </a:p>
          <a:p>
            <a:pPr lvl="1" eaLnBrk="1" hangingPunct="1"/>
            <a:r>
              <a:rPr lang="en-US" sz="2000" dirty="0" smtClean="0"/>
              <a:t>Each operand refers to exactly one definition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Need to deal with merge points</a:t>
            </a:r>
          </a:p>
          <a:p>
            <a:pPr lvl="1" eaLnBrk="1" hangingPunct="1"/>
            <a:r>
              <a:rPr lang="en-US" sz="2000" dirty="0" smtClean="0"/>
              <a:t>Add </a:t>
            </a:r>
            <a:r>
              <a:rPr lang="el-GR" sz="2000" dirty="0" smtClean="0">
                <a:cs typeface="Tahoma" pitchFamily="34" charset="0"/>
              </a:rPr>
              <a:t>Φ</a:t>
            </a:r>
            <a:r>
              <a:rPr lang="en-US" sz="2000" dirty="0" smtClean="0">
                <a:cs typeface="Tahoma" pitchFamily="34" charset="0"/>
              </a:rPr>
              <a:t> functions at merge points to reconcile names</a:t>
            </a:r>
          </a:p>
          <a:p>
            <a:pPr lvl="1" eaLnBrk="1" hangingPunct="1"/>
            <a:r>
              <a:rPr lang="en-US" sz="2000" dirty="0" smtClean="0">
                <a:cs typeface="Tahoma" pitchFamily="34" charset="0"/>
              </a:rPr>
              <a:t>Use subscripts on variable names for uniqueness</a:t>
            </a:r>
            <a:endParaRPr lang="el-GR" sz="2000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Q-</a:t>
            </a:r>
            <a:fld id="{A587289A-F3F7-4DCD-8CD5-BBFB4635D53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Optimization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968477"/>
            <a:ext cx="7772400" cy="4441723"/>
          </a:xfrm>
        </p:spPr>
        <p:txBody>
          <a:bodyPr/>
          <a:lstStyle/>
          <a:p>
            <a:pPr eaLnBrk="1" hangingPunct="1"/>
            <a:r>
              <a:rPr lang="en-US" sz="1800" dirty="0" smtClean="0"/>
              <a:t>Classic example: Array references in a loop</a:t>
            </a:r>
          </a:p>
          <a:p>
            <a:pPr lvl="1" eaLnBrk="1" hangingPunct="1"/>
            <a:r>
              <a:rPr lang="en-US" sz="1800" dirty="0" smtClean="0"/>
              <a:t>for (k = 0; k &lt; n; k++) a[k] = 0;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sz="1800" dirty="0" smtClean="0"/>
              <a:t>Naive </a:t>
            </a:r>
            <a:r>
              <a:rPr lang="en-US" sz="1800" dirty="0" err="1" smtClean="0"/>
              <a:t>codegen</a:t>
            </a:r>
            <a:r>
              <a:rPr lang="en-US" sz="1800" dirty="0" smtClean="0"/>
              <a:t> for </a:t>
            </a:r>
            <a:r>
              <a:rPr lang="en-US" sz="1800" dirty="0" smtClean="0">
                <a:solidFill>
                  <a:srgbClr val="0000FF"/>
                </a:solidFill>
              </a:rPr>
              <a:t>a[k] = 0 </a:t>
            </a:r>
            <a:r>
              <a:rPr lang="en-US" sz="1800" dirty="0" smtClean="0"/>
              <a:t>in loop body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1800" dirty="0" err="1" smtClean="0">
                <a:solidFill>
                  <a:srgbClr val="FF0000"/>
                </a:solidFill>
              </a:rPr>
              <a:t>mov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eax</a:t>
            </a:r>
            <a:r>
              <a:rPr lang="en-US" sz="1800" dirty="0" smtClean="0">
                <a:solidFill>
                  <a:srgbClr val="FF0000"/>
                </a:solidFill>
              </a:rPr>
              <a:t>, 4</a:t>
            </a: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 err="1" smtClean="0">
                <a:solidFill>
                  <a:srgbClr val="00B050"/>
                </a:solidFill>
              </a:rPr>
              <a:t>elemsize</a:t>
            </a:r>
            <a:r>
              <a:rPr lang="en-US" sz="1800" dirty="0" smtClean="0">
                <a:solidFill>
                  <a:srgbClr val="00B050"/>
                </a:solidFill>
              </a:rPr>
              <a:t> = 4 bytes</a:t>
            </a:r>
          </a:p>
          <a:p>
            <a:pPr lvl="1" eaLnBrk="1" hangingPunct="1"/>
            <a:r>
              <a:rPr lang="en-US" sz="1800" dirty="0" err="1" smtClean="0">
                <a:solidFill>
                  <a:srgbClr val="FF0000"/>
                </a:solidFill>
              </a:rPr>
              <a:t>imul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eax</a:t>
            </a:r>
            <a:r>
              <a:rPr lang="en-US" sz="1800" dirty="0" smtClean="0">
                <a:solidFill>
                  <a:srgbClr val="FF0000"/>
                </a:solidFill>
              </a:rPr>
              <a:t>, [</a:t>
            </a:r>
            <a:r>
              <a:rPr lang="en-US" sz="1800" dirty="0" err="1" smtClean="0">
                <a:solidFill>
                  <a:srgbClr val="FF0000"/>
                </a:solidFill>
              </a:rPr>
              <a:t>ebp+offset</a:t>
            </a:r>
            <a:r>
              <a:rPr lang="en-US" sz="1800" baseline="-25000" dirty="0" err="1" smtClean="0">
                <a:solidFill>
                  <a:srgbClr val="FF0000"/>
                </a:solidFill>
              </a:rPr>
              <a:t>k</a:t>
            </a:r>
            <a:r>
              <a:rPr lang="en-US" sz="1800" dirty="0" smtClean="0">
                <a:solidFill>
                  <a:srgbClr val="FF0000"/>
                </a:solidFill>
              </a:rPr>
              <a:t>]</a:t>
            </a: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00B050"/>
                </a:solidFill>
              </a:rPr>
              <a:t>// k * </a:t>
            </a:r>
            <a:r>
              <a:rPr lang="en-US" sz="1800" dirty="0" err="1" smtClean="0">
                <a:solidFill>
                  <a:srgbClr val="00B050"/>
                </a:solidFill>
              </a:rPr>
              <a:t>elemsize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en-US" sz="1800" dirty="0" smtClean="0">
                <a:solidFill>
                  <a:srgbClr val="FF0000"/>
                </a:solidFill>
              </a:rPr>
              <a:t>add </a:t>
            </a:r>
            <a:r>
              <a:rPr lang="en-US" sz="1800" dirty="0" err="1" smtClean="0">
                <a:solidFill>
                  <a:srgbClr val="FF0000"/>
                </a:solidFill>
              </a:rPr>
              <a:t>eax</a:t>
            </a:r>
            <a:r>
              <a:rPr lang="en-US" sz="1800" dirty="0" smtClean="0">
                <a:solidFill>
                  <a:srgbClr val="FF0000"/>
                </a:solidFill>
              </a:rPr>
              <a:t>, [</a:t>
            </a:r>
            <a:r>
              <a:rPr lang="en-US" sz="1800" dirty="0" err="1" smtClean="0">
                <a:solidFill>
                  <a:srgbClr val="FF0000"/>
                </a:solidFill>
              </a:rPr>
              <a:t>ebp+offset</a:t>
            </a:r>
            <a:r>
              <a:rPr lang="en-US" sz="18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1800" dirty="0" smtClean="0">
                <a:solidFill>
                  <a:srgbClr val="FF0000"/>
                </a:solidFill>
              </a:rPr>
              <a:t>]</a:t>
            </a: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00B050"/>
                </a:solidFill>
              </a:rPr>
              <a:t>// &amp;a[0] + k * </a:t>
            </a:r>
            <a:r>
              <a:rPr lang="en-US" sz="1800" dirty="0" err="1" smtClean="0">
                <a:solidFill>
                  <a:srgbClr val="00B050"/>
                </a:solidFill>
              </a:rPr>
              <a:t>elemsize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en-US" sz="1800" dirty="0" err="1" smtClean="0"/>
              <a:t>mov</a:t>
            </a:r>
            <a:r>
              <a:rPr lang="en-US" sz="1800" dirty="0" smtClean="0"/>
              <a:t> [</a:t>
            </a:r>
            <a:r>
              <a:rPr lang="en-US" sz="1800" dirty="0" err="1" smtClean="0"/>
              <a:t>eax</a:t>
            </a:r>
            <a:r>
              <a:rPr lang="en-US" sz="1800" dirty="0" smtClean="0"/>
              <a:t>], 0			</a:t>
            </a:r>
            <a:r>
              <a:rPr lang="en-US" sz="1800" dirty="0" smtClean="0">
                <a:solidFill>
                  <a:srgbClr val="00B050"/>
                </a:solidFill>
              </a:rPr>
              <a:t>// a[k] = 0</a:t>
            </a:r>
          </a:p>
          <a:p>
            <a:pPr lvl="1" eaLnBrk="1" hangingPunct="1"/>
            <a:endParaRPr lang="en-US" sz="1400" dirty="0">
              <a:solidFill>
                <a:srgbClr val="00B050"/>
              </a:solidFill>
            </a:endParaRPr>
          </a:p>
          <a:p>
            <a:pPr eaLnBrk="1" hangingPunct="1"/>
            <a:r>
              <a:rPr lang="en-US" sz="1800" dirty="0" smtClean="0"/>
              <a:t>Better!</a:t>
            </a:r>
          </a:p>
          <a:p>
            <a:pPr lvl="1" eaLnBrk="1" hangingPunct="1"/>
            <a:r>
              <a:rPr lang="en-US" sz="1800" dirty="0" err="1" smtClean="0"/>
              <a:t>mov</a:t>
            </a:r>
            <a:r>
              <a:rPr lang="en-US" sz="1800" dirty="0" smtClean="0"/>
              <a:t> </a:t>
            </a:r>
            <a:r>
              <a:rPr lang="en-US" sz="1800" dirty="0" err="1" smtClean="0"/>
              <a:t>eax</a:t>
            </a:r>
            <a:r>
              <a:rPr lang="en-US" sz="1800" dirty="0"/>
              <a:t>, [</a:t>
            </a:r>
            <a:r>
              <a:rPr lang="en-US" sz="1800" dirty="0" err="1"/>
              <a:t>ebp+offset</a:t>
            </a:r>
            <a:r>
              <a:rPr lang="en-US" sz="1800" baseline="-25000" dirty="0" err="1"/>
              <a:t>a</a:t>
            </a:r>
            <a:r>
              <a:rPr lang="en-US" sz="1800" dirty="0"/>
              <a:t>]		</a:t>
            </a:r>
            <a:r>
              <a:rPr lang="en-US" sz="1800" dirty="0">
                <a:solidFill>
                  <a:srgbClr val="00B050"/>
                </a:solidFill>
              </a:rPr>
              <a:t>// </a:t>
            </a:r>
            <a:r>
              <a:rPr lang="en-US" sz="1800" dirty="0" smtClean="0">
                <a:solidFill>
                  <a:srgbClr val="00B050"/>
                </a:solidFill>
              </a:rPr>
              <a:t>&amp;a[0], once-off</a:t>
            </a:r>
            <a:endParaRPr lang="en-US" sz="1800" dirty="0">
              <a:solidFill>
                <a:srgbClr val="00B050"/>
              </a:solidFill>
            </a:endParaRPr>
          </a:p>
          <a:p>
            <a:pPr lvl="1" eaLnBrk="1" hangingPunct="1"/>
            <a:endParaRPr lang="en-US" sz="1400" dirty="0" smtClean="0"/>
          </a:p>
          <a:p>
            <a:pPr lvl="1" eaLnBrk="1" hangingPunct="1"/>
            <a:r>
              <a:rPr lang="en-US" sz="1800" dirty="0" err="1" smtClean="0"/>
              <a:t>mov</a:t>
            </a:r>
            <a:r>
              <a:rPr lang="en-US" sz="1800" dirty="0" smtClean="0"/>
              <a:t> [</a:t>
            </a:r>
            <a:r>
              <a:rPr lang="en-US" sz="1800" dirty="0" err="1" smtClean="0"/>
              <a:t>eax</a:t>
            </a:r>
            <a:r>
              <a:rPr lang="en-US" sz="1800" dirty="0" smtClean="0"/>
              <a:t>], 0			</a:t>
            </a:r>
            <a:r>
              <a:rPr lang="en-US" sz="1800" dirty="0" smtClean="0">
                <a:solidFill>
                  <a:srgbClr val="00B050"/>
                </a:solidFill>
              </a:rPr>
              <a:t>// a[0]=0, a[1]=0, </a:t>
            </a:r>
            <a:r>
              <a:rPr lang="en-US" sz="1800" dirty="0" err="1" smtClean="0">
                <a:solidFill>
                  <a:srgbClr val="00B050"/>
                </a:solidFill>
              </a:rPr>
              <a:t>etc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en-US" sz="1800" dirty="0">
                <a:solidFill>
                  <a:srgbClr val="FF0000"/>
                </a:solidFill>
              </a:rPr>
              <a:t>add </a:t>
            </a:r>
            <a:r>
              <a:rPr lang="en-US" sz="1800" dirty="0" err="1">
                <a:solidFill>
                  <a:srgbClr val="FF0000"/>
                </a:solidFill>
              </a:rPr>
              <a:t>eax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4	</a:t>
            </a: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 err="1" smtClean="0">
                <a:solidFill>
                  <a:srgbClr val="00B050"/>
                </a:solidFill>
              </a:rPr>
              <a:t>eax</a:t>
            </a:r>
            <a:r>
              <a:rPr lang="en-US" sz="1800" dirty="0" smtClean="0">
                <a:solidFill>
                  <a:srgbClr val="00B050"/>
                </a:solidFill>
              </a:rPr>
              <a:t> = &amp;a[1], &amp;a[2], </a:t>
            </a:r>
            <a:r>
              <a:rPr lang="en-US" sz="1800" dirty="0" err="1" smtClean="0">
                <a:solidFill>
                  <a:srgbClr val="00B050"/>
                </a:solidFill>
              </a:rPr>
              <a:t>etc</a:t>
            </a:r>
            <a:endParaRPr lang="en-US" sz="1800" dirty="0">
              <a:solidFill>
                <a:srgbClr val="00B050"/>
              </a:solidFill>
            </a:endParaRPr>
          </a:p>
          <a:p>
            <a:pPr lvl="1" eaLnBrk="1" hangingPunct="1"/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29858" y="5582334"/>
            <a:ext cx="62484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i="1" dirty="0" smtClean="0"/>
              <a:t>pointers</a:t>
            </a:r>
            <a:r>
              <a:rPr lang="en-US" dirty="0" smtClean="0"/>
              <a:t> allow a user to do this directly in C or C++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   for (p = a; p &lt; a + n; ) *p++ = 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658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133600" y="1318419"/>
            <a:ext cx="1905000" cy="8382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105400" y="1318419"/>
            <a:ext cx="1905000" cy="8382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733800" y="3116263"/>
            <a:ext cx="1905000" cy="8382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  <a:r>
              <a:rPr lang="en-US" baseline="-25000" dirty="0"/>
              <a:t>7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= 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φ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(a</a:t>
            </a:r>
            <a:r>
              <a:rPr lang="en-US" baseline="-25000" dirty="0"/>
              <a:t>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, a</a:t>
            </a:r>
            <a:r>
              <a:rPr lang="en-US" baseline="-25000" dirty="0"/>
              <a:t>6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)</a:t>
            </a:r>
          </a:p>
        </p:txBody>
      </p:sp>
      <p:cxnSp>
        <p:nvCxnSpPr>
          <p:cNvPr id="12" name="Straight Arrow Connector 11"/>
          <p:cNvCxnSpPr>
            <a:stCxn id="8" idx="2"/>
            <a:endCxn id="10" idx="0"/>
          </p:cNvCxnSpPr>
          <p:nvPr/>
        </p:nvCxnSpPr>
        <p:spPr bwMode="auto">
          <a:xfrm>
            <a:off x="3086100" y="2156619"/>
            <a:ext cx="1600200" cy="95964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9" idx="2"/>
            <a:endCxn id="10" idx="0"/>
          </p:cNvCxnSpPr>
          <p:nvPr/>
        </p:nvCxnSpPr>
        <p:spPr bwMode="auto">
          <a:xfrm flipH="1">
            <a:off x="4686300" y="2156619"/>
            <a:ext cx="1371600" cy="95964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990600" y="4391025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Result of </a:t>
            </a:r>
            <a:r>
              <a:rPr lang="en-US" dirty="0"/>
              <a:t>a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l-GR" dirty="0"/>
              <a:t>φ</a:t>
            </a:r>
            <a:r>
              <a:rPr lang="en-US" dirty="0"/>
              <a:t>(a</a:t>
            </a:r>
            <a:r>
              <a:rPr lang="en-US" baseline="-25000" dirty="0"/>
              <a:t>3</a:t>
            </a:r>
            <a:r>
              <a:rPr lang="en-US" dirty="0"/>
              <a:t>, a</a:t>
            </a:r>
            <a:r>
              <a:rPr lang="en-US" baseline="-25000" dirty="0"/>
              <a:t>6</a:t>
            </a:r>
            <a:r>
              <a:rPr lang="en-US" dirty="0" smtClean="0"/>
              <a:t>) is either </a:t>
            </a:r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 smtClean="0"/>
              <a:t> or </a:t>
            </a:r>
            <a:r>
              <a:rPr lang="en-US" dirty="0"/>
              <a:t>a</a:t>
            </a:r>
            <a:r>
              <a:rPr lang="en-US" baseline="-25000" dirty="0"/>
              <a:t>6</a:t>
            </a:r>
            <a:r>
              <a:rPr lang="en-US" dirty="0" smtClean="0"/>
              <a:t> depending on whether we reached node C from node A or from node 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Not really a mathematical function at all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334831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155285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52600" y="155285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464930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EC2A3629-4252-4586-8102-2B91AFF8073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SVN with Bells &amp; Whistles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04800" y="3795713"/>
            <a:ext cx="4343400" cy="1121234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1800" dirty="0" smtClean="0"/>
              <a:t>Insert </a:t>
            </a:r>
            <a:r>
              <a:rPr lang="el-GR" sz="1800" dirty="0" smtClean="0"/>
              <a:t>φ</a:t>
            </a:r>
            <a:r>
              <a:rPr lang="en-US" sz="1800" dirty="0" smtClean="0"/>
              <a:t> functions at join nodes F, G</a:t>
            </a:r>
          </a:p>
          <a:p>
            <a:pPr eaLnBrk="1" hangingPunct="1"/>
            <a:r>
              <a:rPr lang="en-US" sz="1800" dirty="0" smtClean="0"/>
              <a:t>Little extra cost</a:t>
            </a:r>
          </a:p>
          <a:p>
            <a:pPr eaLnBrk="1" hangingPunct="1"/>
            <a:r>
              <a:rPr lang="en-US" sz="1800" dirty="0" smtClean="0">
                <a:solidFill>
                  <a:schemeClr val="hlink"/>
                </a:solidFill>
              </a:rPr>
              <a:t>Still does nothing for F and G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994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m</a:t>
            </a:r>
            <a:r>
              <a:rPr lang="en-US" sz="1600" baseline="-25000" dirty="0"/>
              <a:t>0</a:t>
            </a:r>
            <a:r>
              <a:rPr lang="en-US" sz="1600" dirty="0"/>
              <a:t> = a</a:t>
            </a:r>
            <a:r>
              <a:rPr lang="en-US" sz="1600" baseline="-25000" dirty="0"/>
              <a:t>0</a:t>
            </a:r>
            <a:r>
              <a:rPr lang="en-US" sz="1600" dirty="0"/>
              <a:t> + b</a:t>
            </a:r>
            <a:r>
              <a:rPr lang="en-US" baseline="-25000" dirty="0"/>
              <a:t>0</a:t>
            </a:r>
          </a:p>
          <a:p>
            <a:pPr algn="l"/>
            <a:r>
              <a:rPr lang="en-US" sz="1600" dirty="0">
                <a:solidFill>
                  <a:srgbClr val="00B050"/>
                </a:solidFill>
              </a:rPr>
              <a:t>n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rgbClr val="00B050"/>
                </a:solidFill>
              </a:rPr>
              <a:t> = a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rgbClr val="00B050"/>
                </a:solidFill>
              </a:rPr>
              <a:t> + b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39944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39945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1038" y="2728913"/>
            <a:ext cx="1303562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p</a:t>
            </a:r>
            <a:r>
              <a:rPr lang="en-US" sz="1600" baseline="-25000" dirty="0"/>
              <a:t>0</a:t>
            </a:r>
            <a:r>
              <a:rPr lang="en-US" sz="1600" dirty="0"/>
              <a:t> = c</a:t>
            </a:r>
            <a:r>
              <a:rPr lang="en-US" baseline="-25000" dirty="0"/>
              <a:t>0</a:t>
            </a:r>
            <a:r>
              <a:rPr lang="en-US" sz="1600" dirty="0"/>
              <a:t> + d</a:t>
            </a:r>
            <a:r>
              <a:rPr lang="en-US" baseline="-25000" dirty="0"/>
              <a:t>0</a:t>
            </a:r>
            <a:endParaRPr lang="en-US" sz="1600" dirty="0"/>
          </a:p>
          <a:p>
            <a:pPr algn="l"/>
            <a:r>
              <a:rPr lang="en-US" sz="1600" dirty="0">
                <a:solidFill>
                  <a:srgbClr val="00B050"/>
                </a:solidFill>
              </a:rPr>
              <a:t>r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rgbClr val="00B050"/>
                </a:solidFill>
              </a:rPr>
              <a:t> = c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rgbClr val="00B050"/>
                </a:solidFill>
              </a:rPr>
              <a:t> + d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39946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39947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>
                <a:solidFill>
                  <a:srgbClr val="00B0F0"/>
                </a:solidFill>
              </a:rPr>
              <a:t>q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= a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+ b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</a:p>
          <a:p>
            <a:pPr algn="l"/>
            <a:r>
              <a:rPr lang="en-US" sz="1600" dirty="0"/>
              <a:t>r</a:t>
            </a:r>
            <a:r>
              <a:rPr lang="en-US" sz="1600" baseline="-25000" dirty="0"/>
              <a:t>1</a:t>
            </a:r>
            <a:r>
              <a:rPr lang="en-US" sz="1600" dirty="0"/>
              <a:t> = c</a:t>
            </a:r>
            <a:r>
              <a:rPr lang="en-US" baseline="-25000" dirty="0"/>
              <a:t>0</a:t>
            </a:r>
            <a:r>
              <a:rPr lang="en-US" sz="1600" dirty="0"/>
              <a:t> + d</a:t>
            </a:r>
            <a:r>
              <a:rPr lang="en-US" baseline="-25000" dirty="0"/>
              <a:t>0</a:t>
            </a:r>
          </a:p>
        </p:txBody>
      </p:sp>
      <p:sp>
        <p:nvSpPr>
          <p:cNvPr id="3994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39949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e</a:t>
            </a:r>
            <a:r>
              <a:rPr lang="en-US" sz="1600" baseline="-25000" dirty="0"/>
              <a:t>0</a:t>
            </a:r>
            <a:r>
              <a:rPr lang="en-US" sz="1600" dirty="0"/>
              <a:t> = b</a:t>
            </a:r>
            <a:r>
              <a:rPr lang="en-US" sz="1600" baseline="-25000" dirty="0"/>
              <a:t>0</a:t>
            </a:r>
            <a:r>
              <a:rPr lang="en-US" sz="1600" dirty="0"/>
              <a:t> + 18</a:t>
            </a:r>
          </a:p>
          <a:p>
            <a:pPr algn="l"/>
            <a:r>
              <a:rPr lang="en-US" sz="1600" dirty="0">
                <a:solidFill>
                  <a:srgbClr val="00B0F0"/>
                </a:solidFill>
              </a:rPr>
              <a:t>s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= a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+ b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</a:p>
          <a:p>
            <a:pPr algn="l"/>
            <a:r>
              <a:rPr lang="en-US" sz="1600" dirty="0"/>
              <a:t>u</a:t>
            </a:r>
            <a:r>
              <a:rPr lang="en-US" sz="1600" baseline="-25000" dirty="0"/>
              <a:t>0</a:t>
            </a:r>
            <a:r>
              <a:rPr lang="en-US" sz="1600" dirty="0"/>
              <a:t> = e</a:t>
            </a:r>
            <a:r>
              <a:rPr lang="en-US" sz="1600" baseline="-25000" dirty="0"/>
              <a:t>0</a:t>
            </a:r>
            <a:r>
              <a:rPr lang="en-US" sz="1600" dirty="0"/>
              <a:t> + f</a:t>
            </a:r>
            <a:r>
              <a:rPr lang="en-US" sz="1600" baseline="-25000" dirty="0"/>
              <a:t>0</a:t>
            </a:r>
          </a:p>
        </p:txBody>
      </p:sp>
      <p:sp>
        <p:nvSpPr>
          <p:cNvPr id="39950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39951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e</a:t>
            </a:r>
            <a:r>
              <a:rPr lang="en-US" sz="1600" baseline="-25000" dirty="0"/>
              <a:t>1</a:t>
            </a:r>
            <a:r>
              <a:rPr lang="en-US" sz="1600" dirty="0"/>
              <a:t> = a</a:t>
            </a:r>
            <a:r>
              <a:rPr lang="en-US" sz="1600" baseline="-25000" dirty="0"/>
              <a:t>0</a:t>
            </a:r>
            <a:r>
              <a:rPr lang="en-US" sz="1600" dirty="0"/>
              <a:t> + 17</a:t>
            </a:r>
          </a:p>
          <a:p>
            <a:pPr algn="l"/>
            <a:r>
              <a:rPr lang="en-US" sz="1600" dirty="0">
                <a:solidFill>
                  <a:srgbClr val="00B0F0"/>
                </a:solidFill>
              </a:rPr>
              <a:t>t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= c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+ d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</a:p>
          <a:p>
            <a:pPr algn="l"/>
            <a:r>
              <a:rPr lang="en-US" sz="1600" dirty="0"/>
              <a:t>u</a:t>
            </a:r>
            <a:r>
              <a:rPr lang="en-US" sz="1600" baseline="-25000" dirty="0"/>
              <a:t>1</a:t>
            </a:r>
            <a:r>
              <a:rPr lang="en-US" sz="1600" dirty="0"/>
              <a:t> = e</a:t>
            </a:r>
            <a:r>
              <a:rPr lang="en-US" sz="1600" baseline="-25000" dirty="0"/>
              <a:t>1</a:t>
            </a:r>
            <a:r>
              <a:rPr lang="en-US" sz="1600" dirty="0"/>
              <a:t> + f</a:t>
            </a:r>
            <a:r>
              <a:rPr lang="en-US" sz="1600" baseline="-25000" dirty="0"/>
              <a:t>0</a:t>
            </a:r>
          </a:p>
        </p:txBody>
      </p:sp>
      <p:sp>
        <p:nvSpPr>
          <p:cNvPr id="39952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39953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91338" y="4641850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e</a:t>
            </a:r>
            <a:r>
              <a:rPr lang="en-US" sz="1600" baseline="-25000" dirty="0"/>
              <a:t>2</a:t>
            </a:r>
            <a:r>
              <a:rPr lang="en-US" sz="1600" dirty="0"/>
              <a:t> = </a:t>
            </a:r>
            <a:r>
              <a:rPr lang="el-GR" sz="1600" dirty="0">
                <a:cs typeface="Tahoma" pitchFamily="34" charset="0"/>
              </a:rPr>
              <a:t>Φ</a:t>
            </a:r>
            <a:r>
              <a:rPr lang="en-US" sz="1600" dirty="0">
                <a:cs typeface="Tahoma" pitchFamily="34" charset="0"/>
              </a:rPr>
              <a:t>(e</a:t>
            </a:r>
            <a:r>
              <a:rPr lang="en-US" sz="1600" baseline="-25000" dirty="0">
                <a:cs typeface="Tahoma" pitchFamily="34" charset="0"/>
              </a:rPr>
              <a:t>0</a:t>
            </a:r>
            <a:r>
              <a:rPr lang="en-US" sz="1600" dirty="0">
                <a:cs typeface="Tahoma" pitchFamily="34" charset="0"/>
              </a:rPr>
              <a:t>,e</a:t>
            </a:r>
            <a:r>
              <a:rPr lang="en-US" sz="1600" baseline="-25000" dirty="0">
                <a:cs typeface="Tahoma" pitchFamily="34" charset="0"/>
              </a:rPr>
              <a:t>1</a:t>
            </a:r>
            <a:r>
              <a:rPr lang="en-US" sz="1600" dirty="0">
                <a:cs typeface="Tahoma" pitchFamily="34" charset="0"/>
              </a:rPr>
              <a:t>)</a:t>
            </a:r>
          </a:p>
          <a:p>
            <a:pPr algn="l"/>
            <a:r>
              <a:rPr lang="en-US" sz="1600" dirty="0"/>
              <a:t>u</a:t>
            </a:r>
            <a:r>
              <a:rPr lang="en-US" sz="1600" baseline="-25000" dirty="0"/>
              <a:t>2</a:t>
            </a:r>
            <a:r>
              <a:rPr lang="en-US" sz="1600" dirty="0"/>
              <a:t> = </a:t>
            </a:r>
            <a:r>
              <a:rPr lang="el-GR" sz="1600" dirty="0">
                <a:cs typeface="Tahoma" pitchFamily="34" charset="0"/>
              </a:rPr>
              <a:t>Φ</a:t>
            </a:r>
            <a:r>
              <a:rPr lang="en-US" sz="1600" dirty="0">
                <a:cs typeface="Tahoma" pitchFamily="34" charset="0"/>
              </a:rPr>
              <a:t>(u</a:t>
            </a:r>
            <a:r>
              <a:rPr lang="en-US" sz="1600" baseline="-25000" dirty="0">
                <a:cs typeface="Tahoma" pitchFamily="34" charset="0"/>
              </a:rPr>
              <a:t>0</a:t>
            </a:r>
            <a:r>
              <a:rPr lang="en-US" sz="1600" dirty="0">
                <a:cs typeface="Tahoma" pitchFamily="34" charset="0"/>
              </a:rPr>
              <a:t>,u</a:t>
            </a:r>
            <a:r>
              <a:rPr lang="en-US" sz="1600" baseline="-25000" dirty="0">
                <a:cs typeface="Tahoma" pitchFamily="34" charset="0"/>
              </a:rPr>
              <a:t>1</a:t>
            </a:r>
            <a:r>
              <a:rPr lang="en-US" sz="1600" dirty="0">
                <a:cs typeface="Tahoma" pitchFamily="34" charset="0"/>
              </a:rPr>
              <a:t>)</a:t>
            </a:r>
            <a:endParaRPr lang="el-GR" sz="1600" dirty="0">
              <a:cs typeface="Tahoma" pitchFamily="34" charset="0"/>
            </a:endParaRPr>
          </a:p>
          <a:p>
            <a:pPr algn="l"/>
            <a:r>
              <a:rPr lang="en-US" sz="1600" dirty="0">
                <a:solidFill>
                  <a:schemeClr val="hlink"/>
                </a:solidFill>
              </a:rPr>
              <a:t>v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  <a:r>
              <a:rPr lang="en-US" sz="1600" dirty="0">
                <a:solidFill>
                  <a:schemeClr val="hlink"/>
                </a:solidFill>
              </a:rPr>
              <a:t> = a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  <a:r>
              <a:rPr lang="en-US" sz="1600" dirty="0">
                <a:solidFill>
                  <a:schemeClr val="hlink"/>
                </a:solidFill>
              </a:rPr>
              <a:t> + b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 dirty="0">
                <a:solidFill>
                  <a:schemeClr val="hlink"/>
                </a:solidFill>
              </a:rPr>
              <a:t>w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  <a:r>
              <a:rPr lang="en-US" sz="1600" dirty="0">
                <a:solidFill>
                  <a:schemeClr val="hlink"/>
                </a:solidFill>
              </a:rPr>
              <a:t> = c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  <a:r>
              <a:rPr lang="en-US" sz="1600" dirty="0">
                <a:solidFill>
                  <a:schemeClr val="hlink"/>
                </a:solidFill>
              </a:rPr>
              <a:t> + d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 dirty="0">
                <a:solidFill>
                  <a:schemeClr val="hlink"/>
                </a:solidFill>
              </a:rPr>
              <a:t>x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  <a:r>
              <a:rPr lang="en-US" sz="1600" dirty="0">
                <a:solidFill>
                  <a:schemeClr val="hlink"/>
                </a:solidFill>
              </a:rPr>
              <a:t> = e</a:t>
            </a:r>
            <a:r>
              <a:rPr lang="en-US" sz="1600" baseline="-25000" dirty="0">
                <a:solidFill>
                  <a:schemeClr val="hlink"/>
                </a:solidFill>
              </a:rPr>
              <a:t>2</a:t>
            </a:r>
            <a:r>
              <a:rPr lang="en-US" sz="1600" dirty="0">
                <a:solidFill>
                  <a:schemeClr val="hlink"/>
                </a:solidFill>
              </a:rPr>
              <a:t> + f</a:t>
            </a:r>
            <a:r>
              <a:rPr lang="en-US" sz="1600" baseline="-25000" dirty="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39954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39955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46650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pPr algn="l"/>
            <a:r>
              <a:rPr lang="en-US" sz="1600">
                <a:solidFill>
                  <a:schemeClr val="hlink"/>
                </a:solidFill>
              </a:rPr>
              <a:t>y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9956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75188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39957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2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096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096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C3893029-76F4-4572-8FB1-ADE0C47077C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Larger Scopes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276225" y="3268049"/>
            <a:ext cx="3925888" cy="2226901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Still have not helped F, 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Problem: multiple predecessors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Must decide what facts hold in F and in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For G, combine B &amp; 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Merging states is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Fall back on what we know</a:t>
            </a:r>
          </a:p>
        </p:txBody>
      </p:sp>
      <p:sp>
        <p:nvSpPr>
          <p:cNvPr id="4096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0968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40969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1038" y="2728913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pPr algn="l"/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097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4097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4097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40973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0974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40975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0976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40977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45300" y="4641850"/>
            <a:ext cx="1414463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pPr algn="l"/>
            <a:r>
              <a:rPr lang="en-US" sz="1600">
                <a:solidFill>
                  <a:schemeClr val="hlink"/>
                </a:solidFill>
              </a:rPr>
              <a:t>v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40978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40979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79988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pPr algn="l"/>
            <a:r>
              <a:rPr lang="en-US" sz="1600">
                <a:solidFill>
                  <a:schemeClr val="hlink"/>
                </a:solidFill>
              </a:rPr>
              <a:t>y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0980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75188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40981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E48AA039-57BA-4E1F-B1AF-9C63CCFD4835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Definition</a:t>
            </a:r>
          </a:p>
          <a:p>
            <a:pPr lvl="1" eaLnBrk="1" hangingPunct="1"/>
            <a:r>
              <a:rPr lang="en-US" sz="1800" dirty="0" smtClean="0">
                <a:solidFill>
                  <a:srgbClr val="0000FF"/>
                </a:solidFill>
              </a:rPr>
              <a:t>x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chemeClr val="folHlink"/>
                </a:solidFill>
              </a:rPr>
              <a:t>dominates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y</a:t>
            </a:r>
            <a:r>
              <a:rPr lang="en-US" sz="1800" dirty="0" smtClean="0"/>
              <a:t> </a:t>
            </a:r>
            <a:r>
              <a:rPr lang="en-US" sz="1800" dirty="0" err="1" smtClean="0"/>
              <a:t>iff</a:t>
            </a:r>
            <a:r>
              <a:rPr lang="en-US" sz="1800" dirty="0" smtClean="0"/>
              <a:t> every path from the entry of the </a:t>
            </a:r>
            <a:r>
              <a:rPr lang="en-US" sz="1800" dirty="0" err="1" smtClean="0"/>
              <a:t>flowgraph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rgbClr val="0000FF"/>
                </a:solidFill>
              </a:rPr>
              <a:t>y</a:t>
            </a:r>
            <a:r>
              <a:rPr lang="en-US" sz="1800" dirty="0" smtClean="0"/>
              <a:t> includes </a:t>
            </a:r>
            <a:r>
              <a:rPr lang="en-US" sz="1800" dirty="0" smtClean="0">
                <a:solidFill>
                  <a:srgbClr val="0000FF"/>
                </a:solidFill>
              </a:rPr>
              <a:t>x</a:t>
            </a:r>
          </a:p>
          <a:p>
            <a:pPr lvl="1" eaLnBrk="1" hangingPunct="1"/>
            <a:endParaRPr lang="en-US" sz="1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000" dirty="0" smtClean="0"/>
              <a:t>By definition, </a:t>
            </a:r>
            <a:r>
              <a:rPr lang="en-US" sz="2000" dirty="0" smtClean="0">
                <a:solidFill>
                  <a:srgbClr val="0000FF"/>
                </a:solidFill>
              </a:rPr>
              <a:t>x </a:t>
            </a:r>
            <a:r>
              <a:rPr lang="en-US" sz="2000" dirty="0" smtClean="0"/>
              <a:t>dominates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</a:p>
          <a:p>
            <a:pPr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000" dirty="0" smtClean="0"/>
              <a:t>Associate a Dom set with each node</a:t>
            </a:r>
          </a:p>
          <a:p>
            <a:pPr lvl="1" eaLnBrk="1" hangingPunct="1"/>
            <a:r>
              <a:rPr lang="en-US" sz="1800" dirty="0" smtClean="0"/>
              <a:t>| Dom(x) </a:t>
            </a:r>
            <a:r>
              <a:rPr lang="en-US" sz="1800" dirty="0" smtClean="0">
                <a:cs typeface="Tahoma" pitchFamily="34" charset="0"/>
              </a:rPr>
              <a:t>|</a:t>
            </a:r>
            <a:r>
              <a:rPr lang="en-US" sz="1800" dirty="0" smtClean="0"/>
              <a:t> </a:t>
            </a:r>
            <a:r>
              <a:rPr lang="en-US" sz="1800" dirty="0" smtClean="0">
                <a:cs typeface="Tahoma" pitchFamily="34" charset="0"/>
              </a:rPr>
              <a:t>≥ 1</a:t>
            </a:r>
          </a:p>
          <a:p>
            <a:pPr lvl="1" eaLnBrk="1" hangingPunct="1"/>
            <a:endParaRPr lang="en-US" sz="1800" dirty="0" smtClean="0">
              <a:cs typeface="Tahoma" pitchFamily="34" charset="0"/>
            </a:endParaRPr>
          </a:p>
          <a:p>
            <a:pPr eaLnBrk="1" hangingPunct="1"/>
            <a:r>
              <a:rPr lang="en-US" sz="2000" dirty="0" smtClean="0">
                <a:cs typeface="Tahoma" pitchFamily="34" charset="0"/>
              </a:rPr>
              <a:t>Many uses in analysis and transformation</a:t>
            </a:r>
          </a:p>
          <a:p>
            <a:pPr lvl="1" eaLnBrk="1" hangingPunct="1"/>
            <a:r>
              <a:rPr lang="en-US" sz="1800" dirty="0" smtClean="0">
                <a:cs typeface="Tahoma" pitchFamily="34" charset="0"/>
              </a:rPr>
              <a:t>Finding loops, building SSA form, code motion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20788" y="2286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Dominators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403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EBEDE7D1-EFF8-4B63-95E9-A9D4E645280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62868" y="253206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Dominator Sets</a:t>
            </a:r>
          </a:p>
        </p:txBody>
      </p:sp>
      <p:sp>
        <p:nvSpPr>
          <p:cNvPr id="4403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76862" y="1816894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4039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95862" y="1678782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44040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52900" y="2640807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pPr algn="l"/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4041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48100" y="2488407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44042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2" y="2678907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44043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18212" y="250269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44044" name="Text Box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34012" y="3493294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4045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29212" y="3340894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44046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89812" y="3493294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4047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85012" y="3340894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44048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53200" y="4553744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pPr algn="l"/>
            <a:r>
              <a:rPr lang="en-US" sz="1600">
                <a:solidFill>
                  <a:schemeClr val="hlink"/>
                </a:solidFill>
              </a:rPr>
              <a:t>v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44049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02362" y="4377532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44050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08512" y="5331619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pPr algn="l"/>
            <a:r>
              <a:rPr lang="en-US" sz="1600">
                <a:solidFill>
                  <a:schemeClr val="hlink"/>
                </a:solidFill>
              </a:rPr>
              <a:t>y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4051" name="Text Box 1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37050" y="5155407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44052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5910262" y="5703094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Line 1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399212" y="3264694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Line 2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89812" y="3264694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466012" y="4331494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1612" y="4331494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Line 2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443662" y="2426494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Line 2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919662" y="2426494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2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14862" y="3264694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582218" y="3193256"/>
            <a:ext cx="608806" cy="202723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33104" y="3216275"/>
            <a:ext cx="1143000" cy="202723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{A}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{A,B}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{A,C}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{A,C,D}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{A,C,E}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{A,C,F}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{A,G}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4098" y="2827337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Dom(n)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4487" y="2829043"/>
            <a:ext cx="1066800" cy="365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003" y="228600"/>
            <a:ext cx="7793037" cy="577850"/>
          </a:xfrm>
        </p:spPr>
        <p:txBody>
          <a:bodyPr/>
          <a:lstStyle/>
          <a:p>
            <a:r>
              <a:rPr lang="en-US" dirty="0" smtClean="0"/>
              <a:t>Dominator Tree &amp; </a:t>
            </a:r>
            <a:r>
              <a:rPr lang="en-US" dirty="0" err="1" smtClean="0"/>
              <a:t>IDom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172200" y="2347587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146277" y="3133238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172200" y="3133238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624809" y="4039394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172200" y="4039394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728915" y="4039394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238852" y="3133238"/>
            <a:ext cx="3810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9" name="Straight Arrow Connector 18"/>
          <p:cNvCxnSpPr>
            <a:stCxn id="11" idx="2"/>
            <a:endCxn id="12" idx="0"/>
          </p:cNvCxnSpPr>
          <p:nvPr/>
        </p:nvCxnSpPr>
        <p:spPr bwMode="auto">
          <a:xfrm flipH="1">
            <a:off x="5336777" y="2728587"/>
            <a:ext cx="1025923" cy="4046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1" idx="2"/>
            <a:endCxn id="13" idx="0"/>
          </p:cNvCxnSpPr>
          <p:nvPr/>
        </p:nvCxnSpPr>
        <p:spPr bwMode="auto">
          <a:xfrm>
            <a:off x="6362700" y="2728587"/>
            <a:ext cx="0" cy="4046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11" idx="2"/>
            <a:endCxn id="17" idx="0"/>
          </p:cNvCxnSpPr>
          <p:nvPr/>
        </p:nvCxnSpPr>
        <p:spPr bwMode="auto">
          <a:xfrm>
            <a:off x="6362700" y="2728587"/>
            <a:ext cx="1066652" cy="4046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>
            <a:stCxn id="13" idx="2"/>
            <a:endCxn id="14" idx="0"/>
          </p:cNvCxnSpPr>
          <p:nvPr/>
        </p:nvCxnSpPr>
        <p:spPr bwMode="auto">
          <a:xfrm flipH="1">
            <a:off x="5815309" y="3514238"/>
            <a:ext cx="547391" cy="5251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13" idx="2"/>
            <a:endCxn id="15" idx="0"/>
          </p:cNvCxnSpPr>
          <p:nvPr/>
        </p:nvCxnSpPr>
        <p:spPr bwMode="auto">
          <a:xfrm>
            <a:off x="6362700" y="3514238"/>
            <a:ext cx="0" cy="5251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13" idx="2"/>
            <a:endCxn id="16" idx="0"/>
          </p:cNvCxnSpPr>
          <p:nvPr/>
        </p:nvCxnSpPr>
        <p:spPr bwMode="auto">
          <a:xfrm>
            <a:off x="6362700" y="3514238"/>
            <a:ext cx="556715" cy="5251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1008152" y="2646531"/>
            <a:ext cx="608806" cy="202723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9038" y="2669550"/>
            <a:ext cx="1143000" cy="202723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{A}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{A,B}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{A,C}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{A,C,D}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{A,C,E}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{A,C,F}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{A,G}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025070" y="2669550"/>
            <a:ext cx="638968" cy="2027238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-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C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C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C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60032" y="228061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Dom(n)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80421" y="2282318"/>
            <a:ext cx="1066800" cy="365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883384" y="228061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IDom</a:t>
            </a:r>
            <a:r>
              <a:rPr lang="en-US" dirty="0" smtClean="0"/>
              <a:t>(n)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371600" y="5337482"/>
            <a:ext cx="651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Closest dominator is called the Immediate Dominator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Denoted </a:t>
            </a:r>
            <a:r>
              <a:rPr lang="en-US" sz="2000" dirty="0" err="1" smtClean="0"/>
              <a:t>IDom</a:t>
            </a:r>
            <a:r>
              <a:rPr lang="en-US" sz="2000" dirty="0" smtClean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4559155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50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50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494FC79E-D672-441C-9D0F-F056FA42B01C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03338" y="262732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Dominator Value Numbering</a:t>
            </a:r>
          </a:p>
        </p:txBody>
      </p:sp>
      <p:sp>
        <p:nvSpPr>
          <p:cNvPr id="45062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pPr algn="l"/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506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45064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1038" y="2728913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pPr algn="l"/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5065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45066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45067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4506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5069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45070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45071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45072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91338" y="4641850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pPr algn="l"/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pPr algn="l"/>
            <a:r>
              <a:rPr lang="en-US" sz="1600">
                <a:solidFill>
                  <a:schemeClr val="hlink"/>
                </a:solidFill>
              </a:rPr>
              <a:t>v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w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45073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45074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46650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pPr algn="l"/>
            <a:r>
              <a:rPr lang="en-US" sz="1600">
                <a:solidFill>
                  <a:schemeClr val="hlink"/>
                </a:solidFill>
              </a:rPr>
              <a:t>y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a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b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  <a:p>
            <a:pPr algn="l"/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5075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648200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45076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Rectangle 25"/>
          <p:cNvSpPr>
            <a:spLocks noGrp="1" noChangeArrowheads="1"/>
          </p:cNvSpPr>
          <p:nvPr>
            <p:ph type="body" sz="half" idx="1"/>
            <p:custDataLst>
              <p:tags r:id="rId27"/>
            </p:custDataLst>
          </p:nvPr>
        </p:nvSpPr>
        <p:spPr>
          <a:xfrm>
            <a:off x="210343" y="3652838"/>
            <a:ext cx="4249738" cy="1590675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Still looking for a way to handle F, 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Use info from </a:t>
            </a:r>
            <a:r>
              <a:rPr lang="en-US" sz="1800" dirty="0" err="1" smtClean="0"/>
              <a:t>IDom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0000FF"/>
                </a:solidFill>
              </a:rPr>
              <a:t>x</a:t>
            </a:r>
            <a:r>
              <a:rPr lang="en-US" sz="1800" dirty="0" smtClean="0"/>
              <a:t>) to start analysis of </a:t>
            </a:r>
            <a:r>
              <a:rPr lang="en-US" sz="1800" dirty="0" smtClean="0">
                <a:solidFill>
                  <a:srgbClr val="0000FF"/>
                </a:solidFill>
              </a:rPr>
              <a:t>x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Use C for F and A for 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u="sng" dirty="0" smtClean="0"/>
              <a:t>D</a:t>
            </a:r>
            <a:r>
              <a:rPr lang="en-US" sz="1800" dirty="0" smtClean="0"/>
              <a:t>ominator </a:t>
            </a:r>
            <a:r>
              <a:rPr lang="en-US" sz="1800" u="sng" dirty="0" smtClean="0"/>
              <a:t>VN</a:t>
            </a:r>
            <a:r>
              <a:rPr lang="en-US" sz="1800" dirty="0" smtClean="0"/>
              <a:t> </a:t>
            </a:r>
            <a:r>
              <a:rPr lang="en-US" sz="1800" u="sng" dirty="0" smtClean="0"/>
              <a:t>T</a:t>
            </a:r>
            <a:r>
              <a:rPr lang="en-US" sz="1800" dirty="0" smtClean="0"/>
              <a:t>echnique (DVNT)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AB34F75F-C2A7-49DD-A030-DC9F078CC9A5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DVN algorithm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371600" y="2057400"/>
            <a:ext cx="6705600" cy="308768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Use SVN on EBBs</a:t>
            </a:r>
          </a:p>
          <a:p>
            <a:pPr lvl="1" eaLnBrk="1" hangingPunct="1"/>
            <a:r>
              <a:rPr lang="en-US" sz="1800" dirty="0" smtClean="0"/>
              <a:t>Use scoped hash tables &amp; SSA namespace as before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Start each node with EVN-Table from its IDOM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No values flow along back edges (i.e., loops)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Constant folding, algebraic identities as 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710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710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3A5EBF79-A880-4C8E-8E45-066D269D6D8F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74763" y="280194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Dominator Value Numbering</a:t>
            </a:r>
          </a:p>
        </p:txBody>
      </p:sp>
      <p:sp>
        <p:nvSpPr>
          <p:cNvPr id="47110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m</a:t>
            </a:r>
            <a:r>
              <a:rPr lang="en-US" sz="1600" baseline="-25000" dirty="0"/>
              <a:t>0</a:t>
            </a:r>
            <a:r>
              <a:rPr lang="en-US" sz="1600" dirty="0"/>
              <a:t> = a</a:t>
            </a:r>
            <a:r>
              <a:rPr lang="en-US" sz="1600" baseline="-25000" dirty="0"/>
              <a:t>0</a:t>
            </a:r>
            <a:r>
              <a:rPr lang="en-US" sz="1600" dirty="0"/>
              <a:t> + b</a:t>
            </a:r>
            <a:r>
              <a:rPr lang="en-US" baseline="-25000" dirty="0"/>
              <a:t>0</a:t>
            </a:r>
          </a:p>
          <a:p>
            <a:pPr algn="l"/>
            <a:r>
              <a:rPr lang="en-US" sz="1600" dirty="0">
                <a:solidFill>
                  <a:srgbClr val="00B050"/>
                </a:solidFill>
              </a:rPr>
              <a:t>n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rgbClr val="00B050"/>
                </a:solidFill>
              </a:rPr>
              <a:t> = a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rgbClr val="00B050"/>
                </a:solidFill>
              </a:rPr>
              <a:t> + b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711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A</a:t>
            </a:r>
          </a:p>
        </p:txBody>
      </p:sp>
      <p:sp>
        <p:nvSpPr>
          <p:cNvPr id="47112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1038" y="2728913"/>
            <a:ext cx="1303562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p</a:t>
            </a:r>
            <a:r>
              <a:rPr lang="en-US" sz="1600" baseline="-25000" dirty="0"/>
              <a:t>0</a:t>
            </a:r>
            <a:r>
              <a:rPr lang="en-US" sz="1600" dirty="0"/>
              <a:t> = c</a:t>
            </a:r>
            <a:r>
              <a:rPr lang="en-US" baseline="-25000" dirty="0"/>
              <a:t>0</a:t>
            </a:r>
            <a:r>
              <a:rPr lang="en-US" sz="1600" dirty="0"/>
              <a:t> + d</a:t>
            </a:r>
            <a:r>
              <a:rPr lang="en-US" baseline="-25000" dirty="0"/>
              <a:t>0</a:t>
            </a:r>
            <a:endParaRPr lang="en-US" sz="1600" dirty="0"/>
          </a:p>
          <a:p>
            <a:pPr algn="l"/>
            <a:r>
              <a:rPr lang="en-US" sz="1600" dirty="0">
                <a:solidFill>
                  <a:srgbClr val="00B050"/>
                </a:solidFill>
              </a:rPr>
              <a:t>r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rgbClr val="00B050"/>
                </a:solidFill>
              </a:rPr>
              <a:t> = c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rgbClr val="00B050"/>
                </a:solidFill>
              </a:rPr>
              <a:t> + d</a:t>
            </a:r>
            <a:r>
              <a:rPr lang="en-US" sz="1600" baseline="-250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7113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B</a:t>
            </a:r>
          </a:p>
        </p:txBody>
      </p:sp>
      <p:sp>
        <p:nvSpPr>
          <p:cNvPr id="47114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>
                <a:solidFill>
                  <a:srgbClr val="00B0F0"/>
                </a:solidFill>
              </a:rPr>
              <a:t>q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= a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+ b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</a:p>
          <a:p>
            <a:pPr algn="l"/>
            <a:r>
              <a:rPr lang="en-US" sz="1600" dirty="0"/>
              <a:t>r</a:t>
            </a:r>
            <a:r>
              <a:rPr lang="en-US" sz="1600" baseline="-25000" dirty="0"/>
              <a:t>1</a:t>
            </a:r>
            <a:r>
              <a:rPr lang="en-US" sz="1600" dirty="0"/>
              <a:t> = c</a:t>
            </a:r>
            <a:r>
              <a:rPr lang="en-US" baseline="-25000" dirty="0"/>
              <a:t>0</a:t>
            </a:r>
            <a:r>
              <a:rPr lang="en-US" sz="1600" dirty="0"/>
              <a:t> + d</a:t>
            </a:r>
            <a:r>
              <a:rPr lang="en-US" baseline="-25000" dirty="0"/>
              <a:t>0</a:t>
            </a:r>
          </a:p>
        </p:txBody>
      </p:sp>
      <p:sp>
        <p:nvSpPr>
          <p:cNvPr id="47115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C</a:t>
            </a:r>
          </a:p>
        </p:txBody>
      </p:sp>
      <p:sp>
        <p:nvSpPr>
          <p:cNvPr id="47116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e</a:t>
            </a:r>
            <a:r>
              <a:rPr lang="en-US" sz="1600" baseline="-25000" dirty="0"/>
              <a:t>0</a:t>
            </a:r>
            <a:r>
              <a:rPr lang="en-US" sz="1600" dirty="0"/>
              <a:t> = b</a:t>
            </a:r>
            <a:r>
              <a:rPr lang="en-US" sz="1600" baseline="-25000" dirty="0"/>
              <a:t>0</a:t>
            </a:r>
            <a:r>
              <a:rPr lang="en-US" sz="1600" dirty="0"/>
              <a:t> + 18</a:t>
            </a:r>
          </a:p>
          <a:p>
            <a:pPr algn="l"/>
            <a:r>
              <a:rPr lang="en-US" sz="1600" dirty="0">
                <a:solidFill>
                  <a:srgbClr val="00B0F0"/>
                </a:solidFill>
              </a:rPr>
              <a:t>s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= a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+ b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</a:p>
          <a:p>
            <a:pPr algn="l"/>
            <a:r>
              <a:rPr lang="en-US" sz="1600" dirty="0"/>
              <a:t>u</a:t>
            </a:r>
            <a:r>
              <a:rPr lang="en-US" sz="1600" baseline="-25000" dirty="0"/>
              <a:t>0</a:t>
            </a:r>
            <a:r>
              <a:rPr lang="en-US" sz="1600" dirty="0"/>
              <a:t> = e</a:t>
            </a:r>
            <a:r>
              <a:rPr lang="en-US" sz="1600" baseline="-25000" dirty="0"/>
              <a:t>0</a:t>
            </a:r>
            <a:r>
              <a:rPr lang="en-US" sz="1600" dirty="0"/>
              <a:t> + f</a:t>
            </a:r>
            <a:r>
              <a:rPr lang="en-US" sz="1600" baseline="-25000" dirty="0"/>
              <a:t>0</a:t>
            </a:r>
          </a:p>
        </p:txBody>
      </p:sp>
      <p:sp>
        <p:nvSpPr>
          <p:cNvPr id="47117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47118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e</a:t>
            </a:r>
            <a:r>
              <a:rPr lang="en-US" sz="1600" baseline="-25000" dirty="0"/>
              <a:t>1</a:t>
            </a:r>
            <a:r>
              <a:rPr lang="en-US" sz="1600" dirty="0"/>
              <a:t> = a</a:t>
            </a:r>
            <a:r>
              <a:rPr lang="en-US" sz="1600" baseline="-25000" dirty="0"/>
              <a:t>0</a:t>
            </a:r>
            <a:r>
              <a:rPr lang="en-US" sz="1600" dirty="0"/>
              <a:t> + 17</a:t>
            </a:r>
          </a:p>
          <a:p>
            <a:pPr algn="l"/>
            <a:r>
              <a:rPr lang="en-US" sz="1600" dirty="0">
                <a:solidFill>
                  <a:srgbClr val="00B0F0"/>
                </a:solidFill>
              </a:rPr>
              <a:t>t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= c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  <a:r>
              <a:rPr lang="en-US" sz="1600" dirty="0">
                <a:solidFill>
                  <a:srgbClr val="00B0F0"/>
                </a:solidFill>
              </a:rPr>
              <a:t> + d</a:t>
            </a:r>
            <a:r>
              <a:rPr lang="en-US" sz="1600" baseline="-25000" dirty="0">
                <a:solidFill>
                  <a:srgbClr val="00B0F0"/>
                </a:solidFill>
              </a:rPr>
              <a:t>0</a:t>
            </a:r>
          </a:p>
          <a:p>
            <a:pPr algn="l"/>
            <a:r>
              <a:rPr lang="en-US" sz="1600" dirty="0"/>
              <a:t>u</a:t>
            </a:r>
            <a:r>
              <a:rPr lang="en-US" sz="1600" baseline="-25000" dirty="0"/>
              <a:t>1</a:t>
            </a:r>
            <a:r>
              <a:rPr lang="en-US" sz="1600" dirty="0"/>
              <a:t> = e</a:t>
            </a:r>
            <a:r>
              <a:rPr lang="en-US" sz="1600" baseline="-25000" dirty="0"/>
              <a:t>1</a:t>
            </a:r>
            <a:r>
              <a:rPr lang="en-US" sz="1600" dirty="0"/>
              <a:t> + f</a:t>
            </a:r>
            <a:r>
              <a:rPr lang="en-US" sz="1600" baseline="-25000" dirty="0"/>
              <a:t>0</a:t>
            </a:r>
          </a:p>
        </p:txBody>
      </p:sp>
      <p:sp>
        <p:nvSpPr>
          <p:cNvPr id="47119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E</a:t>
            </a:r>
          </a:p>
        </p:txBody>
      </p:sp>
      <p:sp>
        <p:nvSpPr>
          <p:cNvPr id="47120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91338" y="4641850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e</a:t>
            </a:r>
            <a:r>
              <a:rPr lang="en-US" sz="1600" baseline="-25000" dirty="0"/>
              <a:t>2</a:t>
            </a:r>
            <a:r>
              <a:rPr lang="en-US" sz="1600" dirty="0"/>
              <a:t> = </a:t>
            </a:r>
            <a:r>
              <a:rPr lang="el-GR" sz="1600" dirty="0">
                <a:cs typeface="Tahoma" pitchFamily="34" charset="0"/>
              </a:rPr>
              <a:t>Φ</a:t>
            </a:r>
            <a:r>
              <a:rPr lang="en-US" sz="1600" dirty="0">
                <a:cs typeface="Tahoma" pitchFamily="34" charset="0"/>
              </a:rPr>
              <a:t>(e</a:t>
            </a:r>
            <a:r>
              <a:rPr lang="en-US" sz="1600" baseline="-25000" dirty="0">
                <a:cs typeface="Tahoma" pitchFamily="34" charset="0"/>
              </a:rPr>
              <a:t>0</a:t>
            </a:r>
            <a:r>
              <a:rPr lang="en-US" sz="1600" dirty="0">
                <a:cs typeface="Tahoma" pitchFamily="34" charset="0"/>
              </a:rPr>
              <a:t>,e</a:t>
            </a:r>
            <a:r>
              <a:rPr lang="en-US" sz="1600" baseline="-25000" dirty="0">
                <a:cs typeface="Tahoma" pitchFamily="34" charset="0"/>
              </a:rPr>
              <a:t>1</a:t>
            </a:r>
            <a:r>
              <a:rPr lang="en-US" sz="1600" dirty="0">
                <a:cs typeface="Tahoma" pitchFamily="34" charset="0"/>
              </a:rPr>
              <a:t>)</a:t>
            </a:r>
          </a:p>
          <a:p>
            <a:pPr algn="l"/>
            <a:r>
              <a:rPr lang="en-US" sz="1600" dirty="0"/>
              <a:t>u</a:t>
            </a:r>
            <a:r>
              <a:rPr lang="en-US" sz="1600" baseline="-25000" dirty="0"/>
              <a:t>2</a:t>
            </a:r>
            <a:r>
              <a:rPr lang="en-US" sz="1600" dirty="0"/>
              <a:t> = </a:t>
            </a:r>
            <a:r>
              <a:rPr lang="el-GR" sz="1600" dirty="0">
                <a:cs typeface="Tahoma" pitchFamily="34" charset="0"/>
              </a:rPr>
              <a:t>Φ</a:t>
            </a:r>
            <a:r>
              <a:rPr lang="en-US" sz="1600" dirty="0">
                <a:cs typeface="Tahoma" pitchFamily="34" charset="0"/>
              </a:rPr>
              <a:t>(u</a:t>
            </a:r>
            <a:r>
              <a:rPr lang="en-US" sz="1600" baseline="-25000" dirty="0">
                <a:cs typeface="Tahoma" pitchFamily="34" charset="0"/>
              </a:rPr>
              <a:t>0</a:t>
            </a:r>
            <a:r>
              <a:rPr lang="en-US" sz="1600" dirty="0">
                <a:cs typeface="Tahoma" pitchFamily="34" charset="0"/>
              </a:rPr>
              <a:t>,u</a:t>
            </a:r>
            <a:r>
              <a:rPr lang="en-US" sz="1600" baseline="-25000" dirty="0">
                <a:cs typeface="Tahoma" pitchFamily="34" charset="0"/>
              </a:rPr>
              <a:t>1</a:t>
            </a:r>
            <a:r>
              <a:rPr lang="en-US" sz="1600" dirty="0">
                <a:cs typeface="Tahoma" pitchFamily="34" charset="0"/>
              </a:rPr>
              <a:t>)</a:t>
            </a:r>
            <a:endParaRPr lang="el-GR" sz="1600" dirty="0">
              <a:cs typeface="Tahoma" pitchFamily="34" charset="0"/>
            </a:endParaRPr>
          </a:p>
          <a:p>
            <a:pPr algn="l"/>
            <a:r>
              <a:rPr lang="en-US" sz="1600" dirty="0">
                <a:solidFill>
                  <a:srgbClr val="0000FF"/>
                </a:solidFill>
              </a:rPr>
              <a:t>v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  <a:r>
              <a:rPr lang="en-US" sz="1600" dirty="0">
                <a:solidFill>
                  <a:srgbClr val="0000FF"/>
                </a:solidFill>
              </a:rPr>
              <a:t> = a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  <a:r>
              <a:rPr lang="en-US" sz="1600" dirty="0">
                <a:solidFill>
                  <a:srgbClr val="0000FF"/>
                </a:solidFill>
              </a:rPr>
              <a:t> + b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</a:p>
          <a:p>
            <a:pPr algn="l"/>
            <a:r>
              <a:rPr lang="en-US" sz="1600" dirty="0">
                <a:solidFill>
                  <a:srgbClr val="0000FF"/>
                </a:solidFill>
              </a:rPr>
              <a:t>w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  <a:r>
              <a:rPr lang="en-US" sz="1600" dirty="0">
                <a:solidFill>
                  <a:srgbClr val="0000FF"/>
                </a:solidFill>
              </a:rPr>
              <a:t> = c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  <a:r>
              <a:rPr lang="en-US" sz="1600" dirty="0">
                <a:solidFill>
                  <a:srgbClr val="0000FF"/>
                </a:solidFill>
              </a:rPr>
              <a:t> + d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</a:p>
          <a:p>
            <a:pPr algn="l"/>
            <a:r>
              <a:rPr lang="en-US" sz="1600" dirty="0">
                <a:solidFill>
                  <a:schemeClr val="hlink"/>
                </a:solidFill>
              </a:rPr>
              <a:t>x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  <a:r>
              <a:rPr lang="en-US" sz="1600" dirty="0">
                <a:solidFill>
                  <a:schemeClr val="hlink"/>
                </a:solidFill>
              </a:rPr>
              <a:t> = e</a:t>
            </a:r>
            <a:r>
              <a:rPr lang="en-US" sz="1600" baseline="-25000" dirty="0">
                <a:solidFill>
                  <a:schemeClr val="hlink"/>
                </a:solidFill>
              </a:rPr>
              <a:t>2</a:t>
            </a:r>
            <a:r>
              <a:rPr lang="en-US" sz="1600" dirty="0">
                <a:solidFill>
                  <a:schemeClr val="hlink"/>
                </a:solidFill>
              </a:rPr>
              <a:t> + f</a:t>
            </a:r>
            <a:r>
              <a:rPr lang="en-US" sz="1600" baseline="-25000" dirty="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47121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F</a:t>
            </a:r>
          </a:p>
        </p:txBody>
      </p:sp>
      <p:sp>
        <p:nvSpPr>
          <p:cNvPr id="47122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46650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r</a:t>
            </a:r>
            <a:r>
              <a:rPr lang="en-US" sz="1600" baseline="-25000" dirty="0"/>
              <a:t>2</a:t>
            </a:r>
            <a:r>
              <a:rPr lang="en-US" sz="1600" dirty="0"/>
              <a:t> = </a:t>
            </a:r>
            <a:r>
              <a:rPr lang="el-GR" sz="1600" dirty="0">
                <a:cs typeface="Tahoma" pitchFamily="34" charset="0"/>
              </a:rPr>
              <a:t>Φ</a:t>
            </a:r>
            <a:r>
              <a:rPr lang="en-US" sz="1600" dirty="0">
                <a:cs typeface="Tahoma" pitchFamily="34" charset="0"/>
              </a:rPr>
              <a:t>(r</a:t>
            </a:r>
            <a:r>
              <a:rPr lang="en-US" sz="1600" baseline="-25000" dirty="0">
                <a:cs typeface="Tahoma" pitchFamily="34" charset="0"/>
              </a:rPr>
              <a:t>0</a:t>
            </a:r>
            <a:r>
              <a:rPr lang="en-US" sz="1600" dirty="0">
                <a:cs typeface="Tahoma" pitchFamily="34" charset="0"/>
              </a:rPr>
              <a:t>,r</a:t>
            </a:r>
            <a:r>
              <a:rPr lang="en-US" sz="1600" baseline="-25000" dirty="0">
                <a:cs typeface="Tahoma" pitchFamily="34" charset="0"/>
              </a:rPr>
              <a:t>1</a:t>
            </a:r>
            <a:r>
              <a:rPr lang="en-US" sz="1600" dirty="0">
                <a:cs typeface="Tahoma" pitchFamily="34" charset="0"/>
              </a:rPr>
              <a:t>)</a:t>
            </a:r>
            <a:endParaRPr lang="en-US" sz="1600" dirty="0"/>
          </a:p>
          <a:p>
            <a:pPr algn="l"/>
            <a:r>
              <a:rPr lang="en-US" sz="1600" dirty="0">
                <a:solidFill>
                  <a:srgbClr val="0000FF"/>
                </a:solidFill>
              </a:rPr>
              <a:t>y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  <a:r>
              <a:rPr lang="en-US" sz="1600" dirty="0">
                <a:solidFill>
                  <a:srgbClr val="0000FF"/>
                </a:solidFill>
              </a:rPr>
              <a:t> = a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  <a:r>
              <a:rPr lang="en-US" sz="1600" dirty="0">
                <a:solidFill>
                  <a:srgbClr val="0000FF"/>
                </a:solidFill>
              </a:rPr>
              <a:t> + b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</a:p>
          <a:p>
            <a:pPr algn="l"/>
            <a:r>
              <a:rPr lang="en-US" sz="1600" dirty="0">
                <a:solidFill>
                  <a:schemeClr val="hlink"/>
                </a:solidFill>
              </a:rPr>
              <a:t>z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  <a:r>
              <a:rPr lang="en-US" sz="1600" dirty="0">
                <a:solidFill>
                  <a:schemeClr val="hlink"/>
                </a:solidFill>
              </a:rPr>
              <a:t> = c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  <a:r>
              <a:rPr lang="en-US" sz="1600" dirty="0">
                <a:solidFill>
                  <a:schemeClr val="hlink"/>
                </a:solidFill>
              </a:rPr>
              <a:t> + d</a:t>
            </a:r>
            <a:r>
              <a:rPr lang="en-US" sz="1600" baseline="-25000" dirty="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7123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648200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G</a:t>
            </a:r>
          </a:p>
        </p:txBody>
      </p:sp>
      <p:sp>
        <p:nvSpPr>
          <p:cNvPr id="47124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Rectangle 25"/>
          <p:cNvSpPr>
            <a:spLocks noGrp="1" noChangeArrowheads="1"/>
          </p:cNvSpPr>
          <p:nvPr>
            <p:ph type="body" sz="half" idx="1"/>
            <p:custDataLst>
              <p:tags r:id="rId27"/>
            </p:custDataLst>
          </p:nvPr>
        </p:nvSpPr>
        <p:spPr>
          <a:xfrm>
            <a:off x="265112" y="1755776"/>
            <a:ext cx="3813176" cy="2402682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Finds more redundancies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Little extra cost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Shortcomings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Misses some opportunities (common calculations in ancestors that are not IDOMs)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Doesn’t handle loops or other back edges</a:t>
            </a:r>
          </a:p>
        </p:txBody>
      </p:sp>
      <p:sp>
        <p:nvSpPr>
          <p:cNvPr id="29" name="Rectangle 2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75212" y="4841875"/>
            <a:ext cx="877095" cy="116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kern="0" dirty="0" smtClean="0">
                <a:solidFill>
                  <a:srgbClr val="00B050"/>
                </a:solidFill>
              </a:rPr>
              <a:t>LVN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kern="0" dirty="0">
                <a:solidFill>
                  <a:srgbClr val="00B0F0"/>
                </a:solidFill>
              </a:rPr>
              <a:t>S</a:t>
            </a:r>
            <a:r>
              <a:rPr lang="en-US" sz="1600" kern="0" smtClean="0">
                <a:solidFill>
                  <a:srgbClr val="00B0F0"/>
                </a:solidFill>
              </a:rPr>
              <a:t>VN</a:t>
            </a:r>
            <a:endParaRPr lang="en-US" sz="1600" kern="0" dirty="0" smtClean="0">
              <a:solidFill>
                <a:srgbClr val="00B0F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kern="0" dirty="0" smtClean="0">
                <a:solidFill>
                  <a:srgbClr val="0000FF"/>
                </a:solidFill>
              </a:rPr>
              <a:t>DVN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1600" kern="0" dirty="0" smtClean="0">
                <a:solidFill>
                  <a:srgbClr val="FF0000"/>
                </a:solidFill>
              </a:rPr>
              <a:t>Missed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63678FE0-1E04-417E-B112-CA56B5F05EC6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Story So Far…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Local algorithm: LVN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Superlocal</a:t>
            </a:r>
            <a:r>
              <a:rPr lang="en-US" sz="2400" dirty="0" smtClean="0"/>
              <a:t> extension: SVN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Some local methods extend cleanly to </a:t>
            </a:r>
            <a:r>
              <a:rPr lang="en-US" sz="2000" dirty="0" err="1" smtClean="0"/>
              <a:t>superlocal</a:t>
            </a:r>
            <a:r>
              <a:rPr lang="en-US" sz="2000" dirty="0" smtClean="0"/>
              <a:t> scopes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Dominator VN Technique (DVN)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All of these propagate along forward edges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None are global (can't cope with loops)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Optimization: A[row, col]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19FBAF0B-E7BF-4A4C-9750-FBE4F29F3E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559908"/>
              </p:ext>
            </p:extLst>
          </p:nvPr>
        </p:nvGraphicFramePr>
        <p:xfrm>
          <a:off x="1581546" y="1652072"/>
          <a:ext cx="277177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4296" y="217539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62621" y="118324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420121" y="1828800"/>
            <a:ext cx="226615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5420121" y="1896249"/>
            <a:ext cx="2266158" cy="237351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420121" y="2209800"/>
            <a:ext cx="226615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420121" y="2579132"/>
            <a:ext cx="226615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420121" y="2971800"/>
            <a:ext cx="226615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5420120" y="2264123"/>
            <a:ext cx="2266158" cy="237351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5420120" y="2656790"/>
            <a:ext cx="2266158" cy="237351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420121" y="1217652"/>
            <a:ext cx="226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ow-major layout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05456"/>
              </p:ext>
            </p:extLst>
          </p:nvPr>
        </p:nvGraphicFramePr>
        <p:xfrm>
          <a:off x="381000" y="3581400"/>
          <a:ext cx="27717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304574"/>
              </p:ext>
            </p:extLst>
          </p:nvPr>
        </p:nvGraphicFramePr>
        <p:xfrm>
          <a:off x="3178309" y="3584694"/>
          <a:ext cx="27717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17777"/>
              </p:ext>
            </p:extLst>
          </p:nvPr>
        </p:nvGraphicFramePr>
        <p:xfrm>
          <a:off x="5921509" y="3581400"/>
          <a:ext cx="27717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57198" y="4497234"/>
            <a:ext cx="7924801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int</a:t>
            </a:r>
            <a:r>
              <a:rPr lang="en-US" dirty="0" smtClean="0"/>
              <a:t> A[row, col] = @A + (row * </a:t>
            </a:r>
            <a:r>
              <a:rPr lang="en-US" dirty="0" err="1" smtClean="0"/>
              <a:t>numcols</a:t>
            </a:r>
            <a:r>
              <a:rPr lang="en-US" dirty="0" smtClean="0"/>
              <a:t> + col) * 4		// 0-based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7199" y="5344165"/>
            <a:ext cx="7924801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</a:t>
            </a:r>
            <a:r>
              <a:rPr lang="en-US" dirty="0" smtClean="0"/>
              <a:t>[row, col] = @A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+ (row – </a:t>
            </a:r>
            <a:r>
              <a:rPr lang="en-US" dirty="0" err="1" smtClean="0"/>
              <a:t>rowmin</a:t>
            </a:r>
            <a:r>
              <a:rPr lang="en-US" dirty="0" smtClean="0"/>
              <a:t>) * (</a:t>
            </a:r>
            <a:r>
              <a:rPr lang="en-US" dirty="0" err="1" smtClean="0"/>
              <a:t>colmax</a:t>
            </a:r>
            <a:r>
              <a:rPr lang="en-US" dirty="0" smtClean="0"/>
              <a:t> – </a:t>
            </a:r>
            <a:r>
              <a:rPr lang="en-US" dirty="0" err="1" smtClean="0"/>
              <a:t>colmin</a:t>
            </a:r>
            <a:r>
              <a:rPr lang="en-US" dirty="0" smtClean="0"/>
              <a:t> + 1) * </a:t>
            </a:r>
            <a:r>
              <a:rPr lang="en-US" dirty="0" err="1" smtClean="0"/>
              <a:t>elemsize</a:t>
            </a:r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+ (col – </a:t>
            </a:r>
            <a:r>
              <a:rPr lang="en-US" dirty="0" err="1" smtClean="0"/>
              <a:t>colmin</a:t>
            </a:r>
            <a:r>
              <a:rPr lang="en-US" dirty="0" smtClean="0"/>
              <a:t>)   * </a:t>
            </a:r>
            <a:r>
              <a:rPr lang="en-US" dirty="0" err="1" smtClean="0"/>
              <a:t>elemsize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454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Q</a:t>
            </a:r>
            <a:r>
              <a:rPr lang="en-US" dirty="0" smtClean="0"/>
              <a:t>-</a:t>
            </a:r>
            <a:fld id="{92394BD4-F83D-4FC9-B2BF-0C8D24D68E6E}" type="slidenum">
              <a:rPr lang="en-US" smtClean="0"/>
              <a:pPr eaLnBrk="1" hangingPunct="1"/>
              <a:t>50</a:t>
            </a:fld>
            <a:endParaRPr lang="en-US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38225" y="2590800"/>
            <a:ext cx="7315200" cy="2286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Dataflow </a:t>
            </a:r>
            <a:r>
              <a:rPr lang="en-US" sz="2400" dirty="0"/>
              <a:t>analysis</a:t>
            </a:r>
          </a:p>
          <a:p>
            <a:pPr lvl="1" eaLnBrk="1" hangingPunct="1"/>
            <a:r>
              <a:rPr lang="en-US" sz="2000" dirty="0" smtClean="0"/>
              <a:t>Global </a:t>
            </a:r>
            <a:r>
              <a:rPr lang="en-US" sz="2000" dirty="0"/>
              <a:t>solution to redundant expression analysis</a:t>
            </a:r>
          </a:p>
          <a:p>
            <a:pPr lvl="2" eaLnBrk="1" hangingPunct="1"/>
            <a:endParaRPr lang="en-US" sz="2000" dirty="0"/>
          </a:p>
          <a:p>
            <a:pPr eaLnBrk="1" hangingPunct="1"/>
            <a:r>
              <a:rPr lang="en-US" sz="2400" dirty="0"/>
              <a:t>Transformations</a:t>
            </a:r>
          </a:p>
          <a:p>
            <a:pPr lvl="1" eaLnBrk="1" hangingPunct="1"/>
            <a:r>
              <a:rPr lang="en-US" sz="2000" dirty="0" smtClean="0"/>
              <a:t>Catalog </a:t>
            </a:r>
            <a:r>
              <a:rPr lang="en-US" sz="2000" dirty="0"/>
              <a:t>of </a:t>
            </a:r>
            <a:r>
              <a:rPr lang="en-US" sz="2000" dirty="0" smtClean="0"/>
              <a:t>transforms a </a:t>
            </a:r>
            <a:r>
              <a:rPr lang="en-US" sz="2000" dirty="0"/>
              <a:t>compiler can do with </a:t>
            </a:r>
            <a:r>
              <a:rPr lang="en-US" sz="2000" dirty="0" smtClean="0"/>
              <a:t>dataflow analysis</a:t>
            </a:r>
          </a:p>
          <a:p>
            <a:pPr lvl="1" eaLnBrk="1" hangingPunct="1"/>
            <a:endParaRPr lang="en-US" sz="2000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0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 A[,] = 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Q-</a:t>
            </a:r>
            <a:fld id="{C8F1C35D-1BA1-4070-AFEF-A25331AE2A4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496839"/>
            <a:ext cx="6172200" cy="474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dirty="0" smtClean="0"/>
              <a:t>A[</a:t>
            </a:r>
            <a:r>
              <a:rPr lang="en-US" sz="1800" dirty="0" err="1" smtClean="0"/>
              <a:t>i</a:t>
            </a:r>
            <a:r>
              <a:rPr lang="en-US" sz="1800" dirty="0" smtClean="0"/>
              <a:t>, j] </a:t>
            </a:r>
            <a:r>
              <a:rPr lang="en-US" sz="1800" dirty="0"/>
              <a:t>= @A + </a:t>
            </a: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/>
              <a:t>* </a:t>
            </a:r>
            <a:r>
              <a:rPr lang="en-US" sz="1800" dirty="0" err="1" smtClean="0"/>
              <a:t>ncols</a:t>
            </a:r>
            <a:r>
              <a:rPr lang="en-US" sz="1800" dirty="0" smtClean="0"/>
              <a:t> </a:t>
            </a:r>
            <a:r>
              <a:rPr lang="en-US" sz="1800" dirty="0"/>
              <a:t>+ </a:t>
            </a:r>
            <a:r>
              <a:rPr lang="en-US" sz="1800" dirty="0" smtClean="0"/>
              <a:t>j) </a:t>
            </a:r>
            <a:r>
              <a:rPr lang="en-US" sz="1800" dirty="0"/>
              <a:t>* 4</a:t>
            </a:r>
            <a:endParaRPr lang="en-US" sz="1800" kern="0" dirty="0" smtClean="0"/>
          </a:p>
          <a:p>
            <a:pPr eaLnBrk="1" hangingPunct="1"/>
            <a:endParaRPr lang="en-US" sz="1400" kern="0" dirty="0" smtClean="0"/>
          </a:p>
          <a:p>
            <a:pPr eaLnBrk="1" hangingPunct="1"/>
            <a:r>
              <a:rPr lang="en-US" sz="1800" kern="0" dirty="0" smtClean="0"/>
              <a:t>Naive </a:t>
            </a:r>
            <a:r>
              <a:rPr lang="en-US" sz="1800" kern="0" dirty="0" err="1" smtClean="0"/>
              <a:t>codegen</a:t>
            </a:r>
            <a:r>
              <a:rPr lang="en-US" sz="1800" kern="0" dirty="0" smtClean="0"/>
              <a:t> for A[</a:t>
            </a:r>
            <a:r>
              <a:rPr lang="en-US" sz="1800" kern="0" dirty="0" err="1" smtClean="0"/>
              <a:t>i</a:t>
            </a:r>
            <a:r>
              <a:rPr lang="en-US" sz="1800" kern="0" dirty="0" smtClean="0"/>
              <a:t>, j] = 0</a:t>
            </a:r>
          </a:p>
          <a:p>
            <a:pPr lvl="1" eaLnBrk="1" hangingPunct="1"/>
            <a:r>
              <a:rPr lang="en-US" sz="1600" kern="0" dirty="0" err="1" smtClean="0">
                <a:solidFill>
                  <a:srgbClr val="FF0000"/>
                </a:solidFill>
              </a:rPr>
              <a:t>mov</a:t>
            </a:r>
            <a:r>
              <a:rPr lang="en-US" sz="1600" kern="0" dirty="0" smtClean="0">
                <a:solidFill>
                  <a:srgbClr val="FF0000"/>
                </a:solidFill>
              </a:rPr>
              <a:t> </a:t>
            </a:r>
            <a:r>
              <a:rPr lang="en-US" sz="1600" kern="0" dirty="0" err="1" smtClean="0">
                <a:solidFill>
                  <a:srgbClr val="FF0000"/>
                </a:solidFill>
              </a:rPr>
              <a:t>eax</a:t>
            </a:r>
            <a:r>
              <a:rPr lang="en-US" sz="1600" kern="0" dirty="0" smtClean="0">
                <a:solidFill>
                  <a:srgbClr val="FF0000"/>
                </a:solidFill>
              </a:rPr>
              <a:t>, [</a:t>
            </a:r>
            <a:r>
              <a:rPr lang="en-US" sz="1600" kern="0" dirty="0" err="1" smtClean="0">
                <a:solidFill>
                  <a:srgbClr val="FF0000"/>
                </a:solidFill>
              </a:rPr>
              <a:t>ebp+offset</a:t>
            </a:r>
            <a:r>
              <a:rPr lang="en-US" sz="1600" kern="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1600" kern="0" dirty="0" smtClean="0">
                <a:solidFill>
                  <a:srgbClr val="FF0000"/>
                </a:solidFill>
              </a:rPr>
              <a:t>]</a:t>
            </a:r>
          </a:p>
          <a:p>
            <a:pPr lvl="1" eaLnBrk="1" hangingPunct="1"/>
            <a:r>
              <a:rPr lang="en-US" sz="1600" kern="0" dirty="0" err="1" smtClean="0">
                <a:solidFill>
                  <a:srgbClr val="FF0000"/>
                </a:solidFill>
              </a:rPr>
              <a:t>imul</a:t>
            </a:r>
            <a:r>
              <a:rPr lang="en-US" sz="1600" kern="0" dirty="0" smtClean="0">
                <a:solidFill>
                  <a:srgbClr val="FF0000"/>
                </a:solidFill>
              </a:rPr>
              <a:t> </a:t>
            </a:r>
            <a:r>
              <a:rPr lang="en-US" sz="1600" kern="0" dirty="0" err="1" smtClean="0">
                <a:solidFill>
                  <a:srgbClr val="FF0000"/>
                </a:solidFill>
              </a:rPr>
              <a:t>eax</a:t>
            </a:r>
            <a:r>
              <a:rPr lang="en-US" sz="1600" kern="0" dirty="0" smtClean="0">
                <a:solidFill>
                  <a:srgbClr val="FF0000"/>
                </a:solidFill>
              </a:rPr>
              <a:t>, </a:t>
            </a:r>
            <a:r>
              <a:rPr lang="en-US" sz="1600" kern="0" dirty="0">
                <a:solidFill>
                  <a:srgbClr val="FF0000"/>
                </a:solidFill>
              </a:rPr>
              <a:t>[</a:t>
            </a:r>
            <a:r>
              <a:rPr lang="en-US" sz="1600" kern="0" dirty="0" err="1">
                <a:solidFill>
                  <a:srgbClr val="FF0000"/>
                </a:solidFill>
              </a:rPr>
              <a:t>ebp+offset</a:t>
            </a:r>
            <a:r>
              <a:rPr lang="en-US" sz="1600" kern="0" baseline="-25000" dirty="0" err="1">
                <a:solidFill>
                  <a:srgbClr val="FF0000"/>
                </a:solidFill>
              </a:rPr>
              <a:t>ncols</a:t>
            </a:r>
            <a:r>
              <a:rPr lang="en-US" sz="1600" kern="0" dirty="0" smtClean="0">
                <a:solidFill>
                  <a:srgbClr val="FF0000"/>
                </a:solidFill>
              </a:rPr>
              <a:t>]</a:t>
            </a:r>
          </a:p>
          <a:p>
            <a:pPr lvl="1" eaLnBrk="1" hangingPunct="1"/>
            <a:r>
              <a:rPr lang="en-US" sz="1600" kern="0" dirty="0" smtClean="0">
                <a:solidFill>
                  <a:srgbClr val="FF0000"/>
                </a:solidFill>
              </a:rPr>
              <a:t>add  </a:t>
            </a:r>
            <a:r>
              <a:rPr lang="en-US" sz="1600" kern="0" dirty="0" err="1" smtClean="0">
                <a:solidFill>
                  <a:srgbClr val="FF0000"/>
                </a:solidFill>
              </a:rPr>
              <a:t>eax</a:t>
            </a:r>
            <a:r>
              <a:rPr lang="en-US" sz="1600" kern="0" dirty="0" smtClean="0">
                <a:solidFill>
                  <a:srgbClr val="FF0000"/>
                </a:solidFill>
              </a:rPr>
              <a:t>, </a:t>
            </a:r>
            <a:r>
              <a:rPr lang="en-US" sz="1600" kern="0" dirty="0">
                <a:solidFill>
                  <a:srgbClr val="FF0000"/>
                </a:solidFill>
              </a:rPr>
              <a:t>[</a:t>
            </a:r>
            <a:r>
              <a:rPr lang="en-US" sz="1600" kern="0" dirty="0" err="1" smtClean="0">
                <a:solidFill>
                  <a:srgbClr val="FF0000"/>
                </a:solidFill>
              </a:rPr>
              <a:t>ebp+offset</a:t>
            </a:r>
            <a:r>
              <a:rPr lang="en-US" sz="1600" kern="0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1600" kern="0" dirty="0" smtClean="0">
                <a:solidFill>
                  <a:srgbClr val="FF0000"/>
                </a:solidFill>
              </a:rPr>
              <a:t>]</a:t>
            </a:r>
          </a:p>
          <a:p>
            <a:pPr lvl="1" eaLnBrk="1" hangingPunct="1"/>
            <a:r>
              <a:rPr lang="en-US" sz="1600" kern="0" dirty="0" err="1" smtClean="0">
                <a:solidFill>
                  <a:srgbClr val="FF0000"/>
                </a:solidFill>
              </a:rPr>
              <a:t>imul</a:t>
            </a:r>
            <a:r>
              <a:rPr lang="en-US" sz="1600" kern="0" dirty="0" smtClean="0">
                <a:solidFill>
                  <a:srgbClr val="FF0000"/>
                </a:solidFill>
              </a:rPr>
              <a:t> </a:t>
            </a:r>
            <a:r>
              <a:rPr lang="en-US" sz="1600" kern="0" dirty="0" err="1" smtClean="0">
                <a:solidFill>
                  <a:srgbClr val="FF0000"/>
                </a:solidFill>
              </a:rPr>
              <a:t>eax</a:t>
            </a:r>
            <a:r>
              <a:rPr lang="en-US" sz="1600" kern="0" dirty="0" smtClean="0">
                <a:solidFill>
                  <a:srgbClr val="FF0000"/>
                </a:solidFill>
              </a:rPr>
              <a:t>, 4</a:t>
            </a:r>
          </a:p>
          <a:p>
            <a:pPr lvl="1" eaLnBrk="1" hangingPunct="1"/>
            <a:r>
              <a:rPr lang="en-US" sz="1600" kern="0" dirty="0" smtClean="0">
                <a:solidFill>
                  <a:srgbClr val="FF0000"/>
                </a:solidFill>
              </a:rPr>
              <a:t>lea </a:t>
            </a:r>
            <a:r>
              <a:rPr lang="en-US" sz="1600" kern="0" dirty="0" err="1" smtClean="0">
                <a:solidFill>
                  <a:srgbClr val="FF0000"/>
                </a:solidFill>
              </a:rPr>
              <a:t>edx</a:t>
            </a:r>
            <a:r>
              <a:rPr lang="en-US" sz="1600" kern="0" dirty="0">
                <a:solidFill>
                  <a:srgbClr val="FF0000"/>
                </a:solidFill>
              </a:rPr>
              <a:t>, [</a:t>
            </a:r>
            <a:r>
              <a:rPr lang="en-US" sz="1600" kern="0" dirty="0" err="1" smtClean="0">
                <a:solidFill>
                  <a:srgbClr val="FF0000"/>
                </a:solidFill>
              </a:rPr>
              <a:t>ebp+offset</a:t>
            </a:r>
            <a:r>
              <a:rPr lang="en-US" sz="1600" kern="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1600" kern="0" dirty="0" smtClean="0">
                <a:solidFill>
                  <a:srgbClr val="FF0000"/>
                </a:solidFill>
              </a:rPr>
              <a:t>]</a:t>
            </a:r>
          </a:p>
          <a:p>
            <a:pPr lvl="1" eaLnBrk="1" hangingPunct="1"/>
            <a:r>
              <a:rPr lang="en-US" sz="1600" kern="0" dirty="0" smtClean="0">
                <a:solidFill>
                  <a:srgbClr val="FF0000"/>
                </a:solidFill>
              </a:rPr>
              <a:t>add </a:t>
            </a:r>
            <a:r>
              <a:rPr lang="en-US" sz="1600" kern="0" dirty="0" err="1" smtClean="0">
                <a:solidFill>
                  <a:srgbClr val="FF0000"/>
                </a:solidFill>
              </a:rPr>
              <a:t>eax</a:t>
            </a:r>
            <a:r>
              <a:rPr lang="en-US" sz="1600" kern="0" dirty="0" smtClean="0">
                <a:solidFill>
                  <a:srgbClr val="FF0000"/>
                </a:solidFill>
              </a:rPr>
              <a:t>, </a:t>
            </a:r>
            <a:r>
              <a:rPr lang="en-US" sz="1600" kern="0" dirty="0" err="1" smtClean="0">
                <a:solidFill>
                  <a:srgbClr val="FF0000"/>
                </a:solidFill>
              </a:rPr>
              <a:t>edx</a:t>
            </a:r>
            <a:endParaRPr lang="en-US" sz="1600" kern="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1600" kern="0" dirty="0" err="1" smtClean="0"/>
              <a:t>mov</a:t>
            </a:r>
            <a:r>
              <a:rPr lang="en-US" sz="1600" kern="0" dirty="0" smtClean="0"/>
              <a:t> [</a:t>
            </a:r>
            <a:r>
              <a:rPr lang="en-US" sz="1600" kern="0" dirty="0" err="1" smtClean="0"/>
              <a:t>eax</a:t>
            </a:r>
            <a:r>
              <a:rPr lang="en-US" sz="1600" kern="0" dirty="0" smtClean="0"/>
              <a:t>], 0</a:t>
            </a:r>
            <a:endParaRPr lang="en-US" sz="1600" kern="0" dirty="0"/>
          </a:p>
          <a:p>
            <a:pPr lvl="1" eaLnBrk="1" hangingPunct="1"/>
            <a:endParaRPr lang="en-US" sz="1400" kern="0" dirty="0" smtClean="0"/>
          </a:p>
          <a:p>
            <a:pPr eaLnBrk="1" hangingPunct="1"/>
            <a:r>
              <a:rPr lang="en-US" sz="1800" kern="0" dirty="0" smtClean="0"/>
              <a:t>Better!</a:t>
            </a:r>
          </a:p>
          <a:p>
            <a:pPr lvl="1" eaLnBrk="1" hangingPunct="1"/>
            <a:r>
              <a:rPr lang="en-US" sz="1600" kern="0" dirty="0" smtClean="0"/>
              <a:t>lea </a:t>
            </a:r>
            <a:r>
              <a:rPr lang="en-US" sz="1600" kern="0" dirty="0" err="1" smtClean="0"/>
              <a:t>eax</a:t>
            </a:r>
            <a:r>
              <a:rPr lang="en-US" sz="1600" kern="0" dirty="0" smtClean="0"/>
              <a:t>, [</a:t>
            </a:r>
            <a:r>
              <a:rPr lang="en-US" sz="1600" kern="0" dirty="0" err="1" smtClean="0"/>
              <a:t>ebp+offset</a:t>
            </a:r>
            <a:r>
              <a:rPr lang="en-US" sz="1600" kern="0" baseline="-25000" dirty="0" err="1"/>
              <a:t>A</a:t>
            </a:r>
            <a:r>
              <a:rPr lang="en-US" sz="1600" kern="0" dirty="0" smtClean="0"/>
              <a:t>]		</a:t>
            </a:r>
            <a:r>
              <a:rPr lang="en-US" sz="1600" kern="0" dirty="0" smtClean="0">
                <a:solidFill>
                  <a:srgbClr val="00B050"/>
                </a:solidFill>
              </a:rPr>
              <a:t>// &amp;A[0], once-off</a:t>
            </a:r>
          </a:p>
          <a:p>
            <a:pPr lvl="1" eaLnBrk="1" hangingPunct="1"/>
            <a:endParaRPr lang="en-US" sz="1600" kern="0" dirty="0" smtClean="0"/>
          </a:p>
          <a:p>
            <a:pPr lvl="1" eaLnBrk="1" hangingPunct="1"/>
            <a:r>
              <a:rPr lang="en-US" sz="1600" kern="0" dirty="0" err="1" smtClean="0"/>
              <a:t>mov</a:t>
            </a:r>
            <a:r>
              <a:rPr lang="en-US" sz="1600" kern="0" dirty="0" smtClean="0"/>
              <a:t> [</a:t>
            </a:r>
            <a:r>
              <a:rPr lang="en-US" sz="1600" kern="0" dirty="0" err="1" smtClean="0"/>
              <a:t>eax</a:t>
            </a:r>
            <a:r>
              <a:rPr lang="en-US" sz="1600" kern="0" dirty="0" smtClean="0"/>
              <a:t>], 0		</a:t>
            </a:r>
            <a:r>
              <a:rPr lang="en-US" sz="1600" kern="0" dirty="0" smtClean="0">
                <a:solidFill>
                  <a:srgbClr val="00B050"/>
                </a:solidFill>
              </a:rPr>
              <a:t>// A[</a:t>
            </a:r>
            <a:r>
              <a:rPr lang="en-US" sz="1600" kern="0" dirty="0" err="1" smtClean="0">
                <a:solidFill>
                  <a:srgbClr val="00B050"/>
                </a:solidFill>
              </a:rPr>
              <a:t>i</a:t>
            </a:r>
            <a:r>
              <a:rPr lang="en-US" sz="1600" kern="0" dirty="0" smtClean="0">
                <a:solidFill>
                  <a:srgbClr val="00B050"/>
                </a:solidFill>
              </a:rPr>
              <a:t>, j] = 0</a:t>
            </a:r>
          </a:p>
          <a:p>
            <a:pPr lvl="1" eaLnBrk="1" hangingPunct="1"/>
            <a:r>
              <a:rPr lang="en-US" sz="1600" kern="0" dirty="0" smtClean="0">
                <a:solidFill>
                  <a:srgbClr val="FF0000"/>
                </a:solidFill>
              </a:rPr>
              <a:t>add </a:t>
            </a:r>
            <a:r>
              <a:rPr lang="en-US" sz="1600" kern="0" dirty="0" err="1" smtClean="0">
                <a:solidFill>
                  <a:srgbClr val="FF0000"/>
                </a:solidFill>
              </a:rPr>
              <a:t>eax</a:t>
            </a:r>
            <a:r>
              <a:rPr lang="en-US" sz="1600" kern="0" dirty="0" smtClean="0">
                <a:solidFill>
                  <a:srgbClr val="FF0000"/>
                </a:solidFill>
              </a:rPr>
              <a:t>, 4</a:t>
            </a:r>
            <a:endParaRPr lang="en-US" sz="1600" kern="0" dirty="0" smtClean="0">
              <a:solidFill>
                <a:srgbClr val="00B050"/>
              </a:solidFill>
            </a:endParaRPr>
          </a:p>
          <a:p>
            <a:pPr lvl="1" eaLnBrk="1" hangingPunct="1"/>
            <a:endParaRPr lang="en-US" sz="1800" kern="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05400" y="1143000"/>
            <a:ext cx="3657600" cy="132343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/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16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6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ncols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algn="l" eaLnBrk="1" hangingPunct="1"/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(j = 0; j &lt;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nrows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  <a:endParaRPr lang="en-US" sz="1600" kern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eaLnBrk="1" hangingPunct="1"/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, j] = 0;</a:t>
            </a:r>
          </a:p>
          <a:p>
            <a:pPr algn="l" eaLnBrk="1" hangingPunct="1"/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kern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eaLnBrk="1" hangingPunct="1"/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7200" y="3870238"/>
            <a:ext cx="4267200" cy="58477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Strength Reduction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C programmers can do this with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150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1B8567A8-C507-4F62-897D-8896854D59D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Phase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943100"/>
            <a:ext cx="7772400" cy="31638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Goal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Discover, at compile time, information about the runtime behavior of the program, and use that information to improve the generated code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F01455C6-2056-48CB-AD98-D9F6400A1CB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Common Problems in Optimization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2209800"/>
            <a:ext cx="75438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Strategy is typical of most compiler optimizations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Discover opportunities through program analysis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Modify the IR to take advantage of the opportunities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Historically, goal usually was to decrease execution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Other possibilities: reduce space, power,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Issues (1)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42900" y="1315196"/>
            <a:ext cx="8620918" cy="29520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Safety – transformation must not change program meaning</a:t>
            </a:r>
          </a:p>
          <a:p>
            <a:pPr lvl="1">
              <a:defRPr/>
            </a:pPr>
            <a:r>
              <a:rPr lang="en-US" sz="1800" dirty="0" smtClean="0"/>
              <a:t>Must generate correct results</a:t>
            </a:r>
          </a:p>
          <a:p>
            <a:pPr lvl="1">
              <a:defRPr/>
            </a:pPr>
            <a:r>
              <a:rPr lang="en-US" sz="1800" dirty="0" smtClean="0"/>
              <a:t>Can’t generate spurious errors (</a:t>
            </a:r>
            <a:r>
              <a:rPr lang="en-US" sz="1800" dirty="0" err="1" smtClean="0"/>
              <a:t>ie</a:t>
            </a:r>
            <a:r>
              <a:rPr lang="en-US" sz="1800" dirty="0" smtClean="0"/>
              <a:t>, report error when there is none)</a:t>
            </a:r>
          </a:p>
          <a:p>
            <a:pPr lvl="1">
              <a:defRPr/>
            </a:pPr>
            <a:r>
              <a:rPr lang="en-US" sz="1800" dirty="0" smtClean="0"/>
              <a:t>Optimizations must be conservative, and always correct</a:t>
            </a:r>
          </a:p>
          <a:p>
            <a:pPr lvl="1">
              <a:defRPr/>
            </a:pPr>
            <a:r>
              <a:rPr lang="en-US" sz="1800" dirty="0" smtClean="0"/>
              <a:t>never 'take a risk':  99% != 100%  </a:t>
            </a:r>
            <a:r>
              <a:rPr lang="en-US" sz="1800" dirty="0" err="1" smtClean="0"/>
              <a:t>Eg</a:t>
            </a:r>
            <a:r>
              <a:rPr lang="en-US" sz="1800" dirty="0" smtClean="0"/>
              <a:t>:</a:t>
            </a:r>
          </a:p>
          <a:p>
            <a:pPr lvl="2">
              <a:defRPr/>
            </a:pPr>
            <a:r>
              <a:rPr lang="en-US" sz="1800" dirty="0" smtClean="0"/>
              <a:t>fetch &amp;</a:t>
            </a:r>
            <a:r>
              <a:rPr lang="en-US" sz="1800" dirty="0" err="1" smtClean="0"/>
              <a:t>o.m</a:t>
            </a:r>
            <a:r>
              <a:rPr lang="en-US" sz="1800" dirty="0"/>
              <a:t> </a:t>
            </a:r>
            <a:r>
              <a:rPr lang="en-US" sz="1800" dirty="0" smtClean="0"/>
              <a:t>and remember </a:t>
            </a:r>
            <a:r>
              <a:rPr lang="en-US" sz="1800" dirty="0" smtClean="0">
                <a:solidFill>
                  <a:srgbClr val="0000FF"/>
                </a:solidFill>
              </a:rPr>
              <a:t>m</a:t>
            </a:r>
            <a:r>
              <a:rPr lang="en-US" sz="1800" dirty="0" smtClean="0"/>
              <a:t>'s address</a:t>
            </a:r>
          </a:p>
          <a:p>
            <a:pPr lvl="2">
              <a:defRPr/>
            </a:pPr>
            <a:r>
              <a:rPr lang="en-US" sz="1800" dirty="0" smtClean="0"/>
              <a:t>if call to </a:t>
            </a:r>
            <a:r>
              <a:rPr lang="en-US" sz="1800" dirty="0" smtClean="0">
                <a:solidFill>
                  <a:srgbClr val="0000FF"/>
                </a:solidFill>
              </a:rPr>
              <a:t>m</a:t>
            </a:r>
            <a:r>
              <a:rPr lang="en-US" sz="1800" dirty="0" smtClean="0"/>
              <a:t> then call remembered </a:t>
            </a:r>
            <a:r>
              <a:rPr lang="en-US" sz="1800" dirty="0" smtClean="0">
                <a:solidFill>
                  <a:srgbClr val="0000FF"/>
                </a:solidFill>
              </a:rPr>
              <a:t>m</a:t>
            </a:r>
            <a:r>
              <a:rPr lang="en-US" sz="1800" dirty="0" smtClean="0"/>
              <a:t>, </a:t>
            </a:r>
            <a:r>
              <a:rPr lang="en-US" sz="1800" i="1" dirty="0" smtClean="0"/>
              <a:t>so long as </a:t>
            </a:r>
            <a:r>
              <a:rPr lang="en-US" sz="1800" i="1" dirty="0" err="1" smtClean="0"/>
              <a:t>obj.vtbl</a:t>
            </a:r>
            <a:r>
              <a:rPr lang="en-US" sz="1800" i="1" dirty="0" smtClean="0"/>
              <a:t> == </a:t>
            </a:r>
            <a:r>
              <a:rPr lang="en-US" sz="1800" i="1" dirty="0" err="1" smtClean="0"/>
              <a:t>o.vtbl</a:t>
            </a:r>
            <a:endParaRPr lang="en-US" sz="1800" i="1" dirty="0" smtClean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 smtClean="0"/>
              <a:t>Large part of analysis goes towards proving safety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37F479F4-CE17-414A-9E48-C034E67B830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" name="TextBox 2"/>
          <p:cNvSpPr txBox="1"/>
          <p:nvPr/>
        </p:nvSpPr>
        <p:spPr>
          <a:xfrm>
            <a:off x="2209800" y="4648200"/>
            <a:ext cx="41910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However, it’s not </a:t>
            </a:r>
            <a:r>
              <a:rPr lang="en-US" dirty="0" err="1" smtClean="0"/>
              <a:t>black&amp;white</a:t>
            </a:r>
            <a:r>
              <a:rPr lang="en-US" dirty="0" smtClean="0"/>
              <a:t>.  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hoist bounds-check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elide exception thru DCE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e2213725-3166-4538-91ad-621f01d169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2620</TotalTime>
  <Words>4603</Words>
  <Application>Microsoft Office PowerPoint</Application>
  <PresentationFormat>On-screen Show (4:3)</PresentationFormat>
  <Paragraphs>1176</Paragraphs>
  <Slides>50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b</vt:lpstr>
      <vt:lpstr>Consolas</vt:lpstr>
      <vt:lpstr>Tahoma</vt:lpstr>
      <vt:lpstr>Wingdings</vt:lpstr>
      <vt:lpstr>Blends</vt:lpstr>
      <vt:lpstr>CSE P501 – Compiler Construction</vt:lpstr>
      <vt:lpstr>Code Improvement</vt:lpstr>
      <vt:lpstr>“Optimization”</vt:lpstr>
      <vt:lpstr>Example Optimization</vt:lpstr>
      <vt:lpstr>Example Optimization: A[row, col]</vt:lpstr>
      <vt:lpstr>Optimize A[,] = 0</vt:lpstr>
      <vt:lpstr>Optimization Phase</vt:lpstr>
      <vt:lpstr>Common Problems in Optimization</vt:lpstr>
      <vt:lpstr>Issues (1)</vt:lpstr>
      <vt:lpstr>Issues (2)</vt:lpstr>
      <vt:lpstr>Issues (3)</vt:lpstr>
      <vt:lpstr>Eliminating Redundancy</vt:lpstr>
      <vt:lpstr>Value Numbering</vt:lpstr>
      <vt:lpstr>Redundancies?</vt:lpstr>
      <vt:lpstr>Local Value Numbering (LVN)</vt:lpstr>
      <vt:lpstr>Transform Code</vt:lpstr>
      <vt:lpstr>Solution - SSA</vt:lpstr>
      <vt:lpstr>Extensions to LVN</vt:lpstr>
      <vt:lpstr>LVN in Detail (1)</vt:lpstr>
      <vt:lpstr>LVN in Detail (2)</vt:lpstr>
      <vt:lpstr>LVN in Detail (3)</vt:lpstr>
      <vt:lpstr>LVN in Detail (4)</vt:lpstr>
      <vt:lpstr>LVN in Detail: Summary</vt:lpstr>
      <vt:lpstr>LVN in Detail - Superscript Notation</vt:lpstr>
      <vt:lpstr>LVN Algorithm</vt:lpstr>
      <vt:lpstr>Basic Block</vt:lpstr>
      <vt:lpstr>Reminder: Flowgraph</vt:lpstr>
      <vt:lpstr>Real Example Flowgraph</vt:lpstr>
      <vt:lpstr>EBBs: Formal Definition</vt:lpstr>
      <vt:lpstr>Example Extended Basic Blocks (EBBs)</vt:lpstr>
      <vt:lpstr>Optimization Scopes</vt:lpstr>
      <vt:lpstr>Local Optimization</vt:lpstr>
      <vt:lpstr>Regional Optimization</vt:lpstr>
      <vt:lpstr>Global Optimization</vt:lpstr>
      <vt:lpstr>Whole-Program Optimization (WPO)</vt:lpstr>
      <vt:lpstr>Super-Local Value Numbering (SVN)</vt:lpstr>
      <vt:lpstr>Value Numbering over EBBs</vt:lpstr>
      <vt:lpstr>SSA Name Space (from before)</vt:lpstr>
      <vt:lpstr>SSA Name Space</vt:lpstr>
      <vt:lpstr>φ Functions</vt:lpstr>
      <vt:lpstr>SVN with Bells &amp; Whistles</vt:lpstr>
      <vt:lpstr>Larger Scopes</vt:lpstr>
      <vt:lpstr>Dominators</vt:lpstr>
      <vt:lpstr>Dominator Sets</vt:lpstr>
      <vt:lpstr>Dominator Tree &amp; IDom</vt:lpstr>
      <vt:lpstr>Dominator Value Numbering</vt:lpstr>
      <vt:lpstr>DVN algorithm</vt:lpstr>
      <vt:lpstr>Dominator Value Numbering</vt:lpstr>
      <vt:lpstr>The Story So Far…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261</cp:revision>
  <dcterms:created xsi:type="dcterms:W3CDTF">2002-10-01T01:44:57Z</dcterms:created>
  <dcterms:modified xsi:type="dcterms:W3CDTF">2014-05-11T21:59:17Z</dcterms:modified>
</cp:coreProperties>
</file>