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8"/>
  </p:notesMasterIdLst>
  <p:handoutMasterIdLst>
    <p:handoutMasterId r:id="rId29"/>
  </p:handoutMasterIdLst>
  <p:sldIdLst>
    <p:sldId id="282" r:id="rId2"/>
    <p:sldId id="283" r:id="rId3"/>
    <p:sldId id="258" r:id="rId4"/>
    <p:sldId id="288" r:id="rId5"/>
    <p:sldId id="259" r:id="rId6"/>
    <p:sldId id="285" r:id="rId7"/>
    <p:sldId id="260" r:id="rId8"/>
    <p:sldId id="261" r:id="rId9"/>
    <p:sldId id="265" r:id="rId10"/>
    <p:sldId id="287" r:id="rId11"/>
    <p:sldId id="286" r:id="rId12"/>
    <p:sldId id="262" r:id="rId13"/>
    <p:sldId id="269" r:id="rId14"/>
    <p:sldId id="263" r:id="rId15"/>
    <p:sldId id="264" r:id="rId16"/>
    <p:sldId id="289" r:id="rId17"/>
    <p:sldId id="270" r:id="rId18"/>
    <p:sldId id="271" r:id="rId19"/>
    <p:sldId id="272" r:id="rId20"/>
    <p:sldId id="278" r:id="rId21"/>
    <p:sldId id="281" r:id="rId22"/>
    <p:sldId id="273" r:id="rId23"/>
    <p:sldId id="274" r:id="rId24"/>
    <p:sldId id="277" r:id="rId25"/>
    <p:sldId id="276" r:id="rId26"/>
    <p:sldId id="291" r:id="rId27"/>
  </p:sldIdLst>
  <p:sldSz cx="9144000" cy="6858000" type="screen4x3"/>
  <p:notesSz cx="6934200" cy="90805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8" autoAdjust="0"/>
    <p:restoredTop sz="94660"/>
  </p:normalViewPr>
  <p:slideViewPr>
    <p:cSldViewPr>
      <p:cViewPr varScale="1">
        <p:scale>
          <a:sx n="97" d="100"/>
          <a:sy n="97" d="100"/>
        </p:scale>
        <p:origin x="4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S-</a:t>
            </a:r>
            <a:fld id="{2F1AD0D8-F809-4739-93AA-D8585E9F6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45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7B27FE-BC6E-4CFB-9107-1A52DD467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5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S-</a:t>
            </a:r>
            <a:fld id="{6B279495-00F0-43F4-BA6A-E37F82F5A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51E1255C-25B5-47CB-8876-4A86F03B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S-</a:t>
            </a:r>
            <a:fld id="{C4100C6F-166B-415C-8A23-0E8BBC50D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8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12284" y="139052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94871" y="13905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36109" y="561327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05996" y="561327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21771" y="48830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56771" y="31102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37684" y="821677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1229858" y="289865"/>
            <a:ext cx="77930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8"/>
            </p:custDataLst>
          </p:nvPr>
        </p:nvSpPr>
        <p:spPr bwMode="auto">
          <a:xfrm>
            <a:off x="1066800" y="6400800"/>
            <a:ext cx="1905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00800"/>
            <a:ext cx="2895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9"/>
            </p:custDataLst>
          </p:nvPr>
        </p:nvSpPr>
        <p:spPr bwMode="auto">
          <a:xfrm>
            <a:off x="6934200" y="6400800"/>
            <a:ext cx="1905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S-</a:t>
            </a:r>
            <a:fld id="{D1F7387F-66D2-4E1A-A68D-68EE6FD2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7" r:id="rId3"/>
    <p:sldLayoutId id="2147483796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S</a:t>
            </a:r>
            <a:r>
              <a:rPr lang="en-US" dirty="0" smtClean="0"/>
              <a:t>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371600" y="2514600"/>
            <a:ext cx="6096000" cy="19812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Optimizing transformations : a sampler</a:t>
            </a:r>
            <a:endParaRPr lang="en-US" sz="24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Will dig deeper later, after analyzing loops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114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Prime </a:t>
            </a:r>
            <a:r>
              <a:rPr lang="en-US" sz="2400" dirty="0" smtClean="0">
                <a:solidFill>
                  <a:srgbClr val="FF0000"/>
                </a:solidFill>
              </a:rPr>
              <a:t>directive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optimization will change observable program behavior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This can be subtle.  </a:t>
            </a:r>
            <a:r>
              <a:rPr lang="en-US" sz="2000" dirty="0" err="1" smtClean="0"/>
              <a:t>Eg</a:t>
            </a:r>
            <a:r>
              <a:rPr lang="en-US" sz="2000" dirty="0" smtClean="0"/>
              <a:t>:</a:t>
            </a:r>
          </a:p>
          <a:p>
            <a:pPr lvl="2"/>
            <a:r>
              <a:rPr lang="en-US" sz="1800" dirty="0"/>
              <a:t>What is "observable"?  (via IO?  to another thread</a:t>
            </a:r>
            <a:r>
              <a:rPr lang="en-US" sz="1800" dirty="0" smtClean="0"/>
              <a:t>?)</a:t>
            </a:r>
          </a:p>
          <a:p>
            <a:pPr lvl="2"/>
            <a:r>
              <a:rPr lang="en-US" sz="1800" dirty="0" smtClean="0"/>
              <a:t>Dead-Code-Eliminate a </a:t>
            </a:r>
            <a:r>
              <a:rPr lang="en-US" sz="1800" i="1" dirty="0" smtClean="0"/>
              <a:t>throw</a:t>
            </a:r>
            <a:r>
              <a:rPr lang="en-US" sz="1800" dirty="0" smtClean="0"/>
              <a:t> ?</a:t>
            </a:r>
            <a:endParaRPr lang="en-US" sz="1800" dirty="0"/>
          </a:p>
          <a:p>
            <a:pPr lvl="2"/>
            <a:r>
              <a:rPr lang="en-US" sz="1800" dirty="0" smtClean="0"/>
              <a:t>Language Reference Manual is ambiguous/undefined/negotiable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Avoid </a:t>
            </a:r>
            <a:r>
              <a:rPr lang="en-US" sz="2400" i="1" dirty="0" smtClean="0"/>
              <a:t>harmful</a:t>
            </a:r>
            <a:r>
              <a:rPr lang="en-US" sz="2400" dirty="0" smtClean="0"/>
              <a:t> optimizations</a:t>
            </a:r>
          </a:p>
          <a:p>
            <a:pPr lvl="1"/>
            <a:r>
              <a:rPr lang="en-US" sz="2000" dirty="0" smtClean="0"/>
              <a:t>If an optimization does not improve code significantly, don't do it: it harms </a:t>
            </a:r>
            <a:r>
              <a:rPr lang="en-US" sz="2000" dirty="0" err="1" smtClean="0"/>
              <a:t>thruput</a:t>
            </a:r>
            <a:endParaRPr lang="en-US" sz="2000" dirty="0" smtClean="0"/>
          </a:p>
          <a:p>
            <a:pPr lvl="1"/>
            <a:r>
              <a:rPr lang="en-US" sz="2000" dirty="0" smtClean="0"/>
              <a:t>If an optimization degrades code quality, don't do it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</a:t>
            </a:r>
            <a:r>
              <a:rPr lang="en-US" i="1" dirty="0" smtClean="0"/>
              <a:t>hoist </a:t>
            </a:r>
            <a:r>
              <a:rPr lang="en-US" dirty="0" smtClean="0"/>
              <a:t>legal?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282189"/>
            <a:ext cx="8305800" cy="3416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start;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finish; ++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+= 7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781750"/>
            <a:ext cx="8295939" cy="18374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&gt;= finish)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0 ||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throw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OutOfBounds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+=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777105"/>
            <a:ext cx="8312075" cy="18374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if (start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0 ||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finish &gt;=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throw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OutOfBounds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start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&gt;= finish)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+=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1" y="5838388"/>
            <a:ext cx="655320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Another example: "volatile" pretty much kills all attempts to optimize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035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36433D6-3576-4017-B742-523E4F9F97C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Dead Code Elimination (DCE)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64695" y="1524000"/>
            <a:ext cx="8458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compiler can </a:t>
            </a:r>
            <a:r>
              <a:rPr lang="en-US" sz="2400" i="1" dirty="0" smtClean="0"/>
              <a:t>prove</a:t>
            </a:r>
            <a:r>
              <a:rPr lang="en-US" sz="2400" dirty="0" smtClean="0"/>
              <a:t> a computation is not required, remove it.  Either: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Unreachable</a:t>
            </a:r>
            <a:r>
              <a:rPr lang="en-US" sz="2000" dirty="0" smtClean="0"/>
              <a:t> operations - always safe to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/>
              <a:t>Useless</a:t>
            </a:r>
            <a:r>
              <a:rPr lang="en-US" sz="2000" dirty="0"/>
              <a:t> </a:t>
            </a:r>
            <a:r>
              <a:rPr lang="en-US" sz="2000" dirty="0" smtClean="0"/>
              <a:t>operations - reachable, and executed, but results not actually required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Dead code often results from other transformations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Often want to do DCE several times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CFCBE9D-0D84-4D55-92DE-B8014451B5D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Dead Code Elimination (DCE)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8288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Classic algorithm is similar to "garbage collection"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Pass I – Mark all </a:t>
            </a:r>
            <a:r>
              <a:rPr lang="en-US" sz="2000" i="1" dirty="0" smtClean="0"/>
              <a:t>useful</a:t>
            </a:r>
            <a:r>
              <a:rPr lang="en-US" sz="2000" dirty="0" smtClean="0"/>
              <a:t>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Instructions whose result does, or </a:t>
            </a:r>
            <a:r>
              <a:rPr lang="en-US" sz="1800" i="1" dirty="0" smtClean="0"/>
              <a:t>can</a:t>
            </a:r>
            <a:r>
              <a:rPr lang="en-US" sz="1800" dirty="0" smtClean="0"/>
              <a:t>, affect visible behavior: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Input or Output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Updates to object fields that </a:t>
            </a:r>
            <a:r>
              <a:rPr lang="en-US" sz="1400" i="1" dirty="0" smtClean="0"/>
              <a:t>might </a:t>
            </a:r>
            <a:r>
              <a:rPr lang="en-US" sz="1400" dirty="0" smtClean="0"/>
              <a:t>be used later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Instructions that may throw an exception (</a:t>
            </a:r>
            <a:r>
              <a:rPr lang="en-US" sz="1400" dirty="0" err="1" smtClean="0"/>
              <a:t>eg</a:t>
            </a:r>
            <a:r>
              <a:rPr lang="en-US" sz="1400" dirty="0" smtClean="0"/>
              <a:t>: array bounds check)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Calls to functions that </a:t>
            </a:r>
            <a:r>
              <a:rPr lang="en-US" sz="1400" i="1" dirty="0" smtClean="0"/>
              <a:t>might </a:t>
            </a:r>
            <a:r>
              <a:rPr lang="en-US" sz="1400" dirty="0" smtClean="0"/>
              <a:t>perform IO or affect visible behavior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(Remember, for many languages, compiler does not entire program at one time)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Mark all </a:t>
            </a:r>
            <a:r>
              <a:rPr lang="en-US" sz="1800" i="1" dirty="0" smtClean="0"/>
              <a:t>useful </a:t>
            </a:r>
            <a:r>
              <a:rPr lang="en-US" sz="1800" dirty="0" smtClean="0"/>
              <a:t>instructions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Repeat until no more changes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Pass II – delete all unmarked instructions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BB3BFCE-E4AD-4E91-8CDF-599E7BADB6F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Motion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255122"/>
            <a:ext cx="7772400" cy="215953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Idea: move an operation to a location where it is executed less frequently</a:t>
            </a:r>
          </a:p>
          <a:p>
            <a:pPr lvl="1" eaLnBrk="1" hangingPunct="1"/>
            <a:r>
              <a:rPr lang="en-US" sz="1800" dirty="0" smtClean="0"/>
              <a:t>Classic situation: </a:t>
            </a:r>
            <a:r>
              <a:rPr lang="en-US" sz="1800" i="1" dirty="0" smtClean="0"/>
              <a:t>hoist</a:t>
            </a:r>
            <a:r>
              <a:rPr lang="en-US" sz="1800" dirty="0" smtClean="0"/>
              <a:t> loop-invariant code: execute once, rather than on every iteration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Lazy code motion &amp; </a:t>
            </a:r>
            <a:r>
              <a:rPr lang="en-US" sz="2000" i="1" dirty="0" smtClean="0"/>
              <a:t>partial</a:t>
            </a:r>
            <a:r>
              <a:rPr lang="en-US" sz="2000" dirty="0" smtClean="0"/>
              <a:t> redundancy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68156" y="3586642"/>
            <a:ext cx="1219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 = b + 1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68356" y="3586642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 = b *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30156" y="4615666"/>
            <a:ext cx="1229509" cy="6473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= b * 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= a . . .</a:t>
            </a:r>
          </a:p>
        </p:txBody>
      </p:sp>
      <p:cxnSp>
        <p:nvCxnSpPr>
          <p:cNvPr id="5" name="Straight Arrow Connector 4"/>
          <p:cNvCxnSpPr>
            <a:stCxn id="3" idx="2"/>
            <a:endCxn id="10" idx="0"/>
          </p:cNvCxnSpPr>
          <p:nvPr/>
        </p:nvCxnSpPr>
        <p:spPr bwMode="auto">
          <a:xfrm>
            <a:off x="1077756" y="3967642"/>
            <a:ext cx="767155" cy="648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2"/>
            <a:endCxn id="10" idx="0"/>
          </p:cNvCxnSpPr>
          <p:nvPr/>
        </p:nvCxnSpPr>
        <p:spPr bwMode="auto">
          <a:xfrm flipH="1">
            <a:off x="1844911" y="3967642"/>
            <a:ext cx="794945" cy="648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4772809" y="3714528"/>
            <a:ext cx="1219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 = b + 1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a = b *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62699" y="399333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 = b * 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419613" y="5000004"/>
            <a:ext cx="1238474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=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. . 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6" name="Straight Arrow Connector 25"/>
          <p:cNvCxnSpPr>
            <a:stCxn id="23" idx="2"/>
            <a:endCxn id="25" idx="0"/>
          </p:cNvCxnSpPr>
          <p:nvPr/>
        </p:nvCxnSpPr>
        <p:spPr bwMode="auto">
          <a:xfrm>
            <a:off x="5382409" y="4400328"/>
            <a:ext cx="656441" cy="5996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24" idx="2"/>
            <a:endCxn id="25" idx="0"/>
          </p:cNvCxnSpPr>
          <p:nvPr/>
        </p:nvCxnSpPr>
        <p:spPr bwMode="auto">
          <a:xfrm flipH="1">
            <a:off x="6038850" y="4374330"/>
            <a:ext cx="895349" cy="625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669743" y="5811403"/>
            <a:ext cx="3976688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Replicate, so </a:t>
            </a:r>
            <a:r>
              <a:rPr lang="en-US" sz="1600" dirty="0" smtClean="0">
                <a:solidFill>
                  <a:srgbClr val="FF0000"/>
                </a:solidFill>
              </a:rPr>
              <a:t>a</a:t>
            </a:r>
            <a:r>
              <a:rPr lang="en-US" sz="1600" dirty="0" smtClean="0"/>
              <a:t> need not be re-calculated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1" y="5460388"/>
            <a:ext cx="3581400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/>
              <a:t>must be re-calculated - wasteful if control took right-hand arm</a:t>
            </a:r>
            <a:endParaRPr 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S-</a:t>
            </a:r>
            <a:fld id="{9C2C67A1-4FB2-4C63-9060-7B4A64DE761E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Specialization:1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97267" y="1523676"/>
            <a:ext cx="8458200" cy="4191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Idea: Replace general operation in IR with more specific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Constant folding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speedInFeetPerMinute</a:t>
            </a:r>
            <a:r>
              <a:rPr lang="en-US" sz="1600" dirty="0" smtClean="0"/>
              <a:t> = </a:t>
            </a:r>
            <a:r>
              <a:rPr lang="en-US" sz="1600" dirty="0" err="1" smtClean="0"/>
              <a:t>speedInMilesPerHour</a:t>
            </a:r>
            <a:r>
              <a:rPr lang="en-US" sz="1600" dirty="0" smtClean="0"/>
              <a:t> * </a:t>
            </a:r>
            <a:r>
              <a:rPr lang="en-US" sz="1600" dirty="0" err="1" smtClean="0"/>
              <a:t>FeetPerMile</a:t>
            </a:r>
            <a:r>
              <a:rPr lang="en-US" sz="1600" dirty="0" smtClean="0"/>
              <a:t> / </a:t>
            </a:r>
            <a:r>
              <a:rPr lang="en-US" sz="1600" dirty="0" err="1" smtClean="0"/>
              <a:t>MinutesPerHour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speedInFeetPerMinute</a:t>
            </a:r>
            <a:r>
              <a:rPr lang="en-US" sz="1600" dirty="0" smtClean="0"/>
              <a:t> = </a:t>
            </a:r>
            <a:r>
              <a:rPr lang="en-US" sz="1600" dirty="0" err="1" smtClean="0"/>
              <a:t>speedInMilesPerHour</a:t>
            </a:r>
            <a:r>
              <a:rPr lang="en-US" sz="1600" dirty="0" smtClean="0"/>
              <a:t> * 5280 / 60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600" dirty="0" smtClean="0"/>
              <a:t>                                     = </a:t>
            </a:r>
            <a:r>
              <a:rPr lang="en-US" sz="1600" dirty="0" err="1" smtClean="0"/>
              <a:t>speedInMilesPerHour</a:t>
            </a:r>
            <a:r>
              <a:rPr lang="en-US" sz="1600" dirty="0" smtClean="0"/>
              <a:t> * 88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Replace multiplication-by-a-constant with left-shift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Replace division-by-a-constant with right-shift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Peephole optimizations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>
                <a:solidFill>
                  <a:srgbClr val="0070C0"/>
                </a:solidFill>
              </a:rPr>
              <a:t>mov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eax</a:t>
            </a:r>
            <a:r>
              <a:rPr lang="en-US" sz="1800" dirty="0" smtClean="0">
                <a:solidFill>
                  <a:srgbClr val="0070C0"/>
                </a:solidFill>
              </a:rPr>
              <a:t>, 0</a:t>
            </a:r>
            <a:r>
              <a:rPr lang="en-US" sz="1800" dirty="0" smtClean="0"/>
              <a:t>	=&gt;   </a:t>
            </a:r>
            <a:r>
              <a:rPr lang="en-US" sz="1800" dirty="0" err="1" smtClean="0">
                <a:solidFill>
                  <a:srgbClr val="0070C0"/>
                </a:solidFill>
              </a:rPr>
              <a:t>xor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eax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eax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S-</a:t>
            </a:r>
            <a:fld id="{9C2C67A1-4FB2-4C63-9060-7B4A64DE761E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Specialization:2 - Eliminate Tail Recursion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952176"/>
            <a:ext cx="7543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Factorial - recursive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(n) = if (n &lt;= 2) return 1; else return n * </a:t>
            </a: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(n - 1);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'accumulating' Factorial - tail-recursive</a:t>
            </a:r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'(n, r) = if (n &lt;= 2) return 1; else return </a:t>
            </a: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'(n - 1, n*r)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call </a:t>
            </a: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'(10, 1)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Optimize-away the call overhead; replace with simple </a:t>
            </a:r>
            <a:r>
              <a:rPr lang="en-US" sz="1800" dirty="0" smtClean="0">
                <a:solidFill>
                  <a:srgbClr val="0000FF"/>
                </a:solidFill>
              </a:rPr>
              <a:t>jump</a:t>
            </a:r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'(n, r) = if (n &lt;= 2) return 1; else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n = n - 1; r = n*r; jump back to start of </a:t>
            </a:r>
            <a:r>
              <a:rPr lang="en-US" sz="1800" dirty="0" err="1" smtClean="0">
                <a:solidFill>
                  <a:srgbClr val="0000FF"/>
                </a:solidFill>
              </a:rPr>
              <a:t>fac</a:t>
            </a:r>
            <a:r>
              <a:rPr lang="en-US" sz="1800" dirty="0" smtClean="0">
                <a:solidFill>
                  <a:srgbClr val="0000FF"/>
                </a:solidFill>
              </a:rPr>
              <a:t>'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 replace </a:t>
            </a:r>
            <a:r>
              <a:rPr lang="en-US" sz="1800" dirty="0" err="1" smtClean="0"/>
              <a:t>rercursive</a:t>
            </a:r>
            <a:r>
              <a:rPr lang="en-US" sz="1800" dirty="0" smtClean="0"/>
              <a:t> call with a loop and just one stack frame</a:t>
            </a:r>
          </a:p>
          <a:p>
            <a:pPr marL="400050" eaLnBrk="1" hangingPunct="1">
              <a:lnSpc>
                <a:spcPct val="90000"/>
              </a:lnSpc>
            </a:pPr>
            <a:endParaRPr lang="en-US" sz="1400" dirty="0" smtClean="0"/>
          </a:p>
          <a:p>
            <a:pPr marL="400050" eaLnBrk="1" hangingPunct="1">
              <a:lnSpc>
                <a:spcPct val="90000"/>
              </a:lnSpc>
            </a:pPr>
            <a:r>
              <a:rPr lang="en-US" sz="1800" dirty="0" smtClean="0"/>
              <a:t>Issue?</a:t>
            </a:r>
          </a:p>
          <a:p>
            <a:pPr marL="400050" eaLnBrk="1" hangingPunct="1">
              <a:lnSpc>
                <a:spcPct val="90000"/>
              </a:lnSpc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Avoid stack overflow - good! - "observable" change?</a:t>
            </a:r>
          </a:p>
        </p:txBody>
      </p:sp>
    </p:spTree>
    <p:extLst>
      <p:ext uri="{BB962C8B-B14F-4D97-AF65-F5344CB8AC3E}">
        <p14:creationId xmlns:p14="http://schemas.microsoft.com/office/powerpoint/2010/main" val="140891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A587289A-F3F7-4DCD-8CD5-BBFB4635D53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Strength Reduction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968477"/>
            <a:ext cx="7772400" cy="444172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Classic example: Array references in a loop</a:t>
            </a:r>
          </a:p>
          <a:p>
            <a:pPr lvl="1" eaLnBrk="1" hangingPunct="1"/>
            <a:r>
              <a:rPr lang="en-US" sz="1800" dirty="0" smtClean="0"/>
              <a:t>for (k = 0; k &lt; n; k++) a[k] = 0;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eaLnBrk="1" hangingPunct="1"/>
            <a:r>
              <a:rPr lang="en-US" sz="1800" dirty="0" smtClean="0"/>
              <a:t>Naive </a:t>
            </a:r>
            <a:r>
              <a:rPr lang="en-US" sz="1800" dirty="0" err="1" smtClean="0"/>
              <a:t>codegen</a:t>
            </a:r>
            <a:r>
              <a:rPr lang="en-US" sz="1800" dirty="0" smtClean="0"/>
              <a:t> for </a:t>
            </a:r>
            <a:r>
              <a:rPr lang="en-US" sz="1800" dirty="0" smtClean="0">
                <a:solidFill>
                  <a:srgbClr val="0000FF"/>
                </a:solidFill>
              </a:rPr>
              <a:t>a[k] = 0 </a:t>
            </a:r>
            <a:r>
              <a:rPr lang="en-US" sz="1800" dirty="0" smtClean="0"/>
              <a:t>in loop body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1800" dirty="0" err="1" smtClean="0">
                <a:solidFill>
                  <a:srgbClr val="FF0000"/>
                </a:solidFill>
              </a:rPr>
              <a:t>mov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4</a:t>
            </a: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r>
              <a:rPr lang="en-US" sz="1800" dirty="0" smtClean="0">
                <a:solidFill>
                  <a:srgbClr val="00B050"/>
                </a:solidFill>
              </a:rPr>
              <a:t> = 4 bytes</a:t>
            </a:r>
          </a:p>
          <a:p>
            <a:pPr lvl="1" eaLnBrk="1" hangingPunct="1"/>
            <a:r>
              <a:rPr lang="en-US" sz="1800" dirty="0" err="1" smtClean="0">
                <a:solidFill>
                  <a:srgbClr val="FF0000"/>
                </a:solidFill>
              </a:rPr>
              <a:t>imul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[</a:t>
            </a:r>
            <a:r>
              <a:rPr lang="en-US" sz="1800" dirty="0" err="1" smtClean="0">
                <a:solidFill>
                  <a:srgbClr val="FF0000"/>
                </a:solidFill>
              </a:rPr>
              <a:t>ebp+offset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1800" dirty="0" smtClean="0">
                <a:solidFill>
                  <a:srgbClr val="FF0000"/>
                </a:solidFill>
              </a:rPr>
              <a:t>]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// k *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800" dirty="0" smtClean="0">
                <a:solidFill>
                  <a:srgbClr val="FF0000"/>
                </a:solidFill>
              </a:rPr>
              <a:t>add </a:t>
            </a:r>
            <a:r>
              <a:rPr lang="en-US" sz="1800" dirty="0" err="1" smtClean="0">
                <a:solidFill>
                  <a:srgbClr val="FF0000"/>
                </a:solidFill>
              </a:rPr>
              <a:t>eax</a:t>
            </a:r>
            <a:r>
              <a:rPr lang="en-US" sz="1800" dirty="0" smtClean="0">
                <a:solidFill>
                  <a:srgbClr val="FF0000"/>
                </a:solidFill>
              </a:rPr>
              <a:t>, [</a:t>
            </a:r>
            <a:r>
              <a:rPr lang="en-US" sz="1800" dirty="0" err="1" smtClean="0">
                <a:solidFill>
                  <a:srgbClr val="FF0000"/>
                </a:solidFill>
              </a:rPr>
              <a:t>ebp+offset</a:t>
            </a:r>
            <a:r>
              <a:rPr lang="en-US" sz="18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]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00B050"/>
                </a:solidFill>
              </a:rPr>
              <a:t>// &amp;a[0] + k * </a:t>
            </a:r>
            <a:r>
              <a:rPr lang="en-US" sz="1800" dirty="0" err="1" smtClean="0">
                <a:solidFill>
                  <a:srgbClr val="00B050"/>
                </a:solidFill>
              </a:rPr>
              <a:t>elemsize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[</a:t>
            </a:r>
            <a:r>
              <a:rPr lang="en-US" sz="1800" dirty="0" err="1" smtClean="0"/>
              <a:t>eax</a:t>
            </a:r>
            <a:r>
              <a:rPr lang="en-US" sz="1800" dirty="0" smtClean="0"/>
              <a:t>], 0			</a:t>
            </a:r>
            <a:r>
              <a:rPr lang="en-US" sz="1800" dirty="0" smtClean="0">
                <a:solidFill>
                  <a:srgbClr val="00B050"/>
                </a:solidFill>
              </a:rPr>
              <a:t>// a[k] = 0</a:t>
            </a:r>
          </a:p>
          <a:p>
            <a:pPr lvl="1" eaLnBrk="1" hangingPunct="1"/>
            <a:endParaRPr lang="en-US" sz="1400" dirty="0">
              <a:solidFill>
                <a:srgbClr val="00B050"/>
              </a:solidFill>
            </a:endParaRPr>
          </a:p>
          <a:p>
            <a:pPr eaLnBrk="1" hangingPunct="1"/>
            <a:r>
              <a:rPr lang="en-US" sz="1800" dirty="0" smtClean="0"/>
              <a:t>Better!</a:t>
            </a:r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eax</a:t>
            </a:r>
            <a:r>
              <a:rPr lang="en-US" sz="1800" dirty="0"/>
              <a:t>, [</a:t>
            </a:r>
            <a:r>
              <a:rPr lang="en-US" sz="1800" dirty="0" err="1"/>
              <a:t>ebp+offset</a:t>
            </a:r>
            <a:r>
              <a:rPr lang="en-US" sz="1800" baseline="-25000" dirty="0" err="1"/>
              <a:t>a</a:t>
            </a:r>
            <a:r>
              <a:rPr lang="en-US" sz="1800" dirty="0"/>
              <a:t>]		</a:t>
            </a:r>
            <a:r>
              <a:rPr lang="en-US" sz="1800" dirty="0">
                <a:solidFill>
                  <a:srgbClr val="00B050"/>
                </a:solidFill>
              </a:rPr>
              <a:t>// </a:t>
            </a:r>
            <a:r>
              <a:rPr lang="en-US" sz="1800" dirty="0" smtClean="0">
                <a:solidFill>
                  <a:srgbClr val="00B050"/>
                </a:solidFill>
              </a:rPr>
              <a:t>&amp;a[0], once-off</a:t>
            </a:r>
            <a:endParaRPr lang="en-US" sz="1800" dirty="0">
              <a:solidFill>
                <a:srgbClr val="00B050"/>
              </a:solidFill>
            </a:endParaRPr>
          </a:p>
          <a:p>
            <a:pPr lvl="1" eaLnBrk="1" hangingPunct="1"/>
            <a:endParaRPr lang="en-US" sz="1400" dirty="0" smtClean="0"/>
          </a:p>
          <a:p>
            <a:pPr lvl="1" eaLnBrk="1" hangingPunct="1"/>
            <a:r>
              <a:rPr lang="en-US" sz="1800" dirty="0" err="1" smtClean="0"/>
              <a:t>mov</a:t>
            </a:r>
            <a:r>
              <a:rPr lang="en-US" sz="1800" dirty="0" smtClean="0"/>
              <a:t> [</a:t>
            </a:r>
            <a:r>
              <a:rPr lang="en-US" sz="1800" dirty="0" err="1" smtClean="0"/>
              <a:t>eax</a:t>
            </a:r>
            <a:r>
              <a:rPr lang="en-US" sz="1800" dirty="0" smtClean="0"/>
              <a:t>], 0			</a:t>
            </a:r>
            <a:r>
              <a:rPr lang="en-US" sz="1800" dirty="0" smtClean="0">
                <a:solidFill>
                  <a:srgbClr val="00B050"/>
                </a:solidFill>
              </a:rPr>
              <a:t>// a[k] = 0</a:t>
            </a:r>
          </a:p>
          <a:p>
            <a:pPr lvl="1" eaLnBrk="1" hangingPunct="1"/>
            <a:r>
              <a:rPr lang="en-US" sz="1800" dirty="0">
                <a:solidFill>
                  <a:srgbClr val="FF0000"/>
                </a:solidFill>
              </a:rPr>
              <a:t>add </a:t>
            </a:r>
            <a:r>
              <a:rPr lang="en-US" sz="1800" dirty="0" err="1">
                <a:solidFill>
                  <a:srgbClr val="FF0000"/>
                </a:solidFill>
              </a:rPr>
              <a:t>eax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4	</a:t>
            </a: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</a:rPr>
              <a:t>eax</a:t>
            </a:r>
            <a:r>
              <a:rPr lang="en-US" sz="1800" dirty="0" smtClean="0">
                <a:solidFill>
                  <a:srgbClr val="00B050"/>
                </a:solidFill>
              </a:rPr>
              <a:t> = &amp;a[k+1]</a:t>
            </a:r>
            <a:endParaRPr lang="en-US" sz="1800" dirty="0">
              <a:solidFill>
                <a:srgbClr val="00B050"/>
              </a:solidFill>
            </a:endParaRPr>
          </a:p>
          <a:p>
            <a:pPr lvl="1" eaLnBrk="1" hangingPunct="1"/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29858" y="5582334"/>
            <a:ext cx="62484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i="1" dirty="0" smtClean="0"/>
              <a:t>pointers</a:t>
            </a:r>
            <a:r>
              <a:rPr lang="en-US" dirty="0" smtClean="0"/>
              <a:t> allow a user to do this directly in C or C++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   for (p = a; p &lt; a + n; ) *p++ = 0;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715F1756-301E-4113-950C-C43D231BFA3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Strength Reduction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17095" y="2362200"/>
            <a:ext cx="8305800" cy="3157708"/>
          </a:xfrm>
        </p:spPr>
        <p:txBody>
          <a:bodyPr/>
          <a:lstStyle/>
          <a:p>
            <a:pPr eaLnBrk="1" hangingPunct="1"/>
            <a:r>
              <a:rPr lang="en-US" sz="1800" dirty="0" smtClean="0"/>
              <a:t>Idea: look for operations in a loop involving:</a:t>
            </a:r>
          </a:p>
          <a:p>
            <a:pPr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A value that does not change in the loop, the </a:t>
            </a:r>
            <a:r>
              <a:rPr lang="en-US" sz="1800" i="1" dirty="0" smtClean="0">
                <a:solidFill>
                  <a:schemeClr val="folHlink"/>
                </a:solidFill>
              </a:rPr>
              <a:t>region constant</a:t>
            </a:r>
            <a:r>
              <a:rPr lang="en-US" sz="1800" dirty="0" smtClean="0">
                <a:solidFill>
                  <a:schemeClr val="folHlink"/>
                </a:solidFill>
              </a:rPr>
              <a:t>,</a:t>
            </a:r>
            <a:r>
              <a:rPr lang="en-US" sz="1800" dirty="0" smtClean="0"/>
              <a:t> and </a:t>
            </a:r>
          </a:p>
          <a:p>
            <a:pPr lvl="1" eaLnBrk="1" hangingPunct="1"/>
            <a:r>
              <a:rPr lang="en-US" sz="1800" dirty="0" smtClean="0"/>
              <a:t>A value that varies systematically from iteration to iteration, the </a:t>
            </a:r>
            <a:r>
              <a:rPr lang="en-US" sz="1800" i="1" dirty="0" smtClean="0">
                <a:solidFill>
                  <a:schemeClr val="folHlink"/>
                </a:solidFill>
              </a:rPr>
              <a:t>induction variable</a:t>
            </a:r>
          </a:p>
          <a:p>
            <a:pPr lvl="1" eaLnBrk="1" hangingPunct="1"/>
            <a:endParaRPr lang="en-US" sz="18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1800" dirty="0" smtClean="0"/>
              <a:t>Create a new induction variable:</a:t>
            </a:r>
          </a:p>
          <a:p>
            <a:pPr lvl="1" eaLnBrk="1" hangingPunct="1"/>
            <a:r>
              <a:rPr lang="en-US" sz="1800" dirty="0" smtClean="0"/>
              <a:t>it directly computes the required sequence of values</a:t>
            </a:r>
          </a:p>
          <a:p>
            <a:pPr lvl="1" eaLnBrk="1" hangingPunct="1"/>
            <a:r>
              <a:rPr lang="en-US" sz="1800" dirty="0" smtClean="0"/>
              <a:t>use an addition in each iteration to update its value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CB449FDD-0893-49D7-B96E-D0ADC74BCFA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Common Transformations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64271" y="2290413"/>
            <a:ext cx="6858000" cy="31959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Inline substitution ("</a:t>
            </a:r>
            <a:r>
              <a:rPr lang="en-US" sz="2400" dirty="0" err="1" smtClean="0"/>
              <a:t>inlining</a:t>
            </a:r>
            <a:r>
              <a:rPr lang="en-US" sz="2400" dirty="0" smtClean="0"/>
              <a:t>")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Cloning/Replicating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Loop Unrolling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Loop </a:t>
            </a:r>
            <a:r>
              <a:rPr lang="en-US" sz="2400" dirty="0" err="1" smtClean="0"/>
              <a:t>Unswitching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695230" y="2853226"/>
            <a:ext cx="1491244" cy="2592595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4954" y="1537391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524000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5154" y="1537391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1524000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20354" y="1994591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303250" y="1981200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9000" y="1981200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7685" y="3217723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1109" y="2839053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8453" y="35760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63255" y="438893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7970" y="5193684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7239" y="5999014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82132" y="5999014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5450" y="1508848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72954" y="1994591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11288" y="3228396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1009" y="3219527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7685" y="4025582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27686" y="4767768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31006" y="3967628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1004" y="4693014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31006" y="5430908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30600" y="2845258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43899" y="5107268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31007" y="2860990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31009" y="3596311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31003" y="4348627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43407" y="3246075"/>
            <a:ext cx="1846553" cy="1811196"/>
          </a:xfrm>
          <a:prstGeom prst="bentConnector5">
            <a:avLst>
              <a:gd name="adj1" fmla="val -31245"/>
              <a:gd name="adj2" fmla="val 49238"/>
              <a:gd name="adj3" fmla="val 132423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6497" y="3005312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61085" y="2634067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9054" y="3547290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61085" y="4332763"/>
            <a:ext cx="1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7449" y="3516441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7448" y="4264542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7448" y="4989928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Optimizations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Inline </a:t>
            </a:r>
            <a:r>
              <a:rPr lang="en-US" dirty="0" smtClean="0"/>
              <a:t>Substitution - "</a:t>
            </a:r>
            <a:r>
              <a:rPr lang="en-US" dirty="0" err="1" smtClean="0"/>
              <a:t>inlining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16224" y="4168500"/>
            <a:ext cx="4822976" cy="18513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00050"/>
            <a:r>
              <a:rPr lang="en-US" sz="1600" dirty="0" smtClean="0"/>
              <a:t>Eliminates </a:t>
            </a:r>
            <a:r>
              <a:rPr lang="en-US" sz="1600" dirty="0" smtClean="0">
                <a:solidFill>
                  <a:srgbClr val="0000FF"/>
                </a:solidFill>
              </a:rPr>
              <a:t>call</a:t>
            </a:r>
            <a:r>
              <a:rPr lang="en-US" sz="1600" dirty="0" smtClean="0"/>
              <a:t> overhead</a:t>
            </a:r>
          </a:p>
          <a:p>
            <a:pPr marL="400050"/>
            <a:r>
              <a:rPr lang="en-US" sz="1600" dirty="0" smtClean="0"/>
              <a:t>Opens opportunities for more optimizations</a:t>
            </a:r>
          </a:p>
          <a:p>
            <a:pPr marL="400050"/>
            <a:r>
              <a:rPr lang="en-US" sz="1600" dirty="0" smtClean="0"/>
              <a:t>Can be applied to large method bodies too</a:t>
            </a:r>
          </a:p>
          <a:p>
            <a:pPr marL="400050"/>
            <a:r>
              <a:rPr lang="en-US" sz="1600" dirty="0" smtClean="0"/>
              <a:t>Aggressive optimizer will inline 2 or more deep</a:t>
            </a:r>
          </a:p>
          <a:p>
            <a:pPr marL="400050"/>
            <a:r>
              <a:rPr lang="en-US" sz="1600" dirty="0" smtClean="0"/>
              <a:t>Increases total code size</a:t>
            </a:r>
          </a:p>
          <a:p>
            <a:pPr marL="400050"/>
            <a:r>
              <a:rPr lang="en-US" sz="1600" dirty="0" smtClean="0"/>
              <a:t>With care, is a huge win for OO code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402121"/>
            <a:ext cx="320040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x;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836" y="3169688"/>
            <a:ext cx="3562964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f()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total =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c.getx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+ 42;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745" y="2005055"/>
            <a:ext cx="3446206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f()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total =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+ 42;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01754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with trivial </a:t>
            </a:r>
            <a:r>
              <a:rPr lang="en-US" i="1" dirty="0" smtClean="0"/>
              <a:t>getter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4606" y="276985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 </a:t>
            </a:r>
            <a:r>
              <a:rPr lang="en-US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calls </a:t>
            </a:r>
            <a:r>
              <a:rPr lang="en-US" dirty="0" err="1" smtClean="0">
                <a:solidFill>
                  <a:srgbClr val="0000FF"/>
                </a:solidFill>
              </a:rPr>
              <a:t>getx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7734" y="1606237"/>
            <a:ext cx="407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Compiler </a:t>
            </a:r>
            <a:r>
              <a:rPr lang="en-US" i="1" dirty="0" err="1" smtClean="0"/>
              <a:t>inlines</a:t>
            </a:r>
            <a:r>
              <a:rPr lang="en-US" i="1" dirty="0" smtClean="0"/>
              <a:t> </a:t>
            </a:r>
            <a:r>
              <a:rPr lang="en-US" dirty="0" smtClean="0"/>
              <a:t>body of </a:t>
            </a:r>
            <a:r>
              <a:rPr lang="en-US" dirty="0" err="1" smtClean="0">
                <a:solidFill>
                  <a:srgbClr val="0000FF"/>
                </a:solidFill>
              </a:rPr>
              <a:t>getx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into </a:t>
            </a: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3415BE9-5158-4666-B862-01BD7034120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Replication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130710" y="2316858"/>
            <a:ext cx="2362200" cy="22494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(x &lt;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 = x + 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 = z + 1;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 = p * 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 = y + x;</a:t>
            </a: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5550310" y="2057400"/>
            <a:ext cx="2286000" cy="2918081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(x &lt; y)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 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+ y;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q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 * 3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w = y + x;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 = z + 1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q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 * 3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w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+ x;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4510" y="185734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Original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8886" y="1630251"/>
            <a:ext cx="3039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Replicated code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399320"/>
            <a:ext cx="73914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+ : </a:t>
            </a:r>
            <a:r>
              <a:rPr lang="en-US" dirty="0"/>
              <a:t>extra opportunities to optimize in larger basic </a:t>
            </a:r>
            <a:r>
              <a:rPr lang="en-US" dirty="0" smtClean="0"/>
              <a:t>blocks (</a:t>
            </a:r>
            <a:r>
              <a:rPr lang="en-US" dirty="0" err="1" smtClean="0"/>
              <a:t>eg</a:t>
            </a:r>
            <a:r>
              <a:rPr lang="en-US" dirty="0" smtClean="0"/>
              <a:t>: LVN)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  : increase total code size</a:t>
            </a:r>
            <a:r>
              <a:rPr lang="en-US" dirty="0"/>
              <a:t> </a:t>
            </a:r>
            <a:r>
              <a:rPr lang="en-US" dirty="0" smtClean="0"/>
              <a:t>- may impact effectiveness of I-cache</a:t>
            </a:r>
          </a:p>
        </p:txBody>
      </p:sp>
    </p:spTree>
    <p:extLst>
      <p:ext uri="{BB962C8B-B14F-4D97-AF65-F5344CB8AC3E}">
        <p14:creationId xmlns:p14="http://schemas.microsoft.com/office/powerpoint/2010/main" val="3428852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FC89F2EB-780E-4A54-8D57-40841A29301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 Unroll</a:t>
            </a:r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35448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Idea: Replicate loop body</a:t>
            </a:r>
          </a:p>
          <a:p>
            <a:pPr lvl="1" eaLnBrk="1" hangingPunct="1"/>
            <a:r>
              <a:rPr lang="en-US" sz="2000" dirty="0" smtClean="0"/>
              <a:t>more opportunity to optimize loop body</a:t>
            </a:r>
          </a:p>
          <a:p>
            <a:pPr lvl="1" eaLnBrk="1" hangingPunct="1"/>
            <a:r>
              <a:rPr lang="en-US" sz="2000" dirty="0" smtClean="0"/>
              <a:t>reduce loop overhead (</a:t>
            </a:r>
            <a:r>
              <a:rPr lang="en-US" sz="2000" dirty="0" err="1" smtClean="0"/>
              <a:t>eg</a:t>
            </a:r>
            <a:r>
              <a:rPr lang="en-US" sz="2000" dirty="0" smtClean="0"/>
              <a:t>: cut checks &amp; jumps by 75%)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Catches</a:t>
            </a:r>
          </a:p>
          <a:p>
            <a:pPr lvl="1" eaLnBrk="1" hangingPunct="1"/>
            <a:r>
              <a:rPr lang="en-US" sz="2000" i="1" dirty="0" smtClean="0"/>
              <a:t>must </a:t>
            </a:r>
            <a:r>
              <a:rPr lang="en-US" sz="2000" dirty="0" smtClean="0"/>
              <a:t>ensure unrolled code produces the same answer: "loop-carried dependency analysis"</a:t>
            </a:r>
          </a:p>
          <a:p>
            <a:pPr lvl="1" eaLnBrk="1" hangingPunct="1"/>
            <a:r>
              <a:rPr lang="en-US" sz="2000" dirty="0" smtClean="0"/>
              <a:t>code bloat</a:t>
            </a:r>
          </a:p>
          <a:p>
            <a:pPr lvl="1" eaLnBrk="1" hangingPunct="1"/>
            <a:r>
              <a:rPr lang="en-US" sz="2000" dirty="0" smtClean="0"/>
              <a:t>don't overwhelm registers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3415BE9-5158-4666-B862-01BD7034120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 Unroll Example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017713"/>
            <a:ext cx="3124200" cy="103028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for (</a:t>
            </a:r>
            <a:r>
              <a:rPr lang="en-US" sz="2000" dirty="0" err="1" smtClean="0"/>
              <a:t>i</a:t>
            </a:r>
            <a:r>
              <a:rPr lang="en-US" sz="2000" dirty="0" smtClean="0"/>
              <a:t> = 1,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n, </a:t>
            </a:r>
            <a:r>
              <a:rPr lang="en-US" sz="2000" dirty="0" err="1" smtClean="0"/>
              <a:t>i</a:t>
            </a:r>
            <a:r>
              <a:rPr lang="en-US" sz="2000" dirty="0" smtClean="0"/>
              <a:t>++)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</a:t>
            </a:r>
            <a:r>
              <a:rPr lang="en-US" sz="2000" dirty="0" err="1" smtClean="0"/>
              <a:t>i</a:t>
            </a:r>
            <a:r>
              <a:rPr lang="en-US" sz="2000" dirty="0" smtClean="0"/>
              <a:t>] + b[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724400" y="1949776"/>
            <a:ext cx="4114800" cy="4099846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+ 3 &lt;= n)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  =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  + b[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a[i+1] = a[i+1] + b[i+1];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a[i+2] = a[i+2] + b[i+2];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a[i+3] = a[i+3] + b[i+3];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4;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n)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b[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484" y="1600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146191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Unrolled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6529" y="3786858"/>
            <a:ext cx="396731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Unroll 4x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tidy-up loop for remainder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08CAA669-865C-4776-9565-A28D2EB2A64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 </a:t>
            </a:r>
            <a:r>
              <a:rPr lang="en-US" dirty="0" err="1" smtClean="0"/>
              <a:t>Unswitch</a:t>
            </a:r>
            <a:r>
              <a:rPr lang="en-US" dirty="0" smtClean="0"/>
              <a:t> Example</a:t>
            </a:r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570" y="1974341"/>
            <a:ext cx="3657600" cy="20161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1,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n,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(x &gt; y)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b[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]*x;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b[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]*y;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157" y="147111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3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974340"/>
            <a:ext cx="3798370" cy="2521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 &gt; y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a[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b[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]*x;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 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n;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a[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b[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]*y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150147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Unswitched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1931" y="4684786"/>
            <a:ext cx="6618742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condition does not change value in this code snippet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need to check </a:t>
            </a:r>
            <a:r>
              <a:rPr lang="en-US" dirty="0" smtClean="0">
                <a:solidFill>
                  <a:srgbClr val="0000FF"/>
                </a:solidFill>
              </a:rPr>
              <a:t>x &gt; y </a:t>
            </a:r>
            <a:r>
              <a:rPr lang="en-US" dirty="0" smtClean="0"/>
              <a:t>on every iteration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the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check once!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4A52E3DD-C98C-403C-B23E-12A8B37C38B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84598" y="1162368"/>
            <a:ext cx="8305800" cy="5238432"/>
          </a:xfrm>
        </p:spPr>
        <p:txBody>
          <a:bodyPr/>
          <a:lstStyle/>
          <a:p>
            <a:pPr eaLnBrk="1" hangingPunct="1"/>
            <a:r>
              <a:rPr lang="en-US" sz="2000" dirty="0" smtClean="0"/>
              <a:t>Just a sampler</a:t>
            </a:r>
          </a:p>
          <a:p>
            <a:pPr lvl="1" eaLnBrk="1" hangingPunct="1"/>
            <a:r>
              <a:rPr lang="en-US" sz="1800" dirty="0" smtClean="0"/>
              <a:t>100s of transformations in the literature</a:t>
            </a:r>
          </a:p>
          <a:p>
            <a:pPr lvl="1" eaLnBrk="1" hangingPunct="1"/>
            <a:r>
              <a:rPr lang="en-US" sz="1800" dirty="0" smtClean="0"/>
              <a:t>Will examine several in more detail, particularly involving loops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Big part of engineering a compiler is:</a:t>
            </a:r>
          </a:p>
          <a:p>
            <a:pPr lvl="1" eaLnBrk="1" hangingPunct="1"/>
            <a:r>
              <a:rPr lang="en-US" sz="1800" dirty="0" smtClean="0"/>
              <a:t>decide which transformations to use</a:t>
            </a:r>
          </a:p>
          <a:p>
            <a:pPr lvl="1" eaLnBrk="1" hangingPunct="1"/>
            <a:r>
              <a:rPr lang="en-US" sz="1800" dirty="0" smtClean="0"/>
              <a:t>decide in what order</a:t>
            </a:r>
          </a:p>
          <a:p>
            <a:pPr lvl="1" eaLnBrk="1" hangingPunct="1"/>
            <a:r>
              <a:rPr lang="en-US" sz="1800" dirty="0" smtClean="0"/>
              <a:t>decide if &amp; when to repeat each transformation</a:t>
            </a:r>
          </a:p>
          <a:p>
            <a:pPr lvl="1" eaLnBrk="1" hangingPunct="1"/>
            <a:endParaRPr lang="en-US" sz="1800" dirty="0"/>
          </a:p>
          <a:p>
            <a:pPr eaLnBrk="1" hangingPunct="1"/>
            <a:r>
              <a:rPr lang="en-US" sz="2000" dirty="0" smtClean="0"/>
              <a:t>Compilers offer options: </a:t>
            </a:r>
          </a:p>
          <a:p>
            <a:pPr lvl="1" eaLnBrk="1" hangingPunct="1"/>
            <a:r>
              <a:rPr lang="en-US" sz="1800" dirty="0" smtClean="0"/>
              <a:t>optimize for speed</a:t>
            </a:r>
          </a:p>
          <a:p>
            <a:pPr lvl="1" eaLnBrk="1" hangingPunct="1"/>
            <a:r>
              <a:rPr lang="en-US" sz="1800" dirty="0" smtClean="0"/>
              <a:t>optimize for </a:t>
            </a:r>
            <a:r>
              <a:rPr lang="en-US" sz="1800" dirty="0" err="1" smtClean="0"/>
              <a:t>codesize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optimize for specific target micro-architecture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Competitive bench-marking will investigate </a:t>
            </a:r>
            <a:r>
              <a:rPr lang="en-US" sz="2000" i="1" dirty="0" smtClean="0"/>
              <a:t>many </a:t>
            </a:r>
            <a:r>
              <a:rPr lang="en-US" sz="2000" dirty="0" smtClean="0"/>
              <a:t>permutations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/>
              <a:t>S-</a:t>
            </a:r>
            <a:fld id="{92394BD4-F83D-4FC9-B2BF-0C8D24D68E6E}" type="slidenum">
              <a:rPr lang="en-US" smtClean="0"/>
              <a:pPr eaLnBrk="1" hangingPunct="1"/>
              <a:t>26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52600" y="2667000"/>
            <a:ext cx="6019800" cy="2286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Loops, loops, loops</a:t>
            </a:r>
          </a:p>
          <a:p>
            <a:pPr eaLnBrk="1" hangingPunct="1"/>
            <a:endParaRPr lang="en-US" sz="2400" dirty="0"/>
          </a:p>
          <a:p>
            <a:pPr lvl="1" eaLnBrk="1" hangingPunct="1"/>
            <a:r>
              <a:rPr lang="en-US" sz="2400" dirty="0" smtClean="0"/>
              <a:t>Dominators</a:t>
            </a:r>
            <a:endParaRPr lang="en-US" sz="2400" dirty="0"/>
          </a:p>
          <a:p>
            <a:pPr lvl="1" eaLnBrk="1" hangingPunct="1"/>
            <a:r>
              <a:rPr lang="en-US" sz="2400" dirty="0" smtClean="0"/>
              <a:t>Loop-invariant Code</a:t>
            </a:r>
          </a:p>
          <a:p>
            <a:pPr lvl="1" eaLnBrk="1" hangingPunct="1"/>
            <a:r>
              <a:rPr lang="en-US" sz="2400" dirty="0" smtClean="0"/>
              <a:t>Loop Transforms</a:t>
            </a:r>
          </a:p>
          <a:p>
            <a:pPr lvl="1" eaLnBrk="1" hangingPunct="1"/>
            <a:endParaRPr lang="en-US" sz="24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8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6D4E03E3-84A6-44A6-BEF0-1309DF3C42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Transformations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828800"/>
            <a:ext cx="83058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Data-flow analysis discovers opportunities for code improvement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Compiler rewrites the IR to make these improvements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transformation may reveal additional opportunities for further optimization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May also block opportunities by obscuring information!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6379" y="2769334"/>
            <a:ext cx="5441744" cy="236988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Optimizations &amp; Code Transformations operate on the program </a:t>
            </a:r>
            <a:r>
              <a:rPr lang="en-US" sz="1600" dirty="0" err="1" smtClean="0"/>
              <a:t>Flowgraph</a:t>
            </a:r>
            <a:r>
              <a:rPr lang="en-US" sz="1600" dirty="0" smtClean="0"/>
              <a:t>.  Recall: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Directed graph of Nodes and 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Node = Basic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Edge = possible flow between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Basic Block = branch-free sequence of instructions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A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019800" y="1447800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286500" y="55364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687247" y="3422666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215648" y="4529051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57352" y="3435605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15648" y="2405284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B2</a:t>
            </a:r>
          </a:p>
        </p:txBody>
      </p:sp>
      <p:cxnSp>
        <p:nvCxnSpPr>
          <p:cNvPr id="14" name="Straight Arrow Connector 13"/>
          <p:cNvCxnSpPr>
            <a:stCxn id="7" idx="2"/>
            <a:endCxn id="11" idx="0"/>
          </p:cNvCxnSpPr>
          <p:nvPr/>
        </p:nvCxnSpPr>
        <p:spPr bwMode="auto">
          <a:xfrm flipH="1">
            <a:off x="5624052" y="1905000"/>
            <a:ext cx="662448" cy="15306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1" idx="2"/>
            <a:endCxn id="8" idx="0"/>
          </p:cNvCxnSpPr>
          <p:nvPr/>
        </p:nvCxnSpPr>
        <p:spPr bwMode="auto">
          <a:xfrm>
            <a:off x="5624052" y="3892805"/>
            <a:ext cx="929148" cy="1643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2" idx="2"/>
            <a:endCxn id="32" idx="0"/>
          </p:cNvCxnSpPr>
          <p:nvPr/>
        </p:nvCxnSpPr>
        <p:spPr bwMode="auto">
          <a:xfrm>
            <a:off x="7482348" y="2862484"/>
            <a:ext cx="529796" cy="5731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7" idx="2"/>
            <a:endCxn id="12" idx="0"/>
          </p:cNvCxnSpPr>
          <p:nvPr/>
        </p:nvCxnSpPr>
        <p:spPr bwMode="auto">
          <a:xfrm>
            <a:off x="6286500" y="1905000"/>
            <a:ext cx="1195848" cy="5002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>
            <a:off x="6953947" y="3879866"/>
            <a:ext cx="528401" cy="6491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2" idx="2"/>
            <a:endCxn id="9" idx="0"/>
          </p:cNvCxnSpPr>
          <p:nvPr/>
        </p:nvCxnSpPr>
        <p:spPr bwMode="auto">
          <a:xfrm flipH="1">
            <a:off x="6953947" y="2862484"/>
            <a:ext cx="528401" cy="5601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7745444" y="3435605"/>
            <a:ext cx="533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B4</a:t>
            </a:r>
          </a:p>
        </p:txBody>
      </p:sp>
      <p:cxnSp>
        <p:nvCxnSpPr>
          <p:cNvPr id="35" name="Straight Arrow Connector 34"/>
          <p:cNvCxnSpPr>
            <a:stCxn id="32" idx="2"/>
            <a:endCxn id="10" idx="0"/>
          </p:cNvCxnSpPr>
          <p:nvPr/>
        </p:nvCxnSpPr>
        <p:spPr bwMode="auto">
          <a:xfrm flipH="1">
            <a:off x="7482348" y="3892805"/>
            <a:ext cx="529796" cy="6362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0" idx="2"/>
            <a:endCxn id="8" idx="0"/>
          </p:cNvCxnSpPr>
          <p:nvPr/>
        </p:nvCxnSpPr>
        <p:spPr bwMode="auto">
          <a:xfrm flipH="1">
            <a:off x="6553200" y="4986251"/>
            <a:ext cx="929148" cy="5502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8" idx="2"/>
          </p:cNvCxnSpPr>
          <p:nvPr/>
        </p:nvCxnSpPr>
        <p:spPr bwMode="auto">
          <a:xfrm>
            <a:off x="6553200" y="5993666"/>
            <a:ext cx="0" cy="374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7" idx="0"/>
          </p:cNvCxnSpPr>
          <p:nvPr/>
        </p:nvCxnSpPr>
        <p:spPr bwMode="auto">
          <a:xfrm>
            <a:off x="6286500" y="1088275"/>
            <a:ext cx="0" cy="35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Elbow Connector 49"/>
          <p:cNvCxnSpPr>
            <a:stCxn id="8" idx="3"/>
            <a:endCxn id="7" idx="3"/>
          </p:cNvCxnSpPr>
          <p:nvPr/>
        </p:nvCxnSpPr>
        <p:spPr bwMode="auto">
          <a:xfrm flipH="1" flipV="1">
            <a:off x="6553200" y="1676400"/>
            <a:ext cx="266700" cy="4088666"/>
          </a:xfrm>
          <a:prstGeom prst="bentConnector3">
            <a:avLst>
              <a:gd name="adj1" fmla="val -76405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7903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8397F1BF-4C9E-44E8-B9A6-A4E1BCE6207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Organizing Transformations in a Compiler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21110" y="14478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Typically, optimizer runs many 'phases':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Analyze the 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Identify optimization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Rewrite the IR to apply that optimization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And repeat!  (50 phases in a commercial compiler is typical)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individual optimization is supported by rigorous formal theory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no formal theory for what order, or how often, to apply each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Rules of thumb and best practices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May apply same transformations several times, at different phases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'Phases'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S-</a:t>
            </a:r>
            <a:fld id="{51E1255C-25B5-47CB-8876-4A86F03B60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92820" y="2135861"/>
            <a:ext cx="4572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7755" y="2135861"/>
            <a:ext cx="457200" cy="70792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70565" y="2135861"/>
            <a:ext cx="457200" cy="8676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48310" y="2135861"/>
            <a:ext cx="457200" cy="7128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79452" y="2135861"/>
            <a:ext cx="457200" cy="8652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84150" y="1499479"/>
            <a:ext cx="483010" cy="40984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7" idx="0"/>
            <a:endCxn id="12" idx="1"/>
          </p:cNvCxnSpPr>
          <p:nvPr/>
        </p:nvCxnSpPr>
        <p:spPr bwMode="auto">
          <a:xfrm flipV="1">
            <a:off x="1321420" y="1704404"/>
            <a:ext cx="462730" cy="4314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2" idx="3"/>
            <a:endCxn id="9" idx="0"/>
          </p:cNvCxnSpPr>
          <p:nvPr/>
        </p:nvCxnSpPr>
        <p:spPr bwMode="auto">
          <a:xfrm>
            <a:off x="2267160" y="1704404"/>
            <a:ext cx="432005" cy="4314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ounded Rectangle 21"/>
          <p:cNvSpPr/>
          <p:nvPr/>
        </p:nvSpPr>
        <p:spPr bwMode="auto">
          <a:xfrm>
            <a:off x="3172342" y="1499478"/>
            <a:ext cx="483010" cy="40984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traight Arrow Connector 32"/>
          <p:cNvCxnSpPr>
            <a:stCxn id="9" idx="0"/>
            <a:endCxn id="22" idx="1"/>
          </p:cNvCxnSpPr>
          <p:nvPr/>
        </p:nvCxnSpPr>
        <p:spPr bwMode="auto">
          <a:xfrm flipV="1">
            <a:off x="2699165" y="1704403"/>
            <a:ext cx="473177" cy="431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22" idx="3"/>
            <a:endCxn id="10" idx="0"/>
          </p:cNvCxnSpPr>
          <p:nvPr/>
        </p:nvCxnSpPr>
        <p:spPr bwMode="auto">
          <a:xfrm>
            <a:off x="3655352" y="1704403"/>
            <a:ext cx="421558" cy="431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ounded Rectangle 39"/>
          <p:cNvSpPr/>
          <p:nvPr/>
        </p:nvSpPr>
        <p:spPr bwMode="auto">
          <a:xfrm>
            <a:off x="6707039" y="1499478"/>
            <a:ext cx="483010" cy="40984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1" name="Straight Arrow Connector 40"/>
          <p:cNvCxnSpPr>
            <a:stCxn id="11" idx="0"/>
            <a:endCxn id="40" idx="1"/>
          </p:cNvCxnSpPr>
          <p:nvPr/>
        </p:nvCxnSpPr>
        <p:spPr bwMode="auto">
          <a:xfrm flipV="1">
            <a:off x="6208052" y="1704403"/>
            <a:ext cx="498987" cy="431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40" idx="3"/>
          </p:cNvCxnSpPr>
          <p:nvPr/>
        </p:nvCxnSpPr>
        <p:spPr bwMode="auto">
          <a:xfrm>
            <a:off x="7190049" y="1704403"/>
            <a:ext cx="497758" cy="4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Flowchart: Connector 45"/>
          <p:cNvSpPr/>
          <p:nvPr/>
        </p:nvSpPr>
        <p:spPr bwMode="auto">
          <a:xfrm>
            <a:off x="4883155" y="1704403"/>
            <a:ext cx="152400" cy="157965"/>
          </a:xfrm>
          <a:prstGeom prst="flowChartConnector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Flowchart: Connector 46"/>
          <p:cNvSpPr/>
          <p:nvPr/>
        </p:nvSpPr>
        <p:spPr bwMode="auto">
          <a:xfrm>
            <a:off x="5143710" y="1704402"/>
            <a:ext cx="152400" cy="157965"/>
          </a:xfrm>
          <a:prstGeom prst="flowChartConnector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Flowchart: Connector 47"/>
          <p:cNvSpPr/>
          <p:nvPr/>
        </p:nvSpPr>
        <p:spPr bwMode="auto">
          <a:xfrm>
            <a:off x="5409945" y="1696630"/>
            <a:ext cx="152400" cy="157965"/>
          </a:xfrm>
          <a:prstGeom prst="flowChartConnector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307469" y="2361568"/>
            <a:ext cx="609600" cy="2802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8034394" y="2357086"/>
            <a:ext cx="609600" cy="2802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9979" y="3356581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optimization requires a 'pass' (linear scan) over the 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IR may sometimes shrink, sometimes expand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optimizations may be repeated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'Best' ordering is heuristic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Don't try to </a:t>
            </a:r>
            <a:r>
              <a:rPr lang="en-US" i="1" dirty="0" smtClean="0"/>
              <a:t>beat</a:t>
            </a:r>
            <a:r>
              <a:rPr lang="en-US" dirty="0" smtClean="0"/>
              <a:t> an optimizing compiler - you will lose!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not all programs are written by humans!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Machine-generated code can pose a challenge for optimizers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a single function with 10,000 statements, 1,000+ local variables, loops nested 15 deep, spaghetti of "GOTOs",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1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DC8EF1B8-1141-401F-8DC1-620D0E26DD0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Taxonomy of Optimizations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Machine-Independent Transformations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i="1" dirty="0" smtClean="0"/>
              <a:t>Mostly </a:t>
            </a:r>
            <a:r>
              <a:rPr lang="en-US" sz="1800" dirty="0" smtClean="0"/>
              <a:t>independent of the target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 unrolling a loop will likely make it run faster, whether for x86, ARM, MIPS,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"</a:t>
            </a:r>
            <a:r>
              <a:rPr lang="en-US" sz="1800" i="1" dirty="0" smtClean="0"/>
              <a:t>mostly</a:t>
            </a:r>
            <a:r>
              <a:rPr lang="en-US" sz="1800" dirty="0" smtClean="0"/>
              <a:t>"? - </a:t>
            </a: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/>
              <a:t>vectorize</a:t>
            </a:r>
            <a:r>
              <a:rPr lang="en-US" sz="1800" dirty="0" smtClean="0"/>
              <a:t> only if target is SIMD-capable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Good investment - applies to </a:t>
            </a:r>
            <a:r>
              <a:rPr lang="en-US" sz="1800" i="1" dirty="0" smtClean="0"/>
              <a:t>all</a:t>
            </a:r>
            <a:r>
              <a:rPr lang="en-US" sz="1800" dirty="0" smtClean="0"/>
              <a:t> targets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Machine-Dependent Transformations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Mostly concerned with instruction selection, instruction  scheduling and register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Need to tune for each different target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B24FD01B-4197-4072-B9FC-78F51BF28E8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Independent Transformations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17568" y="1600200"/>
            <a:ext cx="7010400" cy="4267524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Dead code elimination</a:t>
            </a:r>
          </a:p>
          <a:p>
            <a:pPr lvl="1" eaLnBrk="1" hangingPunct="1"/>
            <a:r>
              <a:rPr lang="en-US" sz="1800" dirty="0" smtClean="0"/>
              <a:t>Unreachable</a:t>
            </a:r>
          </a:p>
          <a:p>
            <a:pPr lvl="1" eaLnBrk="1" hangingPunct="1"/>
            <a:r>
              <a:rPr lang="en-US" sz="1800" dirty="0" smtClean="0"/>
              <a:t>Not actually used later</a:t>
            </a:r>
          </a:p>
          <a:p>
            <a:pPr eaLnBrk="1" hangingPunct="1"/>
            <a:r>
              <a:rPr lang="en-US" sz="2000" dirty="0" smtClean="0"/>
              <a:t>Code motion</a:t>
            </a:r>
          </a:p>
          <a:p>
            <a:pPr lvl="1" eaLnBrk="1" hangingPunct="1"/>
            <a:r>
              <a:rPr lang="en-US" sz="1800" dirty="0" smtClean="0"/>
              <a:t>'hoist' loop-invariant code out of a loop</a:t>
            </a:r>
          </a:p>
          <a:p>
            <a:pPr eaLnBrk="1" hangingPunct="1"/>
            <a:r>
              <a:rPr lang="en-US" sz="2000" dirty="0" smtClean="0"/>
              <a:t>Strength reduction</a:t>
            </a:r>
          </a:p>
          <a:p>
            <a:pPr lvl="1" eaLnBrk="1" hangingPunct="1"/>
            <a:r>
              <a:rPr lang="en-US" sz="1800" dirty="0" smtClean="0">
                <a:solidFill>
                  <a:srgbClr val="0070C0"/>
                </a:solidFill>
              </a:rPr>
              <a:t>x </a:t>
            </a:r>
            <a:r>
              <a:rPr lang="en-US" sz="1800" dirty="0">
                <a:solidFill>
                  <a:srgbClr val="0070C0"/>
                </a:solidFill>
              </a:rPr>
              <a:t>+ x</a:t>
            </a:r>
            <a:r>
              <a:rPr lang="en-US" sz="1800" dirty="0"/>
              <a:t> </a:t>
            </a:r>
            <a:r>
              <a:rPr lang="en-US" sz="1800" i="1" dirty="0"/>
              <a:t>versus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70C0"/>
                </a:solidFill>
              </a:rPr>
              <a:t>2*x</a:t>
            </a:r>
            <a:r>
              <a:rPr lang="en-US" sz="1800" dirty="0"/>
              <a:t>, </a:t>
            </a:r>
            <a:r>
              <a:rPr lang="en-US" sz="1800" dirty="0" err="1"/>
              <a:t>etc</a:t>
            </a:r>
            <a:endParaRPr lang="en-US" sz="1800" dirty="0"/>
          </a:p>
          <a:p>
            <a:pPr lvl="1" eaLnBrk="1" hangingPunct="1"/>
            <a:r>
              <a:rPr lang="en-US" sz="1600" dirty="0" smtClean="0">
                <a:solidFill>
                  <a:srgbClr val="0070C0"/>
                </a:solidFill>
              </a:rPr>
              <a:t>@A + ((</a:t>
            </a:r>
            <a:r>
              <a:rPr lang="en-US" sz="1600" dirty="0" err="1" smtClean="0">
                <a:solidFill>
                  <a:srgbClr val="0070C0"/>
                </a:solidFill>
              </a:rPr>
              <a:t>i</a:t>
            </a:r>
            <a:r>
              <a:rPr lang="en-US" sz="1600" dirty="0" smtClean="0">
                <a:solidFill>
                  <a:srgbClr val="0070C0"/>
                </a:solidFill>
              </a:rPr>
              <a:t> * </a:t>
            </a:r>
            <a:r>
              <a:rPr lang="en-US" sz="1600" dirty="0" err="1" smtClean="0">
                <a:solidFill>
                  <a:srgbClr val="0070C0"/>
                </a:solidFill>
              </a:rPr>
              <a:t>numcols</a:t>
            </a:r>
            <a:r>
              <a:rPr lang="en-US" sz="1600" dirty="0" smtClean="0">
                <a:solidFill>
                  <a:srgbClr val="0070C0"/>
                </a:solidFill>
              </a:rPr>
              <a:t>) + j ) * </a:t>
            </a:r>
            <a:r>
              <a:rPr lang="en-US" sz="1600" dirty="0" err="1" smtClean="0">
                <a:solidFill>
                  <a:srgbClr val="0070C0"/>
                </a:solidFill>
              </a:rPr>
              <a:t>elemsize</a:t>
            </a:r>
            <a:r>
              <a:rPr lang="en-US" sz="1600" dirty="0" smtClean="0"/>
              <a:t> </a:t>
            </a:r>
            <a:r>
              <a:rPr lang="en-US" sz="1600" i="1" dirty="0" smtClean="0"/>
              <a:t>versus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p += 4</a:t>
            </a:r>
          </a:p>
          <a:p>
            <a:pPr eaLnBrk="1" hangingPunct="1"/>
            <a:r>
              <a:rPr lang="en-US" sz="2000" dirty="0" smtClean="0"/>
              <a:t>Enable </a:t>
            </a:r>
            <a:r>
              <a:rPr lang="en-US" sz="2000" i="1" dirty="0" smtClean="0"/>
              <a:t>other</a:t>
            </a:r>
            <a:r>
              <a:rPr lang="en-US" sz="2000" dirty="0" smtClean="0"/>
              <a:t> transformations</a:t>
            </a:r>
          </a:p>
          <a:p>
            <a:pPr eaLnBrk="1" hangingPunct="1"/>
            <a:r>
              <a:rPr lang="en-US" sz="2000" dirty="0" smtClean="0"/>
              <a:t>Eliminate redundant computations</a:t>
            </a:r>
          </a:p>
          <a:p>
            <a:pPr lvl="1" eaLnBrk="1" hangingPunct="1"/>
            <a:r>
              <a:rPr lang="en-US" sz="1600" dirty="0" err="1" smtClean="0"/>
              <a:t>eg</a:t>
            </a:r>
            <a:r>
              <a:rPr lang="en-US" sz="1600" dirty="0" smtClean="0"/>
              <a:t>: remember &amp; re-use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(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  <a:r>
              <a:rPr lang="en-US" sz="1600" baseline="30000" dirty="0" smtClean="0">
                <a:solidFill>
                  <a:srgbClr val="0070C0"/>
                </a:solidFill>
              </a:rPr>
              <a:t>2</a:t>
            </a:r>
            <a:r>
              <a:rPr lang="en-US" sz="1600" dirty="0" smtClean="0">
                <a:solidFill>
                  <a:srgbClr val="0070C0"/>
                </a:solidFill>
              </a:rPr>
              <a:t> - 4*a*c)</a:t>
            </a:r>
            <a:r>
              <a:rPr lang="en-US" sz="1600" dirty="0" smtClean="0"/>
              <a:t> rather than re-calculate</a:t>
            </a:r>
          </a:p>
          <a:p>
            <a:pPr lvl="1" eaLnBrk="1" hangingPunct="1"/>
            <a:r>
              <a:rPr lang="en-US" sz="1600" dirty="0" err="1" smtClean="0"/>
              <a:t>eg</a:t>
            </a:r>
            <a:r>
              <a:rPr lang="en-US" sz="1600" dirty="0" smtClean="0"/>
              <a:t>: Value-Numbering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S-</a:t>
            </a:r>
            <a:fld id="{E09B3BBD-5ED2-4F2E-B484-812465A70F8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Machine-Dependent Transformations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29858" y="1066800"/>
            <a:ext cx="7609342" cy="5334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Take advantage of special hardware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expose instruction-level parallelism</a:t>
            </a:r>
            <a:r>
              <a:rPr lang="en-US" sz="1800" dirty="0"/>
              <a:t> </a:t>
            </a:r>
            <a:r>
              <a:rPr lang="en-US" sz="1800" dirty="0" smtClean="0"/>
              <a:t>(ILP)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use special instructions  (</a:t>
            </a:r>
            <a:r>
              <a:rPr lang="en-US" sz="1800" dirty="0" err="1" smtClean="0"/>
              <a:t>eg</a:t>
            </a:r>
            <a:r>
              <a:rPr lang="en-US" sz="1800" dirty="0" smtClean="0"/>
              <a:t>: VAX </a:t>
            </a:r>
            <a:r>
              <a:rPr lang="en-US" sz="1800" dirty="0" err="1" smtClean="0">
                <a:solidFill>
                  <a:srgbClr val="0070C0"/>
                </a:solidFill>
              </a:rPr>
              <a:t>polyf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use SIMD instructions &amp; registers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2000" dirty="0" smtClean="0"/>
              <a:t>Manage or hide latencies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tiling/blocking and loop interchange</a:t>
            </a:r>
          </a:p>
          <a:p>
            <a:pPr lvl="1" eaLnBrk="1" hangingPunct="1"/>
            <a:r>
              <a:rPr lang="en-US" sz="1800" dirty="0" smtClean="0"/>
              <a:t>Improves cache behavior - hugely important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2000" dirty="0" smtClean="0"/>
              <a:t>Deal with finite resources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number of functional units in chip</a:t>
            </a:r>
          </a:p>
          <a:p>
            <a:pPr lvl="1" eaLnBrk="1" hangingPunct="1"/>
            <a:endParaRPr lang="en-US" sz="1400" dirty="0"/>
          </a:p>
          <a:p>
            <a:pPr eaLnBrk="1" hangingPunct="1"/>
            <a:r>
              <a:rPr lang="en-US" sz="2000" dirty="0" smtClean="0"/>
              <a:t>Compilers generate for a </a:t>
            </a:r>
            <a:r>
              <a:rPr lang="en-US" sz="2000" i="1" dirty="0" smtClean="0"/>
              <a:t>vanilla </a:t>
            </a:r>
            <a:r>
              <a:rPr lang="en-US" sz="2000" dirty="0" smtClean="0"/>
              <a:t>machine</a:t>
            </a:r>
          </a:p>
          <a:p>
            <a:pPr lvl="1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SSE2</a:t>
            </a:r>
          </a:p>
          <a:p>
            <a:pPr lvl="1" eaLnBrk="1" hangingPunct="1"/>
            <a:r>
              <a:rPr lang="en-US" sz="1800" dirty="0" smtClean="0"/>
              <a:t>But provide switches to tune: /</a:t>
            </a:r>
            <a:r>
              <a:rPr lang="en-US" sz="1800" dirty="0" err="1" smtClean="0"/>
              <a:t>arch:AVX</a:t>
            </a:r>
            <a:r>
              <a:rPr lang="en-US" sz="1800" dirty="0" smtClean="0"/>
              <a:t>   /arch:IA32   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JIT compiler </a:t>
            </a:r>
            <a:r>
              <a:rPr lang="en-US" sz="1800" i="1" dirty="0" smtClean="0"/>
              <a:t>knows </a:t>
            </a:r>
            <a:r>
              <a:rPr lang="en-US" sz="1800" dirty="0" smtClean="0"/>
              <a:t>its target architecture!</a:t>
            </a:r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b06e0a3b-8bed-4aa0-bb12-06e06d80fcf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1281</TotalTime>
  <Words>2165</Words>
  <Application>Microsoft Office PowerPoint</Application>
  <PresentationFormat>On-screen Show (4:3)</PresentationFormat>
  <Paragraphs>460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Optimizations</vt:lpstr>
      <vt:lpstr>Role of Transformations</vt:lpstr>
      <vt:lpstr>Reminder: A Flowgraph</vt:lpstr>
      <vt:lpstr>Organizing Transformations in a Compiler</vt:lpstr>
      <vt:lpstr>Optimization 'Phases'</vt:lpstr>
      <vt:lpstr>Taxonomy of Optimizations</vt:lpstr>
      <vt:lpstr>Machine Independent Transformations</vt:lpstr>
      <vt:lpstr>Machine-Dependent Transformations</vt:lpstr>
      <vt:lpstr>Optimizer Contracts</vt:lpstr>
      <vt:lpstr>Is this hoist legal?</vt:lpstr>
      <vt:lpstr>Dead Code Elimination (DCE) </vt:lpstr>
      <vt:lpstr>Dead Code Elimination (DCE)</vt:lpstr>
      <vt:lpstr>Code Motion</vt:lpstr>
      <vt:lpstr>Specialization:1</vt:lpstr>
      <vt:lpstr>Specialization:2 - Eliminate Tail Recursion</vt:lpstr>
      <vt:lpstr>Strength Reduction</vt:lpstr>
      <vt:lpstr>Implementing Strength Reduction</vt:lpstr>
      <vt:lpstr>Other Common Transformations</vt:lpstr>
      <vt:lpstr>Inline Substitution - "inlining"</vt:lpstr>
      <vt:lpstr>Code Replication</vt:lpstr>
      <vt:lpstr>Loop Unroll</vt:lpstr>
      <vt:lpstr>Loop Unroll Example</vt:lpstr>
      <vt:lpstr>Loop Unswitch Example</vt:lpstr>
      <vt:lpstr>Summary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150</cp:revision>
  <dcterms:created xsi:type="dcterms:W3CDTF">2002-10-01T01:44:57Z</dcterms:created>
  <dcterms:modified xsi:type="dcterms:W3CDTF">2014-05-04T15:02:00Z</dcterms:modified>
</cp:coreProperties>
</file>