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2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3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4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54"/>
  </p:notesMasterIdLst>
  <p:handoutMasterIdLst>
    <p:handoutMasterId r:id="rId55"/>
  </p:handoutMasterIdLst>
  <p:sldIdLst>
    <p:sldId id="334" r:id="rId2"/>
    <p:sldId id="284" r:id="rId3"/>
    <p:sldId id="285" r:id="rId4"/>
    <p:sldId id="337" r:id="rId5"/>
    <p:sldId id="338" r:id="rId6"/>
    <p:sldId id="339" r:id="rId7"/>
    <p:sldId id="336" r:id="rId8"/>
    <p:sldId id="286" r:id="rId9"/>
    <p:sldId id="291" r:id="rId10"/>
    <p:sldId id="343" r:id="rId11"/>
    <p:sldId id="340" r:id="rId12"/>
    <p:sldId id="345" r:id="rId13"/>
    <p:sldId id="335" r:id="rId14"/>
    <p:sldId id="347" r:id="rId15"/>
    <p:sldId id="348" r:id="rId16"/>
    <p:sldId id="293" r:id="rId17"/>
    <p:sldId id="342" r:id="rId18"/>
    <p:sldId id="349" r:id="rId19"/>
    <p:sldId id="350" r:id="rId20"/>
    <p:sldId id="298" r:id="rId21"/>
    <p:sldId id="352" r:id="rId22"/>
    <p:sldId id="353" r:id="rId23"/>
    <p:sldId id="351" r:id="rId24"/>
    <p:sldId id="304" r:id="rId25"/>
    <p:sldId id="303" r:id="rId26"/>
    <p:sldId id="305" r:id="rId27"/>
    <p:sldId id="306" r:id="rId28"/>
    <p:sldId id="307" r:id="rId29"/>
    <p:sldId id="308" r:id="rId30"/>
    <p:sldId id="310" r:id="rId31"/>
    <p:sldId id="364" r:id="rId32"/>
    <p:sldId id="309" r:id="rId33"/>
    <p:sldId id="361" r:id="rId34"/>
    <p:sldId id="333" r:id="rId35"/>
    <p:sldId id="312" r:id="rId36"/>
    <p:sldId id="362" r:id="rId37"/>
    <p:sldId id="314" r:id="rId38"/>
    <p:sldId id="363" r:id="rId39"/>
    <p:sldId id="319" r:id="rId40"/>
    <p:sldId id="320" r:id="rId41"/>
    <p:sldId id="357" r:id="rId42"/>
    <p:sldId id="360" r:id="rId43"/>
    <p:sldId id="321" r:id="rId44"/>
    <p:sldId id="322" r:id="rId45"/>
    <p:sldId id="323" r:id="rId46"/>
    <p:sldId id="354" r:id="rId47"/>
    <p:sldId id="355" r:id="rId48"/>
    <p:sldId id="324" r:id="rId49"/>
    <p:sldId id="356" r:id="rId50"/>
    <p:sldId id="358" r:id="rId51"/>
    <p:sldId id="359" r:id="rId52"/>
    <p:sldId id="331" r:id="rId53"/>
  </p:sldIdLst>
  <p:sldSz cx="9144000" cy="6858000" type="screen4x3"/>
  <p:notesSz cx="6934200" cy="9220200"/>
  <p:custDataLst>
    <p:tags r:id="rId5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0" autoAdjust="0"/>
    <p:restoredTop sz="93267" autoAdjust="0"/>
  </p:normalViewPr>
  <p:slideViewPr>
    <p:cSldViewPr>
      <p:cViewPr>
        <p:scale>
          <a:sx n="90" d="100"/>
          <a:sy n="90" d="100"/>
        </p:scale>
        <p:origin x="8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CSE P 501 </a:t>
            </a:r>
            <a:r>
              <a:rPr lang="en-US" smtClean="0"/>
              <a:t>Au11</a:t>
            </a: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T-</a:t>
            </a:r>
            <a:fld id="{C1E61B4A-0F49-47B4-BF42-CC483B49F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07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A038DEE-27F3-4C02-9C80-81A4D459E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40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83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038DEE-27F3-4C02-9C80-81A4D459E12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76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Appel fig. 18.6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56ECFCE-360E-4EC8-A0A3-7BC28070C3EB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367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038DEE-27F3-4C02-9C80-81A4D459E12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8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T-</a:t>
            </a:r>
            <a:fld id="{6C97975D-7DE5-4C77-B214-9A3EAB666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6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T-</a:t>
            </a:r>
            <a:fld id="{D0178487-A47D-4148-B054-BDF5F6833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T-</a:t>
            </a:r>
            <a:fld id="{FC163967-A820-41AF-ADDF-9B9D800AF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7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4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19088" y="117475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01675" y="117475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42913" y="539750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12800" y="53975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28575" y="466725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63575" y="9525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44488" y="8001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 bwMode="auto">
          <a:xfrm>
            <a:off x="1298575" y="155575"/>
            <a:ext cx="779303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8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9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T-</a:t>
            </a:r>
            <a:fld id="{52037A77-F397-43E0-A3B0-7F1553C4C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7" r:id="rId2"/>
    <p:sldLayoutId id="2147483799" r:id="rId3"/>
    <p:sldLayoutId id="2147483808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69.xml"/><Relationship Id="rId9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9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4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101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0.xml"/><Relationship Id="rId4" Type="http://schemas.openxmlformats.org/officeDocument/2006/relationships/tags" Target="../tags/tag10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9.xml"/><Relationship Id="rId4" Type="http://schemas.openxmlformats.org/officeDocument/2006/relationships/tags" Target="../tags/tag11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4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0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4.xml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9.xml"/><Relationship Id="rId4" Type="http://schemas.openxmlformats.org/officeDocument/2006/relationships/tags" Target="../tags/tag1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T-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5" name="Rectangle 15"/>
          <p:cNvSpPr>
            <a:spLocks noGrp="1" noChangeArrowheads="1"/>
          </p:cNvSpPr>
          <p:nvPr>
            <p:ph type="ctrTitle" idx="4294967295"/>
            <p:custDataLst>
              <p:tags r:id="rId4"/>
            </p:custDataLst>
          </p:nvPr>
        </p:nvSpPr>
        <p:spPr>
          <a:xfrm>
            <a:off x="1371600" y="152400"/>
            <a:ext cx="7772400" cy="630238"/>
          </a:xfrm>
        </p:spPr>
        <p:txBody>
          <a:bodyPr/>
          <a:lstStyle/>
          <a:p>
            <a:r>
              <a:rPr lang="en-US" sz="3200" dirty="0" smtClean="0"/>
              <a:t>CSE P501 – Compiler Construction</a:t>
            </a:r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4294967295"/>
            <p:custDataLst>
              <p:tags r:id="rId5"/>
            </p:custDataLst>
          </p:nvPr>
        </p:nvSpPr>
        <p:spPr>
          <a:xfrm>
            <a:off x="2438400" y="2286000"/>
            <a:ext cx="4343400" cy="2971800"/>
          </a:xfrm>
          <a:solidFill>
            <a:srgbClr val="C00000"/>
          </a:solidFill>
        </p:spPr>
        <p:txBody>
          <a:bodyPr>
            <a:noAutofit/>
          </a:bodyPr>
          <a:lstStyle/>
          <a:p>
            <a:pPr>
              <a:buClr>
                <a:schemeClr val="bg1"/>
              </a:buClr>
              <a:defRPr/>
            </a:pPr>
            <a:r>
              <a:rPr lang="en-US" sz="2000" dirty="0">
                <a:solidFill>
                  <a:schemeClr val="bg1"/>
                </a:solidFill>
              </a:rPr>
              <a:t>Loop </a:t>
            </a:r>
            <a:r>
              <a:rPr lang="en-US" sz="2000" dirty="0" smtClean="0">
                <a:solidFill>
                  <a:schemeClr val="bg1"/>
                </a:solidFill>
              </a:rPr>
              <a:t>optimizations</a:t>
            </a:r>
          </a:p>
          <a:p>
            <a:pPr>
              <a:buClr>
                <a:schemeClr val="bg1"/>
              </a:buClr>
              <a:defRPr/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defRPr/>
            </a:pPr>
            <a:r>
              <a:rPr lang="en-US" sz="1800" dirty="0">
                <a:solidFill>
                  <a:schemeClr val="bg1"/>
                </a:solidFill>
              </a:rPr>
              <a:t>Dominators – discovering loops</a:t>
            </a:r>
          </a:p>
          <a:p>
            <a:pPr lvl="1">
              <a:buClr>
                <a:schemeClr val="bg1"/>
              </a:buClr>
              <a:defRPr/>
            </a:pPr>
            <a:r>
              <a:rPr lang="en-US" sz="1800" dirty="0">
                <a:solidFill>
                  <a:schemeClr val="bg1"/>
                </a:solidFill>
              </a:rPr>
              <a:t>Loop </a:t>
            </a:r>
            <a:r>
              <a:rPr lang="en-US" sz="1800" dirty="0" smtClean="0">
                <a:solidFill>
                  <a:schemeClr val="bg1"/>
                </a:solidFill>
              </a:rPr>
              <a:t>Hoisting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Operator Strength Reduction</a:t>
            </a:r>
          </a:p>
          <a:p>
            <a:pPr lvl="1">
              <a:buClr>
                <a:schemeClr val="bg1"/>
              </a:buClr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Loop Unrolling</a:t>
            </a:r>
            <a:endParaRPr lang="en-US" sz="1800" dirty="0" smtClean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defRPr/>
            </a:pPr>
            <a:endParaRPr lang="en-US" sz="18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Memory </a:t>
            </a:r>
            <a:r>
              <a:rPr lang="en-US" sz="2000" dirty="0" smtClean="0">
                <a:solidFill>
                  <a:schemeClr val="bg1"/>
                </a:solidFill>
              </a:rPr>
              <a:t>Caches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defRPr/>
            </a:pPr>
            <a:endParaRPr lang="en-US" sz="16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68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Dominators by Inspection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682160" y="1879998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12902" y="4267200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756048" y="3412728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8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01653" y="3412728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6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203155" y="2602365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5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009651" y="3412728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82160" y="1164710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82160" y="5056176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6" name="Straight Arrow Connector 15"/>
          <p:cNvCxnSpPr>
            <a:stCxn id="13" idx="2"/>
            <a:endCxn id="7" idx="0"/>
          </p:cNvCxnSpPr>
          <p:nvPr/>
        </p:nvCxnSpPr>
        <p:spPr bwMode="auto">
          <a:xfrm>
            <a:off x="1872660" y="1621910"/>
            <a:ext cx="0" cy="2580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10" idx="2"/>
            <a:endCxn id="8" idx="0"/>
          </p:cNvCxnSpPr>
          <p:nvPr/>
        </p:nvCxnSpPr>
        <p:spPr bwMode="auto">
          <a:xfrm>
            <a:off x="1892153" y="3869928"/>
            <a:ext cx="511249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9" idx="2"/>
            <a:endCxn id="8" idx="0"/>
          </p:cNvCxnSpPr>
          <p:nvPr/>
        </p:nvCxnSpPr>
        <p:spPr bwMode="auto">
          <a:xfrm flipH="1">
            <a:off x="2403402" y="3869928"/>
            <a:ext cx="543146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11" idx="2"/>
            <a:endCxn id="9" idx="0"/>
          </p:cNvCxnSpPr>
          <p:nvPr/>
        </p:nvCxnSpPr>
        <p:spPr bwMode="auto">
          <a:xfrm>
            <a:off x="2393655" y="3059565"/>
            <a:ext cx="552893" cy="3531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1" idx="2"/>
            <a:endCxn id="10" idx="0"/>
          </p:cNvCxnSpPr>
          <p:nvPr/>
        </p:nvCxnSpPr>
        <p:spPr bwMode="auto">
          <a:xfrm flipH="1">
            <a:off x="1892153" y="3059565"/>
            <a:ext cx="501502" cy="3531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stCxn id="7" idx="2"/>
            <a:endCxn id="11" idx="0"/>
          </p:cNvCxnSpPr>
          <p:nvPr/>
        </p:nvCxnSpPr>
        <p:spPr bwMode="auto">
          <a:xfrm>
            <a:off x="1872660" y="2337198"/>
            <a:ext cx="520995" cy="26516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>
            <a:stCxn id="7" idx="2"/>
            <a:endCxn id="12" idx="0"/>
          </p:cNvCxnSpPr>
          <p:nvPr/>
        </p:nvCxnSpPr>
        <p:spPr bwMode="auto">
          <a:xfrm flipH="1">
            <a:off x="1200151" y="2337198"/>
            <a:ext cx="672509" cy="10755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8" idx="2"/>
            <a:endCxn id="14" idx="0"/>
          </p:cNvCxnSpPr>
          <p:nvPr/>
        </p:nvCxnSpPr>
        <p:spPr bwMode="auto">
          <a:xfrm flipH="1">
            <a:off x="1872660" y="4724400"/>
            <a:ext cx="530742" cy="3317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stCxn id="12" idx="2"/>
            <a:endCxn id="14" idx="0"/>
          </p:cNvCxnSpPr>
          <p:nvPr/>
        </p:nvCxnSpPr>
        <p:spPr bwMode="auto">
          <a:xfrm>
            <a:off x="1200151" y="3869928"/>
            <a:ext cx="672509" cy="11862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Elbow Connector 54"/>
          <p:cNvCxnSpPr>
            <a:stCxn id="14" idx="3"/>
            <a:endCxn id="7" idx="3"/>
          </p:cNvCxnSpPr>
          <p:nvPr/>
        </p:nvCxnSpPr>
        <p:spPr bwMode="auto">
          <a:xfrm flipV="1">
            <a:off x="2063160" y="2108598"/>
            <a:ext cx="12700" cy="3176178"/>
          </a:xfrm>
          <a:prstGeom prst="bentConnector3">
            <a:avLst>
              <a:gd name="adj1" fmla="val 10758142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Rectangle 56"/>
          <p:cNvSpPr/>
          <p:nvPr/>
        </p:nvSpPr>
        <p:spPr bwMode="auto">
          <a:xfrm>
            <a:off x="1682160" y="5910648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8" name="Straight Arrow Connector 67"/>
          <p:cNvCxnSpPr>
            <a:stCxn id="14" idx="2"/>
            <a:endCxn id="57" idx="0"/>
          </p:cNvCxnSpPr>
          <p:nvPr/>
        </p:nvCxnSpPr>
        <p:spPr bwMode="auto">
          <a:xfrm>
            <a:off x="1872660" y="5513376"/>
            <a:ext cx="0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4114800" y="3007021"/>
            <a:ext cx="48023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each Node, </a:t>
            </a:r>
            <a:r>
              <a:rPr lang="en-US" dirty="0" smtClean="0">
                <a:solidFill>
                  <a:srgbClr val="0000FF"/>
                </a:solidFill>
              </a:rPr>
              <a:t>n</a:t>
            </a:r>
            <a:r>
              <a:rPr lang="en-US" dirty="0" smtClean="0"/>
              <a:t>, which nodes dominate it?</a:t>
            </a:r>
          </a:p>
          <a:p>
            <a:endParaRPr lang="en-US" dirty="0" smtClean="0"/>
          </a:p>
          <a:p>
            <a:r>
              <a:rPr lang="en-US" dirty="0" smtClean="0"/>
              <a:t>We denote this Dom(</a:t>
            </a:r>
            <a:r>
              <a:rPr lang="en-US" dirty="0" smtClean="0">
                <a:solidFill>
                  <a:srgbClr val="0000FF"/>
                </a:solidFill>
              </a:rPr>
              <a:t>n</a:t>
            </a:r>
            <a:r>
              <a:rPr lang="en-US" dirty="0" smtClean="0"/>
              <a:t>) - the dominators of </a:t>
            </a:r>
            <a:r>
              <a:rPr lang="en-US" dirty="0" smtClean="0">
                <a:solidFill>
                  <a:srgbClr val="0000FF"/>
                </a:solidFill>
              </a:rPr>
              <a:t>n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950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Dominators by Inspection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857380" y="194463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388122" y="4331835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931268" y="347736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8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876873" y="347736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6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378375" y="2667000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5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4871" y="347736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857380" y="1229345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57380" y="5120811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6" name="Straight Arrow Connector 15"/>
          <p:cNvCxnSpPr>
            <a:stCxn id="13" idx="2"/>
            <a:endCxn id="7" idx="0"/>
          </p:cNvCxnSpPr>
          <p:nvPr/>
        </p:nvCxnSpPr>
        <p:spPr bwMode="auto">
          <a:xfrm>
            <a:off x="2047880" y="1686545"/>
            <a:ext cx="0" cy="2580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10" idx="2"/>
            <a:endCxn id="8" idx="0"/>
          </p:cNvCxnSpPr>
          <p:nvPr/>
        </p:nvCxnSpPr>
        <p:spPr bwMode="auto">
          <a:xfrm>
            <a:off x="2067373" y="3934563"/>
            <a:ext cx="511249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9" idx="2"/>
            <a:endCxn id="8" idx="0"/>
          </p:cNvCxnSpPr>
          <p:nvPr/>
        </p:nvCxnSpPr>
        <p:spPr bwMode="auto">
          <a:xfrm flipH="1">
            <a:off x="2578622" y="3934563"/>
            <a:ext cx="543146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11" idx="2"/>
            <a:endCxn id="9" idx="0"/>
          </p:cNvCxnSpPr>
          <p:nvPr/>
        </p:nvCxnSpPr>
        <p:spPr bwMode="auto">
          <a:xfrm>
            <a:off x="2568875" y="3124200"/>
            <a:ext cx="552893" cy="3531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1" idx="2"/>
            <a:endCxn id="10" idx="0"/>
          </p:cNvCxnSpPr>
          <p:nvPr/>
        </p:nvCxnSpPr>
        <p:spPr bwMode="auto">
          <a:xfrm flipH="1">
            <a:off x="2067373" y="3124200"/>
            <a:ext cx="501502" cy="3531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stCxn id="7" idx="2"/>
            <a:endCxn id="11" idx="0"/>
          </p:cNvCxnSpPr>
          <p:nvPr/>
        </p:nvCxnSpPr>
        <p:spPr bwMode="auto">
          <a:xfrm>
            <a:off x="2047880" y="2401833"/>
            <a:ext cx="520995" cy="26516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>
            <a:stCxn id="7" idx="2"/>
            <a:endCxn id="12" idx="0"/>
          </p:cNvCxnSpPr>
          <p:nvPr/>
        </p:nvCxnSpPr>
        <p:spPr bwMode="auto">
          <a:xfrm flipH="1">
            <a:off x="1375371" y="2401833"/>
            <a:ext cx="672509" cy="10755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8" idx="2"/>
            <a:endCxn id="14" idx="0"/>
          </p:cNvCxnSpPr>
          <p:nvPr/>
        </p:nvCxnSpPr>
        <p:spPr bwMode="auto">
          <a:xfrm flipH="1">
            <a:off x="2047880" y="4789035"/>
            <a:ext cx="530742" cy="3317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stCxn id="12" idx="2"/>
            <a:endCxn id="14" idx="0"/>
          </p:cNvCxnSpPr>
          <p:nvPr/>
        </p:nvCxnSpPr>
        <p:spPr bwMode="auto">
          <a:xfrm>
            <a:off x="1375371" y="3934563"/>
            <a:ext cx="672509" cy="11862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Elbow Connector 54"/>
          <p:cNvCxnSpPr>
            <a:stCxn id="14" idx="3"/>
            <a:endCxn id="7" idx="3"/>
          </p:cNvCxnSpPr>
          <p:nvPr/>
        </p:nvCxnSpPr>
        <p:spPr bwMode="auto">
          <a:xfrm flipV="1">
            <a:off x="2238380" y="2173233"/>
            <a:ext cx="12700" cy="3176178"/>
          </a:xfrm>
          <a:prstGeom prst="bentConnector3">
            <a:avLst>
              <a:gd name="adj1" fmla="val 10758142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Rectangle 56"/>
          <p:cNvSpPr/>
          <p:nvPr/>
        </p:nvSpPr>
        <p:spPr bwMode="auto">
          <a:xfrm>
            <a:off x="1857380" y="597528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8" name="Straight Arrow Connector 67"/>
          <p:cNvCxnSpPr>
            <a:stCxn id="14" idx="2"/>
            <a:endCxn id="57" idx="0"/>
          </p:cNvCxnSpPr>
          <p:nvPr/>
        </p:nvCxnSpPr>
        <p:spPr bwMode="auto">
          <a:xfrm>
            <a:off x="2047880" y="5578011"/>
            <a:ext cx="0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961319"/>
              </p:ext>
            </p:extLst>
          </p:nvPr>
        </p:nvGraphicFramePr>
        <p:xfrm>
          <a:off x="4572000" y="1867381"/>
          <a:ext cx="2691607" cy="371063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67888"/>
                <a:gridCol w="2223719"/>
              </a:tblGrid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Dom(n)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{0,1}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{0,1,2}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{0,1,3}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{0,1,3,4}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{0,1,5}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{0,1,5,6}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{0,1,5,7}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{0,1,5,8}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725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Dominators: Intuition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600200" y="2178941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130942" y="456614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674088" y="3711671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8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619693" y="3711671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6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121195" y="2901308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5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927691" y="3711671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00200" y="146365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00200" y="5355119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6" name="Straight Arrow Connector 15"/>
          <p:cNvCxnSpPr>
            <a:stCxn id="13" idx="2"/>
            <a:endCxn id="7" idx="0"/>
          </p:cNvCxnSpPr>
          <p:nvPr/>
        </p:nvCxnSpPr>
        <p:spPr bwMode="auto">
          <a:xfrm>
            <a:off x="1790700" y="1920853"/>
            <a:ext cx="0" cy="2580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10" idx="2"/>
            <a:endCxn id="8" idx="0"/>
          </p:cNvCxnSpPr>
          <p:nvPr/>
        </p:nvCxnSpPr>
        <p:spPr bwMode="auto">
          <a:xfrm>
            <a:off x="1810193" y="4168871"/>
            <a:ext cx="511249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9" idx="2"/>
            <a:endCxn id="8" idx="0"/>
          </p:cNvCxnSpPr>
          <p:nvPr/>
        </p:nvCxnSpPr>
        <p:spPr bwMode="auto">
          <a:xfrm flipH="1">
            <a:off x="2321442" y="4168871"/>
            <a:ext cx="543146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11" idx="2"/>
            <a:endCxn id="9" idx="0"/>
          </p:cNvCxnSpPr>
          <p:nvPr/>
        </p:nvCxnSpPr>
        <p:spPr bwMode="auto">
          <a:xfrm>
            <a:off x="2311695" y="3358508"/>
            <a:ext cx="552893" cy="3531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1" idx="2"/>
            <a:endCxn id="10" idx="0"/>
          </p:cNvCxnSpPr>
          <p:nvPr/>
        </p:nvCxnSpPr>
        <p:spPr bwMode="auto">
          <a:xfrm flipH="1">
            <a:off x="1810193" y="3358508"/>
            <a:ext cx="501502" cy="3531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stCxn id="7" idx="2"/>
            <a:endCxn id="11" idx="0"/>
          </p:cNvCxnSpPr>
          <p:nvPr/>
        </p:nvCxnSpPr>
        <p:spPr bwMode="auto">
          <a:xfrm>
            <a:off x="1790700" y="2636141"/>
            <a:ext cx="520995" cy="26516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>
            <a:stCxn id="7" idx="2"/>
            <a:endCxn id="12" idx="0"/>
          </p:cNvCxnSpPr>
          <p:nvPr/>
        </p:nvCxnSpPr>
        <p:spPr bwMode="auto">
          <a:xfrm flipH="1">
            <a:off x="1118191" y="2636141"/>
            <a:ext cx="672509" cy="10755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8" idx="2"/>
            <a:endCxn id="14" idx="0"/>
          </p:cNvCxnSpPr>
          <p:nvPr/>
        </p:nvCxnSpPr>
        <p:spPr bwMode="auto">
          <a:xfrm flipH="1">
            <a:off x="1790700" y="5023343"/>
            <a:ext cx="530742" cy="3317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stCxn id="12" idx="2"/>
            <a:endCxn id="14" idx="0"/>
          </p:cNvCxnSpPr>
          <p:nvPr/>
        </p:nvCxnSpPr>
        <p:spPr bwMode="auto">
          <a:xfrm>
            <a:off x="1118191" y="4168871"/>
            <a:ext cx="672509" cy="11862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Elbow Connector 54"/>
          <p:cNvCxnSpPr>
            <a:stCxn id="14" idx="3"/>
            <a:endCxn id="7" idx="3"/>
          </p:cNvCxnSpPr>
          <p:nvPr/>
        </p:nvCxnSpPr>
        <p:spPr bwMode="auto">
          <a:xfrm flipV="1">
            <a:off x="1981200" y="2407541"/>
            <a:ext cx="12700" cy="3176178"/>
          </a:xfrm>
          <a:prstGeom prst="bentConnector3">
            <a:avLst>
              <a:gd name="adj1" fmla="val 10758142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Rectangle 56"/>
          <p:cNvSpPr/>
          <p:nvPr/>
        </p:nvSpPr>
        <p:spPr bwMode="auto">
          <a:xfrm>
            <a:off x="1600200" y="6209591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8" name="Straight Arrow Connector 67"/>
          <p:cNvCxnSpPr>
            <a:stCxn id="14" idx="2"/>
            <a:endCxn id="57" idx="0"/>
          </p:cNvCxnSpPr>
          <p:nvPr/>
        </p:nvCxnSpPr>
        <p:spPr bwMode="auto">
          <a:xfrm>
            <a:off x="1790700" y="5812319"/>
            <a:ext cx="0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990600" y="2178941"/>
            <a:ext cx="555447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01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54296" y="3721163"/>
            <a:ext cx="615042" cy="21037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012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85358" y="2901308"/>
            <a:ext cx="615042" cy="21037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015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3022487" y="3715397"/>
            <a:ext cx="637249" cy="21037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0158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1914121" y="3715397"/>
            <a:ext cx="637249" cy="21037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0156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554881" y="4558478"/>
            <a:ext cx="950319" cy="19215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015678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002547" y="5344898"/>
            <a:ext cx="1078000" cy="21148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01235678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027329" y="6220964"/>
            <a:ext cx="1249271" cy="19215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012345678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90599" y="1474681"/>
            <a:ext cx="555447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662406" y="2159609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193148" y="4546811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7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736294" y="3692339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8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681899" y="3692339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6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183401" y="2881976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5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989897" y="3692339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662406" y="1444321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662406" y="5335787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8" name="Straight Arrow Connector 47"/>
          <p:cNvCxnSpPr>
            <a:stCxn id="46" idx="2"/>
            <a:endCxn id="39" idx="0"/>
          </p:cNvCxnSpPr>
          <p:nvPr/>
        </p:nvCxnSpPr>
        <p:spPr bwMode="auto">
          <a:xfrm>
            <a:off x="5852906" y="1901521"/>
            <a:ext cx="0" cy="2580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>
            <a:stCxn id="43" idx="2"/>
            <a:endCxn id="40" idx="0"/>
          </p:cNvCxnSpPr>
          <p:nvPr/>
        </p:nvCxnSpPr>
        <p:spPr bwMode="auto">
          <a:xfrm>
            <a:off x="5872399" y="4149539"/>
            <a:ext cx="511249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>
            <a:stCxn id="41" idx="2"/>
            <a:endCxn id="40" idx="0"/>
          </p:cNvCxnSpPr>
          <p:nvPr/>
        </p:nvCxnSpPr>
        <p:spPr bwMode="auto">
          <a:xfrm flipH="1">
            <a:off x="6383648" y="4149539"/>
            <a:ext cx="543146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>
            <a:stCxn id="44" idx="2"/>
            <a:endCxn id="41" idx="0"/>
          </p:cNvCxnSpPr>
          <p:nvPr/>
        </p:nvCxnSpPr>
        <p:spPr bwMode="auto">
          <a:xfrm>
            <a:off x="6373901" y="3339176"/>
            <a:ext cx="552893" cy="3531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>
            <a:stCxn id="44" idx="2"/>
            <a:endCxn id="43" idx="0"/>
          </p:cNvCxnSpPr>
          <p:nvPr/>
        </p:nvCxnSpPr>
        <p:spPr bwMode="auto">
          <a:xfrm flipH="1">
            <a:off x="5872399" y="3339176"/>
            <a:ext cx="501502" cy="3531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stCxn id="39" idx="2"/>
            <a:endCxn id="44" idx="0"/>
          </p:cNvCxnSpPr>
          <p:nvPr/>
        </p:nvCxnSpPr>
        <p:spPr bwMode="auto">
          <a:xfrm>
            <a:off x="5852906" y="2616809"/>
            <a:ext cx="520995" cy="26516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39" idx="2"/>
            <a:endCxn id="45" idx="0"/>
          </p:cNvCxnSpPr>
          <p:nvPr/>
        </p:nvCxnSpPr>
        <p:spPr bwMode="auto">
          <a:xfrm flipH="1">
            <a:off x="5180397" y="2616809"/>
            <a:ext cx="672509" cy="10755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>
            <a:stCxn id="40" idx="2"/>
            <a:endCxn id="47" idx="0"/>
          </p:cNvCxnSpPr>
          <p:nvPr/>
        </p:nvCxnSpPr>
        <p:spPr bwMode="auto">
          <a:xfrm flipH="1">
            <a:off x="5852906" y="5004011"/>
            <a:ext cx="530742" cy="3317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>
            <a:stCxn id="45" idx="2"/>
            <a:endCxn id="47" idx="0"/>
          </p:cNvCxnSpPr>
          <p:nvPr/>
        </p:nvCxnSpPr>
        <p:spPr bwMode="auto">
          <a:xfrm>
            <a:off x="5180397" y="4149539"/>
            <a:ext cx="672509" cy="11862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Elbow Connector 58"/>
          <p:cNvCxnSpPr>
            <a:stCxn id="47" idx="3"/>
            <a:endCxn id="39" idx="3"/>
          </p:cNvCxnSpPr>
          <p:nvPr/>
        </p:nvCxnSpPr>
        <p:spPr bwMode="auto">
          <a:xfrm flipV="1">
            <a:off x="6043406" y="2388209"/>
            <a:ext cx="12700" cy="3176178"/>
          </a:xfrm>
          <a:prstGeom prst="bentConnector3">
            <a:avLst>
              <a:gd name="adj1" fmla="val 10758142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Rectangle 59"/>
          <p:cNvSpPr/>
          <p:nvPr/>
        </p:nvSpPr>
        <p:spPr bwMode="auto">
          <a:xfrm>
            <a:off x="5662406" y="6190259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1" name="Straight Arrow Connector 60"/>
          <p:cNvCxnSpPr>
            <a:stCxn id="47" idx="2"/>
            <a:endCxn id="60" idx="0"/>
          </p:cNvCxnSpPr>
          <p:nvPr/>
        </p:nvCxnSpPr>
        <p:spPr bwMode="auto">
          <a:xfrm>
            <a:off x="5852906" y="5792987"/>
            <a:ext cx="0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5052806" y="2159609"/>
            <a:ext cx="555447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01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4316502" y="3701831"/>
            <a:ext cx="615042" cy="21037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012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6647564" y="2881976"/>
            <a:ext cx="615042" cy="21037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015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7056853" y="3691187"/>
            <a:ext cx="637249" cy="21037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0158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020721" y="3691187"/>
            <a:ext cx="637249" cy="21037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0156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6617087" y="4539146"/>
            <a:ext cx="637249" cy="21037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0157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075439" y="5344898"/>
            <a:ext cx="637249" cy="21037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013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6089535" y="6201632"/>
            <a:ext cx="637249" cy="21037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014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052805" y="1455349"/>
            <a:ext cx="555447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016962" y="2122553"/>
            <a:ext cx="1078000" cy="21148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01235678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25853" y="1118547"/>
            <a:ext cx="2078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Travel everywhere you can!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506067" y="1298345"/>
            <a:ext cx="2554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only counts if you reached here by </a:t>
            </a:r>
            <a:r>
              <a:rPr lang="en-US" i="1" dirty="0" smtClean="0"/>
              <a:t>every</a:t>
            </a:r>
            <a:r>
              <a:rPr lang="en-US" dirty="0" smtClean="0"/>
              <a:t> incoming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40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Dominators by Calculation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32565" y="194463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63307" y="4331835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06453" y="347736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8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952058" y="347736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6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453560" y="2667000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5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60056" y="347736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32565" y="1229345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32565" y="5120811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6" name="Straight Arrow Connector 15"/>
          <p:cNvCxnSpPr>
            <a:stCxn id="13" idx="2"/>
            <a:endCxn id="7" idx="0"/>
          </p:cNvCxnSpPr>
          <p:nvPr/>
        </p:nvCxnSpPr>
        <p:spPr bwMode="auto">
          <a:xfrm>
            <a:off x="1123065" y="1686545"/>
            <a:ext cx="0" cy="2580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10" idx="2"/>
            <a:endCxn id="8" idx="0"/>
          </p:cNvCxnSpPr>
          <p:nvPr/>
        </p:nvCxnSpPr>
        <p:spPr bwMode="auto">
          <a:xfrm>
            <a:off x="1142558" y="3934563"/>
            <a:ext cx="511249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9" idx="2"/>
            <a:endCxn id="8" idx="0"/>
          </p:cNvCxnSpPr>
          <p:nvPr/>
        </p:nvCxnSpPr>
        <p:spPr bwMode="auto">
          <a:xfrm flipH="1">
            <a:off x="1653807" y="3934563"/>
            <a:ext cx="543146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11" idx="2"/>
            <a:endCxn id="9" idx="0"/>
          </p:cNvCxnSpPr>
          <p:nvPr/>
        </p:nvCxnSpPr>
        <p:spPr bwMode="auto">
          <a:xfrm>
            <a:off x="1644060" y="3124200"/>
            <a:ext cx="552893" cy="3531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1" idx="2"/>
            <a:endCxn id="10" idx="0"/>
          </p:cNvCxnSpPr>
          <p:nvPr/>
        </p:nvCxnSpPr>
        <p:spPr bwMode="auto">
          <a:xfrm flipH="1">
            <a:off x="1142558" y="3124200"/>
            <a:ext cx="501502" cy="3531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stCxn id="7" idx="2"/>
            <a:endCxn id="11" idx="0"/>
          </p:cNvCxnSpPr>
          <p:nvPr/>
        </p:nvCxnSpPr>
        <p:spPr bwMode="auto">
          <a:xfrm>
            <a:off x="1123065" y="2401833"/>
            <a:ext cx="520995" cy="26516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>
            <a:stCxn id="7" idx="2"/>
            <a:endCxn id="12" idx="0"/>
          </p:cNvCxnSpPr>
          <p:nvPr/>
        </p:nvCxnSpPr>
        <p:spPr bwMode="auto">
          <a:xfrm flipH="1">
            <a:off x="450556" y="2401833"/>
            <a:ext cx="672509" cy="10755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8" idx="2"/>
            <a:endCxn id="14" idx="0"/>
          </p:cNvCxnSpPr>
          <p:nvPr/>
        </p:nvCxnSpPr>
        <p:spPr bwMode="auto">
          <a:xfrm flipH="1">
            <a:off x="1123065" y="4789035"/>
            <a:ext cx="530742" cy="3317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stCxn id="12" idx="2"/>
            <a:endCxn id="14" idx="0"/>
          </p:cNvCxnSpPr>
          <p:nvPr/>
        </p:nvCxnSpPr>
        <p:spPr bwMode="auto">
          <a:xfrm>
            <a:off x="450556" y="3934563"/>
            <a:ext cx="672509" cy="11862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Elbow Connector 54"/>
          <p:cNvCxnSpPr>
            <a:stCxn id="14" idx="3"/>
            <a:endCxn id="7" idx="3"/>
          </p:cNvCxnSpPr>
          <p:nvPr/>
        </p:nvCxnSpPr>
        <p:spPr bwMode="auto">
          <a:xfrm flipV="1">
            <a:off x="1313565" y="2173233"/>
            <a:ext cx="12700" cy="3176178"/>
          </a:xfrm>
          <a:prstGeom prst="bentConnector3">
            <a:avLst>
              <a:gd name="adj1" fmla="val 10758142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Rectangle 56"/>
          <p:cNvSpPr/>
          <p:nvPr/>
        </p:nvSpPr>
        <p:spPr bwMode="auto">
          <a:xfrm>
            <a:off x="932565" y="597528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8" name="Straight Arrow Connector 67"/>
          <p:cNvCxnSpPr>
            <a:stCxn id="14" idx="2"/>
            <a:endCxn id="57" idx="0"/>
          </p:cNvCxnSpPr>
          <p:nvPr/>
        </p:nvCxnSpPr>
        <p:spPr bwMode="auto">
          <a:xfrm>
            <a:off x="1123065" y="5578011"/>
            <a:ext cx="0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075261" y="990600"/>
            <a:ext cx="5016351" cy="2133600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1800" dirty="0" smtClean="0"/>
              <a:t>Dom(</a:t>
            </a:r>
            <a:r>
              <a:rPr lang="en-US" sz="1800" dirty="0" smtClean="0">
                <a:solidFill>
                  <a:srgbClr val="0000FF"/>
                </a:solidFill>
              </a:rPr>
              <a:t>n</a:t>
            </a:r>
            <a:r>
              <a:rPr lang="en-US" sz="1800" dirty="0" smtClean="0"/>
              <a:t>) is the set of nodes that dominate </a:t>
            </a:r>
            <a:r>
              <a:rPr lang="en-US" sz="1800" dirty="0" smtClean="0">
                <a:solidFill>
                  <a:srgbClr val="0000FF"/>
                </a:solidFill>
              </a:rPr>
              <a:t>n</a:t>
            </a:r>
          </a:p>
          <a:p>
            <a:r>
              <a:rPr lang="en-US" sz="1800" dirty="0" smtClean="0"/>
              <a:t>Calculate by iterating to fixed point:</a:t>
            </a:r>
          </a:p>
          <a:p>
            <a:pPr lvl="1"/>
            <a:r>
              <a:rPr lang="en-US" sz="1600" dirty="0" smtClean="0"/>
              <a:t>Dom(n) = {n}  </a:t>
            </a:r>
            <a:r>
              <a:rPr lang="en-US" sz="1600" dirty="0" smtClean="0">
                <a:sym typeface="Symbol" pitchFamily="18" charset="2"/>
              </a:rPr>
              <a:t>  </a:t>
            </a:r>
            <a:r>
              <a:rPr lang="en-US" sz="1600" dirty="0" err="1" smtClean="0">
                <a:sym typeface="Symbol" pitchFamily="18" charset="2"/>
              </a:rPr>
              <a:t>Intersect</a:t>
            </a:r>
            <a:r>
              <a:rPr lang="en-US" sz="1600" baseline="-25000" dirty="0" err="1" smtClean="0">
                <a:sym typeface="Symbol" pitchFamily="18" charset="2"/>
              </a:rPr>
              <a:t>p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err="1" smtClean="0">
                <a:sym typeface="Symbol" pitchFamily="18" charset="2"/>
              </a:rPr>
              <a:t>Dom</a:t>
            </a:r>
            <a:r>
              <a:rPr lang="en-US" sz="1600" baseline="-25000" dirty="0" err="1" smtClean="0">
                <a:sym typeface="Symbol" pitchFamily="18" charset="2"/>
              </a:rPr>
              <a:t>p</a:t>
            </a:r>
            <a:r>
              <a:rPr lang="en-US" sz="2400" dirty="0" smtClean="0">
                <a:sym typeface="Symbol" pitchFamily="18" charset="2"/>
              </a:rPr>
              <a:t/>
            </a:r>
            <a:br>
              <a:rPr lang="en-US" sz="2400" dirty="0" smtClean="0">
                <a:sym typeface="Symbol" pitchFamily="18" charset="2"/>
              </a:rPr>
            </a:br>
            <a:endParaRPr lang="en-US" sz="1600" baseline="30000" dirty="0" smtClean="0">
              <a:sym typeface="Symbol" pitchFamily="18" charset="2"/>
            </a:endParaRPr>
          </a:p>
          <a:p>
            <a:r>
              <a:rPr lang="en-US" sz="1800" dirty="0" smtClean="0">
                <a:sym typeface="Symbol" pitchFamily="18" charset="2"/>
              </a:rPr>
              <a:t>Initial conditions: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Dom(0</a:t>
            </a:r>
            <a:r>
              <a:rPr lang="en-US" sz="1600" dirty="0" smtClean="0">
                <a:sym typeface="Symbol" pitchFamily="18" charset="2"/>
              </a:rPr>
              <a:t>) = 0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Otherwise, Dom(n</a:t>
            </a:r>
            <a:r>
              <a:rPr lang="en-US" sz="1600" dirty="0" smtClean="0">
                <a:sym typeface="Symbol" pitchFamily="18" charset="2"/>
              </a:rPr>
              <a:t>) = </a:t>
            </a:r>
            <a:r>
              <a:rPr lang="en-US" sz="1600" dirty="0" smtClean="0">
                <a:sym typeface="Symbol" pitchFamily="18" charset="2"/>
              </a:rPr>
              <a:t>U </a:t>
            </a:r>
            <a:r>
              <a:rPr lang="en-US" sz="1600" dirty="0" smtClean="0">
                <a:sym typeface="Symbol" pitchFamily="18" charset="2"/>
              </a:rPr>
              <a:t>= set of all nodes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864015"/>
              </p:ext>
            </p:extLst>
          </p:nvPr>
        </p:nvGraphicFramePr>
        <p:xfrm>
          <a:off x="3276600" y="3348038"/>
          <a:ext cx="4685430" cy="3352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5048"/>
                <a:gridCol w="765104"/>
                <a:gridCol w="609600"/>
                <a:gridCol w="1295400"/>
                <a:gridCol w="1650278"/>
              </a:tblGrid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</a:rPr>
                        <a:t>preds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#1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#2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{0}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{0}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{0}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</a:t>
                      </a:r>
                      <a:r>
                        <a:rPr lang="en-US" sz="1600" dirty="0" smtClean="0"/>
                        <a:t>0,3}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{0,1}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{0,1}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</a:t>
                      </a:r>
                      <a:r>
                        <a:rPr lang="en-US" sz="1600" dirty="0" smtClean="0"/>
                        <a:t>1}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{0,1,2}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{0,1,2}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{2,7}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{0,1,2,3}</a:t>
                      </a:r>
                      <a:endParaRPr lang="en-US" sz="1600" b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{0,1,3}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{3}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{0,1,2,3,4}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{0,1,3,4}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{1}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{0,1,5}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{0,1,5}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{5}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{0,1,5,6}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{0,1,5,6}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{6,8}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{0,1,5,6,7}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{0,1,5,7}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{5}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{0,1,5,8}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{0,1,5,8}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335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59784"/>
              </p:ext>
            </p:extLst>
          </p:nvPr>
        </p:nvGraphicFramePr>
        <p:xfrm>
          <a:off x="2819400" y="1066800"/>
          <a:ext cx="2590800" cy="2743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8313"/>
                <a:gridCol w="709070"/>
                <a:gridCol w="461961"/>
                <a:gridCol w="1081456"/>
              </a:tblGrid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chemeClr val="bg1"/>
                          </a:solidFill>
                        </a:rPr>
                        <a:t>preds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{0,1}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{1}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{0,1,2}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{2,7}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{3}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{1}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{5}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{6,8}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{5}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097201"/>
              </p:ext>
            </p:extLst>
          </p:nvPr>
        </p:nvGraphicFramePr>
        <p:xfrm>
          <a:off x="5562600" y="1066800"/>
          <a:ext cx="2514600" cy="2743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8313"/>
                <a:gridCol w="709070"/>
                <a:gridCol w="461961"/>
                <a:gridCol w="1005256"/>
              </a:tblGrid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chemeClr val="bg1"/>
                          </a:solidFill>
                        </a:rPr>
                        <a:t>preds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{0,1}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{1}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{0,1,2}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{2,7}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{0,1,2,3}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{3}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{1}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{5}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{6,8}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{5}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974085"/>
              </p:ext>
            </p:extLst>
          </p:nvPr>
        </p:nvGraphicFramePr>
        <p:xfrm>
          <a:off x="152400" y="3957638"/>
          <a:ext cx="2743201" cy="2743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9069"/>
                <a:gridCol w="773531"/>
                <a:gridCol w="503958"/>
                <a:gridCol w="1096643"/>
              </a:tblGrid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chemeClr val="bg1"/>
                          </a:solidFill>
                        </a:rPr>
                        <a:t>preds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{0,1}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{1}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{0,1,2}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{2,7}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{0,1,2,3}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{3}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{0,1,2,3,4}</a:t>
                      </a: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{1}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{5}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{6,8}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{5}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991409"/>
              </p:ext>
            </p:extLst>
          </p:nvPr>
        </p:nvGraphicFramePr>
        <p:xfrm>
          <a:off x="152400" y="1066800"/>
          <a:ext cx="2514600" cy="2743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54286"/>
                <a:gridCol w="742548"/>
                <a:gridCol w="530259"/>
                <a:gridCol w="887507"/>
              </a:tblGrid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chemeClr val="bg1"/>
                          </a:solidFill>
                        </a:rPr>
                        <a:t>preds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{0}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{0,1}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{1}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{2,7}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{3}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{1}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{5}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{6,8}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8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{5}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67200" y="4800600"/>
            <a:ext cx="2667000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Use </a:t>
            </a:r>
            <a:r>
              <a:rPr lang="en-US" i="1" dirty="0" smtClean="0"/>
              <a:t>most recent </a:t>
            </a:r>
            <a:r>
              <a:rPr lang="en-US" dirty="0" smtClean="0"/>
              <a:t>values to converge faster</a:t>
            </a:r>
            <a:endParaRPr lang="en-US" dirty="0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298575" y="155575"/>
            <a:ext cx="7793037" cy="676275"/>
          </a:xfrm>
        </p:spPr>
        <p:txBody>
          <a:bodyPr/>
          <a:lstStyle/>
          <a:p>
            <a:r>
              <a:rPr lang="en-US" dirty="0" smtClean="0"/>
              <a:t>Dominators by Calculation: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76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Dominator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391400" cy="3505200"/>
          </a:xfrm>
        </p:spPr>
        <p:txBody>
          <a:bodyPr/>
          <a:lstStyle/>
          <a:p>
            <a:r>
              <a:rPr lang="en-US" sz="2000" dirty="0" smtClean="0"/>
              <a:t>Iterative Dataflow</a:t>
            </a:r>
          </a:p>
          <a:p>
            <a:pPr lvl="1"/>
            <a:r>
              <a:rPr lang="en-US" sz="1600" dirty="0" smtClean="0"/>
              <a:t>Easier than previous Iterative Dataflow solutions</a:t>
            </a:r>
          </a:p>
          <a:p>
            <a:pPr lvl="1"/>
            <a:r>
              <a:rPr lang="en-US" sz="1600" dirty="0" smtClean="0"/>
              <a:t>Ignores content of each basic block</a:t>
            </a:r>
          </a:p>
          <a:p>
            <a:pPr lvl="1"/>
            <a:r>
              <a:rPr lang="en-US" sz="1600" dirty="0" smtClean="0"/>
              <a:t>Concerned only with how blocks link - the </a:t>
            </a:r>
            <a:r>
              <a:rPr lang="en-US" sz="1600" i="1" dirty="0" smtClean="0"/>
              <a:t>structure </a:t>
            </a:r>
            <a:r>
              <a:rPr lang="en-US" sz="1600" dirty="0" smtClean="0"/>
              <a:t>of the </a:t>
            </a:r>
            <a:r>
              <a:rPr lang="en-US" sz="1600" dirty="0" err="1" smtClean="0"/>
              <a:t>flowgraph</a:t>
            </a:r>
            <a:endParaRPr lang="en-US" sz="1600" dirty="0" smtClean="0"/>
          </a:p>
          <a:p>
            <a:pPr lvl="1"/>
            <a:endParaRPr lang="en-US" sz="1600" dirty="0"/>
          </a:p>
          <a:p>
            <a:r>
              <a:rPr lang="en-US" sz="2000" dirty="0" smtClean="0"/>
              <a:t>Double-check </a:t>
            </a:r>
            <a:r>
              <a:rPr lang="en-US" sz="2000" dirty="0" err="1" smtClean="0"/>
              <a:t>Cooper&amp;Torczon</a:t>
            </a:r>
            <a:endParaRPr lang="en-US" sz="2000" dirty="0" smtClean="0"/>
          </a:p>
          <a:p>
            <a:pPr lvl="1"/>
            <a:r>
              <a:rPr lang="en-US" sz="1600" dirty="0" smtClean="0"/>
              <a:t>page 481, bottom table</a:t>
            </a:r>
          </a:p>
          <a:p>
            <a:pPr lvl="1"/>
            <a:r>
              <a:rPr lang="en-US" sz="1600" dirty="0" smtClean="0"/>
              <a:t>iteration #1 for node B3</a:t>
            </a:r>
          </a:p>
          <a:p>
            <a:pPr lvl="1"/>
            <a:r>
              <a:rPr lang="en-US" sz="1600" dirty="0" smtClean="0"/>
              <a:t>Answer = {0,1,3}</a:t>
            </a:r>
          </a:p>
          <a:p>
            <a:pPr lvl="1"/>
            <a:r>
              <a:rPr lang="en-US" sz="1600" dirty="0" smtClean="0"/>
              <a:t>Should it be {0,1,2,3} ?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13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Immediate Dominators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981200"/>
            <a:ext cx="8458200" cy="37774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 smtClean="0"/>
              <a:t>Every node </a:t>
            </a:r>
            <a:r>
              <a:rPr lang="en-US" sz="2000" dirty="0" smtClean="0">
                <a:solidFill>
                  <a:srgbClr val="0000FF"/>
                </a:solidFill>
              </a:rPr>
              <a:t>n</a:t>
            </a:r>
            <a:r>
              <a:rPr lang="en-US" sz="2000" dirty="0" smtClean="0"/>
              <a:t> has a single </a:t>
            </a:r>
            <a:r>
              <a:rPr lang="en-US" sz="2000" i="1" dirty="0" smtClean="0"/>
              <a:t>immediate dominator</a:t>
            </a:r>
            <a:r>
              <a:rPr lang="en-US" sz="2000" dirty="0" smtClean="0"/>
              <a:t> </a:t>
            </a:r>
          </a:p>
          <a:p>
            <a:pPr lvl="1">
              <a:defRPr/>
            </a:pPr>
            <a:r>
              <a:rPr lang="en-US" sz="1800" dirty="0" smtClean="0"/>
              <a:t>Denote the immediate dominator of node </a:t>
            </a:r>
            <a:r>
              <a:rPr lang="en-US" sz="1800" dirty="0" smtClean="0">
                <a:solidFill>
                  <a:srgbClr val="0000FF"/>
                </a:solidFill>
              </a:rPr>
              <a:t>n</a:t>
            </a:r>
            <a:r>
              <a:rPr lang="en-US" sz="1800" dirty="0" smtClean="0"/>
              <a:t> as </a:t>
            </a:r>
            <a:r>
              <a:rPr lang="en-US" sz="1800" dirty="0" err="1" smtClean="0">
                <a:solidFill>
                  <a:srgbClr val="0000FF"/>
                </a:solidFill>
              </a:rPr>
              <a:t>IDom</a:t>
            </a:r>
            <a:r>
              <a:rPr lang="en-US" sz="1800" dirty="0" smtClean="0">
                <a:solidFill>
                  <a:srgbClr val="0000FF"/>
                </a:solidFill>
              </a:rPr>
              <a:t>(n)</a:t>
            </a:r>
          </a:p>
          <a:p>
            <a:pPr lvl="1">
              <a:defRPr/>
            </a:pPr>
            <a:r>
              <a:rPr lang="en-US" sz="1800" dirty="0" err="1" smtClean="0">
                <a:solidFill>
                  <a:srgbClr val="0000FF"/>
                </a:solidFill>
              </a:rPr>
              <a:t>IDom</a:t>
            </a:r>
            <a:r>
              <a:rPr lang="en-US" sz="1800" dirty="0" smtClean="0">
                <a:solidFill>
                  <a:srgbClr val="0000FF"/>
                </a:solidFill>
              </a:rPr>
              <a:t>(n)</a:t>
            </a:r>
            <a:r>
              <a:rPr lang="en-US" sz="1800" dirty="0" smtClean="0"/>
              <a:t> is not </a:t>
            </a:r>
            <a:r>
              <a:rPr lang="en-US" sz="1800" dirty="0" smtClean="0">
                <a:solidFill>
                  <a:srgbClr val="0000FF"/>
                </a:solidFill>
              </a:rPr>
              <a:t>n</a:t>
            </a:r>
            <a:r>
              <a:rPr lang="en-US" sz="1800" dirty="0" smtClean="0"/>
              <a:t> itself - we are interested now in </a:t>
            </a:r>
            <a:r>
              <a:rPr lang="en-US" sz="1800" i="1" dirty="0" smtClean="0"/>
              <a:t>strict</a:t>
            </a:r>
            <a:r>
              <a:rPr lang="en-US" sz="1800" dirty="0" smtClean="0"/>
              <a:t> dominance</a:t>
            </a:r>
          </a:p>
          <a:p>
            <a:pPr lvl="2">
              <a:defRPr/>
            </a:pPr>
            <a:r>
              <a:rPr lang="en-US" sz="1600" i="1" dirty="0" smtClean="0"/>
              <a:t>strict</a:t>
            </a:r>
            <a:r>
              <a:rPr lang="en-US" sz="1600" dirty="0" smtClean="0"/>
              <a:t> in the same sense as </a:t>
            </a:r>
            <a:r>
              <a:rPr lang="en-US" sz="1600" i="1" dirty="0" smtClean="0"/>
              <a:t>strict </a:t>
            </a:r>
            <a:r>
              <a:rPr lang="en-US" sz="1600" dirty="0" smtClean="0"/>
              <a:t>subset: </a:t>
            </a:r>
            <a:r>
              <a:rPr lang="en-US" sz="1600" dirty="0" smtClean="0">
                <a:sym typeface="Symbol" panose="05050102010706020507" pitchFamily="18" charset="2"/>
              </a:rPr>
              <a:t> versus  </a:t>
            </a:r>
            <a:endParaRPr lang="en-US" sz="1600" dirty="0" smtClean="0"/>
          </a:p>
          <a:p>
            <a:pPr lvl="1">
              <a:defRPr/>
            </a:pPr>
            <a:r>
              <a:rPr lang="en-US" sz="1800" dirty="0" err="1" smtClean="0">
                <a:solidFill>
                  <a:srgbClr val="0000FF"/>
                </a:solidFill>
              </a:rPr>
              <a:t>IDom</a:t>
            </a:r>
            <a:r>
              <a:rPr lang="en-US" sz="1800" dirty="0" smtClean="0">
                <a:solidFill>
                  <a:srgbClr val="0000FF"/>
                </a:solidFill>
              </a:rPr>
              <a:t>(n)</a:t>
            </a:r>
            <a:r>
              <a:rPr lang="en-US" sz="1800" dirty="0" smtClean="0"/>
              <a:t> strictly dominates </a:t>
            </a:r>
            <a:r>
              <a:rPr lang="en-US" sz="1800" dirty="0" smtClean="0">
                <a:solidFill>
                  <a:srgbClr val="0000FF"/>
                </a:solidFill>
              </a:rPr>
              <a:t>n</a:t>
            </a:r>
            <a:r>
              <a:rPr lang="en-US" sz="1800" dirty="0" smtClean="0"/>
              <a:t> and is the </a:t>
            </a:r>
            <a:r>
              <a:rPr lang="en-US" sz="1800" i="1" dirty="0" smtClean="0"/>
              <a:t>nearest </a:t>
            </a:r>
            <a:r>
              <a:rPr lang="en-US" sz="1800" dirty="0" smtClean="0"/>
              <a:t>dominator of n</a:t>
            </a:r>
          </a:p>
          <a:p>
            <a:pPr lvl="2">
              <a:defRPr/>
            </a:pPr>
            <a:r>
              <a:rPr lang="en-US" sz="1600" dirty="0" smtClean="0"/>
              <a:t>nearest: </a:t>
            </a:r>
            <a:r>
              <a:rPr lang="en-US" sz="1600" dirty="0" err="1" smtClean="0">
                <a:solidFill>
                  <a:srgbClr val="0000FF"/>
                </a:solidFill>
              </a:rPr>
              <a:t>IDom</a:t>
            </a:r>
            <a:r>
              <a:rPr lang="en-US" sz="1600" dirty="0" smtClean="0">
                <a:solidFill>
                  <a:srgbClr val="0000FF"/>
                </a:solidFill>
              </a:rPr>
              <a:t>(n)</a:t>
            </a:r>
            <a:r>
              <a:rPr lang="en-US" sz="1600" dirty="0" smtClean="0"/>
              <a:t> does not dominate any other strict dominator of </a:t>
            </a:r>
            <a:r>
              <a:rPr lang="en-US" sz="1600" dirty="0" smtClean="0">
                <a:solidFill>
                  <a:srgbClr val="0000FF"/>
                </a:solidFill>
              </a:rPr>
              <a:t>n</a:t>
            </a:r>
          </a:p>
          <a:p>
            <a:pPr lvl="1">
              <a:defRPr/>
            </a:pPr>
            <a:endParaRPr lang="en-US" sz="1400" dirty="0" smtClean="0"/>
          </a:p>
          <a:p>
            <a:pPr>
              <a:defRPr/>
            </a:pPr>
            <a:r>
              <a:rPr lang="en-US" sz="2000" dirty="0" smtClean="0"/>
              <a:t>Theorem: If both 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 dominate </a:t>
            </a:r>
            <a:r>
              <a:rPr lang="en-US" sz="2000" dirty="0" smtClean="0">
                <a:solidFill>
                  <a:srgbClr val="0000FF"/>
                </a:solidFill>
              </a:rPr>
              <a:t>n</a:t>
            </a:r>
            <a:r>
              <a:rPr lang="en-US" sz="2000" dirty="0" smtClean="0"/>
              <a:t>, then either 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/>
              <a:t> dominates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 or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 dominates 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</a:p>
          <a:p>
            <a:pPr lvl="1">
              <a:defRPr/>
            </a:pPr>
            <a:r>
              <a:rPr lang="en-US" sz="1800" dirty="0" smtClean="0"/>
              <a:t>Proof: </a:t>
            </a:r>
            <a:r>
              <a:rPr lang="en-US" sz="1800" i="1" dirty="0" err="1" smtClean="0"/>
              <a:t>reductio</a:t>
            </a:r>
            <a:r>
              <a:rPr lang="en-US" sz="1800" i="1" dirty="0" smtClean="0"/>
              <a:t> ad absurdum</a:t>
            </a:r>
          </a:p>
          <a:p>
            <a:pPr lvl="1">
              <a:defRPr/>
            </a:pPr>
            <a:r>
              <a:rPr lang="en-US" sz="1800" dirty="0" smtClean="0">
                <a:sym typeface="Symbol"/>
              </a:rPr>
              <a:t>Therefore, </a:t>
            </a:r>
            <a:r>
              <a:rPr lang="en-US" sz="1800" dirty="0" err="1" smtClean="0">
                <a:solidFill>
                  <a:srgbClr val="0000FF"/>
                </a:solidFill>
                <a:sym typeface="Symbol"/>
              </a:rPr>
              <a:t>IDom</a:t>
            </a:r>
            <a:r>
              <a:rPr lang="en-US" sz="1800" dirty="0" smtClean="0">
                <a:solidFill>
                  <a:srgbClr val="0000FF"/>
                </a:solidFill>
                <a:sym typeface="Symbol"/>
              </a:rPr>
              <a:t>(n)</a:t>
            </a:r>
            <a:r>
              <a:rPr lang="en-US" sz="1800" dirty="0" smtClean="0">
                <a:sym typeface="Symbol"/>
              </a:rPr>
              <a:t> is unique</a:t>
            </a:r>
            <a:endParaRPr lang="en-US" sz="1800" dirty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40F3748D-ACC3-48ED-A660-A0BC0973E915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Dominator Tree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32565" y="194463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63307" y="4331835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06453" y="347736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8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952058" y="347736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6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453560" y="2667000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5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60056" y="347736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32565" y="1229345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32565" y="5120811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6" name="Straight Arrow Connector 15"/>
          <p:cNvCxnSpPr>
            <a:stCxn id="13" idx="2"/>
            <a:endCxn id="7" idx="0"/>
          </p:cNvCxnSpPr>
          <p:nvPr/>
        </p:nvCxnSpPr>
        <p:spPr bwMode="auto">
          <a:xfrm>
            <a:off x="1123065" y="1686545"/>
            <a:ext cx="0" cy="2580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10" idx="2"/>
            <a:endCxn id="8" idx="0"/>
          </p:cNvCxnSpPr>
          <p:nvPr/>
        </p:nvCxnSpPr>
        <p:spPr bwMode="auto">
          <a:xfrm>
            <a:off x="1142558" y="3934563"/>
            <a:ext cx="511249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9" idx="2"/>
            <a:endCxn id="8" idx="0"/>
          </p:cNvCxnSpPr>
          <p:nvPr/>
        </p:nvCxnSpPr>
        <p:spPr bwMode="auto">
          <a:xfrm flipH="1">
            <a:off x="1653807" y="3934563"/>
            <a:ext cx="543146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11" idx="2"/>
            <a:endCxn id="9" idx="0"/>
          </p:cNvCxnSpPr>
          <p:nvPr/>
        </p:nvCxnSpPr>
        <p:spPr bwMode="auto">
          <a:xfrm>
            <a:off x="1644060" y="3124200"/>
            <a:ext cx="552893" cy="3531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1" idx="2"/>
            <a:endCxn id="10" idx="0"/>
          </p:cNvCxnSpPr>
          <p:nvPr/>
        </p:nvCxnSpPr>
        <p:spPr bwMode="auto">
          <a:xfrm flipH="1">
            <a:off x="1142558" y="3124200"/>
            <a:ext cx="501502" cy="3531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stCxn id="7" idx="2"/>
            <a:endCxn id="11" idx="0"/>
          </p:cNvCxnSpPr>
          <p:nvPr/>
        </p:nvCxnSpPr>
        <p:spPr bwMode="auto">
          <a:xfrm>
            <a:off x="1123065" y="2401833"/>
            <a:ext cx="520995" cy="26516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>
            <a:stCxn id="7" idx="2"/>
            <a:endCxn id="12" idx="0"/>
          </p:cNvCxnSpPr>
          <p:nvPr/>
        </p:nvCxnSpPr>
        <p:spPr bwMode="auto">
          <a:xfrm flipH="1">
            <a:off x="450556" y="2401833"/>
            <a:ext cx="672509" cy="10755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8" idx="2"/>
            <a:endCxn id="14" idx="0"/>
          </p:cNvCxnSpPr>
          <p:nvPr/>
        </p:nvCxnSpPr>
        <p:spPr bwMode="auto">
          <a:xfrm flipH="1">
            <a:off x="1123065" y="4789035"/>
            <a:ext cx="530742" cy="3317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stCxn id="12" idx="2"/>
            <a:endCxn id="14" idx="0"/>
          </p:cNvCxnSpPr>
          <p:nvPr/>
        </p:nvCxnSpPr>
        <p:spPr bwMode="auto">
          <a:xfrm>
            <a:off x="450556" y="3934563"/>
            <a:ext cx="672509" cy="11862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Elbow Connector 54"/>
          <p:cNvCxnSpPr>
            <a:stCxn id="14" idx="3"/>
            <a:endCxn id="7" idx="3"/>
          </p:cNvCxnSpPr>
          <p:nvPr/>
        </p:nvCxnSpPr>
        <p:spPr bwMode="auto">
          <a:xfrm flipV="1">
            <a:off x="1313565" y="2173233"/>
            <a:ext cx="12700" cy="3176178"/>
          </a:xfrm>
          <a:prstGeom prst="bentConnector3">
            <a:avLst>
              <a:gd name="adj1" fmla="val 1075814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Rectangle 56"/>
          <p:cNvSpPr/>
          <p:nvPr/>
        </p:nvSpPr>
        <p:spPr bwMode="auto">
          <a:xfrm>
            <a:off x="932565" y="5975283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8" name="Straight Arrow Connector 67"/>
          <p:cNvCxnSpPr>
            <a:stCxn id="14" idx="2"/>
            <a:endCxn id="57" idx="0"/>
          </p:cNvCxnSpPr>
          <p:nvPr/>
        </p:nvCxnSpPr>
        <p:spPr bwMode="auto">
          <a:xfrm>
            <a:off x="1123065" y="5578011"/>
            <a:ext cx="0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344736"/>
              </p:ext>
            </p:extLst>
          </p:nvPr>
        </p:nvGraphicFramePr>
        <p:xfrm>
          <a:off x="3048000" y="1944633"/>
          <a:ext cx="2743199" cy="371063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6685"/>
                <a:gridCol w="1218257"/>
                <a:gridCol w="1218257"/>
              </a:tblGrid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Dom(n)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IDom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(n)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{0,1}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{0,1,2}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{0,1,3}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{0,1,3,4}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{0,1,5}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{0,1,5,6}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{0,1,5,7}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0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{0,1,5,8}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Rectangle 45"/>
          <p:cNvSpPr/>
          <p:nvPr/>
        </p:nvSpPr>
        <p:spPr bwMode="auto">
          <a:xfrm>
            <a:off x="6210374" y="4634177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864192" y="4634177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509328" y="4634177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043333" y="4634177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8577339" y="4634177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64192" y="3934563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4" name="Straight Arrow Connector 53"/>
          <p:cNvCxnSpPr>
            <a:stCxn id="53" idx="2"/>
            <a:endCxn id="49" idx="0"/>
          </p:cNvCxnSpPr>
          <p:nvPr/>
        </p:nvCxnSpPr>
        <p:spPr bwMode="auto">
          <a:xfrm>
            <a:off x="7054692" y="4315563"/>
            <a:ext cx="0" cy="3186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8043333" y="3934563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0" name="Straight Arrow Connector 59"/>
          <p:cNvCxnSpPr>
            <a:stCxn id="59" idx="2"/>
            <a:endCxn id="50" idx="0"/>
          </p:cNvCxnSpPr>
          <p:nvPr/>
        </p:nvCxnSpPr>
        <p:spPr bwMode="auto">
          <a:xfrm flipH="1">
            <a:off x="7699828" y="4315563"/>
            <a:ext cx="534005" cy="3186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59" idx="2"/>
            <a:endCxn id="51" idx="0"/>
          </p:cNvCxnSpPr>
          <p:nvPr/>
        </p:nvCxnSpPr>
        <p:spPr bwMode="auto">
          <a:xfrm>
            <a:off x="8233833" y="4315563"/>
            <a:ext cx="0" cy="3186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59" idx="2"/>
            <a:endCxn id="52" idx="0"/>
          </p:cNvCxnSpPr>
          <p:nvPr/>
        </p:nvCxnSpPr>
        <p:spPr bwMode="auto">
          <a:xfrm>
            <a:off x="8233833" y="4315563"/>
            <a:ext cx="534006" cy="3186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Rectangle 68"/>
          <p:cNvSpPr/>
          <p:nvPr/>
        </p:nvSpPr>
        <p:spPr bwMode="auto">
          <a:xfrm>
            <a:off x="6861394" y="2833674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70" name="Straight Arrow Connector 69"/>
          <p:cNvCxnSpPr>
            <a:stCxn id="69" idx="2"/>
            <a:endCxn id="46" idx="0"/>
          </p:cNvCxnSpPr>
          <p:nvPr/>
        </p:nvCxnSpPr>
        <p:spPr bwMode="auto">
          <a:xfrm flipH="1">
            <a:off x="6400874" y="3214674"/>
            <a:ext cx="651020" cy="14195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/>
          <p:cNvCxnSpPr>
            <a:stCxn id="69" idx="2"/>
            <a:endCxn id="53" idx="0"/>
          </p:cNvCxnSpPr>
          <p:nvPr/>
        </p:nvCxnSpPr>
        <p:spPr bwMode="auto">
          <a:xfrm>
            <a:off x="7051894" y="3214674"/>
            <a:ext cx="2798" cy="71988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Arrow Connector 76"/>
          <p:cNvCxnSpPr>
            <a:stCxn id="69" idx="2"/>
            <a:endCxn id="59" idx="0"/>
          </p:cNvCxnSpPr>
          <p:nvPr/>
        </p:nvCxnSpPr>
        <p:spPr bwMode="auto">
          <a:xfrm>
            <a:off x="7051894" y="3214674"/>
            <a:ext cx="1181939" cy="71988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Rectangle 82"/>
          <p:cNvSpPr/>
          <p:nvPr/>
        </p:nvSpPr>
        <p:spPr bwMode="auto">
          <a:xfrm>
            <a:off x="6861394" y="2008169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84" name="Straight Arrow Connector 83"/>
          <p:cNvCxnSpPr>
            <a:stCxn id="83" idx="2"/>
            <a:endCxn id="69" idx="0"/>
          </p:cNvCxnSpPr>
          <p:nvPr/>
        </p:nvCxnSpPr>
        <p:spPr bwMode="auto">
          <a:xfrm>
            <a:off x="7051894" y="2389169"/>
            <a:ext cx="0" cy="4445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6248399" y="1024711"/>
            <a:ext cx="2709940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(Strict) Dominator Tree.</a:t>
            </a:r>
          </a:p>
          <a:p>
            <a:r>
              <a:rPr lang="en-US" sz="1600" dirty="0" smtClean="0"/>
              <a:t>Can read off the Immediate Dominator of each node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389285" y="5440499"/>
            <a:ext cx="2405139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Eg</a:t>
            </a:r>
            <a:r>
              <a:rPr lang="en-US" dirty="0" smtClean="0"/>
              <a:t>: 3 dominates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15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Loops in </a:t>
            </a:r>
            <a:r>
              <a:rPr lang="en-US" dirty="0" err="1" smtClean="0"/>
              <a:t>Flowgraph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524000" y="1949270"/>
            <a:ext cx="281609" cy="25525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5" name="Straight Arrow Connector 14"/>
          <p:cNvCxnSpPr>
            <a:stCxn id="13" idx="2"/>
            <a:endCxn id="40" idx="0"/>
          </p:cNvCxnSpPr>
          <p:nvPr/>
        </p:nvCxnSpPr>
        <p:spPr bwMode="auto">
          <a:xfrm>
            <a:off x="1664805" y="2204527"/>
            <a:ext cx="0" cy="22099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43" idx="0"/>
            <a:endCxn id="40" idx="1"/>
          </p:cNvCxnSpPr>
          <p:nvPr/>
        </p:nvCxnSpPr>
        <p:spPr bwMode="auto">
          <a:xfrm flipV="1">
            <a:off x="1252424" y="2550996"/>
            <a:ext cx="271576" cy="2915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40" idx="2"/>
            <a:endCxn id="43" idx="3"/>
          </p:cNvCxnSpPr>
          <p:nvPr/>
        </p:nvCxnSpPr>
        <p:spPr bwMode="auto">
          <a:xfrm flipH="1">
            <a:off x="1393228" y="2676471"/>
            <a:ext cx="271577" cy="2915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1524000" y="2425520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111619" y="2842508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881809" y="2842508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1" name="Straight Arrow Connector 50"/>
          <p:cNvCxnSpPr>
            <a:stCxn id="50" idx="0"/>
            <a:endCxn id="40" idx="3"/>
          </p:cNvCxnSpPr>
          <p:nvPr/>
        </p:nvCxnSpPr>
        <p:spPr bwMode="auto">
          <a:xfrm flipH="1" flipV="1">
            <a:off x="1805609" y="2550996"/>
            <a:ext cx="217005" cy="2915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40" idx="2"/>
            <a:endCxn id="50" idx="1"/>
          </p:cNvCxnSpPr>
          <p:nvPr/>
        </p:nvCxnSpPr>
        <p:spPr bwMode="auto">
          <a:xfrm>
            <a:off x="1664805" y="2676471"/>
            <a:ext cx="217004" cy="2915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Rectangle 56"/>
          <p:cNvSpPr/>
          <p:nvPr/>
        </p:nvSpPr>
        <p:spPr bwMode="auto">
          <a:xfrm>
            <a:off x="1600200" y="3311469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186609" y="3309180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9" name="Straight Arrow Connector 58"/>
          <p:cNvCxnSpPr>
            <a:stCxn id="50" idx="2"/>
            <a:endCxn id="58" idx="0"/>
          </p:cNvCxnSpPr>
          <p:nvPr/>
        </p:nvCxnSpPr>
        <p:spPr bwMode="auto">
          <a:xfrm>
            <a:off x="2022614" y="3093459"/>
            <a:ext cx="304800" cy="2157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50" idx="2"/>
            <a:endCxn id="57" idx="0"/>
          </p:cNvCxnSpPr>
          <p:nvPr/>
        </p:nvCxnSpPr>
        <p:spPr bwMode="auto">
          <a:xfrm flipH="1">
            <a:off x="1741005" y="3093459"/>
            <a:ext cx="281609" cy="2180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1417320" y="3794136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043609" y="4189946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281609" y="4507431"/>
            <a:ext cx="449010" cy="2351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881809" y="3780429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9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818318" y="4344299"/>
            <a:ext cx="408591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1805610" y="4905482"/>
            <a:ext cx="4340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11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73" name="Straight Arrow Connector 72"/>
          <p:cNvCxnSpPr>
            <a:stCxn id="57" idx="2"/>
            <a:endCxn id="67" idx="0"/>
          </p:cNvCxnSpPr>
          <p:nvPr/>
        </p:nvCxnSpPr>
        <p:spPr bwMode="auto">
          <a:xfrm flipH="1">
            <a:off x="1558125" y="3562420"/>
            <a:ext cx="182880" cy="2317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>
            <a:stCxn id="67" idx="2"/>
            <a:endCxn id="68" idx="3"/>
          </p:cNvCxnSpPr>
          <p:nvPr/>
        </p:nvCxnSpPr>
        <p:spPr bwMode="auto">
          <a:xfrm flipH="1">
            <a:off x="1325218" y="4045087"/>
            <a:ext cx="232907" cy="27033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/>
          <p:cNvCxnSpPr>
            <a:stCxn id="68" idx="2"/>
            <a:endCxn id="69" idx="3"/>
          </p:cNvCxnSpPr>
          <p:nvPr/>
        </p:nvCxnSpPr>
        <p:spPr bwMode="auto">
          <a:xfrm flipH="1">
            <a:off x="730619" y="4440897"/>
            <a:ext cx="453795" cy="1841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>
            <a:stCxn id="68" idx="0"/>
            <a:endCxn id="67" idx="1"/>
          </p:cNvCxnSpPr>
          <p:nvPr/>
        </p:nvCxnSpPr>
        <p:spPr bwMode="auto">
          <a:xfrm flipV="1">
            <a:off x="1184414" y="3919612"/>
            <a:ext cx="232906" cy="2703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Straight Arrow Connector 95"/>
          <p:cNvCxnSpPr>
            <a:stCxn id="69" idx="0"/>
            <a:endCxn id="57" idx="1"/>
          </p:cNvCxnSpPr>
          <p:nvPr/>
        </p:nvCxnSpPr>
        <p:spPr bwMode="auto">
          <a:xfrm flipV="1">
            <a:off x="506114" y="3436945"/>
            <a:ext cx="1094086" cy="10704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/>
          <p:cNvCxnSpPr>
            <a:stCxn id="57" idx="2"/>
            <a:endCxn id="70" idx="0"/>
          </p:cNvCxnSpPr>
          <p:nvPr/>
        </p:nvCxnSpPr>
        <p:spPr bwMode="auto">
          <a:xfrm>
            <a:off x="1741005" y="3562420"/>
            <a:ext cx="281609" cy="2180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1" name="Straight Arrow Connector 120"/>
          <p:cNvCxnSpPr>
            <a:stCxn id="70" idx="2"/>
            <a:endCxn id="71" idx="0"/>
          </p:cNvCxnSpPr>
          <p:nvPr/>
        </p:nvCxnSpPr>
        <p:spPr bwMode="auto">
          <a:xfrm>
            <a:off x="2022614" y="4031380"/>
            <a:ext cx="0" cy="3129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Straight Arrow Connector 127"/>
          <p:cNvCxnSpPr>
            <a:stCxn id="71" idx="2"/>
            <a:endCxn id="72" idx="0"/>
          </p:cNvCxnSpPr>
          <p:nvPr/>
        </p:nvCxnSpPr>
        <p:spPr bwMode="auto">
          <a:xfrm>
            <a:off x="2022614" y="4595250"/>
            <a:ext cx="1" cy="310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5" name="Straight Arrow Connector 134"/>
          <p:cNvCxnSpPr>
            <a:stCxn id="58" idx="2"/>
            <a:endCxn id="70" idx="0"/>
          </p:cNvCxnSpPr>
          <p:nvPr/>
        </p:nvCxnSpPr>
        <p:spPr bwMode="auto">
          <a:xfrm flipH="1">
            <a:off x="2022614" y="3560131"/>
            <a:ext cx="304800" cy="2202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832215"/>
              </p:ext>
            </p:extLst>
          </p:nvPr>
        </p:nvGraphicFramePr>
        <p:xfrm>
          <a:off x="2971800" y="1600200"/>
          <a:ext cx="2743200" cy="3962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48145"/>
                <a:gridCol w="1309255"/>
                <a:gridCol w="685800"/>
              </a:tblGrid>
              <a:tr h="255271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Node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Dom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solidFill>
                            <a:schemeClr val="bg1"/>
                          </a:solidFill>
                        </a:rPr>
                        <a:t>IDom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552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552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552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0 1 2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552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0 1 3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552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0 1</a:t>
                      </a:r>
                      <a:r>
                        <a:rPr lang="en-US" sz="1400" baseline="0" dirty="0" smtClean="0"/>
                        <a:t> 3 4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2552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0 1</a:t>
                      </a:r>
                      <a:r>
                        <a:rPr lang="en-US" sz="1400" baseline="0" dirty="0" smtClean="0"/>
                        <a:t> 3 5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2552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0 1</a:t>
                      </a:r>
                      <a:r>
                        <a:rPr lang="en-US" sz="1400" baseline="0" dirty="0" smtClean="0"/>
                        <a:t> 3 4 6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2552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0 1 3 4 6 7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</a:tr>
              <a:tr h="2552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0 1 3 4 6 7 8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2552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0 1 3 9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2552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0 1 3 9 10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</a:tr>
              <a:tr h="2552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0 1 3 9 10 11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0" name="Rectangle 139"/>
          <p:cNvSpPr/>
          <p:nvPr/>
        </p:nvSpPr>
        <p:spPr bwMode="auto">
          <a:xfrm>
            <a:off x="7140410" y="1751695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7140410" y="2337191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7513181" y="2960206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6781437" y="2960206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7176343" y="3588320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46" name="Straight Arrow Connector 145"/>
          <p:cNvCxnSpPr>
            <a:stCxn id="140" idx="2"/>
            <a:endCxn id="141" idx="0"/>
          </p:cNvCxnSpPr>
          <p:nvPr/>
        </p:nvCxnSpPr>
        <p:spPr bwMode="auto">
          <a:xfrm>
            <a:off x="7281215" y="2006952"/>
            <a:ext cx="0" cy="3302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7" name="Straight Arrow Connector 146"/>
          <p:cNvCxnSpPr>
            <a:stCxn id="141" idx="2"/>
            <a:endCxn id="143" idx="0"/>
          </p:cNvCxnSpPr>
          <p:nvPr/>
        </p:nvCxnSpPr>
        <p:spPr bwMode="auto">
          <a:xfrm flipH="1">
            <a:off x="6922242" y="2592448"/>
            <a:ext cx="358973" cy="3677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0" name="Straight Arrow Connector 149"/>
          <p:cNvCxnSpPr>
            <a:stCxn id="141" idx="2"/>
            <a:endCxn id="142" idx="0"/>
          </p:cNvCxnSpPr>
          <p:nvPr/>
        </p:nvCxnSpPr>
        <p:spPr bwMode="auto">
          <a:xfrm>
            <a:off x="7281215" y="2592448"/>
            <a:ext cx="372771" cy="3677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/>
          <p:cNvCxnSpPr>
            <a:stCxn id="142" idx="2"/>
            <a:endCxn id="144" idx="0"/>
          </p:cNvCxnSpPr>
          <p:nvPr/>
        </p:nvCxnSpPr>
        <p:spPr bwMode="auto">
          <a:xfrm flipH="1">
            <a:off x="7317148" y="3215463"/>
            <a:ext cx="336838" cy="3728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7" name="Rectangle 156"/>
          <p:cNvSpPr/>
          <p:nvPr/>
        </p:nvSpPr>
        <p:spPr bwMode="auto">
          <a:xfrm>
            <a:off x="7595236" y="3588656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58" name="Straight Arrow Connector 157"/>
          <p:cNvCxnSpPr>
            <a:stCxn id="142" idx="2"/>
            <a:endCxn id="157" idx="0"/>
          </p:cNvCxnSpPr>
          <p:nvPr/>
        </p:nvCxnSpPr>
        <p:spPr bwMode="auto">
          <a:xfrm>
            <a:off x="7653986" y="3215463"/>
            <a:ext cx="82055" cy="3731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9" name="Rectangle 168"/>
          <p:cNvSpPr/>
          <p:nvPr/>
        </p:nvSpPr>
        <p:spPr bwMode="auto">
          <a:xfrm>
            <a:off x="7176343" y="4235085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70" name="Straight Arrow Connector 169"/>
          <p:cNvCxnSpPr>
            <a:stCxn id="144" idx="2"/>
            <a:endCxn id="169" idx="0"/>
          </p:cNvCxnSpPr>
          <p:nvPr/>
        </p:nvCxnSpPr>
        <p:spPr bwMode="auto">
          <a:xfrm>
            <a:off x="7317148" y="3843577"/>
            <a:ext cx="0" cy="3915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3" name="Rectangle 172"/>
          <p:cNvSpPr/>
          <p:nvPr/>
        </p:nvSpPr>
        <p:spPr bwMode="auto">
          <a:xfrm>
            <a:off x="7171211" y="4845222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7176343" y="5439957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8060665" y="3591731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9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7978608" y="4235085"/>
            <a:ext cx="445717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10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7978608" y="4844367"/>
            <a:ext cx="445717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11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78" name="Straight Arrow Connector 177"/>
          <p:cNvCxnSpPr>
            <a:stCxn id="142" idx="2"/>
            <a:endCxn id="175" idx="0"/>
          </p:cNvCxnSpPr>
          <p:nvPr/>
        </p:nvCxnSpPr>
        <p:spPr bwMode="auto">
          <a:xfrm>
            <a:off x="7653986" y="3215463"/>
            <a:ext cx="547484" cy="3762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1" name="Straight Arrow Connector 180"/>
          <p:cNvCxnSpPr>
            <a:stCxn id="175" idx="2"/>
            <a:endCxn id="176" idx="0"/>
          </p:cNvCxnSpPr>
          <p:nvPr/>
        </p:nvCxnSpPr>
        <p:spPr bwMode="auto">
          <a:xfrm flipH="1">
            <a:off x="8201467" y="3846988"/>
            <a:ext cx="3" cy="3880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4" name="Straight Arrow Connector 183"/>
          <p:cNvCxnSpPr>
            <a:stCxn id="176" idx="2"/>
            <a:endCxn id="177" idx="0"/>
          </p:cNvCxnSpPr>
          <p:nvPr/>
        </p:nvCxnSpPr>
        <p:spPr bwMode="auto">
          <a:xfrm>
            <a:off x="8201467" y="4490342"/>
            <a:ext cx="0" cy="3540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7" name="Straight Arrow Connector 186"/>
          <p:cNvCxnSpPr>
            <a:stCxn id="169" idx="2"/>
            <a:endCxn id="173" idx="0"/>
          </p:cNvCxnSpPr>
          <p:nvPr/>
        </p:nvCxnSpPr>
        <p:spPr bwMode="auto">
          <a:xfrm flipH="1">
            <a:off x="7312016" y="4490342"/>
            <a:ext cx="5132" cy="3548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0" name="Straight Arrow Connector 189"/>
          <p:cNvCxnSpPr>
            <a:stCxn id="173" idx="2"/>
            <a:endCxn id="174" idx="0"/>
          </p:cNvCxnSpPr>
          <p:nvPr/>
        </p:nvCxnSpPr>
        <p:spPr bwMode="auto">
          <a:xfrm>
            <a:off x="7312016" y="5100479"/>
            <a:ext cx="5132" cy="3394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6400800" y="138757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Dominator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2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 in </a:t>
            </a:r>
            <a:r>
              <a:rPr lang="en-US" dirty="0" err="1" smtClean="0"/>
              <a:t>Flowgraph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547191" y="1370320"/>
            <a:ext cx="281609" cy="25525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5" name="Straight Arrow Connector 14"/>
          <p:cNvCxnSpPr>
            <a:stCxn id="13" idx="2"/>
            <a:endCxn id="40" idx="0"/>
          </p:cNvCxnSpPr>
          <p:nvPr/>
        </p:nvCxnSpPr>
        <p:spPr bwMode="auto">
          <a:xfrm>
            <a:off x="1687996" y="1625577"/>
            <a:ext cx="0" cy="22099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43" idx="0"/>
            <a:endCxn id="40" idx="1"/>
          </p:cNvCxnSpPr>
          <p:nvPr/>
        </p:nvCxnSpPr>
        <p:spPr bwMode="auto">
          <a:xfrm flipV="1">
            <a:off x="1275615" y="1972046"/>
            <a:ext cx="271576" cy="2915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40" idx="2"/>
            <a:endCxn id="43" idx="3"/>
          </p:cNvCxnSpPr>
          <p:nvPr/>
        </p:nvCxnSpPr>
        <p:spPr bwMode="auto">
          <a:xfrm flipH="1">
            <a:off x="1416419" y="2097521"/>
            <a:ext cx="271577" cy="2915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1547191" y="1846570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134810" y="2263558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905000" y="2263558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1" name="Straight Arrow Connector 50"/>
          <p:cNvCxnSpPr>
            <a:stCxn id="50" idx="0"/>
            <a:endCxn id="40" idx="3"/>
          </p:cNvCxnSpPr>
          <p:nvPr/>
        </p:nvCxnSpPr>
        <p:spPr bwMode="auto">
          <a:xfrm flipH="1" flipV="1">
            <a:off x="1828800" y="1972046"/>
            <a:ext cx="217005" cy="2915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40" idx="2"/>
            <a:endCxn id="50" idx="1"/>
          </p:cNvCxnSpPr>
          <p:nvPr/>
        </p:nvCxnSpPr>
        <p:spPr bwMode="auto">
          <a:xfrm>
            <a:off x="1687996" y="2097521"/>
            <a:ext cx="217004" cy="2915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Rectangle 56"/>
          <p:cNvSpPr/>
          <p:nvPr/>
        </p:nvSpPr>
        <p:spPr bwMode="auto">
          <a:xfrm>
            <a:off x="1623391" y="2732519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209800" y="2730230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9" name="Straight Arrow Connector 58"/>
          <p:cNvCxnSpPr>
            <a:stCxn id="50" idx="2"/>
            <a:endCxn id="58" idx="0"/>
          </p:cNvCxnSpPr>
          <p:nvPr/>
        </p:nvCxnSpPr>
        <p:spPr bwMode="auto">
          <a:xfrm>
            <a:off x="2045805" y="2514509"/>
            <a:ext cx="304800" cy="2157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50" idx="2"/>
            <a:endCxn id="57" idx="0"/>
          </p:cNvCxnSpPr>
          <p:nvPr/>
        </p:nvCxnSpPr>
        <p:spPr bwMode="auto">
          <a:xfrm flipH="1">
            <a:off x="1764196" y="2514509"/>
            <a:ext cx="281609" cy="2180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1440511" y="3215186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066800" y="3610996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04800" y="3928481"/>
            <a:ext cx="449010" cy="2351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905000" y="3201479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9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841509" y="3765349"/>
            <a:ext cx="408591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1828801" y="4326532"/>
            <a:ext cx="4340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11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73" name="Straight Arrow Connector 72"/>
          <p:cNvCxnSpPr>
            <a:stCxn id="57" idx="2"/>
            <a:endCxn id="67" idx="0"/>
          </p:cNvCxnSpPr>
          <p:nvPr/>
        </p:nvCxnSpPr>
        <p:spPr bwMode="auto">
          <a:xfrm flipH="1">
            <a:off x="1581316" y="2983470"/>
            <a:ext cx="182880" cy="2317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>
            <a:stCxn id="67" idx="2"/>
            <a:endCxn id="68" idx="3"/>
          </p:cNvCxnSpPr>
          <p:nvPr/>
        </p:nvCxnSpPr>
        <p:spPr bwMode="auto">
          <a:xfrm flipH="1">
            <a:off x="1348409" y="3466137"/>
            <a:ext cx="232907" cy="27033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/>
          <p:cNvCxnSpPr>
            <a:stCxn id="68" idx="2"/>
            <a:endCxn id="69" idx="3"/>
          </p:cNvCxnSpPr>
          <p:nvPr/>
        </p:nvCxnSpPr>
        <p:spPr bwMode="auto">
          <a:xfrm flipH="1">
            <a:off x="753810" y="3861947"/>
            <a:ext cx="453795" cy="1841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>
            <a:stCxn id="68" idx="0"/>
            <a:endCxn id="67" idx="1"/>
          </p:cNvCxnSpPr>
          <p:nvPr/>
        </p:nvCxnSpPr>
        <p:spPr bwMode="auto">
          <a:xfrm flipV="1">
            <a:off x="1207605" y="3340662"/>
            <a:ext cx="232906" cy="2703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Straight Arrow Connector 95"/>
          <p:cNvCxnSpPr>
            <a:stCxn id="69" idx="0"/>
            <a:endCxn id="57" idx="1"/>
          </p:cNvCxnSpPr>
          <p:nvPr/>
        </p:nvCxnSpPr>
        <p:spPr bwMode="auto">
          <a:xfrm flipV="1">
            <a:off x="529305" y="2857995"/>
            <a:ext cx="1094086" cy="10704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/>
          <p:cNvCxnSpPr>
            <a:stCxn id="57" idx="2"/>
            <a:endCxn id="70" idx="0"/>
          </p:cNvCxnSpPr>
          <p:nvPr/>
        </p:nvCxnSpPr>
        <p:spPr bwMode="auto">
          <a:xfrm>
            <a:off x="1764196" y="2983470"/>
            <a:ext cx="281609" cy="2180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1" name="Straight Arrow Connector 120"/>
          <p:cNvCxnSpPr>
            <a:stCxn id="70" idx="2"/>
            <a:endCxn id="71" idx="0"/>
          </p:cNvCxnSpPr>
          <p:nvPr/>
        </p:nvCxnSpPr>
        <p:spPr bwMode="auto">
          <a:xfrm>
            <a:off x="2045805" y="3452430"/>
            <a:ext cx="0" cy="3129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Straight Arrow Connector 127"/>
          <p:cNvCxnSpPr>
            <a:stCxn id="71" idx="2"/>
            <a:endCxn id="72" idx="0"/>
          </p:cNvCxnSpPr>
          <p:nvPr/>
        </p:nvCxnSpPr>
        <p:spPr bwMode="auto">
          <a:xfrm>
            <a:off x="2045805" y="4016300"/>
            <a:ext cx="1" cy="310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5" name="Straight Arrow Connector 134"/>
          <p:cNvCxnSpPr>
            <a:stCxn id="58" idx="2"/>
            <a:endCxn id="70" idx="0"/>
          </p:cNvCxnSpPr>
          <p:nvPr/>
        </p:nvCxnSpPr>
        <p:spPr bwMode="auto">
          <a:xfrm flipH="1">
            <a:off x="2045805" y="2981181"/>
            <a:ext cx="304800" cy="2202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0" name="Rectangle 139"/>
          <p:cNvSpPr/>
          <p:nvPr/>
        </p:nvSpPr>
        <p:spPr bwMode="auto">
          <a:xfrm>
            <a:off x="7296921" y="1305998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7296921" y="1891494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7669692" y="2514509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6937948" y="2514509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7332854" y="3142623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46" name="Straight Arrow Connector 145"/>
          <p:cNvCxnSpPr>
            <a:stCxn id="140" idx="2"/>
            <a:endCxn id="141" idx="0"/>
          </p:cNvCxnSpPr>
          <p:nvPr/>
        </p:nvCxnSpPr>
        <p:spPr bwMode="auto">
          <a:xfrm>
            <a:off x="7437726" y="1561255"/>
            <a:ext cx="0" cy="3302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7" name="Straight Arrow Connector 146"/>
          <p:cNvCxnSpPr>
            <a:stCxn id="141" idx="2"/>
            <a:endCxn id="143" idx="0"/>
          </p:cNvCxnSpPr>
          <p:nvPr/>
        </p:nvCxnSpPr>
        <p:spPr bwMode="auto">
          <a:xfrm flipH="1">
            <a:off x="7078753" y="2146751"/>
            <a:ext cx="358973" cy="3677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0" name="Straight Arrow Connector 149"/>
          <p:cNvCxnSpPr>
            <a:stCxn id="141" idx="2"/>
            <a:endCxn id="142" idx="0"/>
          </p:cNvCxnSpPr>
          <p:nvPr/>
        </p:nvCxnSpPr>
        <p:spPr bwMode="auto">
          <a:xfrm>
            <a:off x="7437726" y="2146751"/>
            <a:ext cx="372771" cy="3677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/>
          <p:cNvCxnSpPr>
            <a:stCxn id="142" idx="2"/>
            <a:endCxn id="144" idx="0"/>
          </p:cNvCxnSpPr>
          <p:nvPr/>
        </p:nvCxnSpPr>
        <p:spPr bwMode="auto">
          <a:xfrm flipH="1">
            <a:off x="7473659" y="2769766"/>
            <a:ext cx="336838" cy="3728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7" name="Rectangle 156"/>
          <p:cNvSpPr/>
          <p:nvPr/>
        </p:nvSpPr>
        <p:spPr bwMode="auto">
          <a:xfrm>
            <a:off x="7751747" y="3142959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58" name="Straight Arrow Connector 157"/>
          <p:cNvCxnSpPr>
            <a:stCxn id="142" idx="2"/>
            <a:endCxn id="157" idx="0"/>
          </p:cNvCxnSpPr>
          <p:nvPr/>
        </p:nvCxnSpPr>
        <p:spPr bwMode="auto">
          <a:xfrm>
            <a:off x="7810497" y="2769766"/>
            <a:ext cx="82055" cy="3731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9" name="Rectangle 168"/>
          <p:cNvSpPr/>
          <p:nvPr/>
        </p:nvSpPr>
        <p:spPr bwMode="auto">
          <a:xfrm>
            <a:off x="7332854" y="3789388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70" name="Straight Arrow Connector 169"/>
          <p:cNvCxnSpPr>
            <a:stCxn id="144" idx="2"/>
            <a:endCxn id="169" idx="0"/>
          </p:cNvCxnSpPr>
          <p:nvPr/>
        </p:nvCxnSpPr>
        <p:spPr bwMode="auto">
          <a:xfrm>
            <a:off x="7473659" y="3397880"/>
            <a:ext cx="0" cy="3915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3" name="Rectangle 172"/>
          <p:cNvSpPr/>
          <p:nvPr/>
        </p:nvSpPr>
        <p:spPr bwMode="auto">
          <a:xfrm>
            <a:off x="7327722" y="4399525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7332854" y="4994260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8217176" y="3146034"/>
            <a:ext cx="281609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9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8135119" y="3789388"/>
            <a:ext cx="445717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10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8135119" y="4398670"/>
            <a:ext cx="445717" cy="25525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11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78" name="Straight Arrow Connector 177"/>
          <p:cNvCxnSpPr>
            <a:stCxn id="142" idx="2"/>
            <a:endCxn id="175" idx="0"/>
          </p:cNvCxnSpPr>
          <p:nvPr/>
        </p:nvCxnSpPr>
        <p:spPr bwMode="auto">
          <a:xfrm>
            <a:off x="7810497" y="2769766"/>
            <a:ext cx="547484" cy="3762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1" name="Straight Arrow Connector 180"/>
          <p:cNvCxnSpPr>
            <a:stCxn id="175" idx="2"/>
            <a:endCxn id="176" idx="0"/>
          </p:cNvCxnSpPr>
          <p:nvPr/>
        </p:nvCxnSpPr>
        <p:spPr bwMode="auto">
          <a:xfrm flipH="1">
            <a:off x="8357978" y="3401291"/>
            <a:ext cx="3" cy="3880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4" name="Straight Arrow Connector 183"/>
          <p:cNvCxnSpPr>
            <a:stCxn id="176" idx="2"/>
            <a:endCxn id="177" idx="0"/>
          </p:cNvCxnSpPr>
          <p:nvPr/>
        </p:nvCxnSpPr>
        <p:spPr bwMode="auto">
          <a:xfrm>
            <a:off x="8357978" y="4044645"/>
            <a:ext cx="0" cy="3540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7" name="Straight Arrow Connector 186"/>
          <p:cNvCxnSpPr>
            <a:stCxn id="169" idx="2"/>
            <a:endCxn id="173" idx="0"/>
          </p:cNvCxnSpPr>
          <p:nvPr/>
        </p:nvCxnSpPr>
        <p:spPr bwMode="auto">
          <a:xfrm flipH="1">
            <a:off x="7468527" y="4044645"/>
            <a:ext cx="5132" cy="3548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0" name="Straight Arrow Connector 189"/>
          <p:cNvCxnSpPr>
            <a:stCxn id="173" idx="2"/>
            <a:endCxn id="174" idx="0"/>
          </p:cNvCxnSpPr>
          <p:nvPr/>
        </p:nvCxnSpPr>
        <p:spPr bwMode="auto">
          <a:xfrm>
            <a:off x="7468527" y="4654782"/>
            <a:ext cx="5132" cy="3394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6557311" y="89597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Dominator Tree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91401" y="5623000"/>
            <a:ext cx="7187129" cy="58477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</a:t>
            </a:r>
            <a:r>
              <a:rPr lang="en-US" sz="1600" dirty="0" smtClean="0">
                <a:solidFill>
                  <a:srgbClr val="0000FF"/>
                </a:solidFill>
              </a:rPr>
              <a:t>back edge</a:t>
            </a:r>
            <a:r>
              <a:rPr lang="en-US" sz="1600" dirty="0"/>
              <a:t> </a:t>
            </a:r>
            <a:r>
              <a:rPr lang="en-US" sz="1600" dirty="0" smtClean="0"/>
              <a:t>is an edge from </a:t>
            </a:r>
            <a:r>
              <a:rPr lang="en-US" sz="1600" dirty="0" smtClean="0">
                <a:solidFill>
                  <a:srgbClr val="0000FF"/>
                </a:solidFill>
              </a:rPr>
              <a:t>n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rgbClr val="0000FF"/>
                </a:solidFill>
              </a:rPr>
              <a:t>h</a:t>
            </a:r>
            <a:r>
              <a:rPr lang="en-US" sz="1600" dirty="0" smtClean="0"/>
              <a:t> where </a:t>
            </a:r>
            <a:r>
              <a:rPr lang="en-US" sz="1600" dirty="0" smtClean="0">
                <a:solidFill>
                  <a:srgbClr val="0000FF"/>
                </a:solidFill>
              </a:rPr>
              <a:t>h </a:t>
            </a:r>
            <a:r>
              <a:rPr lang="en-US" sz="1600" dirty="0" err="1" smtClean="0">
                <a:solidFill>
                  <a:srgbClr val="0000FF"/>
                </a:solidFill>
              </a:rPr>
              <a:t>dom</a:t>
            </a:r>
            <a:r>
              <a:rPr lang="en-US" sz="1600" dirty="0" smtClean="0">
                <a:solidFill>
                  <a:srgbClr val="0000FF"/>
                </a:solidFill>
              </a:rPr>
              <a:t> n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Natural Loop = h</a:t>
            </a:r>
            <a:r>
              <a:rPr lang="en-US" sz="1600" dirty="0" smtClean="0"/>
              <a:t> and </a:t>
            </a:r>
            <a:r>
              <a:rPr lang="en-US" sz="1600" dirty="0" smtClean="0">
                <a:solidFill>
                  <a:srgbClr val="0000FF"/>
                </a:solidFill>
              </a:rPr>
              <a:t>n</a:t>
            </a:r>
            <a:r>
              <a:rPr lang="en-US" sz="1600" dirty="0" smtClean="0"/>
              <a:t> and all nodes that can reach </a:t>
            </a:r>
            <a:r>
              <a:rPr lang="en-US" sz="1600" dirty="0" smtClean="0">
                <a:solidFill>
                  <a:srgbClr val="0000FF"/>
                </a:solidFill>
              </a:rPr>
              <a:t>n</a:t>
            </a:r>
            <a:r>
              <a:rPr lang="en-US" sz="1600" dirty="0" smtClean="0"/>
              <a:t> without going thru </a:t>
            </a:r>
            <a:r>
              <a:rPr lang="en-US" sz="1600" dirty="0" smtClean="0">
                <a:solidFill>
                  <a:srgbClr val="0000FF"/>
                </a:solidFill>
              </a:rPr>
              <a:t>h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175796"/>
              </p:ext>
            </p:extLst>
          </p:nvPr>
        </p:nvGraphicFramePr>
        <p:xfrm>
          <a:off x="3304045" y="2232841"/>
          <a:ext cx="285274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034"/>
                <a:gridCol w="685800"/>
                <a:gridCol w="11759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dom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Back Edge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Natural 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Loop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dom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1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{1,2}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dom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31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{1,3}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dom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76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{6,7}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dom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84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{4,6,7,8}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33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Loops</a:t>
            </a:r>
          </a:p>
        </p:txBody>
      </p:sp>
      <p:sp>
        <p:nvSpPr>
          <p:cNvPr id="5123" name="Content Placeholder 8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r>
              <a:rPr lang="en-US" sz="2400" dirty="0" smtClean="0"/>
              <a:t>Most of the time executing a program is spent in loops.  (Why is this true?)</a:t>
            </a: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 smtClean="0">
                <a:sym typeface="Symbol" pitchFamily="18" charset="2"/>
              </a:rPr>
              <a:t>So focus on loops when trying to make a program run faster</a:t>
            </a:r>
          </a:p>
          <a:p>
            <a:endParaRPr lang="en-US" sz="2400" dirty="0" smtClean="0">
              <a:sym typeface="Symbol" pitchFamily="18" charset="2"/>
            </a:endParaRPr>
          </a:p>
          <a:p>
            <a:r>
              <a:rPr lang="en-US" sz="2400" dirty="0" smtClean="0">
                <a:sym typeface="Symbol" pitchFamily="18" charset="2"/>
              </a:rPr>
              <a:t>So:</a:t>
            </a:r>
          </a:p>
          <a:p>
            <a:pPr lvl="1"/>
            <a:r>
              <a:rPr lang="en-US" sz="2000" dirty="0" smtClean="0">
                <a:sym typeface="Symbol" pitchFamily="18" charset="2"/>
              </a:rPr>
              <a:t>How to recognize loops?</a:t>
            </a:r>
          </a:p>
          <a:p>
            <a:pPr lvl="1"/>
            <a:r>
              <a:rPr lang="en-US" sz="2000" dirty="0" smtClean="0">
                <a:sym typeface="Symbol" pitchFamily="18" charset="2"/>
              </a:rPr>
              <a:t>How to improve those loops</a:t>
            </a:r>
          </a:p>
        </p:txBody>
      </p:sp>
      <p:sp>
        <p:nvSpPr>
          <p:cNvPr id="5124" name="Date Placeholder 4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125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5126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61EC5EA6-0616-4BCA-A285-D91469E8997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Inner Loops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3437" y="1219675"/>
            <a:ext cx="7086600" cy="81518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Inner loops are more important for optimization</a:t>
            </a:r>
          </a:p>
          <a:p>
            <a:pPr lvl="1"/>
            <a:r>
              <a:rPr lang="en-US" sz="2000" dirty="0" smtClean="0"/>
              <a:t>most execution time is spent there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BAFCC4F2-CAF8-4654-A3D1-90CA0A5BAC8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663437" y="2504112"/>
            <a:ext cx="7581900" cy="203132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&lt;= 100; ++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...				    // executes 100 times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for (j = 1; j &lt;= 100; ++j)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...			    // executes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10,000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times!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...		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	    // executes 100 times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687756" y="5105400"/>
            <a:ext cx="7086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kern="0" dirty="0" smtClean="0"/>
              <a:t>So, how do we identify inner loops? . . 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 in </a:t>
            </a:r>
            <a:r>
              <a:rPr lang="en-US" dirty="0" err="1" smtClean="0"/>
              <a:t>Flowgraph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547191" y="1370320"/>
            <a:ext cx="281609" cy="25525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5" name="Straight Arrow Connector 14"/>
          <p:cNvCxnSpPr>
            <a:stCxn id="13" idx="2"/>
            <a:endCxn id="40" idx="0"/>
          </p:cNvCxnSpPr>
          <p:nvPr/>
        </p:nvCxnSpPr>
        <p:spPr bwMode="auto">
          <a:xfrm>
            <a:off x="1687996" y="1625577"/>
            <a:ext cx="0" cy="22099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43" idx="0"/>
            <a:endCxn id="40" idx="1"/>
          </p:cNvCxnSpPr>
          <p:nvPr/>
        </p:nvCxnSpPr>
        <p:spPr bwMode="auto">
          <a:xfrm flipV="1">
            <a:off x="1275615" y="1972046"/>
            <a:ext cx="271576" cy="2915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40" idx="2"/>
            <a:endCxn id="43" idx="3"/>
          </p:cNvCxnSpPr>
          <p:nvPr/>
        </p:nvCxnSpPr>
        <p:spPr bwMode="auto">
          <a:xfrm flipH="1">
            <a:off x="1416419" y="2097521"/>
            <a:ext cx="271577" cy="2915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1547191" y="1846570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134810" y="2263558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905000" y="2263558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1" name="Straight Arrow Connector 50"/>
          <p:cNvCxnSpPr>
            <a:stCxn id="50" idx="0"/>
            <a:endCxn id="40" idx="3"/>
          </p:cNvCxnSpPr>
          <p:nvPr/>
        </p:nvCxnSpPr>
        <p:spPr bwMode="auto">
          <a:xfrm flipH="1" flipV="1">
            <a:off x="1828800" y="1972046"/>
            <a:ext cx="217005" cy="2915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40" idx="2"/>
            <a:endCxn id="50" idx="1"/>
          </p:cNvCxnSpPr>
          <p:nvPr/>
        </p:nvCxnSpPr>
        <p:spPr bwMode="auto">
          <a:xfrm>
            <a:off x="1687996" y="2097521"/>
            <a:ext cx="217004" cy="2915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Rectangle 56"/>
          <p:cNvSpPr/>
          <p:nvPr/>
        </p:nvSpPr>
        <p:spPr bwMode="auto">
          <a:xfrm>
            <a:off x="1623391" y="2732519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209800" y="2730230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9" name="Straight Arrow Connector 58"/>
          <p:cNvCxnSpPr>
            <a:stCxn id="50" idx="2"/>
            <a:endCxn id="58" idx="0"/>
          </p:cNvCxnSpPr>
          <p:nvPr/>
        </p:nvCxnSpPr>
        <p:spPr bwMode="auto">
          <a:xfrm>
            <a:off x="2045805" y="2514509"/>
            <a:ext cx="304800" cy="2157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50" idx="2"/>
            <a:endCxn id="57" idx="0"/>
          </p:cNvCxnSpPr>
          <p:nvPr/>
        </p:nvCxnSpPr>
        <p:spPr bwMode="auto">
          <a:xfrm flipH="1">
            <a:off x="1764196" y="2514509"/>
            <a:ext cx="281609" cy="2180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1440511" y="3215186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066800" y="3610996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04800" y="3928481"/>
            <a:ext cx="449010" cy="2351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905000" y="3201479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9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841509" y="3765349"/>
            <a:ext cx="408591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1828801" y="4326532"/>
            <a:ext cx="4340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11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73" name="Straight Arrow Connector 72"/>
          <p:cNvCxnSpPr>
            <a:stCxn id="57" idx="2"/>
            <a:endCxn id="67" idx="0"/>
          </p:cNvCxnSpPr>
          <p:nvPr/>
        </p:nvCxnSpPr>
        <p:spPr bwMode="auto">
          <a:xfrm flipH="1">
            <a:off x="1581316" y="2983470"/>
            <a:ext cx="182880" cy="2317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>
            <a:stCxn id="67" idx="2"/>
            <a:endCxn id="68" idx="3"/>
          </p:cNvCxnSpPr>
          <p:nvPr/>
        </p:nvCxnSpPr>
        <p:spPr bwMode="auto">
          <a:xfrm flipH="1">
            <a:off x="1348409" y="3466137"/>
            <a:ext cx="232907" cy="27033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/>
          <p:cNvCxnSpPr>
            <a:stCxn id="68" idx="2"/>
            <a:endCxn id="69" idx="3"/>
          </p:cNvCxnSpPr>
          <p:nvPr/>
        </p:nvCxnSpPr>
        <p:spPr bwMode="auto">
          <a:xfrm flipH="1">
            <a:off x="753810" y="3861947"/>
            <a:ext cx="453795" cy="1841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>
            <a:stCxn id="68" idx="0"/>
            <a:endCxn id="67" idx="1"/>
          </p:cNvCxnSpPr>
          <p:nvPr/>
        </p:nvCxnSpPr>
        <p:spPr bwMode="auto">
          <a:xfrm flipV="1">
            <a:off x="1207605" y="3340662"/>
            <a:ext cx="232906" cy="2703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Straight Arrow Connector 95"/>
          <p:cNvCxnSpPr>
            <a:stCxn id="69" idx="0"/>
            <a:endCxn id="57" idx="1"/>
          </p:cNvCxnSpPr>
          <p:nvPr/>
        </p:nvCxnSpPr>
        <p:spPr bwMode="auto">
          <a:xfrm flipV="1">
            <a:off x="529305" y="2857995"/>
            <a:ext cx="1094086" cy="10704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/>
          <p:cNvCxnSpPr>
            <a:stCxn id="57" idx="2"/>
            <a:endCxn id="70" idx="0"/>
          </p:cNvCxnSpPr>
          <p:nvPr/>
        </p:nvCxnSpPr>
        <p:spPr bwMode="auto">
          <a:xfrm>
            <a:off x="1764196" y="2983470"/>
            <a:ext cx="281609" cy="2180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1" name="Straight Arrow Connector 120"/>
          <p:cNvCxnSpPr>
            <a:stCxn id="70" idx="2"/>
            <a:endCxn id="71" idx="0"/>
          </p:cNvCxnSpPr>
          <p:nvPr/>
        </p:nvCxnSpPr>
        <p:spPr bwMode="auto">
          <a:xfrm>
            <a:off x="2045805" y="3452430"/>
            <a:ext cx="0" cy="3129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Straight Arrow Connector 127"/>
          <p:cNvCxnSpPr>
            <a:stCxn id="71" idx="2"/>
            <a:endCxn id="72" idx="0"/>
          </p:cNvCxnSpPr>
          <p:nvPr/>
        </p:nvCxnSpPr>
        <p:spPr bwMode="auto">
          <a:xfrm>
            <a:off x="2045805" y="4016300"/>
            <a:ext cx="1" cy="310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5" name="Straight Arrow Connector 134"/>
          <p:cNvCxnSpPr>
            <a:stCxn id="58" idx="2"/>
            <a:endCxn id="70" idx="0"/>
          </p:cNvCxnSpPr>
          <p:nvPr/>
        </p:nvCxnSpPr>
        <p:spPr bwMode="auto">
          <a:xfrm flipH="1">
            <a:off x="2045805" y="2981181"/>
            <a:ext cx="304800" cy="2202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52400" y="5029710"/>
            <a:ext cx="8686799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 smtClean="0"/>
              <a:t>nested, or inner, </a:t>
            </a:r>
            <a:r>
              <a:rPr lang="en-US" dirty="0" smtClean="0"/>
              <a:t>loop is one whose nodes are a strict subset of another loop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{6,7} </a:t>
            </a:r>
            <a:r>
              <a:rPr lang="en-US" dirty="0" smtClean="0">
                <a:sym typeface="Symbol" panose="05050102010706020507" pitchFamily="18" charset="2"/>
              </a:rPr>
              <a:t> {4,6,7,8}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411343"/>
              </p:ext>
            </p:extLst>
          </p:nvPr>
        </p:nvGraphicFramePr>
        <p:xfrm>
          <a:off x="4267200" y="1625577"/>
          <a:ext cx="285274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034"/>
                <a:gridCol w="685366"/>
                <a:gridCol w="11763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dom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Back Edge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Natural 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Loop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dom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1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{1,2}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dom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31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{1,3}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dom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76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{6,7}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dom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84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{4,6,7,8}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504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Surprise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" name="Rectangle 35"/>
          <p:cNvSpPr/>
          <p:nvPr/>
        </p:nvSpPr>
        <p:spPr bwMode="auto">
          <a:xfrm>
            <a:off x="1157770" y="1874916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76161" y="2343877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462570" y="2341588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9" name="Straight Arrow Connector 38"/>
          <p:cNvCxnSpPr>
            <a:stCxn id="36" idx="2"/>
            <a:endCxn id="38" idx="0"/>
          </p:cNvCxnSpPr>
          <p:nvPr/>
        </p:nvCxnSpPr>
        <p:spPr bwMode="auto">
          <a:xfrm>
            <a:off x="1298575" y="2125867"/>
            <a:ext cx="304800" cy="2157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stCxn id="36" idx="2"/>
            <a:endCxn id="37" idx="0"/>
          </p:cNvCxnSpPr>
          <p:nvPr/>
        </p:nvCxnSpPr>
        <p:spPr bwMode="auto">
          <a:xfrm flipH="1">
            <a:off x="1016966" y="2125867"/>
            <a:ext cx="281609" cy="2180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1157770" y="2812837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5" name="Straight Arrow Connector 44"/>
          <p:cNvCxnSpPr>
            <a:stCxn id="37" idx="2"/>
            <a:endCxn id="42" idx="0"/>
          </p:cNvCxnSpPr>
          <p:nvPr/>
        </p:nvCxnSpPr>
        <p:spPr bwMode="auto">
          <a:xfrm>
            <a:off x="1016966" y="2594828"/>
            <a:ext cx="281609" cy="2180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stCxn id="38" idx="2"/>
            <a:endCxn id="42" idx="0"/>
          </p:cNvCxnSpPr>
          <p:nvPr/>
        </p:nvCxnSpPr>
        <p:spPr bwMode="auto">
          <a:xfrm flipH="1">
            <a:off x="1298575" y="2592539"/>
            <a:ext cx="304800" cy="2202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1161948" y="3361835"/>
            <a:ext cx="281609" cy="250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8" name="Straight Arrow Connector 47"/>
          <p:cNvCxnSpPr>
            <a:stCxn id="42" idx="2"/>
            <a:endCxn id="47" idx="0"/>
          </p:cNvCxnSpPr>
          <p:nvPr/>
        </p:nvCxnSpPr>
        <p:spPr bwMode="auto">
          <a:xfrm>
            <a:off x="1298575" y="3063788"/>
            <a:ext cx="4178" cy="2980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1744179" y="4086122"/>
            <a:ext cx="420650" cy="25731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10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2" name="Straight Arrow Connector 51"/>
          <p:cNvCxnSpPr>
            <a:stCxn id="47" idx="2"/>
            <a:endCxn id="51" idx="0"/>
          </p:cNvCxnSpPr>
          <p:nvPr/>
        </p:nvCxnSpPr>
        <p:spPr bwMode="auto">
          <a:xfrm>
            <a:off x="1302753" y="3612786"/>
            <a:ext cx="651751" cy="47333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Elbow Connector 56"/>
          <p:cNvCxnSpPr>
            <a:stCxn id="51" idx="3"/>
            <a:endCxn id="42" idx="3"/>
          </p:cNvCxnSpPr>
          <p:nvPr/>
        </p:nvCxnSpPr>
        <p:spPr bwMode="auto">
          <a:xfrm flipH="1" flipV="1">
            <a:off x="1439379" y="2938313"/>
            <a:ext cx="725450" cy="1276468"/>
          </a:xfrm>
          <a:prstGeom prst="bentConnector3">
            <a:avLst>
              <a:gd name="adj1" fmla="val -31511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Elbow Connector 57"/>
          <p:cNvCxnSpPr>
            <a:stCxn id="42" idx="1"/>
            <a:endCxn id="36" idx="1"/>
          </p:cNvCxnSpPr>
          <p:nvPr/>
        </p:nvCxnSpPr>
        <p:spPr bwMode="auto">
          <a:xfrm rot="10800000">
            <a:off x="1157770" y="2000393"/>
            <a:ext cx="12700" cy="937921"/>
          </a:xfrm>
          <a:prstGeom prst="bentConnector3">
            <a:avLst>
              <a:gd name="adj1" fmla="val 4863835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endCxn id="36" idx="0"/>
          </p:cNvCxnSpPr>
          <p:nvPr/>
        </p:nvCxnSpPr>
        <p:spPr bwMode="auto">
          <a:xfrm>
            <a:off x="1298574" y="1519687"/>
            <a:ext cx="1" cy="35522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2991255" y="1427229"/>
            <a:ext cx="5562600" cy="286232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 </a:t>
            </a:r>
            <a:r>
              <a:rPr lang="en-US" dirty="0" err="1" smtClean="0"/>
              <a:t>dom</a:t>
            </a:r>
            <a:r>
              <a:rPr lang="en-US" dirty="0" smtClean="0"/>
              <a:t>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7</a:t>
            </a:r>
            <a:r>
              <a:rPr lang="en-US" dirty="0" smtClean="0">
                <a:sym typeface="Symbol" panose="05050102010706020507" pitchFamily="18" charset="2"/>
              </a:rPr>
              <a:t>4 (back edge)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Symbol" panose="05050102010706020507" pitchFamily="18" charset="2"/>
              </a:rPr>
              <a:t>The natural loop includes 4 and 7 and all nodes that can reach 7 without passing thru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 err="1" smtClean="0">
                <a:sym typeface="Symbol" panose="05050102010706020507" pitchFamily="18" charset="2"/>
              </a:rPr>
              <a:t>e</a:t>
            </a:r>
            <a:r>
              <a:rPr lang="en-US" dirty="0" smtClean="0">
                <a:sym typeface="Symbol" panose="05050102010706020507" pitchFamily="18" charset="2"/>
              </a:rPr>
              <a:t>: {4,5,6,7,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8,10</a:t>
            </a:r>
            <a:r>
              <a:rPr lang="en-US" dirty="0" smtClean="0">
                <a:sym typeface="Symbol" panose="05050102010706020507" pitchFamily="18" charset="2"/>
              </a:rPr>
              <a:t>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Symbol" panose="05050102010706020507" pitchFamily="18" charset="2"/>
              </a:rPr>
              <a:t>So technically, loop </a:t>
            </a:r>
            <a:r>
              <a:rPr lang="en-US" dirty="0"/>
              <a:t>7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 smtClean="0">
                <a:sym typeface="Symbol" panose="05050102010706020507" pitchFamily="18" charset="2"/>
              </a:rPr>
              <a:t>4 has inner loop 107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164829" y="4912492"/>
            <a:ext cx="5226130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can specify a loop by giving its back-edge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are not examining all kinds of loops.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nested loops that share a header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unnatural, or "irreducible"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314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/>
              <a:t>Unnatural </a:t>
            </a:r>
            <a:r>
              <a:rPr lang="en-US" dirty="0" smtClean="0"/>
              <a:t>Loop!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" name="Flowchart: Preparation 8"/>
          <p:cNvSpPr/>
          <p:nvPr/>
        </p:nvSpPr>
        <p:spPr bwMode="auto">
          <a:xfrm>
            <a:off x="1298575" y="1367615"/>
            <a:ext cx="990600" cy="778527"/>
          </a:xfrm>
          <a:prstGeom prst="flowChartPrepara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6" name="Flowchart: Preparation 65"/>
          <p:cNvSpPr/>
          <p:nvPr/>
        </p:nvSpPr>
        <p:spPr bwMode="auto">
          <a:xfrm>
            <a:off x="2289175" y="3062163"/>
            <a:ext cx="990600" cy="778527"/>
          </a:xfrm>
          <a:prstGeom prst="flowChartPrepara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4" name="Flowchart: Preparation 73"/>
          <p:cNvSpPr/>
          <p:nvPr/>
        </p:nvSpPr>
        <p:spPr bwMode="auto">
          <a:xfrm>
            <a:off x="307975" y="3060543"/>
            <a:ext cx="990600" cy="778527"/>
          </a:xfrm>
          <a:prstGeom prst="flowChartPrepara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1" name="Straight Arrow Connector 10"/>
          <p:cNvCxnSpPr>
            <a:stCxn id="9" idx="2"/>
            <a:endCxn id="74" idx="0"/>
          </p:cNvCxnSpPr>
          <p:nvPr/>
        </p:nvCxnSpPr>
        <p:spPr bwMode="auto">
          <a:xfrm flipH="1">
            <a:off x="803275" y="2146142"/>
            <a:ext cx="990600" cy="91440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Straight Arrow Connector 74"/>
          <p:cNvCxnSpPr>
            <a:stCxn id="9" idx="2"/>
            <a:endCxn id="66" idx="0"/>
          </p:cNvCxnSpPr>
          <p:nvPr/>
        </p:nvCxnSpPr>
        <p:spPr bwMode="auto">
          <a:xfrm>
            <a:off x="1793875" y="2146142"/>
            <a:ext cx="990600" cy="91602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Arrow Connector 76"/>
          <p:cNvCxnSpPr>
            <a:stCxn id="66" idx="1"/>
            <a:endCxn id="74" idx="3"/>
          </p:cNvCxnSpPr>
          <p:nvPr/>
        </p:nvCxnSpPr>
        <p:spPr bwMode="auto">
          <a:xfrm flipH="1" flipV="1">
            <a:off x="1298575" y="3449807"/>
            <a:ext cx="990600" cy="162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914400" y="4308563"/>
            <a:ext cx="731520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We feel that {2, 3} should be a loop . .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But 2 does not dominate 3, since we can reach 3 without going thru 2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And 3 </a:t>
            </a:r>
            <a:r>
              <a:rPr lang="en-US" sz="1600" dirty="0"/>
              <a:t>does not dominate </a:t>
            </a:r>
            <a:r>
              <a:rPr lang="en-US" sz="1600" dirty="0" smtClean="0"/>
              <a:t>2, </a:t>
            </a:r>
            <a:r>
              <a:rPr lang="en-US" sz="1600" dirty="0"/>
              <a:t>since we can reach </a:t>
            </a:r>
            <a:r>
              <a:rPr lang="en-US" sz="1600" dirty="0" smtClean="0"/>
              <a:t>2 </a:t>
            </a:r>
            <a:r>
              <a:rPr lang="en-US" sz="1600" dirty="0"/>
              <a:t>without going thru </a:t>
            </a:r>
            <a:r>
              <a:rPr lang="en-US" sz="1600" dirty="0" smtClean="0"/>
              <a:t>3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 dominates 2 and 3, but there is no back edge 2</a:t>
            </a:r>
            <a:r>
              <a:rPr lang="en-US" sz="1600" dirty="0" smtClean="0">
                <a:sym typeface="Symbol" panose="05050102010706020507" pitchFamily="18" charset="2"/>
              </a:rPr>
              <a:t></a:t>
            </a:r>
            <a:r>
              <a:rPr lang="en-US" sz="1600" dirty="0" smtClean="0"/>
              <a:t>1 or 3</a:t>
            </a:r>
            <a:r>
              <a:rPr lang="en-US" sz="1600" dirty="0" smtClean="0">
                <a:sym typeface="Symbol" panose="05050102010706020507" pitchFamily="18" charset="2"/>
              </a:rPr>
              <a:t></a:t>
            </a:r>
            <a:r>
              <a:rPr lang="en-US" sz="1600" dirty="0" smtClean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Checkmate!</a:t>
            </a:r>
            <a:endParaRPr lang="en-US" sz="1600" dirty="0"/>
          </a:p>
        </p:txBody>
      </p:sp>
      <p:sp>
        <p:nvSpPr>
          <p:cNvPr id="81" name="TextBox 80"/>
          <p:cNvSpPr txBox="1"/>
          <p:nvPr/>
        </p:nvSpPr>
        <p:spPr>
          <a:xfrm>
            <a:off x="3739407" y="1917053"/>
            <a:ext cx="495300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Natural loops have one entry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Unnatural</a:t>
            </a:r>
            <a:r>
              <a:rPr lang="en-US" sz="1600" dirty="0" smtClean="0"/>
              <a:t> loops have multiple entries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All loops constructed using FOR, WHILE, BREAK are guaranteed </a:t>
            </a:r>
            <a:r>
              <a:rPr lang="en-US" sz="1600" i="1" dirty="0" smtClean="0"/>
              <a:t>natural</a:t>
            </a:r>
            <a:r>
              <a:rPr lang="en-US" sz="1600" dirty="0" smtClean="0"/>
              <a:t>, by-construction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249967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2017713"/>
            <a:ext cx="8382000" cy="3468687"/>
          </a:xfrm>
        </p:spPr>
        <p:txBody>
          <a:bodyPr/>
          <a:lstStyle/>
          <a:p>
            <a:r>
              <a:rPr lang="en-US" sz="2400" dirty="0" smtClean="0"/>
              <a:t>Idea: If </a:t>
            </a:r>
            <a:r>
              <a:rPr lang="en-US" sz="2400" dirty="0" smtClean="0">
                <a:solidFill>
                  <a:srgbClr val="0000FF"/>
                </a:solidFill>
              </a:rPr>
              <a:t>x = a op b</a:t>
            </a:r>
            <a:r>
              <a:rPr lang="en-US" sz="2400" dirty="0" smtClean="0"/>
              <a:t>, inside the loop, always does the same thing each </a:t>
            </a:r>
            <a:r>
              <a:rPr lang="en-US" sz="2400" dirty="0" smtClean="0"/>
              <a:t>time, then:</a:t>
            </a:r>
          </a:p>
          <a:p>
            <a:endParaRPr lang="en-US" sz="2400" dirty="0" smtClean="0"/>
          </a:p>
          <a:p>
            <a:pPr lvl="1"/>
            <a:r>
              <a:rPr lang="en-US" sz="2000" i="1" dirty="0" smtClean="0"/>
              <a:t>hoist  </a:t>
            </a:r>
            <a:r>
              <a:rPr lang="en-US" sz="2000" dirty="0" smtClean="0">
                <a:solidFill>
                  <a:srgbClr val="0000FF"/>
                </a:solidFill>
              </a:rPr>
              <a:t>x </a:t>
            </a:r>
            <a:r>
              <a:rPr lang="en-US" sz="2000" dirty="0">
                <a:solidFill>
                  <a:srgbClr val="0000FF"/>
                </a:solidFill>
              </a:rPr>
              <a:t>= a op b </a:t>
            </a:r>
            <a:r>
              <a:rPr lang="en-US" sz="2000" dirty="0" smtClean="0"/>
              <a:t>out of the loop</a:t>
            </a:r>
          </a:p>
          <a:p>
            <a:pPr lvl="1"/>
            <a:r>
              <a:rPr lang="en-US" sz="2000" dirty="0" smtClean="0"/>
              <a:t>inside the loop simply re-use </a:t>
            </a:r>
            <a:r>
              <a:rPr lang="en-US" sz="2000" dirty="0" smtClean="0">
                <a:solidFill>
                  <a:srgbClr val="0000FF"/>
                </a:solidFill>
              </a:rPr>
              <a:t>x</a:t>
            </a:r>
            <a:r>
              <a:rPr lang="en-US" sz="2000" dirty="0" smtClean="0"/>
              <a:t> without re-calculating it</a:t>
            </a:r>
          </a:p>
          <a:p>
            <a:pPr lvl="1"/>
            <a:r>
              <a:rPr lang="en-US" sz="2000" dirty="0" smtClean="0"/>
              <a:t>similar to CSE, but now a bigger payoff: 'trip-count' times!</a:t>
            </a:r>
            <a:endParaRPr lang="en-US" sz="2000" dirty="0" smtClean="0"/>
          </a:p>
          <a:p>
            <a:endParaRPr lang="en-US" sz="2400" dirty="0"/>
          </a:p>
          <a:p>
            <a:r>
              <a:rPr lang="en-US" sz="2400" dirty="0" smtClean="0"/>
              <a:t>But need a few safety checks before hoisting . . .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32A67CE6-FCE9-4B85-A180-C8C3BBB4862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Loop 'Hoisting'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Loop Preheader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66700" y="1295399"/>
            <a:ext cx="8115300" cy="3191669"/>
          </a:xfrm>
        </p:spPr>
        <p:txBody>
          <a:bodyPr/>
          <a:lstStyle/>
          <a:p>
            <a:r>
              <a:rPr lang="en-US" sz="1800" dirty="0" smtClean="0"/>
              <a:t>Often we need a place to </a:t>
            </a:r>
            <a:r>
              <a:rPr lang="en-US" sz="1800" i="1" dirty="0" smtClean="0"/>
              <a:t>park</a:t>
            </a:r>
            <a:r>
              <a:rPr lang="en-US" sz="1800" dirty="0" smtClean="0"/>
              <a:t> code right before the start of a loop.  Sometimes called a "landing pad"</a:t>
            </a:r>
          </a:p>
          <a:p>
            <a:endParaRPr lang="en-US" sz="1100" dirty="0" smtClean="0"/>
          </a:p>
          <a:p>
            <a:r>
              <a:rPr lang="en-US" sz="1800" dirty="0" smtClean="0"/>
              <a:t>Easy if there is a single node preceding the loop header </a:t>
            </a:r>
            <a:r>
              <a:rPr lang="en-US" sz="1800" dirty="0" smtClean="0">
                <a:solidFill>
                  <a:srgbClr val="0000FF"/>
                </a:solidFill>
              </a:rPr>
              <a:t>h </a:t>
            </a:r>
            <a:endParaRPr lang="en-US" sz="1800" dirty="0" smtClean="0">
              <a:solidFill>
                <a:srgbClr val="0000FF"/>
              </a:solidFill>
            </a:endParaRPr>
          </a:p>
          <a:p>
            <a:pPr lvl="1"/>
            <a:r>
              <a:rPr lang="en-US" sz="1600" dirty="0" smtClean="0"/>
              <a:t>But this isn’t the case in general</a:t>
            </a:r>
          </a:p>
          <a:p>
            <a:pPr lvl="1"/>
            <a:r>
              <a:rPr lang="en-US" sz="1600" dirty="0" smtClean="0"/>
              <a:t>We don't want to execute extra code every time thru the loop!</a:t>
            </a:r>
          </a:p>
          <a:p>
            <a:pPr lvl="1"/>
            <a:endParaRPr lang="en-US" sz="1100" dirty="0" smtClean="0"/>
          </a:p>
          <a:p>
            <a:r>
              <a:rPr lang="en-US" sz="1800" dirty="0" smtClean="0"/>
              <a:t>So insert a </a:t>
            </a:r>
            <a:r>
              <a:rPr lang="en-US" sz="1800" i="1" dirty="0" err="1" smtClean="0"/>
              <a:t>preheader</a:t>
            </a:r>
            <a:r>
              <a:rPr lang="en-US" sz="1800" dirty="0" smtClean="0"/>
              <a:t> node </a:t>
            </a:r>
            <a:r>
              <a:rPr lang="en-US" sz="1800" dirty="0" smtClean="0">
                <a:solidFill>
                  <a:srgbClr val="0000FF"/>
                </a:solidFill>
              </a:rPr>
              <a:t>p</a:t>
            </a:r>
          </a:p>
          <a:p>
            <a:endParaRPr lang="en-US" sz="1100" dirty="0" smtClean="0">
              <a:solidFill>
                <a:srgbClr val="0000FF"/>
              </a:solidFill>
            </a:endParaRPr>
          </a:p>
          <a:p>
            <a:pPr lvl="1"/>
            <a:r>
              <a:rPr lang="en-US" sz="1600" dirty="0" smtClean="0"/>
              <a:t>Include an edge </a:t>
            </a:r>
            <a:r>
              <a:rPr lang="en-US" sz="1600" dirty="0" err="1" smtClean="0">
                <a:solidFill>
                  <a:srgbClr val="0000FF"/>
                </a:solidFill>
              </a:rPr>
              <a:t>p</a:t>
            </a:r>
            <a:r>
              <a:rPr lang="en-US" sz="16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sz="1600" dirty="0" err="1" smtClean="0">
                <a:solidFill>
                  <a:srgbClr val="0000FF"/>
                </a:solidFill>
              </a:rPr>
              <a:t>h</a:t>
            </a:r>
            <a:endParaRPr lang="en-US" sz="1600" dirty="0" smtClean="0">
              <a:solidFill>
                <a:srgbClr val="0000FF"/>
              </a:solidFill>
            </a:endParaRPr>
          </a:p>
          <a:p>
            <a:pPr lvl="1"/>
            <a:r>
              <a:rPr lang="en-US" sz="1600" dirty="0" smtClean="0"/>
              <a:t>Change all edges </a:t>
            </a:r>
            <a:r>
              <a:rPr lang="en-US" sz="1600" dirty="0" err="1" smtClean="0">
                <a:solidFill>
                  <a:srgbClr val="0000FF"/>
                </a:solidFill>
              </a:rPr>
              <a:t>x</a:t>
            </a:r>
            <a:r>
              <a:rPr lang="en-US" sz="16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sz="1600" dirty="0" err="1" smtClean="0">
                <a:solidFill>
                  <a:srgbClr val="0000FF"/>
                </a:solidFill>
              </a:rPr>
              <a:t>h</a:t>
            </a:r>
            <a:r>
              <a:rPr lang="en-US" sz="1600" dirty="0" smtClean="0"/>
              <a:t> to be </a:t>
            </a:r>
            <a:r>
              <a:rPr lang="en-US" sz="1600" dirty="0" err="1" smtClean="0">
                <a:solidFill>
                  <a:srgbClr val="0000FF"/>
                </a:solidFill>
              </a:rPr>
              <a:t>x</a:t>
            </a:r>
            <a:r>
              <a:rPr lang="en-US" sz="16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sz="1600" dirty="0" err="1" smtClean="0">
                <a:solidFill>
                  <a:srgbClr val="0000FF"/>
                </a:solidFill>
              </a:rPr>
              <a:t>p</a:t>
            </a:r>
            <a:endParaRPr lang="en-US" sz="1600" dirty="0" smtClean="0">
              <a:solidFill>
                <a:srgbClr val="0000FF"/>
              </a:solidFill>
            </a:endParaRP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ED06F32D-7D13-47FF-A3F6-8258F68C471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4380691" y="5074047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h</a:t>
            </a:r>
          </a:p>
        </p:txBody>
      </p:sp>
      <p:cxnSp>
        <p:nvCxnSpPr>
          <p:cNvPr id="4" name="Straight Arrow Connector 3"/>
          <p:cNvCxnSpPr>
            <a:endCxn id="2" idx="0"/>
          </p:cNvCxnSpPr>
          <p:nvPr/>
        </p:nvCxnSpPr>
        <p:spPr bwMode="auto">
          <a:xfrm>
            <a:off x="4380691" y="4614466"/>
            <a:ext cx="457200" cy="45958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>
            <a:endCxn id="2" idx="0"/>
          </p:cNvCxnSpPr>
          <p:nvPr/>
        </p:nvCxnSpPr>
        <p:spPr bwMode="auto">
          <a:xfrm flipH="1">
            <a:off x="4837891" y="4614466"/>
            <a:ext cx="514350" cy="45958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endCxn id="2" idx="0"/>
          </p:cNvCxnSpPr>
          <p:nvPr/>
        </p:nvCxnSpPr>
        <p:spPr bwMode="auto">
          <a:xfrm>
            <a:off x="4837891" y="4464447"/>
            <a:ext cx="0" cy="609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4837891" y="5607447"/>
            <a:ext cx="1" cy="44370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7330805" y="383024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 bwMode="auto">
          <a:xfrm>
            <a:off x="7330805" y="3370659"/>
            <a:ext cx="457200" cy="45958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endCxn id="20" idx="0"/>
          </p:cNvCxnSpPr>
          <p:nvPr/>
        </p:nvCxnSpPr>
        <p:spPr bwMode="auto">
          <a:xfrm flipH="1">
            <a:off x="7788005" y="3370659"/>
            <a:ext cx="514350" cy="45958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endCxn id="20" idx="0"/>
          </p:cNvCxnSpPr>
          <p:nvPr/>
        </p:nvCxnSpPr>
        <p:spPr bwMode="auto">
          <a:xfrm>
            <a:off x="7788005" y="3220640"/>
            <a:ext cx="0" cy="609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7788005" y="4363640"/>
            <a:ext cx="1" cy="44370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7330805" y="4807347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 bwMode="auto">
          <a:xfrm>
            <a:off x="7788005" y="5340747"/>
            <a:ext cx="0" cy="48648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endCxn id="2" idx="1"/>
          </p:cNvCxnSpPr>
          <p:nvPr/>
        </p:nvCxnSpPr>
        <p:spPr bwMode="auto">
          <a:xfrm flipV="1">
            <a:off x="3618691" y="5340747"/>
            <a:ext cx="762000" cy="6564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>
            <a:endCxn id="25" idx="1"/>
          </p:cNvCxnSpPr>
          <p:nvPr/>
        </p:nvCxnSpPr>
        <p:spPr bwMode="auto">
          <a:xfrm flipV="1">
            <a:off x="6597177" y="5074047"/>
            <a:ext cx="733628" cy="6564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780492" y="5394723"/>
            <a:ext cx="129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back-edge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895165" y="5032931"/>
            <a:ext cx="129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back-edge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Check for Loop-Invariance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81200"/>
            <a:ext cx="8382000" cy="32004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800" dirty="0" smtClean="0"/>
              <a:t>We can hoist </a:t>
            </a:r>
            <a:r>
              <a:rPr lang="en-US" sz="2800" dirty="0" smtClean="0">
                <a:solidFill>
                  <a:srgbClr val="0000FF"/>
                </a:solidFill>
              </a:rPr>
              <a:t>d: x = a op b</a:t>
            </a:r>
            <a:r>
              <a:rPr lang="en-US" sz="2800" dirty="0" smtClean="0"/>
              <a:t> to loop pre-header so long as:</a:t>
            </a:r>
          </a:p>
          <a:p>
            <a:pPr>
              <a:defRPr/>
            </a:pPr>
            <a:endParaRPr lang="en-US" sz="2400" baseline="-25000" dirty="0" smtClean="0"/>
          </a:p>
          <a:p>
            <a:pPr lvl="1"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a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00FF"/>
                </a:solidFill>
              </a:rPr>
              <a:t>b</a:t>
            </a:r>
            <a:r>
              <a:rPr lang="en-US" sz="2400" dirty="0" smtClean="0"/>
              <a:t> are constant, or</a:t>
            </a:r>
          </a:p>
          <a:p>
            <a:pPr lvl="1">
              <a:defRPr/>
            </a:pPr>
            <a:r>
              <a:rPr lang="en-US" sz="2400" dirty="0" smtClean="0"/>
              <a:t>All the </a:t>
            </a:r>
            <a:r>
              <a:rPr lang="en-US" sz="2400" dirty="0" err="1" smtClean="0"/>
              <a:t>defs</a:t>
            </a:r>
            <a:r>
              <a:rPr lang="en-US" sz="2400" dirty="0" smtClean="0"/>
              <a:t> for </a:t>
            </a:r>
            <a:r>
              <a:rPr lang="en-US" sz="2400" dirty="0" smtClean="0">
                <a:solidFill>
                  <a:srgbClr val="0000FF"/>
                </a:solidFill>
              </a:rPr>
              <a:t>a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00FF"/>
                </a:solidFill>
              </a:rPr>
              <a:t>b</a:t>
            </a:r>
            <a:r>
              <a:rPr lang="en-US" sz="2400" dirty="0" smtClean="0"/>
              <a:t> that reach </a:t>
            </a:r>
            <a:r>
              <a:rPr lang="en-US" sz="2400" dirty="0" smtClean="0">
                <a:solidFill>
                  <a:srgbClr val="0000FF"/>
                </a:solidFill>
              </a:rPr>
              <a:t>d</a:t>
            </a:r>
            <a:r>
              <a:rPr lang="en-US" sz="2400" dirty="0" smtClean="0"/>
              <a:t> are </a:t>
            </a:r>
            <a:r>
              <a:rPr lang="en-US" sz="2400" i="1" dirty="0" smtClean="0"/>
              <a:t>outside</a:t>
            </a:r>
            <a:r>
              <a:rPr lang="en-US" sz="2400" dirty="0" smtClean="0"/>
              <a:t> the loop, or</a:t>
            </a:r>
          </a:p>
          <a:p>
            <a:pPr lvl="1">
              <a:defRPr/>
            </a:pPr>
            <a:r>
              <a:rPr lang="en-US" sz="2400" dirty="0" smtClean="0"/>
              <a:t>One </a:t>
            </a:r>
            <a:r>
              <a:rPr lang="en-US" sz="2400" dirty="0" err="1" smtClean="0"/>
              <a:t>def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0000FF"/>
                </a:solidFill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/>
              <a:t>reaches </a:t>
            </a:r>
            <a:r>
              <a:rPr lang="en-US" sz="2400" dirty="0" smtClean="0">
                <a:solidFill>
                  <a:srgbClr val="0000FF"/>
                </a:solidFill>
              </a:rPr>
              <a:t>d</a:t>
            </a:r>
            <a:r>
              <a:rPr lang="en-US" sz="2400" dirty="0" smtClean="0"/>
              <a:t>, but that </a:t>
            </a:r>
            <a:r>
              <a:rPr lang="en-US" sz="2400" dirty="0" err="1" smtClean="0"/>
              <a:t>def</a:t>
            </a:r>
            <a:r>
              <a:rPr lang="en-US" sz="2400" dirty="0" smtClean="0"/>
              <a:t> is loop-invariant</a:t>
            </a:r>
          </a:p>
          <a:p>
            <a:pPr lvl="1">
              <a:defRPr/>
            </a:pPr>
            <a:endParaRPr lang="en-US" sz="1600" dirty="0" smtClean="0"/>
          </a:p>
          <a:p>
            <a:pPr>
              <a:defRPr/>
            </a:pPr>
            <a:r>
              <a:rPr lang="en-US" sz="2800" dirty="0" smtClean="0"/>
              <a:t>Use this to build an iterative algorithm</a:t>
            </a:r>
          </a:p>
          <a:p>
            <a:pPr>
              <a:defRPr/>
            </a:pPr>
            <a:endParaRPr lang="en-US" sz="1800" dirty="0" smtClean="0"/>
          </a:p>
          <a:p>
            <a:pPr lvl="1">
              <a:defRPr/>
            </a:pPr>
            <a:r>
              <a:rPr lang="en-US" sz="2400" dirty="0" smtClean="0"/>
              <a:t>Base cases: constants and operands defined outside the loop</a:t>
            </a:r>
          </a:p>
          <a:p>
            <a:pPr lvl="1">
              <a:defRPr/>
            </a:pPr>
            <a:r>
              <a:rPr lang="en-US" sz="2400" dirty="0" smtClean="0"/>
              <a:t>Then: repeatedly find definitions with loop-invariant operands</a:t>
            </a:r>
            <a:endParaRPr lang="en-US" sz="2400" dirty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121DFF49-3C2D-45B8-99D6-61068B67B209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Hoisting is allowed if . . .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447800"/>
            <a:ext cx="8534400" cy="449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/>
              <a:t>Assume we already checked </a:t>
            </a:r>
            <a:r>
              <a:rPr lang="en-US" sz="2400" dirty="0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: x = a + b</a:t>
            </a:r>
            <a:r>
              <a:rPr lang="en-US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 smtClean="0"/>
              <a:t>loop-invariant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Hoist instruction to loop pre-header if</a:t>
            </a:r>
          </a:p>
          <a:p>
            <a:pPr>
              <a:defRPr/>
            </a:pPr>
            <a:endParaRPr lang="en-US" sz="2400" dirty="0" smtClean="0"/>
          </a:p>
          <a:p>
            <a:pPr lvl="1">
              <a:defRPr/>
            </a:pPr>
            <a:r>
              <a:rPr lang="en-US" sz="2000" dirty="0" smtClean="0"/>
              <a:t>if x is live-out from the loop, </a:t>
            </a:r>
            <a:r>
              <a:rPr lang="en-US" sz="2000" dirty="0" smtClean="0">
                <a:solidFill>
                  <a:srgbClr val="0000FF"/>
                </a:solidFill>
              </a:rPr>
              <a:t>d</a:t>
            </a:r>
            <a:r>
              <a:rPr lang="en-US" sz="2000" dirty="0" smtClean="0"/>
              <a:t> must dominate </a:t>
            </a:r>
            <a:r>
              <a:rPr lang="en-US" sz="2000" dirty="0" smtClean="0"/>
              <a:t>all loop </a:t>
            </a:r>
            <a:r>
              <a:rPr lang="en-US" sz="2000" dirty="0" smtClean="0"/>
              <a:t>exits, </a:t>
            </a:r>
            <a:r>
              <a:rPr lang="en-US" sz="2000" dirty="0" smtClean="0"/>
              <a:t>and</a:t>
            </a:r>
          </a:p>
          <a:p>
            <a:pPr lvl="1">
              <a:defRPr/>
            </a:pPr>
            <a:r>
              <a:rPr lang="en-US" sz="2000" dirty="0"/>
              <a:t>t</a:t>
            </a:r>
            <a:r>
              <a:rPr lang="en-US" sz="2000" dirty="0" smtClean="0"/>
              <a:t>here is only one </a:t>
            </a:r>
            <a:r>
              <a:rPr lang="en-US" sz="2000" dirty="0" err="1" smtClean="0"/>
              <a:t>def</a:t>
            </a:r>
            <a:r>
              <a:rPr lang="en-US" sz="2000" dirty="0" smtClean="0"/>
              <a:t> of </a:t>
            </a:r>
            <a:r>
              <a:rPr lang="en-US" sz="2000" dirty="0" smtClean="0">
                <a:solidFill>
                  <a:srgbClr val="0000FF"/>
                </a:solidFill>
              </a:rPr>
              <a:t>x</a:t>
            </a:r>
            <a:r>
              <a:rPr lang="en-US" sz="2000" dirty="0" smtClean="0"/>
              <a:t> in the loop, and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x</a:t>
            </a:r>
            <a:r>
              <a:rPr lang="en-US" sz="2000" dirty="0" smtClean="0"/>
              <a:t> is not live-out of the loop </a:t>
            </a:r>
            <a:r>
              <a:rPr lang="en-US" sz="2000" dirty="0" smtClean="0"/>
              <a:t>pre-header (</a:t>
            </a:r>
            <a:r>
              <a:rPr lang="en-US" sz="2000" dirty="0" err="1" smtClean="0"/>
              <a:t>ie</a:t>
            </a:r>
            <a:r>
              <a:rPr lang="en-US" sz="2000" dirty="0" smtClean="0"/>
              <a:t>, possibly used before reaching d:)</a:t>
            </a:r>
            <a:endParaRPr lang="en-US" sz="2000" dirty="0" smtClean="0"/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400" dirty="0" smtClean="0"/>
              <a:t>Need to modify this if </a:t>
            </a:r>
            <a:r>
              <a:rPr lang="en-US" sz="2400" dirty="0" smtClean="0">
                <a:solidFill>
                  <a:srgbClr val="0000FF"/>
                </a:solidFill>
              </a:rPr>
              <a:t>a + b</a:t>
            </a:r>
            <a:r>
              <a:rPr lang="en-US" sz="2400" dirty="0" smtClean="0"/>
              <a:t> could have side-effects or could raise an exception</a:t>
            </a:r>
            <a:endParaRPr lang="en-US" sz="24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2F0A8CA9-13F2-4E41-A4C6-72916A58F0EB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Hoisting: Possible?</a:t>
            </a:r>
          </a:p>
        </p:txBody>
      </p:sp>
      <p:sp>
        <p:nvSpPr>
          <p:cNvPr id="28675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781844" y="1392237"/>
            <a:ext cx="3313112" cy="4175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Example 1</a:t>
            </a:r>
          </a:p>
        </p:txBody>
      </p:sp>
      <p:sp>
        <p:nvSpPr>
          <p:cNvPr id="28677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8678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8679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8A0F3BA0-54E0-42AE-9B10-E6A504EA909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8" name="Content Placeholder 6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685800" y="2025651"/>
            <a:ext cx="3276600" cy="224154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L0: t = 0</a:t>
            </a:r>
          </a:p>
          <a:p>
            <a:pPr>
              <a:buFont typeface="Wingdings" pitchFamily="2" charset="2"/>
              <a:buNone/>
            </a:pP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L1: </a:t>
            </a:r>
            <a:r>
              <a:rPr lang="en-US" sz="20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</a:t>
            </a:r>
          </a:p>
          <a:p>
            <a:pPr>
              <a:buFont typeface="Wingdings" pitchFamily="2" charset="2"/>
              <a:buNone/>
            </a:pPr>
            <a:r>
              <a:rPr lang="en-US" sz="20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kern="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 = a + b</a:t>
            </a:r>
          </a:p>
          <a:p>
            <a:pPr>
              <a:buFont typeface="Wingdings" pitchFamily="2" charset="2"/>
              <a:buNone/>
            </a:pPr>
            <a:r>
              <a:rPr lang="en-US" sz="20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M[</a:t>
            </a:r>
            <a:r>
              <a:rPr lang="en-US" sz="20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t</a:t>
            </a:r>
          </a:p>
          <a:p>
            <a:pPr>
              <a:buFont typeface="Wingdings" pitchFamily="2" charset="2"/>
              <a:buNone/>
            </a:pPr>
            <a:r>
              <a:rPr lang="en-US" sz="20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</a:t>
            </a:r>
            <a:r>
              <a:rPr lang="en-US" sz="20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n </a:t>
            </a:r>
            <a:r>
              <a:rPr lang="en-US" sz="20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L1</a:t>
            </a:r>
          </a:p>
          <a:p>
            <a:pPr>
              <a:buFont typeface="Wingdings" pitchFamily="2" charset="2"/>
              <a:buNone/>
            </a:pP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L2: x = 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09900" y="5174754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dirty="0" smtClean="0"/>
              <a:t> are </a:t>
            </a:r>
            <a:r>
              <a:rPr lang="en-US" dirty="0" smtClean="0"/>
              <a:t>loop-invariant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L0: is the pre-header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I hoist </a:t>
            </a:r>
            <a:r>
              <a:rPr lang="en-US" dirty="0" smtClean="0">
                <a:solidFill>
                  <a:srgbClr val="0000FF"/>
                </a:solidFill>
              </a:rPr>
              <a:t>t = a + b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0" name="Content Placeholder 6"/>
          <p:cNvSpPr txBox="1">
            <a:spLocks/>
          </p:cNvSpPr>
          <p:nvPr>
            <p:custDataLst>
              <p:tags r:id="rId7"/>
            </p:custDataLst>
          </p:nvPr>
        </p:nvSpPr>
        <p:spPr bwMode="auto">
          <a:xfrm>
            <a:off x="4648200" y="2025650"/>
            <a:ext cx="3429000" cy="262255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L0: t =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pPr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if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≥ 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L2 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+ 1</a:t>
            </a:r>
          </a:p>
          <a:p>
            <a:pPr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 =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+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</a:p>
          <a:p>
            <a:pPr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M[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</a:p>
          <a:p>
            <a:pPr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</a:p>
          <a:p>
            <a:pPr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L2: x =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</a:p>
        </p:txBody>
      </p:sp>
      <p:sp>
        <p:nvSpPr>
          <p:cNvPr id="12" name="Content Placeholder 6"/>
          <p:cNvSpPr>
            <a:spLocks noGrp="1"/>
          </p:cNvSpPr>
          <p:nvPr>
            <p:ph sz="half" idx="1"/>
            <p:custDataLst>
              <p:tags r:id="rId8"/>
            </p:custDataLst>
          </p:nvPr>
        </p:nvSpPr>
        <p:spPr>
          <a:xfrm>
            <a:off x="4896644" y="1392236"/>
            <a:ext cx="3313112" cy="4175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Example </a:t>
            </a:r>
            <a:r>
              <a:rPr lang="en-US" sz="2000" dirty="0" smtClean="0"/>
              <a:t>2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Hoisting: Possible?</a:t>
            </a:r>
          </a:p>
        </p:txBody>
      </p:sp>
      <p:sp>
        <p:nvSpPr>
          <p:cNvPr id="29699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762000" y="1913795"/>
            <a:ext cx="3313112" cy="29718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L0: t 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L1: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 =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b</a:t>
            </a:r>
            <a:endParaRPr lang="en-US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 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M[j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n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L1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L2: x 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</a:p>
          <a:p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700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61633" y="1913796"/>
            <a:ext cx="3348123" cy="27432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L0: t 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L1: M[j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t =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b</a:t>
            </a:r>
            <a:endParaRPr lang="en-US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M[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n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L1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L2: x 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</a:p>
          <a:p>
            <a:endParaRPr lang="en-US" dirty="0" smtClean="0"/>
          </a:p>
        </p:txBody>
      </p:sp>
      <p:sp>
        <p:nvSpPr>
          <p:cNvPr id="29701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9702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9703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117E667B-F4D8-462F-9AD5-7E43C60DD97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" name="Content Placeholder 6"/>
          <p:cNvSpPr txBox="1">
            <a:spLocks/>
          </p:cNvSpPr>
          <p:nvPr>
            <p:custDataLst>
              <p:tags r:id="rId7"/>
            </p:custDataLst>
          </p:nvPr>
        </p:nvSpPr>
        <p:spPr bwMode="auto">
          <a:xfrm>
            <a:off x="781844" y="1354867"/>
            <a:ext cx="3313112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 smtClean="0"/>
              <a:t>Example 3</a:t>
            </a:r>
            <a:endParaRPr lang="en-US" sz="2000" kern="0" dirty="0" smtClean="0"/>
          </a:p>
        </p:txBody>
      </p:sp>
      <p:sp>
        <p:nvSpPr>
          <p:cNvPr id="9" name="Content Placeholder 6"/>
          <p:cNvSpPr txBox="1">
            <a:spLocks/>
          </p:cNvSpPr>
          <p:nvPr>
            <p:custDataLst>
              <p:tags r:id="rId8"/>
            </p:custDataLst>
          </p:nvPr>
        </p:nvSpPr>
        <p:spPr bwMode="auto">
          <a:xfrm>
            <a:off x="4896644" y="1354866"/>
            <a:ext cx="3313112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 smtClean="0"/>
              <a:t>Example 4</a:t>
            </a:r>
            <a:endParaRPr lang="en-US" sz="2000" kern="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009900" y="5174754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dirty="0" smtClean="0"/>
              <a:t> are </a:t>
            </a:r>
            <a:r>
              <a:rPr lang="en-US" dirty="0" smtClean="0"/>
              <a:t>loop-invariant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L0: is the pre-header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I hoist </a:t>
            </a:r>
            <a:r>
              <a:rPr lang="en-US" dirty="0" smtClean="0">
                <a:solidFill>
                  <a:srgbClr val="0000FF"/>
                </a:solidFill>
              </a:rPr>
              <a:t>t = a + b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What’s a Loop?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0AF37E2F-AC32-4604-A6F0-98BC20D482A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" name="TextBox 2"/>
          <p:cNvSpPr txBox="1"/>
          <p:nvPr/>
        </p:nvSpPr>
        <p:spPr>
          <a:xfrm>
            <a:off x="455112" y="2362200"/>
            <a:ext cx="8382000" cy="255454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 source code, a loop is the set of statements in the body of a </a:t>
            </a:r>
            <a:r>
              <a:rPr lang="en-US" sz="2000" dirty="0" smtClean="0">
                <a:solidFill>
                  <a:srgbClr val="FF0000"/>
                </a:solidFill>
              </a:rPr>
              <a:t>for/while</a:t>
            </a:r>
            <a:r>
              <a:rPr lang="en-US" sz="2000" dirty="0" smtClean="0"/>
              <a:t> construct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But, in a language that permits free use of </a:t>
            </a:r>
            <a:r>
              <a:rPr lang="en-US" sz="2000" dirty="0" smtClean="0">
                <a:solidFill>
                  <a:srgbClr val="FF0000"/>
                </a:solidFill>
              </a:rPr>
              <a:t>GOTO</a:t>
            </a:r>
            <a:r>
              <a:rPr lang="en-US" sz="2000" dirty="0" smtClean="0"/>
              <a:t>s, how do we recognize a loop?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 a control-flow-graph (node = basic-block, arc = flow-of-control), how do we recognize a loop?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1750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31751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D58D162C-82BF-4FB4-87FC-8012F08512C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295400" y="126734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Operator Strength Reduction (OSR)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9718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Replace an expensive operator (</a:t>
            </a:r>
            <a:r>
              <a:rPr lang="en-US" sz="2400" dirty="0" err="1" smtClean="0"/>
              <a:t>eg</a:t>
            </a:r>
            <a:r>
              <a:rPr lang="en-US" sz="2400" dirty="0" smtClean="0"/>
              <a:t>: multiplication) in a loop with a cheaper operator (</a:t>
            </a:r>
            <a:r>
              <a:rPr lang="en-US" sz="2400" dirty="0" err="1" smtClean="0"/>
              <a:t>eg</a:t>
            </a:r>
            <a:r>
              <a:rPr lang="en-US" sz="2400" dirty="0" smtClean="0"/>
              <a:t>: addition)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Usually requires replacing the original "induction variables"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OSR Example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FC163967-A820-41AF-ADDF-9B9D800AFD8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2131367"/>
            <a:ext cx="2781300" cy="286232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 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L1: if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≥ 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L2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j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k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j+a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x 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M[k]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s+x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i+1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L2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1620133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Original</a:t>
            </a:r>
            <a:endParaRPr lang="en-US" sz="2400" dirty="0"/>
          </a:p>
        </p:txBody>
      </p:sp>
      <p:sp>
        <p:nvSpPr>
          <p:cNvPr id="10" name="Content Placeholder 7"/>
          <p:cNvSpPr>
            <a:spLocks noGrp="1"/>
          </p:cNvSpPr>
          <p:nvPr>
            <p:ph sz="half" idx="2"/>
            <p:custDataLst>
              <p:tags r:id="rId1"/>
            </p:custDataLst>
          </p:nvPr>
        </p:nvSpPr>
        <p:spPr>
          <a:xfrm>
            <a:off x="3505200" y="2975271"/>
            <a:ext cx="5334000" cy="1999368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sz="1800" dirty="0" smtClean="0"/>
              <a:t>Induction-variable analysis: discover </a:t>
            </a:r>
            <a:r>
              <a:rPr lang="en-US" sz="1800" dirty="0" err="1" smtClean="0">
                <a:solidFill>
                  <a:srgbClr val="0000FF"/>
                </a:solidFill>
              </a:rPr>
              <a:t>i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rgbClr val="0000FF"/>
                </a:solidFill>
              </a:rPr>
              <a:t>j</a:t>
            </a:r>
            <a:r>
              <a:rPr lang="en-US" sz="1800" dirty="0" smtClean="0"/>
              <a:t> as related IVs</a:t>
            </a:r>
          </a:p>
          <a:p>
            <a:pPr>
              <a:defRPr/>
            </a:pPr>
            <a:r>
              <a:rPr lang="en-US" sz="1800" dirty="0" smtClean="0"/>
              <a:t>Strength </a:t>
            </a:r>
            <a:r>
              <a:rPr lang="en-US" sz="1800" dirty="0" smtClean="0"/>
              <a:t>reduction to replace </a:t>
            </a:r>
            <a:r>
              <a:rPr lang="en-US" sz="1800" dirty="0" smtClean="0">
                <a:solidFill>
                  <a:srgbClr val="0000FF"/>
                </a:solidFill>
              </a:rPr>
              <a:t>*4</a:t>
            </a:r>
            <a:r>
              <a:rPr lang="en-US" sz="1800" dirty="0" smtClean="0"/>
              <a:t> with an addition</a:t>
            </a:r>
          </a:p>
          <a:p>
            <a:pPr>
              <a:defRPr/>
            </a:pPr>
            <a:r>
              <a:rPr lang="en-US" sz="1800" dirty="0" smtClean="0"/>
              <a:t>Replace the </a:t>
            </a:r>
            <a:r>
              <a:rPr lang="en-US" sz="1800" dirty="0" err="1" smtClean="0">
                <a:solidFill>
                  <a:srgbClr val="0000FF"/>
                </a:solidFill>
              </a:rPr>
              <a:t>i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≥ </a:t>
            </a:r>
            <a:r>
              <a:rPr lang="en-US" sz="1800" dirty="0" smtClean="0">
                <a:solidFill>
                  <a:srgbClr val="0000FF"/>
                </a:solidFill>
              </a:rPr>
              <a:t>n</a:t>
            </a:r>
            <a:r>
              <a:rPr lang="en-US" sz="1800" dirty="0" smtClean="0"/>
              <a:t> test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Assorted copy propagation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2513606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Optimize: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6576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8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216570"/>
            <a:ext cx="7924800" cy="5027068"/>
          </a:xfrm>
        </p:spPr>
        <p:txBody>
          <a:bodyPr/>
          <a:lstStyle/>
          <a:p>
            <a:r>
              <a:rPr lang="en-US" sz="2000" dirty="0" smtClean="0"/>
              <a:t>An induction variable, 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/>
              <a:t>, is one whose value varies systematically inside a </a:t>
            </a:r>
            <a:r>
              <a:rPr lang="en-US" sz="2000" dirty="0" smtClean="0"/>
              <a:t>loop.  </a:t>
            </a:r>
            <a:r>
              <a:rPr lang="en-US" sz="2000" dirty="0" err="1" smtClean="0"/>
              <a:t>Eg</a:t>
            </a:r>
            <a:r>
              <a:rPr lang="en-US" sz="2000" dirty="0" smtClean="0"/>
              <a:t>:</a:t>
            </a:r>
          </a:p>
          <a:p>
            <a:endParaRPr lang="en-US" sz="2400" dirty="0" smtClean="0"/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for 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= 0 1 2 3 ...</a:t>
            </a:r>
          </a:p>
          <a:p>
            <a:pPr lvl="2"/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* c	</a:t>
            </a:r>
            <a:r>
              <a:rPr lang="en-US" sz="2000" dirty="0" smtClean="0"/>
              <a:t>; 0 5 10 15 ...</a:t>
            </a:r>
          </a:p>
          <a:p>
            <a:pPr lvl="2"/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sym typeface="Symbol" panose="05050102010706020507" pitchFamily="18" charset="2"/>
              </a:rPr>
              <a:t> </a:t>
            </a:r>
            <a:r>
              <a:rPr lang="en-US" sz="2000" dirty="0" smtClean="0">
                <a:solidFill>
                  <a:srgbClr val="0000FF"/>
                </a:solidFill>
              </a:rPr>
              <a:t>c	</a:t>
            </a:r>
            <a:r>
              <a:rPr lang="en-US" sz="2000" dirty="0" smtClean="0"/>
              <a:t>; 7 8 9 10 ...</a:t>
            </a:r>
          </a:p>
          <a:p>
            <a:pPr lvl="2"/>
            <a:r>
              <a:rPr lang="en-US" sz="2000" dirty="0" smtClean="0"/>
              <a:t>where </a:t>
            </a:r>
            <a:r>
              <a:rPr lang="en-US" sz="2000" dirty="0" smtClean="0">
                <a:solidFill>
                  <a:srgbClr val="0000FF"/>
                </a:solidFill>
              </a:rPr>
              <a:t>c</a:t>
            </a:r>
            <a:r>
              <a:rPr lang="en-US" sz="2000" dirty="0" smtClean="0"/>
              <a:t> is a region constant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Replace multiplications with (cheaper) additions</a:t>
            </a:r>
          </a:p>
          <a:p>
            <a:endParaRPr lang="en-US" sz="2400" dirty="0"/>
          </a:p>
          <a:p>
            <a:pPr lvl="1"/>
            <a:r>
              <a:rPr lang="en-US" sz="2000" dirty="0" err="1"/>
              <a:t>E</a:t>
            </a:r>
            <a:r>
              <a:rPr lang="en-US" sz="2000" dirty="0" err="1" smtClean="0"/>
              <a:t>g</a:t>
            </a:r>
            <a:r>
              <a:rPr lang="en-US" sz="2000" dirty="0" smtClean="0"/>
              <a:t>: 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= 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* c</a:t>
            </a:r>
            <a:r>
              <a:rPr lang="en-US" sz="2000" dirty="0" smtClean="0"/>
              <a:t> is replace with 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+= c</a:t>
            </a:r>
            <a:r>
              <a:rPr lang="en-US" sz="2000" dirty="0" smtClean="0"/>
              <a:t>, but generates same sequence of values</a:t>
            </a:r>
          </a:p>
        </p:txBody>
      </p:sp>
      <p:sp>
        <p:nvSpPr>
          <p:cNvPr id="30724" name="Date Placeholder 4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0725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30726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6D7BCFC6-DFD1-4814-B553-BBBC5A5C68C9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Variable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OSR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FC163967-A820-41AF-ADDF-9B9D800AFD8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1446378"/>
            <a:ext cx="2781300" cy="286232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 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L1: if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≥ 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L2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j =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 4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k = j + a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x 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M[k]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 = s + x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L2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628" y="4572000"/>
            <a:ext cx="304800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0, 1, 2,   3 ...</a:t>
            </a:r>
          </a:p>
          <a:p>
            <a:r>
              <a:rPr lang="en-US" dirty="0" smtClean="0"/>
              <a:t>j = 0, 4, 8, 12 ...</a:t>
            </a:r>
          </a:p>
          <a:p>
            <a:r>
              <a:rPr lang="en-US" dirty="0" smtClean="0"/>
              <a:t>k = a, 4+a, 8+a, 12+a 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83495" y="1441062"/>
            <a:ext cx="3048000" cy="286232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 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’ = a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n * 4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 + b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 if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k’ ≥ c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L2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x 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M[k’]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 = s + x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k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 + 4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L2: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62100" y="910308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Original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910307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Transformed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4572000"/>
            <a:ext cx="3778545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Loop counter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/>
              <a:t> is gone!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k</a:t>
            </a:r>
            <a:r>
              <a:rPr lang="en-US" dirty="0" smtClean="0"/>
              <a:t> replaced with </a:t>
            </a:r>
            <a:r>
              <a:rPr lang="en-US" dirty="0" smtClean="0">
                <a:solidFill>
                  <a:srgbClr val="0000FF"/>
                </a:solidFill>
              </a:rPr>
              <a:t>k'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temp - used to calculate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58674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algorithm is messy.  See </a:t>
            </a:r>
            <a:r>
              <a:rPr lang="en-US" dirty="0" err="1" smtClean="0"/>
              <a:t>Cooper&amp;Toczon</a:t>
            </a:r>
            <a:r>
              <a:rPr lang="en-US" dirty="0" smtClean="0"/>
              <a:t>, p584 (</a:t>
            </a:r>
            <a:r>
              <a:rPr lang="en-US" i="1" dirty="0" smtClean="0"/>
              <a:t>not</a:t>
            </a:r>
            <a:r>
              <a:rPr lang="en-US" dirty="0" smtClean="0"/>
              <a:t> required for the exam)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130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Optimizing </a:t>
            </a:r>
            <a:r>
              <a:rPr lang="en-US" dirty="0" smtClean="0"/>
              <a:t>Induction </a:t>
            </a:r>
            <a:r>
              <a:rPr lang="en-US" dirty="0" smtClean="0"/>
              <a:t>Variables (IVs)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2209800"/>
            <a:ext cx="7772400" cy="2834224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400" dirty="0" smtClean="0"/>
              <a:t>Strength reduction: if a </a:t>
            </a:r>
            <a:r>
              <a:rPr lang="en-US" sz="2400" dirty="0" smtClean="0"/>
              <a:t>"derived" IV is </a:t>
            </a:r>
            <a:r>
              <a:rPr lang="en-US" sz="2400" dirty="0" smtClean="0"/>
              <a:t>defined </a:t>
            </a:r>
            <a:r>
              <a:rPr lang="en-US" sz="2400" dirty="0" smtClean="0"/>
              <a:t>as  </a:t>
            </a:r>
            <a:r>
              <a:rPr lang="en-US" sz="2400" dirty="0" smtClean="0">
                <a:solidFill>
                  <a:srgbClr val="0000FF"/>
                </a:solidFill>
              </a:rPr>
              <a:t>j = 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 * c</a:t>
            </a:r>
            <a:r>
              <a:rPr lang="en-US" sz="2400" dirty="0" smtClean="0"/>
              <a:t>, </a:t>
            </a:r>
            <a:r>
              <a:rPr lang="en-US" sz="2400" dirty="0" smtClean="0"/>
              <a:t>replace with </a:t>
            </a:r>
            <a:r>
              <a:rPr lang="en-US" sz="2400" dirty="0" smtClean="0"/>
              <a:t>an addition inside the </a:t>
            </a:r>
            <a:r>
              <a:rPr lang="en-US" sz="2400" dirty="0" smtClean="0"/>
              <a:t>loop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Elimination: after strength reduction some </a:t>
            </a:r>
            <a:r>
              <a:rPr lang="en-US" sz="2400" dirty="0" smtClean="0"/>
              <a:t>IVs are </a:t>
            </a:r>
            <a:r>
              <a:rPr lang="en-US" sz="2400" dirty="0" smtClean="0"/>
              <a:t>not </a:t>
            </a:r>
            <a:r>
              <a:rPr lang="en-US" sz="2400" dirty="0" smtClean="0"/>
              <a:t>used, so delete them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Rewrite comparisons:  If a variable is used only in comparisons against </a:t>
            </a:r>
            <a:r>
              <a:rPr lang="en-US" sz="2400" dirty="0" smtClean="0"/>
              <a:t>CIVs </a:t>
            </a:r>
            <a:r>
              <a:rPr lang="en-US" sz="2400" dirty="0" smtClean="0"/>
              <a:t>and in its own definition, modify the comparison to use a related </a:t>
            </a:r>
            <a:r>
              <a:rPr lang="en-US" sz="2400" dirty="0" smtClean="0"/>
              <a:t>IV</a:t>
            </a:r>
            <a:endParaRPr lang="en-US" sz="2400" dirty="0"/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F70AF074-4ADF-42CF-B67D-5A77105C8B89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7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09600" y="1752600"/>
            <a:ext cx="8229600" cy="3849687"/>
          </a:xfrm>
        </p:spPr>
        <p:txBody>
          <a:bodyPr/>
          <a:lstStyle/>
          <a:p>
            <a:r>
              <a:rPr lang="en-US" sz="2400" dirty="0" smtClean="0"/>
              <a:t>Candidates:</a:t>
            </a:r>
          </a:p>
          <a:p>
            <a:pPr lvl="1"/>
            <a:r>
              <a:rPr lang="en-US" sz="2000" dirty="0" smtClean="0"/>
              <a:t>Loop with </a:t>
            </a:r>
            <a:r>
              <a:rPr lang="en-US" sz="2000" dirty="0" smtClean="0"/>
              <a:t>small body</a:t>
            </a:r>
          </a:p>
          <a:p>
            <a:pPr lvl="1"/>
            <a:r>
              <a:rPr lang="en-US" sz="2000" dirty="0" smtClean="0"/>
              <a:t>Then loop overhead (</a:t>
            </a:r>
            <a:r>
              <a:rPr lang="en-US" sz="2000" dirty="0" err="1" smtClean="0"/>
              <a:t>increment+test+jump</a:t>
            </a:r>
            <a:r>
              <a:rPr lang="en-US" sz="2000" dirty="0" smtClean="0"/>
              <a:t>) is a significant fraction (or even bigger!) than the </a:t>
            </a:r>
            <a:r>
              <a:rPr lang="en-US" sz="2000" i="1" dirty="0" smtClean="0"/>
              <a:t>useful </a:t>
            </a:r>
            <a:r>
              <a:rPr lang="en-US" sz="2000" dirty="0" smtClean="0"/>
              <a:t>computation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Idea: reduce overhead by </a:t>
            </a:r>
            <a:r>
              <a:rPr lang="en-US" sz="2400" i="1" dirty="0" smtClean="0"/>
              <a:t>unrolling</a:t>
            </a:r>
          </a:p>
          <a:p>
            <a:pPr lvl="1"/>
            <a:r>
              <a:rPr lang="en-US" sz="2000" dirty="0" smtClean="0"/>
              <a:t>put </a:t>
            </a:r>
            <a:r>
              <a:rPr lang="en-US" sz="2000" dirty="0" smtClean="0"/>
              <a:t>two or more copies of the </a:t>
            </a:r>
            <a:r>
              <a:rPr lang="en-US" sz="2000" dirty="0" smtClean="0"/>
              <a:t>body </a:t>
            </a:r>
            <a:r>
              <a:rPr lang="en-US" sz="2000" dirty="0" smtClean="0"/>
              <a:t>inside the </a:t>
            </a:r>
            <a:r>
              <a:rPr lang="en-US" sz="2000" dirty="0" smtClean="0"/>
              <a:t>loop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Bonus: more opportunities to optimize</a:t>
            </a:r>
            <a:endParaRPr lang="en-US" sz="2400" dirty="0" smtClean="0"/>
          </a:p>
        </p:txBody>
      </p:sp>
      <p:sp>
        <p:nvSpPr>
          <p:cNvPr id="35844" name="Date Placeholder 4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5845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35846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F922C938-F905-4546-91EF-2CD2A9678D53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Loop Unrolling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41475"/>
            <a:ext cx="5715000" cy="801687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sum = 0;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 100; ++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sum += a[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897912" y="2974769"/>
            <a:ext cx="4526295" cy="203308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sum = 0;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sz="20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20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100; </a:t>
            </a:r>
            <a:r>
              <a:rPr lang="en-US" sz="20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+= 2) {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sum += a[</a:t>
            </a:r>
            <a:r>
              <a:rPr lang="en-US" sz="20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sum += a[i+1];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1703564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Original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812812" y="3279569"/>
            <a:ext cx="201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Unrolled 2x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29586" y="5475862"/>
            <a:ext cx="7010400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 depends upon loop trip-count being a multiple of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general, add a 'tidy-up' 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9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Unrolling Algorithm Results</a:t>
            </a:r>
          </a:p>
        </p:txBody>
      </p:sp>
      <p:sp>
        <p:nvSpPr>
          <p:cNvPr id="37891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2400" y="1073149"/>
            <a:ext cx="3276600" cy="1944687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L1: x 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sum = sum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 x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+ 4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n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L2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2468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057982" y="2155090"/>
            <a:ext cx="3158572" cy="3048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L1: x =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M[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sum = sum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 x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x =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M[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sum = sum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 x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n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L2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7893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7894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37895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63221995-AB5C-44E7-9303-B8DE6F3B95D2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" name="TextBox 2"/>
          <p:cNvSpPr txBox="1"/>
          <p:nvPr/>
        </p:nvSpPr>
        <p:spPr>
          <a:xfrm>
            <a:off x="3474391" y="1355599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Original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320405" y="2802680"/>
            <a:ext cx="1764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Unrolled 2x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14500" y="5410200"/>
            <a:ext cx="678180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 depends upon loop trip-count being a multiple of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general, add a 'tidy-up' step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code can be further optimized (</a:t>
            </a:r>
            <a:r>
              <a:rPr lang="en-US" dirty="0" err="1" smtClean="0"/>
              <a:t>eg</a:t>
            </a:r>
            <a:r>
              <a:rPr lang="en-US" dirty="0" smtClean="0"/>
              <a:t>: OSR on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Optimized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FC163967-A820-41AF-ADDF-9B9D800AFD8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0" y="1905000"/>
            <a:ext cx="3200400" cy="224676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L1: x =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sum = sum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+ x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x =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M[i+4]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sum = sum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+ x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+ 8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L2: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half" idx="2"/>
            <p:custDataLst>
              <p:tags r:id="rId1"/>
            </p:custDataLst>
          </p:nvPr>
        </p:nvSpPr>
        <p:spPr>
          <a:xfrm>
            <a:off x="914400" y="1905000"/>
            <a:ext cx="3158572" cy="3048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L1: x =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M[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sum = sum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 x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x =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M[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sum = sum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 x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n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L2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8575" y="5455330"/>
            <a:ext cx="6858000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Actual optimizations depend partly upon  the power of our 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(and subsequently on the richness of the target ISA)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05123" y="133418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Before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8902" y="1301358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39469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Postscript on Loop Unrolling</a:t>
            </a:r>
            <a:endParaRPr lang="en-US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19740" y="1219200"/>
            <a:ext cx="8610600" cy="4648200"/>
          </a:xfrm>
        </p:spPr>
        <p:txBody>
          <a:bodyPr/>
          <a:lstStyle/>
          <a:p>
            <a:r>
              <a:rPr lang="en-US" sz="2400" dirty="0" smtClean="0"/>
              <a:t>This example only unrolls the loop by a factor of </a:t>
            </a:r>
            <a:r>
              <a:rPr lang="en-US" sz="2400" dirty="0" smtClean="0"/>
              <a:t>2</a:t>
            </a:r>
          </a:p>
          <a:p>
            <a:endParaRPr lang="en-US" sz="2400" dirty="0" smtClean="0"/>
          </a:p>
          <a:p>
            <a:r>
              <a:rPr lang="en-US" sz="2400" dirty="0" smtClean="0"/>
              <a:t>In general, </a:t>
            </a:r>
            <a:r>
              <a:rPr lang="en-US" sz="2400" dirty="0" smtClean="0"/>
              <a:t>unroll by a factor of </a:t>
            </a:r>
            <a:r>
              <a:rPr lang="en-US" sz="2400" dirty="0" smtClean="0"/>
              <a:t>K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More aggressive unroll for reductions (like sum, product)</a:t>
            </a:r>
          </a:p>
          <a:p>
            <a:pPr lvl="1"/>
            <a:r>
              <a:rPr lang="en-US" sz="2000" dirty="0" smtClean="0"/>
              <a:t>Need a 'tidy-up' mini-loop where trip-count is not a multiple of K</a:t>
            </a:r>
          </a:p>
          <a:p>
            <a:pPr lvl="1"/>
            <a:r>
              <a:rPr lang="en-US" sz="2000" dirty="0"/>
              <a:t>May unroll short loops </a:t>
            </a:r>
            <a:r>
              <a:rPr lang="en-US" sz="2000" dirty="0" smtClean="0"/>
              <a:t>entirely</a:t>
            </a:r>
          </a:p>
          <a:p>
            <a:pPr marL="457200" lvl="1" indent="0">
              <a:buNone/>
            </a:pPr>
            <a:endParaRPr lang="en-US" sz="2000" dirty="0"/>
          </a:p>
          <a:p>
            <a:pPr marL="400050"/>
            <a:r>
              <a:rPr lang="en-US" sz="2400" dirty="0" smtClean="0"/>
              <a:t>Why not unroll more?</a:t>
            </a:r>
          </a:p>
          <a:p>
            <a:pPr marL="800100" lvl="1"/>
            <a:r>
              <a:rPr lang="en-US" sz="2000" dirty="0" smtClean="0"/>
              <a:t>Code bloat - increases memory footprint for decreasing </a:t>
            </a:r>
            <a:r>
              <a:rPr lang="en-US" sz="2000" dirty="0" err="1" smtClean="0"/>
              <a:t>perf</a:t>
            </a:r>
            <a:r>
              <a:rPr lang="en-US" sz="2000" dirty="0" smtClean="0"/>
              <a:t> win</a:t>
            </a:r>
          </a:p>
          <a:p>
            <a:pPr marL="800100" lvl="1"/>
            <a:r>
              <a:rPr lang="en-US" sz="2000" dirty="0" smtClean="0"/>
              <a:t>Increases register pressure</a:t>
            </a:r>
            <a:endParaRPr lang="en-US" sz="2000" dirty="0"/>
          </a:p>
          <a:p>
            <a:pPr lvl="1"/>
            <a:endParaRPr lang="en-US" sz="2000" dirty="0" smtClean="0"/>
          </a:p>
        </p:txBody>
      </p:sp>
      <p:sp>
        <p:nvSpPr>
          <p:cNvPr id="43012" name="Date Placeholder 4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3013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3014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C6F5BE26-27C4-4B92-8382-6AF5D0AA0AC4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Loops in this Code?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9369" y="1300688"/>
            <a:ext cx="4724400" cy="477053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0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L8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L7:	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L8:	if 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&lt; N)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L9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	s = 0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	j = 0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L5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L4:	j++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L5: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N-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	if(j &gt;= N)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L3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	if (a[j+1] &gt;= a[j])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L2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	t = a[j+1]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	a[j+1] = a[j]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	a[j] = t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	s = 1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L2: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L4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L3: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if(s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!= )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L1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else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L9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L1: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L7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L9: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return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9800" y="3214578"/>
            <a:ext cx="2329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Anyone recognize or </a:t>
            </a:r>
          </a:p>
          <a:p>
            <a:r>
              <a:rPr lang="en-US" dirty="0" smtClean="0"/>
              <a:t>guess the algorithm?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3802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524000"/>
            <a:ext cx="8382000" cy="460851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dirty="0" smtClean="0"/>
              <a:t>One of the great triumphs of computer </a:t>
            </a:r>
            <a:r>
              <a:rPr lang="en-US" sz="2400" dirty="0" smtClean="0"/>
              <a:t>hardware design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Effect is a large, fast </a:t>
            </a:r>
            <a:r>
              <a:rPr lang="en-US" sz="2400" dirty="0" smtClean="0"/>
              <a:t>memory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Reality is a series of progressively larger, slower, cheaper stores, with frequently accessed data automatically staged to faster storage (cache, main </a:t>
            </a:r>
            <a:r>
              <a:rPr lang="en-US" sz="2400" dirty="0" smtClean="0"/>
              <a:t>memory, </a:t>
            </a:r>
            <a:r>
              <a:rPr lang="en-US" sz="2400" dirty="0" smtClean="0"/>
              <a:t>disk</a:t>
            </a:r>
            <a:r>
              <a:rPr lang="en-US" sz="2400" dirty="0" smtClean="0"/>
              <a:t>)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Programmer/compiler typically treats it as one large store.  </a:t>
            </a: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smtClean="0"/>
              <a:t>Hardware maintains cache coherency - well, mostly!</a:t>
            </a:r>
            <a:endParaRPr lang="en-US" sz="2400" dirty="0"/>
          </a:p>
        </p:txBody>
      </p:sp>
      <p:sp>
        <p:nvSpPr>
          <p:cNvPr id="44036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86F12CCF-F7CA-438A-83A6-E3D595469439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Memory Caches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</a:t>
            </a:r>
            <a:r>
              <a:rPr lang="en-US" dirty="0" err="1" smtClean="0"/>
              <a:t>Haswell</a:t>
            </a:r>
            <a:r>
              <a:rPr lang="en-US" dirty="0" smtClean="0"/>
              <a:t> Caches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191951" y="2330842"/>
            <a:ext cx="377825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49051" y="2998123"/>
            <a:ext cx="11049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71163" y="3799285"/>
            <a:ext cx="5102225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922076" y="1360091"/>
            <a:ext cx="1031875" cy="691356"/>
          </a:xfrm>
          <a:prstGeom prst="roundRect">
            <a:avLst/>
          </a:prstGeom>
          <a:gradFill>
            <a:gsLst>
              <a:gs pos="0">
                <a:srgbClr val="FF7D7D"/>
              </a:gs>
              <a:gs pos="100000">
                <a:srgbClr val="CC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Core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169976" y="2330842"/>
            <a:ext cx="377825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27076" y="2998123"/>
            <a:ext cx="11049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900101" y="1360091"/>
            <a:ext cx="1031875" cy="691356"/>
          </a:xfrm>
          <a:prstGeom prst="roundRect">
            <a:avLst/>
          </a:prstGeom>
          <a:gradFill>
            <a:gsLst>
              <a:gs pos="0">
                <a:srgbClr val="FF7D7D"/>
              </a:gs>
              <a:gs pos="100000">
                <a:srgbClr val="CC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Core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87339" y="236413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 = 64 KB per core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08548" y="3080157"/>
            <a:ext cx="263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 = 256 KB per core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10376" y="3881319"/>
            <a:ext cx="263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L3 = 2-8 MB shared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422746" y="5257800"/>
            <a:ext cx="7806854" cy="14430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51364" y="5680196"/>
            <a:ext cx="263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Memory</a:t>
            </a:r>
            <a:endParaRPr lang="en-US" dirty="0"/>
          </a:p>
        </p:txBody>
      </p:sp>
      <p:sp>
        <p:nvSpPr>
          <p:cNvPr id="30" name="Up-Down Arrow 29"/>
          <p:cNvSpPr/>
          <p:nvPr/>
        </p:nvSpPr>
        <p:spPr bwMode="auto">
          <a:xfrm>
            <a:off x="2316094" y="2045631"/>
            <a:ext cx="121919" cy="279395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Up-Down Arrow 30"/>
          <p:cNvSpPr/>
          <p:nvPr/>
        </p:nvSpPr>
        <p:spPr bwMode="auto">
          <a:xfrm>
            <a:off x="4297928" y="2057264"/>
            <a:ext cx="121919" cy="279395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Up-Down Arrow 31"/>
          <p:cNvSpPr/>
          <p:nvPr/>
        </p:nvSpPr>
        <p:spPr bwMode="auto">
          <a:xfrm>
            <a:off x="2316094" y="2785669"/>
            <a:ext cx="121919" cy="279395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Up-Down Arrow 32"/>
          <p:cNvSpPr/>
          <p:nvPr/>
        </p:nvSpPr>
        <p:spPr bwMode="auto">
          <a:xfrm>
            <a:off x="4291607" y="2784763"/>
            <a:ext cx="121919" cy="279395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Up-Down Arrow 33"/>
          <p:cNvSpPr/>
          <p:nvPr/>
        </p:nvSpPr>
        <p:spPr bwMode="auto">
          <a:xfrm>
            <a:off x="2314578" y="3509962"/>
            <a:ext cx="121919" cy="279395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4292603" y="3516682"/>
            <a:ext cx="121919" cy="279395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6" name="Up-Down Arrow 35"/>
          <p:cNvSpPr/>
          <p:nvPr/>
        </p:nvSpPr>
        <p:spPr bwMode="auto">
          <a:xfrm>
            <a:off x="3379124" y="4367758"/>
            <a:ext cx="392348" cy="854968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132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How Slow </a:t>
            </a:r>
            <a:r>
              <a:rPr lang="en-US" i="1" dirty="0" smtClean="0"/>
              <a:t>is</a:t>
            </a:r>
            <a:r>
              <a:rPr lang="en-US" dirty="0" smtClean="0"/>
              <a:t> Operand Access?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047244" cy="4100678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 smtClean="0"/>
              <a:t>Instruction				~5 per cycle</a:t>
            </a:r>
          </a:p>
          <a:p>
            <a:endParaRPr lang="en-US" sz="2400" dirty="0"/>
          </a:p>
          <a:p>
            <a:r>
              <a:rPr lang="en-US" sz="2400" dirty="0" smtClean="0"/>
              <a:t>Register				1 cycle</a:t>
            </a:r>
          </a:p>
          <a:p>
            <a:endParaRPr lang="en-US" sz="2400" dirty="0"/>
          </a:p>
          <a:p>
            <a:r>
              <a:rPr lang="en-US" sz="2400" dirty="0" smtClean="0"/>
              <a:t>L1 CACHE				~</a:t>
            </a:r>
            <a:r>
              <a:rPr lang="en-US" sz="2400" dirty="0"/>
              <a:t>4 </a:t>
            </a:r>
            <a:r>
              <a:rPr lang="en-US" sz="2400" dirty="0" smtClean="0"/>
              <a:t>cycles</a:t>
            </a:r>
          </a:p>
          <a:p>
            <a:r>
              <a:rPr lang="en-US" sz="2400" dirty="0" smtClean="0"/>
              <a:t>L2 CACHE				~</a:t>
            </a:r>
            <a:r>
              <a:rPr lang="en-US" sz="2400" dirty="0"/>
              <a:t>10 </a:t>
            </a:r>
            <a:r>
              <a:rPr lang="en-US" sz="2400" dirty="0" smtClean="0"/>
              <a:t>cycles</a:t>
            </a:r>
          </a:p>
          <a:p>
            <a:r>
              <a:rPr lang="en-US" sz="2400" dirty="0" smtClean="0"/>
              <a:t>L3 CACHE (unshared line)	~</a:t>
            </a:r>
            <a:r>
              <a:rPr lang="en-US" sz="2400" dirty="0"/>
              <a:t>40 </a:t>
            </a:r>
            <a:r>
              <a:rPr lang="en-US" sz="2400" dirty="0" smtClean="0"/>
              <a:t>cycles</a:t>
            </a:r>
          </a:p>
          <a:p>
            <a:endParaRPr lang="en-US" sz="2400" dirty="0" smtClean="0"/>
          </a:p>
          <a:p>
            <a:r>
              <a:rPr lang="en-US" sz="2400" dirty="0" smtClean="0"/>
              <a:t>DRAM 				~</a:t>
            </a:r>
            <a:r>
              <a:rPr lang="en-US" sz="2400" dirty="0"/>
              <a:t>100 ns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407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Memory </a:t>
            </a:r>
            <a:r>
              <a:rPr lang="en-US" dirty="0" smtClean="0"/>
              <a:t>Issues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295400"/>
            <a:ext cx="8305800" cy="34290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400" dirty="0" smtClean="0"/>
              <a:t>Byte load/store is often slower than whole (physical) word load/store</a:t>
            </a:r>
          </a:p>
          <a:p>
            <a:pPr lvl="1">
              <a:defRPr/>
            </a:pPr>
            <a:r>
              <a:rPr lang="en-US" sz="2000" dirty="0" smtClean="0"/>
              <a:t>Unaligned access is often extremely </a:t>
            </a:r>
            <a:r>
              <a:rPr lang="en-US" sz="2000" dirty="0" smtClean="0"/>
              <a:t>slow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Temporal locality</a:t>
            </a:r>
            <a:r>
              <a:rPr lang="en-US" sz="2400" dirty="0" smtClean="0"/>
              <a:t>: accesses to recently accessed data will usually find it in the </a:t>
            </a:r>
            <a:r>
              <a:rPr lang="en-US" sz="2400" dirty="0" smtClean="0"/>
              <a:t>cache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Spatial locality</a:t>
            </a:r>
            <a:r>
              <a:rPr lang="en-US" sz="2400" dirty="0" smtClean="0"/>
              <a:t>: accesses to data near recently used data will usually be fast</a:t>
            </a:r>
          </a:p>
          <a:p>
            <a:pPr lvl="1">
              <a:defRPr/>
            </a:pPr>
            <a:r>
              <a:rPr lang="en-US" sz="2000" dirty="0" smtClean="0"/>
              <a:t>“near” = in the same cache </a:t>
            </a:r>
            <a:r>
              <a:rPr lang="en-US" sz="2000" dirty="0" smtClean="0"/>
              <a:t>block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400" dirty="0" smtClean="0"/>
              <a:t>But – alternating accesses to blocks that map to the same cache </a:t>
            </a:r>
            <a:r>
              <a:rPr lang="en-US" sz="2400" dirty="0" smtClean="0"/>
              <a:t>line will </a:t>
            </a:r>
            <a:r>
              <a:rPr lang="en-US" sz="2400" dirty="0" smtClean="0"/>
              <a:t>cause </a:t>
            </a:r>
            <a:r>
              <a:rPr lang="en-US" sz="2400" dirty="0" smtClean="0"/>
              <a:t>thrashing (cache-line "aliasing")</a:t>
            </a:r>
            <a:endParaRPr lang="en-US" sz="2400" dirty="0"/>
          </a:p>
        </p:txBody>
      </p:sp>
      <p:sp>
        <p:nvSpPr>
          <p:cNvPr id="4506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4D783E56-D682-4D1A-BC73-936F368C4E69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381000" y="5181600"/>
            <a:ext cx="830580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Increases in CPU speed have out-paced increases in memory access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Memory accesses now often determine overall program speed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"Instruction Count" is no longer the only performance metric to optimize-for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Data 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19100" y="1828800"/>
            <a:ext cx="8382000" cy="362108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dirty="0" smtClean="0"/>
              <a:t>Data objects (</a:t>
            </a:r>
            <a:r>
              <a:rPr lang="en-US" sz="2400" dirty="0" err="1" smtClean="0"/>
              <a:t>structs</a:t>
            </a:r>
            <a:r>
              <a:rPr lang="en-US" sz="2400" dirty="0" smtClean="0"/>
              <a:t>) often are similar in size to a cache </a:t>
            </a:r>
            <a:r>
              <a:rPr lang="en-US" sz="2400" dirty="0" smtClean="0"/>
              <a:t>line/block (≈ 64 bytes)</a:t>
            </a:r>
            <a:endParaRPr lang="en-US" sz="2400" dirty="0" smtClean="0"/>
          </a:p>
          <a:p>
            <a:pPr lvl="1">
              <a:defRPr/>
            </a:pPr>
            <a:r>
              <a:rPr lang="en-US" sz="2000" dirty="0" smtClean="0">
                <a:sym typeface="Symbol"/>
              </a:rPr>
              <a:t>Better </a:t>
            </a:r>
            <a:r>
              <a:rPr lang="en-US" sz="2000" dirty="0" smtClean="0">
                <a:sym typeface="Symbol"/>
              </a:rPr>
              <a:t>if objects don’t span </a:t>
            </a:r>
            <a:r>
              <a:rPr lang="en-US" sz="2000" dirty="0" smtClean="0">
                <a:sym typeface="Symbol"/>
              </a:rPr>
              <a:t>blocks</a:t>
            </a:r>
          </a:p>
          <a:p>
            <a:pPr lvl="1">
              <a:defRPr/>
            </a:pPr>
            <a:endParaRPr lang="en-US" sz="2000" dirty="0" smtClean="0">
              <a:sym typeface="Symbol"/>
            </a:endParaRPr>
          </a:p>
          <a:p>
            <a:pPr>
              <a:defRPr/>
            </a:pPr>
            <a:r>
              <a:rPr lang="en-US" sz="2400" dirty="0" smtClean="0">
                <a:sym typeface="Symbol"/>
              </a:rPr>
              <a:t>Some strategies</a:t>
            </a:r>
          </a:p>
          <a:p>
            <a:pPr lvl="1">
              <a:defRPr/>
            </a:pPr>
            <a:r>
              <a:rPr lang="en-US" sz="2000" dirty="0" smtClean="0">
                <a:sym typeface="Symbol"/>
              </a:rPr>
              <a:t>Allocate objects sequentially; bump to next block boundary if useful</a:t>
            </a:r>
          </a:p>
          <a:p>
            <a:pPr lvl="1">
              <a:defRPr/>
            </a:pPr>
            <a:r>
              <a:rPr lang="en-US" sz="2000" dirty="0" smtClean="0">
                <a:sym typeface="Symbol"/>
              </a:rPr>
              <a:t>Allocate objects of same common size in separate pools (all size-2, size-4, </a:t>
            </a:r>
            <a:r>
              <a:rPr lang="en-US" sz="2000" dirty="0" err="1" smtClean="0">
                <a:sym typeface="Symbol"/>
              </a:rPr>
              <a:t>etc</a:t>
            </a:r>
            <a:r>
              <a:rPr lang="en-US" sz="2000" dirty="0" smtClean="0">
                <a:sym typeface="Symbol"/>
              </a:rPr>
              <a:t>)</a:t>
            </a:r>
          </a:p>
          <a:p>
            <a:pPr lvl="1">
              <a:defRPr/>
            </a:pPr>
            <a:endParaRPr lang="en-US" sz="2000" dirty="0" smtClean="0">
              <a:sym typeface="Symbol"/>
            </a:endParaRPr>
          </a:p>
          <a:p>
            <a:pPr>
              <a:defRPr/>
            </a:pPr>
            <a:r>
              <a:rPr lang="en-US" sz="2400" dirty="0" smtClean="0">
                <a:sym typeface="Symbol"/>
              </a:rPr>
              <a:t>Tradeoff: speed for some wasted space</a:t>
            </a:r>
            <a:endParaRPr lang="en-US" sz="2400" dirty="0"/>
          </a:p>
        </p:txBody>
      </p:sp>
      <p:sp>
        <p:nvSpPr>
          <p:cNvPr id="4608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608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608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1AA09918-4CC3-41DB-91CC-F494D234349D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Instruction 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95400"/>
            <a:ext cx="7772400" cy="43434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2400" dirty="0" smtClean="0"/>
              <a:t>Align frequently executed basic blocks on cache boundaries (or avoid spanning cache blocks</a:t>
            </a:r>
            <a:r>
              <a:rPr lang="en-US" sz="2400" dirty="0" smtClean="0"/>
              <a:t>)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Branch targets (particularly loops) may be faster if they start on a cache line </a:t>
            </a:r>
            <a:r>
              <a:rPr lang="en-US" sz="2400" dirty="0" smtClean="0"/>
              <a:t>boundary</a:t>
            </a:r>
          </a:p>
          <a:p>
            <a:pPr marL="742950" lvl="2" indent="-342900">
              <a:buSzPct val="60000"/>
              <a:defRPr/>
            </a:pPr>
            <a:r>
              <a:rPr lang="en-US" sz="2100" dirty="0"/>
              <a:t>In optimized code, will often see multi-byte NOPs as padding, to align loop </a:t>
            </a:r>
            <a:r>
              <a:rPr lang="en-US" sz="2100" dirty="0" smtClean="0"/>
              <a:t>header</a:t>
            </a:r>
          </a:p>
          <a:p>
            <a:pPr marL="742950" lvl="2" indent="-342900">
              <a:buSzPct val="60000"/>
              <a:defRPr/>
            </a:pPr>
            <a:r>
              <a:rPr lang="en-US" sz="2100" dirty="0" smtClean="0"/>
              <a:t>Alignment varies with chip.  </a:t>
            </a:r>
            <a:r>
              <a:rPr lang="en-US" sz="2100" dirty="0" err="1" smtClean="0"/>
              <a:t>Eg</a:t>
            </a:r>
            <a:r>
              <a:rPr lang="en-US" sz="2100" dirty="0" smtClean="0"/>
              <a:t>: current-gen Intel 16 bytes; current-gen AMD prefers 32 bytes</a:t>
            </a:r>
            <a:endParaRPr lang="en-US" sz="21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Try to move infrequent code (startup, exceptions) away from hot </a:t>
            </a:r>
            <a:r>
              <a:rPr lang="en-US" sz="2400" dirty="0" smtClean="0"/>
              <a:t>code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Optimizing compiler </a:t>
            </a:r>
            <a:r>
              <a:rPr lang="en-US" sz="2400" dirty="0" smtClean="0"/>
              <a:t>may perform basic-block ordering ("layout")</a:t>
            </a:r>
            <a:endParaRPr lang="en-US" sz="2400" dirty="0"/>
          </a:p>
        </p:txBody>
      </p:sp>
      <p:sp>
        <p:nvSpPr>
          <p:cNvPr id="4710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711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5F64CA1B-3243-4858-BF12-D10C465B63E1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Loop Interchange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04800" y="1384735"/>
                <a:ext cx="4038600" cy="1371600"/>
              </a:xfrm>
              <a:ln>
                <a:solidFill>
                  <a:schemeClr val="tx1"/>
                </a:solidFill>
              </a:ln>
            </p:spPr>
            <p:txBody>
              <a:bodyPr>
                <a:noAutofit/>
              </a:bodyPr>
              <a:lstStyle/>
              <a:p>
                <a:pPr marL="0" indent="0">
                  <a:buNone/>
                  <a:defRPr/>
                </a:pPr>
                <a:r>
                  <a:rPr lang="en-US" sz="2400" dirty="0" smtClean="0"/>
                  <a:t>Textbook Matrix </a:t>
                </a:r>
                <a:r>
                  <a:rPr lang="en-US" sz="2400" dirty="0" smtClean="0"/>
                  <a:t>M</a:t>
                </a:r>
                <a:r>
                  <a:rPr lang="en-US" sz="2400" dirty="0" smtClean="0"/>
                  <a:t>ultiply:</a:t>
                </a:r>
              </a:p>
              <a:p>
                <a:pPr lvl="1">
                  <a:defRPr/>
                </a:pPr>
                <a:r>
                  <a:rPr lang="en-US" sz="2000" b="1" dirty="0" smtClean="0"/>
                  <a:t>A</a:t>
                </a:r>
                <a:r>
                  <a:rPr lang="en-US" sz="2000" dirty="0" smtClean="0"/>
                  <a:t> = </a:t>
                </a:r>
                <a:r>
                  <a:rPr lang="en-US" sz="2000" b="1" dirty="0" smtClean="0"/>
                  <a:t>B</a:t>
                </a:r>
                <a:r>
                  <a:rPr lang="en-US" sz="2000" dirty="0" smtClean="0"/>
                  <a:t> </a:t>
                </a:r>
                <a:r>
                  <a:rPr lang="en-US" sz="2000" dirty="0" smtClean="0">
                    <a:sym typeface="Symbol" panose="05050102010706020507" pitchFamily="18" charset="2"/>
                  </a:rPr>
                  <a:t></a:t>
                </a:r>
                <a:r>
                  <a:rPr lang="en-US" sz="2000" dirty="0" smtClean="0"/>
                  <a:t> </a:t>
                </a:r>
                <a:r>
                  <a:rPr lang="en-US" sz="2000" b="1" dirty="0" smtClean="0"/>
                  <a:t>C</a:t>
                </a:r>
              </a:p>
              <a:p>
                <a:pPr lvl="1">
                  <a:defRPr/>
                </a:pPr>
                <a:r>
                  <a:rPr lang="en-US" sz="2000" dirty="0" err="1" smtClean="0"/>
                  <a:t>a</a:t>
                </a:r>
                <a:r>
                  <a:rPr lang="en-US" sz="2000" baseline="-25000" dirty="0" err="1" smtClean="0"/>
                  <a:t>ij</a:t>
                </a:r>
                <a:r>
                  <a:rPr lang="en-US" sz="2000" dirty="0" smtClean="0"/>
                  <a:t> +=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nary>
                  </m:oMath>
                </a14:m>
                <a:r>
                  <a:rPr lang="en-US" sz="2000" dirty="0" smtClean="0"/>
                  <a:t> b</a:t>
                </a:r>
                <a:r>
                  <a:rPr lang="en-US" sz="2000" baseline="-25000" dirty="0" smtClean="0"/>
                  <a:t>ik</a:t>
                </a:r>
                <a:r>
                  <a:rPr lang="en-US" sz="2000" dirty="0" smtClean="0"/>
                  <a:t> * </a:t>
                </a:r>
                <a:r>
                  <a:rPr lang="en-US" sz="2000" dirty="0" err="1" smtClean="0"/>
                  <a:t>c</a:t>
                </a:r>
                <a:r>
                  <a:rPr lang="en-US" sz="2000" baseline="-25000" dirty="0" err="1" smtClean="0"/>
                  <a:t>kj</a:t>
                </a:r>
                <a:endParaRPr lang="en-US" sz="1600" baseline="-25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04800" y="1384735"/>
                <a:ext cx="4038600" cy="1371600"/>
              </a:xfrm>
              <a:blipFill rotWithShape="0">
                <a:blip r:embed="rId6"/>
                <a:stretch>
                  <a:fillRect l="-2105" t="-3084" b="-4052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13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C20D726B-82CB-4551-9536-5D755CACCDCA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4648200" y="1472356"/>
            <a:ext cx="4343400" cy="120032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n;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(j = 0; j &lt; n; j++)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(k = 0; k &lt;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n;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k++)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a[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i,j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 += b[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i,k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 * c[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k,j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733800" y="3656768"/>
            <a:ext cx="1219200" cy="1200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295900" y="3656768"/>
            <a:ext cx="1219200" cy="1200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733800" y="4021983"/>
            <a:ext cx="1219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6172200" y="3656768"/>
            <a:ext cx="0" cy="120032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124172" y="4822675"/>
            <a:ext cx="25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45269" y="3029895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57155" y="3031389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2232660" y="3665372"/>
            <a:ext cx="1219200" cy="1200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2232660" y="4030587"/>
            <a:ext cx="1219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1965960" y="386778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644129" y="3038499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3185160" y="3954387"/>
            <a:ext cx="152400" cy="152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3261360" y="3686235"/>
            <a:ext cx="0" cy="1200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6047005" y="4820110"/>
            <a:ext cx="25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61438" y="5362883"/>
            <a:ext cx="8160185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increments (innermost/fastest), we move along a row of B, but down a column of C.  The latter results in poor use of cache, and low performance</a:t>
            </a:r>
          </a:p>
        </p:txBody>
      </p:sp>
    </p:spTree>
    <p:extLst>
      <p:ext uri="{BB962C8B-B14F-4D97-AF65-F5344CB8AC3E}">
        <p14:creationId xmlns:p14="http://schemas.microsoft.com/office/powerpoint/2010/main" val="1664618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Loop Interchange</a:t>
            </a: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C20D726B-82CB-4551-9536-5D755CACCDCA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1806097"/>
            <a:ext cx="1219200" cy="1200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18455" y="118071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endParaRPr lang="en-US" dirty="0"/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1333500" y="1814701"/>
            <a:ext cx="0" cy="1191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85800" y="4994762"/>
            <a:ext cx="7334414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As </a:t>
            </a:r>
            <a:r>
              <a:rPr lang="en-US" sz="1600" dirty="0">
                <a:solidFill>
                  <a:srgbClr val="FF0000"/>
                </a:solidFill>
              </a:rPr>
              <a:t>k</a:t>
            </a:r>
            <a:r>
              <a:rPr lang="en-US" sz="1600" dirty="0" smtClean="0"/>
              <a:t> increments (innermost/fastest), we move down a column of 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Each read fills a cache line (typically 64 bytes)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Algorithm uses only 4 bytes of that 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Then fills another cache line - so every access to C incurs a cache-miss!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 reuse of cache line; poor locality; low performance</a:t>
            </a:r>
            <a:endParaRPr lang="en-US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8649027" y="4523289"/>
            <a:ext cx="25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272617" y="1414832"/>
            <a:ext cx="41148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272617" y="1661544"/>
            <a:ext cx="41148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72617" y="1924755"/>
            <a:ext cx="41148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72617" y="2171467"/>
            <a:ext cx="41148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6821" y="1115202"/>
            <a:ext cx="2577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64 bytes wide cache line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458963" y="3636724"/>
            <a:ext cx="48656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Eg</a:t>
            </a:r>
            <a:r>
              <a:rPr lang="en-US" sz="1600" dirty="0" smtClean="0"/>
              <a:t>: </a:t>
            </a:r>
            <a:r>
              <a:rPr lang="en-US" sz="1600" dirty="0" err="1" smtClean="0"/>
              <a:t>int</a:t>
            </a:r>
            <a:r>
              <a:rPr lang="en-US" sz="1600" dirty="0" smtClean="0"/>
              <a:t> C[1000,1000]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Row 0 begins at address 0      =  0 % 64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Row 1 begins at address 4000 = 16 % 64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Row 2 begins at address 8000 = 32 % 64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267200" y="1417593"/>
            <a:ext cx="234017" cy="15445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346372" y="1655898"/>
            <a:ext cx="212245" cy="15445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267200" y="1923207"/>
            <a:ext cx="234017" cy="15445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345535" y="2164837"/>
            <a:ext cx="212245" cy="15445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267200" y="2409141"/>
            <a:ext cx="41148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267200" y="2655853"/>
            <a:ext cx="41148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267200" y="2919064"/>
            <a:ext cx="41148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267200" y="3165776"/>
            <a:ext cx="41148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261783" y="2411902"/>
            <a:ext cx="234017" cy="15445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340955" y="2650207"/>
            <a:ext cx="212245" cy="15445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261783" y="2917516"/>
            <a:ext cx="234017" cy="15445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340118" y="3159146"/>
            <a:ext cx="212245" cy="15445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488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Loop Interchange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152400" y="1447800"/>
                <a:ext cx="4038600" cy="13716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  <a:defRPr/>
                </a:pPr>
                <a:r>
                  <a:rPr lang="en-US" sz="2400" dirty="0" smtClean="0"/>
                  <a:t>Textbook Matrix </a:t>
                </a:r>
                <a:r>
                  <a:rPr lang="en-US" sz="2400" dirty="0" smtClean="0"/>
                  <a:t>M</a:t>
                </a:r>
                <a:r>
                  <a:rPr lang="en-US" sz="2400" dirty="0" smtClean="0"/>
                  <a:t>ultiply:</a:t>
                </a:r>
              </a:p>
              <a:p>
                <a:pPr lvl="1">
                  <a:defRPr/>
                </a:pPr>
                <a:r>
                  <a:rPr lang="en-US" sz="2000" b="1" dirty="0" smtClean="0"/>
                  <a:t>A</a:t>
                </a:r>
                <a:r>
                  <a:rPr lang="en-US" sz="2000" dirty="0" smtClean="0"/>
                  <a:t> = </a:t>
                </a:r>
                <a:r>
                  <a:rPr lang="en-US" sz="2000" b="1" dirty="0" smtClean="0"/>
                  <a:t>B</a:t>
                </a:r>
                <a:r>
                  <a:rPr lang="en-US" sz="2000" dirty="0" smtClean="0"/>
                  <a:t> </a:t>
                </a:r>
                <a:r>
                  <a:rPr lang="en-US" sz="2000" dirty="0" smtClean="0">
                    <a:sym typeface="Symbol" panose="05050102010706020507" pitchFamily="18" charset="2"/>
                  </a:rPr>
                  <a:t></a:t>
                </a:r>
                <a:r>
                  <a:rPr lang="en-US" sz="2000" dirty="0" smtClean="0"/>
                  <a:t> </a:t>
                </a:r>
                <a:r>
                  <a:rPr lang="en-US" sz="2000" b="1" dirty="0" smtClean="0"/>
                  <a:t>C</a:t>
                </a:r>
              </a:p>
              <a:p>
                <a:pPr lvl="1">
                  <a:defRPr/>
                </a:pPr>
                <a:r>
                  <a:rPr lang="en-US" sz="2000" dirty="0" err="1" smtClean="0"/>
                  <a:t>a</a:t>
                </a:r>
                <a:r>
                  <a:rPr lang="en-US" sz="2000" baseline="-25000" dirty="0" err="1" smtClean="0"/>
                  <a:t>ij</a:t>
                </a:r>
                <a:r>
                  <a:rPr lang="en-US" sz="2000" dirty="0" smtClean="0"/>
                  <a:t> +=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nary>
                  </m:oMath>
                </a14:m>
                <a:r>
                  <a:rPr lang="en-US" sz="2000" dirty="0" smtClean="0"/>
                  <a:t> b</a:t>
                </a:r>
                <a:r>
                  <a:rPr lang="en-US" sz="2000" baseline="-25000" dirty="0" smtClean="0"/>
                  <a:t>ik</a:t>
                </a:r>
                <a:r>
                  <a:rPr lang="en-US" sz="2000" dirty="0" smtClean="0"/>
                  <a:t> * </a:t>
                </a:r>
                <a:r>
                  <a:rPr lang="en-US" sz="2000" dirty="0" err="1" smtClean="0"/>
                  <a:t>c</a:t>
                </a:r>
                <a:r>
                  <a:rPr lang="en-US" sz="2000" baseline="-25000" dirty="0" err="1" smtClean="0"/>
                  <a:t>kj</a:t>
                </a:r>
                <a:endParaRPr lang="en-US" sz="1600" baseline="-25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152400" y="1447800"/>
                <a:ext cx="4038600" cy="1371600"/>
              </a:xfrm>
              <a:blipFill rotWithShape="0">
                <a:blip r:embed="rId6"/>
                <a:stretch>
                  <a:fillRect l="-2262" t="-3556" b="-40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13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C20D726B-82CB-4551-9536-5D755CACCDCA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25" name="TextBox 24"/>
          <p:cNvSpPr txBox="1"/>
          <p:nvPr/>
        </p:nvSpPr>
        <p:spPr>
          <a:xfrm>
            <a:off x="4352925" y="1351862"/>
            <a:ext cx="4286250" cy="120032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n;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for (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 n;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k++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 (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n; j++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a[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i,j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 += b[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i,k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 * c[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k,j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714750" y="3531435"/>
            <a:ext cx="1219200" cy="1200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276850" y="3531435"/>
            <a:ext cx="1219200" cy="1200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26219" y="2904562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638105" y="2906056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 bwMode="auto">
          <a:xfrm>
            <a:off x="2213610" y="3540039"/>
            <a:ext cx="1219200" cy="1200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946910" y="3742447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625079" y="2913166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004655" y="42895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</a:t>
            </a:r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2213610" y="3981853"/>
            <a:ext cx="1219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4647505" y="3905653"/>
            <a:ext cx="147997" cy="152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25220" y="5127524"/>
            <a:ext cx="851398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As </a:t>
            </a:r>
            <a:r>
              <a:rPr lang="en-US" dirty="0" smtClean="0">
                <a:solidFill>
                  <a:srgbClr val="FF0000"/>
                </a:solidFill>
              </a:rPr>
              <a:t>j</a:t>
            </a:r>
            <a:r>
              <a:rPr lang="en-US" dirty="0" smtClean="0"/>
              <a:t> increments (innermost/fastest), we move along a row of A and along a row of C.  This pattern produces good locality; reuse of cache line; and high performance.  (Note that we now have to visit calculation of a[</a:t>
            </a:r>
            <a:r>
              <a:rPr lang="en-US" dirty="0" err="1" smtClean="0"/>
              <a:t>i,j</a:t>
            </a:r>
            <a:r>
              <a:rPr lang="en-US" dirty="0" smtClean="0"/>
              <a:t>] multiple times)</a:t>
            </a: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276850" y="4539266"/>
            <a:ext cx="1219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Loop Interchange</a:t>
            </a: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C20D726B-82CB-4551-9536-5D755CACCDCA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9" name="Rectangle 58"/>
          <p:cNvSpPr/>
          <p:nvPr/>
        </p:nvSpPr>
        <p:spPr bwMode="auto">
          <a:xfrm>
            <a:off x="1789513" y="1852904"/>
            <a:ext cx="1219200" cy="1200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150768" y="1227525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endParaRPr lang="en-US" dirty="0"/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1789513" y="2218274"/>
            <a:ext cx="1219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531287" y="3829307"/>
            <a:ext cx="6686714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As </a:t>
            </a:r>
            <a:r>
              <a:rPr lang="en-US" sz="1600" dirty="0">
                <a:solidFill>
                  <a:srgbClr val="FF0000"/>
                </a:solidFill>
              </a:rPr>
              <a:t>k</a:t>
            </a:r>
            <a:r>
              <a:rPr lang="en-US" sz="1600" dirty="0" smtClean="0"/>
              <a:t> increments (innermost/fastest), we move down a column of 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Each read fills a cache line (typically 64 bytes)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Algorithm uses only 4 bytes of that 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Then fills another cache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 reuse of cache line; poor locality; low performance</a:t>
            </a:r>
            <a:endParaRPr lang="en-US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8649027" y="4523289"/>
            <a:ext cx="25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272617" y="1414832"/>
            <a:ext cx="41148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272617" y="1661544"/>
            <a:ext cx="41148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72617" y="1924755"/>
            <a:ext cx="41148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72617" y="2171467"/>
            <a:ext cx="41148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6821" y="1115202"/>
            <a:ext cx="2577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64 bytes wide cache line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267200" y="1417593"/>
            <a:ext cx="234017" cy="15445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18633" y="1414832"/>
            <a:ext cx="212245" cy="15445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57636" y="1412561"/>
            <a:ext cx="234017" cy="15445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266430" y="1416795"/>
            <a:ext cx="212245" cy="15445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267200" y="2409141"/>
            <a:ext cx="41148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267200" y="2655853"/>
            <a:ext cx="41148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267200" y="2919064"/>
            <a:ext cx="41148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267200" y="3165776"/>
            <a:ext cx="41148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014055" y="1413370"/>
            <a:ext cx="234017" cy="15445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500125" y="1413989"/>
            <a:ext cx="212245" cy="15445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60190" y="1416795"/>
            <a:ext cx="234017" cy="15445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729786" y="1416795"/>
            <a:ext cx="212245" cy="15445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1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Loops in this </a:t>
            </a:r>
            <a:r>
              <a:rPr lang="en-US" dirty="0" err="1" smtClean="0"/>
              <a:t>Flowgraph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48862" y="2144522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24327" y="4327807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567473" y="3473335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455815" y="3697878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105400" y="2819400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743545" y="1295368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400800" y="5036934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5" name="Straight Arrow Connector 14"/>
          <p:cNvCxnSpPr>
            <a:stCxn id="13" idx="2"/>
            <a:endCxn id="7" idx="0"/>
          </p:cNvCxnSpPr>
          <p:nvPr/>
        </p:nvCxnSpPr>
        <p:spPr bwMode="auto">
          <a:xfrm>
            <a:off x="3934045" y="1752568"/>
            <a:ext cx="5317" cy="3919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10" idx="2"/>
            <a:endCxn id="8" idx="0"/>
          </p:cNvCxnSpPr>
          <p:nvPr/>
        </p:nvCxnSpPr>
        <p:spPr bwMode="auto">
          <a:xfrm>
            <a:off x="4646315" y="4155078"/>
            <a:ext cx="568512" cy="17272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8" idx="0"/>
            <a:endCxn id="9" idx="2"/>
          </p:cNvCxnSpPr>
          <p:nvPr/>
        </p:nvCxnSpPr>
        <p:spPr bwMode="auto">
          <a:xfrm flipV="1">
            <a:off x="5214827" y="3930535"/>
            <a:ext cx="543146" cy="3972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11" idx="2"/>
            <a:endCxn id="9" idx="0"/>
          </p:cNvCxnSpPr>
          <p:nvPr/>
        </p:nvCxnSpPr>
        <p:spPr bwMode="auto">
          <a:xfrm>
            <a:off x="5295900" y="3276600"/>
            <a:ext cx="462073" cy="19673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11" idx="2"/>
            <a:endCxn id="10" idx="0"/>
          </p:cNvCxnSpPr>
          <p:nvPr/>
        </p:nvCxnSpPr>
        <p:spPr bwMode="auto">
          <a:xfrm flipH="1">
            <a:off x="4646315" y="3276600"/>
            <a:ext cx="649585" cy="42127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3" idx="2"/>
            <a:endCxn id="11" idx="0"/>
          </p:cNvCxnSpPr>
          <p:nvPr/>
        </p:nvCxnSpPr>
        <p:spPr bwMode="auto">
          <a:xfrm>
            <a:off x="3934045" y="1752568"/>
            <a:ext cx="1361855" cy="10668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stCxn id="7" idx="2"/>
            <a:endCxn id="39" idx="3"/>
          </p:cNvCxnSpPr>
          <p:nvPr/>
        </p:nvCxnSpPr>
        <p:spPr bwMode="auto">
          <a:xfrm flipH="1">
            <a:off x="3366754" y="2601722"/>
            <a:ext cx="572608" cy="5553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9" idx="3"/>
            <a:endCxn id="14" idx="0"/>
          </p:cNvCxnSpPr>
          <p:nvPr/>
        </p:nvCxnSpPr>
        <p:spPr bwMode="auto">
          <a:xfrm>
            <a:off x="5948473" y="3701935"/>
            <a:ext cx="642827" cy="13349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2261409" y="2144522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6" name="Straight Arrow Connector 35"/>
          <p:cNvCxnSpPr>
            <a:stCxn id="13" idx="2"/>
            <a:endCxn id="31" idx="0"/>
          </p:cNvCxnSpPr>
          <p:nvPr/>
        </p:nvCxnSpPr>
        <p:spPr bwMode="auto">
          <a:xfrm flipH="1">
            <a:off x="2451909" y="1752568"/>
            <a:ext cx="1482136" cy="3919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2985754" y="2928431"/>
            <a:ext cx="381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1" name="Straight Arrow Connector 40"/>
          <p:cNvCxnSpPr>
            <a:stCxn id="31" idx="2"/>
            <a:endCxn id="39" idx="0"/>
          </p:cNvCxnSpPr>
          <p:nvPr/>
        </p:nvCxnSpPr>
        <p:spPr bwMode="auto">
          <a:xfrm>
            <a:off x="2451909" y="2601722"/>
            <a:ext cx="724345" cy="3267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stCxn id="39" idx="2"/>
            <a:endCxn id="10" idx="1"/>
          </p:cNvCxnSpPr>
          <p:nvPr/>
        </p:nvCxnSpPr>
        <p:spPr bwMode="auto">
          <a:xfrm>
            <a:off x="3176254" y="3385631"/>
            <a:ext cx="1279561" cy="5408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7" idx="2"/>
            <a:endCxn id="10" idx="0"/>
          </p:cNvCxnSpPr>
          <p:nvPr/>
        </p:nvCxnSpPr>
        <p:spPr bwMode="auto">
          <a:xfrm>
            <a:off x="3939362" y="2601722"/>
            <a:ext cx="706953" cy="10961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Elbow Connector 71"/>
          <p:cNvCxnSpPr>
            <a:stCxn id="31" idx="2"/>
            <a:endCxn id="14" idx="1"/>
          </p:cNvCxnSpPr>
          <p:nvPr/>
        </p:nvCxnSpPr>
        <p:spPr bwMode="auto">
          <a:xfrm rot="16200000" flipH="1">
            <a:off x="3094448" y="1959182"/>
            <a:ext cx="2663812" cy="3948891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953607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Blocking/Tiling Matrix Multiply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ontent Placeholder 2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270510" y="2121981"/>
                <a:ext cx="4038600" cy="1495775"/>
              </a:xfrm>
              <a:ln>
                <a:solidFill>
                  <a:schemeClr val="tx1"/>
                </a:solidFill>
              </a:ln>
            </p:spPr>
            <p:txBody>
              <a:bodyPr>
                <a:noAutofit/>
              </a:bodyPr>
              <a:lstStyle/>
              <a:p>
                <a:pPr marL="0" indent="0">
                  <a:buNone/>
                  <a:defRPr/>
                </a:pPr>
                <a:r>
                  <a:rPr lang="en-US" sz="2400" dirty="0" smtClean="0"/>
                  <a:t>Textbook Matrix </a:t>
                </a:r>
                <a:r>
                  <a:rPr lang="en-US" sz="2400" dirty="0" smtClean="0"/>
                  <a:t>M</a:t>
                </a:r>
                <a:r>
                  <a:rPr lang="en-US" sz="2400" dirty="0" smtClean="0"/>
                  <a:t>ultiply:</a:t>
                </a:r>
              </a:p>
              <a:p>
                <a:pPr lvl="1">
                  <a:defRPr/>
                </a:pPr>
                <a:r>
                  <a:rPr lang="en-US" sz="2000" b="1" dirty="0" smtClean="0"/>
                  <a:t>A</a:t>
                </a:r>
                <a:r>
                  <a:rPr lang="en-US" sz="2000" dirty="0" smtClean="0"/>
                  <a:t> = </a:t>
                </a:r>
                <a:r>
                  <a:rPr lang="en-US" sz="2000" b="1" dirty="0" smtClean="0"/>
                  <a:t>B</a:t>
                </a:r>
                <a:r>
                  <a:rPr lang="en-US" sz="2000" dirty="0" smtClean="0"/>
                  <a:t> </a:t>
                </a:r>
                <a:r>
                  <a:rPr lang="en-US" sz="2000" dirty="0" smtClean="0">
                    <a:sym typeface="Symbol" panose="05050102010706020507" pitchFamily="18" charset="2"/>
                  </a:rPr>
                  <a:t></a:t>
                </a:r>
                <a:r>
                  <a:rPr lang="en-US" sz="2000" dirty="0" smtClean="0"/>
                  <a:t> </a:t>
                </a:r>
                <a:r>
                  <a:rPr lang="en-US" sz="2000" b="1" dirty="0" smtClean="0"/>
                  <a:t>C</a:t>
                </a:r>
              </a:p>
              <a:p>
                <a:pPr lvl="1">
                  <a:defRPr/>
                </a:pPr>
                <a:r>
                  <a:rPr lang="en-US" sz="2000" dirty="0" err="1" smtClean="0"/>
                  <a:t>a</a:t>
                </a:r>
                <a:r>
                  <a:rPr lang="en-US" sz="2000" baseline="-25000" dirty="0" err="1" smtClean="0"/>
                  <a:t>ij</a:t>
                </a:r>
                <a:r>
                  <a:rPr lang="en-US" sz="2000" dirty="0" smtClean="0"/>
                  <a:t> +=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nary>
                  </m:oMath>
                </a14:m>
                <a:r>
                  <a:rPr lang="en-US" sz="2000" dirty="0" smtClean="0"/>
                  <a:t> b</a:t>
                </a:r>
                <a:r>
                  <a:rPr lang="en-US" sz="2000" baseline="-25000" dirty="0" smtClean="0"/>
                  <a:t>ik</a:t>
                </a:r>
                <a:r>
                  <a:rPr lang="en-US" sz="2000" dirty="0" smtClean="0"/>
                  <a:t> * </a:t>
                </a:r>
                <a:r>
                  <a:rPr lang="en-US" sz="2000" dirty="0" err="1" smtClean="0"/>
                  <a:t>c</a:t>
                </a:r>
                <a:r>
                  <a:rPr lang="en-US" sz="2000" baseline="-25000" dirty="0" err="1" smtClean="0"/>
                  <a:t>kj</a:t>
                </a:r>
                <a:endParaRPr lang="en-US" sz="1600" baseline="-25000" dirty="0" smtClean="0"/>
              </a:p>
            </p:txBody>
          </p:sp>
        </mc:Choice>
        <mc:Fallback>
          <p:sp>
            <p:nvSpPr>
              <p:cNvPr id="2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270510" y="2121981"/>
                <a:ext cx="4038600" cy="1495775"/>
              </a:xfrm>
              <a:blipFill rotWithShape="0">
                <a:blip r:embed="rId3"/>
                <a:stretch>
                  <a:fillRect l="-2105" t="-2834" b="-2915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 bwMode="auto">
          <a:xfrm>
            <a:off x="6076950" y="2399094"/>
            <a:ext cx="1219200" cy="1200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639050" y="2399094"/>
            <a:ext cx="1219200" cy="1200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6076950" y="2764309"/>
            <a:ext cx="1219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8515350" y="2399094"/>
            <a:ext cx="0" cy="120032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467322" y="3565001"/>
            <a:ext cx="25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88419" y="1772221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00305" y="1773715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4575810" y="2407698"/>
            <a:ext cx="1219200" cy="1200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4575810" y="2772913"/>
            <a:ext cx="1219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4309110" y="2610106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987279" y="1780825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5528310" y="2696713"/>
            <a:ext cx="152400" cy="152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5604510" y="2428561"/>
            <a:ext cx="0" cy="1200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8390155" y="3562436"/>
            <a:ext cx="25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205775"/>
            <a:ext cx="26289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11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13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14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15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16</a:t>
            </a:r>
          </a:p>
          <a:p>
            <a:r>
              <a:rPr lang="en-US" sz="2000" dirty="0" smtClean="0"/>
              <a:t> a</a:t>
            </a:r>
            <a:r>
              <a:rPr lang="en-US" sz="2000" baseline="-25000" dirty="0" smtClean="0"/>
              <a:t>21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22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23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24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25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26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31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32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33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34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35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36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41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42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43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44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45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46</a:t>
            </a:r>
          </a:p>
          <a:p>
            <a:r>
              <a:rPr lang="en-US" sz="2000" dirty="0" smtClean="0"/>
              <a:t> a</a:t>
            </a:r>
            <a:r>
              <a:rPr lang="en-US" sz="2000" baseline="-25000" dirty="0" smtClean="0"/>
              <a:t>51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52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53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54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55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56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61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62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63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64</a:t>
            </a:r>
            <a:r>
              <a:rPr lang="en-US" sz="2000" dirty="0" smtClean="0"/>
              <a:t>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64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66</a:t>
            </a:r>
            <a:endParaRPr lang="en-US" sz="2000" baseline="-25000" dirty="0"/>
          </a:p>
        </p:txBody>
      </p:sp>
      <p:cxnSp>
        <p:nvCxnSpPr>
          <p:cNvPr id="10" name="Straight Connector 9"/>
          <p:cNvCxnSpPr>
            <a:stCxn id="8" idx="0"/>
            <a:endCxn id="8" idx="2"/>
          </p:cNvCxnSpPr>
          <p:nvPr/>
        </p:nvCxnSpPr>
        <p:spPr bwMode="auto">
          <a:xfrm>
            <a:off x="1847850" y="4205775"/>
            <a:ext cx="0" cy="19389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8" idx="1"/>
            <a:endCxn id="8" idx="3"/>
          </p:cNvCxnSpPr>
          <p:nvPr/>
        </p:nvCxnSpPr>
        <p:spPr bwMode="auto">
          <a:xfrm>
            <a:off x="533400" y="5175271"/>
            <a:ext cx="26289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505200" y="4205775"/>
            <a:ext cx="26289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endParaRPr lang="en-US" sz="2000" baseline="-25000" dirty="0" smtClean="0"/>
          </a:p>
          <a:p>
            <a:r>
              <a:rPr lang="en-US" sz="2000" dirty="0" smtClean="0"/>
              <a:t>     A</a:t>
            </a:r>
            <a:r>
              <a:rPr lang="en-US" sz="2000" baseline="-25000" dirty="0" smtClean="0"/>
              <a:t>11</a:t>
            </a:r>
            <a:r>
              <a:rPr lang="en-US" sz="2000" dirty="0" smtClean="0"/>
              <a:t>            A</a:t>
            </a:r>
            <a:r>
              <a:rPr lang="en-US" sz="2000" baseline="-25000" dirty="0" smtClean="0"/>
              <a:t>12</a:t>
            </a:r>
          </a:p>
          <a:p>
            <a:r>
              <a:rPr lang="en-US" sz="2000" dirty="0"/>
              <a:t> </a:t>
            </a:r>
            <a:endParaRPr lang="en-US" sz="2000" baseline="-25000" dirty="0" smtClean="0"/>
          </a:p>
          <a:p>
            <a:r>
              <a:rPr lang="en-US" sz="2000" dirty="0" smtClean="0"/>
              <a:t> </a:t>
            </a:r>
            <a:endParaRPr lang="en-US" sz="2000" baseline="-25000" dirty="0" smtClean="0"/>
          </a:p>
          <a:p>
            <a:r>
              <a:rPr lang="en-US" sz="2000" dirty="0" smtClean="0"/>
              <a:t>      A</a:t>
            </a:r>
            <a:r>
              <a:rPr lang="en-US" sz="2000" baseline="-25000" dirty="0" smtClean="0"/>
              <a:t>21 </a:t>
            </a:r>
            <a:r>
              <a:rPr lang="en-US" sz="2000" dirty="0" smtClean="0"/>
              <a:t>          A</a:t>
            </a:r>
            <a:r>
              <a:rPr lang="en-US" sz="2000" baseline="-25000" dirty="0" smtClean="0"/>
              <a:t>22</a:t>
            </a:r>
          </a:p>
          <a:p>
            <a:r>
              <a:rPr lang="en-US" sz="2000" dirty="0" smtClean="0"/>
              <a:t>  </a:t>
            </a:r>
            <a:endParaRPr lang="en-US" sz="2000" baseline="-25000" dirty="0"/>
          </a:p>
        </p:txBody>
      </p:sp>
      <p:cxnSp>
        <p:nvCxnSpPr>
          <p:cNvPr id="49" name="Straight Connector 48"/>
          <p:cNvCxnSpPr>
            <a:stCxn id="48" idx="0"/>
            <a:endCxn id="48" idx="2"/>
          </p:cNvCxnSpPr>
          <p:nvPr/>
        </p:nvCxnSpPr>
        <p:spPr bwMode="auto">
          <a:xfrm>
            <a:off x="4819650" y="4205775"/>
            <a:ext cx="0" cy="19389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3490553" y="5175271"/>
            <a:ext cx="26289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6488419" y="4886715"/>
                <a:ext cx="240616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000" dirty="0" err="1" smtClean="0"/>
                  <a:t>A</a:t>
                </a:r>
                <a:r>
                  <a:rPr lang="en-US" sz="2000" baseline="-25000" dirty="0" err="1" smtClean="0"/>
                  <a:t>ij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+=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nary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B</a:t>
                </a:r>
                <a:r>
                  <a:rPr lang="en-US" sz="2000" baseline="-25000" dirty="0" smtClean="0"/>
                  <a:t>ik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* </a:t>
                </a:r>
                <a:r>
                  <a:rPr lang="en-US" sz="2000" dirty="0" err="1" smtClean="0"/>
                  <a:t>C</a:t>
                </a:r>
                <a:r>
                  <a:rPr lang="en-US" sz="2000" baseline="-25000" dirty="0" err="1" smtClean="0"/>
                  <a:t>kj</a:t>
                </a:r>
                <a:endParaRPr lang="en-US" sz="1600" baseline="-25000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419" y="4886715"/>
                <a:ext cx="2406163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2532" t="-121538" b="-18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6038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Blocking/Tiling Matrix Multiply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2353562" y="2538695"/>
            <a:ext cx="1219200" cy="1200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915662" y="2538695"/>
            <a:ext cx="1219200" cy="1200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65031" y="1911822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276917" y="1913316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287766" y="2540621"/>
            <a:ext cx="1219200" cy="1200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9235" y="191374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91211" y="2541053"/>
            <a:ext cx="623189" cy="58443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9619" y="4080924"/>
            <a:ext cx="26289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endParaRPr lang="en-US" sz="2000" baseline="-25000" dirty="0" smtClean="0"/>
          </a:p>
          <a:p>
            <a:r>
              <a:rPr lang="en-US" sz="2000" dirty="0" smtClean="0"/>
              <a:t>     A</a:t>
            </a:r>
            <a:r>
              <a:rPr lang="en-US" sz="2000" baseline="-25000" dirty="0" smtClean="0"/>
              <a:t>11</a:t>
            </a:r>
            <a:r>
              <a:rPr lang="en-US" sz="2000" dirty="0" smtClean="0"/>
              <a:t>            A</a:t>
            </a:r>
            <a:r>
              <a:rPr lang="en-US" sz="2000" baseline="-25000" dirty="0" smtClean="0"/>
              <a:t>12</a:t>
            </a:r>
          </a:p>
          <a:p>
            <a:r>
              <a:rPr lang="en-US" sz="2000" dirty="0"/>
              <a:t> </a:t>
            </a:r>
            <a:endParaRPr lang="en-US" sz="2000" baseline="-25000" dirty="0" smtClean="0"/>
          </a:p>
          <a:p>
            <a:r>
              <a:rPr lang="en-US" sz="2000" dirty="0" smtClean="0"/>
              <a:t> </a:t>
            </a:r>
            <a:endParaRPr lang="en-US" sz="2000" baseline="-25000" dirty="0" smtClean="0"/>
          </a:p>
          <a:p>
            <a:r>
              <a:rPr lang="en-US" sz="2000" dirty="0" smtClean="0"/>
              <a:t>      A</a:t>
            </a:r>
            <a:r>
              <a:rPr lang="en-US" sz="2000" baseline="-25000" dirty="0" smtClean="0"/>
              <a:t>21 </a:t>
            </a:r>
            <a:r>
              <a:rPr lang="en-US" sz="2000" dirty="0" smtClean="0"/>
              <a:t>          A</a:t>
            </a:r>
            <a:r>
              <a:rPr lang="en-US" sz="2000" baseline="-25000" dirty="0" smtClean="0"/>
              <a:t>22</a:t>
            </a:r>
          </a:p>
          <a:p>
            <a:r>
              <a:rPr lang="en-US" sz="2000" dirty="0" smtClean="0"/>
              <a:t>  </a:t>
            </a:r>
            <a:endParaRPr lang="en-US" sz="2000" baseline="-25000" dirty="0"/>
          </a:p>
        </p:txBody>
      </p:sp>
      <p:cxnSp>
        <p:nvCxnSpPr>
          <p:cNvPr id="49" name="Straight Connector 48"/>
          <p:cNvCxnSpPr>
            <a:stCxn id="48" idx="0"/>
            <a:endCxn id="48" idx="2"/>
          </p:cNvCxnSpPr>
          <p:nvPr/>
        </p:nvCxnSpPr>
        <p:spPr bwMode="auto">
          <a:xfrm>
            <a:off x="1634069" y="4080924"/>
            <a:ext cx="0" cy="19389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304972" y="5050420"/>
            <a:ext cx="26289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3184941" y="1331744"/>
                <a:ext cx="240616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000" dirty="0" err="1" smtClean="0"/>
                  <a:t>A</a:t>
                </a:r>
                <a:r>
                  <a:rPr lang="en-US" sz="2000" baseline="-25000" dirty="0" err="1" smtClean="0"/>
                  <a:t>ij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+=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nary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B</a:t>
                </a:r>
                <a:r>
                  <a:rPr lang="en-US" sz="2000" baseline="-25000" dirty="0" smtClean="0"/>
                  <a:t>ik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* </a:t>
                </a:r>
                <a:r>
                  <a:rPr lang="en-US" sz="2000" dirty="0" err="1" smtClean="0"/>
                  <a:t>C</a:t>
                </a:r>
                <a:r>
                  <a:rPr lang="en-US" sz="2000" baseline="-25000" dirty="0" err="1" smtClean="0"/>
                  <a:t>kj</a:t>
                </a:r>
                <a:endParaRPr lang="en-US" sz="1600" baseline="-25000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941" y="1331744"/>
                <a:ext cx="2406163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2532" t="-119697" b="-184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 bwMode="auto">
          <a:xfrm>
            <a:off x="2360817" y="2547731"/>
            <a:ext cx="602345" cy="63987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2917" y="2547731"/>
            <a:ext cx="572883" cy="57775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057900" y="2547731"/>
            <a:ext cx="1219200" cy="1200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620000" y="2547731"/>
            <a:ext cx="1219200" cy="1200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705600" y="2554180"/>
            <a:ext cx="575127" cy="57130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16373" y="3125488"/>
            <a:ext cx="591835" cy="62257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9236" y="294965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362504" y="291487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495786" y="1910328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007672" y="1911822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4605960"/>
            <a:ext cx="5296267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practice, partition A,B,C into small enough chunks that they fit into cache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Partitions need not be square, but must be </a:t>
            </a:r>
            <a:r>
              <a:rPr lang="en-US" i="1" dirty="0" smtClean="0"/>
              <a:t>conformable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316323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Parallelizing Code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191816"/>
            <a:ext cx="8077200" cy="46918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 smtClean="0"/>
              <a:t>There is a long literature about how to rearrange loops for better locality and to detect </a:t>
            </a:r>
            <a:r>
              <a:rPr lang="en-US" sz="2000" dirty="0" smtClean="0"/>
              <a:t>parallelism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sz="2000" dirty="0" smtClean="0"/>
              <a:t>Some compilers can </a:t>
            </a:r>
            <a:r>
              <a:rPr lang="en-US" sz="2000" i="1" dirty="0" smtClean="0"/>
              <a:t>aut</a:t>
            </a:r>
            <a:r>
              <a:rPr lang="en-US" sz="2000" i="1" dirty="0" smtClean="0"/>
              <a:t>o</a:t>
            </a:r>
            <a:r>
              <a:rPr lang="en-US" sz="2000" dirty="0" smtClean="0"/>
              <a:t>-parallelize user code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sz="2000" dirty="0" smtClean="0"/>
              <a:t>Much better if directed by user (</a:t>
            </a:r>
            <a:r>
              <a:rPr lang="en-US" sz="2000" dirty="0" err="1" smtClean="0"/>
              <a:t>eg</a:t>
            </a:r>
            <a:r>
              <a:rPr lang="en-US" sz="2000" dirty="0" smtClean="0"/>
              <a:t>: using parallel-for language construct; or parallel-library)</a:t>
            </a:r>
            <a:endParaRPr lang="en-US" sz="2000" dirty="0" smtClean="0"/>
          </a:p>
          <a:p>
            <a:pPr>
              <a:defRPr/>
            </a:pPr>
            <a:endParaRPr lang="en-US" sz="1200" dirty="0" smtClean="0"/>
          </a:p>
          <a:p>
            <a:pPr>
              <a:defRPr/>
            </a:pPr>
            <a:r>
              <a:rPr lang="en-US" sz="2000" dirty="0" smtClean="0"/>
              <a:t>Some starting </a:t>
            </a:r>
            <a:r>
              <a:rPr lang="en-US" sz="2000" dirty="0" smtClean="0"/>
              <a:t>points</a:t>
            </a:r>
          </a:p>
          <a:p>
            <a:pPr>
              <a:defRPr/>
            </a:pPr>
            <a:endParaRPr lang="en-US" sz="1200" dirty="0" smtClean="0"/>
          </a:p>
          <a:p>
            <a:pPr lvl="1">
              <a:defRPr/>
            </a:pPr>
            <a:r>
              <a:rPr lang="en-US" sz="1800" dirty="0" smtClean="0"/>
              <a:t>Latest edition of </a:t>
            </a:r>
            <a:r>
              <a:rPr lang="en-US" sz="1800" i="1" dirty="0" smtClean="0"/>
              <a:t>Dragon book</a:t>
            </a:r>
            <a:r>
              <a:rPr lang="en-US" sz="1800" dirty="0" smtClean="0"/>
              <a:t>, </a:t>
            </a:r>
            <a:r>
              <a:rPr lang="en-US" sz="1800" dirty="0" err="1" smtClean="0"/>
              <a:t>ch.</a:t>
            </a:r>
            <a:r>
              <a:rPr lang="en-US" sz="1800" dirty="0" smtClean="0"/>
              <a:t> 11</a:t>
            </a:r>
          </a:p>
          <a:p>
            <a:pPr lvl="1">
              <a:defRPr/>
            </a:pPr>
            <a:r>
              <a:rPr lang="en-US" sz="1800" dirty="0" smtClean="0"/>
              <a:t>Allen &amp; Kennedy </a:t>
            </a:r>
            <a:r>
              <a:rPr lang="en-US" sz="1800" i="1" dirty="0" smtClean="0"/>
              <a:t>Optimizing Compilers for Modern Architectures</a:t>
            </a:r>
            <a:r>
              <a:rPr lang="en-US" sz="1800" dirty="0" smtClean="0"/>
              <a:t> </a:t>
            </a:r>
          </a:p>
          <a:p>
            <a:pPr lvl="1">
              <a:defRPr/>
            </a:pPr>
            <a:r>
              <a:rPr lang="en-US" sz="1800" dirty="0" smtClean="0"/>
              <a:t>Wolfe, </a:t>
            </a:r>
            <a:r>
              <a:rPr lang="en-US" sz="1800" i="1" dirty="0" smtClean="0"/>
              <a:t>High-Performance Compilers for Parallel </a:t>
            </a:r>
            <a:r>
              <a:rPr lang="en-US" sz="1800" i="1" dirty="0" smtClean="0"/>
              <a:t>Computing</a:t>
            </a:r>
          </a:p>
          <a:p>
            <a:pPr lvl="1">
              <a:defRPr/>
            </a:pPr>
            <a:endParaRPr lang="en-US" sz="1800" i="1" dirty="0"/>
          </a:p>
          <a:p>
            <a:pPr>
              <a:defRPr/>
            </a:pPr>
            <a:r>
              <a:rPr lang="en-US" sz="2000" dirty="0" smtClean="0"/>
              <a:t>(won't be in the exam)</a:t>
            </a:r>
            <a:endParaRPr lang="en-US" sz="2000" dirty="0" smtClean="0"/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5530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D4ADB427-6BD3-4331-A754-4B979D3F200F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 bwMode="auto">
          <a:xfrm>
            <a:off x="504709" y="1377626"/>
            <a:ext cx="2414855" cy="238116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 a </a:t>
            </a:r>
            <a:r>
              <a:rPr lang="en-US" dirty="0" err="1" smtClean="0"/>
              <a:t>Flowgraph</a:t>
            </a:r>
            <a:r>
              <a:rPr lang="en-US" dirty="0" smtClean="0"/>
              <a:t>: Intuition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928091" y="1993596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042391" y="2378877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461491" y="2154558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766291" y="262032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232891" y="2907996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471765" y="1625439"/>
            <a:ext cx="304800" cy="30480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Oval Callout 13"/>
          <p:cNvSpPr/>
          <p:nvPr/>
        </p:nvSpPr>
        <p:spPr bwMode="auto">
          <a:xfrm>
            <a:off x="3313719" y="1243242"/>
            <a:ext cx="1295400" cy="764393"/>
          </a:xfrm>
          <a:prstGeom prst="wedgeEllipseCallout">
            <a:avLst>
              <a:gd name="adj1" fmla="val -169285"/>
              <a:gd name="adj2" fmla="val 19875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Header Node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78077" y="2875153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901199" y="3245214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056765" y="197048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321105" y="2803763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451088" y="3332964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40320" y="4212313"/>
            <a:ext cx="7047822" cy="203132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Cluster of nodes, such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There's one node called the "header"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 can reach all nodes in the cluster from the header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 can get back to the header from all nodes in the cluster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Only once entrance - via the header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One or more exits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12" idx="0"/>
          </p:cNvCxnSpPr>
          <p:nvPr/>
        </p:nvCxnSpPr>
        <p:spPr bwMode="auto">
          <a:xfrm>
            <a:off x="1422285" y="1091790"/>
            <a:ext cx="201880" cy="53364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16" idx="4"/>
          </p:cNvCxnSpPr>
          <p:nvPr/>
        </p:nvCxnSpPr>
        <p:spPr bwMode="auto">
          <a:xfrm>
            <a:off x="2053599" y="3550014"/>
            <a:ext cx="3167" cy="5135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15" idx="3"/>
          </p:cNvCxnSpPr>
          <p:nvPr/>
        </p:nvCxnSpPr>
        <p:spPr bwMode="auto">
          <a:xfrm flipH="1">
            <a:off x="272603" y="3135316"/>
            <a:ext cx="450111" cy="3186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Connector 12"/>
          <p:cNvCxnSpPr>
            <a:stCxn id="12" idx="3"/>
            <a:endCxn id="7" idx="7"/>
          </p:cNvCxnSpPr>
          <p:nvPr/>
        </p:nvCxnSpPr>
        <p:spPr bwMode="auto">
          <a:xfrm flipH="1">
            <a:off x="1188254" y="1885602"/>
            <a:ext cx="328148" cy="1526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2" idx="4"/>
            <a:endCxn id="8" idx="7"/>
          </p:cNvCxnSpPr>
          <p:nvPr/>
        </p:nvCxnSpPr>
        <p:spPr bwMode="auto">
          <a:xfrm flipH="1">
            <a:off x="1302554" y="1930239"/>
            <a:ext cx="321611" cy="4932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9" idx="2"/>
            <a:endCxn id="7" idx="6"/>
          </p:cNvCxnSpPr>
          <p:nvPr/>
        </p:nvCxnSpPr>
        <p:spPr bwMode="auto">
          <a:xfrm flipH="1" flipV="1">
            <a:off x="1232891" y="2145996"/>
            <a:ext cx="228600" cy="1609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8" idx="3"/>
            <a:endCxn id="15" idx="0"/>
          </p:cNvCxnSpPr>
          <p:nvPr/>
        </p:nvCxnSpPr>
        <p:spPr bwMode="auto">
          <a:xfrm flipH="1">
            <a:off x="830477" y="2639040"/>
            <a:ext cx="256551" cy="2361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7" idx="3"/>
            <a:endCxn id="11" idx="0"/>
          </p:cNvCxnSpPr>
          <p:nvPr/>
        </p:nvCxnSpPr>
        <p:spPr bwMode="auto">
          <a:xfrm flipH="1">
            <a:off x="1385291" y="2230643"/>
            <a:ext cx="716111" cy="6773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2" idx="5"/>
            <a:endCxn id="17" idx="2"/>
          </p:cNvCxnSpPr>
          <p:nvPr/>
        </p:nvCxnSpPr>
        <p:spPr bwMode="auto">
          <a:xfrm>
            <a:off x="1731928" y="1885602"/>
            <a:ext cx="324837" cy="2372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9" idx="6"/>
            <a:endCxn id="10" idx="0"/>
          </p:cNvCxnSpPr>
          <p:nvPr/>
        </p:nvCxnSpPr>
        <p:spPr bwMode="auto">
          <a:xfrm>
            <a:off x="1766291" y="2306958"/>
            <a:ext cx="152400" cy="3133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0" idx="4"/>
            <a:endCxn id="16" idx="1"/>
          </p:cNvCxnSpPr>
          <p:nvPr/>
        </p:nvCxnSpPr>
        <p:spPr bwMode="auto">
          <a:xfrm>
            <a:off x="1918691" y="2925120"/>
            <a:ext cx="27145" cy="364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7" idx="4"/>
            <a:endCxn id="18" idx="0"/>
          </p:cNvCxnSpPr>
          <p:nvPr/>
        </p:nvCxnSpPr>
        <p:spPr bwMode="auto">
          <a:xfrm>
            <a:off x="2209165" y="2275280"/>
            <a:ext cx="264340" cy="5284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9" idx="1"/>
            <a:endCxn id="11" idx="4"/>
          </p:cNvCxnSpPr>
          <p:nvPr/>
        </p:nvCxnSpPr>
        <p:spPr bwMode="auto">
          <a:xfrm flipH="1" flipV="1">
            <a:off x="1385291" y="3212796"/>
            <a:ext cx="110434" cy="1648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8" idx="2"/>
            <a:endCxn id="10" idx="5"/>
          </p:cNvCxnSpPr>
          <p:nvPr/>
        </p:nvCxnSpPr>
        <p:spPr bwMode="auto">
          <a:xfrm flipH="1" flipV="1">
            <a:off x="2026454" y="2880483"/>
            <a:ext cx="294651" cy="75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endCxn id="19" idx="0"/>
          </p:cNvCxnSpPr>
          <p:nvPr/>
        </p:nvCxnSpPr>
        <p:spPr bwMode="auto">
          <a:xfrm>
            <a:off x="1586359" y="2450565"/>
            <a:ext cx="17129" cy="8823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6" idx="2"/>
            <a:endCxn id="15" idx="6"/>
          </p:cNvCxnSpPr>
          <p:nvPr/>
        </p:nvCxnSpPr>
        <p:spPr bwMode="auto">
          <a:xfrm flipH="1" flipV="1">
            <a:off x="982877" y="3027553"/>
            <a:ext cx="918322" cy="3700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10" idx="2"/>
            <a:endCxn id="8" idx="5"/>
          </p:cNvCxnSpPr>
          <p:nvPr/>
        </p:nvCxnSpPr>
        <p:spPr bwMode="auto">
          <a:xfrm flipH="1" flipV="1">
            <a:off x="1302554" y="2639040"/>
            <a:ext cx="463737" cy="133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15908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What’s a Loop?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2057400"/>
            <a:ext cx="7772400" cy="3200400"/>
          </a:xfrm>
        </p:spPr>
        <p:txBody>
          <a:bodyPr/>
          <a:lstStyle/>
          <a:p>
            <a:r>
              <a:rPr lang="en-US" sz="2400" dirty="0" smtClean="0"/>
              <a:t>In a control flow graph, a set of nodes </a:t>
            </a:r>
            <a:r>
              <a:rPr lang="en-US" sz="2400" dirty="0" smtClean="0">
                <a:solidFill>
                  <a:srgbClr val="0000FF"/>
                </a:solidFill>
              </a:rPr>
              <a:t>S</a:t>
            </a:r>
            <a:r>
              <a:rPr lang="en-US" sz="2400" dirty="0" smtClean="0"/>
              <a:t> such that:</a:t>
            </a:r>
          </a:p>
          <a:p>
            <a:endParaRPr lang="en-US" sz="2400" dirty="0" smtClean="0"/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S</a:t>
            </a:r>
            <a:r>
              <a:rPr lang="en-US" sz="2000" dirty="0" smtClean="0"/>
              <a:t> includes a unique </a:t>
            </a:r>
            <a:r>
              <a:rPr lang="en-US" sz="2000" i="1" dirty="0" smtClean="0"/>
              <a:t>header node </a:t>
            </a:r>
            <a:r>
              <a:rPr lang="en-US" sz="2000" dirty="0" smtClean="0">
                <a:solidFill>
                  <a:srgbClr val="0000FF"/>
                </a:solidFill>
              </a:rPr>
              <a:t>h</a:t>
            </a:r>
          </a:p>
          <a:p>
            <a:pPr lvl="1"/>
            <a:r>
              <a:rPr lang="en-US" sz="2000" dirty="0" smtClean="0"/>
              <a:t>From any node in </a:t>
            </a:r>
            <a:r>
              <a:rPr lang="en-US" sz="2000" dirty="0" smtClean="0">
                <a:solidFill>
                  <a:srgbClr val="0000FF"/>
                </a:solidFill>
              </a:rPr>
              <a:t>S</a:t>
            </a:r>
            <a:r>
              <a:rPr lang="en-US" sz="2000" dirty="0" smtClean="0"/>
              <a:t> there is a path (of directed edges) leading to </a:t>
            </a:r>
            <a:r>
              <a:rPr lang="en-US" sz="2000" dirty="0" smtClean="0">
                <a:solidFill>
                  <a:srgbClr val="0000FF"/>
                </a:solidFill>
              </a:rPr>
              <a:t>h</a:t>
            </a:r>
          </a:p>
          <a:p>
            <a:pPr lvl="1"/>
            <a:r>
              <a:rPr lang="en-US" sz="2000" dirty="0" smtClean="0"/>
              <a:t>There is a path from </a:t>
            </a:r>
            <a:r>
              <a:rPr lang="en-US" sz="2000" dirty="0" smtClean="0">
                <a:solidFill>
                  <a:srgbClr val="0000FF"/>
                </a:solidFill>
              </a:rPr>
              <a:t>h</a:t>
            </a:r>
            <a:r>
              <a:rPr lang="en-US" sz="2000" dirty="0" smtClean="0"/>
              <a:t> to every node in </a:t>
            </a:r>
            <a:r>
              <a:rPr lang="en-US" sz="2000" dirty="0" smtClean="0">
                <a:solidFill>
                  <a:srgbClr val="0000FF"/>
                </a:solidFill>
              </a:rPr>
              <a:t>S</a:t>
            </a:r>
          </a:p>
          <a:p>
            <a:pPr lvl="1"/>
            <a:r>
              <a:rPr lang="en-US" sz="2000" dirty="0" smtClean="0"/>
              <a:t>There is no edge from any node outside </a:t>
            </a:r>
            <a:r>
              <a:rPr lang="en-US" sz="2000" dirty="0" smtClean="0">
                <a:solidFill>
                  <a:srgbClr val="0000FF"/>
                </a:solidFill>
              </a:rPr>
              <a:t>S</a:t>
            </a:r>
            <a:r>
              <a:rPr lang="en-US" sz="2000" dirty="0" smtClean="0"/>
              <a:t> to any node in </a:t>
            </a:r>
            <a:r>
              <a:rPr lang="en-US" sz="2000" dirty="0" smtClean="0">
                <a:solidFill>
                  <a:srgbClr val="0000FF"/>
                </a:solidFill>
              </a:rPr>
              <a:t>S</a:t>
            </a:r>
            <a:r>
              <a:rPr lang="en-US" sz="2000" dirty="0" smtClean="0"/>
              <a:t> other than via </a:t>
            </a:r>
            <a:r>
              <a:rPr lang="en-US" sz="2000" dirty="0" smtClean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0AF37E2F-AC32-4604-A6F0-98BC20D482AC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209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Entries and Exits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76400"/>
            <a:ext cx="8458200" cy="4114800"/>
          </a:xfrm>
        </p:spPr>
        <p:txBody>
          <a:bodyPr/>
          <a:lstStyle/>
          <a:p>
            <a:r>
              <a:rPr lang="en-US" sz="2800" dirty="0" smtClean="0"/>
              <a:t>In a loop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i="1" dirty="0" smtClean="0"/>
              <a:t>entry node </a:t>
            </a:r>
            <a:r>
              <a:rPr lang="en-US" sz="2400" dirty="0" smtClean="0"/>
              <a:t>is one with some predecessor outside the loop</a:t>
            </a:r>
          </a:p>
          <a:p>
            <a:pPr lvl="1"/>
            <a:r>
              <a:rPr lang="en-US" sz="2400" dirty="0" smtClean="0"/>
              <a:t>An </a:t>
            </a:r>
            <a:r>
              <a:rPr lang="en-US" sz="2400" i="1" dirty="0" smtClean="0"/>
              <a:t>exit node </a:t>
            </a:r>
            <a:r>
              <a:rPr lang="en-US" sz="2400" dirty="0" smtClean="0"/>
              <a:t>is one that has a successor node outside the loop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Corollary: A loop may have multiple exit nodes, but only one entry node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27CC7E4C-DC48-470C-9C70-816BD86981F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28600" y="1676400"/>
            <a:ext cx="8610600" cy="4114800"/>
          </a:xfrm>
        </p:spPr>
        <p:txBody>
          <a:bodyPr/>
          <a:lstStyle/>
          <a:p>
            <a:r>
              <a:rPr lang="en-US" sz="2400" dirty="0" smtClean="0"/>
              <a:t>We use </a:t>
            </a:r>
            <a:r>
              <a:rPr lang="en-US" sz="2400" i="1" dirty="0" smtClean="0"/>
              <a:t>dominators</a:t>
            </a:r>
            <a:r>
              <a:rPr lang="en-US" sz="2400" dirty="0" smtClean="0"/>
              <a:t> </a:t>
            </a:r>
            <a:r>
              <a:rPr lang="en-US" sz="2400" dirty="0" smtClean="0"/>
              <a:t>to discover loops in </a:t>
            </a:r>
            <a:r>
              <a:rPr lang="en-US" sz="2400" dirty="0" err="1" smtClean="0"/>
              <a:t>flowgraph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Recall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Every control flow graph has a unique start node </a:t>
            </a:r>
            <a:r>
              <a:rPr lang="en-US" sz="2000" dirty="0" smtClean="0">
                <a:solidFill>
                  <a:srgbClr val="0000FF"/>
                </a:solidFill>
              </a:rPr>
              <a:t>0</a:t>
            </a:r>
          </a:p>
          <a:p>
            <a:pPr lvl="1"/>
            <a:r>
              <a:rPr lang="en-US" sz="2000" dirty="0" smtClean="0"/>
              <a:t>Node </a:t>
            </a:r>
            <a:r>
              <a:rPr lang="en-US" sz="2000" dirty="0">
                <a:solidFill>
                  <a:srgbClr val="0000FF"/>
                </a:solidFill>
              </a:rPr>
              <a:t>d</a:t>
            </a:r>
            <a:r>
              <a:rPr lang="en-US" sz="2000" dirty="0" smtClean="0"/>
              <a:t> dominates node </a:t>
            </a:r>
            <a:r>
              <a:rPr lang="en-US" sz="2000" dirty="0">
                <a:solidFill>
                  <a:srgbClr val="0000FF"/>
                </a:solidFill>
              </a:rPr>
              <a:t>n</a:t>
            </a:r>
            <a:r>
              <a:rPr lang="en-US" sz="2000" dirty="0" smtClean="0"/>
              <a:t> if every path from </a:t>
            </a:r>
            <a:r>
              <a:rPr lang="en-US" sz="2000" dirty="0" smtClean="0">
                <a:solidFill>
                  <a:srgbClr val="0000FF"/>
                </a:solidFill>
              </a:rPr>
              <a:t>0</a:t>
            </a:r>
            <a:r>
              <a:rPr lang="en-US" sz="2000" dirty="0" smtClean="0"/>
              <a:t> to </a:t>
            </a:r>
            <a:r>
              <a:rPr lang="en-US" sz="2000" dirty="0">
                <a:solidFill>
                  <a:srgbClr val="0000FF"/>
                </a:solidFill>
              </a:rPr>
              <a:t>n</a:t>
            </a:r>
            <a:r>
              <a:rPr lang="en-US" sz="2000" dirty="0" smtClean="0"/>
              <a:t> must go thru </a:t>
            </a:r>
            <a:r>
              <a:rPr lang="en-US" sz="2000" dirty="0">
                <a:solidFill>
                  <a:srgbClr val="0000FF"/>
                </a:solidFill>
              </a:rPr>
              <a:t>d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/>
            <a:r>
              <a:rPr lang="en-US" sz="2000" dirty="0" smtClean="0"/>
              <a:t>A node </a:t>
            </a:r>
            <a:r>
              <a:rPr lang="en-US" sz="2000" dirty="0" smtClean="0">
                <a:solidFill>
                  <a:srgbClr val="0000FF"/>
                </a:solidFill>
              </a:rPr>
              <a:t>x</a:t>
            </a:r>
            <a:r>
              <a:rPr lang="en-US" sz="2000" dirty="0" smtClean="0"/>
              <a:t> dominates itself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You can't reach </a:t>
            </a:r>
            <a:r>
              <a:rPr lang="en-US" sz="2000" dirty="0" smtClean="0">
                <a:solidFill>
                  <a:srgbClr val="0000FF"/>
                </a:solidFill>
              </a:rPr>
              <a:t>y</a:t>
            </a:r>
            <a:r>
              <a:rPr lang="en-US" sz="2000" dirty="0" smtClean="0"/>
              <a:t>, from </a:t>
            </a:r>
            <a:r>
              <a:rPr lang="en-US" sz="2000" dirty="0" smtClean="0">
                <a:solidFill>
                  <a:srgbClr val="0000FF"/>
                </a:solidFill>
              </a:rPr>
              <a:t>0</a:t>
            </a:r>
            <a:r>
              <a:rPr lang="en-US" sz="2000" dirty="0" smtClean="0"/>
              <a:t>, without passing thru </a:t>
            </a:r>
            <a:r>
              <a:rPr lang="en-US" sz="2000" dirty="0" smtClean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B16A18D9-1E44-4957-AACE-9838ED58C20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Dominators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e5573602-a8a2-4aee-8deb-71d54525dc9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10950</TotalTime>
  <Words>4435</Words>
  <Application>Microsoft Office PowerPoint</Application>
  <PresentationFormat>On-screen Show (4:3)</PresentationFormat>
  <Paragraphs>1161</Paragraphs>
  <Slides>52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Cambria Math</vt:lpstr>
      <vt:lpstr>Consolas</vt:lpstr>
      <vt:lpstr>Symbol</vt:lpstr>
      <vt:lpstr>Tahoma</vt:lpstr>
      <vt:lpstr>Wingdings</vt:lpstr>
      <vt:lpstr>Blends</vt:lpstr>
      <vt:lpstr>CSE P501 – Compiler Construction</vt:lpstr>
      <vt:lpstr>Loops</vt:lpstr>
      <vt:lpstr>What’s a Loop?</vt:lpstr>
      <vt:lpstr>Any Loops in this Code?</vt:lpstr>
      <vt:lpstr>Any Loops in this Flowgraph?</vt:lpstr>
      <vt:lpstr>Loop in a Flowgraph: Intuition</vt:lpstr>
      <vt:lpstr>What’s a Loop?</vt:lpstr>
      <vt:lpstr>Entries and Exits</vt:lpstr>
      <vt:lpstr>Dominators</vt:lpstr>
      <vt:lpstr>Dominators by Inspection</vt:lpstr>
      <vt:lpstr>Dominators by Inspection</vt:lpstr>
      <vt:lpstr>Dominators: Intuition</vt:lpstr>
      <vt:lpstr>Dominators by Calculation</vt:lpstr>
      <vt:lpstr>Dominators by Calculation: Details</vt:lpstr>
      <vt:lpstr>Dominator Algorithm</vt:lpstr>
      <vt:lpstr>Immediate Dominators</vt:lpstr>
      <vt:lpstr>Dominator Tree</vt:lpstr>
      <vt:lpstr>Identifying Loops in Flowgraph</vt:lpstr>
      <vt:lpstr>Loops in Flowgraph</vt:lpstr>
      <vt:lpstr>Inner Loops</vt:lpstr>
      <vt:lpstr>Nested Loops in Flowgraph</vt:lpstr>
      <vt:lpstr>Loop Surprise</vt:lpstr>
      <vt:lpstr>An Unnatural Loop!</vt:lpstr>
      <vt:lpstr>Loop 'Hoisting'</vt:lpstr>
      <vt:lpstr>Loop Preheader</vt:lpstr>
      <vt:lpstr>Check for Loop-Invariance</vt:lpstr>
      <vt:lpstr>Hoisting is allowed if . . .</vt:lpstr>
      <vt:lpstr>Hoisting: Possible?</vt:lpstr>
      <vt:lpstr>Hoisting: Possible?</vt:lpstr>
      <vt:lpstr>Operator Strength Reduction (OSR)</vt:lpstr>
      <vt:lpstr>OSR Example</vt:lpstr>
      <vt:lpstr>Induction Variable</vt:lpstr>
      <vt:lpstr>After OSR</vt:lpstr>
      <vt:lpstr>Optimizing Induction Variables (IVs)</vt:lpstr>
      <vt:lpstr>Loop Unrolling</vt:lpstr>
      <vt:lpstr>PowerPoint Presentation</vt:lpstr>
      <vt:lpstr>Unrolling Algorithm Results</vt:lpstr>
      <vt:lpstr>Further Optimized</vt:lpstr>
      <vt:lpstr>Postscript on Loop Unrolling</vt:lpstr>
      <vt:lpstr>Memory Caches</vt:lpstr>
      <vt:lpstr>Intel Haswell Caches</vt:lpstr>
      <vt:lpstr>Just How Slow is Operand Access?</vt:lpstr>
      <vt:lpstr>Memory Issues</vt:lpstr>
      <vt:lpstr>Data Alignment</vt:lpstr>
      <vt:lpstr>Instruction Alignment</vt:lpstr>
      <vt:lpstr>Loop Interchange</vt:lpstr>
      <vt:lpstr>Loop Interchange</vt:lpstr>
      <vt:lpstr>Loop Interchange</vt:lpstr>
      <vt:lpstr>Loop Interchange</vt:lpstr>
      <vt:lpstr>Blocking/Tiling Matrix Multiply</vt:lpstr>
      <vt:lpstr>Blocking/Tiling Matrix Multiply</vt:lpstr>
      <vt:lpstr>Parallelizing Code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393</cp:revision>
  <cp:lastPrinted>2011-11-15T00:53:34Z</cp:lastPrinted>
  <dcterms:created xsi:type="dcterms:W3CDTF">2002-10-01T01:44:57Z</dcterms:created>
  <dcterms:modified xsi:type="dcterms:W3CDTF">2014-05-16T02:17:55Z</dcterms:modified>
</cp:coreProperties>
</file>