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3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4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5"/>
  </p:notesMasterIdLst>
  <p:handoutMasterIdLst>
    <p:handoutMasterId r:id="rId36"/>
  </p:handoutMasterIdLst>
  <p:sldIdLst>
    <p:sldId id="289" r:id="rId2"/>
    <p:sldId id="261" r:id="rId3"/>
    <p:sldId id="29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91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2" r:id="rId21"/>
    <p:sldId id="293" r:id="rId22"/>
    <p:sldId id="277" r:id="rId23"/>
    <p:sldId id="278" r:id="rId24"/>
    <p:sldId id="287" r:id="rId25"/>
    <p:sldId id="288" r:id="rId26"/>
    <p:sldId id="281" r:id="rId27"/>
    <p:sldId id="279" r:id="rId28"/>
    <p:sldId id="280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94660"/>
  </p:normalViewPr>
  <p:slideViewPr>
    <p:cSldViewPr>
      <p:cViewPr varScale="1">
        <p:scale>
          <a:sx n="95" d="100"/>
          <a:sy n="95" d="100"/>
        </p:scale>
        <p:origin x="4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U-</a:t>
            </a:r>
            <a:fld id="{8A834116-E585-43D8-9FC8-D4A49CCE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3C0C92-FECF-4F7B-90F0-7C506A975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04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8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19.5.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C839EC-5D38-42E5-A85A-7E0BCB0B24A6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21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19.5.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C839EC-5D38-42E5-A85A-7E0BCB0B24A6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7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19.5.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C839EC-5D38-42E5-A85A-7E0BCB0B24A6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7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29297" y="53814"/>
            <a:ext cx="7772400" cy="59213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U-</a:t>
            </a:r>
            <a:fld id="{E7221692-7CE9-487D-A748-458CF9714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E3BDDD24-01E0-4470-91EE-B248CCC32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8A4A0735-15C1-4B40-9790-38F4D392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U-</a:t>
            </a:r>
            <a:fld id="{E7021CE4-BD95-461E-9755-4AF6621AF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0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6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26280" y="131277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08867" y="131277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50105" y="553552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19992" y="553552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35767" y="480527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70767" y="23327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51680" y="813902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1246059" y="278915"/>
            <a:ext cx="77930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0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U-</a:t>
            </a:r>
            <a:fld id="{89E9195F-EB54-4142-8735-C1DE41743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9" r:id="rId3"/>
    <p:sldLayoutId id="2147483801" r:id="rId4"/>
    <p:sldLayoutId id="2147483808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26" Type="http://schemas.openxmlformats.org/officeDocument/2006/relationships/tags" Target="../tags/tag158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135.xml"/><Relationship Id="rId21" Type="http://schemas.openxmlformats.org/officeDocument/2006/relationships/tags" Target="../tags/tag153.xml"/><Relationship Id="rId34" Type="http://schemas.openxmlformats.org/officeDocument/2006/relationships/tags" Target="../tags/tag166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38" Type="http://schemas.openxmlformats.org/officeDocument/2006/relationships/tags" Target="../tags/tag170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0" Type="http://schemas.openxmlformats.org/officeDocument/2006/relationships/tags" Target="../tags/tag152.xml"/><Relationship Id="rId29" Type="http://schemas.openxmlformats.org/officeDocument/2006/relationships/tags" Target="../tags/tag161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37" Type="http://schemas.openxmlformats.org/officeDocument/2006/relationships/tags" Target="../tags/tag169.xml"/><Relationship Id="rId40" Type="http://schemas.openxmlformats.org/officeDocument/2006/relationships/notesSlide" Target="../notesSlides/notesSlide2.xml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36" Type="http://schemas.openxmlformats.org/officeDocument/2006/relationships/tags" Target="../tags/tag168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31" Type="http://schemas.openxmlformats.org/officeDocument/2006/relationships/tags" Target="../tags/tag163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tags" Target="../tags/tag1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tags" Target="../tags/tag19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34" Type="http://schemas.openxmlformats.org/officeDocument/2006/relationships/tags" Target="../tags/tag204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33" Type="http://schemas.openxmlformats.org/officeDocument/2006/relationships/tags" Target="../tags/tag203.xml"/><Relationship Id="rId38" Type="http://schemas.openxmlformats.org/officeDocument/2006/relationships/tags" Target="../tags/tag208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29" Type="http://schemas.openxmlformats.org/officeDocument/2006/relationships/tags" Target="../tags/tag199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32" Type="http://schemas.openxmlformats.org/officeDocument/2006/relationships/tags" Target="../tags/tag202.xml"/><Relationship Id="rId37" Type="http://schemas.openxmlformats.org/officeDocument/2006/relationships/tags" Target="../tags/tag207.xml"/><Relationship Id="rId40" Type="http://schemas.openxmlformats.org/officeDocument/2006/relationships/notesSlide" Target="../notesSlides/notesSlide3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tags" Target="../tags/tag198.xml"/><Relationship Id="rId36" Type="http://schemas.openxmlformats.org/officeDocument/2006/relationships/tags" Target="../tags/tag206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31" Type="http://schemas.openxmlformats.org/officeDocument/2006/relationships/tags" Target="../tags/tag201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tags" Target="../tags/tag197.xml"/><Relationship Id="rId30" Type="http://schemas.openxmlformats.org/officeDocument/2006/relationships/tags" Target="../tags/tag200.xml"/><Relationship Id="rId35" Type="http://schemas.openxmlformats.org/officeDocument/2006/relationships/tags" Target="../tags/tag20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26" Type="http://schemas.openxmlformats.org/officeDocument/2006/relationships/tags" Target="../tags/tag234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34" Type="http://schemas.openxmlformats.org/officeDocument/2006/relationships/tags" Target="../tags/tag242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5" Type="http://schemas.openxmlformats.org/officeDocument/2006/relationships/tags" Target="../tags/tag233.xml"/><Relationship Id="rId33" Type="http://schemas.openxmlformats.org/officeDocument/2006/relationships/tags" Target="../tags/tag241.xml"/><Relationship Id="rId38" Type="http://schemas.openxmlformats.org/officeDocument/2006/relationships/tags" Target="../tags/tag246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29" Type="http://schemas.openxmlformats.org/officeDocument/2006/relationships/tags" Target="../tags/tag237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tags" Target="../tags/tag232.xml"/><Relationship Id="rId32" Type="http://schemas.openxmlformats.org/officeDocument/2006/relationships/tags" Target="../tags/tag240.xml"/><Relationship Id="rId37" Type="http://schemas.openxmlformats.org/officeDocument/2006/relationships/tags" Target="../tags/tag245.xml"/><Relationship Id="rId40" Type="http://schemas.openxmlformats.org/officeDocument/2006/relationships/notesSlide" Target="../notesSlides/notesSlide4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tags" Target="../tags/tag231.xml"/><Relationship Id="rId28" Type="http://schemas.openxmlformats.org/officeDocument/2006/relationships/tags" Target="../tags/tag236.xml"/><Relationship Id="rId36" Type="http://schemas.openxmlformats.org/officeDocument/2006/relationships/tags" Target="../tags/tag244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31" Type="http://schemas.openxmlformats.org/officeDocument/2006/relationships/tags" Target="../tags/tag239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Relationship Id="rId27" Type="http://schemas.openxmlformats.org/officeDocument/2006/relationships/tags" Target="../tags/tag235.xml"/><Relationship Id="rId30" Type="http://schemas.openxmlformats.org/officeDocument/2006/relationships/tags" Target="../tags/tag238.xml"/><Relationship Id="rId35" Type="http://schemas.openxmlformats.org/officeDocument/2006/relationships/tags" Target="../tags/tag2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6.xml"/><Relationship Id="rId4" Type="http://schemas.openxmlformats.org/officeDocument/2006/relationships/tags" Target="../tags/tag25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1.xml"/><Relationship Id="rId4" Type="http://schemas.openxmlformats.org/officeDocument/2006/relationships/tags" Target="../tags/tag26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6.xml"/><Relationship Id="rId4" Type="http://schemas.openxmlformats.org/officeDocument/2006/relationships/tags" Target="../tags/tag26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1.xml"/><Relationship Id="rId4" Type="http://schemas.openxmlformats.org/officeDocument/2006/relationships/tags" Target="../tags/tag27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1.xml"/><Relationship Id="rId4" Type="http://schemas.openxmlformats.org/officeDocument/2006/relationships/tags" Target="../tags/tag28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4" Type="http://schemas.openxmlformats.org/officeDocument/2006/relationships/tags" Target="../tags/tag2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1.xml"/><Relationship Id="rId4" Type="http://schemas.openxmlformats.org/officeDocument/2006/relationships/tags" Target="../tags/tag29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6.xml"/><Relationship Id="rId4" Type="http://schemas.openxmlformats.org/officeDocument/2006/relationships/tags" Target="../tags/tag29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1.xml"/><Relationship Id="rId4" Type="http://schemas.openxmlformats.org/officeDocument/2006/relationships/tags" Target="../tags/tag30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6.xml"/><Relationship Id="rId4" Type="http://schemas.openxmlformats.org/officeDocument/2006/relationships/tags" Target="../tags/tag30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U</a:t>
            </a:r>
            <a:r>
              <a:rPr lang="en-US" dirty="0" smtClean="0"/>
              <a:t>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066800" y="2133600"/>
            <a:ext cx="6324600" cy="3124200"/>
          </a:xfrm>
          <a:solidFill>
            <a:srgbClr val="C00000"/>
          </a:solidFill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Overview of SSA </a:t>
            </a:r>
            <a:r>
              <a:rPr lang="en-US" sz="2000" dirty="0" smtClean="0">
                <a:solidFill>
                  <a:schemeClr val="bg1"/>
                </a:solidFill>
              </a:rPr>
              <a:t>IR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Constructing SSA graphs</a:t>
            </a:r>
          </a:p>
          <a:p>
            <a:pPr lvl="1"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SSA-based optimizations</a:t>
            </a:r>
          </a:p>
          <a:p>
            <a:pPr lvl="1"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Converting back from SSA form</a:t>
            </a:r>
          </a:p>
          <a:p>
            <a:pPr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400" dirty="0" err="1" smtClean="0">
                <a:solidFill>
                  <a:schemeClr val="bg1"/>
                </a:solidFill>
              </a:rPr>
              <a:t>Appel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ch.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19</a:t>
            </a:r>
          </a:p>
          <a:p>
            <a:pPr>
              <a:buClr>
                <a:schemeClr val="bg1"/>
              </a:buClr>
            </a:pPr>
            <a:r>
              <a:rPr lang="en-US" sz="1400" dirty="0" smtClean="0">
                <a:solidFill>
                  <a:schemeClr val="bg1"/>
                </a:solidFill>
              </a:rPr>
              <a:t>Cooper-</a:t>
            </a:r>
            <a:r>
              <a:rPr lang="en-US" sz="1400" dirty="0" err="1" smtClean="0">
                <a:solidFill>
                  <a:schemeClr val="bg1"/>
                </a:solidFill>
              </a:rPr>
              <a:t>Torczon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sec. 9.3</a:t>
            </a:r>
          </a:p>
          <a:p>
            <a:pPr>
              <a:buClr>
                <a:schemeClr val="bg1"/>
              </a:buClr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00434" y="210059"/>
            <a:ext cx="7793037" cy="623887"/>
          </a:xfrm>
        </p:spPr>
        <p:txBody>
          <a:bodyPr/>
          <a:lstStyle/>
          <a:p>
            <a:r>
              <a:rPr lang="en-US" dirty="0" smtClean="0"/>
              <a:t>Example With Loop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59EC904-500D-411D-A85B-94712D8062AD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12294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59322" y="1828800"/>
            <a:ext cx="1401763" cy="3749896"/>
            <a:chOff x="1676400" y="1991380"/>
            <a:chExt cx="1401346" cy="3750055"/>
          </a:xfrm>
          <a:noFill/>
        </p:grpSpPr>
        <p:sp>
          <p:nvSpPr>
            <p:cNvPr id="12306" name="TextBox 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96746" y="2800114"/>
              <a:ext cx="745495" cy="3693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 </a:t>
              </a:r>
              <a:r>
                <a:rPr lang="en-US" dirty="0" smtClean="0"/>
                <a:t>= </a:t>
              </a:r>
              <a:r>
                <a:rPr lang="en-US" dirty="0"/>
                <a:t>0</a:t>
              </a:r>
            </a:p>
          </p:txBody>
        </p:sp>
        <p:sp>
          <p:nvSpPr>
            <p:cNvPr id="12307" name="TextBox 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76400" y="3745468"/>
              <a:ext cx="1186190" cy="12003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b </a:t>
              </a:r>
              <a:r>
                <a:rPr lang="en-US" dirty="0" smtClean="0"/>
                <a:t>= </a:t>
              </a:r>
              <a:r>
                <a:rPr lang="en-US" dirty="0"/>
                <a:t>a + 1</a:t>
              </a:r>
              <a:br>
                <a:rPr lang="en-US" dirty="0"/>
              </a:br>
              <a:r>
                <a:rPr lang="en-US" dirty="0"/>
                <a:t>c </a:t>
              </a:r>
              <a:r>
                <a:rPr lang="en-US" dirty="0" smtClean="0"/>
                <a:t>= </a:t>
              </a:r>
              <a:r>
                <a:rPr lang="en-US" dirty="0"/>
                <a:t>c + b</a:t>
              </a:r>
              <a:br>
                <a:rPr lang="en-US" dirty="0"/>
              </a:br>
              <a:r>
                <a:rPr lang="en-US" dirty="0"/>
                <a:t>a </a:t>
              </a:r>
              <a:r>
                <a:rPr lang="en-US" dirty="0" smtClean="0"/>
                <a:t>= </a:t>
              </a:r>
              <a:r>
                <a:rPr lang="en-US" dirty="0"/>
                <a:t>b * 2</a:t>
              </a:r>
              <a:br>
                <a:rPr lang="en-US" dirty="0"/>
              </a:br>
              <a:r>
                <a:rPr lang="en-US" dirty="0"/>
                <a:t>if a &lt; N</a:t>
              </a:r>
            </a:p>
          </p:txBody>
        </p:sp>
        <p:sp>
          <p:nvSpPr>
            <p:cNvPr id="12308" name="Text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777789" y="5372103"/>
              <a:ext cx="983411" cy="3693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return c</a:t>
              </a:r>
            </a:p>
          </p:txBody>
        </p:sp>
        <p:cxnSp>
          <p:nvCxnSpPr>
            <p:cNvPr id="12309" name="Straight Arrow Connector 11"/>
            <p:cNvCxnSpPr>
              <a:cxnSpLocks noChangeShapeType="1"/>
              <a:stCxn id="12306" idx="2"/>
              <a:endCxn id="12307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2269495" y="3169462"/>
              <a:ext cx="1" cy="576006"/>
            </a:xfrm>
            <a:prstGeom prst="straightConnector1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/>
          </p:spPr>
        </p:cxnSp>
        <p:sp>
          <p:nvSpPr>
            <p:cNvPr id="12310" name="Text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76400" y="1991380"/>
              <a:ext cx="1401346" cy="523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Original</a:t>
              </a:r>
              <a:endParaRPr lang="en-US"/>
            </a:p>
          </p:txBody>
        </p:sp>
      </p:grpSp>
      <p:cxnSp>
        <p:nvCxnSpPr>
          <p:cNvPr id="12295" name="Straight Arrow Connector 34"/>
          <p:cNvCxnSpPr>
            <a:cxnSpLocks noChangeShapeType="1"/>
            <a:stCxn id="12307" idx="2"/>
            <a:endCxn id="12308" idx="0"/>
          </p:cNvCxnSpPr>
          <p:nvPr>
            <p:custDataLst>
              <p:tags r:id="rId6"/>
            </p:custDataLst>
          </p:nvPr>
        </p:nvCxnSpPr>
        <p:spPr bwMode="auto">
          <a:xfrm flipH="1">
            <a:off x="952593" y="4783143"/>
            <a:ext cx="1" cy="426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Freeform 3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0434" y="3207619"/>
            <a:ext cx="771525" cy="1849438"/>
          </a:xfrm>
          <a:custGeom>
            <a:avLst/>
            <a:gdLst>
              <a:gd name="T0" fmla="*/ 0 w 771727"/>
              <a:gd name="T1" fmla="*/ 1581616 h 1849877"/>
              <a:gd name="T2" fmla="*/ 447238 w 771727"/>
              <a:gd name="T3" fmla="*/ 1844137 h 1849877"/>
              <a:gd name="T4" fmla="*/ 729192 w 771727"/>
              <a:gd name="T5" fmla="*/ 1552446 h 1849877"/>
              <a:gd name="T6" fmla="*/ 700025 w 771727"/>
              <a:gd name="T7" fmla="*/ 337066 h 1849877"/>
              <a:gd name="T8" fmla="*/ 340290 w 771727"/>
              <a:gd name="T9" fmla="*/ 6481 h 1849877"/>
              <a:gd name="T10" fmla="*/ 38891 w 771727"/>
              <a:gd name="T11" fmla="*/ 375958 h 18498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727"/>
              <a:gd name="T19" fmla="*/ 0 h 1849877"/>
              <a:gd name="T20" fmla="*/ 771727 w 771727"/>
              <a:gd name="T21" fmla="*/ 1849877 h 18498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727" h="1849877">
                <a:moveTo>
                  <a:pt x="0" y="1582366"/>
                </a:moveTo>
                <a:cubicBezTo>
                  <a:pt x="162938" y="1716121"/>
                  <a:pt x="325876" y="1849877"/>
                  <a:pt x="447472" y="1845013"/>
                </a:cubicBezTo>
                <a:cubicBezTo>
                  <a:pt x="569068" y="1840149"/>
                  <a:pt x="687421" y="1804481"/>
                  <a:pt x="729574" y="1553183"/>
                </a:cubicBezTo>
                <a:cubicBezTo>
                  <a:pt x="771727" y="1301885"/>
                  <a:pt x="765242" y="595009"/>
                  <a:pt x="700391" y="337226"/>
                </a:cubicBezTo>
                <a:cubicBezTo>
                  <a:pt x="635540" y="79443"/>
                  <a:pt x="450715" y="0"/>
                  <a:pt x="340468" y="6485"/>
                </a:cubicBezTo>
                <a:cubicBezTo>
                  <a:pt x="230221" y="12970"/>
                  <a:pt x="134566" y="194553"/>
                  <a:pt x="38911" y="376136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7" name="Group 2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526614" y="1828800"/>
            <a:ext cx="1638590" cy="4056063"/>
            <a:chOff x="1732828" y="1991380"/>
            <a:chExt cx="1638152" cy="4056221"/>
          </a:xfrm>
        </p:grpSpPr>
        <p:sp>
          <p:nvSpPr>
            <p:cNvPr id="12301" name="TextBox 3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42601" y="2552160"/>
              <a:ext cx="828852" cy="3693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0</a:t>
              </a:r>
            </a:p>
          </p:txBody>
        </p:sp>
        <p:sp>
          <p:nvSpPr>
            <p:cNvPr id="12302" name="TextBox 3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32828" y="3279306"/>
              <a:ext cx="1638152" cy="20314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</a:t>
              </a:r>
              <a:r>
                <a:rPr lang="en-US" baseline="-25000" dirty="0"/>
                <a:t>3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l-GR" dirty="0"/>
                <a:t>Φ</a:t>
              </a:r>
              <a:r>
                <a:rPr lang="en-US" dirty="0"/>
                <a:t>(a</a:t>
              </a:r>
              <a:r>
                <a:rPr lang="en-US" baseline="-25000" dirty="0"/>
                <a:t>1</a:t>
              </a:r>
              <a:r>
                <a:rPr lang="en-US" dirty="0"/>
                <a:t>, a</a:t>
              </a:r>
              <a:r>
                <a:rPr lang="en-US" baseline="-25000" dirty="0"/>
                <a:t>2</a:t>
              </a:r>
              <a:r>
                <a:rPr lang="en-US" dirty="0"/>
                <a:t>)</a:t>
              </a:r>
            </a:p>
            <a:p>
              <a:r>
                <a:rPr lang="en-US" dirty="0"/>
                <a:t>b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l-GR" dirty="0"/>
                <a:t>Φ</a:t>
              </a:r>
              <a:r>
                <a:rPr lang="en-US" dirty="0"/>
                <a:t>(</a:t>
              </a:r>
              <a:r>
                <a:rPr lang="en-US" dirty="0">
                  <a:solidFill>
                    <a:srgbClr val="FF0000"/>
                  </a:solidFill>
                </a:rPr>
                <a:t>b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, b</a:t>
              </a:r>
              <a:r>
                <a:rPr lang="en-US" baseline="-25000" dirty="0"/>
                <a:t>2</a:t>
              </a:r>
              <a:r>
                <a:rPr lang="en-US" dirty="0"/>
                <a:t>)</a:t>
              </a:r>
            </a:p>
            <a:p>
              <a:r>
                <a:rPr lang="en-US" dirty="0"/>
                <a:t>c</a:t>
              </a:r>
              <a:r>
                <a:rPr lang="en-US" baseline="-25000" dirty="0"/>
                <a:t>2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l-GR" dirty="0"/>
                <a:t>Φ</a:t>
              </a:r>
              <a:r>
                <a:rPr lang="en-US" dirty="0"/>
                <a:t>(</a:t>
              </a:r>
              <a:r>
                <a:rPr lang="en-US" dirty="0">
                  <a:solidFill>
                    <a:srgbClr val="FF0000"/>
                  </a:solidFill>
                </a:rPr>
                <a:t>c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  <a:r>
                <a:rPr lang="en-US" dirty="0"/>
                <a:t>, c</a:t>
              </a:r>
              <a:r>
                <a:rPr lang="en-US" baseline="-25000" dirty="0"/>
                <a:t>1</a:t>
              </a:r>
              <a:r>
                <a:rPr lang="en-US" dirty="0"/>
                <a:t>)</a:t>
              </a:r>
            </a:p>
            <a:p>
              <a:r>
                <a:rPr lang="en-US" dirty="0"/>
                <a:t>b</a:t>
              </a:r>
              <a:r>
                <a:rPr lang="en-US" baseline="-25000" dirty="0"/>
                <a:t>2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a</a:t>
              </a:r>
              <a:r>
                <a:rPr lang="en-US" baseline="-25000" dirty="0"/>
                <a:t>3</a:t>
              </a:r>
              <a:r>
                <a:rPr lang="en-US" dirty="0"/>
                <a:t> + 1</a:t>
              </a:r>
              <a:br>
                <a:rPr lang="en-US" dirty="0"/>
              </a:br>
              <a:r>
                <a:rPr lang="en-US" dirty="0"/>
                <a:t>c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c</a:t>
              </a:r>
              <a:r>
                <a:rPr lang="en-US" baseline="-25000" dirty="0"/>
                <a:t>2</a:t>
              </a:r>
              <a:r>
                <a:rPr lang="en-US" dirty="0"/>
                <a:t> + b</a:t>
              </a:r>
              <a:r>
                <a:rPr lang="en-US" baseline="-25000" dirty="0"/>
                <a:t>2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a</a:t>
              </a:r>
              <a:r>
                <a:rPr lang="en-US" baseline="-25000" dirty="0"/>
                <a:t>2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b</a:t>
              </a:r>
              <a:r>
                <a:rPr lang="en-US" baseline="-25000" dirty="0"/>
                <a:t>2</a:t>
              </a:r>
              <a:r>
                <a:rPr lang="en-US" dirty="0"/>
                <a:t> * 2</a:t>
              </a:r>
              <a:br>
                <a:rPr lang="en-US" dirty="0"/>
              </a:br>
              <a:r>
                <a:rPr lang="en-US" dirty="0"/>
                <a:t>if a</a:t>
              </a:r>
              <a:r>
                <a:rPr lang="en-US" baseline="-25000" dirty="0"/>
                <a:t>2</a:t>
              </a:r>
              <a:r>
                <a:rPr lang="en-US" dirty="0"/>
                <a:t> &lt; N</a:t>
              </a:r>
            </a:p>
          </p:txBody>
        </p:sp>
        <p:sp>
          <p:nvSpPr>
            <p:cNvPr id="12303" name="TextBox 3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18521" y="5678269"/>
              <a:ext cx="106676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return c</a:t>
              </a:r>
              <a:r>
                <a:rPr lang="en-US" baseline="-25000"/>
                <a:t>1</a:t>
              </a:r>
            </a:p>
          </p:txBody>
        </p:sp>
        <p:cxnSp>
          <p:nvCxnSpPr>
            <p:cNvPr id="12304" name="Straight Arrow Connector 40"/>
            <p:cNvCxnSpPr>
              <a:cxnSpLocks noChangeShapeType="1"/>
              <a:stCxn id="12301" idx="2"/>
              <a:endCxn id="12302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2551904" y="2921506"/>
              <a:ext cx="5124" cy="357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5" name="TextBox 4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29482" y="1991380"/>
              <a:ext cx="79374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SSA</a:t>
              </a:r>
              <a:endParaRPr lang="en-US"/>
            </a:p>
          </p:txBody>
        </p:sp>
      </p:grpSp>
      <p:sp>
        <p:nvSpPr>
          <p:cNvPr id="12298" name="Freeform 4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03356" y="2495015"/>
            <a:ext cx="773113" cy="3048000"/>
          </a:xfrm>
          <a:custGeom>
            <a:avLst/>
            <a:gdLst>
              <a:gd name="T0" fmla="*/ 0 w 771727"/>
              <a:gd name="T1" fmla="*/ 7078205 h 1849877"/>
              <a:gd name="T2" fmla="*/ 449081 w 771727"/>
              <a:gd name="T3" fmla="*/ 8253071 h 1849877"/>
              <a:gd name="T4" fmla="*/ 732197 w 771727"/>
              <a:gd name="T5" fmla="*/ 6947663 h 1849877"/>
              <a:gd name="T6" fmla="*/ 702909 w 771727"/>
              <a:gd name="T7" fmla="*/ 1508471 h 1849877"/>
              <a:gd name="T8" fmla="*/ 341692 w 771727"/>
              <a:gd name="T9" fmla="*/ 29007 h 1849877"/>
              <a:gd name="T10" fmla="*/ 39051 w 771727"/>
              <a:gd name="T11" fmla="*/ 1682525 h 18498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727"/>
              <a:gd name="T19" fmla="*/ 0 h 1849877"/>
              <a:gd name="T20" fmla="*/ 771727 w 771727"/>
              <a:gd name="T21" fmla="*/ 1849877 h 18498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727" h="1849877">
                <a:moveTo>
                  <a:pt x="0" y="1582366"/>
                </a:moveTo>
                <a:cubicBezTo>
                  <a:pt x="162938" y="1716121"/>
                  <a:pt x="325876" y="1849877"/>
                  <a:pt x="447472" y="1845013"/>
                </a:cubicBezTo>
                <a:cubicBezTo>
                  <a:pt x="569068" y="1840149"/>
                  <a:pt x="687421" y="1804481"/>
                  <a:pt x="729574" y="1553183"/>
                </a:cubicBezTo>
                <a:cubicBezTo>
                  <a:pt x="771727" y="1301885"/>
                  <a:pt x="765242" y="595009"/>
                  <a:pt x="700391" y="337226"/>
                </a:cubicBezTo>
                <a:cubicBezTo>
                  <a:pt x="635540" y="79443"/>
                  <a:pt x="450715" y="0"/>
                  <a:pt x="340468" y="6485"/>
                </a:cubicBezTo>
                <a:cubicBezTo>
                  <a:pt x="230221" y="12970"/>
                  <a:pt x="134566" y="194553"/>
                  <a:pt x="38911" y="376136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9" name="Straight Arrow Connector 44"/>
          <p:cNvCxnSpPr>
            <a:cxnSpLocks noChangeShapeType="1"/>
            <a:stCxn id="12302" idx="2"/>
            <a:endCxn id="12303" idx="0"/>
          </p:cNvCxnSpPr>
          <p:nvPr>
            <p:custDataLst>
              <p:tags r:id="rId10"/>
            </p:custDataLst>
          </p:nvPr>
        </p:nvCxnSpPr>
        <p:spPr bwMode="auto">
          <a:xfrm>
            <a:off x="3345909" y="5148001"/>
            <a:ext cx="0" cy="3675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TextBox 4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82808" y="2758890"/>
            <a:ext cx="4456392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 are </a:t>
            </a:r>
            <a:r>
              <a:rPr lang="en-US" dirty="0" smtClean="0"/>
              <a:t>initial values </a:t>
            </a:r>
            <a:r>
              <a:rPr lang="en-US" dirty="0"/>
              <a:t>of a, b, </a:t>
            </a:r>
            <a:r>
              <a:rPr lang="en-US" dirty="0" smtClean="0"/>
              <a:t>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dead – </a:t>
            </a:r>
            <a:r>
              <a:rPr lang="en-US" dirty="0" smtClean="0"/>
              <a:t>can delete </a:t>
            </a:r>
            <a:r>
              <a:rPr lang="en-US" dirty="0"/>
              <a:t>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 </a:t>
            </a:r>
            <a:r>
              <a:rPr lang="en-US" dirty="0"/>
              <a:t>is live on entry – </a:t>
            </a:r>
            <a:r>
              <a:rPr lang="en-US" dirty="0" smtClean="0"/>
              <a:t>either </a:t>
            </a:r>
            <a:r>
              <a:rPr lang="en-US" dirty="0"/>
              <a:t>input </a:t>
            </a:r>
            <a:r>
              <a:rPr lang="en-US" dirty="0" smtClean="0"/>
              <a:t>parameter or uninitialized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623887"/>
          </a:xfrm>
        </p:spPr>
        <p:txBody>
          <a:bodyPr/>
          <a:lstStyle/>
          <a:p>
            <a:r>
              <a:rPr lang="en-US" dirty="0" smtClean="0"/>
              <a:t>What does SSA 'buy' us?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U-</a:t>
            </a:r>
            <a:fld id="{E7021CE4-BD95-461E-9755-4AF6621AF0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200" y="1776606"/>
            <a:ext cx="661987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z&gt;1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72" y="2528357"/>
            <a:ext cx="602455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z&gt;2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5028" y="2554934"/>
            <a:ext cx="59055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159" y="3698420"/>
            <a:ext cx="776288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2159" y="4686614"/>
            <a:ext cx="776288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308" y="3687942"/>
            <a:ext cx="790576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+1</a:t>
            </a:r>
          </a:p>
        </p:txBody>
      </p: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 bwMode="auto">
          <a:xfrm flipH="1">
            <a:off x="1025200" y="2115160"/>
            <a:ext cx="330994" cy="41319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 bwMode="auto">
          <a:xfrm>
            <a:off x="1356194" y="2115160"/>
            <a:ext cx="494109" cy="43977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4" name="Straight Arrow Connector 13"/>
          <p:cNvCxnSpPr>
            <a:stCxn id="18" idx="2"/>
            <a:endCxn id="6" idx="0"/>
          </p:cNvCxnSpPr>
          <p:nvPr/>
        </p:nvCxnSpPr>
        <p:spPr bwMode="auto">
          <a:xfrm>
            <a:off x="1356193" y="1458526"/>
            <a:ext cx="1" cy="31808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 bwMode="auto">
          <a:xfrm>
            <a:off x="1850303" y="2893488"/>
            <a:ext cx="0" cy="8049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 bwMode="auto">
          <a:xfrm>
            <a:off x="1850303" y="4283195"/>
            <a:ext cx="0" cy="40341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96625" y="5609943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5193" y="1119972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entry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9" name="Straight Arrow Connector 18"/>
          <p:cNvCxnSpPr>
            <a:stCxn id="7" idx="2"/>
            <a:endCxn id="11" idx="0"/>
          </p:cNvCxnSpPr>
          <p:nvPr/>
        </p:nvCxnSpPr>
        <p:spPr bwMode="auto">
          <a:xfrm flipH="1">
            <a:off x="771596" y="3113132"/>
            <a:ext cx="253604" cy="57481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0" name="Straight Arrow Connector 19"/>
          <p:cNvCxnSpPr>
            <a:stCxn id="7" idx="2"/>
            <a:endCxn id="9" idx="0"/>
          </p:cNvCxnSpPr>
          <p:nvPr/>
        </p:nvCxnSpPr>
        <p:spPr bwMode="auto">
          <a:xfrm>
            <a:off x="1025200" y="3113132"/>
            <a:ext cx="825103" cy="58528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1" name="Straight Arrow Connector 20"/>
          <p:cNvCxnSpPr>
            <a:stCxn id="11" idx="2"/>
            <a:endCxn id="17" idx="0"/>
          </p:cNvCxnSpPr>
          <p:nvPr/>
        </p:nvCxnSpPr>
        <p:spPr bwMode="auto">
          <a:xfrm>
            <a:off x="771596" y="4026496"/>
            <a:ext cx="606029" cy="15834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2" name="Straight Arrow Connector 21"/>
          <p:cNvCxnSpPr>
            <a:stCxn id="10" idx="2"/>
            <a:endCxn id="17" idx="0"/>
          </p:cNvCxnSpPr>
          <p:nvPr/>
        </p:nvCxnSpPr>
        <p:spPr bwMode="auto">
          <a:xfrm flipH="1">
            <a:off x="1377625" y="5025168"/>
            <a:ext cx="472678" cy="58477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23" name="Freeform 22"/>
          <p:cNvSpPr/>
          <p:nvPr/>
        </p:nvSpPr>
        <p:spPr bwMode="auto">
          <a:xfrm>
            <a:off x="371257" y="2762519"/>
            <a:ext cx="409706" cy="1023582"/>
          </a:xfrm>
          <a:custGeom>
            <a:avLst/>
            <a:gdLst>
              <a:gd name="connsiteX0" fmla="*/ 409706 w 409706"/>
              <a:gd name="connsiteY0" fmla="*/ 0 h 1023582"/>
              <a:gd name="connsiteX1" fmla="*/ 273 w 409706"/>
              <a:gd name="connsiteY1" fmla="*/ 336645 h 1023582"/>
              <a:gd name="connsiteX2" fmla="*/ 359664 w 409706"/>
              <a:gd name="connsiteY2" fmla="*/ 1023582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706" h="1023582">
                <a:moveTo>
                  <a:pt x="409706" y="0"/>
                </a:moveTo>
                <a:cubicBezTo>
                  <a:pt x="209159" y="83024"/>
                  <a:pt x="8613" y="166048"/>
                  <a:pt x="273" y="336645"/>
                </a:cubicBezTo>
                <a:cubicBezTo>
                  <a:pt x="-8067" y="507242"/>
                  <a:pt x="175798" y="765412"/>
                  <a:pt x="359664" y="1023582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704461" y="2812561"/>
            <a:ext cx="612466" cy="991737"/>
          </a:xfrm>
          <a:custGeom>
            <a:avLst/>
            <a:gdLst>
              <a:gd name="connsiteX0" fmla="*/ 0 w 612466"/>
              <a:gd name="connsiteY0" fmla="*/ 0 h 991737"/>
              <a:gd name="connsiteX1" fmla="*/ 609600 w 612466"/>
              <a:gd name="connsiteY1" fmla="*/ 345743 h 991737"/>
              <a:gd name="connsiteX2" fmla="*/ 186520 w 612466"/>
              <a:gd name="connsiteY2" fmla="*/ 991737 h 9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2466" h="991737">
                <a:moveTo>
                  <a:pt x="0" y="0"/>
                </a:moveTo>
                <a:cubicBezTo>
                  <a:pt x="289256" y="90227"/>
                  <a:pt x="578513" y="180454"/>
                  <a:pt x="609600" y="345743"/>
                </a:cubicBezTo>
                <a:cubicBezTo>
                  <a:pt x="640687" y="511033"/>
                  <a:pt x="413603" y="751385"/>
                  <a:pt x="186520" y="991737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908342" y="2789814"/>
            <a:ext cx="1046037" cy="1005385"/>
          </a:xfrm>
          <a:custGeom>
            <a:avLst/>
            <a:gdLst>
              <a:gd name="connsiteX0" fmla="*/ 0 w 1046037"/>
              <a:gd name="connsiteY0" fmla="*/ 0 h 1005385"/>
              <a:gd name="connsiteX1" fmla="*/ 968991 w 1046037"/>
              <a:gd name="connsiteY1" fmla="*/ 313899 h 1005385"/>
              <a:gd name="connsiteX2" fmla="*/ 914400 w 1046037"/>
              <a:gd name="connsiteY2" fmla="*/ 1005385 h 100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6037" h="1005385">
                <a:moveTo>
                  <a:pt x="0" y="0"/>
                </a:moveTo>
                <a:cubicBezTo>
                  <a:pt x="408295" y="73167"/>
                  <a:pt x="816591" y="146335"/>
                  <a:pt x="968991" y="313899"/>
                </a:cubicBezTo>
                <a:cubicBezTo>
                  <a:pt x="1121391" y="481463"/>
                  <a:pt x="1017895" y="743424"/>
                  <a:pt x="914400" y="100538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859136" y="3945325"/>
            <a:ext cx="641457" cy="864358"/>
          </a:xfrm>
          <a:custGeom>
            <a:avLst/>
            <a:gdLst>
              <a:gd name="connsiteX0" fmla="*/ 13648 w 641457"/>
              <a:gd name="connsiteY0" fmla="*/ 0 h 864358"/>
              <a:gd name="connsiteX1" fmla="*/ 641445 w 641457"/>
              <a:gd name="connsiteY1" fmla="*/ 268406 h 864358"/>
              <a:gd name="connsiteX2" fmla="*/ 0 w 641457"/>
              <a:gd name="connsiteY2" fmla="*/ 864358 h 86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57" h="864358">
                <a:moveTo>
                  <a:pt x="13648" y="0"/>
                </a:moveTo>
                <a:cubicBezTo>
                  <a:pt x="328684" y="62173"/>
                  <a:pt x="643720" y="124346"/>
                  <a:pt x="641445" y="268406"/>
                </a:cubicBezTo>
                <a:cubicBezTo>
                  <a:pt x="639170" y="412466"/>
                  <a:pt x="319585" y="638412"/>
                  <a:pt x="0" y="86435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4551" y="1772661"/>
            <a:ext cx="661987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33647" y="2524412"/>
            <a:ext cx="732132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44717" y="2643284"/>
            <a:ext cx="694031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01510" y="3694475"/>
            <a:ext cx="1360779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l-G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φ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69789" y="4805220"/>
            <a:ext cx="102422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=x</a:t>
            </a:r>
            <a:r>
              <a:rPr lang="en-US" sz="16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5658" y="3683997"/>
            <a:ext cx="823705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aseline="-25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+1</a:t>
            </a:r>
          </a:p>
        </p:txBody>
      </p:sp>
      <p:cxnSp>
        <p:nvCxnSpPr>
          <p:cNvPr id="34" name="Straight Arrow Connector 33"/>
          <p:cNvCxnSpPr>
            <a:stCxn id="28" idx="2"/>
            <a:endCxn id="29" idx="0"/>
          </p:cNvCxnSpPr>
          <p:nvPr/>
        </p:nvCxnSpPr>
        <p:spPr bwMode="auto">
          <a:xfrm flipH="1">
            <a:off x="3699713" y="2111215"/>
            <a:ext cx="395832" cy="41319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5" name="Straight Arrow Connector 34"/>
          <p:cNvCxnSpPr>
            <a:stCxn id="28" idx="2"/>
            <a:endCxn id="30" idx="0"/>
          </p:cNvCxnSpPr>
          <p:nvPr/>
        </p:nvCxnSpPr>
        <p:spPr bwMode="auto">
          <a:xfrm>
            <a:off x="4095545" y="2111215"/>
            <a:ext cx="796188" cy="53206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6" name="Straight Arrow Connector 35"/>
          <p:cNvCxnSpPr>
            <a:stCxn id="40" idx="2"/>
            <a:endCxn id="28" idx="0"/>
          </p:cNvCxnSpPr>
          <p:nvPr/>
        </p:nvCxnSpPr>
        <p:spPr bwMode="auto">
          <a:xfrm>
            <a:off x="4095544" y="1454581"/>
            <a:ext cx="1" cy="31808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30" idx="2"/>
            <a:endCxn id="31" idx="0"/>
          </p:cNvCxnSpPr>
          <p:nvPr/>
        </p:nvCxnSpPr>
        <p:spPr bwMode="auto">
          <a:xfrm flipH="1">
            <a:off x="4881900" y="2981838"/>
            <a:ext cx="9833" cy="71263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 flipH="1">
            <a:off x="4881899" y="4525472"/>
            <a:ext cx="1" cy="27974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735976" y="5605998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14544" y="1116027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entry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Straight Arrow Connector 40"/>
          <p:cNvCxnSpPr>
            <a:stCxn id="29" idx="2"/>
            <a:endCxn id="33" idx="0"/>
          </p:cNvCxnSpPr>
          <p:nvPr/>
        </p:nvCxnSpPr>
        <p:spPr bwMode="auto">
          <a:xfrm flipH="1">
            <a:off x="3527511" y="3109187"/>
            <a:ext cx="172202" cy="57481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2" name="Straight Arrow Connector 41"/>
          <p:cNvCxnSpPr>
            <a:stCxn id="29" idx="2"/>
            <a:endCxn id="31" idx="0"/>
          </p:cNvCxnSpPr>
          <p:nvPr/>
        </p:nvCxnSpPr>
        <p:spPr bwMode="auto">
          <a:xfrm>
            <a:off x="3699713" y="3109187"/>
            <a:ext cx="1182187" cy="58528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3" name="Straight Arrow Connector 42"/>
          <p:cNvCxnSpPr>
            <a:stCxn id="33" idx="2"/>
            <a:endCxn id="39" idx="0"/>
          </p:cNvCxnSpPr>
          <p:nvPr/>
        </p:nvCxnSpPr>
        <p:spPr bwMode="auto">
          <a:xfrm>
            <a:off x="3527511" y="4022551"/>
            <a:ext cx="589465" cy="15834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4" name="Straight Arrow Connector 43"/>
          <p:cNvCxnSpPr>
            <a:stCxn id="32" idx="2"/>
            <a:endCxn id="39" idx="0"/>
          </p:cNvCxnSpPr>
          <p:nvPr/>
        </p:nvCxnSpPr>
        <p:spPr bwMode="auto">
          <a:xfrm flipH="1">
            <a:off x="4116976" y="5143774"/>
            <a:ext cx="764923" cy="46222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411931" y="1369835"/>
            <a:ext cx="3237419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need for DU or 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Implicit in 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Compact representation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544029" y="6142446"/>
            <a:ext cx="4542571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SSA form is "recent" (80s)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Prevalent in </a:t>
            </a:r>
            <a:r>
              <a:rPr lang="en-US" sz="1600" i="1" dirty="0" smtClean="0"/>
              <a:t>real </a:t>
            </a:r>
            <a:r>
              <a:rPr lang="en-US" sz="1600" dirty="0" smtClean="0"/>
              <a:t>compilers for {} languages</a:t>
            </a:r>
          </a:p>
        </p:txBody>
      </p:sp>
    </p:spTree>
    <p:extLst>
      <p:ext uri="{BB962C8B-B14F-4D97-AF65-F5344CB8AC3E}">
        <p14:creationId xmlns:p14="http://schemas.microsoft.com/office/powerpoint/2010/main" val="109434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Converting To SSA Form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017713"/>
            <a:ext cx="8305800" cy="2782887"/>
          </a:xfrm>
        </p:spPr>
        <p:txBody>
          <a:bodyPr/>
          <a:lstStyle/>
          <a:p>
            <a:r>
              <a:rPr lang="en-US" sz="2400" dirty="0" smtClean="0"/>
              <a:t>Basic idea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First, add </a:t>
            </a:r>
            <a:r>
              <a:rPr lang="el-GR" sz="2000" dirty="0" smtClean="0"/>
              <a:t>Φ</a:t>
            </a:r>
            <a:r>
              <a:rPr lang="en-US" sz="2000" dirty="0" smtClean="0"/>
              <a:t>-functions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Then rename all </a:t>
            </a:r>
            <a:r>
              <a:rPr lang="en-US" sz="2000" dirty="0" err="1" smtClean="0"/>
              <a:t>defs</a:t>
            </a:r>
            <a:r>
              <a:rPr lang="en-US" sz="2000" dirty="0" smtClean="0"/>
              <a:t> and uses of variables by adding subscripts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3316" name="Date Placeholder 2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3317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74DF49D4-73A0-4C8C-A025-B46E70A51B3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Inserting </a:t>
            </a:r>
            <a:r>
              <a:rPr lang="el-GR" smtClean="0"/>
              <a:t>Φ</a:t>
            </a:r>
            <a:r>
              <a:rPr lang="en-US" smtClean="0"/>
              <a:t>-Functions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17713"/>
            <a:ext cx="8382000" cy="3544887"/>
          </a:xfrm>
        </p:spPr>
        <p:txBody>
          <a:bodyPr/>
          <a:lstStyle/>
          <a:p>
            <a:r>
              <a:rPr lang="en-US" sz="2000" dirty="0" smtClean="0"/>
              <a:t>Add </a:t>
            </a:r>
            <a:r>
              <a:rPr lang="el-GR" sz="2000" dirty="0" smtClean="0"/>
              <a:t>Φ</a:t>
            </a:r>
            <a:r>
              <a:rPr lang="en-US" sz="2000" dirty="0" smtClean="0"/>
              <a:t>-functions for </a:t>
            </a:r>
            <a:r>
              <a:rPr lang="en-US" sz="2000" i="1" dirty="0" smtClean="0"/>
              <a:t>every</a:t>
            </a:r>
            <a:r>
              <a:rPr lang="en-US" sz="2000" dirty="0" smtClean="0"/>
              <a:t> </a:t>
            </a:r>
            <a:r>
              <a:rPr lang="en-US" sz="2000" dirty="0" smtClean="0"/>
              <a:t>variable in the function, </a:t>
            </a:r>
            <a:r>
              <a:rPr lang="en-US" sz="2000" dirty="0" smtClean="0"/>
              <a:t>at every join point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r>
              <a:rPr lang="en-US" sz="2000" dirty="0" smtClean="0"/>
              <a:t>This is called "maximal SSA"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But</a:t>
            </a:r>
          </a:p>
          <a:p>
            <a:pPr lvl="1"/>
            <a:r>
              <a:rPr lang="en-US" sz="1800" dirty="0" smtClean="0"/>
              <a:t>Wastes lots of memory</a:t>
            </a:r>
          </a:p>
          <a:p>
            <a:pPr lvl="1"/>
            <a:r>
              <a:rPr lang="en-US" sz="1800" dirty="0" smtClean="0"/>
              <a:t>Slows compile time</a:t>
            </a:r>
            <a:endParaRPr lang="en-US" sz="1800" dirty="0" smtClean="0"/>
          </a:p>
          <a:p>
            <a:pPr lvl="1"/>
            <a:r>
              <a:rPr lang="en-US" sz="1800" dirty="0" smtClean="0"/>
              <a:t>Not </a:t>
            </a:r>
            <a:r>
              <a:rPr lang="en-US" sz="1800" dirty="0" smtClean="0"/>
              <a:t>needed in many cases</a:t>
            </a:r>
            <a:endParaRPr lang="en-US" sz="1800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CD250F54-4568-465C-BF3F-1AFDC94CE87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Path-convergence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71582" y="1162398"/>
            <a:ext cx="8610600" cy="290237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 smtClean="0"/>
              <a:t>Insert a </a:t>
            </a:r>
            <a:r>
              <a:rPr lang="el-GR" sz="2000" dirty="0" smtClean="0"/>
              <a:t>Φ</a:t>
            </a:r>
            <a:r>
              <a:rPr lang="en-US" sz="2000" dirty="0" smtClean="0"/>
              <a:t>-function for variable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at block </a:t>
            </a:r>
            <a:r>
              <a:rPr lang="en-US" sz="2000" dirty="0" smtClean="0">
                <a:solidFill>
                  <a:srgbClr val="0000FF"/>
                </a:solidFill>
              </a:rPr>
              <a:t>B3</a:t>
            </a:r>
            <a:r>
              <a:rPr lang="en-US" sz="2000" dirty="0" smtClean="0"/>
              <a:t> when:</a:t>
            </a:r>
          </a:p>
          <a:p>
            <a:pPr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There are blocks </a:t>
            </a:r>
            <a:r>
              <a:rPr lang="en-US" sz="1800" dirty="0" smtClean="0">
                <a:solidFill>
                  <a:srgbClr val="0000FF"/>
                </a:solidFill>
              </a:rPr>
              <a:t>B1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00FF"/>
                </a:solidFill>
              </a:rPr>
              <a:t>B2</a:t>
            </a:r>
            <a:r>
              <a:rPr lang="en-US" sz="1800" dirty="0" smtClean="0"/>
              <a:t>, both containing definitions of </a:t>
            </a:r>
            <a:r>
              <a:rPr lang="en-US" sz="1800" dirty="0" smtClean="0">
                <a:solidFill>
                  <a:srgbClr val="0000FF"/>
                </a:solidFill>
              </a:rPr>
              <a:t>a</a:t>
            </a:r>
            <a:r>
              <a:rPr lang="en-US" sz="1800" dirty="0" smtClean="0"/>
              <a:t>, and </a:t>
            </a:r>
            <a:r>
              <a:rPr lang="en-US" sz="1800" dirty="0" smtClean="0">
                <a:solidFill>
                  <a:srgbClr val="0000FF"/>
                </a:solidFill>
              </a:rPr>
              <a:t>B1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 B2</a:t>
            </a:r>
          </a:p>
          <a:p>
            <a:pPr lvl="1">
              <a:defRPr/>
            </a:pPr>
            <a:endParaRPr lang="en-US" sz="1800" dirty="0" smtClean="0">
              <a:solidFill>
                <a:srgbClr val="0000FF"/>
              </a:solidFill>
              <a:sym typeface="Symbol"/>
            </a:endParaRPr>
          </a:p>
          <a:p>
            <a:pPr lvl="1">
              <a:defRPr/>
            </a:pPr>
            <a:r>
              <a:rPr lang="en-US" sz="1800" dirty="0" smtClean="0">
                <a:sym typeface="Symbol"/>
              </a:rPr>
              <a:t>There are </a:t>
            </a:r>
            <a:r>
              <a:rPr lang="en-US" sz="1800" dirty="0" smtClean="0">
                <a:sym typeface="Symbol"/>
              </a:rPr>
              <a:t>paths </a:t>
            </a:r>
            <a:r>
              <a:rPr lang="en-US" sz="1800" dirty="0" smtClean="0">
                <a:sym typeface="Symbol"/>
              </a:rPr>
              <a:t>from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B1</a:t>
            </a:r>
            <a:r>
              <a:rPr lang="en-US" sz="1800" dirty="0" smtClean="0">
                <a:sym typeface="Symbol"/>
              </a:rPr>
              <a:t> to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B3</a:t>
            </a:r>
            <a:r>
              <a:rPr lang="en-US" sz="1800" dirty="0" smtClean="0">
                <a:sym typeface="Symbol"/>
              </a:rPr>
              <a:t> and from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B2</a:t>
            </a:r>
            <a:r>
              <a:rPr lang="en-US" sz="1800" dirty="0" smtClean="0">
                <a:sym typeface="Symbol"/>
              </a:rPr>
              <a:t> to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B3</a:t>
            </a:r>
          </a:p>
          <a:p>
            <a:pPr lvl="1">
              <a:defRPr/>
            </a:pPr>
            <a:endParaRPr lang="en-US" sz="1800" dirty="0" smtClean="0">
              <a:solidFill>
                <a:srgbClr val="0000FF"/>
              </a:solidFill>
              <a:sym typeface="Symbol"/>
            </a:endParaRPr>
          </a:p>
          <a:p>
            <a:pPr lvl="1">
              <a:defRPr/>
            </a:pPr>
            <a:r>
              <a:rPr lang="en-US" sz="1800" dirty="0" smtClean="0">
                <a:sym typeface="Symbol"/>
              </a:rPr>
              <a:t>These paths have no common nodes other than </a:t>
            </a: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B3</a:t>
            </a:r>
          </a:p>
          <a:p>
            <a:pPr lvl="1">
              <a:defRPr/>
            </a:pPr>
            <a:endParaRPr lang="en-US" sz="1800" dirty="0" smtClean="0">
              <a:solidFill>
                <a:srgbClr val="0000FF"/>
              </a:solidFill>
              <a:sym typeface="Symbol"/>
            </a:endParaRPr>
          </a:p>
          <a:p>
            <a:pPr lvl="1">
              <a:defRPr/>
            </a:pPr>
            <a:r>
              <a:rPr lang="en-US" sz="1800" dirty="0" smtClean="0">
                <a:solidFill>
                  <a:srgbClr val="0000FF"/>
                </a:solidFill>
                <a:sym typeface="Symbol"/>
              </a:rPr>
              <a:t>B3</a:t>
            </a:r>
            <a:r>
              <a:rPr lang="en-US" sz="1800" dirty="0" smtClean="0">
                <a:sym typeface="Symbol"/>
              </a:rPr>
              <a:t> is not in both paths prior to the end (</a:t>
            </a:r>
            <a:r>
              <a:rPr lang="en-US" sz="1800" dirty="0" err="1" smtClean="0">
                <a:sym typeface="Symbol"/>
              </a:rPr>
              <a:t>eg</a:t>
            </a:r>
            <a:r>
              <a:rPr lang="en-US" sz="1800" dirty="0" smtClean="0">
                <a:sym typeface="Symbol"/>
              </a:rPr>
              <a:t>: loop), </a:t>
            </a:r>
            <a:r>
              <a:rPr lang="en-US" sz="1800" dirty="0" err="1" smtClean="0">
                <a:sym typeface="Symbol"/>
              </a:rPr>
              <a:t>altho</a:t>
            </a:r>
            <a:r>
              <a:rPr lang="en-US" sz="1800" dirty="0" smtClean="0">
                <a:sym typeface="Symbol"/>
              </a:rPr>
              <a:t>' it may appear in one of them</a:t>
            </a:r>
            <a:endParaRPr lang="en-US" sz="1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1D602DA-9036-4E3A-9DAE-EB33BF49F69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833674" y="4271885"/>
            <a:ext cx="1066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22726" y="6052832"/>
            <a:ext cx="1719851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= </a:t>
            </a:r>
            <a:r>
              <a:rPr lang="el-GR" dirty="0" smtClean="0"/>
              <a:t>Φ</a:t>
            </a:r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99900" y="4251189"/>
            <a:ext cx="1066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3138474" y="5088961"/>
            <a:ext cx="838200" cy="4572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Cloud Callout 11"/>
          <p:cNvSpPr/>
          <p:nvPr/>
        </p:nvSpPr>
        <p:spPr bwMode="auto">
          <a:xfrm>
            <a:off x="5034056" y="5088961"/>
            <a:ext cx="838200" cy="4572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" name="Straight Arrow Connector 6"/>
          <p:cNvCxnSpPr>
            <a:stCxn id="2" idx="2"/>
          </p:cNvCxnSpPr>
          <p:nvPr/>
        </p:nvCxnSpPr>
        <p:spPr bwMode="auto">
          <a:xfrm>
            <a:off x="3367074" y="4805285"/>
            <a:ext cx="304800" cy="367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endCxn id="8" idx="0"/>
          </p:cNvCxnSpPr>
          <p:nvPr/>
        </p:nvCxnSpPr>
        <p:spPr bwMode="auto">
          <a:xfrm flipH="1">
            <a:off x="4282652" y="5409894"/>
            <a:ext cx="859925" cy="6429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5" idx="1"/>
            <a:endCxn id="8" idx="0"/>
          </p:cNvCxnSpPr>
          <p:nvPr/>
        </p:nvCxnSpPr>
        <p:spPr bwMode="auto">
          <a:xfrm>
            <a:off x="3557574" y="5545674"/>
            <a:ext cx="725078" cy="5071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9" idx="2"/>
          </p:cNvCxnSpPr>
          <p:nvPr/>
        </p:nvCxnSpPr>
        <p:spPr bwMode="auto">
          <a:xfrm flipH="1">
            <a:off x="5653074" y="4784589"/>
            <a:ext cx="180226" cy="5090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349576" y="431729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76474" y="432439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9674" y="61348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B3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9494" y="2514600"/>
            <a:ext cx="8382000" cy="2352124"/>
          </a:xfrm>
        </p:spPr>
        <p:txBody>
          <a:bodyPr/>
          <a:lstStyle/>
          <a:p>
            <a:r>
              <a:rPr lang="en-US" sz="2400" dirty="0" smtClean="0"/>
              <a:t>The start node of the </a:t>
            </a:r>
            <a:r>
              <a:rPr lang="en-US" sz="2400" dirty="0" err="1" smtClean="0"/>
              <a:t>flowgraph</a:t>
            </a:r>
            <a:r>
              <a:rPr lang="en-US" sz="2400" dirty="0" smtClean="0"/>
              <a:t> is considered to define every variable (a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r>
              <a:rPr lang="en-US" sz="2400" dirty="0" smtClean="0"/>
              <a:t>)  even if to “undefined”</a:t>
            </a:r>
          </a:p>
          <a:p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l-GR" sz="2400" dirty="0" smtClean="0"/>
              <a:t>Φ</a:t>
            </a:r>
            <a:r>
              <a:rPr lang="en-US" sz="2400" dirty="0" smtClean="0"/>
              <a:t>-function itself defines a variable, so keep adding </a:t>
            </a:r>
            <a:r>
              <a:rPr lang="el-GR" sz="2400" dirty="0" smtClean="0"/>
              <a:t>Φ</a:t>
            </a:r>
            <a:r>
              <a:rPr lang="en-US" sz="2400" dirty="0" smtClean="0"/>
              <a:t>-functions until things converge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73897462-E8B1-48EC-8332-491ACF66973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Dominators and SSA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324222"/>
            <a:ext cx="8534400" cy="2664517"/>
          </a:xfrm>
        </p:spPr>
        <p:txBody>
          <a:bodyPr/>
          <a:lstStyle/>
          <a:p>
            <a:r>
              <a:rPr lang="en-US" sz="2400" dirty="0" smtClean="0"/>
              <a:t>One property of SSA is that </a:t>
            </a:r>
            <a:r>
              <a:rPr lang="en-US" sz="2400" dirty="0" err="1" smtClean="0"/>
              <a:t>defs</a:t>
            </a:r>
            <a:r>
              <a:rPr lang="en-US" sz="2400" dirty="0" smtClean="0"/>
              <a:t> dominate uses.  More specifically:</a:t>
            </a:r>
          </a:p>
          <a:p>
            <a:endParaRPr lang="en-US" sz="1200" dirty="0" smtClean="0"/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= </a:t>
            </a:r>
            <a:r>
              <a:rPr lang="el-GR" sz="2000" dirty="0" smtClean="0"/>
              <a:t>Φ</a:t>
            </a:r>
            <a:r>
              <a:rPr lang="en-US" sz="2000" dirty="0" smtClean="0"/>
              <a:t>(… 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…) is in block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, then the definition of 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/>
              <a:t> dominates the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predecessor of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endParaRPr lang="en-US" sz="1200" dirty="0" smtClean="0"/>
          </a:p>
          <a:p>
            <a:pPr lvl="1"/>
            <a:r>
              <a:rPr lang="en-US" sz="2000" dirty="0" smtClean="0"/>
              <a:t>If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is used in a non-</a:t>
            </a:r>
            <a:r>
              <a:rPr lang="el-GR" sz="2000" dirty="0" smtClean="0"/>
              <a:t>Φ</a:t>
            </a:r>
            <a:r>
              <a:rPr lang="en-US" sz="2000" dirty="0" smtClean="0"/>
              <a:t> statement in block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, then the definition of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dominates block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EC8587E5-85BE-43EB-A699-183DEA1863A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4331393" y="5452264"/>
            <a:ext cx="771888" cy="3658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14800" y="6109801"/>
            <a:ext cx="1719851" cy="4513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= </a:t>
            </a:r>
            <a:r>
              <a:rPr lang="el-GR" dirty="0" smtClean="0"/>
              <a:t>Φ</a:t>
            </a:r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>
            <a:off x="4717337" y="5818070"/>
            <a:ext cx="257389" cy="2917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endCxn id="8" idx="0"/>
          </p:cNvCxnSpPr>
          <p:nvPr/>
        </p:nvCxnSpPr>
        <p:spPr bwMode="auto">
          <a:xfrm flipH="1">
            <a:off x="4974726" y="5466863"/>
            <a:ext cx="859926" cy="6429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11748" y="61918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02091" y="5449954"/>
            <a:ext cx="67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460224" y="4097123"/>
            <a:ext cx="643057" cy="3783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Cloud Callout 23"/>
          <p:cNvSpPr/>
          <p:nvPr/>
        </p:nvSpPr>
        <p:spPr bwMode="auto">
          <a:xfrm>
            <a:off x="4231987" y="4737678"/>
            <a:ext cx="838200" cy="4572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 bwMode="auto">
          <a:xfrm>
            <a:off x="4781753" y="4475501"/>
            <a:ext cx="25121" cy="3512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24" idx="1"/>
            <a:endCxn id="7" idx="0"/>
          </p:cNvCxnSpPr>
          <p:nvPr/>
        </p:nvCxnSpPr>
        <p:spPr bwMode="auto">
          <a:xfrm>
            <a:off x="4651087" y="5194391"/>
            <a:ext cx="66250" cy="2578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Dominance Frontier (1)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2334176"/>
            <a:ext cx="7772400" cy="2478087"/>
          </a:xfrm>
        </p:spPr>
        <p:txBody>
          <a:bodyPr/>
          <a:lstStyle/>
          <a:p>
            <a:r>
              <a:rPr lang="en-US" sz="2400" dirty="0" smtClean="0"/>
              <a:t>To get a practical algorithm for placing </a:t>
            </a:r>
            <a:r>
              <a:rPr lang="el-GR" sz="2400" dirty="0" smtClean="0"/>
              <a:t>Φ</a:t>
            </a:r>
            <a:r>
              <a:rPr lang="en-US" sz="2400" dirty="0" smtClean="0"/>
              <a:t>-functions, we need to avoid looking at all combinations of nodes leading to a join-node</a:t>
            </a:r>
          </a:p>
          <a:p>
            <a:endParaRPr lang="en-US" sz="2400" dirty="0" smtClean="0"/>
          </a:p>
          <a:p>
            <a:r>
              <a:rPr lang="en-US" sz="2400" dirty="0" smtClean="0"/>
              <a:t>Instead, use the dominator tree in the flow graph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358AA41-AEA2-4980-81D9-F148BEC749F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Dominance Frontier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189609"/>
            <a:ext cx="8734296" cy="30386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200" dirty="0" smtClean="0"/>
              <a:t>Definitions</a:t>
            </a:r>
          </a:p>
          <a:p>
            <a:pPr marL="0" indent="0">
              <a:buNone/>
              <a:defRPr/>
            </a:pPr>
            <a:endParaRPr lang="en-US" sz="1300" dirty="0" smtClean="0"/>
          </a:p>
          <a:p>
            <a:pPr lvl="1">
              <a:defRPr/>
            </a:pPr>
            <a:r>
              <a:rPr lang="en-US" sz="1900" dirty="0" smtClean="0">
                <a:solidFill>
                  <a:srgbClr val="0000FF"/>
                </a:solidFill>
              </a:rPr>
              <a:t>x</a:t>
            </a:r>
            <a:r>
              <a:rPr lang="en-US" sz="1900" dirty="0" smtClean="0"/>
              <a:t> </a:t>
            </a:r>
            <a:r>
              <a:rPr lang="en-US" sz="1900" i="1" dirty="0" smtClean="0">
                <a:solidFill>
                  <a:schemeClr val="tx2"/>
                </a:solidFill>
              </a:rPr>
              <a:t>strictly </a:t>
            </a:r>
            <a:r>
              <a:rPr lang="en-US" sz="1900" dirty="0" smtClean="0"/>
              <a:t>dominates</a:t>
            </a:r>
            <a:r>
              <a:rPr lang="en-US" sz="1900" dirty="0" smtClean="0">
                <a:solidFill>
                  <a:schemeClr val="tx2"/>
                </a:solidFill>
              </a:rPr>
              <a:t> </a:t>
            </a:r>
            <a:r>
              <a:rPr lang="en-US" sz="1900" dirty="0" smtClean="0">
                <a:solidFill>
                  <a:srgbClr val="0000FF"/>
                </a:solidFill>
              </a:rPr>
              <a:t>y</a:t>
            </a:r>
            <a:r>
              <a:rPr lang="en-US" sz="1900" dirty="0" smtClean="0"/>
              <a:t> if </a:t>
            </a:r>
            <a:r>
              <a:rPr lang="en-US" sz="1900" dirty="0" smtClean="0">
                <a:solidFill>
                  <a:srgbClr val="0000FF"/>
                </a:solidFill>
              </a:rPr>
              <a:t>x</a:t>
            </a:r>
            <a:r>
              <a:rPr lang="en-US" sz="1900" dirty="0" smtClean="0"/>
              <a:t> dominates </a:t>
            </a:r>
            <a:r>
              <a:rPr lang="en-US" sz="1900" dirty="0" smtClean="0">
                <a:solidFill>
                  <a:srgbClr val="0000FF"/>
                </a:solidFill>
              </a:rPr>
              <a:t>y</a:t>
            </a:r>
            <a:r>
              <a:rPr lang="en-US" sz="1900" dirty="0" smtClean="0"/>
              <a:t> and </a:t>
            </a:r>
            <a:r>
              <a:rPr lang="en-US" sz="1900" dirty="0" smtClean="0">
                <a:solidFill>
                  <a:srgbClr val="0000FF"/>
                </a:solidFill>
              </a:rPr>
              <a:t>x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 y</a:t>
            </a:r>
          </a:p>
          <a:p>
            <a:pPr lvl="1">
              <a:defRPr/>
            </a:pPr>
            <a:r>
              <a:rPr lang="en-US" sz="1900" dirty="0" smtClean="0">
                <a:solidFill>
                  <a:srgbClr val="0000FF"/>
                </a:solidFill>
                <a:sym typeface="Symbol"/>
              </a:rPr>
              <a:t>x </a:t>
            </a:r>
            <a:r>
              <a:rPr lang="en-US" sz="1900" dirty="0" err="1" smtClean="0">
                <a:sym typeface="Symbol"/>
              </a:rPr>
              <a:t>dom</a:t>
            </a:r>
            <a:r>
              <a:rPr lang="en-US" sz="1900" dirty="0" smtClean="0">
                <a:sym typeface="Symbol"/>
              </a:rPr>
              <a:t>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y  &amp;&amp;  </a:t>
            </a:r>
            <a:r>
              <a:rPr lang="en-US" sz="1900" dirty="0" smtClean="0">
                <a:solidFill>
                  <a:srgbClr val="0000FF"/>
                </a:solidFill>
              </a:rPr>
              <a:t>x </a:t>
            </a:r>
            <a:r>
              <a:rPr lang="en-US" sz="1900" dirty="0">
                <a:solidFill>
                  <a:srgbClr val="0000FF"/>
                </a:solidFill>
                <a:sym typeface="Symbol"/>
              </a:rPr>
              <a:t>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y =&gt; x </a:t>
            </a:r>
            <a:r>
              <a:rPr lang="en-US" sz="1900" dirty="0" err="1" smtClean="0">
                <a:sym typeface="Symbol"/>
              </a:rPr>
              <a:t>sdom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 y</a:t>
            </a:r>
          </a:p>
          <a:p>
            <a:pPr lvl="1">
              <a:defRPr/>
            </a:pPr>
            <a:endParaRPr lang="en-US" sz="1300" dirty="0" smtClean="0">
              <a:solidFill>
                <a:srgbClr val="0000FF"/>
              </a:solidFill>
              <a:sym typeface="Symbol"/>
            </a:endParaRPr>
          </a:p>
          <a:p>
            <a:pPr lvl="1">
              <a:defRPr/>
            </a:pPr>
            <a:r>
              <a:rPr lang="en-US" sz="1900" dirty="0" smtClean="0">
                <a:sym typeface="Symbol"/>
              </a:rPr>
              <a:t>The </a:t>
            </a:r>
            <a:r>
              <a:rPr lang="en-US" sz="1900" i="1" dirty="0" smtClean="0">
                <a:solidFill>
                  <a:schemeClr val="tx2"/>
                </a:solidFill>
                <a:sym typeface="Symbol"/>
              </a:rPr>
              <a:t>dominance frontier</a:t>
            </a:r>
            <a:r>
              <a:rPr lang="en-US" sz="19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1900" dirty="0" smtClean="0">
                <a:sym typeface="Symbol"/>
              </a:rPr>
              <a:t>of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x</a:t>
            </a:r>
            <a:r>
              <a:rPr lang="en-US" sz="1900" dirty="0" smtClean="0">
                <a:sym typeface="Symbol"/>
              </a:rPr>
              <a:t> is the set of all nodes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z</a:t>
            </a:r>
            <a:r>
              <a:rPr lang="en-US" sz="1900" dirty="0" smtClean="0">
                <a:sym typeface="Symbol"/>
              </a:rPr>
              <a:t> such that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x</a:t>
            </a:r>
            <a:r>
              <a:rPr lang="en-US" sz="1900" dirty="0" smtClean="0">
                <a:sym typeface="Symbol"/>
              </a:rPr>
              <a:t> dominates a predecessor of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z</a:t>
            </a:r>
            <a:r>
              <a:rPr lang="en-US" sz="1900" dirty="0" smtClean="0">
                <a:sym typeface="Symbol"/>
              </a:rPr>
              <a:t>, but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x</a:t>
            </a:r>
            <a:r>
              <a:rPr lang="en-US" sz="1900" dirty="0" smtClean="0">
                <a:sym typeface="Symbol"/>
              </a:rPr>
              <a:t> does not dominate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z</a:t>
            </a:r>
          </a:p>
          <a:p>
            <a:pPr lvl="1">
              <a:defRPr/>
            </a:pPr>
            <a:endParaRPr lang="en-US" sz="1300" dirty="0" smtClean="0">
              <a:solidFill>
                <a:srgbClr val="0000FF"/>
              </a:solidFill>
              <a:sym typeface="Symbol"/>
            </a:endParaRPr>
          </a:p>
          <a:p>
            <a:pPr lvl="1">
              <a:defRPr/>
            </a:pPr>
            <a:r>
              <a:rPr lang="en-US" sz="1900" dirty="0" smtClean="0">
                <a:sym typeface="Symbol"/>
              </a:rPr>
              <a:t>Dominance </a:t>
            </a:r>
            <a:r>
              <a:rPr lang="en-US" sz="1900" dirty="0">
                <a:sym typeface="Symbol"/>
              </a:rPr>
              <a:t>F</a:t>
            </a:r>
            <a:r>
              <a:rPr lang="en-US" sz="1900" dirty="0" smtClean="0">
                <a:sym typeface="Symbol"/>
              </a:rPr>
              <a:t>rontier is the border between dominated and </a:t>
            </a:r>
            <a:r>
              <a:rPr lang="en-US" sz="1900" dirty="0" err="1" smtClean="0">
                <a:sym typeface="Symbol"/>
              </a:rPr>
              <a:t>undominated</a:t>
            </a:r>
            <a:r>
              <a:rPr lang="en-US" sz="1900" dirty="0" smtClean="0">
                <a:sym typeface="Symbol"/>
              </a:rPr>
              <a:t> nodes; it passes thru the </a:t>
            </a:r>
            <a:r>
              <a:rPr lang="en-US" sz="1900" i="1" dirty="0" err="1" smtClean="0">
                <a:sym typeface="Symbol"/>
              </a:rPr>
              <a:t>un</a:t>
            </a:r>
            <a:r>
              <a:rPr lang="en-US" sz="1900" dirty="0" err="1" smtClean="0">
                <a:sym typeface="Symbol"/>
              </a:rPr>
              <a:t>dominated</a:t>
            </a:r>
            <a:r>
              <a:rPr lang="en-US" sz="1900" dirty="0" smtClean="0">
                <a:sym typeface="Symbol"/>
              </a:rPr>
              <a:t> set</a:t>
            </a:r>
          </a:p>
          <a:p>
            <a:pPr lvl="1">
              <a:defRPr/>
            </a:pPr>
            <a:endParaRPr lang="en-US" sz="1900" dirty="0" smtClean="0">
              <a:sym typeface="Symbol"/>
            </a:endParaRPr>
          </a:p>
          <a:p>
            <a:pPr lvl="1">
              <a:defRPr/>
            </a:pPr>
            <a:r>
              <a:rPr lang="en-US" sz="1900" dirty="0" smtClean="0">
                <a:sym typeface="Symbol"/>
              </a:rPr>
              <a:t>Leave </a:t>
            </a:r>
            <a:r>
              <a:rPr lang="en-US" sz="1900" dirty="0" smtClean="0">
                <a:solidFill>
                  <a:srgbClr val="0000FF"/>
                </a:solidFill>
                <a:sym typeface="Symbol"/>
              </a:rPr>
              <a:t>x</a:t>
            </a:r>
            <a:r>
              <a:rPr lang="en-US" sz="1900" dirty="0" smtClean="0">
                <a:sym typeface="Symbol"/>
              </a:rPr>
              <a:t> in all directions; stop when you hit </a:t>
            </a:r>
            <a:r>
              <a:rPr lang="en-US" sz="1900" i="1" dirty="0" err="1" smtClean="0">
                <a:sym typeface="Symbol"/>
              </a:rPr>
              <a:t>un</a:t>
            </a:r>
            <a:r>
              <a:rPr lang="en-US" sz="1900" dirty="0" err="1" smtClean="0">
                <a:sym typeface="Symbol"/>
              </a:rPr>
              <a:t>dominated</a:t>
            </a:r>
            <a:r>
              <a:rPr lang="en-US" sz="1900" dirty="0" smtClean="0">
                <a:sym typeface="Symbol"/>
              </a:rPr>
              <a:t> nodes</a:t>
            </a:r>
            <a:endParaRPr lang="en-US" sz="19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9399B57B-3440-4DBE-8FF4-6806D67803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2354225" y="4586762"/>
            <a:ext cx="366066" cy="33855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7528" y="6033822"/>
            <a:ext cx="348651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40150" y="5334000"/>
            <a:ext cx="39421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 bwMode="auto">
          <a:xfrm flipH="1">
            <a:off x="2921854" y="5507771"/>
            <a:ext cx="578967" cy="52605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4" name="Straight Arrow Connector 13"/>
          <p:cNvCxnSpPr>
            <a:stCxn id="7" idx="2"/>
            <a:endCxn id="11" idx="0"/>
          </p:cNvCxnSpPr>
          <p:nvPr/>
        </p:nvCxnSpPr>
        <p:spPr bwMode="auto">
          <a:xfrm>
            <a:off x="2537258" y="4925316"/>
            <a:ext cx="0" cy="40868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3" name="Straight Arrow Connector 32"/>
          <p:cNvCxnSpPr>
            <a:stCxn id="11" idx="2"/>
            <a:endCxn id="10" idx="0"/>
          </p:cNvCxnSpPr>
          <p:nvPr/>
        </p:nvCxnSpPr>
        <p:spPr bwMode="auto">
          <a:xfrm>
            <a:off x="2537258" y="5672554"/>
            <a:ext cx="384596" cy="36126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419600" y="4919530"/>
            <a:ext cx="1676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dirty="0" err="1" smtClean="0"/>
              <a:t>dom</a:t>
            </a:r>
            <a:r>
              <a:rPr lang="en-US" dirty="0" smtClean="0"/>
              <a:t> {x, y}</a:t>
            </a:r>
          </a:p>
          <a:p>
            <a:r>
              <a:rPr lang="en-US" dirty="0" smtClean="0"/>
              <a:t>x </a:t>
            </a:r>
            <a:r>
              <a:rPr lang="en-US" dirty="0" err="1" smtClean="0"/>
              <a:t>sdom</a:t>
            </a:r>
            <a:r>
              <a:rPr lang="en-US" dirty="0" smtClean="0"/>
              <a:t> {y}</a:t>
            </a:r>
          </a:p>
          <a:p>
            <a:r>
              <a:rPr lang="en-US" dirty="0" smtClean="0"/>
              <a:t>z </a:t>
            </a:r>
            <a:r>
              <a:rPr lang="en-US" dirty="0" smtClean="0">
                <a:sym typeface="Symbol" panose="05050102010706020507" pitchFamily="18" charset="2"/>
              </a:rPr>
              <a:t>DF(x)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2C47F64-65FF-40B6-AACD-5AD250C68CF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6" name="Oval 6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4038600" y="1600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</a:t>
            </a:r>
          </a:p>
        </p:txBody>
      </p:sp>
      <p:sp>
        <p:nvSpPr>
          <p:cNvPr id="20487" name="Oval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2133600" y="2286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2</a:t>
            </a:r>
          </a:p>
        </p:txBody>
      </p:sp>
      <p:sp>
        <p:nvSpPr>
          <p:cNvPr id="20488" name="Oval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2133600" y="32766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3</a:t>
            </a:r>
          </a:p>
        </p:txBody>
      </p:sp>
      <p:sp>
        <p:nvSpPr>
          <p:cNvPr id="20489" name="Oval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2209800" y="4343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4</a:t>
            </a:r>
          </a:p>
        </p:txBody>
      </p:sp>
      <p:sp>
        <p:nvSpPr>
          <p:cNvPr id="20490" name="Oval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4038600" y="5410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13</a:t>
            </a:r>
          </a:p>
        </p:txBody>
      </p:sp>
      <p:sp>
        <p:nvSpPr>
          <p:cNvPr id="20491" name="Oval 11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4114800" y="2667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5</a:t>
            </a:r>
          </a:p>
        </p:txBody>
      </p:sp>
      <p:sp>
        <p:nvSpPr>
          <p:cNvPr id="20492" name="Oval 12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3505200" y="3581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6</a:t>
            </a:r>
          </a:p>
        </p:txBody>
      </p:sp>
      <p:sp>
        <p:nvSpPr>
          <p:cNvPr id="20493" name="Oval 13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7</a:t>
            </a:r>
          </a:p>
        </p:txBody>
      </p:sp>
      <p:sp>
        <p:nvSpPr>
          <p:cNvPr id="20494" name="Oval 14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4191000" y="4495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8</a:t>
            </a:r>
          </a:p>
        </p:txBody>
      </p:sp>
      <p:sp>
        <p:nvSpPr>
          <p:cNvPr id="20495" name="Oval 15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6553200" y="2667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9</a:t>
            </a:r>
          </a:p>
        </p:txBody>
      </p:sp>
      <p:sp>
        <p:nvSpPr>
          <p:cNvPr id="20496" name="Oval 16"/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5943600" y="3352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10</a:t>
            </a:r>
          </a:p>
        </p:txBody>
      </p:sp>
      <p:sp>
        <p:nvSpPr>
          <p:cNvPr id="20497" name="Oval 17"/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7162800" y="3352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11</a:t>
            </a:r>
          </a:p>
        </p:txBody>
      </p:sp>
      <p:sp>
        <p:nvSpPr>
          <p:cNvPr id="20498" name="Oval 18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12</a:t>
            </a:r>
          </a:p>
        </p:txBody>
      </p:sp>
      <p:cxnSp>
        <p:nvCxnSpPr>
          <p:cNvPr id="20499" name="Straight Arrow Connector 20"/>
          <p:cNvCxnSpPr>
            <a:cxnSpLocks noChangeShapeType="1"/>
            <a:stCxn id="20486" idx="4"/>
            <a:endCxn id="2049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4076700" y="2362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Straight Arrow Connector 22"/>
          <p:cNvCxnSpPr>
            <a:cxnSpLocks noChangeShapeType="1"/>
            <a:stCxn id="20486" idx="6"/>
            <a:endCxn id="20495" idx="1"/>
          </p:cNvCxnSpPr>
          <p:nvPr>
            <p:custDataLst>
              <p:tags r:id="rId19"/>
            </p:custDataLst>
          </p:nvPr>
        </p:nvCxnSpPr>
        <p:spPr bwMode="auto">
          <a:xfrm>
            <a:off x="4572000" y="1866900"/>
            <a:ext cx="2058988" cy="877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Straight Arrow Connector 24"/>
          <p:cNvCxnSpPr>
            <a:cxnSpLocks noChangeShapeType="1"/>
            <a:stCxn id="20495" idx="3"/>
            <a:endCxn id="20496" idx="7"/>
          </p:cNvCxnSpPr>
          <p:nvPr>
            <p:custDataLst>
              <p:tags r:id="rId20"/>
            </p:custDataLst>
          </p:nvPr>
        </p:nvCxnSpPr>
        <p:spPr bwMode="auto">
          <a:xfrm rot="5400000">
            <a:off x="6361113" y="3160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Straight Arrow Connector 26"/>
          <p:cNvCxnSpPr>
            <a:cxnSpLocks noChangeShapeType="1"/>
            <a:stCxn id="20495" idx="5"/>
            <a:endCxn id="20497" idx="1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970713" y="3160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Arrow Connector 28"/>
          <p:cNvCxnSpPr>
            <a:cxnSpLocks noChangeShapeType="1"/>
            <a:stCxn id="20496" idx="5"/>
            <a:endCxn id="20498" idx="1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23013" y="38846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Arrow Connector 30"/>
          <p:cNvCxnSpPr>
            <a:cxnSpLocks noChangeShapeType="1"/>
            <a:stCxn id="20497" idx="3"/>
            <a:endCxn id="20498" idx="7"/>
          </p:cNvCxnSpPr>
          <p:nvPr>
            <p:custDataLst>
              <p:tags r:id="rId23"/>
            </p:custDataLst>
          </p:nvPr>
        </p:nvCxnSpPr>
        <p:spPr bwMode="auto">
          <a:xfrm rot="5400000">
            <a:off x="6932613" y="3960813"/>
            <a:ext cx="460375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Arrow Connector 32"/>
          <p:cNvCxnSpPr>
            <a:cxnSpLocks noChangeShapeType="1"/>
            <a:stCxn id="20493" idx="5"/>
            <a:endCxn id="20498" idx="2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694363" y="3522663"/>
            <a:ext cx="496887" cy="1373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Arrow Connector 34"/>
          <p:cNvCxnSpPr>
            <a:cxnSpLocks noChangeShapeType="1"/>
            <a:stCxn id="20491" idx="5"/>
            <a:endCxn id="20493" idx="1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4494213" y="31988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Arrow Connector 36"/>
          <p:cNvCxnSpPr>
            <a:cxnSpLocks noChangeShapeType="1"/>
            <a:stCxn id="20491" idx="3"/>
            <a:endCxn id="20492" idx="7"/>
          </p:cNvCxnSpPr>
          <p:nvPr>
            <p:custDataLst>
              <p:tags r:id="rId26"/>
            </p:custDataLst>
          </p:nvPr>
        </p:nvCxnSpPr>
        <p:spPr bwMode="auto">
          <a:xfrm rot="5400000">
            <a:off x="3808413" y="3275013"/>
            <a:ext cx="5365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Straight Arrow Connector 38"/>
          <p:cNvCxnSpPr>
            <a:cxnSpLocks noChangeShapeType="1"/>
            <a:stCxn id="20492" idx="5"/>
            <a:endCxn id="20494" idx="1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3846513" y="4151313"/>
            <a:ext cx="5365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Straight Arrow Connector 40"/>
          <p:cNvCxnSpPr>
            <a:cxnSpLocks noChangeShapeType="1"/>
            <a:stCxn id="20493" idx="3"/>
            <a:endCxn id="20494" idx="7"/>
          </p:cNvCxnSpPr>
          <p:nvPr>
            <p:custDataLst>
              <p:tags r:id="rId28"/>
            </p:custDataLst>
          </p:nvPr>
        </p:nvCxnSpPr>
        <p:spPr bwMode="auto">
          <a:xfrm rot="5400000">
            <a:off x="4456113" y="4151313"/>
            <a:ext cx="6127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Straight Arrow Connector 42"/>
          <p:cNvCxnSpPr>
            <a:cxnSpLocks noChangeShapeType="1"/>
            <a:stCxn id="20494" idx="4"/>
            <a:endCxn id="2049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4191000" y="5143500"/>
            <a:ext cx="3810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Straight Arrow Connector 44"/>
          <p:cNvCxnSpPr>
            <a:cxnSpLocks noChangeShapeType="1"/>
            <a:stCxn id="20498" idx="3"/>
            <a:endCxn id="20490" idx="7"/>
          </p:cNvCxnSpPr>
          <p:nvPr>
            <p:custDataLst>
              <p:tags r:id="rId30"/>
            </p:custDataLst>
          </p:nvPr>
        </p:nvCxnSpPr>
        <p:spPr bwMode="auto">
          <a:xfrm rot="5400000">
            <a:off x="5180013" y="3960813"/>
            <a:ext cx="841375" cy="2212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Arrow Connector 46"/>
          <p:cNvCxnSpPr>
            <a:cxnSpLocks noChangeShapeType="1"/>
            <a:stCxn id="20489" idx="5"/>
            <a:endCxn id="2049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3046413" y="4418013"/>
            <a:ext cx="688975" cy="145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Arrow Connector 48"/>
          <p:cNvCxnSpPr>
            <a:cxnSpLocks noChangeShapeType="1"/>
            <a:stCxn id="20492" idx="3"/>
            <a:endCxn id="20489" idx="7"/>
          </p:cNvCxnSpPr>
          <p:nvPr>
            <p:custDataLst>
              <p:tags r:id="rId32"/>
            </p:custDataLst>
          </p:nvPr>
        </p:nvCxnSpPr>
        <p:spPr bwMode="auto">
          <a:xfrm rot="5400000">
            <a:off x="2932113" y="3770313"/>
            <a:ext cx="384175" cy="917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Straight Arrow Connector 50"/>
          <p:cNvCxnSpPr>
            <a:cxnSpLocks noChangeShapeType="1"/>
            <a:stCxn id="20486" idx="2"/>
            <a:endCxn id="20487" idx="7"/>
          </p:cNvCxnSpPr>
          <p:nvPr>
            <p:custDataLst>
              <p:tags r:id="rId33"/>
            </p:custDataLst>
          </p:nvPr>
        </p:nvCxnSpPr>
        <p:spPr bwMode="auto">
          <a:xfrm rot="10800000" flipV="1">
            <a:off x="2589213" y="1866900"/>
            <a:ext cx="1449387" cy="49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Straight Arrow Connector 52"/>
          <p:cNvCxnSpPr>
            <a:cxnSpLocks noChangeShapeType="1"/>
            <a:stCxn id="20487" idx="4"/>
            <a:endCxn id="20488" idx="0"/>
          </p:cNvCxnSpPr>
          <p:nvPr>
            <p:custDataLst>
              <p:tags r:id="rId34"/>
            </p:custDataLst>
          </p:nvPr>
        </p:nvCxnSpPr>
        <p:spPr bwMode="auto">
          <a:xfrm rot="5400000">
            <a:off x="2171701" y="3048000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Straight Arrow Connector 54"/>
          <p:cNvCxnSpPr>
            <a:cxnSpLocks noChangeShapeType="1"/>
            <a:stCxn id="20488" idx="4"/>
            <a:endCxn id="20489" idx="0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2171700" y="40386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Freeform 5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2450" y="3140075"/>
            <a:ext cx="412750" cy="695325"/>
          </a:xfrm>
          <a:custGeom>
            <a:avLst/>
            <a:gdLst>
              <a:gd name="T0" fmla="*/ 382989 w 413425"/>
              <a:gd name="T1" fmla="*/ 573598 h 695528"/>
              <a:gd name="T2" fmla="*/ 179375 w 413425"/>
              <a:gd name="T3" fmla="*/ 661095 h 695528"/>
              <a:gd name="T4" fmla="*/ 4848 w 413425"/>
              <a:gd name="T5" fmla="*/ 369435 h 695528"/>
              <a:gd name="T6" fmla="*/ 208463 w 413425"/>
              <a:gd name="T7" fmla="*/ 29165 h 695528"/>
              <a:gd name="T8" fmla="*/ 412076 w 413425"/>
              <a:gd name="T9" fmla="*/ 194439 h 695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25"/>
              <a:gd name="T16" fmla="*/ 0 h 695528"/>
              <a:gd name="T17" fmla="*/ 413425 w 413425"/>
              <a:gd name="T18" fmla="*/ 695528 h 695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25" h="695528">
                <a:moveTo>
                  <a:pt x="384242" y="573932"/>
                </a:moveTo>
                <a:cubicBezTo>
                  <a:pt x="313717" y="634730"/>
                  <a:pt x="243192" y="695528"/>
                  <a:pt x="179962" y="661481"/>
                </a:cubicBezTo>
                <a:cubicBezTo>
                  <a:pt x="116732" y="627434"/>
                  <a:pt x="0" y="475034"/>
                  <a:pt x="4864" y="369651"/>
                </a:cubicBezTo>
                <a:cubicBezTo>
                  <a:pt x="9728" y="264268"/>
                  <a:pt x="141052" y="58366"/>
                  <a:pt x="209145" y="29183"/>
                </a:cubicBezTo>
                <a:cubicBezTo>
                  <a:pt x="277238" y="0"/>
                  <a:pt x="345331" y="97276"/>
                  <a:pt x="413425" y="194553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5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044825" y="2513013"/>
            <a:ext cx="1185863" cy="2413000"/>
          </a:xfrm>
          <a:custGeom>
            <a:avLst/>
            <a:gdLst>
              <a:gd name="T0" fmla="*/ 1157355 w 1185154"/>
              <a:gd name="T1" fmla="*/ 2340554 h 2412459"/>
              <a:gd name="T2" fmla="*/ 582735 w 1185154"/>
              <a:gd name="T3" fmla="*/ 2340554 h 2412459"/>
              <a:gd name="T4" fmla="*/ 154206 w 1185154"/>
              <a:gd name="T5" fmla="*/ 1902612 h 2412459"/>
              <a:gd name="T6" fmla="*/ 47073 w 1185154"/>
              <a:gd name="T7" fmla="*/ 754231 h 2412459"/>
              <a:gd name="T8" fmla="*/ 436646 w 1185154"/>
              <a:gd name="T9" fmla="*/ 111918 h 2412459"/>
              <a:gd name="T10" fmla="*/ 982047 w 1185154"/>
              <a:gd name="T11" fmla="*/ 82723 h 2412459"/>
              <a:gd name="T12" fmla="*/ 1186572 w 1185154"/>
              <a:gd name="T13" fmla="*/ 209238 h 2412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85154"/>
              <a:gd name="T22" fmla="*/ 0 h 2412459"/>
              <a:gd name="T23" fmla="*/ 1185154 w 1185154"/>
              <a:gd name="T24" fmla="*/ 2412459 h 24124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85154" h="2412459">
                <a:moveTo>
                  <a:pt x="1155971" y="2339502"/>
                </a:moveTo>
                <a:cubicBezTo>
                  <a:pt x="952500" y="2375980"/>
                  <a:pt x="749030" y="2412459"/>
                  <a:pt x="582039" y="2339502"/>
                </a:cubicBezTo>
                <a:cubicBezTo>
                  <a:pt x="415048" y="2266545"/>
                  <a:pt x="243192" y="2166025"/>
                  <a:pt x="154022" y="1901757"/>
                </a:cubicBezTo>
                <a:cubicBezTo>
                  <a:pt x="64852" y="1637489"/>
                  <a:pt x="0" y="1052208"/>
                  <a:pt x="47017" y="753893"/>
                </a:cubicBezTo>
                <a:cubicBezTo>
                  <a:pt x="94034" y="455578"/>
                  <a:pt x="280481" y="223736"/>
                  <a:pt x="436124" y="111868"/>
                </a:cubicBezTo>
                <a:cubicBezTo>
                  <a:pt x="591767" y="0"/>
                  <a:pt x="856035" y="66472"/>
                  <a:pt x="980873" y="82685"/>
                </a:cubicBezTo>
                <a:cubicBezTo>
                  <a:pt x="1105711" y="98898"/>
                  <a:pt x="1145432" y="154021"/>
                  <a:pt x="1185154" y="209144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" name="Straight Arrow Connector 20"/>
          <p:cNvCxnSpPr>
            <a:cxnSpLocks noChangeShapeType="1"/>
            <a:endCxn id="20486" idx="0"/>
          </p:cNvCxnSpPr>
          <p:nvPr>
            <p:custDataLst>
              <p:tags r:id="rId38"/>
            </p:custDataLst>
          </p:nvPr>
        </p:nvCxnSpPr>
        <p:spPr bwMode="auto">
          <a:xfrm>
            <a:off x="4305300" y="1143000"/>
            <a:ext cx="0" cy="457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Def-Use (DU)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524000"/>
            <a:ext cx="8001000" cy="449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Common dataflow analysis problem: </a:t>
            </a:r>
          </a:p>
          <a:p>
            <a:pPr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Find all sites where a variable is used ( </a:t>
            </a:r>
            <a:r>
              <a:rPr lang="en-US" sz="1800" dirty="0" smtClean="0">
                <a:solidFill>
                  <a:srgbClr val="0000FF"/>
                </a:solidFill>
              </a:rPr>
              <a:t>=x</a:t>
            </a:r>
            <a:r>
              <a:rPr lang="en-US" sz="1800" dirty="0" smtClean="0"/>
              <a:t> )</a:t>
            </a:r>
          </a:p>
          <a:p>
            <a:pPr lvl="1">
              <a:defRPr/>
            </a:pPr>
            <a:r>
              <a:rPr lang="en-US" sz="1800" dirty="0" smtClean="0"/>
              <a:t>Find all sites where that variable was last defined (</a:t>
            </a:r>
            <a:r>
              <a:rPr lang="en-US" sz="1800" dirty="0" smtClean="0">
                <a:solidFill>
                  <a:srgbClr val="0000FF"/>
                </a:solidFill>
              </a:rPr>
              <a:t>x=</a:t>
            </a:r>
            <a:r>
              <a:rPr lang="en-US" sz="1800" dirty="0" smtClean="0"/>
              <a:t> 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Traditional solution: </a:t>
            </a:r>
          </a:p>
          <a:p>
            <a:pPr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err="1" smtClean="0"/>
              <a:t>Def</a:t>
            </a:r>
            <a:r>
              <a:rPr lang="en-US" sz="1800" dirty="0" smtClean="0"/>
              <a:t>-Use (DU) chains – additional data structure on top of </a:t>
            </a:r>
            <a:r>
              <a:rPr lang="en-US" sz="1800" dirty="0" err="1" smtClean="0"/>
              <a:t>flowgraph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Link each </a:t>
            </a:r>
            <a:r>
              <a:rPr lang="en-US" sz="1800" dirty="0" err="1" smtClean="0"/>
              <a:t>def</a:t>
            </a:r>
            <a:r>
              <a:rPr lang="en-US" sz="1800" dirty="0" smtClean="0"/>
              <a:t> (assigns-to) of a variable to all uses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Use-</a:t>
            </a:r>
            <a:r>
              <a:rPr lang="en-US" sz="1800" dirty="0" err="1" smtClean="0"/>
              <a:t>Def</a:t>
            </a:r>
            <a:r>
              <a:rPr lang="en-US" sz="1800" dirty="0" smtClean="0"/>
              <a:t> (UD) chains</a:t>
            </a:r>
          </a:p>
          <a:p>
            <a:pPr lvl="1">
              <a:defRPr/>
            </a:pPr>
            <a:r>
              <a:rPr lang="en-US" sz="1800" dirty="0" smtClean="0"/>
              <a:t>Link each use of a variable to its </a:t>
            </a:r>
            <a:r>
              <a:rPr lang="en-US" sz="1800" dirty="0" err="1" smtClean="0"/>
              <a:t>def</a:t>
            </a:r>
            <a:endParaRPr lang="en-US" sz="1800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0AF5F8B3-07E6-40A2-A085-2ED115CA6F4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Node 5 dominates ...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2C47F64-65FF-40B6-AACD-5AD250C68CF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6" name="Oval 6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4038600" y="1600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</a:t>
            </a:r>
          </a:p>
        </p:txBody>
      </p:sp>
      <p:sp>
        <p:nvSpPr>
          <p:cNvPr id="20487" name="Oval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2133600" y="2286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2</a:t>
            </a:r>
          </a:p>
        </p:txBody>
      </p:sp>
      <p:sp>
        <p:nvSpPr>
          <p:cNvPr id="20488" name="Oval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2133600" y="32766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3</a:t>
            </a:r>
          </a:p>
        </p:txBody>
      </p:sp>
      <p:sp>
        <p:nvSpPr>
          <p:cNvPr id="20489" name="Oval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2209800" y="43434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4</a:t>
            </a:r>
          </a:p>
        </p:txBody>
      </p:sp>
      <p:sp>
        <p:nvSpPr>
          <p:cNvPr id="20490" name="Oval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4038600" y="54102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13</a:t>
            </a:r>
          </a:p>
        </p:txBody>
      </p:sp>
      <p:sp>
        <p:nvSpPr>
          <p:cNvPr id="20491" name="Oval 11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4114800" y="2667000"/>
            <a:ext cx="5334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 dirty="0"/>
              <a:t>5</a:t>
            </a:r>
          </a:p>
        </p:txBody>
      </p:sp>
      <p:sp>
        <p:nvSpPr>
          <p:cNvPr id="20492" name="Oval 12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3505200" y="35814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6</a:t>
            </a:r>
          </a:p>
        </p:txBody>
      </p:sp>
      <p:sp>
        <p:nvSpPr>
          <p:cNvPr id="20493" name="Oval 13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7</a:t>
            </a:r>
          </a:p>
        </p:txBody>
      </p:sp>
      <p:sp>
        <p:nvSpPr>
          <p:cNvPr id="20494" name="Oval 14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4191000" y="4495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8</a:t>
            </a:r>
          </a:p>
        </p:txBody>
      </p:sp>
      <p:sp>
        <p:nvSpPr>
          <p:cNvPr id="20495" name="Oval 15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6553200" y="2667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9</a:t>
            </a:r>
          </a:p>
        </p:txBody>
      </p:sp>
      <p:sp>
        <p:nvSpPr>
          <p:cNvPr id="20496" name="Oval 16"/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5943600" y="3352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10</a:t>
            </a:r>
          </a:p>
        </p:txBody>
      </p:sp>
      <p:sp>
        <p:nvSpPr>
          <p:cNvPr id="20497" name="Oval 17"/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7162800" y="33528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11</a:t>
            </a:r>
          </a:p>
        </p:txBody>
      </p:sp>
      <p:sp>
        <p:nvSpPr>
          <p:cNvPr id="20498" name="Oval 18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12</a:t>
            </a:r>
          </a:p>
        </p:txBody>
      </p:sp>
      <p:cxnSp>
        <p:nvCxnSpPr>
          <p:cNvPr id="20499" name="Straight Arrow Connector 20"/>
          <p:cNvCxnSpPr>
            <a:cxnSpLocks noChangeShapeType="1"/>
            <a:stCxn id="20486" idx="4"/>
            <a:endCxn id="2049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4076700" y="2362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Straight Arrow Connector 22"/>
          <p:cNvCxnSpPr>
            <a:cxnSpLocks noChangeShapeType="1"/>
            <a:stCxn id="20486" idx="6"/>
            <a:endCxn id="20495" idx="1"/>
          </p:cNvCxnSpPr>
          <p:nvPr>
            <p:custDataLst>
              <p:tags r:id="rId19"/>
            </p:custDataLst>
          </p:nvPr>
        </p:nvCxnSpPr>
        <p:spPr bwMode="auto">
          <a:xfrm>
            <a:off x="4572000" y="1866900"/>
            <a:ext cx="2058988" cy="877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Straight Arrow Connector 24"/>
          <p:cNvCxnSpPr>
            <a:cxnSpLocks noChangeShapeType="1"/>
            <a:stCxn id="20495" idx="3"/>
            <a:endCxn id="20496" idx="7"/>
          </p:cNvCxnSpPr>
          <p:nvPr>
            <p:custDataLst>
              <p:tags r:id="rId20"/>
            </p:custDataLst>
          </p:nvPr>
        </p:nvCxnSpPr>
        <p:spPr bwMode="auto">
          <a:xfrm rot="5400000">
            <a:off x="6361113" y="3160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Straight Arrow Connector 26"/>
          <p:cNvCxnSpPr>
            <a:cxnSpLocks noChangeShapeType="1"/>
            <a:stCxn id="20495" idx="5"/>
            <a:endCxn id="20497" idx="1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970713" y="316071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Arrow Connector 28"/>
          <p:cNvCxnSpPr>
            <a:cxnSpLocks noChangeShapeType="1"/>
            <a:stCxn id="20496" idx="5"/>
            <a:endCxn id="20498" idx="1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23013" y="38846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Arrow Connector 30"/>
          <p:cNvCxnSpPr>
            <a:cxnSpLocks noChangeShapeType="1"/>
            <a:stCxn id="20497" idx="3"/>
            <a:endCxn id="20498" idx="7"/>
          </p:cNvCxnSpPr>
          <p:nvPr>
            <p:custDataLst>
              <p:tags r:id="rId23"/>
            </p:custDataLst>
          </p:nvPr>
        </p:nvCxnSpPr>
        <p:spPr bwMode="auto">
          <a:xfrm rot="5400000">
            <a:off x="6932613" y="3960813"/>
            <a:ext cx="460375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Arrow Connector 32"/>
          <p:cNvCxnSpPr>
            <a:cxnSpLocks noChangeShapeType="1"/>
            <a:stCxn id="20493" idx="5"/>
            <a:endCxn id="20498" idx="2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694363" y="3522663"/>
            <a:ext cx="496887" cy="1373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Arrow Connector 34"/>
          <p:cNvCxnSpPr>
            <a:cxnSpLocks noChangeShapeType="1"/>
            <a:stCxn id="20491" idx="5"/>
            <a:endCxn id="20493" idx="1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4494213" y="319881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Arrow Connector 36"/>
          <p:cNvCxnSpPr>
            <a:cxnSpLocks noChangeShapeType="1"/>
            <a:stCxn id="20491" idx="3"/>
            <a:endCxn id="20492" idx="7"/>
          </p:cNvCxnSpPr>
          <p:nvPr>
            <p:custDataLst>
              <p:tags r:id="rId26"/>
            </p:custDataLst>
          </p:nvPr>
        </p:nvCxnSpPr>
        <p:spPr bwMode="auto">
          <a:xfrm rot="5400000">
            <a:off x="3808413" y="3275013"/>
            <a:ext cx="5365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Straight Arrow Connector 38"/>
          <p:cNvCxnSpPr>
            <a:cxnSpLocks noChangeShapeType="1"/>
            <a:stCxn id="20492" idx="5"/>
            <a:endCxn id="20494" idx="1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3846513" y="4151313"/>
            <a:ext cx="5365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Straight Arrow Connector 40"/>
          <p:cNvCxnSpPr>
            <a:cxnSpLocks noChangeShapeType="1"/>
            <a:stCxn id="20493" idx="3"/>
            <a:endCxn id="20494" idx="7"/>
          </p:cNvCxnSpPr>
          <p:nvPr>
            <p:custDataLst>
              <p:tags r:id="rId28"/>
            </p:custDataLst>
          </p:nvPr>
        </p:nvCxnSpPr>
        <p:spPr bwMode="auto">
          <a:xfrm rot="5400000">
            <a:off x="4456113" y="4151313"/>
            <a:ext cx="6127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Straight Arrow Connector 42"/>
          <p:cNvCxnSpPr>
            <a:cxnSpLocks noChangeShapeType="1"/>
            <a:stCxn id="20494" idx="4"/>
            <a:endCxn id="2049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4191000" y="5143500"/>
            <a:ext cx="3810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Straight Arrow Connector 44"/>
          <p:cNvCxnSpPr>
            <a:cxnSpLocks noChangeShapeType="1"/>
            <a:stCxn id="20498" idx="3"/>
            <a:endCxn id="20490" idx="7"/>
          </p:cNvCxnSpPr>
          <p:nvPr>
            <p:custDataLst>
              <p:tags r:id="rId30"/>
            </p:custDataLst>
          </p:nvPr>
        </p:nvCxnSpPr>
        <p:spPr bwMode="auto">
          <a:xfrm rot="5400000">
            <a:off x="5180013" y="3960813"/>
            <a:ext cx="841375" cy="2212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Arrow Connector 46"/>
          <p:cNvCxnSpPr>
            <a:cxnSpLocks noChangeShapeType="1"/>
            <a:stCxn id="20489" idx="5"/>
            <a:endCxn id="2049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3046413" y="4418013"/>
            <a:ext cx="688975" cy="145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Arrow Connector 48"/>
          <p:cNvCxnSpPr>
            <a:cxnSpLocks noChangeShapeType="1"/>
            <a:stCxn id="20492" idx="3"/>
            <a:endCxn id="20489" idx="7"/>
          </p:cNvCxnSpPr>
          <p:nvPr>
            <p:custDataLst>
              <p:tags r:id="rId32"/>
            </p:custDataLst>
          </p:nvPr>
        </p:nvCxnSpPr>
        <p:spPr bwMode="auto">
          <a:xfrm rot="5400000">
            <a:off x="2932113" y="3770313"/>
            <a:ext cx="384175" cy="917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Straight Arrow Connector 50"/>
          <p:cNvCxnSpPr>
            <a:cxnSpLocks noChangeShapeType="1"/>
            <a:stCxn id="20486" idx="2"/>
            <a:endCxn id="20487" idx="7"/>
          </p:cNvCxnSpPr>
          <p:nvPr>
            <p:custDataLst>
              <p:tags r:id="rId33"/>
            </p:custDataLst>
          </p:nvPr>
        </p:nvCxnSpPr>
        <p:spPr bwMode="auto">
          <a:xfrm rot="10800000" flipV="1">
            <a:off x="2589213" y="1866900"/>
            <a:ext cx="1449387" cy="49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Straight Arrow Connector 52"/>
          <p:cNvCxnSpPr>
            <a:cxnSpLocks noChangeShapeType="1"/>
            <a:stCxn id="20487" idx="4"/>
            <a:endCxn id="20488" idx="0"/>
          </p:cNvCxnSpPr>
          <p:nvPr>
            <p:custDataLst>
              <p:tags r:id="rId34"/>
            </p:custDataLst>
          </p:nvPr>
        </p:nvCxnSpPr>
        <p:spPr bwMode="auto">
          <a:xfrm rot="5400000">
            <a:off x="2171701" y="3048000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Straight Arrow Connector 54"/>
          <p:cNvCxnSpPr>
            <a:cxnSpLocks noChangeShapeType="1"/>
            <a:stCxn id="20488" idx="4"/>
            <a:endCxn id="20489" idx="0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2171700" y="40386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Freeform 5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2450" y="3140075"/>
            <a:ext cx="412750" cy="695325"/>
          </a:xfrm>
          <a:custGeom>
            <a:avLst/>
            <a:gdLst>
              <a:gd name="T0" fmla="*/ 382989 w 413425"/>
              <a:gd name="T1" fmla="*/ 573598 h 695528"/>
              <a:gd name="T2" fmla="*/ 179375 w 413425"/>
              <a:gd name="T3" fmla="*/ 661095 h 695528"/>
              <a:gd name="T4" fmla="*/ 4848 w 413425"/>
              <a:gd name="T5" fmla="*/ 369435 h 695528"/>
              <a:gd name="T6" fmla="*/ 208463 w 413425"/>
              <a:gd name="T7" fmla="*/ 29165 h 695528"/>
              <a:gd name="T8" fmla="*/ 412076 w 413425"/>
              <a:gd name="T9" fmla="*/ 194439 h 695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25"/>
              <a:gd name="T16" fmla="*/ 0 h 695528"/>
              <a:gd name="T17" fmla="*/ 413425 w 413425"/>
              <a:gd name="T18" fmla="*/ 695528 h 695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25" h="695528">
                <a:moveTo>
                  <a:pt x="384242" y="573932"/>
                </a:moveTo>
                <a:cubicBezTo>
                  <a:pt x="313717" y="634730"/>
                  <a:pt x="243192" y="695528"/>
                  <a:pt x="179962" y="661481"/>
                </a:cubicBezTo>
                <a:cubicBezTo>
                  <a:pt x="116732" y="627434"/>
                  <a:pt x="0" y="475034"/>
                  <a:pt x="4864" y="369651"/>
                </a:cubicBezTo>
                <a:cubicBezTo>
                  <a:pt x="9728" y="264268"/>
                  <a:pt x="141052" y="58366"/>
                  <a:pt x="209145" y="29183"/>
                </a:cubicBezTo>
                <a:cubicBezTo>
                  <a:pt x="277238" y="0"/>
                  <a:pt x="345331" y="97276"/>
                  <a:pt x="413425" y="194553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5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044825" y="2513013"/>
            <a:ext cx="1185863" cy="2413000"/>
          </a:xfrm>
          <a:custGeom>
            <a:avLst/>
            <a:gdLst>
              <a:gd name="T0" fmla="*/ 1157355 w 1185154"/>
              <a:gd name="T1" fmla="*/ 2340554 h 2412459"/>
              <a:gd name="T2" fmla="*/ 582735 w 1185154"/>
              <a:gd name="T3" fmla="*/ 2340554 h 2412459"/>
              <a:gd name="T4" fmla="*/ 154206 w 1185154"/>
              <a:gd name="T5" fmla="*/ 1902612 h 2412459"/>
              <a:gd name="T6" fmla="*/ 47073 w 1185154"/>
              <a:gd name="T7" fmla="*/ 754231 h 2412459"/>
              <a:gd name="T8" fmla="*/ 436646 w 1185154"/>
              <a:gd name="T9" fmla="*/ 111918 h 2412459"/>
              <a:gd name="T10" fmla="*/ 982047 w 1185154"/>
              <a:gd name="T11" fmla="*/ 82723 h 2412459"/>
              <a:gd name="T12" fmla="*/ 1186572 w 1185154"/>
              <a:gd name="T13" fmla="*/ 209238 h 2412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85154"/>
              <a:gd name="T22" fmla="*/ 0 h 2412459"/>
              <a:gd name="T23" fmla="*/ 1185154 w 1185154"/>
              <a:gd name="T24" fmla="*/ 2412459 h 24124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85154" h="2412459">
                <a:moveTo>
                  <a:pt x="1155971" y="2339502"/>
                </a:moveTo>
                <a:cubicBezTo>
                  <a:pt x="952500" y="2375980"/>
                  <a:pt x="749030" y="2412459"/>
                  <a:pt x="582039" y="2339502"/>
                </a:cubicBezTo>
                <a:cubicBezTo>
                  <a:pt x="415048" y="2266545"/>
                  <a:pt x="243192" y="2166025"/>
                  <a:pt x="154022" y="1901757"/>
                </a:cubicBezTo>
                <a:cubicBezTo>
                  <a:pt x="64852" y="1637489"/>
                  <a:pt x="0" y="1052208"/>
                  <a:pt x="47017" y="753893"/>
                </a:cubicBezTo>
                <a:cubicBezTo>
                  <a:pt x="94034" y="455578"/>
                  <a:pt x="280481" y="223736"/>
                  <a:pt x="436124" y="111868"/>
                </a:cubicBezTo>
                <a:cubicBezTo>
                  <a:pt x="591767" y="0"/>
                  <a:pt x="856035" y="66472"/>
                  <a:pt x="980873" y="82685"/>
                </a:cubicBezTo>
                <a:cubicBezTo>
                  <a:pt x="1105711" y="98898"/>
                  <a:pt x="1145432" y="154021"/>
                  <a:pt x="1185154" y="209144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" name="Straight Arrow Connector 20"/>
          <p:cNvCxnSpPr>
            <a:cxnSpLocks noChangeShapeType="1"/>
            <a:endCxn id="20486" idx="0"/>
          </p:cNvCxnSpPr>
          <p:nvPr>
            <p:custDataLst>
              <p:tags r:id="rId38"/>
            </p:custDataLst>
          </p:nvPr>
        </p:nvCxnSpPr>
        <p:spPr bwMode="auto">
          <a:xfrm>
            <a:off x="4305300" y="1143000"/>
            <a:ext cx="0" cy="457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6059488" y="1354970"/>
            <a:ext cx="23622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dom</a:t>
            </a:r>
            <a:r>
              <a:rPr lang="en-US" dirty="0" smtClean="0"/>
              <a:t>  {5,6,7,8}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sdom</a:t>
            </a:r>
            <a:r>
              <a:rPr lang="en-US" dirty="0" smtClean="0"/>
              <a:t> {6,7,8}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10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Node 5 Dominance Frontier ... DF(5)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2C47F64-65FF-40B6-AACD-5AD250C68CF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6" name="Oval 6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2281719" y="13835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</a:t>
            </a:r>
          </a:p>
        </p:txBody>
      </p:sp>
      <p:sp>
        <p:nvSpPr>
          <p:cNvPr id="20487" name="Oval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376719" y="20693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2</a:t>
            </a:r>
          </a:p>
        </p:txBody>
      </p:sp>
      <p:sp>
        <p:nvSpPr>
          <p:cNvPr id="20488" name="Oval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376719" y="30599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3</a:t>
            </a:r>
          </a:p>
        </p:txBody>
      </p:sp>
      <p:sp>
        <p:nvSpPr>
          <p:cNvPr id="20489" name="Oval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452919" y="4126740"/>
            <a:ext cx="533400" cy="5334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4</a:t>
            </a:r>
          </a:p>
        </p:txBody>
      </p:sp>
      <p:sp>
        <p:nvSpPr>
          <p:cNvPr id="20490" name="Oval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2281719" y="5193540"/>
            <a:ext cx="533400" cy="5334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13</a:t>
            </a:r>
          </a:p>
        </p:txBody>
      </p:sp>
      <p:sp>
        <p:nvSpPr>
          <p:cNvPr id="20491" name="Oval 11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2357919" y="2450340"/>
            <a:ext cx="5334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 dirty="0"/>
              <a:t>5</a:t>
            </a:r>
          </a:p>
        </p:txBody>
      </p:sp>
      <p:sp>
        <p:nvSpPr>
          <p:cNvPr id="20492" name="Oval 12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748319" y="336474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6</a:t>
            </a:r>
          </a:p>
        </p:txBody>
      </p:sp>
      <p:sp>
        <p:nvSpPr>
          <p:cNvPr id="20493" name="Oval 13"/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3043719" y="328854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7</a:t>
            </a:r>
          </a:p>
        </p:txBody>
      </p:sp>
      <p:sp>
        <p:nvSpPr>
          <p:cNvPr id="20494" name="Oval 14"/>
          <p:cNvSpPr>
            <a:spLocks noChangeAspect="1"/>
          </p:cNvSpPr>
          <p:nvPr>
            <p:custDataLst>
              <p:tags r:id="rId13"/>
            </p:custDataLst>
          </p:nvPr>
        </p:nvSpPr>
        <p:spPr bwMode="auto">
          <a:xfrm>
            <a:off x="2434119" y="427914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8</a:t>
            </a:r>
          </a:p>
        </p:txBody>
      </p:sp>
      <p:sp>
        <p:nvSpPr>
          <p:cNvPr id="20495" name="Oval 15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4796319" y="24503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9</a:t>
            </a:r>
          </a:p>
        </p:txBody>
      </p:sp>
      <p:sp>
        <p:nvSpPr>
          <p:cNvPr id="20496" name="Oval 16"/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4186719" y="31361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10</a:t>
            </a:r>
          </a:p>
        </p:txBody>
      </p:sp>
      <p:sp>
        <p:nvSpPr>
          <p:cNvPr id="20497" name="Oval 17"/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5405919" y="3136140"/>
            <a:ext cx="53340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 sz="1400"/>
              <a:t>11</a:t>
            </a:r>
          </a:p>
        </p:txBody>
      </p:sp>
      <p:sp>
        <p:nvSpPr>
          <p:cNvPr id="20498" name="Oval 18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4872519" y="3974340"/>
            <a:ext cx="533400" cy="5334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xtLst/>
        </p:spPr>
        <p:txBody>
          <a:bodyPr anchor="ctr" anchorCtr="1"/>
          <a:lstStyle/>
          <a:p>
            <a:r>
              <a:rPr lang="en-US" sz="1400"/>
              <a:t>12</a:t>
            </a:r>
          </a:p>
        </p:txBody>
      </p:sp>
      <p:cxnSp>
        <p:nvCxnSpPr>
          <p:cNvPr id="20499" name="Straight Arrow Connector 20"/>
          <p:cNvCxnSpPr>
            <a:cxnSpLocks noChangeShapeType="1"/>
            <a:stCxn id="20486" idx="4"/>
            <a:endCxn id="2049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2319819" y="214554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Straight Arrow Connector 22"/>
          <p:cNvCxnSpPr>
            <a:cxnSpLocks noChangeShapeType="1"/>
            <a:stCxn id="20486" idx="6"/>
            <a:endCxn id="20495" idx="1"/>
          </p:cNvCxnSpPr>
          <p:nvPr>
            <p:custDataLst>
              <p:tags r:id="rId19"/>
            </p:custDataLst>
          </p:nvPr>
        </p:nvCxnSpPr>
        <p:spPr bwMode="auto">
          <a:xfrm>
            <a:off x="2815119" y="1650240"/>
            <a:ext cx="2058988" cy="877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Straight Arrow Connector 24"/>
          <p:cNvCxnSpPr>
            <a:cxnSpLocks noChangeShapeType="1"/>
            <a:stCxn id="20495" idx="3"/>
            <a:endCxn id="20496" idx="7"/>
          </p:cNvCxnSpPr>
          <p:nvPr>
            <p:custDataLst>
              <p:tags r:id="rId20"/>
            </p:custDataLst>
          </p:nvPr>
        </p:nvCxnSpPr>
        <p:spPr bwMode="auto">
          <a:xfrm rot="5400000">
            <a:off x="4604232" y="294405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Straight Arrow Connector 26"/>
          <p:cNvCxnSpPr>
            <a:cxnSpLocks noChangeShapeType="1"/>
            <a:stCxn id="20495" idx="5"/>
            <a:endCxn id="20497" idx="1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5213832" y="2944053"/>
            <a:ext cx="3079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Arrow Connector 28"/>
          <p:cNvCxnSpPr>
            <a:cxnSpLocks noChangeShapeType="1"/>
            <a:stCxn id="20496" idx="5"/>
            <a:endCxn id="20498" idx="1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4566132" y="366795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Arrow Connector 30"/>
          <p:cNvCxnSpPr>
            <a:cxnSpLocks noChangeShapeType="1"/>
            <a:stCxn id="20497" idx="3"/>
            <a:endCxn id="20498" idx="7"/>
          </p:cNvCxnSpPr>
          <p:nvPr>
            <p:custDataLst>
              <p:tags r:id="rId23"/>
            </p:custDataLst>
          </p:nvPr>
        </p:nvCxnSpPr>
        <p:spPr bwMode="auto">
          <a:xfrm rot="5400000">
            <a:off x="5175732" y="3744153"/>
            <a:ext cx="460375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Arrow Connector 32"/>
          <p:cNvCxnSpPr>
            <a:cxnSpLocks noChangeShapeType="1"/>
            <a:stCxn id="20493" idx="5"/>
            <a:endCxn id="20498" idx="2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3937482" y="3306003"/>
            <a:ext cx="496887" cy="1373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Arrow Connector 34"/>
          <p:cNvCxnSpPr>
            <a:cxnSpLocks noChangeShapeType="1"/>
            <a:stCxn id="20491" idx="5"/>
            <a:endCxn id="20493" idx="1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2737332" y="2982153"/>
            <a:ext cx="4603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Arrow Connector 36"/>
          <p:cNvCxnSpPr>
            <a:cxnSpLocks noChangeShapeType="1"/>
            <a:stCxn id="20491" idx="3"/>
            <a:endCxn id="20492" idx="7"/>
          </p:cNvCxnSpPr>
          <p:nvPr>
            <p:custDataLst>
              <p:tags r:id="rId26"/>
            </p:custDataLst>
          </p:nvPr>
        </p:nvCxnSpPr>
        <p:spPr bwMode="auto">
          <a:xfrm rot="5400000">
            <a:off x="2051532" y="3058353"/>
            <a:ext cx="5365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Straight Arrow Connector 38"/>
          <p:cNvCxnSpPr>
            <a:cxnSpLocks noChangeShapeType="1"/>
            <a:stCxn id="20492" idx="5"/>
            <a:endCxn id="20494" idx="1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2089632" y="3934653"/>
            <a:ext cx="536575" cy="307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Straight Arrow Connector 40"/>
          <p:cNvCxnSpPr>
            <a:cxnSpLocks noChangeShapeType="1"/>
            <a:stCxn id="20493" idx="3"/>
            <a:endCxn id="20494" idx="7"/>
          </p:cNvCxnSpPr>
          <p:nvPr>
            <p:custDataLst>
              <p:tags r:id="rId28"/>
            </p:custDataLst>
          </p:nvPr>
        </p:nvCxnSpPr>
        <p:spPr bwMode="auto">
          <a:xfrm rot="5400000">
            <a:off x="2699232" y="3934653"/>
            <a:ext cx="612775" cy="231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Straight Arrow Connector 42"/>
          <p:cNvCxnSpPr>
            <a:cxnSpLocks noChangeShapeType="1"/>
            <a:stCxn id="20494" idx="4"/>
            <a:endCxn id="2049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2434119" y="4926840"/>
            <a:ext cx="3810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Straight Arrow Connector 44"/>
          <p:cNvCxnSpPr>
            <a:cxnSpLocks noChangeShapeType="1"/>
            <a:stCxn id="20498" idx="3"/>
            <a:endCxn id="20490" idx="7"/>
          </p:cNvCxnSpPr>
          <p:nvPr>
            <p:custDataLst>
              <p:tags r:id="rId30"/>
            </p:custDataLst>
          </p:nvPr>
        </p:nvCxnSpPr>
        <p:spPr bwMode="auto">
          <a:xfrm rot="5400000">
            <a:off x="3423132" y="3744153"/>
            <a:ext cx="841375" cy="2212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Straight Arrow Connector 46"/>
          <p:cNvCxnSpPr>
            <a:cxnSpLocks noChangeShapeType="1"/>
            <a:stCxn id="20489" idx="5"/>
            <a:endCxn id="2049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1289532" y="4201353"/>
            <a:ext cx="688975" cy="145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Straight Arrow Connector 48"/>
          <p:cNvCxnSpPr>
            <a:cxnSpLocks noChangeShapeType="1"/>
            <a:stCxn id="20492" idx="3"/>
            <a:endCxn id="20489" idx="7"/>
          </p:cNvCxnSpPr>
          <p:nvPr>
            <p:custDataLst>
              <p:tags r:id="rId32"/>
            </p:custDataLst>
          </p:nvPr>
        </p:nvCxnSpPr>
        <p:spPr bwMode="auto">
          <a:xfrm rot="5400000">
            <a:off x="1175232" y="3553653"/>
            <a:ext cx="384175" cy="917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Straight Arrow Connector 50"/>
          <p:cNvCxnSpPr>
            <a:cxnSpLocks noChangeShapeType="1"/>
            <a:stCxn id="20486" idx="2"/>
            <a:endCxn id="20487" idx="7"/>
          </p:cNvCxnSpPr>
          <p:nvPr>
            <p:custDataLst>
              <p:tags r:id="rId33"/>
            </p:custDataLst>
          </p:nvPr>
        </p:nvCxnSpPr>
        <p:spPr bwMode="auto">
          <a:xfrm rot="10800000" flipV="1">
            <a:off x="832332" y="1650240"/>
            <a:ext cx="1449387" cy="49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Straight Arrow Connector 52"/>
          <p:cNvCxnSpPr>
            <a:cxnSpLocks noChangeShapeType="1"/>
            <a:stCxn id="20487" idx="4"/>
            <a:endCxn id="20488" idx="0"/>
          </p:cNvCxnSpPr>
          <p:nvPr>
            <p:custDataLst>
              <p:tags r:id="rId34"/>
            </p:custDataLst>
          </p:nvPr>
        </p:nvCxnSpPr>
        <p:spPr bwMode="auto">
          <a:xfrm rot="5400000">
            <a:off x="414820" y="2831340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Straight Arrow Connector 54"/>
          <p:cNvCxnSpPr>
            <a:cxnSpLocks noChangeShapeType="1"/>
            <a:stCxn id="20488" idx="4"/>
            <a:endCxn id="20489" idx="0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414819" y="382194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7" name="Freeform 5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5569" y="2923415"/>
            <a:ext cx="412750" cy="695325"/>
          </a:xfrm>
          <a:custGeom>
            <a:avLst/>
            <a:gdLst>
              <a:gd name="T0" fmla="*/ 382989 w 413425"/>
              <a:gd name="T1" fmla="*/ 573598 h 695528"/>
              <a:gd name="T2" fmla="*/ 179375 w 413425"/>
              <a:gd name="T3" fmla="*/ 661095 h 695528"/>
              <a:gd name="T4" fmla="*/ 4848 w 413425"/>
              <a:gd name="T5" fmla="*/ 369435 h 695528"/>
              <a:gd name="T6" fmla="*/ 208463 w 413425"/>
              <a:gd name="T7" fmla="*/ 29165 h 695528"/>
              <a:gd name="T8" fmla="*/ 412076 w 413425"/>
              <a:gd name="T9" fmla="*/ 194439 h 695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425"/>
              <a:gd name="T16" fmla="*/ 0 h 695528"/>
              <a:gd name="T17" fmla="*/ 413425 w 413425"/>
              <a:gd name="T18" fmla="*/ 695528 h 695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425" h="695528">
                <a:moveTo>
                  <a:pt x="384242" y="573932"/>
                </a:moveTo>
                <a:cubicBezTo>
                  <a:pt x="313717" y="634730"/>
                  <a:pt x="243192" y="695528"/>
                  <a:pt x="179962" y="661481"/>
                </a:cubicBezTo>
                <a:cubicBezTo>
                  <a:pt x="116732" y="627434"/>
                  <a:pt x="0" y="475034"/>
                  <a:pt x="4864" y="369651"/>
                </a:cubicBezTo>
                <a:cubicBezTo>
                  <a:pt x="9728" y="264268"/>
                  <a:pt x="141052" y="58366"/>
                  <a:pt x="209145" y="29183"/>
                </a:cubicBezTo>
                <a:cubicBezTo>
                  <a:pt x="277238" y="0"/>
                  <a:pt x="345331" y="97276"/>
                  <a:pt x="413425" y="194553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Freeform 5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287944" y="2296353"/>
            <a:ext cx="1185863" cy="2413000"/>
          </a:xfrm>
          <a:custGeom>
            <a:avLst/>
            <a:gdLst>
              <a:gd name="T0" fmla="*/ 1157355 w 1185154"/>
              <a:gd name="T1" fmla="*/ 2340554 h 2412459"/>
              <a:gd name="T2" fmla="*/ 582735 w 1185154"/>
              <a:gd name="T3" fmla="*/ 2340554 h 2412459"/>
              <a:gd name="T4" fmla="*/ 154206 w 1185154"/>
              <a:gd name="T5" fmla="*/ 1902612 h 2412459"/>
              <a:gd name="T6" fmla="*/ 47073 w 1185154"/>
              <a:gd name="T7" fmla="*/ 754231 h 2412459"/>
              <a:gd name="T8" fmla="*/ 436646 w 1185154"/>
              <a:gd name="T9" fmla="*/ 111918 h 2412459"/>
              <a:gd name="T10" fmla="*/ 982047 w 1185154"/>
              <a:gd name="T11" fmla="*/ 82723 h 2412459"/>
              <a:gd name="T12" fmla="*/ 1186572 w 1185154"/>
              <a:gd name="T13" fmla="*/ 209238 h 2412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85154"/>
              <a:gd name="T22" fmla="*/ 0 h 2412459"/>
              <a:gd name="T23" fmla="*/ 1185154 w 1185154"/>
              <a:gd name="T24" fmla="*/ 2412459 h 24124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85154" h="2412459">
                <a:moveTo>
                  <a:pt x="1155971" y="2339502"/>
                </a:moveTo>
                <a:cubicBezTo>
                  <a:pt x="952500" y="2375980"/>
                  <a:pt x="749030" y="2412459"/>
                  <a:pt x="582039" y="2339502"/>
                </a:cubicBezTo>
                <a:cubicBezTo>
                  <a:pt x="415048" y="2266545"/>
                  <a:pt x="243192" y="2166025"/>
                  <a:pt x="154022" y="1901757"/>
                </a:cubicBezTo>
                <a:cubicBezTo>
                  <a:pt x="64852" y="1637489"/>
                  <a:pt x="0" y="1052208"/>
                  <a:pt x="47017" y="753893"/>
                </a:cubicBezTo>
                <a:cubicBezTo>
                  <a:pt x="94034" y="455578"/>
                  <a:pt x="280481" y="223736"/>
                  <a:pt x="436124" y="111868"/>
                </a:cubicBezTo>
                <a:cubicBezTo>
                  <a:pt x="591767" y="0"/>
                  <a:pt x="856035" y="66472"/>
                  <a:pt x="980873" y="82685"/>
                </a:cubicBezTo>
                <a:cubicBezTo>
                  <a:pt x="1105711" y="98898"/>
                  <a:pt x="1145432" y="154021"/>
                  <a:pt x="1185154" y="209144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" name="Straight Arrow Connector 20"/>
          <p:cNvCxnSpPr>
            <a:cxnSpLocks noChangeShapeType="1"/>
            <a:endCxn id="20486" idx="0"/>
          </p:cNvCxnSpPr>
          <p:nvPr>
            <p:custDataLst>
              <p:tags r:id="rId38"/>
            </p:custDataLst>
          </p:nvPr>
        </p:nvCxnSpPr>
        <p:spPr bwMode="auto">
          <a:xfrm>
            <a:off x="2548419" y="926340"/>
            <a:ext cx="0" cy="457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939319" y="1425975"/>
            <a:ext cx="27432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dom</a:t>
            </a:r>
            <a:r>
              <a:rPr lang="en-US" dirty="0" smtClean="0"/>
              <a:t>  {5,6,7,8}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sdom</a:t>
            </a:r>
            <a:r>
              <a:rPr lang="en-US" dirty="0" smtClean="0"/>
              <a:t> {6,7,8}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121507" y="5921737"/>
            <a:ext cx="5646256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DF(5) excludes 5 itself (</a:t>
            </a:r>
            <a:r>
              <a:rPr lang="en-US" sz="1600" dirty="0" err="1" smtClean="0"/>
              <a:t>backedge</a:t>
            </a:r>
            <a:r>
              <a:rPr lang="en-US" sz="1600" dirty="0" smtClean="0"/>
              <a:t> 8</a:t>
            </a:r>
            <a:r>
              <a:rPr lang="en-US" sz="1600" dirty="0" smtClean="0">
                <a:sym typeface="Symbol" panose="05050102010706020507" pitchFamily="18" charset="2"/>
              </a:rPr>
              <a:t>5) because 5 !</a:t>
            </a:r>
            <a:r>
              <a:rPr lang="en-US" sz="1600" dirty="0" err="1" smtClean="0">
                <a:sym typeface="Symbol" panose="05050102010706020507" pitchFamily="18" charset="2"/>
              </a:rPr>
              <a:t>sdmon</a:t>
            </a:r>
            <a:r>
              <a:rPr lang="en-US" sz="1600" dirty="0" smtClean="0">
                <a:sym typeface="Symbol" panose="05050102010706020507" pitchFamily="18" charset="2"/>
              </a:rPr>
              <a:t> 5  </a:t>
            </a: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18491" y="2347708"/>
            <a:ext cx="25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73844" y="5337513"/>
            <a:ext cx="23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27832" y="4379599"/>
            <a:ext cx="23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38824" y="4832175"/>
            <a:ext cx="556260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DF(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) = {</a:t>
            </a:r>
            <a:r>
              <a:rPr lang="en-US" sz="1600" dirty="0" smtClean="0">
                <a:solidFill>
                  <a:srgbClr val="0000FF"/>
                </a:solidFill>
              </a:rPr>
              <a:t>z</a:t>
            </a:r>
            <a:r>
              <a:rPr lang="en-US" sz="1600" dirty="0" smtClean="0"/>
              <a:t> | </a:t>
            </a:r>
            <a:r>
              <a:rPr lang="en-US" sz="1600" b="1" dirty="0" smtClean="0">
                <a:sym typeface="Symbol" panose="05050102010706020507" pitchFamily="18" charset="2"/>
              </a:rPr>
              <a:t>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sz="1600" dirty="0" smtClean="0">
                <a:sym typeface="Symbol" panose="05050102010706020507" pitchFamily="18" charset="2"/>
              </a:rPr>
              <a:t>  </a:t>
            </a:r>
            <a:r>
              <a:rPr lang="en-US" sz="1600" dirty="0" err="1" smtClean="0">
                <a:sym typeface="Symbol" panose="05050102010706020507" pitchFamily="18" charset="2"/>
              </a:rPr>
              <a:t>pred</a:t>
            </a:r>
            <a:r>
              <a:rPr lang="en-US" sz="1600" dirty="0" smtClean="0">
                <a:sym typeface="Symbol" panose="05050102010706020507" pitchFamily="18" charset="2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r>
              <a:rPr lang="en-US" sz="1600" dirty="0" smtClean="0">
                <a:sym typeface="Symbol" panose="05050102010706020507" pitchFamily="18" charset="2"/>
              </a:rPr>
              <a:t>), </a:t>
            </a:r>
            <a:r>
              <a:rPr lang="en-US" sz="1600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dom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y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!</a:t>
            </a:r>
            <a:r>
              <a:rPr lang="en-US" sz="1600" dirty="0" err="1" smtClean="0"/>
              <a:t>dom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z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!</a:t>
            </a:r>
            <a:r>
              <a:rPr lang="en-US" sz="1600" dirty="0" err="1" smtClean="0"/>
              <a:t>sdom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z</a:t>
            </a:r>
            <a:r>
              <a:rPr lang="en-US" sz="16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34675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Dominance Frontier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60903" y="2318266"/>
            <a:ext cx="8458200" cy="24780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200" dirty="0" smtClean="0"/>
              <a:t>If node </a:t>
            </a:r>
            <a:r>
              <a:rPr lang="en-US" sz="2200" dirty="0" smtClean="0">
                <a:solidFill>
                  <a:srgbClr val="0000FF"/>
                </a:solidFill>
              </a:rPr>
              <a:t>x</a:t>
            </a:r>
            <a:r>
              <a:rPr lang="en-US" sz="2200" dirty="0" smtClean="0"/>
              <a:t> </a:t>
            </a:r>
            <a:r>
              <a:rPr lang="en-US" sz="2200" dirty="0" err="1" smtClean="0"/>
              <a:t>def's</a:t>
            </a:r>
            <a:r>
              <a:rPr lang="en-US" sz="2200" dirty="0" smtClean="0"/>
              <a:t> variable </a:t>
            </a:r>
            <a:r>
              <a:rPr lang="en-US" sz="2200" dirty="0" smtClean="0">
                <a:solidFill>
                  <a:srgbClr val="0000FF"/>
                </a:solidFill>
              </a:rPr>
              <a:t>a</a:t>
            </a:r>
            <a:r>
              <a:rPr lang="en-US" sz="2200" dirty="0" smtClean="0"/>
              <a:t>, then every node in DF(</a:t>
            </a:r>
            <a:r>
              <a:rPr lang="en-US" sz="2200" dirty="0" smtClean="0">
                <a:solidFill>
                  <a:srgbClr val="0000FF"/>
                </a:solidFill>
              </a:rPr>
              <a:t>x</a:t>
            </a:r>
            <a:r>
              <a:rPr lang="en-US" sz="2200" dirty="0" smtClean="0"/>
              <a:t>) needs a </a:t>
            </a:r>
            <a:r>
              <a:rPr lang="el-GR" sz="2200" dirty="0" smtClean="0"/>
              <a:t>Φ</a:t>
            </a:r>
            <a:r>
              <a:rPr lang="en-US" sz="2200" dirty="0" smtClean="0"/>
              <a:t>-function for </a:t>
            </a:r>
            <a:r>
              <a:rPr lang="en-US" sz="2200" dirty="0" smtClean="0">
                <a:solidFill>
                  <a:srgbClr val="0000FF"/>
                </a:solidFill>
              </a:rPr>
              <a:t>a</a:t>
            </a:r>
          </a:p>
          <a:p>
            <a:pPr>
              <a:defRPr/>
            </a:pPr>
            <a:endParaRPr lang="en-US" sz="2200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000" dirty="0" smtClean="0"/>
              <a:t>Since the </a:t>
            </a:r>
            <a:r>
              <a:rPr lang="el-GR" sz="2000" dirty="0" smtClean="0"/>
              <a:t>Φ</a:t>
            </a:r>
            <a:r>
              <a:rPr lang="en-US" sz="2000" dirty="0" smtClean="0"/>
              <a:t>-function itself is a </a:t>
            </a:r>
            <a:r>
              <a:rPr lang="en-US" sz="2000" dirty="0" err="1" smtClean="0"/>
              <a:t>def</a:t>
            </a:r>
            <a:r>
              <a:rPr lang="en-US" sz="2000" dirty="0" smtClean="0"/>
              <a:t>, this needs to be iterated until it reaches a fixed-point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200" dirty="0" smtClean="0"/>
              <a:t>Theorem: this algorithm places exactly the same set of </a:t>
            </a:r>
            <a:r>
              <a:rPr lang="el-GR" sz="2200" dirty="0" smtClean="0"/>
              <a:t>Φ</a:t>
            </a:r>
            <a:r>
              <a:rPr lang="en-US" sz="2200" dirty="0" smtClean="0"/>
              <a:t>-functions as the path criterion given previously</a:t>
            </a:r>
            <a:endParaRPr lang="en-US" sz="2200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8359911B-14CF-4169-9240-5B66B8F26CD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Placing </a:t>
            </a:r>
            <a:r>
              <a:rPr lang="el-GR" smtClean="0"/>
              <a:t>Φ</a:t>
            </a:r>
            <a:r>
              <a:rPr lang="en-US" smtClean="0"/>
              <a:t>-Functions: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17713"/>
            <a:ext cx="8581896" cy="30876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sz="2400" dirty="0" smtClean="0"/>
          </a:p>
          <a:p>
            <a:pPr marL="571500" indent="-514350">
              <a:buFont typeface="+mj-lt"/>
              <a:buAutoNum type="arabicPeriod"/>
              <a:defRPr/>
            </a:pPr>
            <a:r>
              <a:rPr lang="en-US" sz="2000" dirty="0" smtClean="0"/>
              <a:t>Compute the DF for each node in the </a:t>
            </a:r>
            <a:r>
              <a:rPr lang="en-US" sz="2000" dirty="0" err="1" smtClean="0"/>
              <a:t>flowgraph</a:t>
            </a:r>
            <a:endParaRPr lang="en-US" sz="2000" dirty="0" smtClean="0"/>
          </a:p>
          <a:p>
            <a:pPr marL="571500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571500" indent="-514350">
              <a:buFont typeface="+mj-lt"/>
              <a:buAutoNum type="arabicPeriod"/>
              <a:defRPr/>
            </a:pPr>
            <a:r>
              <a:rPr lang="en-US" sz="2000" dirty="0" smtClean="0"/>
              <a:t>Insert just enough </a:t>
            </a:r>
            <a:r>
              <a:rPr lang="el-GR" sz="2000" dirty="0" smtClean="0"/>
              <a:t>Φ</a:t>
            </a:r>
            <a:r>
              <a:rPr lang="en-US" sz="2000" dirty="0" smtClean="0"/>
              <a:t>-functions to satisfy the criterion.  Use a </a:t>
            </a:r>
            <a:r>
              <a:rPr lang="en-US" sz="2000" dirty="0" err="1" smtClean="0"/>
              <a:t>worklist</a:t>
            </a:r>
            <a:r>
              <a:rPr lang="en-US" sz="2000" dirty="0" smtClean="0"/>
              <a:t> algorithm to avoid revisiting nodes</a:t>
            </a:r>
          </a:p>
          <a:p>
            <a:pPr marL="571500" indent="-514350">
              <a:buFont typeface="+mj-lt"/>
              <a:buAutoNum type="arabicPeriod"/>
              <a:defRPr/>
            </a:pPr>
            <a:endParaRPr lang="en-US" sz="2000" dirty="0" smtClean="0"/>
          </a:p>
          <a:p>
            <a:pPr marL="571500" indent="-514350">
              <a:buFont typeface="+mj-lt"/>
              <a:buAutoNum type="arabicPeriod"/>
              <a:defRPr/>
            </a:pPr>
            <a:r>
              <a:rPr lang="en-US" sz="2000" dirty="0" smtClean="0"/>
              <a:t>Walk the dominator tree and rename the different definitions of variable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to be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/>
              <a:t>, …</a:t>
            </a:r>
          </a:p>
          <a:p>
            <a:pPr marL="971550" lvl="1" indent="-514350">
              <a:buFont typeface="+mj-lt"/>
              <a:buAutoNum type="arabicPeriod"/>
              <a:defRPr/>
            </a:pPr>
            <a:endParaRPr lang="en-US" sz="2000" dirty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1CEF4BF-B5C6-4A66-914B-A294E83574C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Efficient Dominator Tree Computation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2017713"/>
            <a:ext cx="8534400" cy="3011487"/>
          </a:xfrm>
        </p:spPr>
        <p:txBody>
          <a:bodyPr/>
          <a:lstStyle/>
          <a:p>
            <a:r>
              <a:rPr lang="en-US" sz="2400" dirty="0" smtClean="0"/>
              <a:t>Goal: SSA makes optimizing compilers faster since we can find </a:t>
            </a:r>
            <a:r>
              <a:rPr lang="en-US" sz="2400" dirty="0" err="1" smtClean="0"/>
              <a:t>defs</a:t>
            </a:r>
            <a:r>
              <a:rPr lang="en-US" sz="2400" dirty="0" smtClean="0"/>
              <a:t>/uses without expensive bit-vector algorithms</a:t>
            </a:r>
          </a:p>
          <a:p>
            <a:endParaRPr lang="en-US" sz="2400" dirty="0" smtClean="0"/>
          </a:p>
          <a:p>
            <a:r>
              <a:rPr lang="en-US" sz="2400" dirty="0" smtClean="0"/>
              <a:t>So, need to be able to compute SSA form quickly</a:t>
            </a:r>
          </a:p>
          <a:p>
            <a:endParaRPr lang="en-US" sz="2400" dirty="0" smtClean="0"/>
          </a:p>
          <a:p>
            <a:r>
              <a:rPr lang="en-US" sz="2400" dirty="0" smtClean="0"/>
              <a:t>Computation of SSA from dominator trees is efficient, but…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BDB28D13-73DF-48A2-B243-C32CC0738B1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Lengauer-Tarjan Algorithm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2017713"/>
            <a:ext cx="8686800" cy="3240087"/>
          </a:xfrm>
        </p:spPr>
        <p:txBody>
          <a:bodyPr/>
          <a:lstStyle/>
          <a:p>
            <a:r>
              <a:rPr lang="en-US" sz="2400" dirty="0" smtClean="0"/>
              <a:t>Iterative, set-based algorithm for finding dominator trees is slow in worst case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Lengauer-Tarjan</a:t>
            </a:r>
            <a:r>
              <a:rPr lang="en-US" sz="2400" dirty="0" smtClean="0"/>
              <a:t> is near linear time (in number of nodes)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Uses depth-first spanning tree from start node of control flow graph</a:t>
            </a:r>
          </a:p>
          <a:p>
            <a:pPr lvl="1"/>
            <a:r>
              <a:rPr lang="en-US" sz="2000" dirty="0" smtClean="0"/>
              <a:t>See books for details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0F4F7350-0C26-42C2-8E13-B5B88310757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Optimizations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667000"/>
            <a:ext cx="7772400" cy="2362200"/>
          </a:xfrm>
        </p:spPr>
        <p:txBody>
          <a:bodyPr/>
          <a:lstStyle/>
          <a:p>
            <a:r>
              <a:rPr lang="en-US" sz="2400" dirty="0" smtClean="0"/>
              <a:t>Given the SSA form, what can we do with it?</a:t>
            </a:r>
          </a:p>
          <a:p>
            <a:endParaRPr lang="en-US" sz="2400" dirty="0" smtClean="0"/>
          </a:p>
          <a:p>
            <a:r>
              <a:rPr lang="en-US" sz="2400" dirty="0" smtClean="0"/>
              <a:t>First, what do we know? - what info is kept in the SSA graph?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4C026087-B1C0-4896-93BC-D7B987565867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1038" y="18288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Instruction</a:t>
            </a:r>
          </a:p>
          <a:p>
            <a:pPr lvl="1">
              <a:defRPr/>
            </a:pPr>
            <a:r>
              <a:rPr lang="en-US" sz="2000" dirty="0" smtClean="0"/>
              <a:t>links to containing block, next and previous instructions, variables defined, variables used.  </a:t>
            </a:r>
          </a:p>
          <a:p>
            <a:pPr lvl="1">
              <a:defRPr/>
            </a:pPr>
            <a:r>
              <a:rPr lang="en-US" sz="2000" dirty="0" smtClean="0"/>
              <a:t>Instruction kinds: ordinary, </a:t>
            </a:r>
            <a:r>
              <a:rPr lang="el-GR" sz="2000" dirty="0" smtClean="0"/>
              <a:t>Φ</a:t>
            </a:r>
            <a:r>
              <a:rPr lang="en-US" sz="2000" dirty="0" smtClean="0"/>
              <a:t>-function, fetch, store, branch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Variable</a:t>
            </a:r>
          </a:p>
          <a:p>
            <a:pPr lvl="1">
              <a:defRPr/>
            </a:pPr>
            <a:r>
              <a:rPr lang="en-US" sz="2000" dirty="0" smtClean="0"/>
              <a:t>link to </a:t>
            </a:r>
            <a:r>
              <a:rPr lang="en-US" sz="2000" dirty="0" err="1" smtClean="0"/>
              <a:t>def</a:t>
            </a:r>
            <a:r>
              <a:rPr lang="en-US" sz="2000" dirty="0" smtClean="0"/>
              <a:t> (instruction) and use sites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Block</a:t>
            </a:r>
          </a:p>
          <a:p>
            <a:pPr lvl="1">
              <a:defRPr/>
            </a:pPr>
            <a:r>
              <a:rPr lang="en-US" sz="2000" dirty="0" smtClean="0"/>
              <a:t>list of contained instructions, ordered list of predecessors, successor(s)</a:t>
            </a:r>
            <a:endParaRPr lang="en-US" sz="2000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14245F78-1024-4683-80DC-EFBACAA967BE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Dead-Code Elimination (DCE)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828800"/>
            <a:ext cx="7924800" cy="4267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600" dirty="0" smtClean="0"/>
              <a:t>A variable is live &lt;=&gt; list of uses is not empty</a:t>
            </a:r>
            <a:endParaRPr lang="en-US" sz="2600" dirty="0"/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2600" dirty="0" smtClean="0"/>
              <a:t>To remove dead code: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200" dirty="0" smtClean="0"/>
              <a:t>while (there is some variable </a:t>
            </a:r>
            <a:r>
              <a:rPr lang="en-US" sz="2200" dirty="0" smtClean="0">
                <a:solidFill>
                  <a:srgbClr val="0000FF"/>
                </a:solidFill>
              </a:rPr>
              <a:t>v</a:t>
            </a:r>
            <a:r>
              <a:rPr lang="en-US" sz="2200" dirty="0" smtClean="0"/>
              <a:t> with no uses) {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200" dirty="0" smtClean="0"/>
              <a:t>    if (instruction that </a:t>
            </a:r>
            <a:r>
              <a:rPr lang="en-US" sz="2200" dirty="0" err="1" smtClean="0"/>
              <a:t>def's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v</a:t>
            </a:r>
            <a:r>
              <a:rPr lang="en-US" sz="2200" dirty="0" smtClean="0"/>
              <a:t> has no side effects) {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   delete instruction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}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200" dirty="0" smtClean="0"/>
              <a:t>}</a:t>
            </a:r>
          </a:p>
          <a:p>
            <a:pPr lvl="1">
              <a:defRPr/>
            </a:pPr>
            <a:endParaRPr lang="en-US" sz="1900" dirty="0" smtClean="0"/>
          </a:p>
          <a:p>
            <a:pPr lvl="1">
              <a:defRPr/>
            </a:pPr>
            <a:r>
              <a:rPr lang="en-US" sz="2200" dirty="0" smtClean="0"/>
              <a:t>Need to remove this instruction from list of uses for its operands: may kill those variables too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DC4DF1AE-D2F1-4A9A-B990-4CB79C546F9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132123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optimizations become easy to recognize in SSA form. 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Constant Prop.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2438400"/>
            <a:ext cx="8001000" cy="2819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200" dirty="0" smtClean="0"/>
              <a:t>In </a:t>
            </a:r>
            <a:r>
              <a:rPr lang="en-US" sz="2200" dirty="0" smtClean="0">
                <a:solidFill>
                  <a:srgbClr val="0000FF"/>
                </a:solidFill>
              </a:rPr>
              <a:t>v = c</a:t>
            </a:r>
            <a:r>
              <a:rPr lang="en-US" sz="2200" dirty="0" smtClean="0"/>
              <a:t>, if </a:t>
            </a:r>
            <a:r>
              <a:rPr lang="en-US" sz="2200" dirty="0" smtClean="0">
                <a:solidFill>
                  <a:srgbClr val="0000FF"/>
                </a:solidFill>
              </a:rPr>
              <a:t>c</a:t>
            </a:r>
            <a:r>
              <a:rPr lang="en-US" sz="2200" dirty="0" smtClean="0"/>
              <a:t> is a constant, then:</a:t>
            </a:r>
          </a:p>
          <a:p>
            <a:pPr lvl="1">
              <a:defRPr/>
            </a:pPr>
            <a:r>
              <a:rPr lang="en-US" sz="1900" dirty="0" smtClean="0"/>
              <a:t>Then update every use of variable </a:t>
            </a:r>
            <a:r>
              <a:rPr lang="en-US" sz="1900" dirty="0" smtClean="0">
                <a:solidFill>
                  <a:srgbClr val="0000FF"/>
                </a:solidFill>
              </a:rPr>
              <a:t>v</a:t>
            </a:r>
            <a:r>
              <a:rPr lang="en-US" sz="1900" dirty="0" smtClean="0"/>
              <a:t> to use constant </a:t>
            </a:r>
            <a:r>
              <a:rPr lang="en-US" sz="1900" dirty="0" smtClean="0">
                <a:solidFill>
                  <a:srgbClr val="0000FF"/>
                </a:solidFill>
              </a:rPr>
              <a:t>c</a:t>
            </a:r>
            <a:r>
              <a:rPr lang="en-US" sz="1900" dirty="0" smtClean="0"/>
              <a:t> instant</a:t>
            </a:r>
          </a:p>
          <a:p>
            <a:pPr lvl="1">
              <a:defRPr/>
            </a:pPr>
            <a:endParaRPr lang="en-US" sz="1900" dirty="0" smtClean="0"/>
          </a:p>
          <a:p>
            <a:pPr>
              <a:defRPr/>
            </a:pPr>
            <a:r>
              <a:rPr lang="en-US" sz="2200" dirty="0"/>
              <a:t>In </a:t>
            </a:r>
            <a:r>
              <a:rPr lang="en-US" sz="2200" dirty="0">
                <a:solidFill>
                  <a:srgbClr val="0000FF"/>
                </a:solidFill>
              </a:rPr>
              <a:t>v = </a:t>
            </a:r>
            <a:r>
              <a:rPr lang="el-GR" sz="2200" dirty="0">
                <a:solidFill>
                  <a:srgbClr val="0000FF"/>
                </a:solidFill>
              </a:rPr>
              <a:t>Φ</a:t>
            </a:r>
            <a:r>
              <a:rPr lang="en-US" sz="2200" dirty="0">
                <a:solidFill>
                  <a:srgbClr val="0000FF"/>
                </a:solidFill>
              </a:rPr>
              <a:t>(c</a:t>
            </a:r>
            <a:r>
              <a:rPr lang="en-US" sz="2200" baseline="-25000" dirty="0">
                <a:solidFill>
                  <a:srgbClr val="0000FF"/>
                </a:solidFill>
              </a:rPr>
              <a:t>1</a:t>
            </a:r>
            <a:r>
              <a:rPr lang="en-US" sz="2200" dirty="0">
                <a:solidFill>
                  <a:srgbClr val="0000FF"/>
                </a:solidFill>
              </a:rPr>
              <a:t>, </a:t>
            </a:r>
            <a:r>
              <a:rPr lang="en-US" sz="2200" dirty="0" smtClean="0">
                <a:solidFill>
                  <a:srgbClr val="0000FF"/>
                </a:solidFill>
              </a:rPr>
              <a:t>c</a:t>
            </a:r>
            <a:r>
              <a:rPr lang="en-US" sz="2200" baseline="-25000" dirty="0" smtClean="0">
                <a:solidFill>
                  <a:srgbClr val="0000FF"/>
                </a:solidFill>
              </a:rPr>
              <a:t>2 </a:t>
            </a:r>
            <a:r>
              <a:rPr lang="en-US" sz="2200" dirty="0" smtClean="0">
                <a:solidFill>
                  <a:srgbClr val="0000FF"/>
                </a:solidFill>
              </a:rPr>
              <a:t>… </a:t>
            </a:r>
            <a:r>
              <a:rPr lang="en-US" sz="2200" dirty="0" err="1" smtClean="0">
                <a:solidFill>
                  <a:srgbClr val="0000FF"/>
                </a:solidFill>
              </a:rPr>
              <a:t>c</a:t>
            </a:r>
            <a:r>
              <a:rPr lang="en-US" sz="22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  <a:r>
              <a:rPr lang="en-US" sz="2200" dirty="0" smtClean="0"/>
              <a:t>, if all </a:t>
            </a:r>
            <a:r>
              <a:rPr lang="en-US" sz="2200" dirty="0" err="1" smtClean="0">
                <a:solidFill>
                  <a:srgbClr val="0000FF"/>
                </a:solidFill>
              </a:rPr>
              <a:t>c</a:t>
            </a:r>
            <a:r>
              <a:rPr lang="en-US" sz="22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200" dirty="0" err="1" smtClean="0"/>
              <a:t>’s</a:t>
            </a:r>
            <a:r>
              <a:rPr lang="en-US" sz="2200" dirty="0" smtClean="0"/>
              <a:t> have same constant value </a:t>
            </a:r>
            <a:r>
              <a:rPr lang="en-US" sz="2200" dirty="0" smtClean="0">
                <a:solidFill>
                  <a:srgbClr val="0000FF"/>
                </a:solidFill>
              </a:rPr>
              <a:t>c</a:t>
            </a:r>
            <a:r>
              <a:rPr lang="en-US" sz="2200" dirty="0" smtClean="0"/>
              <a:t>, replace instruction with </a:t>
            </a:r>
            <a:r>
              <a:rPr lang="en-US" sz="2200" dirty="0" smtClean="0">
                <a:solidFill>
                  <a:srgbClr val="0000FF"/>
                </a:solidFill>
              </a:rPr>
              <a:t>v = c</a:t>
            </a: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200" dirty="0" smtClean="0"/>
              <a:t>Incorporate copy prop, constant folding, and others in the same </a:t>
            </a:r>
            <a:r>
              <a:rPr lang="en-US" sz="2200" dirty="0" err="1" smtClean="0"/>
              <a:t>worklist</a:t>
            </a:r>
            <a:r>
              <a:rPr lang="en-US" sz="2200" dirty="0" smtClean="0"/>
              <a:t> algorithm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A3AD8C4F-75FF-4F3F-8ED0-E1BD327E515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01485"/>
            <a:ext cx="7793037" cy="623887"/>
          </a:xfrm>
        </p:spPr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-Use (DU) Chains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U-</a:t>
            </a:r>
            <a:fld id="{E3BDDD24-01E0-4470-91EE-B248CCC328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8241" y="1890592"/>
            <a:ext cx="661987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z&gt;1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7013" y="2642343"/>
            <a:ext cx="602455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</a:t>
            </a:r>
          </a:p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z&gt;2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8069" y="2668920"/>
            <a:ext cx="59055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812406"/>
            <a:ext cx="776288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x=4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4800600"/>
            <a:ext cx="776288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9349" y="3801928"/>
            <a:ext cx="790576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y=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+1</a:t>
            </a:r>
          </a:p>
        </p:txBody>
      </p: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 bwMode="auto">
          <a:xfrm flipH="1">
            <a:off x="3068241" y="2229146"/>
            <a:ext cx="330994" cy="41319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 bwMode="auto">
          <a:xfrm>
            <a:off x="3399235" y="2229146"/>
            <a:ext cx="494109" cy="43977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0" name="Straight Arrow Connector 19"/>
          <p:cNvCxnSpPr>
            <a:stCxn id="32" idx="2"/>
            <a:endCxn id="7" idx="0"/>
          </p:cNvCxnSpPr>
          <p:nvPr/>
        </p:nvCxnSpPr>
        <p:spPr bwMode="auto">
          <a:xfrm>
            <a:off x="3399234" y="1572512"/>
            <a:ext cx="1" cy="31808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9" idx="2"/>
            <a:endCxn id="10" idx="0"/>
          </p:cNvCxnSpPr>
          <p:nvPr/>
        </p:nvCxnSpPr>
        <p:spPr bwMode="auto">
          <a:xfrm>
            <a:off x="3893344" y="3007474"/>
            <a:ext cx="0" cy="8049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7" name="Straight Arrow Connector 26"/>
          <p:cNvCxnSpPr>
            <a:stCxn id="10" idx="2"/>
            <a:endCxn id="11" idx="0"/>
          </p:cNvCxnSpPr>
          <p:nvPr/>
        </p:nvCxnSpPr>
        <p:spPr bwMode="auto">
          <a:xfrm>
            <a:off x="3893344" y="4397181"/>
            <a:ext cx="0" cy="40341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39666" y="5723929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18234" y="1233958"/>
            <a:ext cx="762000" cy="33855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entry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Straight Arrow Connector 34"/>
          <p:cNvCxnSpPr>
            <a:stCxn id="8" idx="2"/>
            <a:endCxn id="12" idx="0"/>
          </p:cNvCxnSpPr>
          <p:nvPr/>
        </p:nvCxnSpPr>
        <p:spPr bwMode="auto">
          <a:xfrm flipH="1">
            <a:off x="2814637" y="3227118"/>
            <a:ext cx="253604" cy="57481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9" name="Straight Arrow Connector 38"/>
          <p:cNvCxnSpPr>
            <a:stCxn id="8" idx="2"/>
            <a:endCxn id="10" idx="0"/>
          </p:cNvCxnSpPr>
          <p:nvPr/>
        </p:nvCxnSpPr>
        <p:spPr bwMode="auto">
          <a:xfrm>
            <a:off x="3068241" y="3227118"/>
            <a:ext cx="825103" cy="58528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2" name="Straight Arrow Connector 41"/>
          <p:cNvCxnSpPr>
            <a:stCxn id="12" idx="2"/>
            <a:endCxn id="31" idx="0"/>
          </p:cNvCxnSpPr>
          <p:nvPr/>
        </p:nvCxnSpPr>
        <p:spPr bwMode="auto">
          <a:xfrm>
            <a:off x="2814637" y="4140482"/>
            <a:ext cx="606029" cy="15834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6" name="Straight Arrow Connector 45"/>
          <p:cNvCxnSpPr>
            <a:stCxn id="11" idx="2"/>
            <a:endCxn id="31" idx="0"/>
          </p:cNvCxnSpPr>
          <p:nvPr/>
        </p:nvCxnSpPr>
        <p:spPr bwMode="auto">
          <a:xfrm flipH="1">
            <a:off x="3420666" y="5139154"/>
            <a:ext cx="472678" cy="58477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143" name="Freeform 142"/>
          <p:cNvSpPr/>
          <p:nvPr/>
        </p:nvSpPr>
        <p:spPr bwMode="auto">
          <a:xfrm>
            <a:off x="2414298" y="2876505"/>
            <a:ext cx="409706" cy="1023582"/>
          </a:xfrm>
          <a:custGeom>
            <a:avLst/>
            <a:gdLst>
              <a:gd name="connsiteX0" fmla="*/ 409706 w 409706"/>
              <a:gd name="connsiteY0" fmla="*/ 0 h 1023582"/>
              <a:gd name="connsiteX1" fmla="*/ 273 w 409706"/>
              <a:gd name="connsiteY1" fmla="*/ 336645 h 1023582"/>
              <a:gd name="connsiteX2" fmla="*/ 359664 w 409706"/>
              <a:gd name="connsiteY2" fmla="*/ 1023582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706" h="1023582">
                <a:moveTo>
                  <a:pt x="409706" y="0"/>
                </a:moveTo>
                <a:cubicBezTo>
                  <a:pt x="209159" y="83024"/>
                  <a:pt x="8613" y="166048"/>
                  <a:pt x="273" y="336645"/>
                </a:cubicBezTo>
                <a:cubicBezTo>
                  <a:pt x="-8067" y="507242"/>
                  <a:pt x="175798" y="765412"/>
                  <a:pt x="359664" y="1023582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4" name="Freeform 143"/>
          <p:cNvSpPr/>
          <p:nvPr/>
        </p:nvSpPr>
        <p:spPr bwMode="auto">
          <a:xfrm>
            <a:off x="3747502" y="2926547"/>
            <a:ext cx="612466" cy="991737"/>
          </a:xfrm>
          <a:custGeom>
            <a:avLst/>
            <a:gdLst>
              <a:gd name="connsiteX0" fmla="*/ 0 w 612466"/>
              <a:gd name="connsiteY0" fmla="*/ 0 h 991737"/>
              <a:gd name="connsiteX1" fmla="*/ 609600 w 612466"/>
              <a:gd name="connsiteY1" fmla="*/ 345743 h 991737"/>
              <a:gd name="connsiteX2" fmla="*/ 186520 w 612466"/>
              <a:gd name="connsiteY2" fmla="*/ 991737 h 9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2466" h="991737">
                <a:moveTo>
                  <a:pt x="0" y="0"/>
                </a:moveTo>
                <a:cubicBezTo>
                  <a:pt x="289256" y="90227"/>
                  <a:pt x="578513" y="180454"/>
                  <a:pt x="609600" y="345743"/>
                </a:cubicBezTo>
                <a:cubicBezTo>
                  <a:pt x="640687" y="511033"/>
                  <a:pt x="413603" y="751385"/>
                  <a:pt x="186520" y="991737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0" name="Freeform 149"/>
          <p:cNvSpPr/>
          <p:nvPr/>
        </p:nvSpPr>
        <p:spPr bwMode="auto">
          <a:xfrm>
            <a:off x="2951383" y="2903800"/>
            <a:ext cx="1046037" cy="1005385"/>
          </a:xfrm>
          <a:custGeom>
            <a:avLst/>
            <a:gdLst>
              <a:gd name="connsiteX0" fmla="*/ 0 w 1046037"/>
              <a:gd name="connsiteY0" fmla="*/ 0 h 1005385"/>
              <a:gd name="connsiteX1" fmla="*/ 968991 w 1046037"/>
              <a:gd name="connsiteY1" fmla="*/ 313899 h 1005385"/>
              <a:gd name="connsiteX2" fmla="*/ 914400 w 1046037"/>
              <a:gd name="connsiteY2" fmla="*/ 1005385 h 100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6037" h="1005385">
                <a:moveTo>
                  <a:pt x="0" y="0"/>
                </a:moveTo>
                <a:cubicBezTo>
                  <a:pt x="408295" y="73167"/>
                  <a:pt x="816591" y="146335"/>
                  <a:pt x="968991" y="313899"/>
                </a:cubicBezTo>
                <a:cubicBezTo>
                  <a:pt x="1121391" y="481463"/>
                  <a:pt x="1017895" y="743424"/>
                  <a:pt x="914400" y="100538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2" name="Freeform 151"/>
          <p:cNvSpPr/>
          <p:nvPr/>
        </p:nvSpPr>
        <p:spPr bwMode="auto">
          <a:xfrm>
            <a:off x="3902177" y="4059311"/>
            <a:ext cx="641457" cy="864358"/>
          </a:xfrm>
          <a:custGeom>
            <a:avLst/>
            <a:gdLst>
              <a:gd name="connsiteX0" fmla="*/ 13648 w 641457"/>
              <a:gd name="connsiteY0" fmla="*/ 0 h 864358"/>
              <a:gd name="connsiteX1" fmla="*/ 641445 w 641457"/>
              <a:gd name="connsiteY1" fmla="*/ 268406 h 864358"/>
              <a:gd name="connsiteX2" fmla="*/ 0 w 641457"/>
              <a:gd name="connsiteY2" fmla="*/ 864358 h 86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57" h="864358">
                <a:moveTo>
                  <a:pt x="13648" y="0"/>
                </a:moveTo>
                <a:cubicBezTo>
                  <a:pt x="328684" y="62173"/>
                  <a:pt x="643720" y="124346"/>
                  <a:pt x="641445" y="268406"/>
                </a:cubicBezTo>
                <a:cubicBezTo>
                  <a:pt x="639170" y="412466"/>
                  <a:pt x="319585" y="638412"/>
                  <a:pt x="0" y="86435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543634" y="187520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DU chains intersect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42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Simple Constant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600200"/>
            <a:ext cx="6400800" cy="44196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dirty="0" smtClean="0"/>
              <a:t> = list of all instruction in SSA function</a:t>
            </a:r>
          </a:p>
          <a:p>
            <a:pPr lvl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while </a:t>
            </a: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dirty="0" smtClean="0"/>
              <a:t> is not empty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remove some instructions</a:t>
            </a:r>
            <a:r>
              <a:rPr lang="en-US" sz="1800" dirty="0" smtClean="0">
                <a:solidFill>
                  <a:srgbClr val="0000FF"/>
                </a:solidFill>
              </a:rPr>
              <a:t> I </a:t>
            </a:r>
            <a:r>
              <a:rPr lang="en-US" sz="1800" dirty="0" smtClean="0"/>
              <a:t>from </a:t>
            </a:r>
            <a:r>
              <a:rPr lang="en-US" sz="1800" dirty="0" smtClean="0">
                <a:solidFill>
                  <a:srgbClr val="0000FF"/>
                </a:solidFill>
              </a:rPr>
              <a:t>W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if </a:t>
            </a:r>
            <a:r>
              <a:rPr lang="en-US" sz="18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is </a:t>
            </a:r>
            <a:r>
              <a:rPr lang="en-US" sz="1800" dirty="0" smtClean="0">
                <a:solidFill>
                  <a:srgbClr val="0000FF"/>
                </a:solidFill>
              </a:rPr>
              <a:t>v = </a:t>
            </a:r>
            <a:r>
              <a:rPr lang="el-GR" sz="1800" dirty="0" smtClean="0">
                <a:solidFill>
                  <a:srgbClr val="0000FF"/>
                </a:solidFill>
              </a:rPr>
              <a:t>Φ</a:t>
            </a:r>
            <a:r>
              <a:rPr lang="en-US" sz="1800" dirty="0" smtClean="0">
                <a:solidFill>
                  <a:srgbClr val="0000FF"/>
                </a:solidFill>
              </a:rPr>
              <a:t>(c, c, …, c)</a:t>
            </a:r>
            <a:r>
              <a:rPr lang="en-US" sz="1800" dirty="0" smtClean="0"/>
              <a:t>, replace I with </a:t>
            </a:r>
            <a:r>
              <a:rPr lang="en-US" sz="1800" dirty="0" smtClean="0">
                <a:solidFill>
                  <a:srgbClr val="0000FF"/>
                </a:solidFill>
              </a:rPr>
              <a:t>v = c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if I is </a:t>
            </a:r>
            <a:r>
              <a:rPr lang="en-US" sz="1800" dirty="0" smtClean="0">
                <a:solidFill>
                  <a:srgbClr val="0000FF"/>
                </a:solidFill>
              </a:rPr>
              <a:t>v = c</a:t>
            </a:r>
            <a:r>
              <a:rPr lang="en-US" sz="1800" dirty="0" smtClean="0"/>
              <a:t>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	  delete </a:t>
            </a:r>
            <a:r>
              <a:rPr lang="en-US" sz="18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from the function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	  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instruction </a:t>
            </a:r>
            <a:r>
              <a:rPr lang="en-US" sz="18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 that uses </a:t>
            </a:r>
            <a:r>
              <a:rPr lang="en-US" sz="1800" dirty="0" smtClean="0">
                <a:solidFill>
                  <a:srgbClr val="0000FF"/>
                </a:solidFill>
              </a:rPr>
              <a:t>v </a:t>
            </a:r>
            <a:r>
              <a:rPr lang="en-US" sz="1800" dirty="0" smtClean="0"/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	      substitute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/>
              <a:t> for </a:t>
            </a:r>
            <a:r>
              <a:rPr lang="en-US" sz="1800" dirty="0" smtClean="0">
                <a:solidFill>
                  <a:srgbClr val="0000FF"/>
                </a:solidFill>
              </a:rPr>
              <a:t>v</a:t>
            </a:r>
            <a:r>
              <a:rPr lang="en-US" sz="1800" dirty="0" smtClean="0"/>
              <a:t> in </a:t>
            </a:r>
            <a:r>
              <a:rPr lang="en-US" sz="1800" dirty="0" smtClean="0">
                <a:solidFill>
                  <a:srgbClr val="0000FF"/>
                </a:solidFill>
              </a:rPr>
              <a:t>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		      add </a:t>
            </a:r>
            <a:r>
              <a:rPr lang="en-US" sz="18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rgbClr val="0000FF"/>
                </a:solidFill>
              </a:rPr>
              <a:t>W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</a:t>
            </a:r>
            <a:r>
              <a:rPr lang="en-US" sz="1800" dirty="0" smtClean="0"/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B97F5EC4-23A3-4B88-B007-31658FB873F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Converting Back from SSA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819400"/>
            <a:ext cx="7772400" cy="2020887"/>
          </a:xfrm>
        </p:spPr>
        <p:txBody>
          <a:bodyPr/>
          <a:lstStyle/>
          <a:p>
            <a:r>
              <a:rPr lang="en-US" sz="2000" dirty="0" smtClean="0"/>
              <a:t>Unfortunately, real machines do not include a </a:t>
            </a:r>
            <a:r>
              <a:rPr lang="el-GR" sz="2000" dirty="0" smtClean="0"/>
              <a:t>Φ</a:t>
            </a:r>
            <a:r>
              <a:rPr lang="en-US" sz="2000" dirty="0" smtClean="0"/>
              <a:t> instruction</a:t>
            </a:r>
          </a:p>
          <a:p>
            <a:endParaRPr lang="en-US" sz="2000" dirty="0" smtClean="0"/>
          </a:p>
          <a:p>
            <a:r>
              <a:rPr lang="en-US" sz="2000" dirty="0" smtClean="0"/>
              <a:t>So after analysis, optimization, and transformation, need to convert back to a “</a:t>
            </a:r>
            <a:r>
              <a:rPr lang="el-GR" sz="2000" dirty="0" smtClean="0"/>
              <a:t>Φ</a:t>
            </a:r>
            <a:r>
              <a:rPr lang="en-US" sz="2000" dirty="0" smtClean="0"/>
              <a:t>-less” form for execution</a:t>
            </a:r>
          </a:p>
          <a:p>
            <a:endParaRPr lang="en-US" sz="2000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568FC770-F68F-4371-9796-80A2ECFA7FCF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Translating </a:t>
            </a:r>
            <a:r>
              <a:rPr lang="el-GR" smtClean="0"/>
              <a:t>Φ</a:t>
            </a:r>
            <a:r>
              <a:rPr lang="en-US" smtClean="0"/>
              <a:t>-functions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447800"/>
            <a:ext cx="8077200" cy="4114800"/>
          </a:xfrm>
        </p:spPr>
        <p:txBody>
          <a:bodyPr/>
          <a:lstStyle/>
          <a:p>
            <a:r>
              <a:rPr lang="en-US" sz="2400" dirty="0" smtClean="0"/>
              <a:t>The meaning of </a:t>
            </a:r>
            <a:r>
              <a:rPr lang="en-US" sz="2400" dirty="0" smtClean="0">
                <a:solidFill>
                  <a:srgbClr val="0000FF"/>
                </a:solidFill>
              </a:rPr>
              <a:t>x = </a:t>
            </a:r>
            <a:r>
              <a:rPr lang="el-GR" sz="2400" dirty="0" smtClean="0">
                <a:solidFill>
                  <a:srgbClr val="0000FF"/>
                </a:solidFill>
              </a:rPr>
              <a:t>Φ</a:t>
            </a:r>
            <a:r>
              <a:rPr lang="en-US" sz="2400" dirty="0" smtClean="0">
                <a:solidFill>
                  <a:srgbClr val="0000FF"/>
                </a:solidFill>
              </a:rPr>
              <a:t>(x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…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dirty="0" smtClean="0"/>
              <a:t> is:</a:t>
            </a:r>
            <a:endParaRPr lang="en-US" sz="2000" dirty="0" smtClean="0"/>
          </a:p>
          <a:p>
            <a:pPr lvl="1"/>
            <a:r>
              <a:rPr lang="en-US" sz="2000" dirty="0" smtClean="0"/>
              <a:t>set x =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if arriving on edge 1</a:t>
            </a:r>
          </a:p>
          <a:p>
            <a:pPr lvl="1"/>
            <a:r>
              <a:rPr lang="en-US" sz="2000" dirty="0" smtClean="0"/>
              <a:t>set x =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if arriving on edge 2</a:t>
            </a:r>
            <a:endParaRPr lang="en-US" sz="2000" dirty="0"/>
          </a:p>
          <a:p>
            <a:pPr lvl="1"/>
            <a:r>
              <a:rPr lang="en-US" sz="2000" dirty="0" err="1" smtClean="0"/>
              <a:t>etc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So, </a:t>
            </a:r>
            <a:r>
              <a:rPr lang="en-US" sz="2400" dirty="0" err="1" smtClean="0"/>
              <a:t>foreach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/>
              <a:t>, insert </a:t>
            </a:r>
            <a:r>
              <a:rPr lang="en-US" sz="2400" dirty="0" smtClean="0">
                <a:solidFill>
                  <a:srgbClr val="0000FF"/>
                </a:solidFill>
              </a:rPr>
              <a:t>x = x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dirty="0" smtClean="0"/>
              <a:t> at the end of predecessor block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Rely on copy prop. and coalescing in register allocation to eliminate redundant moves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AE3B9C4B-62CC-4A09-B2F9-FEF089257FD6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Wrapup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133600"/>
            <a:ext cx="7924800" cy="31638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 smtClean="0"/>
              <a:t>More details in recent compiler books (but not the new Dragon book!)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Allows efficient implementation of many optimizations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Used in many new compiler (</a:t>
            </a:r>
            <a:r>
              <a:rPr lang="en-US" sz="2000" dirty="0" err="1" smtClean="0"/>
              <a:t>eg</a:t>
            </a:r>
            <a:r>
              <a:rPr lang="en-US" sz="2000" dirty="0" smtClean="0"/>
              <a:t>: LLVM) &amp; retrofitted into many older ones (GCC)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Not a silver bullet – some optimizations still need non-SSA forms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C6DAA1D2-77A1-48C9-B097-88CBD10CC9DA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DU-Chain Drawbacks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524000"/>
            <a:ext cx="8458200" cy="4414838"/>
          </a:xfrm>
        </p:spPr>
        <p:txBody>
          <a:bodyPr/>
          <a:lstStyle/>
          <a:p>
            <a:r>
              <a:rPr lang="en-US" sz="2400" dirty="0" smtClean="0"/>
              <a:t>Expensive</a:t>
            </a:r>
            <a:endParaRPr lang="en-US" sz="2400" dirty="0"/>
          </a:p>
          <a:p>
            <a:endParaRPr lang="en-US" sz="1800" dirty="0" smtClean="0"/>
          </a:p>
          <a:p>
            <a:pPr lvl="1"/>
            <a:r>
              <a:rPr lang="en-US" sz="2000" dirty="0" smtClean="0"/>
              <a:t>if a typical variable has D </a:t>
            </a:r>
            <a:r>
              <a:rPr lang="en-US" sz="2000" dirty="0" err="1" smtClean="0"/>
              <a:t>defs</a:t>
            </a:r>
            <a:r>
              <a:rPr lang="en-US" sz="2000" dirty="0" smtClean="0"/>
              <a:t> and U uses, total cost is O(D*U)</a:t>
            </a:r>
          </a:p>
          <a:p>
            <a:pPr lvl="1"/>
            <a:r>
              <a:rPr lang="en-US" sz="2000" dirty="0" err="1" smtClean="0"/>
              <a:t>ie</a:t>
            </a:r>
            <a:r>
              <a:rPr lang="en-US" sz="2000" dirty="0" smtClean="0"/>
              <a:t>: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where n is number of statements in function</a:t>
            </a:r>
          </a:p>
          <a:p>
            <a:pPr lvl="1"/>
            <a:r>
              <a:rPr lang="en-US" sz="2000" dirty="0" smtClean="0"/>
              <a:t>Better if cost varied as O(n)</a:t>
            </a:r>
          </a:p>
          <a:p>
            <a:pPr lvl="1"/>
            <a:endParaRPr lang="en-US" sz="1800" dirty="0" smtClean="0"/>
          </a:p>
          <a:p>
            <a:r>
              <a:rPr lang="en-US" sz="2400" dirty="0" smtClean="0"/>
              <a:t>Unrelated uses of same variable are mixed together.  This complicates analysis.  </a:t>
            </a:r>
            <a:r>
              <a:rPr lang="en-US" sz="2400" dirty="0" err="1" smtClean="0"/>
              <a:t>Eg</a:t>
            </a:r>
            <a:r>
              <a:rPr lang="en-US" sz="2400" dirty="0" smtClean="0"/>
              <a:t>: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Variable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used over and over; but uses are disjoint</a:t>
            </a:r>
          </a:p>
          <a:p>
            <a:pPr lvl="1"/>
            <a:r>
              <a:rPr lang="en-US" sz="2000" dirty="0" smtClean="0"/>
              <a:t>Register allocated might think it is live across all uses</a:t>
            </a:r>
          </a:p>
          <a:p>
            <a:pPr lvl="1"/>
            <a:endParaRPr lang="en-US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E2A6318C-0766-49CF-9312-C7E4BE60426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SSA: Static Single Assignment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9651" y="1219200"/>
            <a:ext cx="8153401" cy="31242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dirty="0" smtClean="0"/>
              <a:t>IR form where each variable has only one </a:t>
            </a:r>
            <a:r>
              <a:rPr lang="en-US" sz="2000" dirty="0" err="1" smtClean="0"/>
              <a:t>def</a:t>
            </a:r>
            <a:r>
              <a:rPr lang="en-US" sz="2000" dirty="0" smtClean="0"/>
              <a:t> in the function</a:t>
            </a:r>
          </a:p>
          <a:p>
            <a:endParaRPr lang="en-US" sz="1200" dirty="0"/>
          </a:p>
          <a:p>
            <a:r>
              <a:rPr lang="en-US" sz="2000" dirty="0" smtClean="0"/>
              <a:t>Equivalent, in a source program, to never using same variable for different purposes</a:t>
            </a:r>
          </a:p>
          <a:p>
            <a:endParaRPr lang="en-US" sz="12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single definition.  But that </a:t>
            </a:r>
            <a:r>
              <a:rPr lang="en-US" sz="1800" dirty="0" err="1" smtClean="0"/>
              <a:t>def</a:t>
            </a:r>
            <a:r>
              <a:rPr lang="en-US" sz="1800" dirty="0" smtClean="0"/>
              <a:t> can be in a loop that is executed </a:t>
            </a:r>
            <a:r>
              <a:rPr lang="en-US" sz="1800" i="1" dirty="0" smtClean="0"/>
              <a:t>dynamically</a:t>
            </a:r>
            <a:r>
              <a:rPr lang="en-US" sz="1800" dirty="0" smtClean="0"/>
              <a:t> many times</a:t>
            </a:r>
          </a:p>
          <a:p>
            <a:pPr lvl="1"/>
            <a:r>
              <a:rPr lang="en-US" sz="1800" dirty="0" smtClean="0"/>
              <a:t>In a loop, it really </a:t>
            </a:r>
            <a:r>
              <a:rPr lang="en-US" sz="1800" i="1" dirty="0" smtClean="0"/>
              <a:t>is </a:t>
            </a:r>
            <a:r>
              <a:rPr lang="en-US" sz="1800" dirty="0" smtClean="0"/>
              <a:t>the same variable each time, so makes sense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Separates values from where they are stored in memory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787AA7C-BEE8-4283-88C0-8255AD223F3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Content Placeholder 6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71716" y="4959743"/>
            <a:ext cx="3886200" cy="128389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600" kern="0" dirty="0" err="1" smtClean="0"/>
              <a:t>int</a:t>
            </a:r>
            <a:r>
              <a:rPr lang="en-US" sz="1600" kern="0" dirty="0" smtClean="0"/>
              <a:t> </a:t>
            </a:r>
            <a:r>
              <a:rPr lang="en-US" sz="1600" kern="0" dirty="0"/>
              <a:t>x</a:t>
            </a:r>
            <a:r>
              <a:rPr lang="en-US" sz="1600" kern="0" dirty="0" smtClean="0"/>
              <a:t> = 0;</a:t>
            </a:r>
          </a:p>
          <a:p>
            <a:pPr>
              <a:buFont typeface="Wingdings" pitchFamily="2" charset="2"/>
              <a:buNone/>
            </a:pPr>
            <a:r>
              <a:rPr lang="en-US" sz="1600" kern="0" dirty="0" smtClean="0"/>
              <a:t>while (</a:t>
            </a:r>
            <a:r>
              <a:rPr lang="en-US" sz="1600" kern="0" dirty="0"/>
              <a:t>x</a:t>
            </a:r>
            <a:r>
              <a:rPr lang="en-US" sz="1600" kern="0" dirty="0" smtClean="0"/>
              <a:t> &lt; </a:t>
            </a:r>
            <a:r>
              <a:rPr lang="en-US" sz="1600" kern="0" dirty="0" err="1" smtClean="0"/>
              <a:t>a.length</a:t>
            </a:r>
            <a:r>
              <a:rPr lang="en-US" sz="1600" kern="0" dirty="0" smtClean="0"/>
              <a:t>) a[x] = i+7;</a:t>
            </a:r>
          </a:p>
          <a:p>
            <a:pPr>
              <a:buFont typeface="Wingdings" pitchFamily="2" charset="2"/>
              <a:buNone/>
            </a:pPr>
            <a:endParaRPr lang="en-US" sz="1600" kern="0" dirty="0"/>
          </a:p>
          <a:p>
            <a:pPr>
              <a:buFont typeface="Wingdings" pitchFamily="2" charset="2"/>
              <a:buNone/>
            </a:pPr>
            <a:r>
              <a:rPr lang="en-US" sz="1600" kern="0" dirty="0" smtClean="0"/>
              <a:t>for(</a:t>
            </a:r>
            <a:r>
              <a:rPr lang="en-US" sz="1600" kern="0" dirty="0">
                <a:solidFill>
                  <a:srgbClr val="FF0000"/>
                </a:solidFill>
              </a:rPr>
              <a:t>x</a:t>
            </a:r>
            <a:r>
              <a:rPr lang="en-US" sz="1600" kern="0" dirty="0" smtClean="0"/>
              <a:t> = 42; </a:t>
            </a:r>
            <a:r>
              <a:rPr lang="en-US" sz="1600" kern="0" dirty="0"/>
              <a:t>x</a:t>
            </a:r>
            <a:r>
              <a:rPr lang="en-US" sz="1600" kern="0" dirty="0" smtClean="0"/>
              <a:t> &gt;= 0; --</a:t>
            </a:r>
            <a:r>
              <a:rPr lang="en-US" sz="1600" kern="0" dirty="0">
                <a:solidFill>
                  <a:srgbClr val="FF0000"/>
                </a:solidFill>
              </a:rPr>
              <a:t>x</a:t>
            </a:r>
            <a:r>
              <a:rPr lang="en-US" sz="1600" kern="0" dirty="0" smtClean="0"/>
              <a:t>) b[</a:t>
            </a:r>
            <a:r>
              <a:rPr lang="en-US" sz="1600" kern="0" dirty="0"/>
              <a:t>x</a:t>
            </a:r>
            <a:r>
              <a:rPr lang="en-US" sz="1600" kern="0" dirty="0" smtClean="0"/>
              <a:t>] = a[</a:t>
            </a:r>
            <a:r>
              <a:rPr lang="en-US" sz="1600" kern="0" dirty="0"/>
              <a:t>x</a:t>
            </a:r>
            <a:r>
              <a:rPr lang="en-US" sz="1600" kern="0" dirty="0" smtClean="0"/>
              <a:t>] * 3;</a:t>
            </a:r>
          </a:p>
        </p:txBody>
      </p:sp>
      <p:sp>
        <p:nvSpPr>
          <p:cNvPr id="8" name="Content Placeholder 6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4205352" y="4959743"/>
            <a:ext cx="4695696" cy="128389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600" kern="0" dirty="0" err="1" smtClean="0"/>
              <a:t>int</a:t>
            </a:r>
            <a:r>
              <a:rPr lang="en-US" sz="1600" kern="0" dirty="0" smtClean="0"/>
              <a:t> </a:t>
            </a:r>
            <a:r>
              <a:rPr lang="en-US" sz="1600" kern="0" dirty="0"/>
              <a:t>x</a:t>
            </a:r>
            <a:r>
              <a:rPr lang="en-US" sz="1600" kern="0" dirty="0" smtClean="0"/>
              <a:t> = 0;</a:t>
            </a:r>
          </a:p>
          <a:p>
            <a:pPr>
              <a:buFont typeface="Wingdings" pitchFamily="2" charset="2"/>
              <a:buNone/>
            </a:pPr>
            <a:r>
              <a:rPr lang="en-US" sz="1600" kern="0" dirty="0" smtClean="0"/>
              <a:t>while (</a:t>
            </a:r>
            <a:r>
              <a:rPr lang="en-US" sz="1600" kern="0" dirty="0"/>
              <a:t>x</a:t>
            </a:r>
            <a:r>
              <a:rPr lang="en-US" sz="1600" kern="0" dirty="0" smtClean="0"/>
              <a:t> &lt; </a:t>
            </a:r>
            <a:r>
              <a:rPr lang="en-US" sz="1600" kern="0" dirty="0" err="1" smtClean="0"/>
              <a:t>a.length</a:t>
            </a:r>
            <a:r>
              <a:rPr lang="en-US" sz="1600" kern="0" dirty="0" smtClean="0"/>
              <a:t>) a[x] = i+7;</a:t>
            </a:r>
          </a:p>
          <a:p>
            <a:pPr>
              <a:buFont typeface="Wingdings" pitchFamily="2" charset="2"/>
              <a:buNone/>
            </a:pPr>
            <a:endParaRPr lang="en-US" sz="1600" kern="0" dirty="0"/>
          </a:p>
          <a:p>
            <a:pPr>
              <a:buFont typeface="Wingdings" pitchFamily="2" charset="2"/>
              <a:buNone/>
            </a:pPr>
            <a:r>
              <a:rPr lang="en-US" sz="1600" kern="0" dirty="0" smtClean="0"/>
              <a:t>for(</a:t>
            </a:r>
            <a:r>
              <a:rPr lang="en-US" sz="1600" kern="0" dirty="0" err="1" smtClean="0"/>
              <a:t>int</a:t>
            </a:r>
            <a:r>
              <a:rPr lang="en-US" sz="1600" kern="0" dirty="0" smtClean="0"/>
              <a:t> </a:t>
            </a:r>
            <a:r>
              <a:rPr lang="en-US" sz="1600" kern="0" dirty="0" smtClean="0">
                <a:solidFill>
                  <a:srgbClr val="FF0000"/>
                </a:solidFill>
              </a:rPr>
              <a:t>x1</a:t>
            </a:r>
            <a:r>
              <a:rPr lang="en-US" sz="1600" kern="0" dirty="0" smtClean="0"/>
              <a:t> = 42; x1 &gt;= 0; --</a:t>
            </a:r>
            <a:r>
              <a:rPr lang="en-US" sz="1600" kern="0" dirty="0" smtClean="0">
                <a:solidFill>
                  <a:srgbClr val="FF0000"/>
                </a:solidFill>
              </a:rPr>
              <a:t>x1</a:t>
            </a:r>
            <a:r>
              <a:rPr lang="en-US" sz="1600" kern="0" dirty="0" smtClean="0"/>
              <a:t>) b[x1] = a[x1] * 3;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6352" y="455265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After: Manual, source SSA format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62152" y="456558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SSA in Basic Blocks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95375" y="2846351"/>
            <a:ext cx="2627312" cy="235773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 smtClean="0"/>
              <a:t>a = x + 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b = a – 1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a = y + b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b = x * 4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a = a + b</a:t>
            </a:r>
          </a:p>
        </p:txBody>
      </p:sp>
      <p:sp>
        <p:nvSpPr>
          <p:cNvPr id="8196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65158" y="2846351"/>
            <a:ext cx="2551112" cy="2357735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+ y</a:t>
            </a:r>
            <a:r>
              <a:rPr lang="en-US" baseline="-25000" dirty="0" smtClean="0"/>
              <a:t>0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– 1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 y</a:t>
            </a:r>
            <a:r>
              <a:rPr lang="en-US" baseline="-25000" dirty="0" smtClean="0"/>
              <a:t>0</a:t>
            </a:r>
            <a:r>
              <a:rPr lang="en-US" dirty="0" smtClean="0"/>
              <a:t> + b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* 4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 + b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19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8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9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AD51E0F-5159-4A5E-B8C0-FB0C76E7E2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20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" y="1851436"/>
            <a:ext cx="8379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dirty="0"/>
              <a:t>We’ve seen this before when </a:t>
            </a:r>
            <a:r>
              <a:rPr lang="en-US" sz="2400" dirty="0" smtClean="0"/>
              <a:t>we looked at </a:t>
            </a:r>
            <a:r>
              <a:rPr lang="en-US" sz="2400" dirty="0"/>
              <a:t>V</a:t>
            </a:r>
            <a:r>
              <a:rPr lang="en-US" sz="2400" dirty="0" smtClean="0"/>
              <a:t>alue </a:t>
            </a:r>
            <a:r>
              <a:rPr lang="en-US" sz="2400" dirty="0"/>
              <a:t>N</a:t>
            </a:r>
            <a:r>
              <a:rPr lang="en-US" sz="2400" dirty="0" smtClean="0"/>
              <a:t>umbering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095375" y="234005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65158" y="238468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552671"/>
            <a:ext cx="83058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Bump the SSA number each time a variable is </a:t>
            </a:r>
            <a:r>
              <a:rPr lang="en-US" dirty="0" err="1" smtClean="0"/>
              <a:t>def'd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is the value assigned before the current function - </a:t>
            </a:r>
            <a:r>
              <a:rPr lang="en-US" dirty="0" err="1" smtClean="0"/>
              <a:t>eg</a:t>
            </a:r>
            <a:r>
              <a:rPr lang="en-US" dirty="0" smtClean="0"/>
              <a:t>: input parameter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Merge Points</a:t>
            </a: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1371600"/>
            <a:ext cx="7543800" cy="4684713"/>
          </a:xfrm>
        </p:spPr>
        <p:txBody>
          <a:bodyPr/>
          <a:lstStyle/>
          <a:p>
            <a:r>
              <a:rPr lang="en-US" sz="2800" dirty="0" smtClean="0"/>
              <a:t>Main issue</a:t>
            </a:r>
          </a:p>
          <a:p>
            <a:pPr lvl="1"/>
            <a:r>
              <a:rPr lang="en-US" sz="2400" dirty="0" smtClean="0"/>
              <a:t>How to handle merge points in the </a:t>
            </a:r>
            <a:r>
              <a:rPr lang="en-US" sz="2400" dirty="0" err="1" smtClean="0"/>
              <a:t>flowgraph</a:t>
            </a:r>
            <a:r>
              <a:rPr lang="en-US" sz="2400" dirty="0" smtClean="0"/>
              <a:t>?</a:t>
            </a:r>
          </a:p>
          <a:p>
            <a:pPr lvl="1"/>
            <a:endParaRPr lang="en-US" sz="1600" dirty="0" smtClean="0"/>
          </a:p>
          <a:p>
            <a:r>
              <a:rPr lang="en-US" sz="2800" dirty="0" smtClean="0"/>
              <a:t>Solution </a:t>
            </a:r>
          </a:p>
          <a:p>
            <a:pPr lvl="1"/>
            <a:r>
              <a:rPr lang="en-US" sz="2400" dirty="0" smtClean="0"/>
              <a:t>introduce a </a:t>
            </a:r>
            <a:r>
              <a:rPr lang="el-GR" sz="2400" dirty="0" smtClean="0"/>
              <a:t>Φ</a:t>
            </a:r>
            <a:r>
              <a:rPr lang="en-US" sz="2400" dirty="0" smtClean="0"/>
              <a:t>-function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</a:t>
            </a:r>
            <a:r>
              <a:rPr lang="el-GR" sz="2400" dirty="0" smtClean="0"/>
              <a:t>Φ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Meaning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is assigned either a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or a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depending on which control path was used to reach the </a:t>
            </a:r>
            <a:r>
              <a:rPr lang="el-GR" sz="2400" dirty="0" smtClean="0"/>
              <a:t>Φ</a:t>
            </a:r>
            <a:r>
              <a:rPr lang="en-US" sz="2400" dirty="0" smtClean="0"/>
              <a:t>-function</a:t>
            </a:r>
          </a:p>
        </p:txBody>
      </p:sp>
      <p:sp>
        <p:nvSpPr>
          <p:cNvPr id="9220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3771B2B6-7813-413A-A2E0-16EEEDCBF2C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82875" y="216879"/>
            <a:ext cx="7793037" cy="623887"/>
          </a:xfrm>
        </p:spPr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7BD749F-025F-427C-A8B9-7E7490E294ED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10246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282875" y="1540300"/>
            <a:ext cx="2087563" cy="3758897"/>
            <a:chOff x="990600" y="1991380"/>
            <a:chExt cx="2087146" cy="3757465"/>
          </a:xfrm>
        </p:grpSpPr>
        <p:sp>
          <p:nvSpPr>
            <p:cNvPr id="10257" name="TextBox 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23581" y="2815307"/>
              <a:ext cx="1093351" cy="64608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b </a:t>
              </a:r>
              <a:r>
                <a:rPr lang="en-US" dirty="0" smtClean="0"/>
                <a:t>= </a:t>
              </a:r>
              <a:r>
                <a:rPr lang="en-US" dirty="0"/>
                <a:t>M[x]</a:t>
              </a:r>
              <a:br>
                <a:rPr lang="en-US" dirty="0"/>
              </a:br>
              <a:r>
                <a:rPr lang="en-US" dirty="0"/>
                <a:t>a </a:t>
              </a:r>
              <a:r>
                <a:rPr lang="en-US" dirty="0" smtClean="0"/>
                <a:t>= </a:t>
              </a:r>
              <a:r>
                <a:rPr lang="en-US" dirty="0"/>
                <a:t>0</a:t>
              </a:r>
            </a:p>
          </p:txBody>
        </p:sp>
        <p:sp>
          <p:nvSpPr>
            <p:cNvPr id="10258" name="TextBox 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7301" y="3781288"/>
              <a:ext cx="951351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if b &lt; 4</a:t>
              </a:r>
            </a:p>
          </p:txBody>
        </p:sp>
        <p:sp>
          <p:nvSpPr>
            <p:cNvPr id="10259" name="TextBox 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990600" y="4619489"/>
              <a:ext cx="747171" cy="369191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 </a:t>
              </a:r>
              <a:r>
                <a:rPr lang="en-US" dirty="0" smtClean="0"/>
                <a:t>= </a:t>
              </a:r>
              <a:r>
                <a:rPr lang="en-US" dirty="0"/>
                <a:t>b</a:t>
              </a:r>
            </a:p>
          </p:txBody>
        </p:sp>
        <p:sp>
          <p:nvSpPr>
            <p:cNvPr id="10260" name="Text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12275" y="5379654"/>
              <a:ext cx="1165471" cy="369191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c </a:t>
              </a:r>
              <a:r>
                <a:rPr lang="en-US" dirty="0" smtClean="0"/>
                <a:t>= </a:t>
              </a:r>
              <a:r>
                <a:rPr lang="en-US" dirty="0"/>
                <a:t>a + b</a:t>
              </a:r>
            </a:p>
          </p:txBody>
        </p:sp>
        <p:cxnSp>
          <p:nvCxnSpPr>
            <p:cNvPr id="10261" name="Straight Arrow Connector 11"/>
            <p:cNvCxnSpPr>
              <a:cxnSpLocks noChangeShapeType="1"/>
              <a:stCxn id="10257" idx="2"/>
              <a:endCxn id="10258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2470256" y="3461392"/>
              <a:ext cx="12720" cy="31989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Straight Arrow Connector 13"/>
            <p:cNvCxnSpPr>
              <a:cxnSpLocks noChangeShapeType="1"/>
              <a:stCxn id="10258" idx="2"/>
              <a:endCxn id="1025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1364185" y="4150620"/>
              <a:ext cx="1118791" cy="46886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Straight Arrow Connector 15"/>
            <p:cNvCxnSpPr>
              <a:cxnSpLocks noChangeShapeType="1"/>
              <a:stCxn id="10258" idx="2"/>
              <a:endCxn id="10260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482977" y="4150620"/>
              <a:ext cx="12034" cy="122903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Straight Arrow Connector 19"/>
            <p:cNvCxnSpPr>
              <a:cxnSpLocks noChangeShapeType="1"/>
              <a:stCxn id="10259" idx="2"/>
              <a:endCxn id="10260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1364185" y="4988681"/>
              <a:ext cx="1130825" cy="39097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5" name="TextBox 21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76400" y="1991380"/>
              <a:ext cx="14013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 dirty="0"/>
                <a:t>Original</a:t>
              </a:r>
              <a:endParaRPr lang="en-US" dirty="0"/>
            </a:p>
          </p:txBody>
        </p:sp>
      </p:grpSp>
      <p:grpSp>
        <p:nvGrpSpPr>
          <p:cNvPr id="10247" name="Group 2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169075" y="1557506"/>
            <a:ext cx="2336042" cy="4048633"/>
            <a:chOff x="990600" y="1991380"/>
            <a:chExt cx="2336764" cy="4047975"/>
          </a:xfrm>
        </p:grpSpPr>
        <p:sp>
          <p:nvSpPr>
            <p:cNvPr id="10248" name="TextBox 24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72671" y="2772292"/>
              <a:ext cx="1303965" cy="646226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b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M[x</a:t>
              </a:r>
              <a:r>
                <a:rPr lang="en-US" baseline="-25000" dirty="0"/>
                <a:t>0</a:t>
              </a:r>
              <a:r>
                <a:rPr lang="en-US" dirty="0"/>
                <a:t>]</a:t>
              </a:r>
              <a:br>
                <a:rPr lang="en-US" dirty="0"/>
              </a:br>
              <a:r>
                <a:rPr lang="en-US" dirty="0"/>
                <a:t>a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0</a:t>
              </a:r>
            </a:p>
          </p:txBody>
        </p:sp>
        <p:sp>
          <p:nvSpPr>
            <p:cNvPr id="10249" name="TextBox 2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007301" y="3745468"/>
              <a:ext cx="1034707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if b</a:t>
              </a:r>
              <a:r>
                <a:rPr lang="en-US" baseline="-25000"/>
                <a:t>1</a:t>
              </a:r>
              <a:r>
                <a:rPr lang="en-US"/>
                <a:t> &lt; 4</a:t>
              </a:r>
            </a:p>
          </p:txBody>
        </p:sp>
        <p:sp>
          <p:nvSpPr>
            <p:cNvPr id="10250" name="TextBox 2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90600" y="4583668"/>
              <a:ext cx="914315" cy="369272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</a:t>
              </a:r>
              <a:r>
                <a:rPr lang="en-US" baseline="-25000" dirty="0"/>
                <a:t>2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b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0251" name="TextBox 2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21941" y="5393129"/>
              <a:ext cx="1605423" cy="646226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a</a:t>
              </a:r>
              <a:r>
                <a:rPr lang="en-US" baseline="-25000" dirty="0"/>
                <a:t>3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l-GR" dirty="0"/>
                <a:t>Φ</a:t>
              </a:r>
              <a:r>
                <a:rPr lang="en-US" dirty="0"/>
                <a:t>(a</a:t>
              </a:r>
              <a:r>
                <a:rPr lang="en-US" baseline="-25000" dirty="0"/>
                <a:t>1</a:t>
              </a:r>
              <a:r>
                <a:rPr lang="en-US" dirty="0"/>
                <a:t>, a</a:t>
              </a:r>
              <a:r>
                <a:rPr lang="en-US" baseline="-25000" dirty="0"/>
                <a:t>2</a:t>
              </a:r>
              <a:r>
                <a:rPr lang="en-US" dirty="0"/>
                <a:t>)</a:t>
              </a:r>
            </a:p>
            <a:p>
              <a:r>
                <a:rPr lang="en-US" dirty="0"/>
                <a:t>c</a:t>
              </a:r>
              <a:r>
                <a:rPr lang="en-US" baseline="-25000" dirty="0"/>
                <a:t>1</a:t>
              </a:r>
              <a:r>
                <a:rPr lang="en-US" dirty="0"/>
                <a:t> </a:t>
              </a:r>
              <a:r>
                <a:rPr lang="en-US" dirty="0" smtClean="0"/>
                <a:t>= </a:t>
              </a:r>
              <a:r>
                <a:rPr lang="en-US" dirty="0"/>
                <a:t>a</a:t>
              </a:r>
              <a:r>
                <a:rPr lang="en-US" baseline="-25000" dirty="0"/>
                <a:t>3</a:t>
              </a:r>
              <a:r>
                <a:rPr lang="en-US" dirty="0"/>
                <a:t> + b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10252" name="Straight Arrow Connector 28"/>
            <p:cNvCxnSpPr>
              <a:cxnSpLocks noChangeShapeType="1"/>
              <a:stCxn id="10248" idx="2"/>
              <a:endCxn id="1024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2524654" y="3418518"/>
              <a:ext cx="1" cy="326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3" name="Straight Arrow Connector 29"/>
            <p:cNvCxnSpPr>
              <a:cxnSpLocks noChangeShapeType="1"/>
              <a:stCxn id="10249" idx="2"/>
              <a:endCxn id="10250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1447758" y="4114800"/>
              <a:ext cx="1076897" cy="46886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4" name="Straight Arrow Connector 30"/>
            <p:cNvCxnSpPr>
              <a:cxnSpLocks noChangeShapeType="1"/>
              <a:stCxn id="10249" idx="2"/>
              <a:endCxn id="10251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2524653" y="4114800"/>
              <a:ext cx="2" cy="127832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Straight Arrow Connector 31"/>
            <p:cNvCxnSpPr>
              <a:cxnSpLocks noChangeShapeType="1"/>
              <a:stCxn id="10250" idx="2"/>
              <a:endCxn id="1025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1447758" y="4952940"/>
              <a:ext cx="1076895" cy="44018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TextBox 3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57400" y="1991380"/>
              <a:ext cx="79374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800"/>
                <a:t>SSA</a:t>
              </a:r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i="1" dirty="0" smtClean="0"/>
              <a:t>know</a:t>
            </a:r>
            <a:r>
              <a:rPr lang="en-US" dirty="0" smtClean="0"/>
              <a:t> what to Pick?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295400"/>
            <a:ext cx="7772400" cy="2337505"/>
          </a:xfrm>
        </p:spPr>
        <p:txBody>
          <a:bodyPr/>
          <a:lstStyle/>
          <a:p>
            <a:r>
              <a:rPr lang="en-US" sz="2400" dirty="0" smtClean="0"/>
              <a:t>It doesn’t</a:t>
            </a:r>
          </a:p>
          <a:p>
            <a:endParaRPr lang="en-US" sz="1200" dirty="0" smtClean="0"/>
          </a:p>
          <a:p>
            <a:pPr lvl="1"/>
            <a:r>
              <a:rPr lang="en-US" sz="1800" dirty="0" smtClean="0"/>
              <a:t>When we translate the program to executable form, we add code to copy either value to a common location on each incoming edge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For analysis, all we may need to know is the connection of uses to </a:t>
            </a:r>
            <a:r>
              <a:rPr lang="en-US" sz="1800" dirty="0" err="1" smtClean="0"/>
              <a:t>defs</a:t>
            </a:r>
            <a:r>
              <a:rPr lang="en-US" sz="1800" dirty="0" smtClean="0"/>
              <a:t> – no need to “execute” anything</a:t>
            </a:r>
          </a:p>
        </p:txBody>
      </p:sp>
      <p:sp>
        <p:nvSpPr>
          <p:cNvPr id="11268" name="Date Placeholder 2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7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U-</a:t>
            </a:r>
            <a:fld id="{62DFBA60-651C-4A0F-AA0C-31C383CEF9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" name="TextBox 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6519" y="4504631"/>
            <a:ext cx="702436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8" name="Text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24028" y="4504631"/>
            <a:ext cx="702436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 = </a:t>
            </a:r>
            <a:endParaRPr lang="en-US" baseline="-25000" dirty="0"/>
          </a:p>
        </p:txBody>
      </p:sp>
      <p:sp>
        <p:nvSpPr>
          <p:cNvPr id="9" name="Text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24028" y="5418308"/>
            <a:ext cx="1604927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l-GR" dirty="0"/>
              <a:t>Φ</a:t>
            </a:r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30"/>
          <p:cNvCxnSpPr>
            <a:cxnSpLocks noChangeShapeType="1"/>
            <a:stCxn id="8" idx="2"/>
            <a:endCxn id="9" idx="0"/>
          </p:cNvCxnSpPr>
          <p:nvPr>
            <p:custDataLst>
              <p:tags r:id="rId8"/>
            </p:custDataLst>
          </p:nvPr>
        </p:nvCxnSpPr>
        <p:spPr bwMode="auto">
          <a:xfrm>
            <a:off x="1975246" y="4873963"/>
            <a:ext cx="451246" cy="54434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30"/>
          <p:cNvCxnSpPr>
            <a:cxnSpLocks noChangeShapeType="1"/>
            <a:stCxn id="7" idx="2"/>
            <a:endCxn id="9" idx="0"/>
          </p:cNvCxnSpPr>
          <p:nvPr>
            <p:custDataLst>
              <p:tags r:id="rId9"/>
            </p:custDataLst>
          </p:nvPr>
        </p:nvCxnSpPr>
        <p:spPr bwMode="auto">
          <a:xfrm flipH="1">
            <a:off x="2426492" y="4873963"/>
            <a:ext cx="451245" cy="54434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12313" y="4389940"/>
            <a:ext cx="968535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</a:p>
          <a:p>
            <a:r>
              <a:rPr lang="en-US" dirty="0" smtClean="0"/>
              <a:t>a  =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0630" y="4389940"/>
            <a:ext cx="968535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 =</a:t>
            </a:r>
          </a:p>
          <a:p>
            <a:r>
              <a:rPr lang="en-US" dirty="0" smtClean="0"/>
              <a:t>a  =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24" name="Text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5418308"/>
            <a:ext cx="1604927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trike="dblStrike" dirty="0">
                <a:solidFill>
                  <a:schemeClr val="bg2">
                    <a:lumMod val="50000"/>
                    <a:lumOff val="50000"/>
                  </a:schemeClr>
                </a:solidFill>
              </a:rPr>
              <a:t>a</a:t>
            </a:r>
            <a:r>
              <a:rPr lang="en-US" strike="dblStrike" baseline="-250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3</a:t>
            </a:r>
            <a:r>
              <a:rPr lang="en-US" strike="dblStrike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trike="dblStrike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= </a:t>
            </a:r>
            <a:r>
              <a:rPr lang="el-GR" strike="dblStrike" dirty="0">
                <a:solidFill>
                  <a:schemeClr val="bg2">
                    <a:lumMod val="50000"/>
                    <a:lumOff val="50000"/>
                  </a:schemeClr>
                </a:solidFill>
              </a:rPr>
              <a:t>Φ</a:t>
            </a:r>
            <a:r>
              <a:rPr lang="en-US" strike="dblStrike" dirty="0">
                <a:solidFill>
                  <a:schemeClr val="bg2">
                    <a:lumMod val="50000"/>
                    <a:lumOff val="50000"/>
                  </a:schemeClr>
                </a:solidFill>
              </a:rPr>
              <a:t>(a</a:t>
            </a:r>
            <a:r>
              <a:rPr lang="en-US" strike="dblStrike" baseline="-250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en-US" strike="dblStrike" dirty="0">
                <a:solidFill>
                  <a:schemeClr val="bg2">
                    <a:lumMod val="50000"/>
                    <a:lumOff val="50000"/>
                  </a:schemeClr>
                </a:solidFill>
              </a:rPr>
              <a:t>, a</a:t>
            </a:r>
            <a:r>
              <a:rPr lang="en-US" strike="dblStrike" baseline="-250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2</a:t>
            </a:r>
            <a:r>
              <a:rPr lang="en-US" strike="dblStrike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= a</a:t>
            </a:r>
            <a:endParaRPr lang="en-US" dirty="0"/>
          </a:p>
        </p:txBody>
      </p:sp>
      <p:cxnSp>
        <p:nvCxnSpPr>
          <p:cNvPr id="25" name="Straight Arrow Connector 30"/>
          <p:cNvCxnSpPr>
            <a:cxnSpLocks noChangeShapeType="1"/>
            <a:stCxn id="23" idx="2"/>
            <a:endCxn id="24" idx="0"/>
          </p:cNvCxnSpPr>
          <p:nvPr>
            <p:custDataLst>
              <p:tags r:id="rId13"/>
            </p:custDataLst>
          </p:nvPr>
        </p:nvCxnSpPr>
        <p:spPr bwMode="auto">
          <a:xfrm>
            <a:off x="5604898" y="5036271"/>
            <a:ext cx="683966" cy="3820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30"/>
          <p:cNvCxnSpPr>
            <a:cxnSpLocks noChangeShapeType="1"/>
            <a:stCxn id="22" idx="2"/>
            <a:endCxn id="24" idx="0"/>
          </p:cNvCxnSpPr>
          <p:nvPr>
            <p:custDataLst>
              <p:tags r:id="rId14"/>
            </p:custDataLst>
          </p:nvPr>
        </p:nvCxnSpPr>
        <p:spPr bwMode="auto">
          <a:xfrm flipH="1">
            <a:off x="6288864" y="5036271"/>
            <a:ext cx="707717" cy="3820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975246" y="397305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4613" y="388210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0ad23b59-11ef-477d-a840-64fd8f3fd0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2124</TotalTime>
  <Words>2233</Words>
  <Application>Microsoft Office PowerPoint</Application>
  <PresentationFormat>On-screen Show (4:3)</PresentationFormat>
  <Paragraphs>475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Def-Use (DU) Chains</vt:lpstr>
      <vt:lpstr>Def-Use (DU) Chains</vt:lpstr>
      <vt:lpstr>DU-Chain Drawbacks</vt:lpstr>
      <vt:lpstr>SSA: Static Single Assignment</vt:lpstr>
      <vt:lpstr>SSA in Basic Blocks</vt:lpstr>
      <vt:lpstr>Merge Points</vt:lpstr>
      <vt:lpstr>Example</vt:lpstr>
      <vt:lpstr>How Does Φ know what to Pick?</vt:lpstr>
      <vt:lpstr>Example With Loop</vt:lpstr>
      <vt:lpstr>What does SSA 'buy' us?</vt:lpstr>
      <vt:lpstr>Converting To SSA Form</vt:lpstr>
      <vt:lpstr>Inserting Φ-Functions</vt:lpstr>
      <vt:lpstr>Path-convergence criterion</vt:lpstr>
      <vt:lpstr>Details</vt:lpstr>
      <vt:lpstr>Dominators and SSA</vt:lpstr>
      <vt:lpstr>Dominance Frontier (1)</vt:lpstr>
      <vt:lpstr>Dominance Frontier (2)</vt:lpstr>
      <vt:lpstr>Example</vt:lpstr>
      <vt:lpstr>Node 5 dominates ...</vt:lpstr>
      <vt:lpstr>Node 5 Dominance Frontier ... DF(5)</vt:lpstr>
      <vt:lpstr>Dominance Frontier Criterion</vt:lpstr>
      <vt:lpstr>Placing Φ-Functions: Details</vt:lpstr>
      <vt:lpstr>Efficient Dominator Tree Computation</vt:lpstr>
      <vt:lpstr>Lengauer-Tarjan Algorithm</vt:lpstr>
      <vt:lpstr>SSA Optimizations</vt:lpstr>
      <vt:lpstr>SSA Data Structures</vt:lpstr>
      <vt:lpstr>Dead-Code Elimination (DCE)</vt:lpstr>
      <vt:lpstr>Simple Constant Prop.</vt:lpstr>
      <vt:lpstr>Simple Constant Propagation</vt:lpstr>
      <vt:lpstr>Converting Back from SSA</vt:lpstr>
      <vt:lpstr>Translating Φ-functions</vt:lpstr>
      <vt:lpstr>SSA Wrapup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205</cp:revision>
  <cp:lastPrinted>2011-11-15T05:13:02Z</cp:lastPrinted>
  <dcterms:created xsi:type="dcterms:W3CDTF">2002-10-01T01:44:57Z</dcterms:created>
  <dcterms:modified xsi:type="dcterms:W3CDTF">2014-05-17T06:13:25Z</dcterms:modified>
</cp:coreProperties>
</file>