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29"/>
  </p:notesMasterIdLst>
  <p:handoutMasterIdLst>
    <p:handoutMasterId r:id="rId30"/>
  </p:handoutMasterIdLst>
  <p:sldIdLst>
    <p:sldId id="283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6" r:id="rId11"/>
    <p:sldId id="297" r:id="rId12"/>
    <p:sldId id="298" r:id="rId13"/>
    <p:sldId id="299" r:id="rId14"/>
    <p:sldId id="300" r:id="rId15"/>
    <p:sldId id="301" r:id="rId16"/>
    <p:sldId id="303" r:id="rId17"/>
    <p:sldId id="304" r:id="rId18"/>
    <p:sldId id="305" r:id="rId19"/>
    <p:sldId id="306" r:id="rId20"/>
    <p:sldId id="307" r:id="rId21"/>
    <p:sldId id="308" r:id="rId22"/>
    <p:sldId id="311" r:id="rId23"/>
    <p:sldId id="312" r:id="rId24"/>
    <p:sldId id="310" r:id="rId25"/>
    <p:sldId id="302" r:id="rId26"/>
    <p:sldId id="309" r:id="rId27"/>
    <p:sldId id="281" r:id="rId28"/>
  </p:sldIdLst>
  <p:sldSz cx="9144000" cy="6858000" type="screen4x3"/>
  <p:notesSz cx="6934200" cy="9220200"/>
  <p:custDataLst>
    <p:tags r:id="rId3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58" autoAdjust="0"/>
  </p:normalViewPr>
  <p:slideViewPr>
    <p:cSldViewPr>
      <p:cViewPr>
        <p:scale>
          <a:sx n="93" d="100"/>
          <a:sy n="93" d="100"/>
        </p:scale>
        <p:origin x="34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938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Au11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W-</a:t>
            </a:r>
            <a:fld id="{467AAC04-C8A7-49F4-84A3-4B41D58E73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10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3738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9" y="4379596"/>
            <a:ext cx="5546725" cy="4147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FB828B6-A826-402D-AC51-9E40DB5C0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49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745D67-0A4C-4D5E-93C8-47708E7689E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4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smtClean="0"/>
              <a:t>Jim Hogg - UW - CSE P501</a:t>
            </a:r>
            <a:endParaRPr lang="en-US" dirty="0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  <p:custDataLst>
              <p:tags r:id="rId1"/>
            </p:custDataLst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dirty="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W-</a:t>
            </a:r>
            <a:fld id="{00D5F97F-86A0-4C6D-9940-937D5033CD5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P501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W-</a:t>
            </a:r>
            <a:fld id="{D60129FB-96EC-407D-A4BA-9F72A61BD8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P501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H-</a:t>
            </a:r>
            <a:fld id="{251590B9-7806-447E-A3E8-D5F19F5BD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06512" y="214314"/>
            <a:ext cx="7553325" cy="54768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554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388938" y="102393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771525" y="102393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512763" y="524668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882650" y="524668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98425" y="45164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gray">
          <a:xfrm>
            <a:off x="733425" y="-5557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gray">
          <a:xfrm>
            <a:off x="414338" y="78501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 bwMode="auto">
          <a:xfrm>
            <a:off x="1306512" y="214314"/>
            <a:ext cx="7553325" cy="547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  <p:custDataLst>
              <p:tags r:id="rId6"/>
            </p:custDataLst>
          </p:nvPr>
        </p:nvSpPr>
        <p:spPr bwMode="auto">
          <a:xfrm>
            <a:off x="1066800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  <p:custDataLst>
              <p:tags r:id="rId7"/>
            </p:custDataLst>
          </p:nvPr>
        </p:nvSpPr>
        <p:spPr bwMode="auto">
          <a:xfrm>
            <a:off x="10668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nl-NL" smtClean="0"/>
              <a:t>Jim Hogg - UW - CSE P501</a:t>
            </a:r>
            <a:endParaRPr lang="en-US" dirty="0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  <p:custDataLst>
              <p:tags r:id="rId8"/>
            </p:custDataLst>
          </p:nvPr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 smtClean="0"/>
            </a:lvl1pPr>
          </a:lstStyle>
          <a:p>
            <a:pPr>
              <a:defRPr/>
            </a:pPr>
            <a:r>
              <a:rPr lang="en-US" dirty="0" smtClean="0"/>
              <a:t>W-</a:t>
            </a:r>
            <a:fld id="{C133E206-8416-4F80-A347-31EDCF60BA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73" r:id="rId2"/>
    <p:sldLayoutId id="2147483784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5123" name="Rectangle 1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P501</a:t>
            </a:r>
            <a:endParaRPr lang="en-US" dirty="0" smtClean="0"/>
          </a:p>
        </p:txBody>
      </p:sp>
      <p:sp>
        <p:nvSpPr>
          <p:cNvPr id="5124" name="Rectangle 1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W-</a:t>
            </a:r>
            <a:fld id="{8116F3FD-EB55-43ED-A875-F6F95B0C0C23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5125" name="Rectangle 15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1371600" y="152400"/>
            <a:ext cx="7772400" cy="630238"/>
          </a:xfrm>
        </p:spPr>
        <p:txBody>
          <a:bodyPr/>
          <a:lstStyle/>
          <a:p>
            <a:r>
              <a:rPr lang="en-US" dirty="0" smtClean="0"/>
              <a:t>CSE P501 – </a:t>
            </a:r>
            <a:r>
              <a:rPr lang="en-US" smtClean="0"/>
              <a:t>Compiler Construction</a:t>
            </a:r>
            <a:endParaRPr lang="en-US" dirty="0" smtClean="0"/>
          </a:p>
        </p:txBody>
      </p:sp>
      <p:sp>
        <p:nvSpPr>
          <p:cNvPr id="5126" name="Rectangle 16"/>
          <p:cNvSpPr>
            <a:spLocks noGrp="1" noChangeArrowheads="1"/>
          </p:cNvSpPr>
          <p:nvPr>
            <p:ph type="subTitle" idx="4294967295"/>
            <p:custDataLst>
              <p:tags r:id="rId5"/>
            </p:custDataLst>
          </p:nvPr>
        </p:nvSpPr>
        <p:spPr>
          <a:xfrm>
            <a:off x="2072148" y="2545890"/>
            <a:ext cx="4876800" cy="1905000"/>
          </a:xfrm>
          <a:solidFill>
            <a:srgbClr val="C00000"/>
          </a:solidFill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Clr>
                <a:schemeClr val="bg1"/>
              </a:buClr>
            </a:pPr>
            <a:endParaRPr lang="en-US" sz="24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bg1"/>
              </a:buClr>
            </a:pPr>
            <a:r>
              <a:rPr lang="en-US" sz="2400" dirty="0" smtClean="0">
                <a:solidFill>
                  <a:schemeClr val="bg1"/>
                </a:solidFill>
              </a:rPr>
              <a:t>Conventional Heap Storage</a:t>
            </a:r>
            <a:endParaRPr lang="en-US" sz="24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bg1"/>
              </a:buClr>
            </a:pPr>
            <a:endParaRPr lang="en-US" sz="24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bg1"/>
              </a:buClr>
            </a:pPr>
            <a:r>
              <a:rPr lang="en-US" sz="2400" dirty="0" smtClean="0">
                <a:solidFill>
                  <a:schemeClr val="bg1"/>
                </a:solidFill>
              </a:rPr>
              <a:t>Garbage Collection</a:t>
            </a:r>
            <a:endParaRPr lang="en-US" sz="2400" dirty="0">
              <a:solidFill>
                <a:schemeClr val="bg1"/>
              </a:solidFill>
            </a:endParaRPr>
          </a:p>
          <a:p>
            <a:pPr algn="l">
              <a:buClr>
                <a:schemeClr val="bg1"/>
              </a:buClr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28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</a:t>
            </a:r>
            <a:r>
              <a:rPr lang="en-US" dirty="0" smtClean="0"/>
              <a:t>-</a:t>
            </a:r>
            <a:fld id="{251590B9-7806-447E-A3E8-D5F19F5BD7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 Start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2590800" y="1905000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819400" y="2552700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954864" y="2362200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019300" y="2855290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3429000" y="3119438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183464" y="3429000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2504552" y="3657600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4419600" y="1409700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3679790" y="359895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3908390" y="424665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5043854" y="405615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3095311" y="4559257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4517990" y="4813397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5272454" y="512295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3593542" y="535155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5508590" y="310365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5145594" y="175988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5374194" y="240758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6509658" y="221708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4561115" y="2720187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5983794" y="2974327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6738258" y="328388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5059346" y="351248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6974394" y="126458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1102807" y="3614738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1331407" y="4262438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2466871" y="4071938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518328" y="4575036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1941007" y="4829176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2695471" y="5138738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6" name="Rounded Rectangle 35"/>
          <p:cNvSpPr/>
          <p:nvPr/>
        </p:nvSpPr>
        <p:spPr bwMode="auto">
          <a:xfrm>
            <a:off x="1016559" y="5367338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2931607" y="3119438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39" name="Straight Arrow Connector 38"/>
          <p:cNvCxnSpPr>
            <a:stCxn id="33" idx="3"/>
            <a:endCxn id="31" idx="1"/>
          </p:cNvCxnSpPr>
          <p:nvPr/>
        </p:nvCxnSpPr>
        <p:spPr bwMode="auto">
          <a:xfrm flipV="1">
            <a:off x="746928" y="4376738"/>
            <a:ext cx="584479" cy="3125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/>
          <p:cNvCxnSpPr>
            <a:endCxn id="34" idx="1"/>
          </p:cNvCxnSpPr>
          <p:nvPr/>
        </p:nvCxnSpPr>
        <p:spPr bwMode="auto">
          <a:xfrm>
            <a:off x="1560007" y="4385399"/>
            <a:ext cx="381000" cy="5580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>
            <a:endCxn id="12" idx="0"/>
          </p:cNvCxnSpPr>
          <p:nvPr/>
        </p:nvCxnSpPr>
        <p:spPr bwMode="auto">
          <a:xfrm>
            <a:off x="2094453" y="3085237"/>
            <a:ext cx="524399" cy="5723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Arrow Connector 44"/>
          <p:cNvCxnSpPr>
            <a:stCxn id="8" idx="2"/>
            <a:endCxn id="37" idx="0"/>
          </p:cNvCxnSpPr>
          <p:nvPr/>
        </p:nvCxnSpPr>
        <p:spPr bwMode="auto">
          <a:xfrm flipH="1">
            <a:off x="3045907" y="2590800"/>
            <a:ext cx="1023257" cy="5286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/>
          <p:cNvCxnSpPr>
            <a:stCxn id="8" idx="2"/>
            <a:endCxn id="25" idx="1"/>
          </p:cNvCxnSpPr>
          <p:nvPr/>
        </p:nvCxnSpPr>
        <p:spPr bwMode="auto">
          <a:xfrm>
            <a:off x="4069164" y="2590800"/>
            <a:ext cx="491951" cy="2436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/>
          <p:cNvCxnSpPr>
            <a:stCxn id="13" idx="2"/>
            <a:endCxn id="8" idx="0"/>
          </p:cNvCxnSpPr>
          <p:nvPr/>
        </p:nvCxnSpPr>
        <p:spPr bwMode="auto">
          <a:xfrm flipH="1">
            <a:off x="4069164" y="1638300"/>
            <a:ext cx="464736" cy="723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/>
          <p:cNvCxnSpPr>
            <a:stCxn id="29" idx="1"/>
            <a:endCxn id="16" idx="0"/>
          </p:cNvCxnSpPr>
          <p:nvPr/>
        </p:nvCxnSpPr>
        <p:spPr bwMode="auto">
          <a:xfrm flipH="1">
            <a:off x="5158154" y="1378889"/>
            <a:ext cx="1816240" cy="26772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Straight Arrow Connector 58"/>
          <p:cNvCxnSpPr>
            <a:stCxn id="22" idx="3"/>
            <a:endCxn id="23" idx="0"/>
          </p:cNvCxnSpPr>
          <p:nvPr/>
        </p:nvCxnSpPr>
        <p:spPr bwMode="auto">
          <a:xfrm>
            <a:off x="5374194" y="1874189"/>
            <a:ext cx="1143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/>
          <p:cNvCxnSpPr>
            <a:stCxn id="24" idx="2"/>
            <a:endCxn id="23" idx="3"/>
          </p:cNvCxnSpPr>
          <p:nvPr/>
        </p:nvCxnSpPr>
        <p:spPr bwMode="auto">
          <a:xfrm flipH="1">
            <a:off x="5602794" y="2445689"/>
            <a:ext cx="1021164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Straight Arrow Connector 60"/>
          <p:cNvCxnSpPr>
            <a:stCxn id="26" idx="0"/>
            <a:endCxn id="25" idx="3"/>
          </p:cNvCxnSpPr>
          <p:nvPr/>
        </p:nvCxnSpPr>
        <p:spPr bwMode="auto">
          <a:xfrm flipH="1" flipV="1">
            <a:off x="4789715" y="2834487"/>
            <a:ext cx="1308379" cy="1398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Straight Arrow Connector 61"/>
          <p:cNvCxnSpPr>
            <a:stCxn id="27" idx="1"/>
            <a:endCxn id="19" idx="0"/>
          </p:cNvCxnSpPr>
          <p:nvPr/>
        </p:nvCxnSpPr>
        <p:spPr bwMode="auto">
          <a:xfrm flipH="1">
            <a:off x="5386754" y="3398189"/>
            <a:ext cx="1351504" cy="17247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Straight Arrow Connector 62"/>
          <p:cNvCxnSpPr>
            <a:stCxn id="17" idx="3"/>
            <a:endCxn id="18" idx="1"/>
          </p:cNvCxnSpPr>
          <p:nvPr/>
        </p:nvCxnSpPr>
        <p:spPr bwMode="auto">
          <a:xfrm>
            <a:off x="3323911" y="4673557"/>
            <a:ext cx="1194079" cy="2541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Straight Arrow Connector 63"/>
          <p:cNvCxnSpPr>
            <a:stCxn id="6" idx="2"/>
            <a:endCxn id="30" idx="0"/>
          </p:cNvCxnSpPr>
          <p:nvPr/>
        </p:nvCxnSpPr>
        <p:spPr bwMode="auto">
          <a:xfrm flipH="1">
            <a:off x="1217107" y="2133600"/>
            <a:ext cx="1487993" cy="14811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69" name="Straight Arrow Connector 68"/>
          <p:cNvCxnSpPr>
            <a:stCxn id="13" idx="2"/>
            <a:endCxn id="11" idx="0"/>
          </p:cNvCxnSpPr>
          <p:nvPr/>
        </p:nvCxnSpPr>
        <p:spPr bwMode="auto">
          <a:xfrm flipH="1">
            <a:off x="4297764" y="1638300"/>
            <a:ext cx="236136" cy="1790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Arrow Connector 79"/>
          <p:cNvCxnSpPr>
            <a:endCxn id="30" idx="1"/>
          </p:cNvCxnSpPr>
          <p:nvPr/>
        </p:nvCxnSpPr>
        <p:spPr bwMode="auto">
          <a:xfrm>
            <a:off x="617242" y="3626789"/>
            <a:ext cx="485565" cy="10224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4" name="TextBox 83"/>
          <p:cNvSpPr txBox="1"/>
          <p:nvPr/>
        </p:nvSpPr>
        <p:spPr>
          <a:xfrm>
            <a:off x="243097" y="3283889"/>
            <a:ext cx="601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root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5" name="Straight Arrow Connector 84"/>
          <p:cNvCxnSpPr>
            <a:endCxn id="26" idx="3"/>
          </p:cNvCxnSpPr>
          <p:nvPr/>
        </p:nvCxnSpPr>
        <p:spPr bwMode="auto">
          <a:xfrm flipH="1">
            <a:off x="6212394" y="2925404"/>
            <a:ext cx="1002323" cy="1632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7270637" y="2689503"/>
            <a:ext cx="601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root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9" name="Straight Arrow Connector 88"/>
          <p:cNvCxnSpPr>
            <a:stCxn id="32" idx="3"/>
            <a:endCxn id="15" idx="1"/>
          </p:cNvCxnSpPr>
          <p:nvPr/>
        </p:nvCxnSpPr>
        <p:spPr bwMode="auto">
          <a:xfrm>
            <a:off x="2695471" y="4186238"/>
            <a:ext cx="1212919" cy="1747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0" name="Straight Arrow Connector 89"/>
          <p:cNvCxnSpPr>
            <a:stCxn id="15" idx="0"/>
          </p:cNvCxnSpPr>
          <p:nvPr/>
        </p:nvCxnSpPr>
        <p:spPr bwMode="auto">
          <a:xfrm flipV="1">
            <a:off x="4022690" y="3596487"/>
            <a:ext cx="1046285" cy="6501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Straight Arrow Connector 90"/>
          <p:cNvCxnSpPr>
            <a:stCxn id="6" idx="3"/>
            <a:endCxn id="13" idx="1"/>
          </p:cNvCxnSpPr>
          <p:nvPr/>
        </p:nvCxnSpPr>
        <p:spPr bwMode="auto">
          <a:xfrm flipV="1">
            <a:off x="2819400" y="1524000"/>
            <a:ext cx="1600200" cy="495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2" name="Straight Arrow Connector 91"/>
          <p:cNvCxnSpPr>
            <a:stCxn id="10" idx="3"/>
            <a:endCxn id="14" idx="0"/>
          </p:cNvCxnSpPr>
          <p:nvPr/>
        </p:nvCxnSpPr>
        <p:spPr bwMode="auto">
          <a:xfrm>
            <a:off x="3657600" y="3233738"/>
            <a:ext cx="136490" cy="3652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2" name="Straight Arrow Connector 101"/>
          <p:cNvCxnSpPr>
            <a:stCxn id="31" idx="0"/>
            <a:endCxn id="7" idx="1"/>
          </p:cNvCxnSpPr>
          <p:nvPr/>
        </p:nvCxnSpPr>
        <p:spPr bwMode="auto">
          <a:xfrm flipV="1">
            <a:off x="1445707" y="2667000"/>
            <a:ext cx="1373693" cy="15954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6" name="Straight Arrow Connector 105"/>
          <p:cNvCxnSpPr>
            <a:stCxn id="15" idx="3"/>
            <a:endCxn id="19" idx="0"/>
          </p:cNvCxnSpPr>
          <p:nvPr/>
        </p:nvCxnSpPr>
        <p:spPr bwMode="auto">
          <a:xfrm>
            <a:off x="4136990" y="4360959"/>
            <a:ext cx="1249764" cy="7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5" name="Straight Arrow Connector 64"/>
          <p:cNvCxnSpPr>
            <a:stCxn id="26" idx="2"/>
            <a:endCxn id="35" idx="3"/>
          </p:cNvCxnSpPr>
          <p:nvPr/>
        </p:nvCxnSpPr>
        <p:spPr bwMode="auto">
          <a:xfrm flipH="1">
            <a:off x="2924071" y="3202927"/>
            <a:ext cx="3174023" cy="2050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6" name="Straight Arrow Connector 65"/>
          <p:cNvCxnSpPr>
            <a:stCxn id="35" idx="0"/>
            <a:endCxn id="10" idx="2"/>
          </p:cNvCxnSpPr>
          <p:nvPr/>
        </p:nvCxnSpPr>
        <p:spPr bwMode="auto">
          <a:xfrm flipV="1">
            <a:off x="2809771" y="3348038"/>
            <a:ext cx="733529" cy="1790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81507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W-</a:t>
            </a:r>
            <a:fld id="{251590B9-7806-447E-A3E8-D5F19F5BD7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 Mark Phase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2590800" y="1905000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819400" y="2552700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954864" y="2362200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019300" y="2855290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3429000" y="3119438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183464" y="3429000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2504552" y="3657600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4419600" y="1409700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3679790" y="3598959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3908390" y="424665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5043854" y="405615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3095311" y="4559257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4517990" y="4813397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5272454" y="512295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3593542" y="535155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5508590" y="310365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5145594" y="175988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5374194" y="240758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6509658" y="221708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4561115" y="2720187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5983794" y="2974327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6738258" y="328388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5059346" y="351248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6974394" y="126458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1102807" y="3614738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1331407" y="4262438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2466871" y="4071938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518328" y="4575036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1941007" y="4829176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2695471" y="5138738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6" name="Rounded Rectangle 35"/>
          <p:cNvSpPr/>
          <p:nvPr/>
        </p:nvSpPr>
        <p:spPr bwMode="auto">
          <a:xfrm>
            <a:off x="1016559" y="5367338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2931607" y="3119438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39" name="Straight Arrow Connector 38"/>
          <p:cNvCxnSpPr>
            <a:stCxn id="33" idx="3"/>
            <a:endCxn id="31" idx="1"/>
          </p:cNvCxnSpPr>
          <p:nvPr/>
        </p:nvCxnSpPr>
        <p:spPr bwMode="auto">
          <a:xfrm flipV="1">
            <a:off x="746928" y="4376738"/>
            <a:ext cx="584479" cy="3125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/>
          <p:cNvCxnSpPr>
            <a:endCxn id="34" idx="1"/>
          </p:cNvCxnSpPr>
          <p:nvPr/>
        </p:nvCxnSpPr>
        <p:spPr bwMode="auto">
          <a:xfrm>
            <a:off x="1560007" y="4385399"/>
            <a:ext cx="381000" cy="5580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>
            <a:endCxn id="12" idx="0"/>
          </p:cNvCxnSpPr>
          <p:nvPr/>
        </p:nvCxnSpPr>
        <p:spPr bwMode="auto">
          <a:xfrm>
            <a:off x="2094453" y="3085237"/>
            <a:ext cx="524399" cy="5723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Arrow Connector 44"/>
          <p:cNvCxnSpPr>
            <a:stCxn id="8" idx="2"/>
            <a:endCxn id="37" idx="0"/>
          </p:cNvCxnSpPr>
          <p:nvPr/>
        </p:nvCxnSpPr>
        <p:spPr bwMode="auto">
          <a:xfrm flipH="1">
            <a:off x="3045907" y="2590800"/>
            <a:ext cx="1023257" cy="5286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/>
          <p:cNvCxnSpPr>
            <a:stCxn id="8" idx="2"/>
            <a:endCxn id="25" idx="1"/>
          </p:cNvCxnSpPr>
          <p:nvPr/>
        </p:nvCxnSpPr>
        <p:spPr bwMode="auto">
          <a:xfrm>
            <a:off x="4069164" y="2590800"/>
            <a:ext cx="491951" cy="2436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/>
          <p:cNvCxnSpPr>
            <a:stCxn id="13" idx="2"/>
            <a:endCxn id="8" idx="0"/>
          </p:cNvCxnSpPr>
          <p:nvPr/>
        </p:nvCxnSpPr>
        <p:spPr bwMode="auto">
          <a:xfrm flipH="1">
            <a:off x="4069164" y="1638300"/>
            <a:ext cx="464736" cy="723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/>
          <p:cNvCxnSpPr>
            <a:stCxn id="29" idx="1"/>
            <a:endCxn id="16" idx="0"/>
          </p:cNvCxnSpPr>
          <p:nvPr/>
        </p:nvCxnSpPr>
        <p:spPr bwMode="auto">
          <a:xfrm flipH="1">
            <a:off x="5158154" y="1378889"/>
            <a:ext cx="1816240" cy="26772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Straight Arrow Connector 58"/>
          <p:cNvCxnSpPr>
            <a:stCxn id="22" idx="3"/>
            <a:endCxn id="23" idx="0"/>
          </p:cNvCxnSpPr>
          <p:nvPr/>
        </p:nvCxnSpPr>
        <p:spPr bwMode="auto">
          <a:xfrm>
            <a:off x="5374194" y="1874189"/>
            <a:ext cx="1143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/>
          <p:cNvCxnSpPr>
            <a:stCxn id="24" idx="2"/>
            <a:endCxn id="23" idx="3"/>
          </p:cNvCxnSpPr>
          <p:nvPr/>
        </p:nvCxnSpPr>
        <p:spPr bwMode="auto">
          <a:xfrm flipH="1">
            <a:off x="5602794" y="2445689"/>
            <a:ext cx="1021164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Straight Arrow Connector 60"/>
          <p:cNvCxnSpPr>
            <a:stCxn id="26" idx="0"/>
            <a:endCxn id="25" idx="3"/>
          </p:cNvCxnSpPr>
          <p:nvPr/>
        </p:nvCxnSpPr>
        <p:spPr bwMode="auto">
          <a:xfrm flipH="1" flipV="1">
            <a:off x="4789715" y="2834487"/>
            <a:ext cx="1308379" cy="1398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Straight Arrow Connector 61"/>
          <p:cNvCxnSpPr>
            <a:stCxn id="27" idx="1"/>
            <a:endCxn id="19" idx="0"/>
          </p:cNvCxnSpPr>
          <p:nvPr/>
        </p:nvCxnSpPr>
        <p:spPr bwMode="auto">
          <a:xfrm flipH="1">
            <a:off x="5386754" y="3398189"/>
            <a:ext cx="1351504" cy="17247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Straight Arrow Connector 62"/>
          <p:cNvCxnSpPr>
            <a:stCxn id="17" idx="3"/>
            <a:endCxn id="18" idx="1"/>
          </p:cNvCxnSpPr>
          <p:nvPr/>
        </p:nvCxnSpPr>
        <p:spPr bwMode="auto">
          <a:xfrm>
            <a:off x="3323911" y="4673557"/>
            <a:ext cx="1194079" cy="2541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Straight Arrow Connector 63"/>
          <p:cNvCxnSpPr>
            <a:stCxn id="6" idx="2"/>
            <a:endCxn id="30" idx="0"/>
          </p:cNvCxnSpPr>
          <p:nvPr/>
        </p:nvCxnSpPr>
        <p:spPr bwMode="auto">
          <a:xfrm flipH="1">
            <a:off x="1217107" y="2133600"/>
            <a:ext cx="1487993" cy="14811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69" name="Straight Arrow Connector 68"/>
          <p:cNvCxnSpPr>
            <a:stCxn id="13" idx="2"/>
            <a:endCxn id="11" idx="0"/>
          </p:cNvCxnSpPr>
          <p:nvPr/>
        </p:nvCxnSpPr>
        <p:spPr bwMode="auto">
          <a:xfrm flipH="1">
            <a:off x="4297764" y="1638300"/>
            <a:ext cx="236136" cy="1790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Arrow Connector 79"/>
          <p:cNvCxnSpPr>
            <a:endCxn id="30" idx="1"/>
          </p:cNvCxnSpPr>
          <p:nvPr/>
        </p:nvCxnSpPr>
        <p:spPr bwMode="auto">
          <a:xfrm>
            <a:off x="617242" y="3626789"/>
            <a:ext cx="485565" cy="10224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4" name="TextBox 83"/>
          <p:cNvSpPr txBox="1"/>
          <p:nvPr/>
        </p:nvSpPr>
        <p:spPr>
          <a:xfrm>
            <a:off x="243097" y="3283889"/>
            <a:ext cx="6015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root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5" name="Straight Arrow Connector 84"/>
          <p:cNvCxnSpPr>
            <a:endCxn id="26" idx="3"/>
          </p:cNvCxnSpPr>
          <p:nvPr/>
        </p:nvCxnSpPr>
        <p:spPr bwMode="auto">
          <a:xfrm flipH="1">
            <a:off x="6212394" y="2925404"/>
            <a:ext cx="1002323" cy="1632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7270637" y="2689503"/>
            <a:ext cx="601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root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9" name="Straight Arrow Connector 88"/>
          <p:cNvCxnSpPr>
            <a:stCxn id="32" idx="3"/>
            <a:endCxn id="15" idx="1"/>
          </p:cNvCxnSpPr>
          <p:nvPr/>
        </p:nvCxnSpPr>
        <p:spPr bwMode="auto">
          <a:xfrm>
            <a:off x="2695471" y="4186238"/>
            <a:ext cx="1212919" cy="1747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0" name="Straight Arrow Connector 89"/>
          <p:cNvCxnSpPr>
            <a:stCxn id="15" idx="0"/>
          </p:cNvCxnSpPr>
          <p:nvPr/>
        </p:nvCxnSpPr>
        <p:spPr bwMode="auto">
          <a:xfrm flipV="1">
            <a:off x="4022690" y="3596487"/>
            <a:ext cx="1046285" cy="6501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Straight Arrow Connector 90"/>
          <p:cNvCxnSpPr>
            <a:stCxn id="6" idx="3"/>
            <a:endCxn id="13" idx="1"/>
          </p:cNvCxnSpPr>
          <p:nvPr/>
        </p:nvCxnSpPr>
        <p:spPr bwMode="auto">
          <a:xfrm flipV="1">
            <a:off x="2819400" y="1524000"/>
            <a:ext cx="1600200" cy="495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2" name="Straight Arrow Connector 91"/>
          <p:cNvCxnSpPr>
            <a:stCxn id="10" idx="3"/>
            <a:endCxn id="14" idx="0"/>
          </p:cNvCxnSpPr>
          <p:nvPr/>
        </p:nvCxnSpPr>
        <p:spPr bwMode="auto">
          <a:xfrm>
            <a:off x="3657600" y="3233738"/>
            <a:ext cx="136490" cy="3652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2" name="Straight Arrow Connector 101"/>
          <p:cNvCxnSpPr>
            <a:stCxn id="31" idx="0"/>
            <a:endCxn id="7" idx="1"/>
          </p:cNvCxnSpPr>
          <p:nvPr/>
        </p:nvCxnSpPr>
        <p:spPr bwMode="auto">
          <a:xfrm flipV="1">
            <a:off x="1445707" y="2667000"/>
            <a:ext cx="1373693" cy="15954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6" name="Straight Arrow Connector 105"/>
          <p:cNvCxnSpPr>
            <a:stCxn id="15" idx="3"/>
            <a:endCxn id="19" idx="0"/>
          </p:cNvCxnSpPr>
          <p:nvPr/>
        </p:nvCxnSpPr>
        <p:spPr bwMode="auto">
          <a:xfrm>
            <a:off x="4136990" y="4360959"/>
            <a:ext cx="1249764" cy="7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5" name="Straight Arrow Connector 64"/>
          <p:cNvCxnSpPr>
            <a:stCxn id="26" idx="2"/>
            <a:endCxn id="35" idx="3"/>
          </p:cNvCxnSpPr>
          <p:nvPr/>
        </p:nvCxnSpPr>
        <p:spPr bwMode="auto">
          <a:xfrm flipH="1">
            <a:off x="2924071" y="3202927"/>
            <a:ext cx="3174023" cy="2050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6" name="Straight Arrow Connector 65"/>
          <p:cNvCxnSpPr>
            <a:stCxn id="35" idx="0"/>
            <a:endCxn id="10" idx="2"/>
          </p:cNvCxnSpPr>
          <p:nvPr/>
        </p:nvCxnSpPr>
        <p:spPr bwMode="auto">
          <a:xfrm flipV="1">
            <a:off x="2809771" y="3348038"/>
            <a:ext cx="733529" cy="1790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Rounded Rectangle 66"/>
          <p:cNvSpPr/>
          <p:nvPr/>
        </p:nvSpPr>
        <p:spPr bwMode="auto">
          <a:xfrm>
            <a:off x="6947236" y="5293662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6947236" y="5850299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250000" y="5246314"/>
            <a:ext cx="158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Unreachable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7250000" y="5792703"/>
            <a:ext cx="158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Reachable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873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W-</a:t>
            </a:r>
            <a:fld id="{251590B9-7806-447E-A3E8-D5F19F5BD7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 Sweep Phase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2590800" y="1905000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954864" y="2362200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3429000" y="3119438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183464" y="3429000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4419600" y="1409700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3679790" y="3598959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4561115" y="2720187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5983794" y="2974327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1102807" y="3614738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2695471" y="5138738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2931607" y="3119438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45" name="Straight Arrow Connector 44"/>
          <p:cNvCxnSpPr>
            <a:stCxn id="8" idx="2"/>
            <a:endCxn id="37" idx="0"/>
          </p:cNvCxnSpPr>
          <p:nvPr/>
        </p:nvCxnSpPr>
        <p:spPr bwMode="auto">
          <a:xfrm flipH="1">
            <a:off x="3045907" y="2590800"/>
            <a:ext cx="1023257" cy="5286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/>
          <p:cNvCxnSpPr>
            <a:stCxn id="8" idx="2"/>
            <a:endCxn id="25" idx="1"/>
          </p:cNvCxnSpPr>
          <p:nvPr/>
        </p:nvCxnSpPr>
        <p:spPr bwMode="auto">
          <a:xfrm>
            <a:off x="4069164" y="2590800"/>
            <a:ext cx="491951" cy="2436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/>
          <p:cNvCxnSpPr>
            <a:stCxn id="13" idx="2"/>
            <a:endCxn id="8" idx="0"/>
          </p:cNvCxnSpPr>
          <p:nvPr/>
        </p:nvCxnSpPr>
        <p:spPr bwMode="auto">
          <a:xfrm flipH="1">
            <a:off x="4069164" y="1638300"/>
            <a:ext cx="464736" cy="723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Straight Arrow Connector 60"/>
          <p:cNvCxnSpPr>
            <a:stCxn id="26" idx="0"/>
            <a:endCxn id="25" idx="3"/>
          </p:cNvCxnSpPr>
          <p:nvPr/>
        </p:nvCxnSpPr>
        <p:spPr bwMode="auto">
          <a:xfrm flipH="1" flipV="1">
            <a:off x="4789715" y="2834487"/>
            <a:ext cx="1308379" cy="1398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Straight Arrow Connector 63"/>
          <p:cNvCxnSpPr>
            <a:stCxn id="6" idx="2"/>
            <a:endCxn id="30" idx="0"/>
          </p:cNvCxnSpPr>
          <p:nvPr/>
        </p:nvCxnSpPr>
        <p:spPr bwMode="auto">
          <a:xfrm flipH="1">
            <a:off x="1217107" y="2133600"/>
            <a:ext cx="1487993" cy="14811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69" name="Straight Arrow Connector 68"/>
          <p:cNvCxnSpPr>
            <a:stCxn id="13" idx="2"/>
            <a:endCxn id="11" idx="0"/>
          </p:cNvCxnSpPr>
          <p:nvPr/>
        </p:nvCxnSpPr>
        <p:spPr bwMode="auto">
          <a:xfrm flipH="1">
            <a:off x="4297764" y="1638300"/>
            <a:ext cx="236136" cy="1790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Arrow Connector 79"/>
          <p:cNvCxnSpPr>
            <a:endCxn id="30" idx="1"/>
          </p:cNvCxnSpPr>
          <p:nvPr/>
        </p:nvCxnSpPr>
        <p:spPr bwMode="auto">
          <a:xfrm>
            <a:off x="617242" y="3626789"/>
            <a:ext cx="485565" cy="10224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4" name="TextBox 83"/>
          <p:cNvSpPr txBox="1"/>
          <p:nvPr/>
        </p:nvSpPr>
        <p:spPr>
          <a:xfrm>
            <a:off x="243097" y="3283889"/>
            <a:ext cx="6015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root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5" name="Straight Arrow Connector 84"/>
          <p:cNvCxnSpPr>
            <a:endCxn id="26" idx="3"/>
          </p:cNvCxnSpPr>
          <p:nvPr/>
        </p:nvCxnSpPr>
        <p:spPr bwMode="auto">
          <a:xfrm flipH="1">
            <a:off x="6212394" y="2925404"/>
            <a:ext cx="1002323" cy="1632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7270637" y="2689503"/>
            <a:ext cx="601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root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1" name="Straight Arrow Connector 90"/>
          <p:cNvCxnSpPr>
            <a:stCxn id="6" idx="3"/>
            <a:endCxn id="13" idx="1"/>
          </p:cNvCxnSpPr>
          <p:nvPr/>
        </p:nvCxnSpPr>
        <p:spPr bwMode="auto">
          <a:xfrm flipV="1">
            <a:off x="2819400" y="1524000"/>
            <a:ext cx="1600200" cy="495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2" name="Straight Arrow Connector 91"/>
          <p:cNvCxnSpPr>
            <a:stCxn id="10" idx="3"/>
            <a:endCxn id="14" idx="0"/>
          </p:cNvCxnSpPr>
          <p:nvPr/>
        </p:nvCxnSpPr>
        <p:spPr bwMode="auto">
          <a:xfrm>
            <a:off x="3657600" y="3233738"/>
            <a:ext cx="136490" cy="3652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5" name="Straight Arrow Connector 64"/>
          <p:cNvCxnSpPr>
            <a:stCxn id="26" idx="2"/>
            <a:endCxn id="35" idx="3"/>
          </p:cNvCxnSpPr>
          <p:nvPr/>
        </p:nvCxnSpPr>
        <p:spPr bwMode="auto">
          <a:xfrm flipH="1">
            <a:off x="2924071" y="3202927"/>
            <a:ext cx="3174023" cy="2050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6" name="Straight Arrow Connector 65"/>
          <p:cNvCxnSpPr>
            <a:stCxn id="35" idx="0"/>
            <a:endCxn id="10" idx="2"/>
          </p:cNvCxnSpPr>
          <p:nvPr/>
        </p:nvCxnSpPr>
        <p:spPr bwMode="auto">
          <a:xfrm flipV="1">
            <a:off x="2809771" y="3348038"/>
            <a:ext cx="733529" cy="1790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8" name="Rounded Rectangle 67"/>
          <p:cNvSpPr/>
          <p:nvPr/>
        </p:nvSpPr>
        <p:spPr bwMode="auto">
          <a:xfrm>
            <a:off x="6402836" y="4169730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705600" y="4112134"/>
            <a:ext cx="158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Reachable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60024" y="5764792"/>
            <a:ext cx="7774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 memory free, now allocate space for object that provoked the GC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018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W-</a:t>
            </a:r>
            <a:fld id="{251590B9-7806-447E-A3E8-D5F19F5BD7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Bugs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133600" y="4714756"/>
            <a:ext cx="5410200" cy="147732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Forget to </a:t>
            </a:r>
            <a:r>
              <a:rPr lang="en-US" dirty="0" smtClean="0">
                <a:solidFill>
                  <a:srgbClr val="0000FF"/>
                </a:solidFill>
              </a:rPr>
              <a:t>free</a:t>
            </a:r>
            <a:r>
              <a:rPr lang="en-US" dirty="0" smtClean="0"/>
              <a:t> =&gt; eventually run out of memory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called a "memory leak"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Call </a:t>
            </a:r>
            <a:r>
              <a:rPr lang="en-US" dirty="0" smtClean="0">
                <a:solidFill>
                  <a:srgbClr val="0000FF"/>
                </a:solidFill>
              </a:rPr>
              <a:t>free</a:t>
            </a:r>
            <a:r>
              <a:rPr lang="en-US" dirty="0" smtClean="0"/>
              <a:t>, but continue to use!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called "use-after-free</a:t>
            </a:r>
            <a:r>
              <a:rPr lang="en-US" dirty="0" smtClean="0"/>
              <a:t>"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13844" y="1307217"/>
            <a:ext cx="838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GC removes control over </a:t>
            </a:r>
            <a:r>
              <a:rPr lang="en-US" dirty="0" err="1" smtClean="0"/>
              <a:t>free'ing</a:t>
            </a:r>
            <a:r>
              <a:rPr lang="en-US" dirty="0" smtClean="0"/>
              <a:t> memory from the hands of the Developer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GC will find all live objects and reclaim all other memory each time it is invoked.  So no "memory </a:t>
            </a:r>
            <a:r>
              <a:rPr lang="en-US" dirty="0" err="1" smtClean="0"/>
              <a:t>leak"s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n object is garbage-collected only if it was unreachable by the program; being unreachable, GC removes "use-after-free" bugs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So what's a "memory leak" in C# or Java? - holding on to objects that really could be freed - </a:t>
            </a:r>
            <a:r>
              <a:rPr lang="en-US" dirty="0" err="1" smtClean="0"/>
              <a:t>eg</a:t>
            </a:r>
            <a:r>
              <a:rPr lang="en-US" dirty="0" smtClean="0"/>
              <a:t>, by setting the object-ref to null.  Particularly troublesome in a </a:t>
            </a:r>
            <a:r>
              <a:rPr lang="en-US" b="1" dirty="0" smtClean="0"/>
              <a:t>Generational</a:t>
            </a:r>
            <a:r>
              <a:rPr lang="en-US" dirty="0" smtClean="0"/>
              <a:t> Garbage Collector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56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W-</a:t>
            </a:r>
            <a:fld id="{251590B9-7806-447E-A3E8-D5F19F5BD7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 </a:t>
            </a:r>
            <a:r>
              <a:rPr lang="en-US" dirty="0" err="1" smtClean="0"/>
              <a:t>Finalizers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9237" y="3831818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Class </a:t>
            </a:r>
            <a:r>
              <a:rPr lang="en-US" dirty="0" smtClean="0">
                <a:solidFill>
                  <a:srgbClr val="0000FF"/>
                </a:solidFill>
              </a:rPr>
              <a:t>C</a:t>
            </a:r>
            <a:r>
              <a:rPr lang="en-US" dirty="0" smtClean="0"/>
              <a:t> above defines a "Finalize" method. </a:t>
            </a:r>
            <a:r>
              <a:rPr lang="en-US" dirty="0"/>
              <a:t> </a:t>
            </a:r>
            <a:r>
              <a:rPr lang="en-US" dirty="0" smtClean="0"/>
              <a:t>Syntax is </a:t>
            </a:r>
            <a:r>
              <a:rPr lang="en-US" dirty="0" smtClean="0">
                <a:solidFill>
                  <a:srgbClr val="0000FF"/>
                </a:solidFill>
              </a:rPr>
              <a:t>~C()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Syntactic sugar for: </a:t>
            </a:r>
            <a:r>
              <a:rPr lang="en-US" dirty="0" smtClean="0">
                <a:solidFill>
                  <a:srgbClr val="0000FF"/>
                </a:solidFill>
              </a:rPr>
              <a:t>protected override void Finalize()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As each object of class </a:t>
            </a:r>
            <a:r>
              <a:rPr lang="en-US" dirty="0" smtClean="0">
                <a:solidFill>
                  <a:srgbClr val="0000FF"/>
                </a:solidFill>
              </a:rPr>
              <a:t>C</a:t>
            </a:r>
            <a:r>
              <a:rPr lang="en-US" dirty="0" smtClean="0"/>
              <a:t> is created, the CLR links it onto a </a:t>
            </a:r>
            <a:r>
              <a:rPr lang="en-US" dirty="0" smtClean="0">
                <a:solidFill>
                  <a:srgbClr val="0000FF"/>
                </a:solidFill>
              </a:rPr>
              <a:t>Finalization</a:t>
            </a:r>
            <a:r>
              <a:rPr lang="en-US" dirty="0" smtClean="0"/>
              <a:t> Queue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When the object is about to be reclaimed, it is moved onto the </a:t>
            </a:r>
            <a:r>
              <a:rPr lang="en-US" dirty="0" err="1" smtClean="0">
                <a:solidFill>
                  <a:srgbClr val="0000FF"/>
                </a:solidFill>
              </a:rPr>
              <a:t>Freachable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Queue; a </a:t>
            </a:r>
            <a:r>
              <a:rPr lang="en-US" dirty="0" err="1" smtClean="0"/>
              <a:t>Finalizer</a:t>
            </a:r>
            <a:r>
              <a:rPr lang="en-US" dirty="0" smtClean="0"/>
              <a:t> background thread will run that </a:t>
            </a:r>
            <a:r>
              <a:rPr lang="en-US" dirty="0" smtClean="0">
                <a:solidFill>
                  <a:srgbClr val="0000FF"/>
                </a:solidFill>
              </a:rPr>
              <a:t>Finalize</a:t>
            </a:r>
            <a:r>
              <a:rPr lang="en-US" dirty="0" smtClean="0"/>
              <a:t> method later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55670" y="1143000"/>
            <a:ext cx="7772400" cy="1754326"/>
          </a:xfrm>
          <a:prstGeom prst="rect">
            <a:avLst/>
          </a:prstGeom>
          <a:gradFill>
            <a:gsLst>
              <a:gs pos="2000">
                <a:schemeClr val="accent1">
                  <a:lumMod val="20000"/>
                  <a:lumOff val="80000"/>
                </a:schemeClr>
              </a:gs>
              <a:gs pos="99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class C 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private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StreamWriter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sw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...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~C() {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sw.Close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 }	// flush output buffer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...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94464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ounded Rectangle 51"/>
          <p:cNvSpPr/>
          <p:nvPr/>
        </p:nvSpPr>
        <p:spPr bwMode="auto">
          <a:xfrm>
            <a:off x="1174791" y="963856"/>
            <a:ext cx="7315200" cy="1961224"/>
          </a:xfrm>
          <a:prstGeom prst="roundRect">
            <a:avLst/>
          </a:prstGeom>
          <a:solidFill>
            <a:srgbClr val="FFFF00">
              <a:alpha val="1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W-</a:t>
            </a:r>
            <a:fld id="{251590B9-7806-447E-A3E8-D5F19F5BD7F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Finalization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4543263" y="1745833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558835" y="1081472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700926" y="2567364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708422" y="1622845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937022" y="2270545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072486" y="2080045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2336004" y="2270645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3565462" y="2344186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4537222" y="1127545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5" name="Straight Arrow Connector 14"/>
          <p:cNvCxnSpPr>
            <a:stCxn id="12" idx="3"/>
            <a:endCxn id="10" idx="1"/>
          </p:cNvCxnSpPr>
          <p:nvPr/>
        </p:nvCxnSpPr>
        <p:spPr bwMode="auto">
          <a:xfrm flipV="1">
            <a:off x="2564604" y="2384845"/>
            <a:ext cx="372418" cy="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>
            <a:stCxn id="10" idx="3"/>
            <a:endCxn id="13" idx="1"/>
          </p:cNvCxnSpPr>
          <p:nvPr/>
        </p:nvCxnSpPr>
        <p:spPr bwMode="auto">
          <a:xfrm>
            <a:off x="3165622" y="2384845"/>
            <a:ext cx="399840" cy="736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>
            <a:endCxn id="9" idx="1"/>
          </p:cNvCxnSpPr>
          <p:nvPr/>
        </p:nvCxnSpPr>
        <p:spPr bwMode="auto">
          <a:xfrm>
            <a:off x="2222857" y="1634896"/>
            <a:ext cx="485565" cy="10224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848712" y="1291996"/>
            <a:ext cx="6015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root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>
            <a:stCxn id="14" idx="2"/>
            <a:endCxn id="6" idx="0"/>
          </p:cNvCxnSpPr>
          <p:nvPr/>
        </p:nvCxnSpPr>
        <p:spPr bwMode="auto">
          <a:xfrm>
            <a:off x="4651522" y="1356145"/>
            <a:ext cx="6041" cy="3896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>
            <a:stCxn id="9" idx="3"/>
            <a:endCxn id="14" idx="1"/>
          </p:cNvCxnSpPr>
          <p:nvPr/>
        </p:nvCxnSpPr>
        <p:spPr bwMode="auto">
          <a:xfrm flipV="1">
            <a:off x="2937022" y="1241845"/>
            <a:ext cx="1600200" cy="495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stCxn id="11" idx="2"/>
            <a:endCxn id="8" idx="1"/>
          </p:cNvCxnSpPr>
          <p:nvPr/>
        </p:nvCxnSpPr>
        <p:spPr bwMode="auto">
          <a:xfrm>
            <a:off x="4186786" y="2308645"/>
            <a:ext cx="514140" cy="37301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>
            <a:stCxn id="7" idx="2"/>
            <a:endCxn id="13" idx="0"/>
          </p:cNvCxnSpPr>
          <p:nvPr/>
        </p:nvCxnSpPr>
        <p:spPr bwMode="auto">
          <a:xfrm>
            <a:off x="3673135" y="1310072"/>
            <a:ext cx="6627" cy="10341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Rectangle 39"/>
          <p:cNvSpPr/>
          <p:nvPr/>
        </p:nvSpPr>
        <p:spPr bwMode="auto">
          <a:xfrm>
            <a:off x="6051591" y="1745833"/>
            <a:ext cx="3810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494490" y="1780639"/>
            <a:ext cx="1571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Finalization Queue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 bwMode="auto">
          <a:xfrm>
            <a:off x="6051591" y="1974433"/>
            <a:ext cx="3810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051591" y="2205032"/>
            <a:ext cx="3810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45" name="Straight Arrow Connector 44"/>
          <p:cNvCxnSpPr>
            <a:stCxn id="40" idx="1"/>
            <a:endCxn id="11" idx="3"/>
          </p:cNvCxnSpPr>
          <p:nvPr/>
        </p:nvCxnSpPr>
        <p:spPr bwMode="auto">
          <a:xfrm flipH="1">
            <a:off x="4301086" y="1860133"/>
            <a:ext cx="1750505" cy="3342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>
            <a:stCxn id="42" idx="1"/>
            <a:endCxn id="14" idx="3"/>
          </p:cNvCxnSpPr>
          <p:nvPr/>
        </p:nvCxnSpPr>
        <p:spPr bwMode="auto">
          <a:xfrm flipH="1" flipV="1">
            <a:off x="4765822" y="1241845"/>
            <a:ext cx="1285769" cy="8468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/>
          <p:cNvCxnSpPr>
            <a:stCxn id="43" idx="1"/>
            <a:endCxn id="8" idx="3"/>
          </p:cNvCxnSpPr>
          <p:nvPr/>
        </p:nvCxnSpPr>
        <p:spPr bwMode="auto">
          <a:xfrm flipH="1">
            <a:off x="4929526" y="2319332"/>
            <a:ext cx="1122065" cy="3623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Rounded Rectangle 53"/>
          <p:cNvSpPr/>
          <p:nvPr/>
        </p:nvSpPr>
        <p:spPr bwMode="auto">
          <a:xfrm>
            <a:off x="1066800" y="3179827"/>
            <a:ext cx="7446963" cy="2163693"/>
          </a:xfrm>
          <a:prstGeom prst="roundRect">
            <a:avLst/>
          </a:prstGeom>
          <a:solidFill>
            <a:srgbClr val="FFFF00">
              <a:alpha val="1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5" name="Rounded Rectangle 54"/>
          <p:cNvSpPr/>
          <p:nvPr/>
        </p:nvSpPr>
        <p:spPr bwMode="auto">
          <a:xfrm>
            <a:off x="4567035" y="4001355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7" name="Rounded Rectangle 56"/>
          <p:cNvSpPr/>
          <p:nvPr/>
        </p:nvSpPr>
        <p:spPr bwMode="auto">
          <a:xfrm>
            <a:off x="4724698" y="4822886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8" name="Rounded Rectangle 57"/>
          <p:cNvSpPr/>
          <p:nvPr/>
        </p:nvSpPr>
        <p:spPr bwMode="auto">
          <a:xfrm>
            <a:off x="2732194" y="3878367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0" name="Rounded Rectangle 59"/>
          <p:cNvSpPr/>
          <p:nvPr/>
        </p:nvSpPr>
        <p:spPr bwMode="auto">
          <a:xfrm>
            <a:off x="4096258" y="4335567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4560994" y="3383067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66" name="Straight Arrow Connector 65"/>
          <p:cNvCxnSpPr>
            <a:endCxn id="58" idx="1"/>
          </p:cNvCxnSpPr>
          <p:nvPr/>
        </p:nvCxnSpPr>
        <p:spPr bwMode="auto">
          <a:xfrm>
            <a:off x="2246629" y="3890418"/>
            <a:ext cx="485565" cy="10224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1872484" y="3547518"/>
            <a:ext cx="6015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root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8" name="Straight Arrow Connector 67"/>
          <p:cNvCxnSpPr>
            <a:stCxn id="63" idx="2"/>
            <a:endCxn id="55" idx="0"/>
          </p:cNvCxnSpPr>
          <p:nvPr/>
        </p:nvCxnSpPr>
        <p:spPr bwMode="auto">
          <a:xfrm>
            <a:off x="4675294" y="3611667"/>
            <a:ext cx="6041" cy="3896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9" name="Straight Arrow Connector 68"/>
          <p:cNvCxnSpPr>
            <a:stCxn id="58" idx="3"/>
            <a:endCxn id="63" idx="1"/>
          </p:cNvCxnSpPr>
          <p:nvPr/>
        </p:nvCxnSpPr>
        <p:spPr bwMode="auto">
          <a:xfrm flipV="1">
            <a:off x="2960794" y="3497367"/>
            <a:ext cx="1600200" cy="495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6075363" y="4001355"/>
            <a:ext cx="3810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518262" y="4036161"/>
            <a:ext cx="1571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Finalization Queue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 bwMode="auto">
          <a:xfrm>
            <a:off x="6075363" y="4229955"/>
            <a:ext cx="3810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6075363" y="4460554"/>
            <a:ext cx="3810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76" name="Straight Arrow Connector 75"/>
          <p:cNvCxnSpPr>
            <a:stCxn id="80" idx="3"/>
            <a:endCxn id="60" idx="1"/>
          </p:cNvCxnSpPr>
          <p:nvPr/>
        </p:nvCxnSpPr>
        <p:spPr bwMode="auto">
          <a:xfrm flipV="1">
            <a:off x="3240893" y="4449867"/>
            <a:ext cx="855365" cy="3255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7" name="Straight Arrow Connector 76"/>
          <p:cNvCxnSpPr>
            <a:stCxn id="74" idx="1"/>
            <a:endCxn id="63" idx="3"/>
          </p:cNvCxnSpPr>
          <p:nvPr/>
        </p:nvCxnSpPr>
        <p:spPr bwMode="auto">
          <a:xfrm flipH="1" flipV="1">
            <a:off x="4789594" y="3497367"/>
            <a:ext cx="1285769" cy="8468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8" name="Straight Arrow Connector 77"/>
          <p:cNvCxnSpPr>
            <a:stCxn id="81" idx="3"/>
            <a:endCxn id="57" idx="1"/>
          </p:cNvCxnSpPr>
          <p:nvPr/>
        </p:nvCxnSpPr>
        <p:spPr bwMode="auto">
          <a:xfrm flipV="1">
            <a:off x="3240893" y="4937186"/>
            <a:ext cx="1483805" cy="668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Rectangle 79"/>
          <p:cNvSpPr/>
          <p:nvPr/>
        </p:nvSpPr>
        <p:spPr bwMode="auto">
          <a:xfrm>
            <a:off x="2859893" y="4661109"/>
            <a:ext cx="3810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2859893" y="4889709"/>
            <a:ext cx="3810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548164" y="4612638"/>
            <a:ext cx="1571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Freachable</a:t>
            </a:r>
            <a:endParaRPr lang="en-US" dirty="0" smtClean="0"/>
          </a:p>
          <a:p>
            <a:r>
              <a:rPr lang="en-US" dirty="0" smtClean="0"/>
              <a:t>Queue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3162300" y="5638679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 live; not dead; zombies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501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</a:t>
            </a:r>
            <a:r>
              <a:rPr lang="en-US" dirty="0" smtClean="0"/>
              <a:t>-</a:t>
            </a:r>
            <a:fld id="{251590B9-7806-447E-A3E8-D5F19F5BD7F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08824" y="1048144"/>
            <a:ext cx="7772400" cy="2308324"/>
          </a:xfrm>
          <a:prstGeom prst="rect">
            <a:avLst/>
          </a:prstGeom>
          <a:gradFill>
            <a:gsLst>
              <a:gs pos="2000">
                <a:schemeClr val="accent2"/>
              </a:gs>
              <a:gs pos="99000">
                <a:schemeClr val="accent2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Compiler needs to create GC info - at each point in program, where are current roots? - variables, registers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GC info is bulky - cannot store for every instruction!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So store GC info for selected points in the program - "GC-</a:t>
            </a:r>
            <a:r>
              <a:rPr lang="en-US" dirty="0" err="1" smtClean="0"/>
              <a:t>safepoints</a:t>
            </a:r>
            <a:r>
              <a:rPr lang="en-US" dirty="0" smtClean="0"/>
              <a:t>"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Typical GC-</a:t>
            </a:r>
            <a:r>
              <a:rPr lang="en-US" dirty="0" err="1" smtClean="0"/>
              <a:t>safepoint</a:t>
            </a:r>
            <a:r>
              <a:rPr lang="en-US" dirty="0" smtClean="0"/>
              <a:t> is a function return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08824" y="3766573"/>
            <a:ext cx="7772400" cy="1200329"/>
          </a:xfrm>
          <a:prstGeom prst="rect">
            <a:avLst/>
          </a:prstGeom>
          <a:gradFill>
            <a:gsLst>
              <a:gs pos="2000">
                <a:schemeClr val="accent2"/>
              </a:gs>
              <a:gs pos="99000">
                <a:schemeClr val="accent2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Need </a:t>
            </a:r>
            <a:r>
              <a:rPr lang="en-US" dirty="0"/>
              <a:t>to stop </a:t>
            </a:r>
            <a:r>
              <a:rPr lang="en-US" dirty="0" smtClean="0"/>
              <a:t>all threads </a:t>
            </a:r>
            <a:r>
              <a:rPr lang="en-US" dirty="0"/>
              <a:t>to carry out a </a:t>
            </a:r>
            <a:r>
              <a:rPr lang="en-US" dirty="0" smtClean="0"/>
              <a:t>GC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each thread stack-frame, stomp its return address; when it reaches there, the thread will return, not to its caller, but into GC code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9596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</a:t>
            </a:r>
            <a:r>
              <a:rPr lang="en-US" dirty="0" smtClean="0"/>
              <a:t>-</a:t>
            </a:r>
            <a:fld id="{251590B9-7806-447E-A3E8-D5F19F5BD7F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Hijacking a Thread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95395" y="3593068"/>
            <a:ext cx="1022234" cy="369332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retaddr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95395" y="3962400"/>
            <a:ext cx="1022234" cy="923330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95395" y="3223736"/>
            <a:ext cx="1022234" cy="369332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2661386" y="3593068"/>
            <a:ext cx="1022234" cy="369332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gc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661386" y="3962400"/>
            <a:ext cx="1022234" cy="923330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61386" y="3223736"/>
            <a:ext cx="1022234" cy="369332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</p:txBody>
      </p:sp>
      <p:sp>
        <p:nvSpPr>
          <p:cNvPr id="13" name="Freeform 12"/>
          <p:cNvSpPr/>
          <p:nvPr/>
        </p:nvSpPr>
        <p:spPr bwMode="auto">
          <a:xfrm>
            <a:off x="533399" y="3780263"/>
            <a:ext cx="247185" cy="1997245"/>
          </a:xfrm>
          <a:custGeom>
            <a:avLst/>
            <a:gdLst>
              <a:gd name="connsiteX0" fmla="*/ 415296 w 415296"/>
              <a:gd name="connsiteY0" fmla="*/ 0 h 2007220"/>
              <a:gd name="connsiteX1" fmla="*/ 58457 w 415296"/>
              <a:gd name="connsiteY1" fmla="*/ 301083 h 2007220"/>
              <a:gd name="connsiteX2" fmla="*/ 2701 w 415296"/>
              <a:gd name="connsiteY2" fmla="*/ 1037064 h 2007220"/>
              <a:gd name="connsiteX3" fmla="*/ 13852 w 415296"/>
              <a:gd name="connsiteY3" fmla="*/ 2007220 h 200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5296" h="2007220">
                <a:moveTo>
                  <a:pt x="415296" y="0"/>
                </a:moveTo>
                <a:cubicBezTo>
                  <a:pt x="271259" y="64119"/>
                  <a:pt x="127223" y="128239"/>
                  <a:pt x="58457" y="301083"/>
                </a:cubicBezTo>
                <a:cubicBezTo>
                  <a:pt x="-10309" y="473927"/>
                  <a:pt x="10135" y="752708"/>
                  <a:pt x="2701" y="1037064"/>
                </a:cubicBezTo>
                <a:cubicBezTo>
                  <a:pt x="-4733" y="1321420"/>
                  <a:pt x="4559" y="1664320"/>
                  <a:pt x="13852" y="2007220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1647" y="5787482"/>
            <a:ext cx="1091353" cy="53711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caller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 flipH="1">
            <a:off x="3683620" y="3780263"/>
            <a:ext cx="507380" cy="1540045"/>
          </a:xfrm>
          <a:custGeom>
            <a:avLst/>
            <a:gdLst>
              <a:gd name="connsiteX0" fmla="*/ 415296 w 415296"/>
              <a:gd name="connsiteY0" fmla="*/ 0 h 2007220"/>
              <a:gd name="connsiteX1" fmla="*/ 58457 w 415296"/>
              <a:gd name="connsiteY1" fmla="*/ 301083 h 2007220"/>
              <a:gd name="connsiteX2" fmla="*/ 2701 w 415296"/>
              <a:gd name="connsiteY2" fmla="*/ 1037064 h 2007220"/>
              <a:gd name="connsiteX3" fmla="*/ 13852 w 415296"/>
              <a:gd name="connsiteY3" fmla="*/ 2007220 h 200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5296" h="2007220">
                <a:moveTo>
                  <a:pt x="415296" y="0"/>
                </a:moveTo>
                <a:cubicBezTo>
                  <a:pt x="271259" y="64119"/>
                  <a:pt x="127223" y="128239"/>
                  <a:pt x="58457" y="301083"/>
                </a:cubicBezTo>
                <a:cubicBezTo>
                  <a:pt x="-10309" y="473927"/>
                  <a:pt x="10135" y="752708"/>
                  <a:pt x="2701" y="1037064"/>
                </a:cubicBezTo>
                <a:cubicBezTo>
                  <a:pt x="-4733" y="1321420"/>
                  <a:pt x="4559" y="1664320"/>
                  <a:pt x="13852" y="2007220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778673" y="5320308"/>
            <a:ext cx="824653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GC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54637" y="3593068"/>
            <a:ext cx="1022234" cy="369332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gc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754637" y="3962400"/>
            <a:ext cx="1022234" cy="923330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754637" y="3223736"/>
            <a:ext cx="1022234" cy="369332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</p:txBody>
      </p:sp>
      <p:sp>
        <p:nvSpPr>
          <p:cNvPr id="20" name="Freeform 19"/>
          <p:cNvSpPr/>
          <p:nvPr/>
        </p:nvSpPr>
        <p:spPr bwMode="auto">
          <a:xfrm flipH="1">
            <a:off x="5776871" y="3780263"/>
            <a:ext cx="507380" cy="1540045"/>
          </a:xfrm>
          <a:custGeom>
            <a:avLst/>
            <a:gdLst>
              <a:gd name="connsiteX0" fmla="*/ 415296 w 415296"/>
              <a:gd name="connsiteY0" fmla="*/ 0 h 2007220"/>
              <a:gd name="connsiteX1" fmla="*/ 58457 w 415296"/>
              <a:gd name="connsiteY1" fmla="*/ 301083 h 2007220"/>
              <a:gd name="connsiteX2" fmla="*/ 2701 w 415296"/>
              <a:gd name="connsiteY2" fmla="*/ 1037064 h 2007220"/>
              <a:gd name="connsiteX3" fmla="*/ 13852 w 415296"/>
              <a:gd name="connsiteY3" fmla="*/ 2007220 h 200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5296" h="2007220">
                <a:moveTo>
                  <a:pt x="415296" y="0"/>
                </a:moveTo>
                <a:cubicBezTo>
                  <a:pt x="271259" y="64119"/>
                  <a:pt x="127223" y="128239"/>
                  <a:pt x="58457" y="301083"/>
                </a:cubicBezTo>
                <a:cubicBezTo>
                  <a:pt x="-10309" y="473927"/>
                  <a:pt x="10135" y="752708"/>
                  <a:pt x="2701" y="1037064"/>
                </a:cubicBezTo>
                <a:cubicBezTo>
                  <a:pt x="-4733" y="1321420"/>
                  <a:pt x="4559" y="1664320"/>
                  <a:pt x="13852" y="2007220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5871924" y="5320308"/>
            <a:ext cx="824653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GC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91630" y="3593068"/>
            <a:ext cx="1022234" cy="369332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gc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791630" y="3962400"/>
            <a:ext cx="1022234" cy="923330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791630" y="3223736"/>
            <a:ext cx="1022234" cy="369332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</p:txBody>
      </p:sp>
      <p:sp>
        <p:nvSpPr>
          <p:cNvPr id="28" name="Freeform 27"/>
          <p:cNvSpPr/>
          <p:nvPr/>
        </p:nvSpPr>
        <p:spPr bwMode="auto">
          <a:xfrm flipH="1">
            <a:off x="7813864" y="3780263"/>
            <a:ext cx="507380" cy="1540045"/>
          </a:xfrm>
          <a:custGeom>
            <a:avLst/>
            <a:gdLst>
              <a:gd name="connsiteX0" fmla="*/ 415296 w 415296"/>
              <a:gd name="connsiteY0" fmla="*/ 0 h 2007220"/>
              <a:gd name="connsiteX1" fmla="*/ 58457 w 415296"/>
              <a:gd name="connsiteY1" fmla="*/ 301083 h 2007220"/>
              <a:gd name="connsiteX2" fmla="*/ 2701 w 415296"/>
              <a:gd name="connsiteY2" fmla="*/ 1037064 h 2007220"/>
              <a:gd name="connsiteX3" fmla="*/ 13852 w 415296"/>
              <a:gd name="connsiteY3" fmla="*/ 2007220 h 200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5296" h="2007220">
                <a:moveTo>
                  <a:pt x="415296" y="0"/>
                </a:moveTo>
                <a:cubicBezTo>
                  <a:pt x="271259" y="64119"/>
                  <a:pt x="127223" y="128239"/>
                  <a:pt x="58457" y="301083"/>
                </a:cubicBezTo>
                <a:cubicBezTo>
                  <a:pt x="-10309" y="473927"/>
                  <a:pt x="10135" y="752708"/>
                  <a:pt x="2701" y="1037064"/>
                </a:cubicBezTo>
                <a:cubicBezTo>
                  <a:pt x="-4733" y="1321420"/>
                  <a:pt x="4559" y="1664320"/>
                  <a:pt x="13852" y="2007220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7908917" y="5320308"/>
            <a:ext cx="824653" cy="457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GC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3136" y="2509179"/>
            <a:ext cx="1447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Top of Stack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356892" y="2231327"/>
            <a:ext cx="1681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Save &amp; Stomp </a:t>
            </a:r>
            <a:r>
              <a:rPr lang="en-US" dirty="0" err="1" smtClean="0"/>
              <a:t>retaddr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750900" y="2300406"/>
            <a:ext cx="1022234" cy="92333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750900" y="1922221"/>
            <a:ext cx="1022234" cy="369332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208533" y="1267037"/>
            <a:ext cx="2015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Thread continues to run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306159" y="2221968"/>
            <a:ext cx="20150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Eventually returns and hits the hijack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922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 bwMode="auto">
          <a:xfrm>
            <a:off x="1752600" y="1676400"/>
            <a:ext cx="5638800" cy="1905000"/>
          </a:xfrm>
          <a:prstGeom prst="roundRect">
            <a:avLst/>
          </a:prstGeom>
          <a:solidFill>
            <a:srgbClr val="FFFF00">
              <a:alpha val="1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</a:t>
            </a:r>
            <a:r>
              <a:rPr lang="en-US" dirty="0" smtClean="0"/>
              <a:t>-</a:t>
            </a:r>
            <a:fld id="{251590B9-7806-447E-A3E8-D5F19F5BD7F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 Run to Their </a:t>
            </a:r>
            <a:r>
              <a:rPr lang="en-US" dirty="0" err="1" smtClean="0"/>
              <a:t>Safepoints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3048000" y="2209800"/>
            <a:ext cx="2667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3048000" y="2438400"/>
            <a:ext cx="14478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3048000" y="2743200"/>
            <a:ext cx="3505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3048000" y="3048000"/>
            <a:ext cx="609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3048000" y="1905000"/>
            <a:ext cx="0" cy="27432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019300" y="420850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Start GC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52500" y="5247204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each thread has hit its </a:t>
            </a:r>
            <a:r>
              <a:rPr lang="en-US" dirty="0" err="1" smtClean="0"/>
              <a:t>safepoint</a:t>
            </a:r>
            <a:r>
              <a:rPr lang="en-US" dirty="0" smtClean="0"/>
              <a:t>, GC can start its sweep phase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563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2243214" y="3625015"/>
            <a:ext cx="4800600" cy="227013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</a:t>
            </a:r>
            <a:r>
              <a:rPr lang="en-US" dirty="0" smtClean="0"/>
              <a:t>-</a:t>
            </a:r>
            <a:fld id="{251590B9-7806-447E-A3E8-D5F19F5BD7F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Age Distribution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177845"/>
            <a:ext cx="7848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Performing GC over large heap consumes lots of </a:t>
            </a:r>
            <a:r>
              <a:rPr lang="en-US" dirty="0" err="1" smtClean="0"/>
              <a:t>cpu</a:t>
            </a:r>
            <a:r>
              <a:rPr lang="en-US" dirty="0" smtClean="0"/>
              <a:t> time (and trashes the caches!)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Experiment reveals: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Many objects live a very short time (high "infant mortality")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Some object live a very long time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Bi-modal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 bwMode="auto">
          <a:xfrm>
            <a:off x="2319414" y="3796017"/>
            <a:ext cx="4479637" cy="2099133"/>
          </a:xfrm>
          <a:custGeom>
            <a:avLst/>
            <a:gdLst>
              <a:gd name="connsiteX0" fmla="*/ 7998 w 4479637"/>
              <a:gd name="connsiteY0" fmla="*/ 2099133 h 2099133"/>
              <a:gd name="connsiteX1" fmla="*/ 30300 w 4479637"/>
              <a:gd name="connsiteY1" fmla="*/ 326089 h 2099133"/>
              <a:gd name="connsiteX2" fmla="*/ 253325 w 4479637"/>
              <a:gd name="connsiteY2" fmla="*/ 125367 h 2099133"/>
              <a:gd name="connsiteX3" fmla="*/ 409442 w 4479637"/>
              <a:gd name="connsiteY3" fmla="*/ 1719991 h 2099133"/>
              <a:gd name="connsiteX4" fmla="*/ 1212329 w 4479637"/>
              <a:gd name="connsiteY4" fmla="*/ 2043377 h 2099133"/>
              <a:gd name="connsiteX5" fmla="*/ 2907315 w 4479637"/>
              <a:gd name="connsiteY5" fmla="*/ 2032226 h 2099133"/>
              <a:gd name="connsiteX6" fmla="*/ 3253003 w 4479637"/>
              <a:gd name="connsiteY6" fmla="*/ 1474665 h 2099133"/>
              <a:gd name="connsiteX7" fmla="*/ 3487178 w 4479637"/>
              <a:gd name="connsiteY7" fmla="*/ 1597328 h 2099133"/>
              <a:gd name="connsiteX8" fmla="*/ 3643295 w 4479637"/>
              <a:gd name="connsiteY8" fmla="*/ 1887260 h 2099133"/>
              <a:gd name="connsiteX9" fmla="*/ 4479637 w 4479637"/>
              <a:gd name="connsiteY9" fmla="*/ 2054528 h 2099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79637" h="2099133">
                <a:moveTo>
                  <a:pt x="7998" y="2099133"/>
                </a:moveTo>
                <a:cubicBezTo>
                  <a:pt x="-1295" y="1377091"/>
                  <a:pt x="-10588" y="655050"/>
                  <a:pt x="30300" y="326089"/>
                </a:cubicBezTo>
                <a:cubicBezTo>
                  <a:pt x="71188" y="-2872"/>
                  <a:pt x="190135" y="-106950"/>
                  <a:pt x="253325" y="125367"/>
                </a:cubicBezTo>
                <a:cubicBezTo>
                  <a:pt x="316515" y="357684"/>
                  <a:pt x="249608" y="1400323"/>
                  <a:pt x="409442" y="1719991"/>
                </a:cubicBezTo>
                <a:cubicBezTo>
                  <a:pt x="569276" y="2039659"/>
                  <a:pt x="796017" y="1991338"/>
                  <a:pt x="1212329" y="2043377"/>
                </a:cubicBezTo>
                <a:cubicBezTo>
                  <a:pt x="1628641" y="2095416"/>
                  <a:pt x="2567203" y="2127011"/>
                  <a:pt x="2907315" y="2032226"/>
                </a:cubicBezTo>
                <a:cubicBezTo>
                  <a:pt x="3247427" y="1937441"/>
                  <a:pt x="3156359" y="1547148"/>
                  <a:pt x="3253003" y="1474665"/>
                </a:cubicBezTo>
                <a:cubicBezTo>
                  <a:pt x="3349647" y="1402182"/>
                  <a:pt x="3422129" y="1528562"/>
                  <a:pt x="3487178" y="1597328"/>
                </a:cubicBezTo>
                <a:cubicBezTo>
                  <a:pt x="3552227" y="1666094"/>
                  <a:pt x="3477885" y="1811060"/>
                  <a:pt x="3643295" y="1887260"/>
                </a:cubicBezTo>
                <a:cubicBezTo>
                  <a:pt x="3808705" y="1963460"/>
                  <a:pt x="4144171" y="2008994"/>
                  <a:pt x="4479637" y="2054528"/>
                </a:cubicBezTo>
              </a:path>
            </a:pathLst>
          </a:custGeom>
          <a:noFill/>
          <a:ln w="222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97219" y="3855941"/>
            <a:ext cx="1014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376814" y="5876164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376814" y="4282093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Object 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865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W-</a:t>
            </a:r>
            <a:fld id="{251590B9-7806-447E-A3E8-D5F19F5BD7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92612" y="1614008"/>
            <a:ext cx="3962400" cy="120032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char* s = (char*) </a:t>
            </a:r>
            <a:r>
              <a:rPr lang="en-US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malloc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(50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  <a:p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free(s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92612" y="123038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911972" y="3679795"/>
            <a:ext cx="7772400" cy="38082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911972" y="3679567"/>
            <a:ext cx="325437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15221" y="3681015"/>
            <a:ext cx="484188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496454" y="3679567"/>
            <a:ext cx="384174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108278" y="3679567"/>
            <a:ext cx="162719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548935" y="3679794"/>
            <a:ext cx="325437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924351" y="3678575"/>
            <a:ext cx="88626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874372" y="3679793"/>
            <a:ext cx="1066800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93572" y="3680405"/>
            <a:ext cx="1066800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24200" y="4328088"/>
            <a:ext cx="3110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 Runtime Heap Memory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0350" y="5310375"/>
            <a:ext cx="8216106" cy="646331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Developer must remember to free memory when no longer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Eventual fragmentation =&gt; slow to </a:t>
            </a:r>
            <a:r>
              <a:rPr lang="en-US" dirty="0" err="1" smtClean="0">
                <a:solidFill>
                  <a:srgbClr val="0000FF"/>
                </a:solidFill>
              </a:rPr>
              <a:t>malloc</a:t>
            </a:r>
            <a:r>
              <a:rPr lang="en-US" dirty="0" smtClean="0"/>
              <a:t>, slow to </a:t>
            </a:r>
            <a:r>
              <a:rPr lang="en-US" dirty="0" smtClean="0">
                <a:solidFill>
                  <a:srgbClr val="0000FF"/>
                </a:solidFill>
              </a:rPr>
              <a:t>free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391400" y="2068526"/>
            <a:ext cx="228600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00" y="208001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Use</a:t>
            </a:r>
            <a:endParaRPr lang="en-US" dirty="0"/>
          </a:p>
        </p:txBody>
      </p:sp>
      <p:sp>
        <p:nvSpPr>
          <p:cNvPr id="23" name="Title 3"/>
          <p:cNvSpPr txBox="1">
            <a:spLocks/>
          </p:cNvSpPr>
          <p:nvPr/>
        </p:nvSpPr>
        <p:spPr bwMode="auto">
          <a:xfrm>
            <a:off x="1237409" y="135217"/>
            <a:ext cx="7848600" cy="635266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en-US" kern="0" dirty="0" smtClean="0">
                <a:solidFill>
                  <a:schemeClr val="bg1"/>
                </a:solidFill>
              </a:rPr>
              <a:t>Conventional Heap Storage</a:t>
            </a:r>
            <a:endParaRPr lang="en-US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5147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</a:t>
            </a:r>
            <a:r>
              <a:rPr lang="en-US" dirty="0" smtClean="0"/>
              <a:t>-</a:t>
            </a:r>
            <a:fld id="{251590B9-7806-447E-A3E8-D5F19F5BD7F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Generational Garbage Collection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219200" y="2286000"/>
            <a:ext cx="19812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Gen0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181600" y="2286000"/>
            <a:ext cx="27432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Gen2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200400" y="2286000"/>
            <a:ext cx="19812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Gen1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62822" y="3200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'Nursery'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056471" y="4267200"/>
            <a:ext cx="5334000" cy="1754326"/>
          </a:xfrm>
          <a:prstGeom prst="rect">
            <a:avLst/>
          </a:prstGeom>
          <a:gradFill>
            <a:gsLst>
              <a:gs pos="200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Divide heap into 3 areas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Allocate new objects from Gen0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At next GC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move all Gen0 survivors into Gen1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move all Gen1 survivors into Gen2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78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</a:t>
            </a:r>
            <a:r>
              <a:rPr lang="en-US" dirty="0" smtClean="0"/>
              <a:t>-</a:t>
            </a:r>
            <a:fld id="{251590B9-7806-447E-A3E8-D5F19F5BD7F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Migration thru Generations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029984" y="1640883"/>
            <a:ext cx="1981200" cy="457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Gen0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992384" y="1640883"/>
            <a:ext cx="2743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Gen2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011184" y="1640883"/>
            <a:ext cx="1981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Gen1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029984" y="2667202"/>
            <a:ext cx="1981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Gen0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992384" y="2667202"/>
            <a:ext cx="2743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Gen2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011184" y="2667202"/>
            <a:ext cx="1981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Gen1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011184" y="2667202"/>
            <a:ext cx="381000" cy="457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029984" y="4892143"/>
            <a:ext cx="1981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Gen0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992384" y="4892143"/>
            <a:ext cx="2743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Gen2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011184" y="4892143"/>
            <a:ext cx="1981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Gen1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992384" y="4892143"/>
            <a:ext cx="381000" cy="457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2187852" y="2250483"/>
            <a:ext cx="990600" cy="30480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1387752" y="2205186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Survivors</a:t>
            </a:r>
            <a:endParaRPr lang="en-US" sz="1600" dirty="0"/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3392184" y="4403482"/>
            <a:ext cx="1790700" cy="413135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3033132" y="4892143"/>
            <a:ext cx="145320" cy="457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029984" y="3818899"/>
            <a:ext cx="1981200" cy="457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Gen0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992384" y="3818899"/>
            <a:ext cx="2743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Gen2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011184" y="3818899"/>
            <a:ext cx="1981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Gen1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011184" y="3818899"/>
            <a:ext cx="381000" cy="457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9082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</a:t>
            </a:r>
            <a:r>
              <a:rPr lang="en-US" dirty="0" smtClean="0"/>
              <a:t>-</a:t>
            </a:r>
            <a:fld id="{251590B9-7806-447E-A3E8-D5F19F5BD7F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Generational GC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1219200"/>
            <a:ext cx="6553200" cy="3693319"/>
          </a:xfrm>
          <a:prstGeom prst="rect">
            <a:avLst/>
          </a:prstGeom>
          <a:gradFill>
            <a:gsLst>
              <a:gs pos="200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Garbage-collecting entire heap is expensive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 process of diminishing returns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Instead, Garbage-Collect only the nursery (Gen0)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Smaller, so faster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Yields lots of free space (objects die young)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Maximum 'bang for the buck'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Sometime collect Gen0+Gen1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When the going gets tough, collect Gen0+Gen1+Gen2 ("full" collection)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54102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Some old objects may become unreachable - just ignore them in a Gen0 collect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Above picture </a:t>
            </a:r>
            <a:r>
              <a:rPr lang="en-US" sz="1600" i="1" dirty="0" smtClean="0"/>
              <a:t>assumes</a:t>
            </a:r>
            <a:r>
              <a:rPr lang="en-US" sz="1600" dirty="0" smtClean="0"/>
              <a:t> no writes to old objects kept Gen0 objects reachable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610822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1061659" y="2895600"/>
            <a:ext cx="197777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11337" y="6243638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W</a:t>
            </a:r>
            <a:r>
              <a:rPr lang="en-US" dirty="0" smtClean="0"/>
              <a:t>-</a:t>
            </a:r>
            <a:fld id="{251590B9-7806-447E-A3E8-D5F19F5BD7F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 Table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7700" y="1254722"/>
            <a:ext cx="7772400" cy="830997"/>
          </a:xfrm>
          <a:prstGeom prst="rect">
            <a:avLst/>
          </a:prstGeom>
          <a:gradFill>
            <a:gsLst>
              <a:gs pos="200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 practice, older objects are written-to between GCs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Might update a pointer that results in keeping young object alive; missing this is a disaster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058238" y="2895600"/>
            <a:ext cx="1359613" cy="457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Gen0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020638" y="2895600"/>
            <a:ext cx="2743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Gen2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039438" y="2895600"/>
            <a:ext cx="1981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Gen1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020637" y="2895600"/>
            <a:ext cx="1054813" cy="457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061385" y="2895600"/>
            <a:ext cx="575665" cy="457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1448655" y="2277703"/>
            <a:ext cx="1952090" cy="744424"/>
          </a:xfrm>
          <a:custGeom>
            <a:avLst/>
            <a:gdLst>
              <a:gd name="connsiteX0" fmla="*/ 1952090 w 1952090"/>
              <a:gd name="connsiteY0" fmla="*/ 621134 h 744424"/>
              <a:gd name="connsiteX1" fmla="*/ 1664414 w 1952090"/>
              <a:gd name="connsiteY1" fmla="*/ 127975 h 744424"/>
              <a:gd name="connsiteX2" fmla="*/ 739740 w 1952090"/>
              <a:gd name="connsiteY2" fmla="*/ 45781 h 744424"/>
              <a:gd name="connsiteX3" fmla="*/ 0 w 1952090"/>
              <a:gd name="connsiteY3" fmla="*/ 744424 h 744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2090" h="744424">
                <a:moveTo>
                  <a:pt x="1952090" y="621134"/>
                </a:moveTo>
                <a:cubicBezTo>
                  <a:pt x="1909281" y="422500"/>
                  <a:pt x="1866472" y="223867"/>
                  <a:pt x="1664414" y="127975"/>
                </a:cubicBezTo>
                <a:cubicBezTo>
                  <a:pt x="1462356" y="32083"/>
                  <a:pt x="1017142" y="-56960"/>
                  <a:pt x="739740" y="45781"/>
                </a:cubicBezTo>
                <a:cubicBezTo>
                  <a:pt x="462338" y="148522"/>
                  <a:pt x="231169" y="446473"/>
                  <a:pt x="0" y="744424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2189251" y="2281984"/>
            <a:ext cx="3742360" cy="740143"/>
          </a:xfrm>
          <a:custGeom>
            <a:avLst/>
            <a:gdLst>
              <a:gd name="connsiteX0" fmla="*/ 1952090 w 1952090"/>
              <a:gd name="connsiteY0" fmla="*/ 621134 h 744424"/>
              <a:gd name="connsiteX1" fmla="*/ 1664414 w 1952090"/>
              <a:gd name="connsiteY1" fmla="*/ 127975 h 744424"/>
              <a:gd name="connsiteX2" fmla="*/ 739740 w 1952090"/>
              <a:gd name="connsiteY2" fmla="*/ 45781 h 744424"/>
              <a:gd name="connsiteX3" fmla="*/ 0 w 1952090"/>
              <a:gd name="connsiteY3" fmla="*/ 744424 h 744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2090" h="744424">
                <a:moveTo>
                  <a:pt x="1952090" y="621134"/>
                </a:moveTo>
                <a:cubicBezTo>
                  <a:pt x="1909281" y="422500"/>
                  <a:pt x="1866472" y="223867"/>
                  <a:pt x="1664414" y="127975"/>
                </a:cubicBezTo>
                <a:cubicBezTo>
                  <a:pt x="1462356" y="32083"/>
                  <a:pt x="1017142" y="-56960"/>
                  <a:pt x="739740" y="45781"/>
                </a:cubicBezTo>
                <a:cubicBezTo>
                  <a:pt x="462338" y="148522"/>
                  <a:pt x="231169" y="446473"/>
                  <a:pt x="0" y="744424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048890" y="3732227"/>
            <a:ext cx="2714947" cy="799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3792" y="4630789"/>
            <a:ext cx="8610600" cy="1477328"/>
          </a:xfrm>
          <a:prstGeom prst="rect">
            <a:avLst/>
          </a:prstGeom>
          <a:gradFill>
            <a:gsLst>
              <a:gs pos="200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Card Tables: bitmap, with  1 bit per 128 Bytes of Gen2 heap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Create a "write barrier" - any write into Gen1 or Gen2 heap sets corresponding bit in Card Table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During GC sweep, check Card Tables for any "keep alive" pointers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 practice, Card Tables contain few 1 bits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511656" y="3838186"/>
            <a:ext cx="2055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Gen2 Card Table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3061385" y="3589937"/>
            <a:ext cx="1987505" cy="8676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99057" y="3689672"/>
            <a:ext cx="2055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Gen1 Card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4876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</a:t>
            </a:r>
            <a:r>
              <a:rPr lang="en-US" dirty="0" smtClean="0"/>
              <a:t>-</a:t>
            </a:r>
            <a:fld id="{251590B9-7806-447E-A3E8-D5F19F5BD7F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the GC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1637" y="1066800"/>
            <a:ext cx="8458200" cy="5078313"/>
          </a:xfrm>
          <a:prstGeom prst="rect">
            <a:avLst/>
          </a:prstGeom>
          <a:gradFill>
            <a:gsLst>
              <a:gs pos="200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if a GC goes wrong?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Fails to free some memory that is unreachable =&gt; memory leak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Frees some memory that is still reachable - impending disaster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Frees some non-objects - disaster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Colloquially called a GC 'hole'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Causes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Bug in GC - mark, sweep, compaction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Bug in GC info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Symptoms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Wrong answers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Process Crash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If we're 'lucky' failure comes soon after error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Otherwise, failure may occur seconds, minutes or hours later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Testing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GC-Stress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eg</a:t>
            </a:r>
            <a:r>
              <a:rPr lang="en-US" dirty="0" smtClean="0"/>
              <a:t>: maximally randomize the heap; force frequent GCs; check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4800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</a:t>
            </a:r>
            <a:r>
              <a:rPr lang="en-US" dirty="0" smtClean="0"/>
              <a:t>-</a:t>
            </a:r>
            <a:fld id="{251590B9-7806-447E-A3E8-D5F19F5BD7F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Design Complexities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068527"/>
            <a:ext cx="7694341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Objects with </a:t>
            </a:r>
            <a:r>
              <a:rPr lang="en-US" sz="2000" dirty="0" err="1" smtClean="0"/>
              <a:t>Finalizers</a:t>
            </a:r>
            <a:r>
              <a:rPr lang="en-US" sz="2000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take 2 GCs to die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extend the lifetime of other connected objects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run at some later time =&gt; "non-deterministic" finalization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no guarantee on order that </a:t>
            </a:r>
            <a:r>
              <a:rPr lang="en-US" dirty="0" err="1" smtClean="0"/>
              <a:t>finalizers</a:t>
            </a:r>
            <a:r>
              <a:rPr lang="en-US" dirty="0" smtClean="0"/>
              <a:t> runs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uncaught exceptions escape and disappear!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Strong refs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</a:t>
            </a:r>
            <a:r>
              <a:rPr lang="en-US" sz="2000" dirty="0" smtClean="0"/>
              <a:t>eak refs - "short" and "long"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"Dispose" pattern</a:t>
            </a:r>
            <a:endParaRPr lang="en-US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Resurrection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Large Object Heap (objects &gt; 85 kB in size)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Concurrent Garbage Collection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Per-processor heaps; processor affinity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Fully-interruptible GC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Safe-point on back-edge of loop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93770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</a:t>
            </a:r>
            <a:r>
              <a:rPr lang="en-US" dirty="0" smtClean="0"/>
              <a:t>-</a:t>
            </a:r>
            <a:fld id="{251590B9-7806-447E-A3E8-D5F19F5BD7F8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for CLR GC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600200"/>
            <a:ext cx="8577298" cy="4185761"/>
          </a:xfrm>
          <a:prstGeom prst="rect">
            <a:avLst/>
          </a:prstGeom>
          <a:gradFill>
            <a:gsLst>
              <a:gs pos="200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  <a:ln>
            <a:noFill/>
          </a:ln>
        </p:spPr>
        <p:txBody>
          <a:bodyPr wrap="square" rtlCol="0">
            <a:spAutoFit/>
          </a:bodyPr>
          <a:lstStyle/>
          <a:p>
            <a:endParaRPr lang="en-US" sz="1400" dirty="0"/>
          </a:p>
          <a:p>
            <a:r>
              <a:rPr lang="en-US" sz="1400" dirty="0"/>
              <a:t>Garbage Collection: Automatic Memory Management in the Microsoft .NET Framework – by Jeffrey </a:t>
            </a:r>
            <a:r>
              <a:rPr lang="en-US" sz="1400" dirty="0" smtClean="0"/>
              <a:t>Richter</a:t>
            </a:r>
          </a:p>
          <a:p>
            <a:endParaRPr lang="en-US" sz="1400" dirty="0"/>
          </a:p>
          <a:p>
            <a:r>
              <a:rPr lang="en-US" sz="1400" dirty="0"/>
              <a:t>Garbage Collection—Part 2: Automatic Memory Management in the Microsoft .NET Framework - by Jeffrey Richter</a:t>
            </a:r>
          </a:p>
          <a:p>
            <a:endParaRPr lang="en-US" sz="1400" dirty="0"/>
          </a:p>
          <a:p>
            <a:r>
              <a:rPr lang="en-US" sz="1400" dirty="0" smtClean="0"/>
              <a:t>Garbage </a:t>
            </a:r>
            <a:r>
              <a:rPr lang="en-US" sz="1400" dirty="0"/>
              <a:t>Collector Basics and Performance Hints – by Rico </a:t>
            </a:r>
            <a:r>
              <a:rPr lang="en-US" sz="1400" dirty="0" err="1"/>
              <a:t>Mariani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Using GC Efficiently – Part 1 by Maoni</a:t>
            </a:r>
          </a:p>
          <a:p>
            <a:r>
              <a:rPr lang="en-US" sz="1400" dirty="0"/>
              <a:t>Using GC Efficiently – Part 2 by Maoni</a:t>
            </a:r>
          </a:p>
          <a:p>
            <a:r>
              <a:rPr lang="en-US" sz="1400" dirty="0"/>
              <a:t>Using GC Efficiently – Part 3 by Maoni</a:t>
            </a:r>
          </a:p>
          <a:p>
            <a:r>
              <a:rPr lang="en-US" sz="1400" dirty="0"/>
              <a:t>Using GC Efficiently – Part 4 by Maoni</a:t>
            </a:r>
          </a:p>
          <a:p>
            <a:endParaRPr lang="en-US" sz="1400" dirty="0"/>
          </a:p>
          <a:p>
            <a:r>
              <a:rPr lang="en-US" sz="1400" dirty="0"/>
              <a:t>GC Performance Counters - by Maoni </a:t>
            </a:r>
          </a:p>
          <a:p>
            <a:endParaRPr lang="en-US" sz="1400" dirty="0" smtClean="0"/>
          </a:p>
          <a:p>
            <a:r>
              <a:rPr lang="en-US" sz="1400" dirty="0" smtClean="0"/>
              <a:t>Tools </a:t>
            </a:r>
            <a:r>
              <a:rPr lang="en-US" sz="1400" dirty="0"/>
              <a:t>that help diagnose managed memory related issues – by Maoni</a:t>
            </a:r>
          </a:p>
          <a:p>
            <a:endParaRPr lang="en-US" sz="1400" dirty="0" smtClean="0"/>
          </a:p>
          <a:p>
            <a:r>
              <a:rPr lang="en-US" sz="1400" dirty="0" smtClean="0"/>
              <a:t>Clearing </a:t>
            </a:r>
            <a:r>
              <a:rPr lang="en-US" sz="1400" dirty="0"/>
              <a:t>up some confusion over finalization and other areas in GC – by Maoni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740604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And a bit of perspective…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33400" y="1445419"/>
            <a:ext cx="7772400" cy="4114800"/>
          </a:xfrm>
          <a:gradFill>
            <a:gsLst>
              <a:gs pos="200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</p:spPr>
        <p:txBody>
          <a:bodyPr/>
          <a:lstStyle/>
          <a:p>
            <a:r>
              <a:rPr lang="en-US" sz="2000" dirty="0" smtClean="0"/>
              <a:t>Automatic GC has been around since LISP I in </a:t>
            </a:r>
            <a:r>
              <a:rPr lang="en-US" sz="2000" dirty="0" smtClean="0"/>
              <a:t>1958</a:t>
            </a:r>
          </a:p>
          <a:p>
            <a:endParaRPr lang="en-US" sz="2000" dirty="0" smtClean="0"/>
          </a:p>
          <a:p>
            <a:r>
              <a:rPr lang="en-US" sz="2000" dirty="0" smtClean="0"/>
              <a:t>Ubiquitous in functional and object-oriented programming communities for </a:t>
            </a:r>
            <a:r>
              <a:rPr lang="en-US" sz="2000" dirty="0" smtClean="0"/>
              <a:t>decades</a:t>
            </a:r>
          </a:p>
          <a:p>
            <a:endParaRPr lang="en-US" sz="2000" dirty="0" smtClean="0"/>
          </a:p>
          <a:p>
            <a:r>
              <a:rPr lang="en-US" sz="2000" dirty="0" smtClean="0"/>
              <a:t>Mainstream since Java(?) (mid-90s</a:t>
            </a:r>
            <a:r>
              <a:rPr lang="en-US" sz="2000" dirty="0" smtClean="0"/>
              <a:t>)</a:t>
            </a:r>
          </a:p>
          <a:p>
            <a:endParaRPr lang="en-US" sz="2000" dirty="0" smtClean="0"/>
          </a:p>
          <a:p>
            <a:r>
              <a:rPr lang="en-US" sz="2000" dirty="0" smtClean="0"/>
              <a:t>Now </a:t>
            </a:r>
            <a:r>
              <a:rPr lang="en-US" sz="2000" dirty="0" smtClean="0"/>
              <a:t>conventional? - nope!</a:t>
            </a:r>
          </a:p>
          <a:p>
            <a:endParaRPr lang="en-US" sz="2000" dirty="0"/>
          </a:p>
          <a:p>
            <a:r>
              <a:rPr lang="en-US" sz="2000" dirty="0" smtClean="0"/>
              <a:t>Specialized patterns of allocate/free are still better coded by-hand - </a:t>
            </a:r>
            <a:r>
              <a:rPr lang="en-US" sz="2000" dirty="0" err="1" smtClean="0"/>
              <a:t>eg</a:t>
            </a:r>
            <a:r>
              <a:rPr lang="en-US" sz="2000" dirty="0" smtClean="0"/>
              <a:t> "Arena" storage inside compiler optimization phases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W-</a:t>
            </a:r>
            <a:fld id="{D60129FB-96EC-407D-A4BA-9F72A61BD8C5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716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</a:t>
            </a:r>
            <a:r>
              <a:rPr lang="en-US" dirty="0" smtClean="0"/>
              <a:t>-</a:t>
            </a:r>
            <a:fld id="{251590B9-7806-447E-A3E8-D5F19F5BD7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Storage Fragmentation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34443" y="2512770"/>
            <a:ext cx="8662737" cy="85998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031424" y="2513762"/>
            <a:ext cx="627809" cy="85998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487173" y="2515210"/>
            <a:ext cx="934060" cy="85998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561332" y="2513762"/>
            <a:ext cx="741120" cy="85998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378916" y="2513762"/>
            <a:ext cx="313905" cy="85998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668387" y="2513989"/>
            <a:ext cx="627809" cy="85998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263830" y="2512770"/>
            <a:ext cx="170971" cy="85998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305004" y="2513988"/>
            <a:ext cx="2057992" cy="85998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524204" y="2514600"/>
            <a:ext cx="2057992" cy="85998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10459" y="3565478"/>
            <a:ext cx="3110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 Runtime Heap Memory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7586749" y="1875655"/>
            <a:ext cx="228600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15349" y="188714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Use</a:t>
            </a:r>
            <a:endParaRPr lang="en-US" dirty="0"/>
          </a:p>
        </p:txBody>
      </p:sp>
      <p:sp>
        <p:nvSpPr>
          <p:cNvPr id="23" name="Freeform 22"/>
          <p:cNvSpPr/>
          <p:nvPr/>
        </p:nvSpPr>
        <p:spPr bwMode="auto">
          <a:xfrm>
            <a:off x="335175" y="1962023"/>
            <a:ext cx="2069431" cy="475767"/>
          </a:xfrm>
          <a:custGeom>
            <a:avLst/>
            <a:gdLst>
              <a:gd name="connsiteX0" fmla="*/ 0 w 2069431"/>
              <a:gd name="connsiteY0" fmla="*/ 475767 h 475767"/>
              <a:gd name="connsiteX1" fmla="*/ 649705 w 2069431"/>
              <a:gd name="connsiteY1" fmla="*/ 126851 h 475767"/>
              <a:gd name="connsiteX2" fmla="*/ 1479884 w 2069431"/>
              <a:gd name="connsiteY2" fmla="*/ 18567 h 475767"/>
              <a:gd name="connsiteX3" fmla="*/ 2069431 w 2069431"/>
              <a:gd name="connsiteY3" fmla="*/ 475767 h 475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9431" h="475767">
                <a:moveTo>
                  <a:pt x="0" y="475767"/>
                </a:moveTo>
                <a:cubicBezTo>
                  <a:pt x="201529" y="339409"/>
                  <a:pt x="403058" y="203051"/>
                  <a:pt x="649705" y="126851"/>
                </a:cubicBezTo>
                <a:cubicBezTo>
                  <a:pt x="896352" y="50651"/>
                  <a:pt x="1243263" y="-39586"/>
                  <a:pt x="1479884" y="18567"/>
                </a:cubicBezTo>
                <a:cubicBezTo>
                  <a:pt x="1716505" y="76720"/>
                  <a:pt x="1892968" y="276243"/>
                  <a:pt x="2069431" y="47576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2436203" y="1962022"/>
            <a:ext cx="866249" cy="475768"/>
          </a:xfrm>
          <a:custGeom>
            <a:avLst/>
            <a:gdLst>
              <a:gd name="connsiteX0" fmla="*/ 0 w 2069431"/>
              <a:gd name="connsiteY0" fmla="*/ 475767 h 475767"/>
              <a:gd name="connsiteX1" fmla="*/ 649705 w 2069431"/>
              <a:gd name="connsiteY1" fmla="*/ 126851 h 475767"/>
              <a:gd name="connsiteX2" fmla="*/ 1479884 w 2069431"/>
              <a:gd name="connsiteY2" fmla="*/ 18567 h 475767"/>
              <a:gd name="connsiteX3" fmla="*/ 2069431 w 2069431"/>
              <a:gd name="connsiteY3" fmla="*/ 475767 h 475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9431" h="475767">
                <a:moveTo>
                  <a:pt x="0" y="475767"/>
                </a:moveTo>
                <a:cubicBezTo>
                  <a:pt x="201529" y="339409"/>
                  <a:pt x="403058" y="203051"/>
                  <a:pt x="649705" y="126851"/>
                </a:cubicBezTo>
                <a:cubicBezTo>
                  <a:pt x="896352" y="50651"/>
                  <a:pt x="1243263" y="-39586"/>
                  <a:pt x="1479884" y="18567"/>
                </a:cubicBezTo>
                <a:cubicBezTo>
                  <a:pt x="1716505" y="76720"/>
                  <a:pt x="1892968" y="276243"/>
                  <a:pt x="2069431" y="47576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3320358" y="1940642"/>
            <a:ext cx="372464" cy="497148"/>
          </a:xfrm>
          <a:custGeom>
            <a:avLst/>
            <a:gdLst>
              <a:gd name="connsiteX0" fmla="*/ 0 w 2069431"/>
              <a:gd name="connsiteY0" fmla="*/ 475767 h 475767"/>
              <a:gd name="connsiteX1" fmla="*/ 649705 w 2069431"/>
              <a:gd name="connsiteY1" fmla="*/ 126851 h 475767"/>
              <a:gd name="connsiteX2" fmla="*/ 1479884 w 2069431"/>
              <a:gd name="connsiteY2" fmla="*/ 18567 h 475767"/>
              <a:gd name="connsiteX3" fmla="*/ 2069431 w 2069431"/>
              <a:gd name="connsiteY3" fmla="*/ 475767 h 475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9431" h="475767">
                <a:moveTo>
                  <a:pt x="0" y="475767"/>
                </a:moveTo>
                <a:cubicBezTo>
                  <a:pt x="201529" y="339409"/>
                  <a:pt x="403058" y="203051"/>
                  <a:pt x="649705" y="126851"/>
                </a:cubicBezTo>
                <a:cubicBezTo>
                  <a:pt x="896352" y="50651"/>
                  <a:pt x="1243263" y="-39586"/>
                  <a:pt x="1479884" y="18567"/>
                </a:cubicBezTo>
                <a:cubicBezTo>
                  <a:pt x="1716505" y="76720"/>
                  <a:pt x="1892968" y="276243"/>
                  <a:pt x="2069431" y="47576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3735190" y="1940642"/>
            <a:ext cx="3847006" cy="497148"/>
          </a:xfrm>
          <a:custGeom>
            <a:avLst/>
            <a:gdLst>
              <a:gd name="connsiteX0" fmla="*/ 0 w 2069431"/>
              <a:gd name="connsiteY0" fmla="*/ 475767 h 475767"/>
              <a:gd name="connsiteX1" fmla="*/ 649705 w 2069431"/>
              <a:gd name="connsiteY1" fmla="*/ 126851 h 475767"/>
              <a:gd name="connsiteX2" fmla="*/ 1479884 w 2069431"/>
              <a:gd name="connsiteY2" fmla="*/ 18567 h 475767"/>
              <a:gd name="connsiteX3" fmla="*/ 2069431 w 2069431"/>
              <a:gd name="connsiteY3" fmla="*/ 475767 h 475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9431" h="475767">
                <a:moveTo>
                  <a:pt x="0" y="475767"/>
                </a:moveTo>
                <a:cubicBezTo>
                  <a:pt x="201529" y="339409"/>
                  <a:pt x="403058" y="203051"/>
                  <a:pt x="649705" y="126851"/>
                </a:cubicBezTo>
                <a:cubicBezTo>
                  <a:pt x="896352" y="50651"/>
                  <a:pt x="1243263" y="-39586"/>
                  <a:pt x="1479884" y="18567"/>
                </a:cubicBezTo>
                <a:cubicBezTo>
                  <a:pt x="1716505" y="76720"/>
                  <a:pt x="1892968" y="276243"/>
                  <a:pt x="2069431" y="47576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5799" y="4876800"/>
            <a:ext cx="8174037" cy="120032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00FF"/>
                </a:solidFill>
              </a:rPr>
              <a:t>malloc</a:t>
            </a:r>
            <a:r>
              <a:rPr lang="en-US" dirty="0" smtClean="0"/>
              <a:t>: walk the </a:t>
            </a:r>
            <a:r>
              <a:rPr lang="en-US" dirty="0" err="1" smtClean="0"/>
              <a:t>freelist</a:t>
            </a:r>
            <a:r>
              <a:rPr lang="en-US" dirty="0" smtClean="0"/>
              <a:t> to find a slot big enough for current request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free</a:t>
            </a:r>
            <a:r>
              <a:rPr lang="en-US" dirty="0" smtClean="0"/>
              <a:t>: adjust </a:t>
            </a:r>
            <a:r>
              <a:rPr lang="en-US" dirty="0" err="1" smtClean="0"/>
              <a:t>freelist</a:t>
            </a:r>
            <a:r>
              <a:rPr lang="en-US" dirty="0" smtClean="0"/>
              <a:t>; collapse contiguous </a:t>
            </a:r>
            <a:r>
              <a:rPr lang="en-US" dirty="0" err="1" smtClean="0"/>
              <a:t>freespace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fragmentation: plenty free chunks but none big enough for request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cannot compact the used space - may contain pointers; may be pointed-at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902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W-</a:t>
            </a:r>
            <a:fld id="{251590B9-7806-447E-A3E8-D5F19F5BD7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63637" y="1022656"/>
            <a:ext cx="69933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Forget to </a:t>
            </a:r>
            <a:r>
              <a:rPr lang="en-US" dirty="0" smtClean="0">
                <a:solidFill>
                  <a:srgbClr val="0000FF"/>
                </a:solidFill>
              </a:rPr>
              <a:t>free</a:t>
            </a:r>
            <a:r>
              <a:rPr lang="en-US" dirty="0" smtClean="0"/>
              <a:t> =&gt; eventually run out of memory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called a "memory leak"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Call </a:t>
            </a:r>
            <a:r>
              <a:rPr lang="en-US" dirty="0" smtClean="0">
                <a:solidFill>
                  <a:srgbClr val="0000FF"/>
                </a:solidFill>
              </a:rPr>
              <a:t>free</a:t>
            </a:r>
            <a:r>
              <a:rPr lang="en-US" dirty="0" smtClean="0"/>
              <a:t>, but continue to use!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called "use-after-free</a:t>
            </a:r>
            <a:r>
              <a:rPr lang="en-US" dirty="0" smtClean="0"/>
              <a:t>", or "dangling pointer"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memory corruption - wrong answers; crash if lucky!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major source of security issues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detect via "pool poisoning"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2190332" y="3872711"/>
            <a:ext cx="6648868" cy="38082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190332" y="3872483"/>
            <a:ext cx="325437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2793581" y="3873931"/>
            <a:ext cx="484188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774814" y="3872483"/>
            <a:ext cx="384174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386638" y="3872483"/>
            <a:ext cx="162719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827295" y="3872710"/>
            <a:ext cx="325437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202711" y="3871491"/>
            <a:ext cx="88626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152732" y="3872709"/>
            <a:ext cx="1066800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7371932" y="3873321"/>
            <a:ext cx="1066800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3561932" y="3561979"/>
            <a:ext cx="212882" cy="30951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flipH="1">
            <a:off x="3887369" y="3557242"/>
            <a:ext cx="168605" cy="31402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2190332" y="4686813"/>
            <a:ext cx="6648868" cy="38082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2190332" y="4686585"/>
            <a:ext cx="325437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793581" y="4688033"/>
            <a:ext cx="484188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3774814" y="4686585"/>
            <a:ext cx="384174" cy="38082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386638" y="4686585"/>
            <a:ext cx="162719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5827295" y="4686812"/>
            <a:ext cx="325437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5202711" y="4685593"/>
            <a:ext cx="88626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152732" y="4686811"/>
            <a:ext cx="1066800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371932" y="4687423"/>
            <a:ext cx="1066800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>
            <a:off x="3887369" y="4371344"/>
            <a:ext cx="168605" cy="31402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Rectangle 48"/>
          <p:cNvSpPr/>
          <p:nvPr/>
        </p:nvSpPr>
        <p:spPr bwMode="auto">
          <a:xfrm>
            <a:off x="2190332" y="5599744"/>
            <a:ext cx="6648868" cy="38082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2190332" y="5599516"/>
            <a:ext cx="325437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793581" y="5600964"/>
            <a:ext cx="484188" cy="37838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3774814" y="5599516"/>
            <a:ext cx="384174" cy="38082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4386638" y="5599516"/>
            <a:ext cx="162719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5827295" y="5599743"/>
            <a:ext cx="325437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5202711" y="5598524"/>
            <a:ext cx="88626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6152732" y="5599742"/>
            <a:ext cx="1066800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371932" y="5600354"/>
            <a:ext cx="1066800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 flipH="1">
            <a:off x="3887369" y="5284275"/>
            <a:ext cx="168605" cy="31402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3286584" y="5600905"/>
            <a:ext cx="717674" cy="38082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60" name="Straight Arrow Connector 59"/>
          <p:cNvCxnSpPr/>
          <p:nvPr/>
        </p:nvCxnSpPr>
        <p:spPr bwMode="auto">
          <a:xfrm>
            <a:off x="3292156" y="5281995"/>
            <a:ext cx="27682" cy="31485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863788" y="3864081"/>
            <a:ext cx="1213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pointers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909001" y="4694473"/>
            <a:ext cx="1213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free via 1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674429" y="5465540"/>
            <a:ext cx="1449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free </a:t>
            </a:r>
            <a:r>
              <a:rPr lang="en-US" dirty="0" err="1" smtClean="0"/>
              <a:t>malloc</a:t>
            </a:r>
            <a:r>
              <a:rPr lang="en-US" dirty="0" smtClean="0"/>
              <a:t>; corruption!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361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W-</a:t>
            </a:r>
            <a:fld id="{251590B9-7806-447E-A3E8-D5F19F5BD7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Memory Leaks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67000" y="1933158"/>
            <a:ext cx="3352800" cy="147732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f() 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...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Car c = Car("Chevy");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...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75021" y="1563826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C++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4119979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object </a:t>
            </a:r>
            <a:r>
              <a:rPr lang="en-US" dirty="0" smtClean="0">
                <a:solidFill>
                  <a:srgbClr val="0000FF"/>
                </a:solidFill>
              </a:rPr>
              <a:t>c</a:t>
            </a:r>
            <a:r>
              <a:rPr lang="en-US" dirty="0" smtClean="0"/>
              <a:t> is </a:t>
            </a:r>
            <a:r>
              <a:rPr lang="en-US" i="1" dirty="0" smtClean="0"/>
              <a:t>destructed</a:t>
            </a:r>
            <a:r>
              <a:rPr lang="en-US" dirty="0" smtClean="0"/>
              <a:t> [calls </a:t>
            </a:r>
            <a:r>
              <a:rPr lang="en-US" dirty="0" smtClean="0">
                <a:solidFill>
                  <a:srgbClr val="0000FF"/>
                </a:solidFill>
              </a:rPr>
              <a:t>~Car()</a:t>
            </a:r>
            <a:r>
              <a:rPr lang="en-US" dirty="0" smtClean="0"/>
              <a:t> ]automatically when </a:t>
            </a:r>
            <a:r>
              <a:rPr lang="en-US" dirty="0" smtClean="0">
                <a:solidFill>
                  <a:srgbClr val="0000FF"/>
                </a:solidFill>
              </a:rPr>
              <a:t>c</a:t>
            </a:r>
            <a:r>
              <a:rPr lang="en-US" dirty="0" smtClean="0"/>
              <a:t> it falls out of scope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called RAII ("Resource Acquisition Is Initialization")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more general case still requires Developer to </a:t>
            </a:r>
            <a:r>
              <a:rPr lang="en-US" dirty="0" smtClean="0">
                <a:solidFill>
                  <a:srgbClr val="0000FF"/>
                </a:solidFill>
              </a:rPr>
              <a:t>delete c</a:t>
            </a:r>
            <a:r>
              <a:rPr lang="en-US" dirty="0" smtClean="0"/>
              <a:t> when no longer needed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"smart pointers" can 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274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W-</a:t>
            </a:r>
            <a:fld id="{251590B9-7806-447E-A3E8-D5F19F5BD7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Leaks and Use-After-Free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1066203"/>
            <a:ext cx="5295900" cy="369331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static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Main(String[]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...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if (...) 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ArrayList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cars = new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ArrayList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for (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 1000;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cars.Add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(new Car());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}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...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...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Boat b = new Boat();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...</a:t>
            </a:r>
          </a:p>
          <a:p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328864" y="2057400"/>
            <a:ext cx="304800" cy="381000"/>
          </a:xfrm>
          <a:prstGeom prst="wedgeRectCallout">
            <a:avLst>
              <a:gd name="adj1" fmla="val 411185"/>
              <a:gd name="adj2" fmla="val 261446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68379" y="4480200"/>
            <a:ext cx="7170821" cy="2031325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At point </a:t>
            </a:r>
            <a:r>
              <a:rPr lang="en-US" dirty="0" smtClean="0">
                <a:solidFill>
                  <a:srgbClr val="0000FF"/>
                </a:solidFill>
              </a:rPr>
              <a:t>A</a:t>
            </a:r>
            <a:r>
              <a:rPr lang="en-US" dirty="0" smtClean="0"/>
              <a:t> I have 1000 </a:t>
            </a:r>
            <a:r>
              <a:rPr lang="en-US" dirty="0" smtClean="0">
                <a:solidFill>
                  <a:srgbClr val="0000FF"/>
                </a:solidFill>
              </a:rPr>
              <a:t>Car</a:t>
            </a:r>
            <a:r>
              <a:rPr lang="en-US" dirty="0" smtClean="0"/>
              <a:t> objects allocated on the heap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At some later time I ask for more heap memory.  May trigger a "garbage collection" - automatic, and silent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Compiler realizes that </a:t>
            </a:r>
            <a:r>
              <a:rPr lang="en-US" dirty="0" smtClean="0">
                <a:solidFill>
                  <a:srgbClr val="0000FF"/>
                </a:solidFill>
              </a:rPr>
              <a:t>cars</a:t>
            </a:r>
            <a:r>
              <a:rPr lang="en-US" dirty="0" smtClean="0"/>
              <a:t> is not referenced later by the program; so it's "garbage"; GC recycles it for use by other objects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Magically solves leaks </a:t>
            </a:r>
            <a:r>
              <a:rPr lang="en-US" i="1" dirty="0" smtClean="0"/>
              <a:t>and </a:t>
            </a:r>
            <a:r>
              <a:rPr lang="en-US" dirty="0" smtClean="0"/>
              <a:t>use-after-free!</a:t>
            </a: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176464" y="2722362"/>
            <a:ext cx="304800" cy="381000"/>
          </a:xfrm>
          <a:prstGeom prst="wedgeRectCallout">
            <a:avLst>
              <a:gd name="adj1" fmla="val 288816"/>
              <a:gd name="adj2" fmla="val 277236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032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W-</a:t>
            </a:r>
            <a:fld id="{251590B9-7806-447E-A3E8-D5F19F5BD7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533400" y="1828800"/>
            <a:ext cx="5181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533400" y="2286000"/>
            <a:ext cx="0" cy="457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52400" y="2744015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33400" y="3506830"/>
            <a:ext cx="5181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 flipV="1">
            <a:off x="1066800" y="3887830"/>
            <a:ext cx="0" cy="457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693821" y="434503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533400" y="3506830"/>
            <a:ext cx="533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67400" y="3506830"/>
            <a:ext cx="2819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Allocate an object; fast!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533400" y="4992730"/>
            <a:ext cx="5181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H="1" flipV="1">
            <a:off x="5561680" y="5373730"/>
            <a:ext cx="0" cy="457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180680" y="5786438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533400" y="4992730"/>
            <a:ext cx="502828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67400" y="499273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Allocate more </a:t>
            </a:r>
            <a:r>
              <a:rPr lang="en-US" dirty="0" smtClean="0"/>
              <a:t>objects; and one more, please?</a:t>
            </a:r>
            <a:endParaRPr lang="en-US" dirty="0" smtClean="0"/>
          </a:p>
        </p:txBody>
      </p:sp>
      <p:sp>
        <p:nvSpPr>
          <p:cNvPr id="20" name="Title 3"/>
          <p:cNvSpPr txBox="1">
            <a:spLocks/>
          </p:cNvSpPr>
          <p:nvPr/>
        </p:nvSpPr>
        <p:spPr bwMode="auto">
          <a:xfrm>
            <a:off x="1237409" y="135217"/>
            <a:ext cx="7848600" cy="635266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en-US" kern="0" dirty="0" smtClean="0">
                <a:solidFill>
                  <a:schemeClr val="bg1"/>
                </a:solidFill>
              </a:rPr>
              <a:t>Garbage Collection</a:t>
            </a:r>
            <a:endParaRPr lang="en-US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191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</a:t>
            </a:r>
            <a:r>
              <a:rPr lang="en-US" dirty="0" smtClean="0"/>
              <a:t>-</a:t>
            </a:r>
            <a:fld id="{251590B9-7806-447E-A3E8-D5F19F5BD7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Garbage Collection, 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46018" y="1351409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Allocate another object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737639" y="2919088"/>
            <a:ext cx="5181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H="1" flipV="1">
            <a:off x="5765919" y="3300088"/>
            <a:ext cx="0" cy="457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5117286" y="3349392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737639" y="2919088"/>
            <a:ext cx="128337" cy="3810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874017" y="2919088"/>
            <a:ext cx="141531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1012986" y="2919088"/>
            <a:ext cx="128337" cy="3810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1141323" y="2919088"/>
            <a:ext cx="233990" cy="3810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383354" y="2919088"/>
            <a:ext cx="197875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1589270" y="2919088"/>
            <a:ext cx="138969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728239" y="2919088"/>
            <a:ext cx="128337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1856576" y="2919088"/>
            <a:ext cx="533400" cy="3810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397036" y="2919088"/>
            <a:ext cx="156140" cy="3810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533414" y="2919088"/>
            <a:ext cx="128337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638629" y="2919088"/>
            <a:ext cx="162092" cy="3810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800720" y="2919088"/>
            <a:ext cx="233990" cy="3810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3031178" y="2919088"/>
            <a:ext cx="209448" cy="3810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176040" y="2919088"/>
            <a:ext cx="207635" cy="3810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387636" y="2919088"/>
            <a:ext cx="26968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655449" y="2919088"/>
            <a:ext cx="393923" cy="3810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052902" y="2919088"/>
            <a:ext cx="128337" cy="3810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4142576" y="2919088"/>
            <a:ext cx="228557" cy="3810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328249" y="2919088"/>
            <a:ext cx="128337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456586" y="2919088"/>
            <a:ext cx="157184" cy="3810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4615859" y="2919088"/>
            <a:ext cx="366963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904533" y="2919088"/>
            <a:ext cx="138969" cy="3810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043502" y="2919088"/>
            <a:ext cx="128337" cy="3810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5171838" y="2919088"/>
            <a:ext cx="570937" cy="3810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09389" y="1339741"/>
            <a:ext cx="5181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 flipV="1">
            <a:off x="5735514" y="1720742"/>
            <a:ext cx="2155" cy="38099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5107237" y="1812698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 bwMode="auto">
          <a:xfrm>
            <a:off x="709389" y="1339741"/>
            <a:ext cx="128337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845767" y="1339741"/>
            <a:ext cx="128337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984736" y="1339741"/>
            <a:ext cx="128337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1113073" y="1339741"/>
            <a:ext cx="23399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1355104" y="1339741"/>
            <a:ext cx="197875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1561020" y="1339741"/>
            <a:ext cx="138969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1699989" y="1339741"/>
            <a:ext cx="128337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828326" y="1339741"/>
            <a:ext cx="533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2368786" y="1339741"/>
            <a:ext cx="128337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2505164" y="1339741"/>
            <a:ext cx="128337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2644133" y="1339741"/>
            <a:ext cx="128337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2772470" y="1339741"/>
            <a:ext cx="23399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2913799" y="1339741"/>
            <a:ext cx="298577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3147789" y="1339741"/>
            <a:ext cx="509337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3359386" y="1339741"/>
            <a:ext cx="45014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487723" y="1339741"/>
            <a:ext cx="533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4024652" y="1339741"/>
            <a:ext cx="128337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4114326" y="1339741"/>
            <a:ext cx="228557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4299999" y="1339741"/>
            <a:ext cx="128337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4428336" y="1339741"/>
            <a:ext cx="23399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4587609" y="1339741"/>
            <a:ext cx="366963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4876283" y="1339741"/>
            <a:ext cx="138969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5015252" y="1339741"/>
            <a:ext cx="128337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5143588" y="1339741"/>
            <a:ext cx="570937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74" name="Straight Arrow Connector 73"/>
          <p:cNvCxnSpPr/>
          <p:nvPr/>
        </p:nvCxnSpPr>
        <p:spPr bwMode="auto">
          <a:xfrm flipH="1">
            <a:off x="871388" y="2430180"/>
            <a:ext cx="128337" cy="4889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flipH="1">
            <a:off x="1428838" y="2420740"/>
            <a:ext cx="128337" cy="4889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 flipH="1">
            <a:off x="1763642" y="2423151"/>
            <a:ext cx="128337" cy="4889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7" name="Straight Arrow Connector 76"/>
          <p:cNvCxnSpPr/>
          <p:nvPr/>
        </p:nvCxnSpPr>
        <p:spPr bwMode="auto">
          <a:xfrm flipH="1">
            <a:off x="2543077" y="2443691"/>
            <a:ext cx="128337" cy="4889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8" name="Straight Arrow Connector 77"/>
          <p:cNvCxnSpPr/>
          <p:nvPr/>
        </p:nvCxnSpPr>
        <p:spPr bwMode="auto">
          <a:xfrm flipH="1">
            <a:off x="4651015" y="2430180"/>
            <a:ext cx="128337" cy="4889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9" name="Straight Arrow Connector 78"/>
          <p:cNvCxnSpPr/>
          <p:nvPr/>
        </p:nvCxnSpPr>
        <p:spPr bwMode="auto">
          <a:xfrm flipH="1">
            <a:off x="4327283" y="2420740"/>
            <a:ext cx="128337" cy="4889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1658754" y="2125838"/>
            <a:ext cx="1131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"roots"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6076423" y="2900549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Trace reachable objects</a:t>
            </a:r>
          </a:p>
        </p:txBody>
      </p:sp>
      <p:sp>
        <p:nvSpPr>
          <p:cNvPr id="83" name="Freeform 82"/>
          <p:cNvSpPr/>
          <p:nvPr/>
        </p:nvSpPr>
        <p:spPr bwMode="auto">
          <a:xfrm>
            <a:off x="901073" y="3304187"/>
            <a:ext cx="735495" cy="143359"/>
          </a:xfrm>
          <a:custGeom>
            <a:avLst/>
            <a:gdLst>
              <a:gd name="connsiteX0" fmla="*/ 0 w 735495"/>
              <a:gd name="connsiteY0" fmla="*/ 7952 h 143359"/>
              <a:gd name="connsiteX1" fmla="*/ 107342 w 735495"/>
              <a:gd name="connsiteY1" fmla="*/ 115294 h 143359"/>
              <a:gd name="connsiteX2" fmla="*/ 469127 w 735495"/>
              <a:gd name="connsiteY2" fmla="*/ 135172 h 143359"/>
              <a:gd name="connsiteX3" fmla="*/ 735495 w 735495"/>
              <a:gd name="connsiteY3" fmla="*/ 0 h 143359"/>
              <a:gd name="connsiteX4" fmla="*/ 735495 w 735495"/>
              <a:gd name="connsiteY4" fmla="*/ 0 h 143359"/>
              <a:gd name="connsiteX5" fmla="*/ 735495 w 735495"/>
              <a:gd name="connsiteY5" fmla="*/ 0 h 143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5495" h="143359">
                <a:moveTo>
                  <a:pt x="0" y="7952"/>
                </a:moveTo>
                <a:cubicBezTo>
                  <a:pt x="14577" y="51021"/>
                  <a:pt x="29154" y="94091"/>
                  <a:pt x="107342" y="115294"/>
                </a:cubicBezTo>
                <a:cubicBezTo>
                  <a:pt x="185530" y="136497"/>
                  <a:pt x="364435" y="154388"/>
                  <a:pt x="469127" y="135172"/>
                </a:cubicBezTo>
                <a:cubicBezTo>
                  <a:pt x="573819" y="115956"/>
                  <a:pt x="735495" y="0"/>
                  <a:pt x="735495" y="0"/>
                </a:cubicBezTo>
                <a:lnTo>
                  <a:pt x="735495" y="0"/>
                </a:lnTo>
                <a:lnTo>
                  <a:pt x="735495" y="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4" name="Freeform 83"/>
          <p:cNvSpPr/>
          <p:nvPr/>
        </p:nvSpPr>
        <p:spPr bwMode="auto">
          <a:xfrm>
            <a:off x="1268820" y="3302463"/>
            <a:ext cx="1136258" cy="143359"/>
          </a:xfrm>
          <a:custGeom>
            <a:avLst/>
            <a:gdLst>
              <a:gd name="connsiteX0" fmla="*/ 0 w 735495"/>
              <a:gd name="connsiteY0" fmla="*/ 7952 h 143359"/>
              <a:gd name="connsiteX1" fmla="*/ 107342 w 735495"/>
              <a:gd name="connsiteY1" fmla="*/ 115294 h 143359"/>
              <a:gd name="connsiteX2" fmla="*/ 469127 w 735495"/>
              <a:gd name="connsiteY2" fmla="*/ 135172 h 143359"/>
              <a:gd name="connsiteX3" fmla="*/ 735495 w 735495"/>
              <a:gd name="connsiteY3" fmla="*/ 0 h 143359"/>
              <a:gd name="connsiteX4" fmla="*/ 735495 w 735495"/>
              <a:gd name="connsiteY4" fmla="*/ 0 h 143359"/>
              <a:gd name="connsiteX5" fmla="*/ 735495 w 735495"/>
              <a:gd name="connsiteY5" fmla="*/ 0 h 143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5495" h="143359">
                <a:moveTo>
                  <a:pt x="0" y="7952"/>
                </a:moveTo>
                <a:cubicBezTo>
                  <a:pt x="14577" y="51021"/>
                  <a:pt x="29154" y="94091"/>
                  <a:pt x="107342" y="115294"/>
                </a:cubicBezTo>
                <a:cubicBezTo>
                  <a:pt x="185530" y="136497"/>
                  <a:pt x="364435" y="154388"/>
                  <a:pt x="469127" y="135172"/>
                </a:cubicBezTo>
                <a:cubicBezTo>
                  <a:pt x="573819" y="115956"/>
                  <a:pt x="735495" y="0"/>
                  <a:pt x="735495" y="0"/>
                </a:cubicBezTo>
                <a:lnTo>
                  <a:pt x="735495" y="0"/>
                </a:lnTo>
                <a:lnTo>
                  <a:pt x="735495" y="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5" name="Freeform 84"/>
          <p:cNvSpPr/>
          <p:nvPr/>
        </p:nvSpPr>
        <p:spPr bwMode="auto">
          <a:xfrm>
            <a:off x="3003762" y="3307117"/>
            <a:ext cx="1136258" cy="263439"/>
          </a:xfrm>
          <a:custGeom>
            <a:avLst/>
            <a:gdLst>
              <a:gd name="connsiteX0" fmla="*/ 0 w 735495"/>
              <a:gd name="connsiteY0" fmla="*/ 7952 h 143359"/>
              <a:gd name="connsiteX1" fmla="*/ 107342 w 735495"/>
              <a:gd name="connsiteY1" fmla="*/ 115294 h 143359"/>
              <a:gd name="connsiteX2" fmla="*/ 469127 w 735495"/>
              <a:gd name="connsiteY2" fmla="*/ 135172 h 143359"/>
              <a:gd name="connsiteX3" fmla="*/ 735495 w 735495"/>
              <a:gd name="connsiteY3" fmla="*/ 0 h 143359"/>
              <a:gd name="connsiteX4" fmla="*/ 735495 w 735495"/>
              <a:gd name="connsiteY4" fmla="*/ 0 h 143359"/>
              <a:gd name="connsiteX5" fmla="*/ 735495 w 735495"/>
              <a:gd name="connsiteY5" fmla="*/ 0 h 143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5495" h="143359">
                <a:moveTo>
                  <a:pt x="0" y="7952"/>
                </a:moveTo>
                <a:cubicBezTo>
                  <a:pt x="14577" y="51021"/>
                  <a:pt x="29154" y="94091"/>
                  <a:pt x="107342" y="115294"/>
                </a:cubicBezTo>
                <a:cubicBezTo>
                  <a:pt x="185530" y="136497"/>
                  <a:pt x="364435" y="154388"/>
                  <a:pt x="469127" y="135172"/>
                </a:cubicBezTo>
                <a:cubicBezTo>
                  <a:pt x="573819" y="115956"/>
                  <a:pt x="735495" y="0"/>
                  <a:pt x="735495" y="0"/>
                </a:cubicBezTo>
                <a:lnTo>
                  <a:pt x="735495" y="0"/>
                </a:lnTo>
                <a:lnTo>
                  <a:pt x="735495" y="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6" name="Freeform 85"/>
          <p:cNvSpPr/>
          <p:nvPr/>
        </p:nvSpPr>
        <p:spPr bwMode="auto">
          <a:xfrm flipH="1">
            <a:off x="3564711" y="3307117"/>
            <a:ext cx="1171333" cy="481879"/>
          </a:xfrm>
          <a:custGeom>
            <a:avLst/>
            <a:gdLst>
              <a:gd name="connsiteX0" fmla="*/ 0 w 735495"/>
              <a:gd name="connsiteY0" fmla="*/ 7952 h 143359"/>
              <a:gd name="connsiteX1" fmla="*/ 107342 w 735495"/>
              <a:gd name="connsiteY1" fmla="*/ 115294 h 143359"/>
              <a:gd name="connsiteX2" fmla="*/ 469127 w 735495"/>
              <a:gd name="connsiteY2" fmla="*/ 135172 h 143359"/>
              <a:gd name="connsiteX3" fmla="*/ 735495 w 735495"/>
              <a:gd name="connsiteY3" fmla="*/ 0 h 143359"/>
              <a:gd name="connsiteX4" fmla="*/ 735495 w 735495"/>
              <a:gd name="connsiteY4" fmla="*/ 0 h 143359"/>
              <a:gd name="connsiteX5" fmla="*/ 735495 w 735495"/>
              <a:gd name="connsiteY5" fmla="*/ 0 h 143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5495" h="143359">
                <a:moveTo>
                  <a:pt x="0" y="7952"/>
                </a:moveTo>
                <a:cubicBezTo>
                  <a:pt x="14577" y="51021"/>
                  <a:pt x="29154" y="94091"/>
                  <a:pt x="107342" y="115294"/>
                </a:cubicBezTo>
                <a:cubicBezTo>
                  <a:pt x="185530" y="136497"/>
                  <a:pt x="364435" y="154388"/>
                  <a:pt x="469127" y="135172"/>
                </a:cubicBezTo>
                <a:cubicBezTo>
                  <a:pt x="573819" y="115956"/>
                  <a:pt x="735495" y="0"/>
                  <a:pt x="735495" y="0"/>
                </a:cubicBezTo>
                <a:lnTo>
                  <a:pt x="735495" y="0"/>
                </a:lnTo>
                <a:lnTo>
                  <a:pt x="735495" y="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737639" y="4574773"/>
            <a:ext cx="5181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88" name="Straight Arrow Connector 87"/>
          <p:cNvCxnSpPr/>
          <p:nvPr/>
        </p:nvCxnSpPr>
        <p:spPr bwMode="auto">
          <a:xfrm flipH="1" flipV="1">
            <a:off x="2283715" y="4983045"/>
            <a:ext cx="0" cy="457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2263133" y="5067926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91" name="Rectangle 90"/>
          <p:cNvSpPr/>
          <p:nvPr/>
        </p:nvSpPr>
        <p:spPr bwMode="auto">
          <a:xfrm>
            <a:off x="744267" y="4574773"/>
            <a:ext cx="141531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883675" y="4574773"/>
            <a:ext cx="197875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1080227" y="4573752"/>
            <a:ext cx="160596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1233623" y="4574773"/>
            <a:ext cx="128337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1363053" y="4573752"/>
            <a:ext cx="128337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1491918" y="4576227"/>
            <a:ext cx="26968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1767810" y="4576227"/>
            <a:ext cx="128337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1899650" y="4576227"/>
            <a:ext cx="366963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14" name="Straight Arrow Connector 113"/>
          <p:cNvCxnSpPr/>
          <p:nvPr/>
        </p:nvCxnSpPr>
        <p:spPr bwMode="auto">
          <a:xfrm flipH="1">
            <a:off x="742426" y="4079928"/>
            <a:ext cx="128337" cy="4889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5" name="Straight Arrow Connector 114"/>
          <p:cNvCxnSpPr/>
          <p:nvPr/>
        </p:nvCxnSpPr>
        <p:spPr bwMode="auto">
          <a:xfrm flipH="1">
            <a:off x="893490" y="4088402"/>
            <a:ext cx="128337" cy="4889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6" name="Straight Arrow Connector 115"/>
          <p:cNvCxnSpPr/>
          <p:nvPr/>
        </p:nvCxnSpPr>
        <p:spPr bwMode="auto">
          <a:xfrm flipH="1">
            <a:off x="1093551" y="4073929"/>
            <a:ext cx="128337" cy="4889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7" name="Straight Arrow Connector 116"/>
          <p:cNvCxnSpPr/>
          <p:nvPr/>
        </p:nvCxnSpPr>
        <p:spPr bwMode="auto">
          <a:xfrm flipH="1">
            <a:off x="1391573" y="4084844"/>
            <a:ext cx="128337" cy="4889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8" name="Straight Arrow Connector 117"/>
          <p:cNvCxnSpPr/>
          <p:nvPr/>
        </p:nvCxnSpPr>
        <p:spPr bwMode="auto">
          <a:xfrm flipH="1">
            <a:off x="1810482" y="4095057"/>
            <a:ext cx="128337" cy="4889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9" name="Straight Arrow Connector 118"/>
          <p:cNvCxnSpPr/>
          <p:nvPr/>
        </p:nvCxnSpPr>
        <p:spPr bwMode="auto">
          <a:xfrm flipH="1">
            <a:off x="1949890" y="4117435"/>
            <a:ext cx="128337" cy="4889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0" name="TextBox 119"/>
          <p:cNvSpPr txBox="1"/>
          <p:nvPr/>
        </p:nvSpPr>
        <p:spPr>
          <a:xfrm>
            <a:off x="1223949" y="3669267"/>
            <a:ext cx="1131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"roots"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6065275" y="4468433"/>
            <a:ext cx="2919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Compact </a:t>
            </a:r>
            <a:r>
              <a:rPr lang="en-US" dirty="0" err="1" smtClean="0"/>
              <a:t>unreachables</a:t>
            </a:r>
            <a:r>
              <a:rPr lang="en-US" dirty="0" smtClean="0"/>
              <a:t>;</a:t>
            </a:r>
          </a:p>
          <a:p>
            <a:r>
              <a:rPr lang="en-US" dirty="0" smtClean="0"/>
              <a:t>update </a:t>
            </a:r>
            <a:r>
              <a:rPr lang="en-US" i="1" dirty="0" smtClean="0"/>
              <a:t>all</a:t>
            </a:r>
            <a:r>
              <a:rPr lang="en-US" dirty="0" smtClean="0"/>
              <a:t> pointers</a:t>
            </a:r>
            <a:endParaRPr lang="en-US" dirty="0" smtClean="0"/>
          </a:p>
        </p:txBody>
      </p:sp>
      <p:sp>
        <p:nvSpPr>
          <p:cNvPr id="122" name="Freeform 121"/>
          <p:cNvSpPr/>
          <p:nvPr/>
        </p:nvSpPr>
        <p:spPr bwMode="auto">
          <a:xfrm>
            <a:off x="901074" y="4959872"/>
            <a:ext cx="204214" cy="143359"/>
          </a:xfrm>
          <a:custGeom>
            <a:avLst/>
            <a:gdLst>
              <a:gd name="connsiteX0" fmla="*/ 0 w 735495"/>
              <a:gd name="connsiteY0" fmla="*/ 7952 h 143359"/>
              <a:gd name="connsiteX1" fmla="*/ 107342 w 735495"/>
              <a:gd name="connsiteY1" fmla="*/ 115294 h 143359"/>
              <a:gd name="connsiteX2" fmla="*/ 469127 w 735495"/>
              <a:gd name="connsiteY2" fmla="*/ 135172 h 143359"/>
              <a:gd name="connsiteX3" fmla="*/ 735495 w 735495"/>
              <a:gd name="connsiteY3" fmla="*/ 0 h 143359"/>
              <a:gd name="connsiteX4" fmla="*/ 735495 w 735495"/>
              <a:gd name="connsiteY4" fmla="*/ 0 h 143359"/>
              <a:gd name="connsiteX5" fmla="*/ 735495 w 735495"/>
              <a:gd name="connsiteY5" fmla="*/ 0 h 143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5495" h="143359">
                <a:moveTo>
                  <a:pt x="0" y="7952"/>
                </a:moveTo>
                <a:cubicBezTo>
                  <a:pt x="14577" y="51021"/>
                  <a:pt x="29154" y="94091"/>
                  <a:pt x="107342" y="115294"/>
                </a:cubicBezTo>
                <a:cubicBezTo>
                  <a:pt x="185530" y="136497"/>
                  <a:pt x="364435" y="154388"/>
                  <a:pt x="469127" y="135172"/>
                </a:cubicBezTo>
                <a:cubicBezTo>
                  <a:pt x="573819" y="115956"/>
                  <a:pt x="735495" y="0"/>
                  <a:pt x="735495" y="0"/>
                </a:cubicBezTo>
                <a:lnTo>
                  <a:pt x="735495" y="0"/>
                </a:lnTo>
                <a:lnTo>
                  <a:pt x="735495" y="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3" name="Freeform 122"/>
          <p:cNvSpPr/>
          <p:nvPr/>
        </p:nvSpPr>
        <p:spPr bwMode="auto">
          <a:xfrm>
            <a:off x="802561" y="4965667"/>
            <a:ext cx="925678" cy="134657"/>
          </a:xfrm>
          <a:custGeom>
            <a:avLst/>
            <a:gdLst>
              <a:gd name="connsiteX0" fmla="*/ 0 w 735495"/>
              <a:gd name="connsiteY0" fmla="*/ 7952 h 143359"/>
              <a:gd name="connsiteX1" fmla="*/ 107342 w 735495"/>
              <a:gd name="connsiteY1" fmla="*/ 115294 h 143359"/>
              <a:gd name="connsiteX2" fmla="*/ 469127 w 735495"/>
              <a:gd name="connsiteY2" fmla="*/ 135172 h 143359"/>
              <a:gd name="connsiteX3" fmla="*/ 735495 w 735495"/>
              <a:gd name="connsiteY3" fmla="*/ 0 h 143359"/>
              <a:gd name="connsiteX4" fmla="*/ 735495 w 735495"/>
              <a:gd name="connsiteY4" fmla="*/ 0 h 143359"/>
              <a:gd name="connsiteX5" fmla="*/ 735495 w 735495"/>
              <a:gd name="connsiteY5" fmla="*/ 0 h 143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5495" h="143359">
                <a:moveTo>
                  <a:pt x="0" y="7952"/>
                </a:moveTo>
                <a:cubicBezTo>
                  <a:pt x="14577" y="51021"/>
                  <a:pt x="29154" y="94091"/>
                  <a:pt x="107342" y="115294"/>
                </a:cubicBezTo>
                <a:cubicBezTo>
                  <a:pt x="185530" y="136497"/>
                  <a:pt x="364435" y="154388"/>
                  <a:pt x="469127" y="135172"/>
                </a:cubicBezTo>
                <a:cubicBezTo>
                  <a:pt x="573819" y="115956"/>
                  <a:pt x="735495" y="0"/>
                  <a:pt x="735495" y="0"/>
                </a:cubicBezTo>
                <a:lnTo>
                  <a:pt x="735495" y="0"/>
                </a:lnTo>
                <a:lnTo>
                  <a:pt x="735495" y="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4" name="Freeform 123"/>
          <p:cNvSpPr/>
          <p:nvPr/>
        </p:nvSpPr>
        <p:spPr bwMode="auto">
          <a:xfrm>
            <a:off x="1268820" y="4983045"/>
            <a:ext cx="557932" cy="263439"/>
          </a:xfrm>
          <a:custGeom>
            <a:avLst/>
            <a:gdLst>
              <a:gd name="connsiteX0" fmla="*/ 0 w 735495"/>
              <a:gd name="connsiteY0" fmla="*/ 7952 h 143359"/>
              <a:gd name="connsiteX1" fmla="*/ 107342 w 735495"/>
              <a:gd name="connsiteY1" fmla="*/ 115294 h 143359"/>
              <a:gd name="connsiteX2" fmla="*/ 469127 w 735495"/>
              <a:gd name="connsiteY2" fmla="*/ 135172 h 143359"/>
              <a:gd name="connsiteX3" fmla="*/ 735495 w 735495"/>
              <a:gd name="connsiteY3" fmla="*/ 0 h 143359"/>
              <a:gd name="connsiteX4" fmla="*/ 735495 w 735495"/>
              <a:gd name="connsiteY4" fmla="*/ 0 h 143359"/>
              <a:gd name="connsiteX5" fmla="*/ 735495 w 735495"/>
              <a:gd name="connsiteY5" fmla="*/ 0 h 143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5495" h="143359">
                <a:moveTo>
                  <a:pt x="0" y="7952"/>
                </a:moveTo>
                <a:cubicBezTo>
                  <a:pt x="14577" y="51021"/>
                  <a:pt x="29154" y="94091"/>
                  <a:pt x="107342" y="115294"/>
                </a:cubicBezTo>
                <a:cubicBezTo>
                  <a:pt x="185530" y="136497"/>
                  <a:pt x="364435" y="154388"/>
                  <a:pt x="469127" y="135172"/>
                </a:cubicBezTo>
                <a:cubicBezTo>
                  <a:pt x="573819" y="115956"/>
                  <a:pt x="735495" y="0"/>
                  <a:pt x="735495" y="0"/>
                </a:cubicBezTo>
                <a:lnTo>
                  <a:pt x="735495" y="0"/>
                </a:lnTo>
                <a:lnTo>
                  <a:pt x="735495" y="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5" name="Freeform 124"/>
          <p:cNvSpPr/>
          <p:nvPr/>
        </p:nvSpPr>
        <p:spPr bwMode="auto">
          <a:xfrm flipH="1">
            <a:off x="1160835" y="4943009"/>
            <a:ext cx="917392" cy="481879"/>
          </a:xfrm>
          <a:custGeom>
            <a:avLst/>
            <a:gdLst>
              <a:gd name="connsiteX0" fmla="*/ 0 w 735495"/>
              <a:gd name="connsiteY0" fmla="*/ 7952 h 143359"/>
              <a:gd name="connsiteX1" fmla="*/ 107342 w 735495"/>
              <a:gd name="connsiteY1" fmla="*/ 115294 h 143359"/>
              <a:gd name="connsiteX2" fmla="*/ 469127 w 735495"/>
              <a:gd name="connsiteY2" fmla="*/ 135172 h 143359"/>
              <a:gd name="connsiteX3" fmla="*/ 735495 w 735495"/>
              <a:gd name="connsiteY3" fmla="*/ 0 h 143359"/>
              <a:gd name="connsiteX4" fmla="*/ 735495 w 735495"/>
              <a:gd name="connsiteY4" fmla="*/ 0 h 143359"/>
              <a:gd name="connsiteX5" fmla="*/ 735495 w 735495"/>
              <a:gd name="connsiteY5" fmla="*/ 0 h 143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5495" h="143359">
                <a:moveTo>
                  <a:pt x="0" y="7952"/>
                </a:moveTo>
                <a:cubicBezTo>
                  <a:pt x="14577" y="51021"/>
                  <a:pt x="29154" y="94091"/>
                  <a:pt x="107342" y="115294"/>
                </a:cubicBezTo>
                <a:cubicBezTo>
                  <a:pt x="185530" y="136497"/>
                  <a:pt x="364435" y="154388"/>
                  <a:pt x="469127" y="135172"/>
                </a:cubicBezTo>
                <a:cubicBezTo>
                  <a:pt x="573819" y="115956"/>
                  <a:pt x="735495" y="0"/>
                  <a:pt x="735495" y="0"/>
                </a:cubicBezTo>
                <a:lnTo>
                  <a:pt x="735495" y="0"/>
                </a:lnTo>
                <a:lnTo>
                  <a:pt x="735495" y="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8377" y="5791221"/>
            <a:ext cx="8053611" cy="36933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GC does not find garbage: it finds live objects and ignores all other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524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</a:t>
            </a:r>
            <a:r>
              <a:rPr lang="en-US" dirty="0" smtClean="0"/>
              <a:t>-</a:t>
            </a:r>
            <a:fld id="{251590B9-7806-447E-A3E8-D5F19F5BD7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Roots?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2362200"/>
            <a:ext cx="4724400" cy="2585323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"Roots" are locations that hold a pointer to any object in the heap: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Method-local 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Method Arguments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Global 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Class-static fields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Registers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8699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41183774-006f-4977-acc9-cf0c29c966c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2420</TotalTime>
  <Words>1743</Words>
  <Application>Microsoft Office PowerPoint</Application>
  <PresentationFormat>On-screen Show (4:3)</PresentationFormat>
  <Paragraphs>374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Consolas</vt:lpstr>
      <vt:lpstr>Tahoma</vt:lpstr>
      <vt:lpstr>Wingdings</vt:lpstr>
      <vt:lpstr>Blends</vt:lpstr>
      <vt:lpstr>CSE P501 – Compiler Construction</vt:lpstr>
      <vt:lpstr>PowerPoint Presentation</vt:lpstr>
      <vt:lpstr>Heap Storage Fragmentation</vt:lpstr>
      <vt:lpstr>Bugs</vt:lpstr>
      <vt:lpstr>Solving Memory Leaks</vt:lpstr>
      <vt:lpstr>Solving Leaks and Use-After-Free</vt:lpstr>
      <vt:lpstr>PowerPoint Presentation</vt:lpstr>
      <vt:lpstr>Garbage Collection, 1</vt:lpstr>
      <vt:lpstr>Roots?</vt:lpstr>
      <vt:lpstr>GC Start</vt:lpstr>
      <vt:lpstr>GC Mark Phase</vt:lpstr>
      <vt:lpstr>GC Sweep Phase</vt:lpstr>
      <vt:lpstr>No Bugs</vt:lpstr>
      <vt:lpstr>C# Finalizers</vt:lpstr>
      <vt:lpstr>Finalization</vt:lpstr>
      <vt:lpstr>Threads</vt:lpstr>
      <vt:lpstr>Hijacking a Thread</vt:lpstr>
      <vt:lpstr>Threads Run to Their Safepoints</vt:lpstr>
      <vt:lpstr>Object Age Distribution</vt:lpstr>
      <vt:lpstr>Generational Garbage Collection</vt:lpstr>
      <vt:lpstr>Migration thru Generations</vt:lpstr>
      <vt:lpstr>Generational GC</vt:lpstr>
      <vt:lpstr>Card Table</vt:lpstr>
      <vt:lpstr>Debugging the GC</vt:lpstr>
      <vt:lpstr>Further Design Complexities</vt:lpstr>
      <vt:lpstr>References for CLR GC</vt:lpstr>
      <vt:lpstr>And a bit of perspective…</vt:lpstr>
    </vt:vector>
  </TitlesOfParts>
  <Company>UW CSE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Jim Hogg</cp:lastModifiedBy>
  <cp:revision>178</cp:revision>
  <dcterms:created xsi:type="dcterms:W3CDTF">2002-10-01T01:44:57Z</dcterms:created>
  <dcterms:modified xsi:type="dcterms:W3CDTF">2014-05-30T04:53:46Z</dcterms:modified>
</cp:coreProperties>
</file>