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1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24"/>
  </p:notesMasterIdLst>
  <p:handoutMasterIdLst>
    <p:handoutMasterId r:id="rId25"/>
  </p:handoutMasterIdLst>
  <p:sldIdLst>
    <p:sldId id="283" r:id="rId2"/>
    <p:sldId id="260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6" r:id="rId17"/>
    <p:sldId id="277" r:id="rId18"/>
    <p:sldId id="278" r:id="rId19"/>
    <p:sldId id="279" r:id="rId20"/>
    <p:sldId id="280" r:id="rId21"/>
    <p:sldId id="281" r:id="rId22"/>
    <p:sldId id="282" r:id="rId23"/>
  </p:sldIdLst>
  <p:sldSz cx="9144000" cy="6858000" type="screen4x3"/>
  <p:notesSz cx="6934200" cy="9080500"/>
  <p:custDataLst>
    <p:tags r:id="rId2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60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D3FF"/>
    <a:srgbClr val="D1F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12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938"/>
    </p:cViewPr>
  </p:sorterViewPr>
  <p:notesViewPr>
    <p:cSldViewPr>
      <p:cViewPr varScale="1">
        <p:scale>
          <a:sx n="87" d="100"/>
          <a:sy n="87" d="100"/>
        </p:scale>
        <p:origin x="-1884" y="-90"/>
      </p:cViewPr>
      <p:guideLst>
        <p:guide orient="horz" pos="2860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4888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CSE P 501 </a:t>
            </a:r>
            <a:r>
              <a:rPr lang="en-US" dirty="0" smtClean="0"/>
              <a:t>Au11</a:t>
            </a:r>
            <a:endParaRPr lang="en-US" dirty="0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475" y="8624888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dirty="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X1-</a:t>
            </a:r>
            <a:fld id="{467AAC04-C8A7-49F4-84A3-4B41D58E73E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61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682625"/>
            <a:ext cx="4540250" cy="34051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13238"/>
            <a:ext cx="5546725" cy="408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4888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624888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1FB828B6-A826-402D-AC51-9E40DB5C05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2657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745D67-0A4C-4D5E-93C8-47708E7689E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777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50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50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nl-NL" smtClean="0"/>
              <a:t>Jim Hogg - UW - CSE - P501</a:t>
            </a:r>
            <a:endParaRPr lang="en-US" dirty="0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  <p:custDataLst>
              <p:tags r:id="rId1"/>
            </p:custDataLst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dirty="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X1-</a:t>
            </a:r>
            <a:fld id="{00D5F97F-86A0-4C6D-9940-937D5033CD5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Jim Hogg - UW - CSE - P501</a:t>
            </a: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X1-</a:t>
            </a:r>
            <a:fld id="{D60129FB-96EC-407D-A4BA-9F72A61BD8C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Jim Hogg - UW - CSE - P501</a:t>
            </a:r>
            <a:endParaRPr lang="en-US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X1-</a:t>
            </a:r>
            <a:fld id="{FE514E09-7FC6-4E84-B83C-815E76F725E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5.xml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3.xml"/><Relationship Id="rId5" Type="http://schemas.openxmlformats.org/officeDocument/2006/relationships/tags" Target="../tags/tag2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ltGray">
          <a:xfrm>
            <a:off x="318222" y="77932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ltGray">
          <a:xfrm>
            <a:off x="700809" y="77932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ltGray">
          <a:xfrm>
            <a:off x="442047" y="500207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3" name="Rectangle 5"/>
          <p:cNvSpPr>
            <a:spLocks noChangeArrowheads="1"/>
          </p:cNvSpPr>
          <p:nvPr/>
        </p:nvSpPr>
        <p:spPr bwMode="ltGray">
          <a:xfrm>
            <a:off x="811934" y="500207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ltGray">
          <a:xfrm>
            <a:off x="27709" y="427182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5" name="Rectangle 7"/>
          <p:cNvSpPr>
            <a:spLocks noChangeArrowheads="1"/>
          </p:cNvSpPr>
          <p:nvPr/>
        </p:nvSpPr>
        <p:spPr bwMode="gray">
          <a:xfrm>
            <a:off x="662709" y="-30018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6" name="Rectangle 8"/>
          <p:cNvSpPr>
            <a:spLocks noChangeArrowheads="1"/>
          </p:cNvSpPr>
          <p:nvPr/>
        </p:nvSpPr>
        <p:spPr bwMode="gray">
          <a:xfrm>
            <a:off x="343622" y="760557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  <p:custDataLst>
              <p:tags r:id="rId5"/>
            </p:custDataLst>
          </p:nvPr>
        </p:nvSpPr>
        <p:spPr bwMode="auto">
          <a:xfrm>
            <a:off x="1121497" y="177945"/>
            <a:ext cx="779303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  <p:custDataLst>
              <p:tags r:id="rId6"/>
            </p:custDataLst>
          </p:nvPr>
        </p:nvSpPr>
        <p:spPr bwMode="auto">
          <a:xfrm>
            <a:off x="1066800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3979" name="Rectangle 11"/>
          <p:cNvSpPr>
            <a:spLocks noGrp="1" noChangeArrowheads="1"/>
          </p:cNvSpPr>
          <p:nvPr>
            <p:ph type="dt" sz="half" idx="2"/>
            <p:custDataLst>
              <p:tags r:id="rId7"/>
            </p:custDataLst>
          </p:nvPr>
        </p:nvSpPr>
        <p:spPr bwMode="auto">
          <a:xfrm>
            <a:off x="106680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839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r>
              <a:rPr lang="nl-NL" smtClean="0"/>
              <a:t>Jim Hogg - UW - CSE - P501</a:t>
            </a:r>
            <a:endParaRPr lang="en-US" dirty="0"/>
          </a:p>
        </p:txBody>
      </p:sp>
      <p:sp>
        <p:nvSpPr>
          <p:cNvPr id="83981" name="Rectangle 13"/>
          <p:cNvSpPr>
            <a:spLocks noGrp="1" noChangeArrowheads="1"/>
          </p:cNvSpPr>
          <p:nvPr>
            <p:ph type="sldNum" sz="quarter" idx="4"/>
            <p:custDataLst>
              <p:tags r:id="rId8"/>
            </p:custDataLst>
          </p:nvPr>
        </p:nvSpPr>
        <p:spPr bwMode="auto">
          <a:xfrm>
            <a:off x="693420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dirty="0" smtClean="0"/>
            </a:lvl1pPr>
          </a:lstStyle>
          <a:p>
            <a:pPr>
              <a:defRPr/>
            </a:pPr>
            <a:r>
              <a:rPr lang="en-US" dirty="0" smtClean="0"/>
              <a:t>X1-</a:t>
            </a:r>
            <a:fld id="{C133E206-8416-4F80-A347-31EDCF60BAE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73" r:id="rId2"/>
    <p:sldLayoutId id="2147483778" r:id="rId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tags" Target="../tags/tag57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6" Type="http://schemas.openxmlformats.org/officeDocument/2006/relationships/tags" Target="../tags/tag60.xml"/><Relationship Id="rId5" Type="http://schemas.openxmlformats.org/officeDocument/2006/relationships/tags" Target="../tags/tag59.xml"/><Relationship Id="rId4" Type="http://schemas.openxmlformats.org/officeDocument/2006/relationships/tags" Target="../tags/tag5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63.xml"/><Relationship Id="rId7" Type="http://schemas.openxmlformats.org/officeDocument/2006/relationships/tags" Target="../tags/tag67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6" Type="http://schemas.openxmlformats.org/officeDocument/2006/relationships/tags" Target="../tags/tag66.xml"/><Relationship Id="rId5" Type="http://schemas.openxmlformats.org/officeDocument/2006/relationships/tags" Target="../tags/tag65.xml"/><Relationship Id="rId4" Type="http://schemas.openxmlformats.org/officeDocument/2006/relationships/tags" Target="../tags/tag6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2.xml"/><Relationship Id="rId4" Type="http://schemas.openxmlformats.org/officeDocument/2006/relationships/tags" Target="../tags/tag7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75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74.xml"/><Relationship Id="rId1" Type="http://schemas.openxmlformats.org/officeDocument/2006/relationships/tags" Target="../tags/tag73.xml"/><Relationship Id="rId6" Type="http://schemas.openxmlformats.org/officeDocument/2006/relationships/tags" Target="../tags/tag78.xml"/><Relationship Id="rId5" Type="http://schemas.openxmlformats.org/officeDocument/2006/relationships/tags" Target="../tags/tag77.xml"/><Relationship Id="rId4" Type="http://schemas.openxmlformats.org/officeDocument/2006/relationships/tags" Target="../tags/tag7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81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80.xml"/><Relationship Id="rId1" Type="http://schemas.openxmlformats.org/officeDocument/2006/relationships/tags" Target="../tags/tag79.xml"/><Relationship Id="rId6" Type="http://schemas.openxmlformats.org/officeDocument/2006/relationships/tags" Target="../tags/tag84.xml"/><Relationship Id="rId5" Type="http://schemas.openxmlformats.org/officeDocument/2006/relationships/tags" Target="../tags/tag83.xml"/><Relationship Id="rId4" Type="http://schemas.openxmlformats.org/officeDocument/2006/relationships/tags" Target="../tags/tag8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87.xml"/><Relationship Id="rId2" Type="http://schemas.openxmlformats.org/officeDocument/2006/relationships/tags" Target="../tags/tag86.xml"/><Relationship Id="rId1" Type="http://schemas.openxmlformats.org/officeDocument/2006/relationships/tags" Target="../tags/tag8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89.xml"/><Relationship Id="rId4" Type="http://schemas.openxmlformats.org/officeDocument/2006/relationships/tags" Target="../tags/tag8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92.xml"/><Relationship Id="rId2" Type="http://schemas.openxmlformats.org/officeDocument/2006/relationships/tags" Target="../tags/tag91.xml"/><Relationship Id="rId1" Type="http://schemas.openxmlformats.org/officeDocument/2006/relationships/tags" Target="../tags/tag9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4.xml"/><Relationship Id="rId4" Type="http://schemas.openxmlformats.org/officeDocument/2006/relationships/tags" Target="../tags/tag9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97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96.xml"/><Relationship Id="rId1" Type="http://schemas.openxmlformats.org/officeDocument/2006/relationships/tags" Target="../tags/tag95.xml"/><Relationship Id="rId6" Type="http://schemas.openxmlformats.org/officeDocument/2006/relationships/tags" Target="../tags/tag100.xml"/><Relationship Id="rId5" Type="http://schemas.openxmlformats.org/officeDocument/2006/relationships/tags" Target="../tags/tag99.xml"/><Relationship Id="rId4" Type="http://schemas.openxmlformats.org/officeDocument/2006/relationships/tags" Target="../tags/tag9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03.xml"/><Relationship Id="rId2" Type="http://schemas.openxmlformats.org/officeDocument/2006/relationships/tags" Target="../tags/tag102.xml"/><Relationship Id="rId1" Type="http://schemas.openxmlformats.org/officeDocument/2006/relationships/tags" Target="../tags/tag10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05.xml"/><Relationship Id="rId4" Type="http://schemas.openxmlformats.org/officeDocument/2006/relationships/tags" Target="../tags/tag10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08.xml"/><Relationship Id="rId2" Type="http://schemas.openxmlformats.org/officeDocument/2006/relationships/tags" Target="../tags/tag107.xml"/><Relationship Id="rId1" Type="http://schemas.openxmlformats.org/officeDocument/2006/relationships/tags" Target="../tags/tag10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10.xml"/><Relationship Id="rId4" Type="http://schemas.openxmlformats.org/officeDocument/2006/relationships/tags" Target="../tags/tag10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9.xml"/><Relationship Id="rId3" Type="http://schemas.openxmlformats.org/officeDocument/2006/relationships/tags" Target="../tags/tag14.xml"/><Relationship Id="rId7" Type="http://schemas.openxmlformats.org/officeDocument/2006/relationships/tags" Target="../tags/tag18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tags" Target="../tags/tag17.xml"/><Relationship Id="rId5" Type="http://schemas.openxmlformats.org/officeDocument/2006/relationships/tags" Target="../tags/tag16.xml"/><Relationship Id="rId4" Type="http://schemas.openxmlformats.org/officeDocument/2006/relationships/tags" Target="../tags/tag15.xml"/><Relationship Id="rId9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13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12.xml"/><Relationship Id="rId1" Type="http://schemas.openxmlformats.org/officeDocument/2006/relationships/tags" Target="../tags/tag111.xml"/><Relationship Id="rId6" Type="http://schemas.openxmlformats.org/officeDocument/2006/relationships/tags" Target="../tags/tag116.xml"/><Relationship Id="rId5" Type="http://schemas.openxmlformats.org/officeDocument/2006/relationships/tags" Target="../tags/tag115.xml"/><Relationship Id="rId4" Type="http://schemas.openxmlformats.org/officeDocument/2006/relationships/tags" Target="../tags/tag1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19.xml"/><Relationship Id="rId2" Type="http://schemas.openxmlformats.org/officeDocument/2006/relationships/tags" Target="../tags/tag118.xml"/><Relationship Id="rId1" Type="http://schemas.openxmlformats.org/officeDocument/2006/relationships/tags" Target="../tags/tag11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21.xml"/><Relationship Id="rId4" Type="http://schemas.openxmlformats.org/officeDocument/2006/relationships/tags" Target="../tags/tag1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24.xml"/><Relationship Id="rId2" Type="http://schemas.openxmlformats.org/officeDocument/2006/relationships/tags" Target="../tags/tag123.xml"/><Relationship Id="rId1" Type="http://schemas.openxmlformats.org/officeDocument/2006/relationships/tags" Target="../tags/tag12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26.xml"/><Relationship Id="rId4" Type="http://schemas.openxmlformats.org/officeDocument/2006/relationships/tags" Target="../tags/tag1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4.xml"/><Relationship Id="rId4" Type="http://schemas.openxmlformats.org/officeDocument/2006/relationships/tags" Target="../tags/tag2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9.xml"/><Relationship Id="rId4" Type="http://schemas.openxmlformats.org/officeDocument/2006/relationships/tags" Target="../tags/tag2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4.xml"/><Relationship Id="rId4" Type="http://schemas.openxmlformats.org/officeDocument/2006/relationships/tags" Target="../tags/tag3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9.xml"/><Relationship Id="rId4" Type="http://schemas.openxmlformats.org/officeDocument/2006/relationships/tags" Target="../tags/tag3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4.xml"/><Relationship Id="rId4" Type="http://schemas.openxmlformats.org/officeDocument/2006/relationships/tags" Target="../tags/tag4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tags" Target="../tags/tag54.xml"/><Relationship Id="rId5" Type="http://schemas.openxmlformats.org/officeDocument/2006/relationships/tags" Target="../tags/tag53.xml"/><Relationship Id="rId4" Type="http://schemas.openxmlformats.org/officeDocument/2006/relationships/tags" Target="../tags/tag5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  <a:endParaRPr lang="en-US" smtClean="0"/>
          </a:p>
        </p:txBody>
      </p:sp>
      <p:sp>
        <p:nvSpPr>
          <p:cNvPr id="5123" name="Rectangle 1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dirty="0" smtClean="0"/>
          </a:p>
        </p:txBody>
      </p:sp>
      <p:sp>
        <p:nvSpPr>
          <p:cNvPr id="5124" name="Rectangle 1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 smtClean="0"/>
              <a:t>X1-</a:t>
            </a:r>
            <a:fld id="{8116F3FD-EB55-43ED-A875-F6F95B0C0C23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5125" name="Rectangle 15"/>
          <p:cNvSpPr>
            <a:spLocks noGrp="1" noChangeArrowheads="1"/>
          </p:cNvSpPr>
          <p:nvPr>
            <p:ph type="ctrTitle" idx="4294967295"/>
            <p:custDataLst>
              <p:tags r:id="rId4"/>
            </p:custDataLst>
          </p:nvPr>
        </p:nvSpPr>
        <p:spPr>
          <a:xfrm>
            <a:off x="1371600" y="152400"/>
            <a:ext cx="7772400" cy="630238"/>
          </a:xfrm>
        </p:spPr>
        <p:txBody>
          <a:bodyPr/>
          <a:lstStyle/>
          <a:p>
            <a:r>
              <a:rPr lang="en-US" dirty="0" smtClean="0"/>
              <a:t>CSE P501 – </a:t>
            </a:r>
            <a:r>
              <a:rPr lang="en-US" smtClean="0"/>
              <a:t>Compiler Construction</a:t>
            </a:r>
            <a:endParaRPr lang="en-US" dirty="0" smtClean="0"/>
          </a:p>
        </p:txBody>
      </p:sp>
      <p:sp>
        <p:nvSpPr>
          <p:cNvPr id="5126" name="Rectangle 16"/>
          <p:cNvSpPr>
            <a:spLocks noGrp="1" noChangeArrowheads="1"/>
          </p:cNvSpPr>
          <p:nvPr>
            <p:ph type="subTitle" idx="4294967295"/>
            <p:custDataLst>
              <p:tags r:id="rId5"/>
            </p:custDataLst>
          </p:nvPr>
        </p:nvSpPr>
        <p:spPr>
          <a:xfrm>
            <a:off x="1371600" y="2438400"/>
            <a:ext cx="6305550" cy="1981200"/>
          </a:xfrm>
          <a:solidFill>
            <a:srgbClr val="C00000"/>
          </a:solidFill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Clr>
                <a:schemeClr val="bg1"/>
              </a:buClr>
            </a:pPr>
            <a:endParaRPr lang="en-US" sz="2400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bg1"/>
              </a:buClr>
            </a:pPr>
            <a:r>
              <a:rPr lang="en-US" sz="2400" dirty="0" err="1" smtClean="0">
                <a:solidFill>
                  <a:schemeClr val="bg1"/>
                </a:solidFill>
              </a:rPr>
              <a:t>Inlining</a:t>
            </a:r>
            <a:endParaRPr lang="en-US" sz="2400" dirty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bg1"/>
              </a:buClr>
            </a:pPr>
            <a:endParaRPr lang="en-US" sz="2400" dirty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bg1"/>
              </a:buClr>
            </a:pPr>
            <a:r>
              <a:rPr lang="en-US" sz="2400" dirty="0" err="1" smtClean="0">
                <a:solidFill>
                  <a:schemeClr val="bg1"/>
                </a:solidFill>
              </a:rPr>
              <a:t>Devirtualization</a:t>
            </a:r>
            <a:endParaRPr lang="en-US" sz="2400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bg1"/>
              </a:buClr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 eaLnBrk="1" hangingPunct="1">
              <a:lnSpc>
                <a:spcPct val="90000"/>
              </a:lnSpc>
              <a:buClr>
                <a:schemeClr val="bg1"/>
              </a:buClr>
              <a:buNone/>
            </a:pP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93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r>
              <a:rPr lang="en-US"/>
              <a:t>Virtual tables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838200" y="1690949"/>
            <a:ext cx="7772400" cy="595051"/>
          </a:xfrm>
          <a:ln/>
        </p:spPr>
        <p:txBody>
          <a:bodyPr/>
          <a:lstStyle/>
          <a:p>
            <a:pPr marL="625056"/>
            <a:r>
              <a:rPr lang="en-US" sz="2400" dirty="0"/>
              <a:t>Object layout in a </a:t>
            </a:r>
            <a:r>
              <a:rPr lang="en-US" sz="2400" dirty="0" smtClean="0"/>
              <a:t>JVM for object of class B:</a:t>
            </a:r>
            <a:endParaRPr lang="en-US" sz="2400" dirty="0"/>
          </a:p>
          <a:p>
            <a:pPr marL="625056"/>
            <a:endParaRPr lang="en-US" dirty="0"/>
          </a:p>
          <a:p>
            <a:pPr marL="625056"/>
            <a:endParaRPr lang="en-US" dirty="0"/>
          </a:p>
          <a:p>
            <a:pPr marL="625056"/>
            <a:endParaRPr lang="en-US" dirty="0"/>
          </a:p>
          <a:p>
            <a:pPr marL="625056"/>
            <a:endParaRPr lang="en-US" dirty="0"/>
          </a:p>
          <a:p>
            <a:pPr marL="625056"/>
            <a:endParaRPr lang="en-US" dirty="0"/>
          </a:p>
          <a:p>
            <a:pPr marL="625056"/>
            <a:endParaRPr lang="en-US" dirty="0"/>
          </a:p>
          <a:p>
            <a:pPr marL="625056"/>
            <a:endParaRPr lang="en-US" dirty="0"/>
          </a:p>
        </p:txBody>
      </p:sp>
      <p:pic>
        <p:nvPicPr>
          <p:cNvPr id="26627" name="Picture 3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250156" y="2908846"/>
            <a:ext cx="6786563" cy="2459013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X1-</a:t>
            </a:r>
            <a:fld id="{D60129FB-96EC-407D-A4BA-9F72A61BD8C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r>
              <a:rPr lang="en-US"/>
              <a:t>Virtual method dispatch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429000" y="3672168"/>
            <a:ext cx="5410200" cy="1034129"/>
          </a:xfrm>
          <a:ln/>
        </p:spPr>
        <p:txBody>
          <a:bodyPr wrap="square">
            <a:spAutoFit/>
          </a:bodyPr>
          <a:lstStyle/>
          <a:p>
            <a:pPr marL="282156" indent="0">
              <a:buNone/>
            </a:pPr>
            <a:r>
              <a:rPr lang="en-US" sz="1800" dirty="0">
                <a:solidFill>
                  <a:srgbClr val="0070C0"/>
                </a:solidFill>
              </a:rPr>
              <a:t>x</a:t>
            </a:r>
            <a:r>
              <a:rPr lang="en-US" sz="1800" dirty="0"/>
              <a:t> </a:t>
            </a:r>
            <a:r>
              <a:rPr lang="en-US" sz="1800" dirty="0" smtClean="0"/>
              <a:t>is the </a:t>
            </a:r>
            <a:r>
              <a:rPr lang="en-US" sz="1800" i="1" dirty="0"/>
              <a:t>receiver</a:t>
            </a:r>
            <a:r>
              <a:rPr lang="en-US" sz="1800" dirty="0"/>
              <a:t> </a:t>
            </a:r>
            <a:r>
              <a:rPr lang="en-US" sz="1800" dirty="0" smtClean="0"/>
              <a:t>object</a:t>
            </a:r>
          </a:p>
          <a:p>
            <a:pPr marL="282156" indent="0">
              <a:buNone/>
            </a:pPr>
            <a:endParaRPr lang="en-US" sz="1800" dirty="0"/>
          </a:p>
          <a:p>
            <a:pPr marL="282156" indent="0">
              <a:buNone/>
            </a:pPr>
            <a:r>
              <a:rPr lang="en-US" sz="1800" dirty="0" smtClean="0"/>
              <a:t>if </a:t>
            </a:r>
            <a:r>
              <a:rPr lang="en-US" sz="1800" dirty="0" smtClean="0">
                <a:solidFill>
                  <a:srgbClr val="0070C0"/>
                </a:solidFill>
              </a:rPr>
              <a:t>x</a:t>
            </a:r>
            <a:r>
              <a:rPr lang="en-US" sz="1800" dirty="0" smtClean="0"/>
              <a:t> has runtime type </a:t>
            </a:r>
            <a:r>
              <a:rPr lang="en-US" sz="1800" dirty="0" smtClean="0">
                <a:solidFill>
                  <a:srgbClr val="0070C0"/>
                </a:solidFill>
              </a:rPr>
              <a:t>B</a:t>
            </a:r>
            <a:r>
              <a:rPr lang="en-US" sz="1800" dirty="0"/>
              <a:t>, </a:t>
            </a:r>
            <a:r>
              <a:rPr lang="en-US" sz="1800" dirty="0">
                <a:solidFill>
                  <a:srgbClr val="0070C0"/>
                </a:solidFill>
              </a:rPr>
              <a:t>t2</a:t>
            </a:r>
            <a:r>
              <a:rPr lang="en-US" sz="1800" dirty="0"/>
              <a:t> will refer to </a:t>
            </a:r>
            <a:r>
              <a:rPr lang="en-US" sz="1800" dirty="0">
                <a:solidFill>
                  <a:srgbClr val="0070C0"/>
                </a:solidFill>
              </a:rPr>
              <a:t>B::</a:t>
            </a:r>
            <a:r>
              <a:rPr lang="en-US" sz="1800" dirty="0" smtClean="0">
                <a:solidFill>
                  <a:srgbClr val="0070C0"/>
                </a:solidFill>
              </a:rPr>
              <a:t>foo</a:t>
            </a:r>
            <a:endParaRPr lang="en-US" sz="1800" dirty="0"/>
          </a:p>
        </p:txBody>
      </p:sp>
      <p:sp>
        <p:nvSpPr>
          <p:cNvPr id="27651" name="Rectangle 3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304800" y="3644468"/>
            <a:ext cx="3352800" cy="2123658"/>
          </a:xfrm>
          <a:prstGeom prst="rect">
            <a:avLst/>
          </a:prstGeom>
          <a:gradFill>
            <a:gsLst>
              <a:gs pos="0">
                <a:srgbClr val="D1F3FF"/>
              </a:gs>
              <a:gs pos="99000">
                <a:srgbClr val="57D3FF"/>
              </a:gs>
            </a:gsLst>
            <a:lin ang="5400000" scaled="1"/>
          </a:gradFill>
          <a:ln w="12700" cap="flat">
            <a:solidFill>
              <a:schemeClr val="tx1"/>
            </a:solidFill>
            <a:miter lim="800000"/>
            <a:headEnd type="none" w="med" len="med"/>
            <a:tailEnd type="none" w="med" len="med"/>
          </a:ln>
        </p:spPr>
        <p:txBody>
          <a:bodyPr wrap="square" lIns="91440" tIns="91440" rIns="91440" bIns="91440" anchor="ctr">
            <a:sp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  <a:ea typeface="Gill Sans" charset="0"/>
                <a:cs typeface="Gill Sans" charset="0"/>
              </a:rPr>
              <a:t>t1 = </a:t>
            </a:r>
            <a:r>
              <a:rPr lang="en-US" dirty="0" err="1">
                <a:solidFill>
                  <a:schemeClr val="tx1"/>
                </a:solidFill>
                <a:ea typeface="Gill Sans" charset="0"/>
                <a:cs typeface="Gill Sans" charset="0"/>
              </a:rPr>
              <a:t>ldvtable</a:t>
            </a:r>
            <a:r>
              <a:rPr lang="en-US" dirty="0">
                <a:solidFill>
                  <a:schemeClr val="tx1"/>
                </a:solidFill>
                <a:ea typeface="Gill Sans" charset="0"/>
                <a:cs typeface="Gill Sans" charset="0"/>
              </a:rPr>
              <a:t> x</a:t>
            </a:r>
          </a:p>
          <a:p>
            <a:pPr algn="l"/>
            <a:r>
              <a:rPr lang="en-US" dirty="0">
                <a:solidFill>
                  <a:schemeClr val="tx1"/>
                </a:solidFill>
                <a:ea typeface="Gill Sans" charset="0"/>
                <a:cs typeface="Gill Sans" charset="0"/>
              </a:rPr>
              <a:t>t2 = </a:t>
            </a:r>
            <a:r>
              <a:rPr lang="en-US" dirty="0" err="1">
                <a:solidFill>
                  <a:schemeClr val="tx1"/>
                </a:solidFill>
                <a:ea typeface="Gill Sans" charset="0"/>
                <a:cs typeface="Gill Sans" charset="0"/>
              </a:rPr>
              <a:t>ldvirtfunaddr</a:t>
            </a:r>
            <a:r>
              <a:rPr lang="en-US" dirty="0">
                <a:solidFill>
                  <a:schemeClr val="tx1"/>
                </a:solidFill>
                <a:ea typeface="Gill Sans" charset="0"/>
                <a:cs typeface="Gill Sans" charset="0"/>
              </a:rPr>
              <a:t> t1, A::</a:t>
            </a:r>
            <a:r>
              <a:rPr lang="en-US" dirty="0" err="1">
                <a:solidFill>
                  <a:schemeClr val="tx1"/>
                </a:solidFill>
                <a:ea typeface="Gill Sans" charset="0"/>
                <a:cs typeface="Gill Sans" charset="0"/>
              </a:rPr>
              <a:t>foo</a:t>
            </a:r>
            <a:endParaRPr lang="en-US" dirty="0">
              <a:solidFill>
                <a:schemeClr val="tx1"/>
              </a:solidFill>
              <a:ea typeface="Gill Sans" charset="0"/>
              <a:cs typeface="Gill Sans" charset="0"/>
            </a:endParaRPr>
          </a:p>
          <a:p>
            <a:pPr algn="l"/>
            <a:r>
              <a:rPr lang="en-US" dirty="0">
                <a:solidFill>
                  <a:schemeClr val="tx1"/>
                </a:solidFill>
                <a:ea typeface="Gill Sans" charset="0"/>
                <a:cs typeface="Gill Sans" charset="0"/>
              </a:rPr>
              <a:t>t3 = call [t2] (x</a:t>
            </a:r>
            <a:r>
              <a:rPr lang="en-US" dirty="0" smtClean="0">
                <a:solidFill>
                  <a:schemeClr val="tx1"/>
                </a:solidFill>
                <a:ea typeface="Gill Sans" charset="0"/>
                <a:cs typeface="Gill Sans" charset="0"/>
              </a:rPr>
              <a:t>)</a:t>
            </a:r>
          </a:p>
          <a:p>
            <a:pPr algn="l"/>
            <a:endParaRPr lang="en-US" dirty="0">
              <a:solidFill>
                <a:schemeClr val="tx1"/>
              </a:solidFill>
              <a:ea typeface="Gill Sans" charset="0"/>
              <a:cs typeface="Gill Sans" charset="0"/>
            </a:endParaRPr>
          </a:p>
          <a:p>
            <a:pPr algn="l"/>
            <a:r>
              <a:rPr lang="en-US" dirty="0">
                <a:solidFill>
                  <a:schemeClr val="tx1"/>
                </a:solidFill>
                <a:ea typeface="Gill Sans" charset="0"/>
                <a:cs typeface="Gill Sans" charset="0"/>
              </a:rPr>
              <a:t>t4 = </a:t>
            </a:r>
            <a:r>
              <a:rPr lang="en-US" dirty="0" err="1">
                <a:solidFill>
                  <a:schemeClr val="tx1"/>
                </a:solidFill>
                <a:ea typeface="Gill Sans" charset="0"/>
                <a:cs typeface="Gill Sans" charset="0"/>
              </a:rPr>
              <a:t>ldvtable</a:t>
            </a:r>
            <a:r>
              <a:rPr lang="en-US" dirty="0">
                <a:solidFill>
                  <a:schemeClr val="tx1"/>
                </a:solidFill>
                <a:ea typeface="Gill Sans" charset="0"/>
                <a:cs typeface="Gill Sans" charset="0"/>
              </a:rPr>
              <a:t> x</a:t>
            </a:r>
          </a:p>
          <a:p>
            <a:pPr algn="l"/>
            <a:r>
              <a:rPr lang="en-US" dirty="0">
                <a:solidFill>
                  <a:schemeClr val="tx1"/>
                </a:solidFill>
                <a:ea typeface="Gill Sans" charset="0"/>
                <a:cs typeface="Gill Sans" charset="0"/>
              </a:rPr>
              <a:t>t5 = </a:t>
            </a:r>
            <a:r>
              <a:rPr lang="en-US" dirty="0" err="1">
                <a:solidFill>
                  <a:schemeClr val="tx1"/>
                </a:solidFill>
                <a:ea typeface="Gill Sans" charset="0"/>
                <a:cs typeface="Gill Sans" charset="0"/>
              </a:rPr>
              <a:t>ldvirtfunaddr</a:t>
            </a:r>
            <a:r>
              <a:rPr lang="en-US" dirty="0">
                <a:solidFill>
                  <a:schemeClr val="tx1"/>
                </a:solidFill>
                <a:ea typeface="Gill Sans" charset="0"/>
                <a:cs typeface="Gill Sans" charset="0"/>
              </a:rPr>
              <a:t> t4, A::bar</a:t>
            </a:r>
          </a:p>
          <a:p>
            <a:pPr algn="l"/>
            <a:r>
              <a:rPr lang="en-US" dirty="0">
                <a:solidFill>
                  <a:schemeClr val="tx1"/>
                </a:solidFill>
                <a:ea typeface="Gill Sans" charset="0"/>
                <a:cs typeface="Gill Sans" charset="0"/>
              </a:rPr>
              <a:t>t6 = call [t4] (x</a:t>
            </a:r>
            <a:r>
              <a:rPr lang="en-US" dirty="0" smtClean="0">
                <a:solidFill>
                  <a:schemeClr val="tx1"/>
                </a:solidFill>
                <a:ea typeface="Gill Sans" charset="0"/>
                <a:cs typeface="Gill Sans" charset="0"/>
              </a:rPr>
              <a:t>)</a:t>
            </a:r>
            <a:endParaRPr lang="en-US" dirty="0">
              <a:solidFill>
                <a:schemeClr val="tx1"/>
              </a:solidFill>
              <a:ea typeface="Gill Sans" charset="0"/>
              <a:cs typeface="Gill Sans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X1-</a:t>
            </a:r>
            <a:fld id="{D60129FB-96EC-407D-A4BA-9F72A61BD8C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 dirty="0"/>
          </a:p>
        </p:txBody>
      </p:sp>
      <p:sp>
        <p:nvSpPr>
          <p:cNvPr id="8" name="Rectangle 3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3124200" y="1939379"/>
            <a:ext cx="1697012" cy="615553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99000">
                <a:schemeClr val="accent1"/>
              </a:gs>
            </a:gsLst>
            <a:lin ang="5400000" scaled="1"/>
          </a:gradFill>
          <a:ln w="12700" cap="flat">
            <a:solidFill>
              <a:schemeClr val="tx1"/>
            </a:solidFill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sz="2000" dirty="0" smtClean="0">
                <a:ea typeface="Gill Sans" charset="0"/>
                <a:cs typeface="Gill Sans" charset="0"/>
              </a:rPr>
              <a:t>   </a:t>
            </a:r>
            <a:r>
              <a:rPr lang="en-US" sz="2000" dirty="0">
                <a:ea typeface="Gill Sans" charset="0"/>
                <a:cs typeface="Gill Sans" charset="0"/>
              </a:rPr>
              <a:t>= </a:t>
            </a:r>
            <a:r>
              <a:rPr lang="en-US" sz="2000" dirty="0" err="1">
                <a:ea typeface="Gill Sans" charset="0"/>
                <a:cs typeface="Gill Sans" charset="0"/>
              </a:rPr>
              <a:t>x.foo</a:t>
            </a:r>
            <a:r>
              <a:rPr lang="en-US" sz="2000" dirty="0">
                <a:ea typeface="Gill Sans" charset="0"/>
                <a:cs typeface="Gill Sans" charset="0"/>
              </a:rPr>
              <a:t>();</a:t>
            </a:r>
          </a:p>
          <a:p>
            <a:r>
              <a:rPr lang="en-US" sz="2000" dirty="0">
                <a:ea typeface="Gill Sans" charset="0"/>
                <a:cs typeface="Gill Sans" charset="0"/>
              </a:rPr>
              <a:t> </a:t>
            </a:r>
            <a:r>
              <a:rPr lang="en-US" sz="2000" dirty="0">
                <a:ea typeface="Gill Sans" charset="0"/>
                <a:cs typeface="Gill Sans" charset="0"/>
              </a:rPr>
              <a:t> </a:t>
            </a:r>
            <a:r>
              <a:rPr lang="en-US" sz="2000" dirty="0" smtClean="0">
                <a:ea typeface="Gill Sans" charset="0"/>
                <a:cs typeface="Gill Sans" charset="0"/>
              </a:rPr>
              <a:t> </a:t>
            </a:r>
            <a:r>
              <a:rPr lang="en-US" sz="2000" dirty="0">
                <a:ea typeface="Gill Sans" charset="0"/>
                <a:cs typeface="Gill Sans" charset="0"/>
              </a:rPr>
              <a:t>= </a:t>
            </a:r>
            <a:r>
              <a:rPr lang="en-US" sz="2000" dirty="0" err="1">
                <a:ea typeface="Gill Sans" charset="0"/>
                <a:cs typeface="Gill Sans" charset="0"/>
              </a:rPr>
              <a:t>x.bar</a:t>
            </a:r>
            <a:r>
              <a:rPr lang="en-US" sz="2000" dirty="0">
                <a:ea typeface="Gill Sans" charset="0"/>
                <a:cs typeface="Gill Sans" charset="0"/>
              </a:rPr>
              <a:t>();</a:t>
            </a:r>
            <a:endParaRPr lang="en-US" sz="2000" dirty="0">
              <a:solidFill>
                <a:schemeClr val="tx1"/>
              </a:solidFill>
              <a:ea typeface="Gill Sans" charset="0"/>
              <a:cs typeface="Gill Sans" charset="0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r>
              <a:rPr lang="en-US"/>
              <a:t>Devirtualization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458191"/>
            <a:ext cx="7772400" cy="4114800"/>
          </a:xfrm>
          <a:ln/>
        </p:spPr>
        <p:txBody>
          <a:bodyPr>
            <a:normAutofit fontScale="92500" lnSpcReduction="10000"/>
          </a:bodyPr>
          <a:lstStyle/>
          <a:p>
            <a:pPr marL="625056"/>
            <a:r>
              <a:rPr lang="en-US" sz="2400" dirty="0" smtClean="0"/>
              <a:t>Goal: </a:t>
            </a:r>
            <a:r>
              <a:rPr lang="en-US" sz="2400" dirty="0" smtClean="0"/>
              <a:t>change virtual </a:t>
            </a:r>
            <a:r>
              <a:rPr lang="en-US" sz="2400" dirty="0"/>
              <a:t>calls to static </a:t>
            </a:r>
            <a:r>
              <a:rPr lang="en-US" sz="2400" dirty="0" smtClean="0"/>
              <a:t>calls </a:t>
            </a:r>
            <a:r>
              <a:rPr lang="en-US" sz="2400" dirty="0" smtClean="0"/>
              <a:t>at compile-time</a:t>
            </a:r>
          </a:p>
          <a:p>
            <a:pPr marL="625056"/>
            <a:endParaRPr lang="en-US" sz="2400" dirty="0"/>
          </a:p>
          <a:p>
            <a:pPr marL="625056"/>
            <a:r>
              <a:rPr lang="en-US" sz="2400" dirty="0"/>
              <a:t>Benefits:  </a:t>
            </a:r>
            <a:endParaRPr lang="en-US" sz="2400" dirty="0" smtClean="0"/>
          </a:p>
          <a:p>
            <a:pPr marL="1025106" lvl="1"/>
            <a:r>
              <a:rPr lang="en-US" sz="2200" dirty="0" smtClean="0"/>
              <a:t>enables </a:t>
            </a:r>
            <a:r>
              <a:rPr lang="en-US" sz="2200" dirty="0" err="1" smtClean="0"/>
              <a:t>inlining</a:t>
            </a:r>
            <a:endParaRPr lang="en-US" sz="2200" dirty="0" smtClean="0"/>
          </a:p>
          <a:p>
            <a:pPr marL="1025106" lvl="1"/>
            <a:r>
              <a:rPr lang="en-US" sz="2200" dirty="0" smtClean="0"/>
              <a:t>lowers </a:t>
            </a:r>
            <a:r>
              <a:rPr lang="en-US" sz="2200" dirty="0"/>
              <a:t>call </a:t>
            </a:r>
            <a:r>
              <a:rPr lang="en-US" sz="2200" dirty="0" smtClean="0"/>
              <a:t>overhead</a:t>
            </a:r>
          </a:p>
          <a:p>
            <a:pPr marL="1025106" lvl="1"/>
            <a:r>
              <a:rPr lang="en-US" sz="2200" dirty="0" smtClean="0"/>
              <a:t>better I-cache performance</a:t>
            </a:r>
          </a:p>
          <a:p>
            <a:pPr marL="1025106" lvl="1"/>
            <a:r>
              <a:rPr lang="en-US" sz="2200" dirty="0" smtClean="0"/>
              <a:t>better indirect-branch prediction</a:t>
            </a:r>
            <a:endParaRPr lang="en-US" sz="2200" dirty="0" smtClean="0"/>
          </a:p>
          <a:p>
            <a:pPr marL="1025106" lvl="1"/>
            <a:endParaRPr lang="en-US" sz="2000" dirty="0"/>
          </a:p>
          <a:p>
            <a:pPr marL="625056"/>
            <a:r>
              <a:rPr lang="en-US" sz="2400" dirty="0"/>
              <a:t>Often </a:t>
            </a:r>
            <a:r>
              <a:rPr lang="en-US" sz="2400" dirty="0" smtClean="0"/>
              <a:t>optimistic:</a:t>
            </a:r>
            <a:endParaRPr lang="en-US" sz="2400" dirty="0"/>
          </a:p>
          <a:p>
            <a:pPr marL="937584" lvl="1"/>
            <a:r>
              <a:rPr lang="en-US" sz="2200" dirty="0"/>
              <a:t>Make guess at compile time</a:t>
            </a:r>
          </a:p>
          <a:p>
            <a:pPr marL="937584" lvl="1"/>
            <a:r>
              <a:rPr lang="en-US" sz="2200" dirty="0"/>
              <a:t>Test guess at run time</a:t>
            </a:r>
          </a:p>
          <a:p>
            <a:pPr marL="937584" lvl="1"/>
            <a:r>
              <a:rPr lang="en-US" sz="2200" dirty="0"/>
              <a:t>Fall back to virtual call if necessary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X1-</a:t>
            </a:r>
            <a:fld id="{D60129FB-96EC-407D-A4BA-9F72A61BD8C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 dirty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r>
              <a:rPr lang="en-US" dirty="0"/>
              <a:t>Guarded </a:t>
            </a:r>
            <a:r>
              <a:rPr lang="en-US" dirty="0" err="1"/>
              <a:t>D</a:t>
            </a:r>
            <a:r>
              <a:rPr lang="en-US" dirty="0" err="1" smtClean="0"/>
              <a:t>evirtualization</a:t>
            </a:r>
            <a:endParaRPr lang="en-US" dirty="0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419600" y="2672952"/>
            <a:ext cx="4635698" cy="2646759"/>
          </a:xfrm>
          <a:ln/>
        </p:spPr>
        <p:txBody>
          <a:bodyPr>
            <a:noAutofit/>
          </a:bodyPr>
          <a:lstStyle/>
          <a:p>
            <a:pPr marL="282156" indent="0">
              <a:buNone/>
            </a:pPr>
            <a:r>
              <a:rPr lang="en-US" sz="1800" dirty="0"/>
              <a:t>Guess receiver type is </a:t>
            </a:r>
            <a:r>
              <a:rPr lang="en-US" sz="1800" dirty="0">
                <a:solidFill>
                  <a:srgbClr val="0070C0"/>
                </a:solidFill>
              </a:rPr>
              <a:t>B</a:t>
            </a:r>
            <a:r>
              <a:rPr lang="en-US" sz="1800" dirty="0"/>
              <a:t> </a:t>
            </a:r>
            <a:r>
              <a:rPr lang="en-US" sz="1800" dirty="0" smtClean="0"/>
              <a:t>(based </a:t>
            </a:r>
            <a:r>
              <a:rPr lang="en-US" sz="1800" dirty="0"/>
              <a:t>on </a:t>
            </a:r>
            <a:r>
              <a:rPr lang="en-US" sz="1800" dirty="0" smtClean="0"/>
              <a:t>profile or other information</a:t>
            </a:r>
            <a:r>
              <a:rPr lang="en-US" sz="1800" dirty="0" smtClean="0"/>
              <a:t>)</a:t>
            </a:r>
          </a:p>
          <a:p>
            <a:pPr marL="282156" indent="0">
              <a:buNone/>
            </a:pPr>
            <a:endParaRPr lang="en-US" sz="1800" dirty="0"/>
          </a:p>
          <a:p>
            <a:pPr marL="282156" indent="0">
              <a:buNone/>
            </a:pPr>
            <a:r>
              <a:rPr lang="en-US" sz="1800" dirty="0"/>
              <a:t>Call to </a:t>
            </a:r>
            <a:r>
              <a:rPr lang="en-US" sz="1800" dirty="0">
                <a:solidFill>
                  <a:srgbClr val="0070C0"/>
                </a:solidFill>
              </a:rPr>
              <a:t>B::foo</a:t>
            </a:r>
            <a:r>
              <a:rPr lang="en-US" sz="1800" dirty="0"/>
              <a:t> is statically known - can be </a:t>
            </a:r>
            <a:r>
              <a:rPr lang="en-US" sz="1800" dirty="0" err="1" smtClean="0"/>
              <a:t>inlined</a:t>
            </a:r>
            <a:endParaRPr lang="en-US" sz="1800" dirty="0" smtClean="0"/>
          </a:p>
          <a:p>
            <a:pPr marL="282156" indent="0">
              <a:buNone/>
            </a:pPr>
            <a:endParaRPr lang="en-US" sz="1800" dirty="0"/>
          </a:p>
          <a:p>
            <a:pPr marL="282156" indent="0">
              <a:buNone/>
            </a:pPr>
            <a:r>
              <a:rPr lang="en-US" sz="1800" dirty="0" smtClean="0"/>
              <a:t>But guard </a:t>
            </a:r>
            <a:r>
              <a:rPr lang="en-US" sz="1800" dirty="0"/>
              <a:t>inhibits optimization</a:t>
            </a:r>
          </a:p>
        </p:txBody>
      </p:sp>
      <p:sp>
        <p:nvSpPr>
          <p:cNvPr id="29699" name="Rectangle 3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228600" y="2612826"/>
            <a:ext cx="4191000" cy="2400657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99000">
                <a:schemeClr val="accent1"/>
              </a:gs>
            </a:gsLst>
            <a:lin ang="5400000" scaled="1"/>
          </a:gradFill>
          <a:ln w="12700" cap="flat">
            <a:solidFill>
              <a:schemeClr val="tx1"/>
            </a:solidFill>
            <a:miter lim="800000"/>
            <a:headEnd type="none" w="med" len="med"/>
            <a:tailEnd type="none" w="med" len="med"/>
          </a:ln>
        </p:spPr>
        <p:txBody>
          <a:bodyPr wrap="square" lIns="91440" tIns="91440" rIns="91440" bIns="91440" anchor="ctr">
            <a:sp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ea typeface="Gill Sans" charset="0"/>
                <a:cs typeface="Consolas" panose="020B0609020204030204" pitchFamily="49" charset="0"/>
              </a:rPr>
              <a:t>t1 =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ea typeface="Gill Sans" charset="0"/>
                <a:cs typeface="Consolas" panose="020B0609020204030204" pitchFamily="49" charset="0"/>
              </a:rPr>
              <a:t>ldvtable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ea typeface="Gill Sans" charset="0"/>
                <a:cs typeface="Consolas" panose="020B0609020204030204" pitchFamily="49" charset="0"/>
              </a:rPr>
              <a:t> x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ea typeface="Gill Sans" charset="0"/>
                <a:cs typeface="Consolas" panose="020B0609020204030204" pitchFamily="49" charset="0"/>
              </a:rPr>
              <a:t>t7 =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ea typeface="Gill Sans" charset="0"/>
                <a:cs typeface="Consolas" panose="020B0609020204030204" pitchFamily="49" charset="0"/>
              </a:rPr>
              <a:t>getvtable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ea typeface="Gill Sans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ea typeface="Gill Sans" charset="0"/>
                <a:cs typeface="Consolas" panose="020B0609020204030204" pitchFamily="49" charset="0"/>
              </a:rPr>
              <a:t>B</a:t>
            </a:r>
          </a:p>
          <a:p>
            <a:pPr algn="l"/>
            <a:endParaRPr lang="en-US" dirty="0">
              <a:solidFill>
                <a:schemeClr val="tx1"/>
              </a:solidFill>
              <a:latin typeface="Consolas" panose="020B0609020204030204" pitchFamily="49" charset="0"/>
              <a:ea typeface="Gill Sans" charset="0"/>
              <a:cs typeface="Consolas" panose="020B0609020204030204" pitchFamily="49" charset="0"/>
            </a:endParaRPr>
          </a:p>
          <a:p>
            <a:pPr algn="l"/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ea typeface="Gill Sans" charset="0"/>
                <a:cs typeface="Consolas" panose="020B0609020204030204" pitchFamily="49" charset="0"/>
              </a:rPr>
              <a:t>if t1 == t7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ea typeface="Gill Sans" charset="0"/>
                <a:cs typeface="Consolas" panose="020B0609020204030204" pitchFamily="49" charset="0"/>
              </a:rPr>
              <a:t>  t3 = call B::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ea typeface="Gill Sans" charset="0"/>
                <a:cs typeface="Consolas" panose="020B0609020204030204" pitchFamily="49" charset="0"/>
              </a:rPr>
              <a:t>foo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ea typeface="Gill Sans" charset="0"/>
                <a:cs typeface="Consolas" panose="020B0609020204030204" pitchFamily="49" charset="0"/>
              </a:rPr>
              <a:t>(x)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ea typeface="Gill Sans" charset="0"/>
                <a:cs typeface="Consolas" panose="020B0609020204030204" pitchFamily="49" charset="0"/>
              </a:rPr>
              <a:t>else 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ea typeface="Gill Sans" charset="0"/>
                <a:cs typeface="Consolas" panose="020B0609020204030204" pitchFamily="49" charset="0"/>
              </a:rPr>
              <a:t>  t2 =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ea typeface="Gill Sans" charset="0"/>
                <a:cs typeface="Consolas" panose="020B0609020204030204" pitchFamily="49" charset="0"/>
              </a:rPr>
              <a:t>ldvirtfunaddr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ea typeface="Gill Sans" charset="0"/>
                <a:cs typeface="Consolas" panose="020B0609020204030204" pitchFamily="49" charset="0"/>
              </a:rPr>
              <a:t> t1, A::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ea typeface="Gill Sans" charset="0"/>
                <a:cs typeface="Consolas" panose="020B0609020204030204" pitchFamily="49" charset="0"/>
              </a:rPr>
              <a:t>foo</a:t>
            </a:r>
            <a:endParaRPr lang="en-US" dirty="0">
              <a:solidFill>
                <a:schemeClr val="tx1"/>
              </a:solidFill>
              <a:latin typeface="Consolas" panose="020B0609020204030204" pitchFamily="49" charset="0"/>
              <a:ea typeface="Gill Sans" charset="0"/>
              <a:cs typeface="Consolas" panose="020B0609020204030204" pitchFamily="49" charset="0"/>
            </a:endParaRPr>
          </a:p>
          <a:p>
            <a:pPr algn="l"/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ea typeface="Gill Sans" charset="0"/>
                <a:cs typeface="Consolas" panose="020B0609020204030204" pitchFamily="49" charset="0"/>
              </a:rPr>
              <a:t>  t3 = call [t2] (x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ea typeface="Gill Sans" charset="0"/>
                <a:cs typeface="Consolas" panose="020B0609020204030204" pitchFamily="49" charset="0"/>
              </a:rPr>
              <a:t>)</a:t>
            </a:r>
            <a:endParaRPr lang="en-US" dirty="0">
              <a:solidFill>
                <a:schemeClr val="tx1"/>
              </a:solidFill>
              <a:latin typeface="Consolas" panose="020B0609020204030204" pitchFamily="49" charset="0"/>
              <a:ea typeface="Gill Sans" charset="0"/>
              <a:cs typeface="Consolas" panose="020B0609020204030204" pitchFamily="49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X1-</a:t>
            </a:r>
            <a:fld id="{D60129FB-96EC-407D-A4BA-9F72A61BD8C5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 dirty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r>
              <a:rPr lang="en-US" dirty="0"/>
              <a:t>Guarded by </a:t>
            </a:r>
            <a:r>
              <a:rPr lang="en-US" dirty="0" smtClean="0"/>
              <a:t>Method </a:t>
            </a:r>
            <a:r>
              <a:rPr lang="en-US" dirty="0"/>
              <a:t>T</a:t>
            </a:r>
            <a:r>
              <a:rPr lang="en-US" dirty="0" smtClean="0"/>
              <a:t>est</a:t>
            </a:r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800600" y="2534842"/>
            <a:ext cx="3733800" cy="2551182"/>
          </a:xfrm>
          <a:ln/>
        </p:spPr>
        <p:txBody>
          <a:bodyPr>
            <a:noAutofit/>
          </a:bodyPr>
          <a:lstStyle/>
          <a:p>
            <a:pPr marL="625056"/>
            <a:r>
              <a:rPr lang="en-US" sz="2000" dirty="0"/>
              <a:t>Guess that method is </a:t>
            </a:r>
            <a:r>
              <a:rPr lang="en-US" sz="2000" dirty="0" smtClean="0"/>
              <a:t>B:foo outside guard</a:t>
            </a:r>
            <a:endParaRPr lang="en-US" sz="2000" dirty="0"/>
          </a:p>
          <a:p>
            <a:pPr marL="625056"/>
            <a:r>
              <a:rPr lang="en-US" sz="2000" dirty="0"/>
              <a:t>More robust, but more overhead</a:t>
            </a:r>
          </a:p>
          <a:p>
            <a:pPr marL="625056"/>
            <a:r>
              <a:rPr lang="en-US" sz="2000" dirty="0"/>
              <a:t>Harder to optimize redundant guards</a:t>
            </a:r>
          </a:p>
        </p:txBody>
      </p:sp>
      <p:sp>
        <p:nvSpPr>
          <p:cNvPr id="30723" name="Rectangle 3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353074" y="2408367"/>
            <a:ext cx="4110421" cy="2677656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99000">
                <a:schemeClr val="accent1"/>
              </a:gs>
            </a:gsLst>
            <a:lin ang="5400000" scaled="1"/>
          </a:gradFill>
          <a:ln w="12700" cap="flat">
            <a:solidFill>
              <a:schemeClr val="tx1"/>
            </a:solidFill>
            <a:miter lim="800000"/>
            <a:headEnd type="none" w="med" len="med"/>
            <a:tailEnd type="none" w="med" len="med"/>
          </a:ln>
        </p:spPr>
        <p:txBody>
          <a:bodyPr wrap="none" lIns="91440" tIns="91440" rIns="91440" bIns="91440" anchor="ctr">
            <a:sp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ea typeface="Gill Sans" charset="0"/>
                <a:cs typeface="Consolas" panose="020B0609020204030204" pitchFamily="49" charset="0"/>
              </a:rPr>
              <a:t>t1 =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ea typeface="Gill Sans" charset="0"/>
                <a:cs typeface="Consolas" panose="020B0609020204030204" pitchFamily="49" charset="0"/>
              </a:rPr>
              <a:t>ldvtable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ea typeface="Gill Sans" charset="0"/>
                <a:cs typeface="Consolas" panose="020B0609020204030204" pitchFamily="49" charset="0"/>
              </a:rPr>
              <a:t> x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ea typeface="Gill Sans" charset="0"/>
                <a:cs typeface="Consolas" panose="020B0609020204030204" pitchFamily="49" charset="0"/>
              </a:rPr>
              <a:t>t2 =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ea typeface="Gill Sans" charset="0"/>
                <a:cs typeface="Consolas" panose="020B0609020204030204" pitchFamily="49" charset="0"/>
              </a:rPr>
              <a:t>ldvirtfunaddr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ea typeface="Gill Sans" charset="0"/>
                <a:cs typeface="Consolas" panose="020B0609020204030204" pitchFamily="49" charset="0"/>
              </a:rPr>
              <a:t> t1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ea typeface="Gill Sans" charset="0"/>
                <a:cs typeface="Consolas" panose="020B0609020204030204" pitchFamily="49" charset="0"/>
              </a:rPr>
              <a:t>t7 =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ea typeface="Gill Sans" charset="0"/>
                <a:cs typeface="Consolas" panose="020B0609020204030204" pitchFamily="49" charset="0"/>
              </a:rPr>
              <a:t>getfunaddr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ea typeface="Gill Sans" charset="0"/>
                <a:cs typeface="Consolas" panose="020B0609020204030204" pitchFamily="49" charset="0"/>
              </a:rPr>
              <a:t> B::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ea typeface="Gill Sans" charset="0"/>
                <a:cs typeface="Consolas" panose="020B0609020204030204" pitchFamily="49" charset="0"/>
              </a:rPr>
              <a:t>foo</a:t>
            </a:r>
          </a:p>
          <a:p>
            <a:pPr algn="l"/>
            <a:endParaRPr lang="en-US" dirty="0">
              <a:solidFill>
                <a:schemeClr val="tx1"/>
              </a:solidFill>
              <a:latin typeface="Consolas" panose="020B0609020204030204" pitchFamily="49" charset="0"/>
              <a:ea typeface="Gill Sans" charset="0"/>
              <a:cs typeface="Consolas" panose="020B0609020204030204" pitchFamily="49" charset="0"/>
            </a:endParaRPr>
          </a:p>
          <a:p>
            <a:pPr algn="l"/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ea typeface="Gill Sans" charset="0"/>
                <a:cs typeface="Consolas" panose="020B0609020204030204" pitchFamily="49" charset="0"/>
              </a:rPr>
              <a:t>if t2 == t7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ea typeface="Gill Sans" charset="0"/>
                <a:cs typeface="Consolas" panose="020B0609020204030204" pitchFamily="49" charset="0"/>
              </a:rPr>
              <a:t>  t3 = call B::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ea typeface="Gill Sans" charset="0"/>
                <a:cs typeface="Consolas" panose="020B0609020204030204" pitchFamily="49" charset="0"/>
              </a:rPr>
              <a:t>foo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ea typeface="Gill Sans" charset="0"/>
                <a:cs typeface="Consolas" panose="020B0609020204030204" pitchFamily="49" charset="0"/>
              </a:rPr>
              <a:t>(x)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ea typeface="Gill Sans" charset="0"/>
                <a:cs typeface="Consolas" panose="020B0609020204030204" pitchFamily="49" charset="0"/>
              </a:rPr>
              <a:t>else 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ea typeface="Gill Sans" charset="0"/>
                <a:cs typeface="Consolas" panose="020B0609020204030204" pitchFamily="49" charset="0"/>
              </a:rPr>
              <a:t>  t2 =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ea typeface="Gill Sans" charset="0"/>
                <a:cs typeface="Consolas" panose="020B0609020204030204" pitchFamily="49" charset="0"/>
              </a:rPr>
              <a:t>ldvirtfunaddr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ea typeface="Gill Sans" charset="0"/>
                <a:cs typeface="Consolas" panose="020B0609020204030204" pitchFamily="49" charset="0"/>
              </a:rPr>
              <a:t> t1, A::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ea typeface="Gill Sans" charset="0"/>
                <a:cs typeface="Consolas" panose="020B0609020204030204" pitchFamily="49" charset="0"/>
              </a:rPr>
              <a:t>foo</a:t>
            </a:r>
            <a:endParaRPr lang="en-US" dirty="0">
              <a:solidFill>
                <a:schemeClr val="tx1"/>
              </a:solidFill>
              <a:latin typeface="Consolas" panose="020B0609020204030204" pitchFamily="49" charset="0"/>
              <a:ea typeface="Gill Sans" charset="0"/>
              <a:cs typeface="Consolas" panose="020B0609020204030204" pitchFamily="49" charset="0"/>
            </a:endParaRPr>
          </a:p>
          <a:p>
            <a:pPr algn="l"/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ea typeface="Gill Sans" charset="0"/>
                <a:cs typeface="Consolas" panose="020B0609020204030204" pitchFamily="49" charset="0"/>
              </a:rPr>
              <a:t>  t3 = call [t2] (x</a:t>
            </a:r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  <a:ea typeface="Gill Sans" charset="0"/>
                <a:cs typeface="Consolas" panose="020B0609020204030204" pitchFamily="49" charset="0"/>
              </a:rPr>
              <a:t>)</a:t>
            </a:r>
            <a:endParaRPr lang="en-US" dirty="0">
              <a:solidFill>
                <a:schemeClr val="tx1"/>
              </a:solidFill>
              <a:latin typeface="Consolas" panose="020B0609020204030204" pitchFamily="49" charset="0"/>
              <a:ea typeface="Gill Sans" charset="0"/>
              <a:cs typeface="Consolas" panose="020B0609020204030204" pitchFamily="49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X1-</a:t>
            </a:r>
            <a:fld id="{D60129FB-96EC-407D-A4BA-9F72A61BD8C5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 dirty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r>
              <a:rPr lang="en-US"/>
              <a:t>How to guess receiver?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27759" y="1905000"/>
            <a:ext cx="8382866" cy="3505200"/>
          </a:xfrm>
          <a:ln/>
        </p:spPr>
        <p:txBody>
          <a:bodyPr/>
          <a:lstStyle/>
          <a:p>
            <a:pPr marL="625056"/>
            <a:r>
              <a:rPr lang="en-US" sz="2400" dirty="0"/>
              <a:t>Profile information</a:t>
            </a:r>
          </a:p>
          <a:p>
            <a:pPr marL="937584" lvl="1"/>
            <a:r>
              <a:rPr lang="en-US" sz="2000" dirty="0"/>
              <a:t>Record call site targets </a:t>
            </a:r>
            <a:r>
              <a:rPr lang="en-US" sz="2000" dirty="0" smtClean="0"/>
              <a:t>and/or </a:t>
            </a:r>
            <a:r>
              <a:rPr lang="en-US" sz="2000" dirty="0"/>
              <a:t>frequently executed </a:t>
            </a:r>
            <a:r>
              <a:rPr lang="en-US" sz="2000" dirty="0" smtClean="0"/>
              <a:t>methods</a:t>
            </a:r>
          </a:p>
          <a:p>
            <a:pPr marL="937584" lvl="1"/>
            <a:r>
              <a:rPr lang="en-US" sz="2000" dirty="0" smtClean="0"/>
              <a:t>"monomorphic" versus "polymorphic"</a:t>
            </a:r>
            <a:endParaRPr lang="en-US" sz="2000" dirty="0" smtClean="0"/>
          </a:p>
          <a:p>
            <a:pPr marL="937584" lvl="1"/>
            <a:endParaRPr lang="en-US" sz="2000" dirty="0"/>
          </a:p>
          <a:p>
            <a:pPr marL="625056"/>
            <a:r>
              <a:rPr lang="en-US" sz="2400" dirty="0"/>
              <a:t>Class hierarchy analysis</a:t>
            </a:r>
          </a:p>
          <a:p>
            <a:pPr marL="937584" lvl="1"/>
            <a:r>
              <a:rPr lang="en-US" sz="2000" dirty="0"/>
              <a:t>Walk class hierarchy at compile </a:t>
            </a:r>
            <a:r>
              <a:rPr lang="en-US" sz="2000" dirty="0" smtClean="0"/>
              <a:t>time</a:t>
            </a:r>
          </a:p>
          <a:p>
            <a:pPr marL="937584" lvl="1"/>
            <a:endParaRPr lang="en-US" sz="2000" dirty="0"/>
          </a:p>
          <a:p>
            <a:pPr marL="625056"/>
            <a:r>
              <a:rPr lang="en-US" sz="2400" dirty="0"/>
              <a:t>Type analysis</a:t>
            </a:r>
          </a:p>
          <a:p>
            <a:pPr marL="937584" lvl="1"/>
            <a:r>
              <a:rPr lang="en-US" sz="2000" dirty="0" smtClean="0"/>
              <a:t>Intra/inter procedural </a:t>
            </a:r>
            <a:r>
              <a:rPr lang="en-US" sz="2000" dirty="0"/>
              <a:t>data flow analysis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X1-</a:t>
            </a:r>
            <a:fld id="{D60129FB-96EC-407D-A4BA-9F72A61BD8C5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 dirty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r>
              <a:rPr lang="en-US" dirty="0"/>
              <a:t>Class </a:t>
            </a:r>
            <a:r>
              <a:rPr lang="en-US" dirty="0" smtClean="0"/>
              <a:t>Hierarchy </a:t>
            </a:r>
            <a:r>
              <a:rPr lang="en-US" dirty="0"/>
              <a:t>A</a:t>
            </a:r>
            <a:r>
              <a:rPr lang="en-US" dirty="0" smtClean="0"/>
              <a:t>nalysis</a:t>
            </a:r>
            <a:endParaRPr lang="en-US" dirty="0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52400" y="2057400"/>
            <a:ext cx="8610600" cy="2590800"/>
          </a:xfrm>
          <a:ln/>
        </p:spPr>
        <p:txBody>
          <a:bodyPr/>
          <a:lstStyle/>
          <a:p>
            <a:pPr marL="625056"/>
            <a:r>
              <a:rPr lang="en-US" sz="2400" dirty="0"/>
              <a:t>Walk class hierarchy at </a:t>
            </a:r>
            <a:r>
              <a:rPr lang="en-US" sz="2400" dirty="0" smtClean="0"/>
              <a:t>compile-time</a:t>
            </a:r>
            <a:endParaRPr lang="en-US" sz="2400" dirty="0"/>
          </a:p>
          <a:p>
            <a:pPr marL="937584" lvl="1"/>
            <a:r>
              <a:rPr lang="en-US" sz="2000" dirty="0"/>
              <a:t>If only one implementation of a method (</a:t>
            </a:r>
            <a:r>
              <a:rPr lang="en-US" sz="2000" dirty="0" err="1" smtClean="0"/>
              <a:t>ie</a:t>
            </a:r>
            <a:r>
              <a:rPr lang="en-US" sz="2000" dirty="0" smtClean="0"/>
              <a:t>, </a:t>
            </a:r>
            <a:r>
              <a:rPr lang="en-US" sz="2000" dirty="0"/>
              <a:t>in the base class), </a:t>
            </a:r>
            <a:r>
              <a:rPr lang="en-US" sz="2000" dirty="0" err="1"/>
              <a:t>devirtualize</a:t>
            </a:r>
            <a:r>
              <a:rPr lang="en-US" sz="2000" dirty="0"/>
              <a:t> to that </a:t>
            </a:r>
            <a:r>
              <a:rPr lang="en-US" sz="2000" dirty="0" smtClean="0"/>
              <a:t>target</a:t>
            </a:r>
          </a:p>
          <a:p>
            <a:pPr marL="937584" lvl="1"/>
            <a:endParaRPr lang="en-US" sz="2000" dirty="0"/>
          </a:p>
          <a:p>
            <a:pPr marL="625056"/>
            <a:r>
              <a:rPr lang="en-US" sz="2400" dirty="0"/>
              <a:t>Not guaranteed in the presence of </a:t>
            </a:r>
            <a:r>
              <a:rPr lang="en-US" sz="2400" dirty="0" smtClean="0"/>
              <a:t>runtime class </a:t>
            </a:r>
            <a:r>
              <a:rPr lang="en-US" sz="2400" dirty="0"/>
              <a:t>loading</a:t>
            </a:r>
          </a:p>
          <a:p>
            <a:pPr marL="937584" lvl="1"/>
            <a:r>
              <a:rPr lang="en-US" sz="2000" dirty="0"/>
              <a:t>Still need runtime test / fallback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X1-</a:t>
            </a:r>
            <a:fld id="{D60129FB-96EC-407D-A4BA-9F72A61BD8C5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 dirty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r>
              <a:rPr lang="en-US" dirty="0" smtClean="0"/>
              <a:t>Flow-Sensitive </a:t>
            </a:r>
            <a:r>
              <a:rPr lang="en-US" dirty="0"/>
              <a:t>T</a:t>
            </a:r>
            <a:r>
              <a:rPr lang="en-US" dirty="0" smtClean="0"/>
              <a:t>ype </a:t>
            </a:r>
            <a:r>
              <a:rPr lang="en-US" dirty="0"/>
              <a:t>A</a:t>
            </a:r>
            <a:r>
              <a:rPr lang="en-US" dirty="0" smtClean="0"/>
              <a:t>nalysis</a:t>
            </a:r>
            <a:endParaRPr lang="en-US" dirty="0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028700" y="1600200"/>
            <a:ext cx="7620000" cy="1942208"/>
          </a:xfrm>
          <a:ln/>
        </p:spPr>
        <p:txBody>
          <a:bodyPr>
            <a:normAutofit fontScale="85000" lnSpcReduction="10000"/>
          </a:bodyPr>
          <a:lstStyle/>
          <a:p>
            <a:pPr marL="625056"/>
            <a:r>
              <a:rPr lang="en-US" sz="2400" dirty="0"/>
              <a:t>Perform a forward dataflow analysis propagating type </a:t>
            </a:r>
            <a:r>
              <a:rPr lang="en-US" sz="2400" dirty="0" smtClean="0"/>
              <a:t>info</a:t>
            </a:r>
          </a:p>
          <a:p>
            <a:pPr marL="625056"/>
            <a:endParaRPr lang="en-US" sz="2400" dirty="0"/>
          </a:p>
          <a:p>
            <a:pPr marL="625056"/>
            <a:r>
              <a:rPr lang="en-US" sz="2400" dirty="0"/>
              <a:t>At each </a:t>
            </a:r>
            <a:r>
              <a:rPr lang="en-US" sz="2400" dirty="0" err="1" smtClean="0"/>
              <a:t>callsite</a:t>
            </a:r>
            <a:r>
              <a:rPr lang="en-US" sz="2400" dirty="0" smtClean="0"/>
              <a:t> compute possible </a:t>
            </a:r>
            <a:r>
              <a:rPr lang="en-US" sz="2400" dirty="0"/>
              <a:t>set of </a:t>
            </a:r>
            <a:r>
              <a:rPr lang="en-US" sz="2400" dirty="0" smtClean="0"/>
              <a:t>types</a:t>
            </a:r>
          </a:p>
          <a:p>
            <a:pPr marL="625056"/>
            <a:endParaRPr lang="en-US" sz="2400" dirty="0"/>
          </a:p>
          <a:p>
            <a:pPr marL="625056"/>
            <a:r>
              <a:rPr lang="en-US" sz="2400" dirty="0" smtClean="0"/>
              <a:t>Use type info of </a:t>
            </a:r>
            <a:r>
              <a:rPr lang="en-US" sz="2400" dirty="0"/>
              <a:t>receiver to narrow targets.</a:t>
            </a:r>
          </a:p>
        </p:txBody>
      </p:sp>
      <p:sp>
        <p:nvSpPr>
          <p:cNvPr id="34819" name="Rectangle 3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2590800" y="3757628"/>
            <a:ext cx="3276600" cy="1723549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99000">
                <a:schemeClr val="accent1"/>
              </a:gs>
            </a:gsLst>
            <a:lin ang="5400000" scaled="1"/>
          </a:gradFill>
          <a:ln w="12700" cap="flat">
            <a:solidFill>
              <a:schemeClr val="tx1"/>
            </a:solidFill>
            <a:miter lim="800000"/>
            <a:headEnd type="none" w="med" len="med"/>
            <a:tailEnd type="none" w="med" len="med"/>
          </a:ln>
        </p:spPr>
        <p:txBody>
          <a:bodyPr wrap="square" lIns="91440" tIns="91440" rIns="91440" bIns="91440" anchor="ctr">
            <a:spAutoFit/>
          </a:bodyPr>
          <a:lstStyle/>
          <a:p>
            <a:pPr algn="l"/>
            <a:r>
              <a:rPr lang="en-US" sz="2000" dirty="0">
                <a:latin typeface="Consolas" panose="020B0609020204030204" pitchFamily="49" charset="0"/>
                <a:ea typeface="Gill Sans" charset="0"/>
                <a:cs typeface="Consolas" panose="020B0609020204030204" pitchFamily="49" charset="0"/>
              </a:rPr>
              <a:t>A a1 = new B();</a:t>
            </a:r>
          </a:p>
          <a:p>
            <a:pPr algn="l"/>
            <a:r>
              <a:rPr lang="en-US" sz="2000" dirty="0">
                <a:latin typeface="Consolas" panose="020B0609020204030204" pitchFamily="49" charset="0"/>
                <a:ea typeface="Gill Sans" charset="0"/>
                <a:cs typeface="Consolas" panose="020B0609020204030204" pitchFamily="49" charset="0"/>
              </a:rPr>
              <a:t>a1.foo();</a:t>
            </a:r>
          </a:p>
          <a:p>
            <a:pPr algn="l"/>
            <a:endParaRPr lang="en-US" sz="2000" dirty="0">
              <a:latin typeface="Consolas" panose="020B0609020204030204" pitchFamily="49" charset="0"/>
              <a:ea typeface="Gill Sans" charset="0"/>
              <a:cs typeface="Consolas" panose="020B0609020204030204" pitchFamily="49" charset="0"/>
            </a:endParaRPr>
          </a:p>
          <a:p>
            <a:pPr algn="l"/>
            <a:r>
              <a:rPr lang="en-US" sz="2000" dirty="0">
                <a:latin typeface="Consolas" panose="020B0609020204030204" pitchFamily="49" charset="0"/>
                <a:ea typeface="Gill Sans" charset="0"/>
                <a:cs typeface="Consolas" panose="020B0609020204030204" pitchFamily="49" charset="0"/>
              </a:rPr>
              <a:t>if (a2 </a:t>
            </a:r>
            <a:r>
              <a:rPr lang="en-US" sz="2000" dirty="0" err="1">
                <a:latin typeface="Consolas" panose="020B0609020204030204" pitchFamily="49" charset="0"/>
                <a:ea typeface="Gill Sans" charset="0"/>
                <a:cs typeface="Consolas" panose="020B0609020204030204" pitchFamily="49" charset="0"/>
              </a:rPr>
              <a:t>instanceof</a:t>
            </a:r>
            <a:r>
              <a:rPr lang="en-US" sz="2000" dirty="0">
                <a:latin typeface="Consolas" panose="020B0609020204030204" pitchFamily="49" charset="0"/>
                <a:ea typeface="Gill Sans" charset="0"/>
                <a:cs typeface="Consolas" panose="020B0609020204030204" pitchFamily="49" charset="0"/>
              </a:rPr>
              <a:t> C)</a:t>
            </a:r>
          </a:p>
          <a:p>
            <a:pPr algn="l"/>
            <a:r>
              <a:rPr lang="en-US" sz="2000" dirty="0">
                <a:latin typeface="Consolas" panose="020B0609020204030204" pitchFamily="49" charset="0"/>
                <a:ea typeface="Gill Sans" charset="0"/>
                <a:cs typeface="Consolas" panose="020B0609020204030204" pitchFamily="49" charset="0"/>
              </a:rPr>
              <a:t>  a2.bar();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X1-</a:t>
            </a:r>
            <a:fld id="{D60129FB-96EC-407D-A4BA-9F72A61BD8C5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 dirty="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r>
              <a:rPr lang="en-US" dirty="0"/>
              <a:t>Alternatives to </a:t>
            </a:r>
            <a:r>
              <a:rPr lang="en-US" dirty="0" smtClean="0"/>
              <a:t>Guarding</a:t>
            </a:r>
            <a:endParaRPr lang="en-US" dirty="0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81000" y="2209800"/>
            <a:ext cx="7946232" cy="3158728"/>
          </a:xfrm>
          <a:ln/>
        </p:spPr>
        <p:txBody>
          <a:bodyPr>
            <a:normAutofit fontScale="92500" lnSpcReduction="20000"/>
          </a:bodyPr>
          <a:lstStyle/>
          <a:p>
            <a:pPr marL="625056"/>
            <a:r>
              <a:rPr lang="en-US" sz="2400" dirty="0" smtClean="0"/>
              <a:t>Guards impose overhead</a:t>
            </a:r>
            <a:endParaRPr lang="en-US" sz="2400" dirty="0"/>
          </a:p>
          <a:p>
            <a:pPr marL="937584" lvl="1"/>
            <a:r>
              <a:rPr lang="en-US" sz="2000" dirty="0"/>
              <a:t>run-time test on every call, merge points impede </a:t>
            </a:r>
            <a:r>
              <a:rPr lang="en-US" sz="2000" dirty="0" smtClean="0"/>
              <a:t>optimization</a:t>
            </a:r>
          </a:p>
          <a:p>
            <a:pPr marL="937584" lvl="1"/>
            <a:endParaRPr lang="en-US" sz="2000" dirty="0"/>
          </a:p>
          <a:p>
            <a:pPr marL="625056"/>
            <a:r>
              <a:rPr lang="en-US" sz="2400" dirty="0"/>
              <a:t>Often “know” only one target is </a:t>
            </a:r>
            <a:r>
              <a:rPr lang="en-US" sz="2400" dirty="0" smtClean="0"/>
              <a:t>invoked</a:t>
            </a:r>
            <a:endParaRPr lang="en-US" sz="2400" dirty="0"/>
          </a:p>
          <a:p>
            <a:pPr marL="937584" lvl="1"/>
            <a:r>
              <a:rPr lang="en-US" sz="2000" dirty="0"/>
              <a:t>call site is </a:t>
            </a:r>
            <a:r>
              <a:rPr lang="en-US" sz="2000" i="1" dirty="0" smtClean="0"/>
              <a:t>monomorphic</a:t>
            </a:r>
          </a:p>
          <a:p>
            <a:pPr marL="937584" lvl="1"/>
            <a:endParaRPr lang="en-US" sz="2000" dirty="0"/>
          </a:p>
          <a:p>
            <a:pPr marL="625056"/>
            <a:r>
              <a:rPr lang="en-US" sz="2400" dirty="0"/>
              <a:t>Alternative: compile without guards</a:t>
            </a:r>
          </a:p>
          <a:p>
            <a:pPr marL="937584" lvl="1"/>
            <a:r>
              <a:rPr lang="en-US" sz="2000" dirty="0"/>
              <a:t>recover as assumption is violated (</a:t>
            </a:r>
            <a:r>
              <a:rPr lang="en-US" sz="2000" dirty="0" err="1" smtClean="0"/>
              <a:t>eg</a:t>
            </a:r>
            <a:r>
              <a:rPr lang="en-US" sz="2000" dirty="0" smtClean="0"/>
              <a:t>, at class load, recompile)</a:t>
            </a:r>
            <a:endParaRPr lang="en-US" sz="2000" dirty="0"/>
          </a:p>
          <a:p>
            <a:pPr marL="937584" lvl="1"/>
            <a:r>
              <a:rPr lang="en-US" sz="2000" dirty="0"/>
              <a:t>cheaper runtime test </a:t>
            </a:r>
            <a:r>
              <a:rPr lang="en-US" sz="2000" i="1" dirty="0" err="1"/>
              <a:t>vs</a:t>
            </a:r>
            <a:r>
              <a:rPr lang="en-US" sz="2000" dirty="0"/>
              <a:t> more costly recovery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X1-</a:t>
            </a:r>
            <a:fld id="{D60129FB-96EC-407D-A4BA-9F72A61BD8C5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 dirty="0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r>
              <a:rPr lang="en-US" dirty="0"/>
              <a:t>Recompilation </a:t>
            </a:r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219200"/>
            <a:ext cx="7772400" cy="4572000"/>
          </a:xfrm>
          <a:ln/>
        </p:spPr>
        <p:txBody>
          <a:bodyPr>
            <a:noAutofit/>
          </a:bodyPr>
          <a:lstStyle/>
          <a:p>
            <a:pPr marL="625056"/>
            <a:r>
              <a:rPr lang="en-US" sz="2400" dirty="0"/>
              <a:t>Optimistically assume current class hierarchy will never change </a:t>
            </a:r>
            <a:r>
              <a:rPr lang="en-US" sz="2400" dirty="0" err="1"/>
              <a:t>wrt</a:t>
            </a:r>
            <a:r>
              <a:rPr lang="en-US" sz="2400" dirty="0"/>
              <a:t> a call </a:t>
            </a:r>
            <a:endParaRPr lang="en-US" sz="2400" dirty="0" smtClean="0"/>
          </a:p>
          <a:p>
            <a:pPr marL="625056"/>
            <a:endParaRPr lang="en-US" sz="2400" dirty="0"/>
          </a:p>
          <a:p>
            <a:pPr marL="625056"/>
            <a:r>
              <a:rPr lang="en-US" sz="2400" dirty="0" err="1" smtClean="0"/>
              <a:t>Devirtualize</a:t>
            </a:r>
            <a:r>
              <a:rPr lang="en-US" sz="2400" dirty="0"/>
              <a:t> </a:t>
            </a:r>
            <a:r>
              <a:rPr lang="en-US" sz="2400" dirty="0" smtClean="0"/>
              <a:t>and/or inline </a:t>
            </a:r>
            <a:r>
              <a:rPr lang="en-US" sz="2400" dirty="0"/>
              <a:t>call sites without </a:t>
            </a:r>
            <a:r>
              <a:rPr lang="en-US" sz="2400" dirty="0" smtClean="0"/>
              <a:t>guard</a:t>
            </a:r>
          </a:p>
          <a:p>
            <a:pPr marL="625056"/>
            <a:endParaRPr lang="en-US" sz="2400" dirty="0"/>
          </a:p>
          <a:p>
            <a:pPr marL="625056"/>
            <a:r>
              <a:rPr lang="en-US" sz="2400" dirty="0"/>
              <a:t>On violating class load, recompile caller method</a:t>
            </a:r>
          </a:p>
          <a:p>
            <a:pPr marL="937584" lvl="1"/>
            <a:r>
              <a:rPr lang="en-US" sz="2000" dirty="0"/>
              <a:t>Recompiled code installed before new class</a:t>
            </a:r>
          </a:p>
          <a:p>
            <a:pPr marL="937584" lvl="1"/>
            <a:r>
              <a:rPr lang="en-US" sz="2000" dirty="0"/>
              <a:t>New invocations will call de-optimized code</a:t>
            </a:r>
          </a:p>
          <a:p>
            <a:pPr marL="937584" lvl="1"/>
            <a:r>
              <a:rPr lang="en-US" sz="2000" dirty="0"/>
              <a:t>What about current invocations</a:t>
            </a:r>
            <a:r>
              <a:rPr lang="en-US" sz="2000" dirty="0" smtClean="0"/>
              <a:t>?</a:t>
            </a:r>
          </a:p>
          <a:p>
            <a:pPr marL="937584" lvl="1"/>
            <a:endParaRPr lang="en-US" sz="2000" dirty="0" smtClean="0"/>
          </a:p>
          <a:p>
            <a:pPr marL="537534"/>
            <a:r>
              <a:rPr lang="en-US" sz="2400" dirty="0" smtClean="0"/>
              <a:t>Nice match with JIT compiling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X1-</a:t>
            </a:r>
            <a:fld id="{D60129FB-96EC-407D-A4BA-9F72A61BD8C5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Line 5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rot="10800000">
            <a:off x="2800333" y="3136683"/>
            <a:ext cx="517922" cy="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800000"/>
            <a:headEnd type="stealth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7414" name="Line 6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rot="10800000">
            <a:off x="5675692" y="3136683"/>
            <a:ext cx="517922" cy="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800000"/>
            <a:headEnd type="stealth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3"/>
            </p:custDataLst>
          </p:nvPr>
        </p:nvSpPr>
        <p:spPr>
          <a:xfrm>
            <a:off x="575650" y="2155013"/>
            <a:ext cx="1981200" cy="2585323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99000">
                <a:schemeClr val="accent1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long res;</a:t>
            </a:r>
          </a:p>
          <a:p>
            <a:endParaRPr lang="en-US" dirty="0" smtClean="0"/>
          </a:p>
          <a:p>
            <a:r>
              <a:rPr lang="en-US" dirty="0" smtClean="0"/>
              <a:t>void foo(long x</a:t>
            </a:r>
            <a:r>
              <a:rPr lang="en-US" dirty="0" smtClean="0"/>
              <a:t>) {</a:t>
            </a:r>
            <a:endParaRPr lang="en-US" dirty="0" smtClean="0"/>
          </a:p>
          <a:p>
            <a:r>
              <a:rPr lang="en-US" dirty="0" smtClean="0"/>
              <a:t>   res = 2 * x;</a:t>
            </a:r>
          </a:p>
          <a:p>
            <a:r>
              <a:rPr lang="en-US" dirty="0" smtClean="0"/>
              <a:t>}</a:t>
            </a:r>
          </a:p>
          <a:p>
            <a:endParaRPr lang="en-US" dirty="0" smtClean="0"/>
          </a:p>
          <a:p>
            <a:r>
              <a:rPr lang="en-US" dirty="0" smtClean="0"/>
              <a:t>void bar() {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foo</a:t>
            </a:r>
            <a:r>
              <a:rPr lang="en-US" dirty="0" smtClean="0"/>
              <a:t>(5);</a:t>
            </a:r>
          </a:p>
          <a:p>
            <a:r>
              <a:rPr lang="en-US" dirty="0" smtClean="0"/>
              <a:t>}</a:t>
            </a:r>
          </a:p>
        </p:txBody>
      </p:sp>
      <p:sp>
        <p:nvSpPr>
          <p:cNvPr id="9" name="TextBox 8"/>
          <p:cNvSpPr txBox="1"/>
          <p:nvPr>
            <p:custDataLst>
              <p:tags r:id="rId4"/>
            </p:custDataLst>
          </p:nvPr>
        </p:nvSpPr>
        <p:spPr>
          <a:xfrm>
            <a:off x="3395051" y="2155013"/>
            <a:ext cx="2073456" cy="2585323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99000">
                <a:schemeClr val="accent1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long res;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void foo(long x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) {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  res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= 2 * x;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}</a:t>
            </a:r>
          </a:p>
          <a:p>
            <a:endParaRPr lang="en-US" dirty="0" smtClean="0"/>
          </a:p>
          <a:p>
            <a:r>
              <a:rPr lang="en-US" dirty="0" smtClean="0"/>
              <a:t>void bar() {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   </a:t>
            </a:r>
            <a:r>
              <a:rPr lang="en-US" dirty="0" smtClean="0">
                <a:solidFill>
                  <a:srgbClr val="FF0000"/>
                </a:solidFill>
              </a:rPr>
              <a:t>res = 2 * 5;</a:t>
            </a:r>
          </a:p>
          <a:p>
            <a:r>
              <a:rPr lang="en-US" dirty="0" smtClean="0"/>
              <a:t>}</a:t>
            </a:r>
          </a:p>
        </p:txBody>
      </p:sp>
      <p:sp>
        <p:nvSpPr>
          <p:cNvPr id="10" name="TextBox 9"/>
          <p:cNvSpPr txBox="1"/>
          <p:nvPr>
            <p:custDataLst>
              <p:tags r:id="rId5"/>
            </p:custDataLst>
          </p:nvPr>
        </p:nvSpPr>
        <p:spPr>
          <a:xfrm>
            <a:off x="6400800" y="2155013"/>
            <a:ext cx="2175850" cy="2585323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99000">
                <a:schemeClr val="accent1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long res;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void foo(long x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) {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  res = 2 * x;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}</a:t>
            </a:r>
          </a:p>
          <a:p>
            <a:endParaRPr lang="en-US" dirty="0" smtClean="0"/>
          </a:p>
          <a:p>
            <a:r>
              <a:rPr lang="en-US" dirty="0" smtClean="0"/>
              <a:t>void bar() {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res = 10;</a:t>
            </a:r>
          </a:p>
          <a:p>
            <a:r>
              <a:rPr lang="en-US" dirty="0" smtClean="0"/>
              <a:t>}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X1-</a:t>
            </a:r>
            <a:fld id="{D60129FB-96EC-407D-A4BA-9F72A61BD8C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556850" y="5225820"/>
            <a:ext cx="921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inlining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29181" y="5225820"/>
            <a:ext cx="12109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constant</a:t>
            </a:r>
          </a:p>
          <a:p>
            <a:r>
              <a:rPr lang="en-US" dirty="0" smtClean="0"/>
              <a:t> folding</a:t>
            </a:r>
            <a:endParaRPr lang="en-US" dirty="0"/>
          </a:p>
        </p:txBody>
      </p:sp>
      <p:sp>
        <p:nvSpPr>
          <p:cNvPr id="15" name="Title 3"/>
          <p:cNvSpPr>
            <a:spLocks noGrp="1"/>
          </p:cNvSpPr>
          <p:nvPr>
            <p:ph type="title"/>
          </p:nvPr>
        </p:nvSpPr>
        <p:spPr>
          <a:xfrm>
            <a:off x="1295400" y="65876"/>
            <a:ext cx="7848600" cy="635266"/>
          </a:xfrm>
          <a:solidFill>
            <a:srgbClr val="C00000"/>
          </a:solidFill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Inlining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r>
              <a:rPr lang="en-US"/>
              <a:t>Preexistence analysis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84869" y="1284954"/>
            <a:ext cx="8022432" cy="2488731"/>
          </a:xfrm>
          <a:ln/>
        </p:spPr>
        <p:txBody>
          <a:bodyPr/>
          <a:lstStyle/>
          <a:p>
            <a:pPr marL="625056"/>
            <a:r>
              <a:rPr lang="en-US" sz="2400" dirty="0"/>
              <a:t>Idea: if </a:t>
            </a:r>
            <a:r>
              <a:rPr lang="en-US" sz="2400" dirty="0" smtClean="0"/>
              <a:t>receiver </a:t>
            </a:r>
            <a:r>
              <a:rPr lang="en-US" sz="2400" dirty="0"/>
              <a:t>object pre-existed the caller method invocation, then </a:t>
            </a:r>
            <a:r>
              <a:rPr lang="en-US" sz="2400" dirty="0" err="1" smtClean="0"/>
              <a:t>callsite</a:t>
            </a:r>
            <a:r>
              <a:rPr lang="en-US" sz="2400" dirty="0" smtClean="0"/>
              <a:t> </a:t>
            </a:r>
            <a:r>
              <a:rPr lang="en-US" sz="2400" dirty="0"/>
              <a:t>is only affected by a class load in future </a:t>
            </a:r>
            <a:r>
              <a:rPr lang="en-US" sz="2400" dirty="0" smtClean="0"/>
              <a:t>invocations</a:t>
            </a:r>
          </a:p>
          <a:p>
            <a:pPr marL="625056"/>
            <a:endParaRPr lang="en-US" sz="2400" dirty="0"/>
          </a:p>
          <a:p>
            <a:pPr marL="625056"/>
            <a:r>
              <a:rPr lang="en-US" sz="2400" dirty="0"/>
              <a:t>If new class </a:t>
            </a:r>
            <a:r>
              <a:rPr lang="en-US" sz="2400" dirty="0">
                <a:solidFill>
                  <a:srgbClr val="0070C0"/>
                </a:solidFill>
              </a:rPr>
              <a:t>C</a:t>
            </a:r>
            <a:r>
              <a:rPr lang="en-US" sz="2400" dirty="0"/>
              <a:t> is loaded during execution of </a:t>
            </a:r>
            <a:r>
              <a:rPr lang="en-US" sz="2400" dirty="0" err="1">
                <a:solidFill>
                  <a:srgbClr val="0070C0"/>
                </a:solidFill>
              </a:rPr>
              <a:t>baz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0070C0"/>
                </a:solidFill>
              </a:rPr>
              <a:t>x</a:t>
            </a:r>
            <a:r>
              <a:rPr lang="en-US" sz="2400" dirty="0"/>
              <a:t> cannot have type </a:t>
            </a:r>
            <a:r>
              <a:rPr lang="en-US" sz="2400" dirty="0">
                <a:solidFill>
                  <a:srgbClr val="0070C0"/>
                </a:solidFill>
              </a:rPr>
              <a:t>C</a:t>
            </a:r>
            <a:r>
              <a:rPr lang="en-US" sz="2400" dirty="0"/>
              <a:t>:</a:t>
            </a:r>
          </a:p>
        </p:txBody>
      </p:sp>
      <p:sp>
        <p:nvSpPr>
          <p:cNvPr id="37891" name="Rectangle 3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1085850" y="4225528"/>
            <a:ext cx="3258443" cy="1566267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99000">
                <a:schemeClr val="accent1"/>
              </a:gs>
            </a:gsLst>
            <a:lin ang="5400000" scaled="1"/>
          </a:gradFill>
          <a:ln w="12700" cap="flat">
            <a:solidFill>
              <a:schemeClr val="tx1"/>
            </a:solidFill>
            <a:miter lim="800000"/>
            <a:headEnd type="none" w="med" len="med"/>
            <a:tailEnd type="none" w="med" len="med"/>
          </a:ln>
        </p:spPr>
        <p:txBody>
          <a:bodyPr lIns="91440" tIns="91440" rIns="91440" bIns="91440" anchor="ctr"/>
          <a:lstStyle/>
          <a:p>
            <a:pPr algn="l"/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ea typeface="Gill Sans" charset="0"/>
                <a:cs typeface="Consolas" panose="020B0609020204030204" pitchFamily="49" charset="0"/>
              </a:rPr>
              <a:t>void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ea typeface="Gill Sans" charset="0"/>
                <a:cs typeface="Consolas" panose="020B0609020204030204" pitchFamily="49" charset="0"/>
              </a:rPr>
              <a:t>baz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ea typeface="Gill Sans" charset="0"/>
                <a:cs typeface="Consolas" panose="020B0609020204030204" pitchFamily="49" charset="0"/>
              </a:rPr>
              <a:t>(A x) {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ea typeface="Gill Sans" charset="0"/>
                <a:cs typeface="Consolas" panose="020B0609020204030204" pitchFamily="49" charset="0"/>
              </a:rPr>
              <a:t>  ...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ea typeface="Gill Sans" charset="0"/>
                <a:cs typeface="Consolas" panose="020B0609020204030204" pitchFamily="49" charset="0"/>
              </a:rPr>
              <a:t>  // C loaded here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ea typeface="Gill Sans" charset="0"/>
                <a:cs typeface="Consolas" panose="020B0609020204030204" pitchFamily="49" charset="0"/>
              </a:rPr>
              <a:t>  </a:t>
            </a:r>
            <a:r>
              <a:rPr lang="en-US" dirty="0" err="1">
                <a:solidFill>
                  <a:schemeClr val="tx1"/>
                </a:solidFill>
                <a:latin typeface="Consolas" panose="020B0609020204030204" pitchFamily="49" charset="0"/>
                <a:ea typeface="Gill Sans" charset="0"/>
                <a:cs typeface="Consolas" panose="020B0609020204030204" pitchFamily="49" charset="0"/>
              </a:rPr>
              <a:t>x.bar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ea typeface="Gill Sans" charset="0"/>
                <a:cs typeface="Consolas" panose="020B0609020204030204" pitchFamily="49" charset="0"/>
              </a:rPr>
              <a:t>();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  <a:ea typeface="Gill Sans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X1-</a:t>
            </a:r>
            <a:fld id="{D60129FB-96EC-407D-A4BA-9F72A61BD8C5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800600" y="4647396"/>
            <a:ext cx="38211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x</a:t>
            </a:r>
            <a:r>
              <a:rPr lang="en-US" dirty="0" smtClean="0"/>
              <a:t> is bound to object on entry; cannot refer to a </a:t>
            </a:r>
            <a:r>
              <a:rPr lang="en-US" dirty="0" smtClean="0">
                <a:solidFill>
                  <a:srgbClr val="0070C0"/>
                </a:solidFill>
              </a:rPr>
              <a:t>C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r>
              <a:rPr lang="en-US"/>
              <a:t>Code-patching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04800" y="1524000"/>
            <a:ext cx="8305800" cy="4191000"/>
          </a:xfrm>
          <a:ln/>
        </p:spPr>
        <p:txBody>
          <a:bodyPr>
            <a:normAutofit fontScale="92500" lnSpcReduction="10000"/>
          </a:bodyPr>
          <a:lstStyle/>
          <a:p>
            <a:pPr marL="625056"/>
            <a:r>
              <a:rPr lang="en-US" sz="2800" dirty="0"/>
              <a:t>Pre-generate fallback virtual call </a:t>
            </a:r>
            <a:r>
              <a:rPr lang="en-US" sz="2800" dirty="0" smtClean="0"/>
              <a:t>out-of-line</a:t>
            </a:r>
          </a:p>
          <a:p>
            <a:pPr marL="625056"/>
            <a:endParaRPr lang="en-US" sz="2800" dirty="0"/>
          </a:p>
          <a:p>
            <a:pPr marL="625056"/>
            <a:r>
              <a:rPr lang="en-US" sz="2800" dirty="0"/>
              <a:t>On </a:t>
            </a:r>
            <a:r>
              <a:rPr lang="en-US" sz="2800" dirty="0" smtClean="0"/>
              <a:t>an invalidating </a:t>
            </a:r>
            <a:r>
              <a:rPr lang="en-US" sz="2800" dirty="0"/>
              <a:t>class load, overwrite </a:t>
            </a:r>
            <a:r>
              <a:rPr lang="en-US" sz="2800" dirty="0" smtClean="0"/>
              <a:t>direct-call with </a:t>
            </a:r>
            <a:r>
              <a:rPr lang="en-US" sz="2800" dirty="0"/>
              <a:t>a jump to the fallback </a:t>
            </a:r>
            <a:r>
              <a:rPr lang="en-US" sz="2800" dirty="0" smtClean="0"/>
              <a:t>code</a:t>
            </a:r>
          </a:p>
          <a:p>
            <a:pPr marL="625056"/>
            <a:endParaRPr lang="en-US" sz="2800" dirty="0"/>
          </a:p>
          <a:p>
            <a:pPr marL="937584" lvl="1"/>
            <a:r>
              <a:rPr lang="en-US" sz="2400" dirty="0"/>
              <a:t>Must </a:t>
            </a:r>
            <a:r>
              <a:rPr lang="en-US" sz="2400" dirty="0" smtClean="0"/>
              <a:t>be thread-safe</a:t>
            </a:r>
            <a:r>
              <a:rPr lang="en-US" sz="2400" dirty="0"/>
              <a:t>!</a:t>
            </a:r>
          </a:p>
          <a:p>
            <a:pPr marL="937584" lvl="1"/>
            <a:r>
              <a:rPr lang="en-US" sz="2400" dirty="0"/>
              <a:t>On x86, single write within a cache line is </a:t>
            </a:r>
            <a:r>
              <a:rPr lang="en-US" sz="2400" dirty="0" smtClean="0"/>
              <a:t>atomic</a:t>
            </a:r>
          </a:p>
          <a:p>
            <a:pPr marL="937584" lvl="1"/>
            <a:r>
              <a:rPr lang="en-US" sz="2400" dirty="0" smtClean="0"/>
              <a:t>Self-modifying code (also used for JIT "jump </a:t>
            </a:r>
            <a:r>
              <a:rPr lang="en-US" sz="2400" dirty="0" err="1" smtClean="0"/>
              <a:t>thunks</a:t>
            </a:r>
            <a:r>
              <a:rPr lang="en-US" sz="2400" dirty="0" smtClean="0"/>
              <a:t>")</a:t>
            </a:r>
            <a:endParaRPr lang="en-US" sz="2400" dirty="0" smtClean="0"/>
          </a:p>
          <a:p>
            <a:pPr marL="937584" lvl="1"/>
            <a:endParaRPr lang="en-US" sz="2400" dirty="0"/>
          </a:p>
          <a:p>
            <a:pPr marL="625056"/>
            <a:r>
              <a:rPr lang="en-US" sz="2800" dirty="0"/>
              <a:t>No recompilation necessary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X1-</a:t>
            </a:r>
            <a:fld id="{D60129FB-96EC-407D-A4BA-9F72A61BD8C5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 dirty="0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r>
              <a:rPr lang="en-US"/>
              <a:t>Patching</a:t>
            </a:r>
          </a:p>
        </p:txBody>
      </p:sp>
      <p:sp>
        <p:nvSpPr>
          <p:cNvPr id="39938" name="Rectangle 2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1600200" y="3429000"/>
            <a:ext cx="5791200" cy="2462213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99000">
                <a:schemeClr val="accent1"/>
              </a:gs>
            </a:gsLst>
            <a:lin ang="5400000" scaled="1"/>
          </a:gradFill>
          <a:ln w="12700" cap="flat">
            <a:solidFill>
              <a:schemeClr val="tx1"/>
            </a:solidFill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  <a:ea typeface="Gill Sans" charset="0"/>
                <a:cs typeface="Consolas" panose="020B0609020204030204" pitchFamily="49" charset="0"/>
              </a:rPr>
              <a:t>  </a:t>
            </a:r>
            <a:r>
              <a:rPr lang="en-US" sz="1400" dirty="0" smtClean="0">
                <a:solidFill>
                  <a:schemeClr val="tx1"/>
                </a:solidFill>
                <a:latin typeface="Consolas" panose="020B0609020204030204" pitchFamily="49" charset="0"/>
                <a:ea typeface="Gill Sans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  <a:ea typeface="Gill Sans" charset="0"/>
                <a:cs typeface="Consolas" panose="020B0609020204030204" pitchFamily="49" charset="0"/>
              </a:rPr>
              <a:t>t3 </a:t>
            </a:r>
            <a:r>
              <a:rPr lang="en-US" sz="2000" dirty="0">
                <a:latin typeface="Consolas" panose="020B0609020204030204" pitchFamily="49" charset="0"/>
                <a:ea typeface="Gill Sans" charset="0"/>
                <a:cs typeface="Consolas" panose="020B0609020204030204" pitchFamily="49" charset="0"/>
              </a:rPr>
              <a:t>= 2 </a:t>
            </a:r>
            <a:r>
              <a:rPr lang="en-US" sz="2000" dirty="0" smtClean="0">
                <a:latin typeface="Consolas" panose="020B0609020204030204" pitchFamily="49" charset="0"/>
                <a:ea typeface="Gill Sans" charset="0"/>
                <a:cs typeface="Consolas" panose="020B0609020204030204" pitchFamily="49" charset="0"/>
              </a:rPr>
              <a:t>		</a:t>
            </a:r>
            <a:r>
              <a:rPr lang="en-US" sz="2000" dirty="0" smtClean="0">
                <a:solidFill>
                  <a:srgbClr val="00B050"/>
                </a:solidFill>
                <a:latin typeface="Consolas" panose="020B0609020204030204" pitchFamily="49" charset="0"/>
                <a:ea typeface="Gill Sans" charset="0"/>
                <a:cs typeface="Consolas" panose="020B0609020204030204" pitchFamily="49" charset="0"/>
              </a:rPr>
              <a:t>// </a:t>
            </a:r>
            <a:r>
              <a:rPr lang="en-US" sz="2000" dirty="0">
                <a:solidFill>
                  <a:srgbClr val="00B050"/>
                </a:solidFill>
                <a:latin typeface="Consolas" panose="020B0609020204030204" pitchFamily="49" charset="0"/>
                <a:ea typeface="Gill Sans" charset="0"/>
                <a:cs typeface="Consolas" panose="020B0609020204030204" pitchFamily="49" charset="0"/>
              </a:rPr>
              <a:t>B::foo</a:t>
            </a:r>
          </a:p>
          <a:p>
            <a:pPr algn="l"/>
            <a:r>
              <a:rPr lang="en-US" sz="2000" dirty="0">
                <a:latin typeface="Consolas" panose="020B0609020204030204" pitchFamily="49" charset="0"/>
                <a:ea typeface="Gill Sans" charset="0"/>
                <a:cs typeface="Consolas" panose="020B0609020204030204" pitchFamily="49" charset="0"/>
              </a:rPr>
              <a:t>next:</a:t>
            </a:r>
          </a:p>
          <a:p>
            <a:pPr algn="l"/>
            <a:r>
              <a:rPr lang="en-US" sz="2000" dirty="0">
                <a:latin typeface="Consolas" panose="020B0609020204030204" pitchFamily="49" charset="0"/>
                <a:ea typeface="Gill Sans" charset="0"/>
                <a:cs typeface="Consolas" panose="020B0609020204030204" pitchFamily="49" charset="0"/>
              </a:rPr>
              <a:t>  ...</a:t>
            </a:r>
          </a:p>
          <a:p>
            <a:pPr algn="l"/>
            <a:endParaRPr lang="en-US" sz="2000" dirty="0">
              <a:latin typeface="Consolas" panose="020B0609020204030204" pitchFamily="49" charset="0"/>
              <a:ea typeface="Gill Sans" charset="0"/>
              <a:cs typeface="Consolas" panose="020B0609020204030204" pitchFamily="49" charset="0"/>
            </a:endParaRPr>
          </a:p>
          <a:p>
            <a:pPr algn="l"/>
            <a:r>
              <a:rPr lang="en-US" sz="2000" dirty="0">
                <a:latin typeface="Consolas" panose="020B0609020204030204" pitchFamily="49" charset="0"/>
                <a:ea typeface="Gill Sans" charset="0"/>
                <a:cs typeface="Consolas" panose="020B0609020204030204" pitchFamily="49" charset="0"/>
              </a:rPr>
              <a:t>fallback: </a:t>
            </a:r>
          </a:p>
          <a:p>
            <a:pPr algn="l"/>
            <a:r>
              <a:rPr lang="en-US" sz="2000" dirty="0">
                <a:latin typeface="Consolas" panose="020B0609020204030204" pitchFamily="49" charset="0"/>
                <a:ea typeface="Gill Sans" charset="0"/>
                <a:cs typeface="Consolas" panose="020B0609020204030204" pitchFamily="49" charset="0"/>
              </a:rPr>
              <a:t>  t2 = </a:t>
            </a:r>
            <a:r>
              <a:rPr lang="en-US" sz="2000" dirty="0" err="1">
                <a:latin typeface="Consolas" panose="020B0609020204030204" pitchFamily="49" charset="0"/>
                <a:ea typeface="Gill Sans" charset="0"/>
                <a:cs typeface="Consolas" panose="020B0609020204030204" pitchFamily="49" charset="0"/>
              </a:rPr>
              <a:t>ldvirtfunaddr</a:t>
            </a:r>
            <a:r>
              <a:rPr lang="en-US" sz="2000" dirty="0">
                <a:latin typeface="Consolas" panose="020B0609020204030204" pitchFamily="49" charset="0"/>
                <a:ea typeface="Gill Sans" charset="0"/>
                <a:cs typeface="Consolas" panose="020B0609020204030204" pitchFamily="49" charset="0"/>
              </a:rPr>
              <a:t> t1, A::</a:t>
            </a:r>
            <a:r>
              <a:rPr lang="en-US" sz="2000" dirty="0" err="1">
                <a:latin typeface="Consolas" panose="020B0609020204030204" pitchFamily="49" charset="0"/>
                <a:ea typeface="Gill Sans" charset="0"/>
                <a:cs typeface="Consolas" panose="020B0609020204030204" pitchFamily="49" charset="0"/>
              </a:rPr>
              <a:t>foo</a:t>
            </a:r>
            <a:endParaRPr lang="en-US" sz="2000" dirty="0">
              <a:latin typeface="Consolas" panose="020B0609020204030204" pitchFamily="49" charset="0"/>
              <a:ea typeface="Gill Sans" charset="0"/>
              <a:cs typeface="Consolas" panose="020B0609020204030204" pitchFamily="49" charset="0"/>
            </a:endParaRPr>
          </a:p>
          <a:p>
            <a:pPr algn="l"/>
            <a:r>
              <a:rPr lang="en-US" sz="2000" dirty="0">
                <a:latin typeface="Consolas" panose="020B0609020204030204" pitchFamily="49" charset="0"/>
                <a:ea typeface="Gill Sans" charset="0"/>
                <a:cs typeface="Consolas" panose="020B0609020204030204" pitchFamily="49" charset="0"/>
              </a:rPr>
              <a:t>  t3 = call [t2] (x)</a:t>
            </a:r>
          </a:p>
          <a:p>
            <a:pPr algn="l"/>
            <a:r>
              <a:rPr lang="en-US" sz="2000" dirty="0">
                <a:latin typeface="Consolas" panose="020B0609020204030204" pitchFamily="49" charset="0"/>
                <a:ea typeface="Gill Sans" charset="0"/>
                <a:cs typeface="Consolas" panose="020B0609020204030204" pitchFamily="49" charset="0"/>
              </a:rPr>
              <a:t>  </a:t>
            </a:r>
            <a:r>
              <a:rPr lang="en-US" sz="2000" dirty="0" err="1">
                <a:latin typeface="Consolas" panose="020B0609020204030204" pitchFamily="49" charset="0"/>
                <a:ea typeface="Gill Sans" charset="0"/>
                <a:cs typeface="Consolas" panose="020B0609020204030204" pitchFamily="49" charset="0"/>
              </a:rPr>
              <a:t>goto</a:t>
            </a:r>
            <a:r>
              <a:rPr lang="en-US" sz="2000" dirty="0">
                <a:latin typeface="Consolas" panose="020B0609020204030204" pitchFamily="49" charset="0"/>
                <a:ea typeface="Gill Sans" charset="0"/>
                <a:cs typeface="Consolas" panose="020B0609020204030204" pitchFamily="49" charset="0"/>
              </a:rPr>
              <a:t> next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X1-</a:t>
            </a:r>
            <a:fld id="{D60129FB-96EC-407D-A4BA-9F72A61BD8C5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 dirty="0"/>
          </a:p>
        </p:txBody>
      </p:sp>
      <p:sp>
        <p:nvSpPr>
          <p:cNvPr id="2" name="Rectangular Callout 1"/>
          <p:cNvSpPr/>
          <p:nvPr/>
        </p:nvSpPr>
        <p:spPr bwMode="auto">
          <a:xfrm>
            <a:off x="228600" y="1867420"/>
            <a:ext cx="2466975" cy="405505"/>
          </a:xfrm>
          <a:prstGeom prst="wedgeRectCallout">
            <a:avLst>
              <a:gd name="adj1" fmla="val 40531"/>
              <a:gd name="adj2" fmla="val 312402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B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::foo() { return 2; }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" name="Rectangular Callout 9"/>
          <p:cNvSpPr/>
          <p:nvPr/>
        </p:nvSpPr>
        <p:spPr bwMode="auto">
          <a:xfrm>
            <a:off x="4086225" y="915915"/>
            <a:ext cx="2466975" cy="631424"/>
          </a:xfrm>
          <a:prstGeom prst="wedgeRectCallout">
            <a:avLst>
              <a:gd name="adj1" fmla="val -103099"/>
              <a:gd name="adj2" fmla="val 336689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on class-load, stomp with jump fallback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r>
              <a:rPr lang="en-US"/>
              <a:t>Benefits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2017713"/>
            <a:ext cx="8305800" cy="3468687"/>
          </a:xfrm>
          <a:ln/>
        </p:spPr>
        <p:txBody>
          <a:bodyPr>
            <a:normAutofit fontScale="92500" lnSpcReduction="20000"/>
          </a:bodyPr>
          <a:lstStyle/>
          <a:p>
            <a:pPr marL="625056"/>
            <a:r>
              <a:rPr lang="en-US" sz="2400" dirty="0" smtClean="0"/>
              <a:t>Removes overhead of function-call</a:t>
            </a:r>
          </a:p>
          <a:p>
            <a:pPr marL="625056"/>
            <a:endParaRPr lang="en-US" sz="2400" dirty="0"/>
          </a:p>
          <a:p>
            <a:pPr marL="937584" lvl="1"/>
            <a:r>
              <a:rPr lang="en-US" sz="2000" dirty="0"/>
              <a:t>No </a:t>
            </a:r>
            <a:r>
              <a:rPr lang="en-US" sz="2000" dirty="0" smtClean="0"/>
              <a:t>marshalling of arguments</a:t>
            </a:r>
          </a:p>
          <a:p>
            <a:pPr marL="937584" lvl="1"/>
            <a:r>
              <a:rPr lang="en-US" sz="2000" dirty="0" smtClean="0"/>
              <a:t>No </a:t>
            </a:r>
            <a:r>
              <a:rPr lang="en-US" sz="2000" dirty="0" err="1" smtClean="0"/>
              <a:t>u</a:t>
            </a:r>
            <a:r>
              <a:rPr lang="en-US" sz="2000" dirty="0" err="1" smtClean="0"/>
              <a:t>nmarshalling</a:t>
            </a:r>
            <a:r>
              <a:rPr lang="en-US" sz="2000" dirty="0" smtClean="0"/>
              <a:t> of return value</a:t>
            </a:r>
            <a:endParaRPr lang="en-US" sz="2000" dirty="0"/>
          </a:p>
          <a:p>
            <a:pPr marL="937584" lvl="1"/>
            <a:r>
              <a:rPr lang="en-US" sz="2000" dirty="0"/>
              <a:t>Better </a:t>
            </a:r>
            <a:r>
              <a:rPr lang="en-US" sz="2000" dirty="0" smtClean="0"/>
              <a:t>instruction-cache (I-cache) locality</a:t>
            </a:r>
          </a:p>
          <a:p>
            <a:pPr marL="937584" lvl="1"/>
            <a:endParaRPr lang="en-US" sz="2000" dirty="0"/>
          </a:p>
          <a:p>
            <a:pPr marL="625056"/>
            <a:r>
              <a:rPr lang="en-US" sz="2400" dirty="0" smtClean="0"/>
              <a:t>Bonus: expands opportunities for further optimization</a:t>
            </a:r>
          </a:p>
          <a:p>
            <a:pPr marL="625056"/>
            <a:endParaRPr lang="en-US" sz="2400" dirty="0"/>
          </a:p>
          <a:p>
            <a:pPr marL="937584" lvl="1"/>
            <a:r>
              <a:rPr lang="en-US" sz="2000" dirty="0"/>
              <a:t>CSE, </a:t>
            </a:r>
            <a:r>
              <a:rPr lang="en-US" sz="2000" dirty="0" smtClean="0"/>
              <a:t>constant-prop, DCE, </a:t>
            </a:r>
            <a:r>
              <a:rPr lang="en-US" sz="2000" dirty="0"/>
              <a:t>...</a:t>
            </a:r>
          </a:p>
          <a:p>
            <a:pPr marL="937584" lvl="1"/>
            <a:r>
              <a:rPr lang="en-US" sz="2000" dirty="0"/>
              <a:t>Poor man’s </a:t>
            </a:r>
            <a:r>
              <a:rPr lang="en-US" sz="2000" dirty="0" err="1"/>
              <a:t>interprocedural</a:t>
            </a:r>
            <a:r>
              <a:rPr lang="en-US" sz="2000" dirty="0"/>
              <a:t> optimization</a:t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X1-</a:t>
            </a:r>
            <a:fld id="{D60129FB-96EC-407D-A4BA-9F72A61BD8C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r>
              <a:rPr lang="en-US"/>
              <a:t>Costs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85800" y="2017713"/>
            <a:ext cx="8153400" cy="4114800"/>
          </a:xfrm>
          <a:ln/>
        </p:spPr>
        <p:txBody>
          <a:bodyPr/>
          <a:lstStyle/>
          <a:p>
            <a:pPr marL="625056"/>
            <a:r>
              <a:rPr lang="en-US" sz="2400" dirty="0"/>
              <a:t>Code </a:t>
            </a:r>
            <a:r>
              <a:rPr lang="en-US" sz="2400" dirty="0" smtClean="0"/>
              <a:t>size</a:t>
            </a:r>
          </a:p>
          <a:p>
            <a:pPr marL="625056"/>
            <a:endParaRPr lang="en-US" sz="2400" dirty="0"/>
          </a:p>
          <a:p>
            <a:pPr marL="937584" lvl="1"/>
            <a:r>
              <a:rPr lang="en-US" sz="2000" dirty="0"/>
              <a:t>Typically expands overall program size</a:t>
            </a:r>
          </a:p>
          <a:p>
            <a:pPr marL="937584" lvl="1"/>
            <a:r>
              <a:rPr lang="en-US" sz="2000" dirty="0"/>
              <a:t>Can hurt </a:t>
            </a:r>
            <a:r>
              <a:rPr lang="en-US" sz="2000" dirty="0" smtClean="0"/>
              <a:t>I-cache</a:t>
            </a:r>
          </a:p>
          <a:p>
            <a:pPr marL="937584" lvl="1"/>
            <a:endParaRPr lang="en-US" sz="2000" dirty="0"/>
          </a:p>
          <a:p>
            <a:pPr marL="625056"/>
            <a:r>
              <a:rPr lang="en-US" sz="2400" dirty="0"/>
              <a:t>Compilation </a:t>
            </a:r>
            <a:r>
              <a:rPr lang="en-US" sz="2400" dirty="0" smtClean="0"/>
              <a:t>time</a:t>
            </a:r>
          </a:p>
          <a:p>
            <a:pPr marL="625056"/>
            <a:endParaRPr lang="en-US" sz="2400" dirty="0"/>
          </a:p>
          <a:p>
            <a:pPr marL="937584" lvl="1"/>
            <a:r>
              <a:rPr lang="en-US" sz="2000" dirty="0" smtClean="0"/>
              <a:t>Large </a:t>
            </a:r>
            <a:r>
              <a:rPr lang="en-US" sz="2000" dirty="0"/>
              <a:t>methods </a:t>
            </a:r>
            <a:r>
              <a:rPr lang="en-US" sz="2000" dirty="0" smtClean="0"/>
              <a:t>take longer to compile - hurts "through-put"</a:t>
            </a:r>
          </a:p>
          <a:p>
            <a:pPr marL="937584" lvl="1"/>
            <a:r>
              <a:rPr lang="en-US" sz="2000" dirty="0" err="1" smtClean="0"/>
              <a:t>Eg</a:t>
            </a:r>
            <a:r>
              <a:rPr lang="en-US" sz="2000" dirty="0" smtClean="0"/>
              <a:t>: optimizing, instruction-selection, register-allocation</a:t>
            </a:r>
          </a:p>
          <a:p>
            <a:pPr marL="937584" lvl="1"/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X1-</a:t>
            </a:r>
            <a:fld id="{D60129FB-96EC-407D-A4BA-9F72A61BD8C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r>
              <a:rPr lang="en-US" dirty="0"/>
              <a:t>Language / </a:t>
            </a:r>
            <a:r>
              <a:rPr lang="en-US" dirty="0" smtClean="0"/>
              <a:t>Runtime </a:t>
            </a:r>
            <a:r>
              <a:rPr lang="en-US" dirty="0"/>
              <a:t>A</a:t>
            </a:r>
            <a:r>
              <a:rPr lang="en-US" dirty="0" smtClean="0"/>
              <a:t>spects</a:t>
            </a:r>
            <a:endParaRPr lang="en-US" dirty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62000" y="1295400"/>
            <a:ext cx="7772400" cy="5105400"/>
          </a:xfrm>
          <a:ln/>
        </p:spPr>
        <p:txBody>
          <a:bodyPr>
            <a:normAutofit fontScale="92500" lnSpcReduction="10000"/>
          </a:bodyPr>
          <a:lstStyle/>
          <a:p>
            <a:pPr marL="625056"/>
            <a:r>
              <a:rPr lang="en-US" sz="2400" dirty="0"/>
              <a:t>What is the cost of a function call?</a:t>
            </a:r>
          </a:p>
          <a:p>
            <a:pPr marL="937584" lvl="1"/>
            <a:r>
              <a:rPr lang="en-US" sz="2000" dirty="0"/>
              <a:t>C: </a:t>
            </a:r>
            <a:r>
              <a:rPr lang="en-US" sz="2000" dirty="0" smtClean="0"/>
              <a:t>cheap</a:t>
            </a:r>
          </a:p>
          <a:p>
            <a:pPr marL="937584" lvl="1"/>
            <a:r>
              <a:rPr lang="en-US" sz="2000" dirty="0" smtClean="0"/>
              <a:t>Java</a:t>
            </a:r>
            <a:r>
              <a:rPr lang="en-US" sz="2000" dirty="0"/>
              <a:t>: </a:t>
            </a:r>
            <a:r>
              <a:rPr lang="en-US" sz="2000" dirty="0" smtClean="0"/>
              <a:t>moderate</a:t>
            </a:r>
            <a:r>
              <a:rPr lang="en-US" sz="2000" dirty="0"/>
              <a:t> </a:t>
            </a:r>
            <a:r>
              <a:rPr lang="en-US" sz="2000" dirty="0" smtClean="0"/>
              <a:t>(virtual dispatch)</a:t>
            </a:r>
          </a:p>
          <a:p>
            <a:pPr marL="937584" lvl="1"/>
            <a:r>
              <a:rPr lang="en-US" sz="2000" dirty="0" smtClean="0"/>
              <a:t>Python</a:t>
            </a:r>
            <a:r>
              <a:rPr lang="en-US" sz="2000" dirty="0"/>
              <a:t>: </a:t>
            </a:r>
            <a:r>
              <a:rPr lang="en-US" sz="2000" dirty="0" smtClean="0"/>
              <a:t>expensive</a:t>
            </a:r>
          </a:p>
          <a:p>
            <a:pPr marL="937584" lvl="1"/>
            <a:endParaRPr lang="en-US" sz="2000" dirty="0"/>
          </a:p>
          <a:p>
            <a:pPr marL="625056"/>
            <a:r>
              <a:rPr lang="en-US" sz="2400" dirty="0"/>
              <a:t>Are targets resolved at compile time or run time?</a:t>
            </a:r>
          </a:p>
          <a:p>
            <a:pPr marL="937584" lvl="1"/>
            <a:r>
              <a:rPr lang="en-US" sz="2000" dirty="0"/>
              <a:t>C: compile </a:t>
            </a:r>
            <a:r>
              <a:rPr lang="en-US" sz="2000" dirty="0" smtClean="0"/>
              <a:t>time</a:t>
            </a:r>
          </a:p>
          <a:p>
            <a:pPr marL="937584" lvl="1"/>
            <a:r>
              <a:rPr lang="en-US" sz="2000" dirty="0" smtClean="0"/>
              <a:t>Java</a:t>
            </a:r>
            <a:r>
              <a:rPr lang="en-US" sz="2000" dirty="0"/>
              <a:t>, Python: </a:t>
            </a:r>
            <a:r>
              <a:rPr lang="en-US" sz="2000" dirty="0" smtClean="0"/>
              <a:t>runtime</a:t>
            </a:r>
          </a:p>
          <a:p>
            <a:pPr marL="937584" lvl="1"/>
            <a:endParaRPr lang="en-US" sz="2000" dirty="0"/>
          </a:p>
          <a:p>
            <a:pPr marL="625056"/>
            <a:r>
              <a:rPr lang="en-US" sz="2400" dirty="0"/>
              <a:t>Is the whole program available for analysis</a:t>
            </a:r>
            <a:r>
              <a:rPr lang="en-US" sz="2400" dirty="0" smtClean="0"/>
              <a:t>?</a:t>
            </a:r>
          </a:p>
          <a:p>
            <a:pPr marL="1025106" lvl="1"/>
            <a:r>
              <a:rPr lang="en-US" sz="2000" dirty="0" smtClean="0"/>
              <a:t>"separate compilation"</a:t>
            </a:r>
            <a:endParaRPr lang="en-US" sz="2000" dirty="0" smtClean="0"/>
          </a:p>
          <a:p>
            <a:pPr marL="625056"/>
            <a:endParaRPr lang="en-US" sz="2400" dirty="0"/>
          </a:p>
          <a:p>
            <a:pPr marL="625056"/>
            <a:r>
              <a:rPr lang="en-US" sz="2400" dirty="0"/>
              <a:t>Is profile information available</a:t>
            </a:r>
            <a:r>
              <a:rPr lang="en-US" sz="2400" dirty="0" smtClean="0"/>
              <a:t>?</a:t>
            </a:r>
          </a:p>
          <a:p>
            <a:pPr marL="1025106" lvl="1"/>
            <a:r>
              <a:rPr lang="en-US" sz="2000" dirty="0" err="1" smtClean="0"/>
              <a:t>Eg</a:t>
            </a:r>
            <a:r>
              <a:rPr lang="en-US" sz="2000" dirty="0" smtClean="0"/>
              <a:t>: if "f" is rarely called, don't inline it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X1-</a:t>
            </a:r>
            <a:fld id="{D60129FB-96EC-407D-A4BA-9F72A61BD8C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r>
              <a:rPr lang="en-US" dirty="0"/>
              <a:t>When to </a:t>
            </a:r>
            <a:r>
              <a:rPr lang="en-US" dirty="0" smtClean="0"/>
              <a:t>Inline</a:t>
            </a:r>
            <a:r>
              <a:rPr lang="en-US" dirty="0"/>
              <a:t>?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1676400"/>
            <a:ext cx="8458200" cy="3276600"/>
          </a:xfrm>
          <a:ln/>
        </p:spPr>
        <p:txBody>
          <a:bodyPr>
            <a:normAutofit fontScale="92500"/>
          </a:bodyPr>
          <a:lstStyle/>
          <a:p>
            <a:pPr marL="625056"/>
            <a:r>
              <a:rPr lang="en-US" sz="2400" dirty="0" err="1"/>
              <a:t>Jikes</a:t>
            </a:r>
            <a:r>
              <a:rPr lang="en-US" sz="2400" dirty="0"/>
              <a:t> RVM (with Hazelwood/Grove adaptations</a:t>
            </a:r>
            <a:r>
              <a:rPr lang="en-US" sz="2400" dirty="0" smtClean="0"/>
              <a:t>):</a:t>
            </a:r>
          </a:p>
          <a:p>
            <a:pPr marL="625056"/>
            <a:endParaRPr lang="en-US" sz="2400" dirty="0"/>
          </a:p>
          <a:p>
            <a:pPr marL="537534"/>
            <a:r>
              <a:rPr lang="en-US" sz="2200" dirty="0"/>
              <a:t>Call </a:t>
            </a:r>
            <a:r>
              <a:rPr lang="en-US" sz="2200" dirty="0" smtClean="0"/>
              <a:t>Instruction </a:t>
            </a:r>
            <a:r>
              <a:rPr lang="en-US" sz="2200" dirty="0"/>
              <a:t>Sequence (CIS) = # of </a:t>
            </a:r>
            <a:r>
              <a:rPr lang="en-US" sz="2200" dirty="0" smtClean="0"/>
              <a:t>instructions to </a:t>
            </a:r>
            <a:r>
              <a:rPr lang="en-US" sz="2200" dirty="0"/>
              <a:t>make </a:t>
            </a:r>
            <a:r>
              <a:rPr lang="en-US" sz="2200" dirty="0" smtClean="0"/>
              <a:t>call</a:t>
            </a:r>
          </a:p>
          <a:p>
            <a:pPr marL="537534"/>
            <a:endParaRPr lang="en-US" sz="2200" dirty="0"/>
          </a:p>
          <a:p>
            <a:pPr marL="850062" lvl="1"/>
            <a:r>
              <a:rPr lang="en-US" sz="1900" dirty="0"/>
              <a:t>Tiny </a:t>
            </a:r>
            <a:r>
              <a:rPr lang="en-US" sz="1900" dirty="0" smtClean="0"/>
              <a:t>(size </a:t>
            </a:r>
            <a:r>
              <a:rPr lang="en-US" sz="1900" dirty="0" smtClean="0"/>
              <a:t>&lt; 2x call size): </a:t>
            </a:r>
            <a:r>
              <a:rPr lang="en-US" sz="1900" dirty="0"/>
              <a:t>	</a:t>
            </a:r>
            <a:r>
              <a:rPr lang="en-US" sz="1900" dirty="0" smtClean="0"/>
              <a:t>Always </a:t>
            </a:r>
            <a:r>
              <a:rPr lang="en-US" sz="1900" dirty="0"/>
              <a:t>inline</a:t>
            </a:r>
          </a:p>
          <a:p>
            <a:pPr marL="850062" lvl="1"/>
            <a:r>
              <a:rPr lang="en-US" sz="1900" dirty="0"/>
              <a:t>Small (2-5x</a:t>
            </a:r>
            <a:r>
              <a:rPr lang="en-US" sz="1900" dirty="0" smtClean="0"/>
              <a:t>): </a:t>
            </a:r>
            <a:r>
              <a:rPr lang="en-US" sz="1900" dirty="0" smtClean="0"/>
              <a:t>		Inline </a:t>
            </a:r>
            <a:r>
              <a:rPr lang="en-US" sz="1900" dirty="0"/>
              <a:t>subject to space </a:t>
            </a:r>
            <a:r>
              <a:rPr lang="en-US" sz="1900" dirty="0" smtClean="0"/>
              <a:t>constraints</a:t>
            </a:r>
            <a:endParaRPr lang="en-US" sz="1900" dirty="0"/>
          </a:p>
          <a:p>
            <a:pPr marL="850062" lvl="1"/>
            <a:r>
              <a:rPr lang="en-US" sz="1900" dirty="0"/>
              <a:t>Medium (5-25x</a:t>
            </a:r>
            <a:r>
              <a:rPr lang="en-US" sz="1900" dirty="0" smtClean="0"/>
              <a:t>): </a:t>
            </a:r>
            <a:r>
              <a:rPr lang="en-US" sz="1900" dirty="0" smtClean="0"/>
              <a:t>		Inline </a:t>
            </a:r>
            <a:r>
              <a:rPr lang="en-US" sz="1900" dirty="0"/>
              <a:t>if hot (</a:t>
            </a:r>
            <a:r>
              <a:rPr lang="en-US" sz="1900" dirty="0" smtClean="0"/>
              <a:t>subject </a:t>
            </a:r>
            <a:r>
              <a:rPr lang="en-US" sz="1900" dirty="0"/>
              <a:t>to </a:t>
            </a:r>
            <a:r>
              <a:rPr lang="en-US" sz="1900" dirty="0" smtClean="0"/>
              <a:t>space constraints)</a:t>
            </a:r>
            <a:endParaRPr lang="en-US" sz="1900" dirty="0"/>
          </a:p>
          <a:p>
            <a:pPr marL="850062" lvl="1"/>
            <a:r>
              <a:rPr lang="en-US" sz="1900" dirty="0" smtClean="0"/>
              <a:t>Large: 			Never </a:t>
            </a:r>
            <a:r>
              <a:rPr lang="en-US" sz="1900" dirty="0"/>
              <a:t>inline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X1-</a:t>
            </a:r>
            <a:fld id="{D60129FB-96EC-407D-A4BA-9F72A61BD8C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447800" y="5105400"/>
            <a:ext cx="6248400" cy="646331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99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"We should forget about small efficiencies, say about 97% of the time: premature optimization is the root of all evil</a:t>
            </a:r>
            <a:r>
              <a:rPr lang="en-US" dirty="0" smtClean="0"/>
              <a:t>"</a:t>
            </a:r>
            <a:endParaRPr lang="en-US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Gathering </a:t>
            </a:r>
            <a:r>
              <a:rPr lang="en-US" dirty="0" smtClean="0"/>
              <a:t>Profile </a:t>
            </a:r>
            <a:r>
              <a:rPr lang="en-US" dirty="0"/>
              <a:t>I</a:t>
            </a:r>
            <a:r>
              <a:rPr lang="en-US" dirty="0" smtClean="0"/>
              <a:t>nfo</a:t>
            </a:r>
            <a:endParaRPr lang="en-US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1458190"/>
            <a:ext cx="7772400" cy="4333009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Counter-based:  Instrument edges in </a:t>
            </a:r>
            <a:r>
              <a:rPr lang="en-US" sz="2800" dirty="0" err="1" smtClean="0"/>
              <a:t>flowgraph</a:t>
            </a:r>
            <a:endParaRPr lang="en-US" sz="2800" dirty="0" smtClean="0"/>
          </a:p>
          <a:p>
            <a:pPr lvl="1"/>
            <a:r>
              <a:rPr lang="en-US" sz="2400" dirty="0" smtClean="0"/>
              <a:t>Entry + loop back edges</a:t>
            </a:r>
          </a:p>
          <a:p>
            <a:pPr lvl="1"/>
            <a:r>
              <a:rPr lang="en-US" sz="2400" dirty="0" smtClean="0"/>
              <a:t>Enough edges (enough to get good results without excessive overhead)</a:t>
            </a:r>
          </a:p>
          <a:p>
            <a:pPr lvl="1"/>
            <a:r>
              <a:rPr lang="en-US" sz="2400" dirty="0" smtClean="0"/>
              <a:t>Expensive - </a:t>
            </a:r>
            <a:r>
              <a:rPr lang="en-US" sz="2400" dirty="0" smtClean="0"/>
              <a:t>always removed </a:t>
            </a:r>
            <a:r>
              <a:rPr lang="en-US" sz="2400" dirty="0" smtClean="0"/>
              <a:t>in optimized </a:t>
            </a:r>
            <a:r>
              <a:rPr lang="en-US" sz="2400" dirty="0" smtClean="0"/>
              <a:t>code</a:t>
            </a:r>
          </a:p>
          <a:p>
            <a:pPr lvl="1"/>
            <a:r>
              <a:rPr lang="en-US" sz="2400" dirty="0" smtClean="0"/>
              <a:t>Depends critically on the "training sets"</a:t>
            </a:r>
            <a:endParaRPr lang="en-US" sz="2400" dirty="0" smtClean="0"/>
          </a:p>
          <a:p>
            <a:pPr lvl="1"/>
            <a:endParaRPr lang="en-US" sz="2400" dirty="0" smtClean="0"/>
          </a:p>
          <a:p>
            <a:r>
              <a:rPr lang="en-US" sz="2800" dirty="0" smtClean="0"/>
              <a:t>Call-stack </a:t>
            </a:r>
            <a:r>
              <a:rPr lang="en-US" sz="2800" dirty="0" smtClean="0"/>
              <a:t>sampling</a:t>
            </a:r>
          </a:p>
          <a:p>
            <a:pPr lvl="1"/>
            <a:r>
              <a:rPr lang="en-US" sz="2400" dirty="0" smtClean="0"/>
              <a:t>Periodically walk stack</a:t>
            </a:r>
          </a:p>
          <a:p>
            <a:pPr lvl="1"/>
            <a:r>
              <a:rPr lang="en-US" sz="2400" dirty="0" smtClean="0"/>
              <a:t>Interrupt-based or </a:t>
            </a:r>
            <a:r>
              <a:rPr lang="en-US" sz="2400" dirty="0" smtClean="0"/>
              <a:t>instrumentation-based</a:t>
            </a:r>
          </a:p>
          <a:p>
            <a:pPr lvl="1"/>
            <a:r>
              <a:rPr lang="en-US" sz="2400" dirty="0" smtClean="0"/>
              <a:t>May gather info on what called what (</a:t>
            </a:r>
            <a:r>
              <a:rPr lang="en-US" sz="2400" dirty="0" err="1" smtClean="0"/>
              <a:t>callsite</a:t>
            </a:r>
            <a:r>
              <a:rPr lang="en-US" sz="2400" dirty="0" smtClean="0"/>
              <a:t> info)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nl-NL" smtClean="0"/>
              <a:t>Jim Hogg - UW - CSE - P501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en-US" smtClean="0"/>
              <a:t>X1-</a:t>
            </a:r>
            <a:fld id="{D60129FB-96EC-407D-A4BA-9F72A61BD8C5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381000" y="1524000"/>
            <a:ext cx="8305800" cy="43434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OO encourages lots of small </a:t>
            </a:r>
            <a:r>
              <a:rPr lang="en-US" sz="2800" dirty="0" smtClean="0"/>
              <a:t>methods</a:t>
            </a:r>
          </a:p>
          <a:p>
            <a:endParaRPr lang="en-US" sz="2800" dirty="0" smtClean="0"/>
          </a:p>
          <a:p>
            <a:pPr lvl="1"/>
            <a:r>
              <a:rPr lang="en-US" sz="2400" dirty="0" smtClean="0"/>
              <a:t>getters, setters, ...</a:t>
            </a:r>
          </a:p>
          <a:p>
            <a:pPr lvl="1"/>
            <a:r>
              <a:rPr lang="en-US" sz="2400" dirty="0" err="1" smtClean="0"/>
              <a:t>Inlining</a:t>
            </a:r>
            <a:r>
              <a:rPr lang="en-US" sz="2400" dirty="0" smtClean="0"/>
              <a:t> is a requirement for performance</a:t>
            </a:r>
          </a:p>
          <a:p>
            <a:pPr lvl="2"/>
            <a:r>
              <a:rPr lang="en-US" sz="2000" dirty="0" smtClean="0"/>
              <a:t>High call overhead </a:t>
            </a:r>
            <a:r>
              <a:rPr lang="en-US" sz="2000" dirty="0" err="1" smtClean="0"/>
              <a:t>wrt</a:t>
            </a:r>
            <a:r>
              <a:rPr lang="en-US" sz="2000" dirty="0" smtClean="0"/>
              <a:t> total execution</a:t>
            </a:r>
          </a:p>
          <a:p>
            <a:pPr lvl="2"/>
            <a:r>
              <a:rPr lang="en-US" sz="2000" dirty="0" smtClean="0"/>
              <a:t>Limited scope for compiler optimizations without </a:t>
            </a:r>
            <a:r>
              <a:rPr lang="en-US" sz="2000" dirty="0" smtClean="0"/>
              <a:t>it</a:t>
            </a:r>
          </a:p>
          <a:p>
            <a:pPr lvl="2"/>
            <a:endParaRPr lang="en-US" sz="2000" dirty="0" smtClean="0"/>
          </a:p>
          <a:p>
            <a:pPr lvl="1"/>
            <a:r>
              <a:rPr lang="en-US" sz="2400" dirty="0" smtClean="0"/>
              <a:t>For Java, </a:t>
            </a:r>
            <a:r>
              <a:rPr lang="en-US" sz="2400" dirty="0" smtClean="0"/>
              <a:t>C# ,</a:t>
            </a:r>
            <a:r>
              <a:rPr lang="en-US" sz="2400" dirty="0" err="1" smtClean="0"/>
              <a:t>etc</a:t>
            </a:r>
            <a:r>
              <a:rPr lang="en-US" sz="2400" dirty="0" smtClean="0"/>
              <a:t> if </a:t>
            </a:r>
            <a:r>
              <a:rPr lang="en-US" sz="2400" dirty="0" smtClean="0"/>
              <a:t>you’re going to anything, do this</a:t>
            </a:r>
            <a:r>
              <a:rPr lang="en-US" sz="2400" dirty="0" smtClean="0"/>
              <a:t>!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But ... virtual methods are a challenge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nl-NL" smtClean="0"/>
              <a:t>Jim Hogg - UW - CSE - P501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smtClean="0"/>
              <a:t>X1-</a:t>
            </a:r>
            <a:fld id="{D60129FB-96EC-407D-A4BA-9F72A61BD8C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1295400" y="65876"/>
            <a:ext cx="7848600" cy="635266"/>
          </a:xfrm>
          <a:solidFill>
            <a:srgbClr val="C00000"/>
          </a:solidFill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Devirtualization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r>
              <a:rPr lang="en-US" dirty="0"/>
              <a:t>Virtual </a:t>
            </a:r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352800" y="1828800"/>
            <a:ext cx="5257800" cy="1981200"/>
          </a:xfrm>
          <a:ln/>
        </p:spPr>
        <p:txBody>
          <a:bodyPr>
            <a:noAutofit/>
          </a:bodyPr>
          <a:lstStyle/>
          <a:p>
            <a:pPr marL="625056"/>
            <a:r>
              <a:rPr lang="en-US" sz="1800" dirty="0"/>
              <a:t>In general, we cannot determine the target until runtime</a:t>
            </a:r>
          </a:p>
          <a:p>
            <a:pPr marL="625056"/>
            <a:endParaRPr lang="en-US" sz="1800" dirty="0"/>
          </a:p>
          <a:p>
            <a:pPr marL="625056"/>
            <a:r>
              <a:rPr lang="en-US" sz="1800" dirty="0"/>
              <a:t>Some languages (</a:t>
            </a:r>
            <a:r>
              <a:rPr lang="en-US" sz="1800" dirty="0" err="1" smtClean="0"/>
              <a:t>eg</a:t>
            </a:r>
            <a:r>
              <a:rPr lang="en-US" sz="1800" dirty="0" smtClean="0"/>
              <a:t>, Java</a:t>
            </a:r>
            <a:r>
              <a:rPr lang="en-US" sz="1800" dirty="0"/>
              <a:t>) allow </a:t>
            </a:r>
            <a:r>
              <a:rPr lang="en-US" sz="1800" i="1" dirty="0"/>
              <a:t>dynamic class loading</a:t>
            </a:r>
            <a:r>
              <a:rPr lang="en-US" sz="1800" dirty="0"/>
              <a:t>: </a:t>
            </a:r>
            <a:r>
              <a:rPr lang="en-US" sz="1800" dirty="0" smtClean="0"/>
              <a:t>all </a:t>
            </a:r>
            <a:r>
              <a:rPr lang="en-US" sz="1800" dirty="0"/>
              <a:t>subclasses of A may not be visible until runtime</a:t>
            </a:r>
          </a:p>
        </p:txBody>
      </p:sp>
      <p:sp>
        <p:nvSpPr>
          <p:cNvPr id="25603" name="Rectangle 3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457200" y="1127731"/>
            <a:ext cx="2695270" cy="3600986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99000">
                <a:schemeClr val="accent1"/>
              </a:gs>
            </a:gsLst>
            <a:lin ang="5400000" scaled="1"/>
          </a:gradFill>
          <a:ln w="12700" cap="flat">
            <a:solidFill>
              <a:schemeClr val="tx1"/>
            </a:solidFill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dirty="0">
                <a:ea typeface="Gill Sans" charset="0"/>
                <a:cs typeface="Gill Sans" charset="0"/>
              </a:rPr>
              <a:t>class A {</a:t>
            </a:r>
          </a:p>
          <a:p>
            <a:pPr algn="l"/>
            <a:r>
              <a:rPr lang="en-US" dirty="0">
                <a:ea typeface="Gill Sans" charset="0"/>
                <a:cs typeface="Gill Sans" charset="0"/>
              </a:rPr>
              <a:t>  </a:t>
            </a:r>
            <a:r>
              <a:rPr lang="en-US" dirty="0" err="1">
                <a:ea typeface="Gill Sans" charset="0"/>
                <a:cs typeface="Gill Sans" charset="0"/>
              </a:rPr>
              <a:t>int</a:t>
            </a:r>
            <a:r>
              <a:rPr lang="en-US" dirty="0">
                <a:ea typeface="Gill Sans" charset="0"/>
                <a:cs typeface="Gill Sans" charset="0"/>
              </a:rPr>
              <a:t> </a:t>
            </a:r>
            <a:r>
              <a:rPr lang="en-US" dirty="0" err="1">
                <a:ea typeface="Gill Sans" charset="0"/>
                <a:cs typeface="Gill Sans" charset="0"/>
              </a:rPr>
              <a:t>foo</a:t>
            </a:r>
            <a:r>
              <a:rPr lang="en-US" dirty="0">
                <a:ea typeface="Gill Sans" charset="0"/>
                <a:cs typeface="Gill Sans" charset="0"/>
              </a:rPr>
              <a:t>() { return 0; }</a:t>
            </a:r>
          </a:p>
          <a:p>
            <a:pPr algn="l"/>
            <a:r>
              <a:rPr lang="en-US" dirty="0">
                <a:ea typeface="Gill Sans" charset="0"/>
                <a:cs typeface="Gill Sans" charset="0"/>
              </a:rPr>
              <a:t>  </a:t>
            </a:r>
            <a:r>
              <a:rPr lang="en-US" dirty="0" err="1">
                <a:ea typeface="Gill Sans" charset="0"/>
                <a:cs typeface="Gill Sans" charset="0"/>
              </a:rPr>
              <a:t>int</a:t>
            </a:r>
            <a:r>
              <a:rPr lang="en-US" dirty="0">
                <a:ea typeface="Gill Sans" charset="0"/>
                <a:cs typeface="Gill Sans" charset="0"/>
              </a:rPr>
              <a:t> bar() { return 1; }</a:t>
            </a:r>
          </a:p>
          <a:p>
            <a:pPr algn="l"/>
            <a:r>
              <a:rPr lang="en-US" dirty="0">
                <a:ea typeface="Gill Sans" charset="0"/>
                <a:cs typeface="Gill Sans" charset="0"/>
              </a:rPr>
              <a:t>}</a:t>
            </a:r>
          </a:p>
          <a:p>
            <a:pPr algn="l"/>
            <a:endParaRPr lang="en-US" dirty="0">
              <a:ea typeface="Gill Sans" charset="0"/>
              <a:cs typeface="Gill Sans" charset="0"/>
            </a:endParaRPr>
          </a:p>
          <a:p>
            <a:pPr algn="l"/>
            <a:r>
              <a:rPr lang="en-US" dirty="0">
                <a:ea typeface="Gill Sans" charset="0"/>
                <a:cs typeface="Gill Sans" charset="0"/>
              </a:rPr>
              <a:t>class B extends A {</a:t>
            </a:r>
          </a:p>
          <a:p>
            <a:pPr algn="l"/>
            <a:r>
              <a:rPr lang="en-US" dirty="0">
                <a:ea typeface="Gill Sans" charset="0"/>
                <a:cs typeface="Gill Sans" charset="0"/>
              </a:rPr>
              <a:t>  </a:t>
            </a:r>
            <a:r>
              <a:rPr lang="en-US" dirty="0" err="1">
                <a:ea typeface="Gill Sans" charset="0"/>
                <a:cs typeface="Gill Sans" charset="0"/>
              </a:rPr>
              <a:t>int</a:t>
            </a:r>
            <a:r>
              <a:rPr lang="en-US" dirty="0">
                <a:ea typeface="Gill Sans" charset="0"/>
                <a:cs typeface="Gill Sans" charset="0"/>
              </a:rPr>
              <a:t> </a:t>
            </a:r>
            <a:r>
              <a:rPr lang="en-US" dirty="0" err="1">
                <a:ea typeface="Gill Sans" charset="0"/>
                <a:cs typeface="Gill Sans" charset="0"/>
              </a:rPr>
              <a:t>foo</a:t>
            </a:r>
            <a:r>
              <a:rPr lang="en-US" dirty="0">
                <a:ea typeface="Gill Sans" charset="0"/>
                <a:cs typeface="Gill Sans" charset="0"/>
              </a:rPr>
              <a:t>() { return 2; }</a:t>
            </a:r>
          </a:p>
          <a:p>
            <a:pPr algn="l"/>
            <a:r>
              <a:rPr lang="en-US" dirty="0">
                <a:ea typeface="Gill Sans" charset="0"/>
                <a:cs typeface="Gill Sans" charset="0"/>
              </a:rPr>
              <a:t>}</a:t>
            </a:r>
          </a:p>
          <a:p>
            <a:pPr algn="l"/>
            <a:endParaRPr lang="en-US" dirty="0">
              <a:ea typeface="Gill Sans" charset="0"/>
              <a:cs typeface="Gill Sans" charset="0"/>
            </a:endParaRPr>
          </a:p>
          <a:p>
            <a:pPr algn="l"/>
            <a:r>
              <a:rPr lang="en-US" dirty="0">
                <a:ea typeface="Gill Sans" charset="0"/>
                <a:cs typeface="Gill Sans" charset="0"/>
              </a:rPr>
              <a:t>void </a:t>
            </a:r>
            <a:r>
              <a:rPr lang="en-US" dirty="0" err="1">
                <a:ea typeface="Gill Sans" charset="0"/>
                <a:cs typeface="Gill Sans" charset="0"/>
              </a:rPr>
              <a:t>baz</a:t>
            </a:r>
            <a:r>
              <a:rPr lang="en-US" dirty="0">
                <a:ea typeface="Gill Sans" charset="0"/>
                <a:cs typeface="Gill Sans" charset="0"/>
              </a:rPr>
              <a:t>(A x) {</a:t>
            </a:r>
          </a:p>
          <a:p>
            <a:pPr algn="l"/>
            <a:r>
              <a:rPr lang="en-US" dirty="0">
                <a:ea typeface="Gill Sans" charset="0"/>
                <a:cs typeface="Gill Sans" charset="0"/>
              </a:rPr>
              <a:t>  </a:t>
            </a:r>
            <a:r>
              <a:rPr lang="en-US" dirty="0" smtClean="0">
                <a:ea typeface="Gill Sans" charset="0"/>
                <a:cs typeface="Gill Sans" charset="0"/>
              </a:rPr>
              <a:t> </a:t>
            </a:r>
            <a:r>
              <a:rPr lang="en-US" dirty="0">
                <a:ea typeface="Gill Sans" charset="0"/>
                <a:cs typeface="Gill Sans" charset="0"/>
              </a:rPr>
              <a:t>= x.foo();</a:t>
            </a:r>
          </a:p>
          <a:p>
            <a:pPr algn="l"/>
            <a:r>
              <a:rPr lang="en-US" dirty="0">
                <a:ea typeface="Gill Sans" charset="0"/>
                <a:cs typeface="Gill Sans" charset="0"/>
              </a:rPr>
              <a:t>  </a:t>
            </a:r>
            <a:r>
              <a:rPr lang="en-US" dirty="0" smtClean="0">
                <a:ea typeface="Gill Sans" charset="0"/>
                <a:cs typeface="Gill Sans" charset="0"/>
              </a:rPr>
              <a:t> </a:t>
            </a:r>
            <a:r>
              <a:rPr lang="en-US" dirty="0">
                <a:ea typeface="Gill Sans" charset="0"/>
                <a:cs typeface="Gill Sans" charset="0"/>
              </a:rPr>
              <a:t>= x.bar();</a:t>
            </a:r>
          </a:p>
          <a:p>
            <a:pPr algn="l"/>
            <a:r>
              <a:rPr lang="en-US" dirty="0">
                <a:ea typeface="Gill Sans" charset="0"/>
                <a:cs typeface="Gill Sans" charset="0"/>
              </a:rPr>
              <a:t>}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X1-</a:t>
            </a:r>
            <a:fld id="{D60129FB-96EC-407D-A4BA-9F72A61BD8C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57200" y="5054437"/>
            <a:ext cx="8457334" cy="1200329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99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70C0"/>
                </a:solidFill>
              </a:rPr>
              <a:t>x.foo</a:t>
            </a:r>
            <a:r>
              <a:rPr lang="en-US" dirty="0" smtClean="0"/>
              <a:t> may return 0 or 2 (depending on </a:t>
            </a:r>
            <a:r>
              <a:rPr lang="en-US" dirty="0" smtClean="0">
                <a:solidFill>
                  <a:srgbClr val="0070C0"/>
                </a:solidFill>
              </a:rPr>
              <a:t>x</a:t>
            </a:r>
            <a:r>
              <a:rPr lang="en-US" dirty="0" smtClean="0"/>
              <a:t>'s runtime type - </a:t>
            </a:r>
            <a:r>
              <a:rPr lang="en-US" dirty="0" smtClean="0">
                <a:solidFill>
                  <a:srgbClr val="0070C0"/>
                </a:solidFill>
              </a:rPr>
              <a:t>A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0070C0"/>
                </a:solidFill>
              </a:rPr>
              <a:t>B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err="1" smtClean="0">
                <a:solidFill>
                  <a:srgbClr val="0070C0"/>
                </a:solidFill>
              </a:rPr>
              <a:t>x.bar</a:t>
            </a:r>
            <a:r>
              <a:rPr lang="en-US" dirty="0" smtClean="0"/>
              <a:t> will return 1 (unless we dynamically loaded </a:t>
            </a:r>
            <a:r>
              <a:rPr lang="en-US" dirty="0" smtClean="0">
                <a:solidFill>
                  <a:srgbClr val="0070C0"/>
                </a:solidFill>
              </a:rPr>
              <a:t>C </a:t>
            </a:r>
            <a:r>
              <a:rPr lang="en-US" dirty="0" smtClean="0"/>
              <a:t>derived from </a:t>
            </a:r>
            <a:r>
              <a:rPr lang="en-US" dirty="0" smtClean="0">
                <a:solidFill>
                  <a:srgbClr val="0070C0"/>
                </a:solidFill>
              </a:rPr>
              <a:t>B</a:t>
            </a:r>
            <a:r>
              <a:rPr lang="en-US" dirty="0" smtClean="0"/>
              <a:t> which over-rides method </a:t>
            </a:r>
            <a:r>
              <a:rPr lang="en-US" dirty="0" smtClean="0">
                <a:solidFill>
                  <a:srgbClr val="0070C0"/>
                </a:solidFill>
              </a:rPr>
              <a:t>bar</a:t>
            </a:r>
            <a:r>
              <a:rPr lang="en-US" dirty="0" smtClean="0"/>
              <a:t>) </a:t>
            </a:r>
            <a:endParaRPr lang="en-US" dirty="0"/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  <p:tag name="WEBEXPORTGUID" val="42f79133-9317-4bf3-8988-4f4a46c9458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584</TotalTime>
  <Words>1408</Words>
  <Application>Microsoft Office PowerPoint</Application>
  <PresentationFormat>On-screen Show (4:3)</PresentationFormat>
  <Paragraphs>330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Consolas</vt:lpstr>
      <vt:lpstr>Gill Sans</vt:lpstr>
      <vt:lpstr>Tahoma</vt:lpstr>
      <vt:lpstr>Wingdings</vt:lpstr>
      <vt:lpstr>Blends</vt:lpstr>
      <vt:lpstr>CSE P501 – Compiler Construction</vt:lpstr>
      <vt:lpstr>Inlining</vt:lpstr>
      <vt:lpstr>Benefits</vt:lpstr>
      <vt:lpstr>Costs</vt:lpstr>
      <vt:lpstr>Language / Runtime Aspects</vt:lpstr>
      <vt:lpstr>When to Inline?</vt:lpstr>
      <vt:lpstr>Gathering Profile Info</vt:lpstr>
      <vt:lpstr>Devirtualization</vt:lpstr>
      <vt:lpstr>Virtual Methods</vt:lpstr>
      <vt:lpstr>Virtual tables</vt:lpstr>
      <vt:lpstr>Virtual method dispatch</vt:lpstr>
      <vt:lpstr>Devirtualization</vt:lpstr>
      <vt:lpstr>Guarded Devirtualization</vt:lpstr>
      <vt:lpstr>Guarded by Method Test</vt:lpstr>
      <vt:lpstr>How to guess receiver?</vt:lpstr>
      <vt:lpstr>Class Hierarchy Analysis</vt:lpstr>
      <vt:lpstr>Flow-Sensitive Type Analysis</vt:lpstr>
      <vt:lpstr>Alternatives to Guarding</vt:lpstr>
      <vt:lpstr>Recompilation Approach</vt:lpstr>
      <vt:lpstr>Preexistence analysis</vt:lpstr>
      <vt:lpstr>Code-patching</vt:lpstr>
      <vt:lpstr>Patching</vt:lpstr>
    </vt:vector>
  </TitlesOfParts>
  <Company>UW CSE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582 – Compilers</dc:title>
  <dc:creator>Hal Perkins</dc:creator>
  <cp:lastModifiedBy>Jim Hogg</cp:lastModifiedBy>
  <cp:revision>111</cp:revision>
  <dcterms:created xsi:type="dcterms:W3CDTF">2002-10-01T01:44:57Z</dcterms:created>
  <dcterms:modified xsi:type="dcterms:W3CDTF">2014-05-26T19:33:11Z</dcterms:modified>
</cp:coreProperties>
</file>